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2"/>
  </p:notesMasterIdLst>
  <p:sldIdLst>
    <p:sldId id="719" r:id="rId6"/>
    <p:sldId id="257" r:id="rId7"/>
    <p:sldId id="258" r:id="rId8"/>
    <p:sldId id="728" r:id="rId9"/>
    <p:sldId id="729" r:id="rId10"/>
    <p:sldId id="730" r:id="rId11"/>
    <p:sldId id="259" r:id="rId12"/>
    <p:sldId id="722" r:id="rId13"/>
    <p:sldId id="727" r:id="rId14"/>
    <p:sldId id="261" r:id="rId15"/>
    <p:sldId id="262" r:id="rId16"/>
    <p:sldId id="263" r:id="rId17"/>
    <p:sldId id="264" r:id="rId18"/>
    <p:sldId id="731" r:id="rId19"/>
    <p:sldId id="267" r:id="rId20"/>
    <p:sldId id="72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2F528F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CC9E6D-F987-4624-9529-FCC47AFBB35C}" v="6" dt="2025-11-12T13:54:26.7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7CC9E6D-F987-4624-9529-FCC47AFBB35C}"/>
    <pc:docChg chg="custSel addSld delSld modSld">
      <pc:chgData name="Jenifer Prince Devaraj" userId="c3fb109c-09d1-42a6-93f4-69472d709861" providerId="ADAL" clId="{67CC9E6D-F987-4624-9529-FCC47AFBB35C}" dt="2025-11-12T13:54:52.095" v="73" actId="14100"/>
      <pc:docMkLst>
        <pc:docMk/>
      </pc:docMkLst>
      <pc:sldChg chg="modSp mod">
        <pc:chgData name="Jenifer Prince Devaraj" userId="c3fb109c-09d1-42a6-93f4-69472d709861" providerId="ADAL" clId="{67CC9E6D-F987-4624-9529-FCC47AFBB35C}" dt="2025-11-12T10:12:28.911" v="23" actId="1076"/>
        <pc:sldMkLst>
          <pc:docMk/>
          <pc:sldMk cId="0" sldId="257"/>
        </pc:sldMkLst>
        <pc:spChg chg="mod">
          <ac:chgData name="Jenifer Prince Devaraj" userId="c3fb109c-09d1-42a6-93f4-69472d709861" providerId="ADAL" clId="{67CC9E6D-F987-4624-9529-FCC47AFBB35C}" dt="2025-11-12T10:12:28.911" v="23" actId="1076"/>
          <ac:spMkLst>
            <pc:docMk/>
            <pc:sldMk cId="0" sldId="257"/>
            <ac:spMk id="10" creationId="{4406E6FD-77DC-BE20-F5F4-8492034B11F8}"/>
          </ac:spMkLst>
        </pc:spChg>
      </pc:sldChg>
      <pc:sldChg chg="modSp mod">
        <pc:chgData name="Jenifer Prince Devaraj" userId="c3fb109c-09d1-42a6-93f4-69472d709861" providerId="ADAL" clId="{67CC9E6D-F987-4624-9529-FCC47AFBB35C}" dt="2025-11-12T11:13:28.396" v="41" actId="113"/>
        <pc:sldMkLst>
          <pc:docMk/>
          <pc:sldMk cId="0" sldId="258"/>
        </pc:sldMkLst>
        <pc:spChg chg="mod">
          <ac:chgData name="Jenifer Prince Devaraj" userId="c3fb109c-09d1-42a6-93f4-69472d709861" providerId="ADAL" clId="{67CC9E6D-F987-4624-9529-FCC47AFBB35C}" dt="2025-11-12T11:13:28.396" v="41" actId="113"/>
          <ac:spMkLst>
            <pc:docMk/>
            <pc:sldMk cId="0" sldId="258"/>
            <ac:spMk id="3" creationId="{00000000-0000-0000-0000-000000000000}"/>
          </ac:spMkLst>
        </pc:spChg>
      </pc:sldChg>
      <pc:sldChg chg="addSp delSp modSp mod modTransition delAnim modAnim">
        <pc:chgData name="Jenifer Prince Devaraj" userId="c3fb109c-09d1-42a6-93f4-69472d709861" providerId="ADAL" clId="{67CC9E6D-F987-4624-9529-FCC47AFBB35C}" dt="2025-11-12T13:54:52.095" v="73" actId="14100"/>
        <pc:sldMkLst>
          <pc:docMk/>
          <pc:sldMk cId="0" sldId="264"/>
        </pc:sldMkLst>
        <pc:spChg chg="del">
          <ac:chgData name="Jenifer Prince Devaraj" userId="c3fb109c-09d1-42a6-93f4-69472d709861" providerId="ADAL" clId="{67CC9E6D-F987-4624-9529-FCC47AFBB35C}" dt="2025-11-12T13:48:28.905" v="62" actId="478"/>
          <ac:spMkLst>
            <pc:docMk/>
            <pc:sldMk cId="0" sldId="264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67CC9E6D-F987-4624-9529-FCC47AFBB35C}" dt="2025-11-12T13:48:31.836" v="63" actId="478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67CC9E6D-F987-4624-9529-FCC47AFBB35C}" dt="2025-11-12T13:48:28.905" v="62" actId="478"/>
          <ac:spMkLst>
            <pc:docMk/>
            <pc:sldMk cId="0" sldId="264"/>
            <ac:spMk id="7" creationId="{6E3D48A1-7838-4EB6-A789-B7EE113E4087}"/>
          </ac:spMkLst>
        </pc:spChg>
        <pc:spChg chg="add del mod">
          <ac:chgData name="Jenifer Prince Devaraj" userId="c3fb109c-09d1-42a6-93f4-69472d709861" providerId="ADAL" clId="{67CC9E6D-F987-4624-9529-FCC47AFBB35C}" dt="2025-11-12T13:50:20.314" v="64"/>
          <ac:spMkLst>
            <pc:docMk/>
            <pc:sldMk cId="0" sldId="264"/>
            <ac:spMk id="9" creationId="{E6F72927-2F27-4792-AD83-64C1A401C3E8}"/>
          </ac:spMkLst>
        </pc:spChg>
        <pc:spChg chg="add del mod">
          <ac:chgData name="Jenifer Prince Devaraj" userId="c3fb109c-09d1-42a6-93f4-69472d709861" providerId="ADAL" clId="{67CC9E6D-F987-4624-9529-FCC47AFBB35C}" dt="2025-11-12T13:51:27.494" v="66"/>
          <ac:spMkLst>
            <pc:docMk/>
            <pc:sldMk cId="0" sldId="264"/>
            <ac:spMk id="12" creationId="{190D92A3-C797-4D60-96E6-DFC818A08370}"/>
          </ac:spMkLst>
        </pc:spChg>
        <pc:spChg chg="add del mod">
          <ac:chgData name="Jenifer Prince Devaraj" userId="c3fb109c-09d1-42a6-93f4-69472d709861" providerId="ADAL" clId="{67CC9E6D-F987-4624-9529-FCC47AFBB35C}" dt="2025-11-12T13:54:26.786" v="68"/>
          <ac:spMkLst>
            <pc:docMk/>
            <pc:sldMk cId="0" sldId="264"/>
            <ac:spMk id="15" creationId="{938DE32D-B7FA-43F8-8680-E8C54079C4F6}"/>
          </ac:spMkLst>
        </pc:spChg>
        <pc:picChg chg="add del mod">
          <ac:chgData name="Jenifer Prince Devaraj" userId="c3fb109c-09d1-42a6-93f4-69472d709861" providerId="ADAL" clId="{67CC9E6D-F987-4624-9529-FCC47AFBB35C}" dt="2025-11-12T13:50:29.827" v="65" actId="478"/>
          <ac:picMkLst>
            <pc:docMk/>
            <pc:sldMk cId="0" sldId="264"/>
            <ac:picMk id="10" creationId="{F776BA04-584E-4877-9A1C-A053060B1A4E}"/>
          </ac:picMkLst>
        </pc:picChg>
        <pc:picChg chg="add del mod">
          <ac:chgData name="Jenifer Prince Devaraj" userId="c3fb109c-09d1-42a6-93f4-69472d709861" providerId="ADAL" clId="{67CC9E6D-F987-4624-9529-FCC47AFBB35C}" dt="2025-11-12T13:52:56.624" v="67" actId="478"/>
          <ac:picMkLst>
            <pc:docMk/>
            <pc:sldMk cId="0" sldId="264"/>
            <ac:picMk id="13" creationId="{1289DC71-A13C-4866-9B2A-52C6E3A5B109}"/>
          </ac:picMkLst>
        </pc:picChg>
        <pc:picChg chg="add mod">
          <ac:chgData name="Jenifer Prince Devaraj" userId="c3fb109c-09d1-42a6-93f4-69472d709861" providerId="ADAL" clId="{67CC9E6D-F987-4624-9529-FCC47AFBB35C}" dt="2025-11-12T13:54:52.095" v="73" actId="14100"/>
          <ac:picMkLst>
            <pc:docMk/>
            <pc:sldMk cId="0" sldId="264"/>
            <ac:picMk id="16" creationId="{86A9CF35-10FB-4224-A399-2E2140E6F820}"/>
          </ac:picMkLst>
        </pc:picChg>
      </pc:sldChg>
      <pc:sldChg chg="del">
        <pc:chgData name="Jenifer Prince Devaraj" userId="c3fb109c-09d1-42a6-93f4-69472d709861" providerId="ADAL" clId="{67CC9E6D-F987-4624-9529-FCC47AFBB35C}" dt="2025-11-12T11:09:36.370" v="36" actId="47"/>
        <pc:sldMkLst>
          <pc:docMk/>
          <pc:sldMk cId="791179678" sldId="721"/>
        </pc:sldMkLst>
      </pc:sldChg>
      <pc:sldChg chg="modSp mod">
        <pc:chgData name="Jenifer Prince Devaraj" userId="c3fb109c-09d1-42a6-93f4-69472d709861" providerId="ADAL" clId="{67CC9E6D-F987-4624-9529-FCC47AFBB35C}" dt="2025-11-12T10:20:02.511" v="35" actId="20577"/>
        <pc:sldMkLst>
          <pc:docMk/>
          <pc:sldMk cId="2070431825" sldId="722"/>
        </pc:sldMkLst>
        <pc:spChg chg="mod">
          <ac:chgData name="Jenifer Prince Devaraj" userId="c3fb109c-09d1-42a6-93f4-69472d709861" providerId="ADAL" clId="{67CC9E6D-F987-4624-9529-FCC47AFBB35C}" dt="2025-11-12T10:20:02.511" v="35" actId="20577"/>
          <ac:spMkLst>
            <pc:docMk/>
            <pc:sldMk cId="2070431825" sldId="722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67CC9E6D-F987-4624-9529-FCC47AFBB35C}" dt="2025-11-12T11:09:38.986" v="37" actId="47"/>
        <pc:sldMkLst>
          <pc:docMk/>
          <pc:sldMk cId="4213604666" sldId="724"/>
        </pc:sldMkLst>
      </pc:sldChg>
      <pc:sldChg chg="del">
        <pc:chgData name="Jenifer Prince Devaraj" userId="c3fb109c-09d1-42a6-93f4-69472d709861" providerId="ADAL" clId="{67CC9E6D-F987-4624-9529-FCC47AFBB35C}" dt="2025-11-12T11:09:40.602" v="38" actId="47"/>
        <pc:sldMkLst>
          <pc:docMk/>
          <pc:sldMk cId="232418823" sldId="725"/>
        </pc:sldMkLst>
      </pc:sldChg>
      <pc:sldChg chg="del">
        <pc:chgData name="Jenifer Prince Devaraj" userId="c3fb109c-09d1-42a6-93f4-69472d709861" providerId="ADAL" clId="{67CC9E6D-F987-4624-9529-FCC47AFBB35C}" dt="2025-11-12T11:09:41.414" v="39" actId="47"/>
        <pc:sldMkLst>
          <pc:docMk/>
          <pc:sldMk cId="4020408450" sldId="726"/>
        </pc:sldMkLst>
      </pc:sldChg>
      <pc:sldChg chg="modSp mod">
        <pc:chgData name="Jenifer Prince Devaraj" userId="c3fb109c-09d1-42a6-93f4-69472d709861" providerId="ADAL" clId="{67CC9E6D-F987-4624-9529-FCC47AFBB35C}" dt="2025-11-12T11:13:59.502" v="49" actId="20577"/>
        <pc:sldMkLst>
          <pc:docMk/>
          <pc:sldMk cId="2285421008" sldId="728"/>
        </pc:sldMkLst>
        <pc:spChg chg="mod">
          <ac:chgData name="Jenifer Prince Devaraj" userId="c3fb109c-09d1-42a6-93f4-69472d709861" providerId="ADAL" clId="{67CC9E6D-F987-4624-9529-FCC47AFBB35C}" dt="2025-11-12T11:13:59.502" v="49" actId="20577"/>
          <ac:spMkLst>
            <pc:docMk/>
            <pc:sldMk cId="2285421008" sldId="728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67CC9E6D-F987-4624-9529-FCC47AFBB35C}" dt="2025-11-12T11:14:34.643" v="60" actId="20577"/>
        <pc:sldMkLst>
          <pc:docMk/>
          <pc:sldMk cId="912638780" sldId="729"/>
        </pc:sldMkLst>
        <pc:spChg chg="mod">
          <ac:chgData name="Jenifer Prince Devaraj" userId="c3fb109c-09d1-42a6-93f4-69472d709861" providerId="ADAL" clId="{67CC9E6D-F987-4624-9529-FCC47AFBB35C}" dt="2025-11-12T11:14:34.643" v="60" actId="20577"/>
          <ac:spMkLst>
            <pc:docMk/>
            <pc:sldMk cId="912638780" sldId="729"/>
            <ac:spMk id="3" creationId="{00000000-0000-0000-0000-000000000000}"/>
          </ac:spMkLst>
        </pc:spChg>
      </pc:sldChg>
      <pc:sldChg chg="modNotesTx">
        <pc:chgData name="Jenifer Prince Devaraj" userId="c3fb109c-09d1-42a6-93f4-69472d709861" providerId="ADAL" clId="{67CC9E6D-F987-4624-9529-FCC47AFBB35C}" dt="2025-11-12T10:17:49.989" v="34" actId="20577"/>
        <pc:sldMkLst>
          <pc:docMk/>
          <pc:sldMk cId="1051131566" sldId="730"/>
        </pc:sldMkLst>
      </pc:sldChg>
      <pc:sldChg chg="add">
        <pc:chgData name="Jenifer Prince Devaraj" userId="c3fb109c-09d1-42a6-93f4-69472d709861" providerId="ADAL" clId="{67CC9E6D-F987-4624-9529-FCC47AFBB35C}" dt="2025-11-12T13:48:24.608" v="61" actId="2890"/>
        <pc:sldMkLst>
          <pc:docMk/>
          <pc:sldMk cId="2373899891" sldId="73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series of </a:t>
            </a:r>
            <a:r>
              <a:rPr lang="en-GB" b="1" dirty="0"/>
              <a:t>up-chirps</a:t>
            </a:r>
            <a:r>
              <a:rPr lang="en-GB" dirty="0"/>
              <a:t> are sent first. Purpose: helps the </a:t>
            </a:r>
            <a:r>
              <a:rPr lang="en-GB" b="1" dirty="0"/>
              <a:t>receiver detect</a:t>
            </a:r>
            <a:r>
              <a:rPr lang="en-GB" dirty="0"/>
              <a:t> the incoming signal and </a:t>
            </a:r>
            <a:r>
              <a:rPr lang="en-GB" b="1" dirty="0"/>
              <a:t>synchronize</a:t>
            </a:r>
            <a:r>
              <a:rPr lang="en-GB" dirty="0"/>
              <a:t> with the transmitter.</a:t>
            </a:r>
          </a:p>
          <a:p>
            <a:endParaRPr lang="en-GB" dirty="0"/>
          </a:p>
          <a:p>
            <a:r>
              <a:rPr lang="en-GB" dirty="0"/>
              <a:t>This section may include one or more </a:t>
            </a:r>
            <a:r>
              <a:rPr lang="en-GB" b="1" dirty="0"/>
              <a:t>down-chirps</a:t>
            </a:r>
            <a:r>
              <a:rPr lang="en-GB" dirty="0"/>
              <a:t>.</a:t>
            </a:r>
          </a:p>
          <a:p>
            <a:r>
              <a:rPr lang="en-GB" dirty="0"/>
              <a:t>Purpose: provides </a:t>
            </a:r>
            <a:r>
              <a:rPr lang="en-GB" b="1" dirty="0"/>
              <a:t>frame synchronization</a:t>
            </a:r>
            <a:r>
              <a:rPr lang="en-GB" dirty="0"/>
              <a:t> and marks the end of the preamble, telling the receiver that </a:t>
            </a:r>
            <a:r>
              <a:rPr lang="en-GB" b="1" dirty="0"/>
              <a:t>data transmission is starting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Each </a:t>
            </a:r>
            <a:r>
              <a:rPr lang="en-GB" b="1" dirty="0"/>
              <a:t>symbol</a:t>
            </a:r>
            <a:r>
              <a:rPr lang="en-GB" dirty="0"/>
              <a:t> is represented by a specific </a:t>
            </a:r>
            <a:r>
              <a:rPr lang="en-GB" b="1" dirty="0"/>
              <a:t>frequency offset</a:t>
            </a:r>
            <a:r>
              <a:rPr lang="en-GB" dirty="0"/>
              <a:t> within the chirp signal.</a:t>
            </a:r>
          </a:p>
          <a:p>
            <a:r>
              <a:rPr lang="en-GB" dirty="0"/>
              <a:t>Represents the </a:t>
            </a:r>
            <a:r>
              <a:rPr lang="en-GB" b="1" dirty="0"/>
              <a:t>actual information bits</a:t>
            </a:r>
            <a:r>
              <a:rPr lang="en-GB" dirty="0"/>
              <a:t> encoded into chirps.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852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356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mtech.com/uploads/technology/LoRa/lora-and-lorawan.pdf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11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LoRa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5" y="926020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Introduction to LoRa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E3E128E-0C8E-2B4E-5C52-8CC4F81DFA37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F73A6209-6CE8-5817-3514-A499E3BB0DA4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D18648-831E-C745-B756-F2F79C2A82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0081" y="1295102"/>
            <a:ext cx="1367029" cy="2133898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406E6FD-77DC-BE20-F5F4-8492034B11F8}"/>
              </a:ext>
            </a:extLst>
          </p:cNvPr>
          <p:cNvSpPr txBox="1">
            <a:spLocks/>
          </p:cNvSpPr>
          <p:nvPr/>
        </p:nvSpPr>
        <p:spPr>
          <a:xfrm>
            <a:off x="446582" y="2674099"/>
            <a:ext cx="11217830" cy="36321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b="1" dirty="0">
                <a:latin typeface="Book Antiqua" panose="02040602050305030304" pitchFamily="18" charset="0"/>
              </a:rPr>
              <a:t>What is LoRa?</a:t>
            </a:r>
          </a:p>
          <a:p>
            <a:pPr marL="628650" lvl="2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dirty="0">
                <a:latin typeface="Book Antiqua" panose="02040602050305030304" pitchFamily="18" charset="0"/>
              </a:rPr>
              <a:t>- LoRa stands for </a:t>
            </a:r>
            <a:r>
              <a:rPr lang="en-GB" sz="2200" b="1" i="1" dirty="0">
                <a:latin typeface="Book Antiqua" panose="02040602050305030304" pitchFamily="18" charset="0"/>
              </a:rPr>
              <a:t>Lo</a:t>
            </a:r>
            <a:r>
              <a:rPr lang="en-GB" sz="2200" dirty="0">
                <a:latin typeface="Book Antiqua" panose="02040602050305030304" pitchFamily="18" charset="0"/>
              </a:rPr>
              <a:t>ng </a:t>
            </a:r>
            <a:r>
              <a:rPr lang="en-GB" sz="2200" b="1" i="1" dirty="0">
                <a:latin typeface="Book Antiqua" panose="02040602050305030304" pitchFamily="18" charset="0"/>
              </a:rPr>
              <a:t>Ra</a:t>
            </a:r>
            <a:r>
              <a:rPr lang="en-GB" sz="2200" dirty="0">
                <a:latin typeface="Book Antiqua" panose="02040602050305030304" pitchFamily="18" charset="0"/>
              </a:rPr>
              <a:t>nge Radio systems.</a:t>
            </a:r>
          </a:p>
          <a:p>
            <a:pPr marL="628650" lvl="2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dirty="0">
                <a:latin typeface="Book Antiqua" panose="02040602050305030304" pitchFamily="18" charset="0"/>
              </a:rPr>
              <a:t>- A low-power, long-range communication protocol developed by ‘</a:t>
            </a:r>
            <a:r>
              <a:rPr lang="en-GB" sz="2200" b="1" dirty="0" err="1">
                <a:latin typeface="Book Antiqua" panose="02040602050305030304" pitchFamily="18" charset="0"/>
              </a:rPr>
              <a:t>Semtech</a:t>
            </a:r>
            <a:r>
              <a:rPr lang="en-GB" sz="2200" b="1" dirty="0">
                <a:latin typeface="Book Antiqua" panose="02040602050305030304" pitchFamily="18" charset="0"/>
              </a:rPr>
              <a:t> corporation</a:t>
            </a:r>
            <a:r>
              <a:rPr lang="en-GB" sz="2200" dirty="0">
                <a:latin typeface="Book Antiqua" panose="02040602050305030304" pitchFamily="18" charset="0"/>
              </a:rPr>
              <a:t>’.</a:t>
            </a:r>
          </a:p>
          <a:p>
            <a:pPr marL="628650" lvl="2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dirty="0">
                <a:latin typeface="Book Antiqua" panose="02040602050305030304" pitchFamily="18" charset="0"/>
              </a:rPr>
              <a:t>- Used in Internet of Things (</a:t>
            </a:r>
            <a:r>
              <a:rPr lang="en-GB" sz="2200" b="1" dirty="0">
                <a:latin typeface="Book Antiqua" panose="02040602050305030304" pitchFamily="18" charset="0"/>
              </a:rPr>
              <a:t>IoT</a:t>
            </a:r>
            <a:r>
              <a:rPr lang="en-GB" sz="2200" dirty="0">
                <a:latin typeface="Book Antiqua" panose="02040602050305030304" pitchFamily="18" charset="0"/>
              </a:rPr>
              <a:t>) for connecting sensors, devices,   and gateways.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25" y="1087079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How LoRa Technology 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7581" y="2469792"/>
            <a:ext cx="9860919" cy="36984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LoRa Modulation</a:t>
            </a:r>
            <a:r>
              <a:rPr lang="en-GB" sz="2200" b="1" dirty="0">
                <a:latin typeface="Book Antiqua" panose="02040602050305030304" pitchFamily="18" charset="0"/>
              </a:rPr>
              <a:t> Technique</a:t>
            </a:r>
            <a:r>
              <a:rPr sz="2200" b="1" dirty="0">
                <a:latin typeface="Book Antiqua" panose="02040602050305030304" pitchFamily="18" charset="0"/>
              </a:rPr>
              <a:t>: </a:t>
            </a:r>
            <a:r>
              <a:rPr sz="2200" dirty="0">
                <a:latin typeface="Book Antiqua" panose="02040602050305030304" pitchFamily="18" charset="0"/>
              </a:rPr>
              <a:t>Uses Chirp Spread Spectrum (CSS) for communication.</a:t>
            </a:r>
          </a:p>
          <a:p>
            <a:pPr>
              <a:lnSpc>
                <a:spcPct val="150000"/>
              </a:lnSpc>
            </a:pPr>
            <a:r>
              <a:rPr sz="2200" b="1" dirty="0" err="1">
                <a:latin typeface="Book Antiqua" panose="02040602050305030304" pitchFamily="18" charset="0"/>
              </a:rPr>
              <a:t>LoRaWAN</a:t>
            </a:r>
            <a:r>
              <a:rPr sz="2200" b="1" dirty="0">
                <a:latin typeface="Book Antiqua" panose="02040602050305030304" pitchFamily="18" charset="0"/>
              </a:rPr>
              <a:t> Protocol: </a:t>
            </a:r>
            <a:r>
              <a:rPr sz="2200" dirty="0">
                <a:latin typeface="Book Antiqua" panose="02040602050305030304" pitchFamily="18" charset="0"/>
              </a:rPr>
              <a:t>Defines the network communication protocol and system architecture.</a:t>
            </a: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Data Transmission: </a:t>
            </a:r>
            <a:r>
              <a:rPr sz="2200" dirty="0">
                <a:latin typeface="Book Antiqua" panose="02040602050305030304" pitchFamily="18" charset="0"/>
              </a:rPr>
              <a:t>Optimized for </a:t>
            </a:r>
            <a:r>
              <a:rPr sz="2200" b="1" dirty="0">
                <a:latin typeface="Book Antiqua" panose="02040602050305030304" pitchFamily="18" charset="0"/>
              </a:rPr>
              <a:t>low data rate</a:t>
            </a:r>
            <a:r>
              <a:rPr sz="2200" dirty="0">
                <a:latin typeface="Book Antiqua" panose="02040602050305030304" pitchFamily="18" charset="0"/>
              </a:rPr>
              <a:t>, </a:t>
            </a:r>
            <a:r>
              <a:rPr sz="2200" b="1" dirty="0">
                <a:latin typeface="Book Antiqua" panose="02040602050305030304" pitchFamily="18" charset="0"/>
              </a:rPr>
              <a:t>long-range </a:t>
            </a:r>
            <a:r>
              <a:rPr sz="2200" dirty="0">
                <a:latin typeface="Book Antiqua" panose="02040602050305030304" pitchFamily="18" charset="0"/>
              </a:rPr>
              <a:t>transmission in the ISM band (unlicensed).</a:t>
            </a:r>
          </a:p>
          <a:p>
            <a:pPr marL="0" indent="0">
              <a:lnSpc>
                <a:spcPct val="150000"/>
              </a:lnSpc>
              <a:buNone/>
            </a:pPr>
            <a:endParaRPr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DFBA3-8F63-45F5-4CE9-FC958A06FA4A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61972"/>
            <a:ext cx="115580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Chirp Spread Spectrum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071" y="2181843"/>
            <a:ext cx="8054089" cy="497724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Chirp Signals are </a:t>
            </a:r>
            <a:r>
              <a:rPr lang="en-GB" sz="2200" b="1" dirty="0">
                <a:latin typeface="Book Antiqua" panose="02040602050305030304" pitchFamily="18" charset="0"/>
              </a:rPr>
              <a:t>called sweep signals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chirp is a frequency-modulated signal that either increases or decreases over time that uses chirps to encode data.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tone in which frequency increases(up- chirp) or decreases (down chirp) with time.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Data symbols are mapped to the starting frequency of the chirp.</a:t>
            </a:r>
          </a:p>
          <a:p>
            <a:pPr>
              <a:lnSpc>
                <a:spcPct val="150000"/>
              </a:lnSpc>
            </a:pPr>
            <a:endParaRPr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DFBA3-8F63-45F5-4CE9-FC958A06FA4A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18B78E-15F7-B661-1D69-A6A1CC734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5160" y="2187535"/>
            <a:ext cx="3866840" cy="2789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421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691" y="1083836"/>
            <a:ext cx="11558047" cy="13255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Book Antiqua" panose="02040602050305030304" pitchFamily="18" charset="0"/>
              </a:rPr>
              <a:t>Chirp Spread Spectrum</a:t>
            </a:r>
            <a:br>
              <a:rPr lang="en-GB" sz="3200" b="1" dirty="0">
                <a:latin typeface="Book Antiqua" panose="020406020503050303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</a:rPr>
              <a:t>Spreading Factor</a:t>
            </a:r>
            <a:endParaRPr sz="2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962" y="2475222"/>
            <a:ext cx="10043503" cy="4448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spreading factor (SF) controls how much the signal is spread in time and frequency.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SF is used to balance communication requirements like range, data rate, and power consumption.</a:t>
            </a:r>
          </a:p>
          <a:p>
            <a:pPr lvl="1">
              <a:lnSpc>
                <a:spcPct val="150000"/>
              </a:lnSpc>
              <a:buFont typeface="Book Antiqua" panose="02040602050305030304" pitchFamily="18" charset="0"/>
              <a:buChar char="─"/>
            </a:pPr>
            <a:r>
              <a:rPr lang="en-GB" sz="2200" b="1" dirty="0">
                <a:latin typeface="Book Antiqua" panose="02040602050305030304" pitchFamily="18" charset="0"/>
              </a:rPr>
              <a:t> Higher SF </a:t>
            </a:r>
            <a:r>
              <a:rPr lang="en-GB" sz="2200" dirty="0">
                <a:latin typeface="Book Antiqua" panose="02040602050305030304" pitchFamily="18" charset="0"/>
              </a:rPr>
              <a:t>(e.g., SF12) provides </a:t>
            </a:r>
            <a:r>
              <a:rPr lang="en-GB" sz="2200" b="1" dirty="0">
                <a:latin typeface="Book Antiqua" panose="02040602050305030304" pitchFamily="18" charset="0"/>
              </a:rPr>
              <a:t>greater range </a:t>
            </a:r>
            <a:r>
              <a:rPr lang="en-GB" sz="2200" dirty="0">
                <a:latin typeface="Book Antiqua" panose="02040602050305030304" pitchFamily="18" charset="0"/>
              </a:rPr>
              <a:t>and noise robustness, but </a:t>
            </a:r>
            <a:r>
              <a:rPr lang="en-GB" sz="2200" b="1" dirty="0">
                <a:latin typeface="Book Antiqua" panose="02040602050305030304" pitchFamily="18" charset="0"/>
              </a:rPr>
              <a:t>lower data rate.</a:t>
            </a:r>
          </a:p>
          <a:p>
            <a:pPr lvl="1">
              <a:lnSpc>
                <a:spcPct val="150000"/>
              </a:lnSpc>
              <a:buFont typeface="Book Antiqua" panose="02040602050305030304" pitchFamily="18" charset="0"/>
              <a:buChar char="─"/>
            </a:pPr>
            <a:r>
              <a:rPr lang="en-GB" sz="2200" b="1" dirty="0">
                <a:latin typeface="Book Antiqua" panose="02040602050305030304" pitchFamily="18" charset="0"/>
              </a:rPr>
              <a:t> Lower SF </a:t>
            </a:r>
            <a:r>
              <a:rPr lang="en-GB" sz="2200" dirty="0">
                <a:latin typeface="Book Antiqua" panose="02040602050305030304" pitchFamily="18" charset="0"/>
              </a:rPr>
              <a:t>(e.g., SF7) </a:t>
            </a:r>
            <a:r>
              <a:rPr lang="en-GB" sz="2200" b="1" dirty="0">
                <a:latin typeface="Book Antiqua" panose="02040602050305030304" pitchFamily="18" charset="0"/>
              </a:rPr>
              <a:t>increases data </a:t>
            </a:r>
            <a:r>
              <a:rPr lang="en-GB" sz="2200" dirty="0">
                <a:latin typeface="Book Antiqua" panose="02040602050305030304" pitchFamily="18" charset="0"/>
              </a:rPr>
              <a:t>rate but </a:t>
            </a:r>
            <a:r>
              <a:rPr lang="en-GB" sz="2200" b="1" dirty="0">
                <a:latin typeface="Book Antiqua" panose="02040602050305030304" pitchFamily="18" charset="0"/>
              </a:rPr>
              <a:t>reduces </a:t>
            </a:r>
            <a:r>
              <a:rPr lang="en-GB" sz="2200" dirty="0">
                <a:latin typeface="Book Antiqua" panose="02040602050305030304" pitchFamily="18" charset="0"/>
              </a:rPr>
              <a:t>communication </a:t>
            </a:r>
            <a:r>
              <a:rPr lang="en-GB" sz="2200" b="1" dirty="0">
                <a:latin typeface="Book Antiqua" panose="02040602050305030304" pitchFamily="18" charset="0"/>
              </a:rPr>
              <a:t>range.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DFBA3-8F63-45F5-4CE9-FC958A06FA4A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</p:spTree>
    <p:extLst>
      <p:ext uri="{BB962C8B-B14F-4D97-AF65-F5344CB8AC3E}">
        <p14:creationId xmlns:p14="http://schemas.microsoft.com/office/powerpoint/2010/main" val="912638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691" y="1083836"/>
            <a:ext cx="11558047" cy="13255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Book Antiqua" panose="02040602050305030304" pitchFamily="18" charset="0"/>
              </a:rPr>
              <a:t>Chirp Spread Spectrum</a:t>
            </a:r>
            <a:br>
              <a:rPr lang="en-GB" sz="3200" b="1" dirty="0">
                <a:latin typeface="Book Antiqua" panose="02040602050305030304" pitchFamily="18" charset="0"/>
              </a:rPr>
            </a:br>
            <a:endParaRPr sz="2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DFBA3-8F63-45F5-4CE9-FC958A06FA4A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5588B0B-C05D-E6AE-967C-297A7F5F90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7793" y="1855343"/>
            <a:ext cx="7538819" cy="480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131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52" y="873402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Technical Specifications of LoRa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259" y="2043619"/>
            <a:ext cx="10551968" cy="364020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Frequency Range: </a:t>
            </a:r>
            <a:r>
              <a:rPr sz="2200" dirty="0">
                <a:latin typeface="Book Antiqua" panose="02040602050305030304" pitchFamily="18" charset="0"/>
              </a:rPr>
              <a:t>Operates on </a:t>
            </a:r>
            <a:r>
              <a:rPr lang="en-GB" sz="2200" dirty="0">
                <a:latin typeface="Book Antiqua" panose="02040602050305030304" pitchFamily="18" charset="0"/>
              </a:rPr>
              <a:t>455 MHz, </a:t>
            </a:r>
            <a:r>
              <a:rPr sz="2200" dirty="0">
                <a:latin typeface="Book Antiqua" panose="02040602050305030304" pitchFamily="18" charset="0"/>
              </a:rPr>
              <a:t>868 MHz (Europe), 915 MHz (North America).</a:t>
            </a: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Data Rate: </a:t>
            </a:r>
            <a:r>
              <a:rPr sz="2200" dirty="0">
                <a:latin typeface="Book Antiqua" panose="02040602050305030304" pitchFamily="18" charset="0"/>
              </a:rPr>
              <a:t>0.3 kbps to 50 kbps for low data rate transmissions.</a:t>
            </a: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Range: </a:t>
            </a:r>
            <a:r>
              <a:rPr lang="en-GB" sz="2200" dirty="0">
                <a:latin typeface="Book Antiqua" panose="02040602050305030304" pitchFamily="18" charset="0"/>
              </a:rPr>
              <a:t>Typically,</a:t>
            </a:r>
            <a:r>
              <a:rPr sz="2200" dirty="0">
                <a:latin typeface="Book Antiqua" panose="02040602050305030304" pitchFamily="18" charset="0"/>
              </a:rPr>
              <a:t> up to 15 km in rural areas and 2-5 km in urban areas.</a:t>
            </a: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Power Efficiency: </a:t>
            </a:r>
            <a:r>
              <a:rPr sz="2200" dirty="0">
                <a:latin typeface="Book Antiqua" panose="02040602050305030304" pitchFamily="18" charset="0"/>
              </a:rPr>
              <a:t>Suitable for battery-operated devices with extended battery life.</a:t>
            </a:r>
          </a:p>
          <a:p>
            <a:pPr marL="0" indent="0" algn="just">
              <a:lnSpc>
                <a:spcPct val="150000"/>
              </a:lnSpc>
              <a:buNone/>
            </a:pPr>
            <a:endParaRPr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52AC0D3-97E6-06F2-B170-58ED71B38D40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C63B9AD1-D2E9-53B0-C945-9C0727479464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5" y="998755"/>
            <a:ext cx="115580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End Device Operation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8927" y="2118723"/>
            <a:ext cx="9096624" cy="3698482"/>
          </a:xfrm>
        </p:spPr>
        <p:txBody>
          <a:bodyPr>
            <a:noAutofit/>
          </a:bodyPr>
          <a:lstStyle/>
          <a:p>
            <a:pPr marL="88900" indent="0" algn="just">
              <a:lnSpc>
                <a:spcPct val="150000"/>
              </a:lnSpc>
              <a:buNone/>
            </a:pPr>
            <a:r>
              <a:rPr lang="en-GB" sz="2200" dirty="0">
                <a:latin typeface="Book Antiqua" panose="02040602050305030304" pitchFamily="18" charset="0"/>
              </a:rPr>
              <a:t>In </a:t>
            </a:r>
            <a:r>
              <a:rPr lang="en-GB" sz="2200" dirty="0" err="1">
                <a:latin typeface="Book Antiqua" panose="02040602050305030304" pitchFamily="18" charset="0"/>
              </a:rPr>
              <a:t>LoRaWAN</a:t>
            </a:r>
            <a:r>
              <a:rPr lang="en-GB" sz="2200" dirty="0">
                <a:latin typeface="Book Antiqua" panose="02040602050305030304" pitchFamily="18" charset="0"/>
              </a:rPr>
              <a:t> networks, end devices operate in one of three classes each designed to balance energy efficiency with communication needs.</a:t>
            </a:r>
          </a:p>
          <a:p>
            <a:pPr marL="2332038" indent="-342900"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Class A</a:t>
            </a:r>
          </a:p>
          <a:p>
            <a:pPr marL="2332038" indent="-342900"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Class B</a:t>
            </a:r>
          </a:p>
          <a:p>
            <a:pPr marL="2332038" indent="-342900"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Class C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643942-0CC9-948F-C99A-5AF5F27F75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328A51A1-7A7A-C4CF-9FC1-196CA4D7AC7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  <p:extLst>
      <p:ext uri="{BB962C8B-B14F-4D97-AF65-F5344CB8AC3E}">
        <p14:creationId xmlns:p14="http://schemas.microsoft.com/office/powerpoint/2010/main" val="2070431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B643942-0CC9-948F-C99A-5AF5F27F75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328A51A1-7A7A-C4CF-9FC1-196CA4D7AC7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40ED75B0-F9E4-92E1-D112-4B15D75A2C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5436222"/>
              </p:ext>
            </p:extLst>
          </p:nvPr>
        </p:nvGraphicFramePr>
        <p:xfrm>
          <a:off x="1859973" y="1833996"/>
          <a:ext cx="8671213" cy="46595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39179">
                  <a:extLst>
                    <a:ext uri="{9D8B030D-6E8A-4147-A177-3AD203B41FA5}">
                      <a16:colId xmlns:a16="http://schemas.microsoft.com/office/drawing/2014/main" val="709917578"/>
                    </a:ext>
                  </a:extLst>
                </a:gridCol>
                <a:gridCol w="3428863">
                  <a:extLst>
                    <a:ext uri="{9D8B030D-6E8A-4147-A177-3AD203B41FA5}">
                      <a16:colId xmlns:a16="http://schemas.microsoft.com/office/drawing/2014/main" val="4940856"/>
                    </a:ext>
                  </a:extLst>
                </a:gridCol>
                <a:gridCol w="3703171">
                  <a:extLst>
                    <a:ext uri="{9D8B030D-6E8A-4147-A177-3AD203B41FA5}">
                      <a16:colId xmlns:a16="http://schemas.microsoft.com/office/drawing/2014/main" val="3220564110"/>
                    </a:ext>
                  </a:extLst>
                </a:gridCol>
              </a:tblGrid>
              <a:tr h="386864"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LoRaWAN Class</a:t>
                      </a:r>
                      <a:endParaRPr lang="en-GB" sz="1800" b="1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Applications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Advantages</a:t>
                      </a:r>
                      <a:endParaRPr lang="en-GB" sz="1800" b="1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244158161"/>
                  </a:ext>
                </a:extLst>
              </a:tr>
              <a:tr h="1296332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Class A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Remote sensors, environmental monitoring, utility metering (e.g., water, gas meters)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Lowest power consumption, long battery life, ideal for infrequent data transmission.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464155123"/>
                  </a:ext>
                </a:extLst>
              </a:tr>
              <a:tr h="1296332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Class B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Street lighting control, agricultural systems, actuator control where predictable downlink is required.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More predictable downlink communication, balance between power efficiency.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660365152"/>
                  </a:ext>
                </a:extLst>
              </a:tr>
              <a:tr h="1296332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Class C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Smart plugs, industrial automation, real-time monitoring requiring immediate response.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Instantaneous downlink communication, suitable for mains-powered devices, ideal for critical control.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494564108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B5FD816-FEC9-DDA7-E7EB-4E8EA94BC4C0}"/>
              </a:ext>
            </a:extLst>
          </p:cNvPr>
          <p:cNvSpPr txBox="1"/>
          <p:nvPr/>
        </p:nvSpPr>
        <p:spPr>
          <a:xfrm>
            <a:off x="0" y="1147722"/>
            <a:ext cx="767368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Class A Vs Class B Vs Class C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01706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3170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Advantages of LoRa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8791" y="2403372"/>
            <a:ext cx="10404764" cy="369848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Long-Range Communication</a:t>
            </a:r>
            <a:endParaRPr lang="en-GB" sz="22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Low Power Consumption</a:t>
            </a: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Scalability</a:t>
            </a:r>
            <a:endParaRPr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Reliability</a:t>
            </a:r>
            <a:endParaRPr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89B394C-1FB0-9908-94BE-9814D3A33BB7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144D30C4-4D59-84C5-8CA8-D8566ED47EB5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5" y="1451692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Applications of LoRa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5367" y="2679245"/>
            <a:ext cx="11558047" cy="369848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Smart Agriculture</a:t>
            </a: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Smart Cities</a:t>
            </a:r>
          </a:p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Industrial IoT</a:t>
            </a:r>
          </a:p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Utilities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CD7A9A-BCA9-5C9B-E14C-C50F1FEB62E7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C199351F-74AF-11BD-DFE4-2BF6753628C9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54" y="1113057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LoRa vs. Other Technologies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9EA0D0A-A9DD-DE1C-C2FD-0AE319A2A490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00C0603E-4706-256F-D2F4-02E17E88504D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71DB52B-0DCB-965E-1263-D45D350A05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414" y="2213412"/>
            <a:ext cx="8809759" cy="399574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160A726-151E-7B33-E64E-ED699909D2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84C30CC9-B351-D15D-3D2D-60CFDE102E5E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E3D48A1-7838-4EB6-A789-B7EE113E4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" name="Screen Recording 15">
            <a:hlinkClick r:id="" action="ppaction://media"/>
            <a:extLst>
              <a:ext uri="{FF2B5EF4-FFF2-40B4-BE49-F238E27FC236}">
                <a16:creationId xmlns:a16="http://schemas.microsoft.com/office/drawing/2014/main" id="{86A9CF35-10FB-4224-A399-2E2140E6F82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59899"/>
            <a:ext cx="12192000" cy="6925612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15"/>
    </mc:Choice>
    <mc:Fallback>
      <p:transition spd="slow" advTm="207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9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238" y="1215263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Challenges and Limitations of LoRa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6585" y="2632222"/>
            <a:ext cx="9889343" cy="369848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Limited Bandwidth</a:t>
            </a:r>
          </a:p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Interference in Urban Areas</a:t>
            </a: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Reliability Over Large Networks</a:t>
            </a:r>
            <a:endParaRPr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60A726-151E-7B33-E64E-ED699909D2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84C30CC9-B351-D15D-3D2D-60CFDE102E5E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  <p:extLst>
      <p:ext uri="{BB962C8B-B14F-4D97-AF65-F5344CB8AC3E}">
        <p14:creationId xmlns:p14="http://schemas.microsoft.com/office/powerpoint/2010/main" val="23738998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11" y="998847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643" y="2107993"/>
            <a:ext cx="10576876" cy="513830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en-GB" sz="2000" dirty="0">
                <a:latin typeface="Book Antiqua" panose="02040602050305030304" pitchFamily="18" charset="0"/>
              </a:rPr>
              <a:t>[</a:t>
            </a:r>
            <a:r>
              <a:rPr sz="2000" dirty="0">
                <a:latin typeface="Book Antiqua" panose="02040602050305030304" pitchFamily="18" charset="0"/>
              </a:rPr>
              <a:t>1</a:t>
            </a:r>
            <a:r>
              <a:rPr lang="en-GB" sz="2000" dirty="0">
                <a:latin typeface="Book Antiqua" panose="02040602050305030304" pitchFamily="18" charset="0"/>
              </a:rPr>
              <a:t>] </a:t>
            </a:r>
            <a:r>
              <a:rPr lang="en-GB" sz="2000" dirty="0" err="1">
                <a:latin typeface="Book Antiqua" panose="02040602050305030304" pitchFamily="18" charset="0"/>
              </a:rPr>
              <a:t>Semtech</a:t>
            </a:r>
            <a:r>
              <a:rPr lang="en-GB" sz="2000" dirty="0">
                <a:latin typeface="Book Antiqua" panose="02040602050305030304" pitchFamily="18" charset="0"/>
              </a:rPr>
              <a:t> Corporation. (n.d.). LoRa and </a:t>
            </a:r>
            <a:r>
              <a:rPr lang="en-GB" sz="2000" dirty="0" err="1">
                <a:latin typeface="Book Antiqua" panose="02040602050305030304" pitchFamily="18" charset="0"/>
              </a:rPr>
              <a:t>LoRaWAN</a:t>
            </a:r>
            <a:r>
              <a:rPr lang="en-GB" sz="2000" dirty="0">
                <a:latin typeface="Book Antiqua" panose="02040602050305030304" pitchFamily="18" charset="0"/>
              </a:rPr>
              <a:t> - A Technical Overview. Retrieved from </a:t>
            </a:r>
            <a:r>
              <a:rPr lang="en-GB" sz="2000" dirty="0">
                <a:latin typeface="Book Antiqua" panose="02040602050305030304" pitchFamily="18" charset="0"/>
                <a:hlinkClick r:id="rId2"/>
              </a:rPr>
              <a:t>https://www.semtech.com/uploads/technology/LoRa/lora-and-lorawan.pdf</a:t>
            </a:r>
            <a:endParaRPr lang="en-GB" sz="2000" dirty="0">
              <a:latin typeface="Book Antiqua" panose="02040602050305030304" pitchFamily="18" charset="0"/>
            </a:endParaRPr>
          </a:p>
          <a:p>
            <a:pPr marL="0" indent="0" algn="just">
              <a:lnSpc>
                <a:spcPct val="200000"/>
              </a:lnSpc>
              <a:buNone/>
            </a:pPr>
            <a:r>
              <a:rPr lang="en-GB" sz="2000" dirty="0">
                <a:latin typeface="Book Antiqua" panose="02040602050305030304" pitchFamily="18" charset="0"/>
              </a:rPr>
              <a:t>[2] Hamradio.my, "The Power of Chirp Spread Spectrum (CSS): History, Techniques, and Applications," Hamradio.my, Sep. 2024. [Online]. 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en-GB" sz="2000" dirty="0">
                <a:latin typeface="Book Antiqua" panose="02040602050305030304" pitchFamily="18" charset="0"/>
              </a:rPr>
              <a:t>[3] The Power of Chirp Spread Spectrum (CSS): History, Techniques, and Applications. Hamradio.my, Sep. 2024. </a:t>
            </a:r>
            <a:endParaRPr sz="20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7739933-276E-080E-1CC5-89F9C3D2BBA5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10A1F9DF-44CB-E987-FCA7-6008AAAF333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918</TotalTime>
  <Words>786</Words>
  <Application>Microsoft Office PowerPoint</Application>
  <PresentationFormat>Widescreen</PresentationFormat>
  <Paragraphs>106</Paragraphs>
  <Slides>16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Introduction to LoRa</vt:lpstr>
      <vt:lpstr>How LoRa Technology Works</vt:lpstr>
      <vt:lpstr>Chirp Spread Spectrum</vt:lpstr>
      <vt:lpstr>Chirp Spread Spectrum Spreading Factor</vt:lpstr>
      <vt:lpstr>Chirp Spread Spectrum </vt:lpstr>
      <vt:lpstr>Technical Specifications of LoRa</vt:lpstr>
      <vt:lpstr>End Device Operation</vt:lpstr>
      <vt:lpstr>PowerPoint Presentation</vt:lpstr>
      <vt:lpstr>Advantages of LoRa Technology</vt:lpstr>
      <vt:lpstr>Applications of LoRa</vt:lpstr>
      <vt:lpstr>LoRa vs. Other Technologies</vt:lpstr>
      <vt:lpstr>PowerPoint Presentation</vt:lpstr>
      <vt:lpstr>Challenges and Limitations of LoRa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36</cp:revision>
  <dcterms:created xsi:type="dcterms:W3CDTF">2021-03-09T15:35:42Z</dcterms:created>
  <dcterms:modified xsi:type="dcterms:W3CDTF">2025-11-12T13:54:53Z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