
<file path=[Content_Types].xml><?xml version="1.0" encoding="utf-8"?>
<Types xmlns="http://schemas.openxmlformats.org/package/2006/content-types">
  <Default Extension="png" ContentType="image/png"/>
  <Default Extension="jpeg" ContentType="image/jpeg"/>
  <Default Extension="JPG" ContentType="image/.jp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2.fntdata" ContentType="application/x-fontdata"/>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4"/>
  </p:notesMasterIdLst>
  <p:sldIdLst>
    <p:sldId id="256" r:id="rId3"/>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Lst>
  <p:sldSz cx="9144000" cy="5143500" type="screen16x9"/>
  <p:notesSz cx="6858000" cy="9144000"/>
  <p:embeddedFontLst>
    <p:embeddedFont>
      <p:font typeface="Amatic SC" panose="00000500000000000000"/>
      <p:regular r:id="rId23"/>
    </p:embeddedFont>
    <p:embeddedFont>
      <p:font typeface="Source Code Pro" panose="020B0509030403020204"/>
      <p:regular r:id="rId2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3" d="100"/>
          <a:sy n="63" d="100"/>
        </p:scale>
        <p:origin x="77" y="7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4" Type="http://schemas.openxmlformats.org/officeDocument/2006/relationships/font" Target="fonts/font2.fntdata"/><Relationship Id="rId23" Type="http://schemas.openxmlformats.org/officeDocument/2006/relationships/font" Target="fonts/font1.fntdata"/><Relationship Id="rId22" Type="http://schemas.openxmlformats.org/officeDocument/2006/relationships/tableStyles" Target="tableStyles.xml"/><Relationship Id="rId21" Type="http://schemas.openxmlformats.org/officeDocument/2006/relationships/viewProps" Target="viewProps.xml"/><Relationship Id="rId20" Type="http://schemas.openxmlformats.org/officeDocument/2006/relationships/presProps" Target="presProps.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txBody>
          <a:bodyPr/>
          <a:lstStyle/>
          <a:p>
            <a:endParaRPr lang="en-GB"/>
          </a:p>
        </p:txBody>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notesSlide1.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52"/>
        <p:cNvGrpSpPr/>
        <p:nvPr/>
      </p:nvGrpSpPr>
      <p:grpSpPr>
        <a:xfrm>
          <a:off x="0" y="0"/>
          <a:ext cx="0" cy="0"/>
          <a:chOff x="0" y="0"/>
          <a:chExt cx="0" cy="0"/>
        </a:xfrm>
      </p:grpSpPr>
      <p:sp>
        <p:nvSpPr>
          <p:cNvPr id="53" name="Google Shape;5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54" name="Google Shape;5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59"/>
        <p:cNvGrpSpPr/>
        <p:nvPr/>
      </p:nvGrpSpPr>
      <p:grpSpPr>
        <a:xfrm>
          <a:off x="0" y="0"/>
          <a:ext cx="0" cy="0"/>
          <a:chOff x="0" y="0"/>
          <a:chExt cx="0" cy="0"/>
        </a:xfrm>
      </p:grpSpPr>
      <p:sp>
        <p:nvSpPr>
          <p:cNvPr id="60" name="Google Shape;60;g3a3d716692c_0_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61" name="Google Shape;61;g3a3d716692c_0_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65"/>
        <p:cNvGrpSpPr/>
        <p:nvPr/>
      </p:nvGrpSpPr>
      <p:grpSpPr>
        <a:xfrm>
          <a:off x="0" y="0"/>
          <a:ext cx="0" cy="0"/>
          <a:chOff x="0" y="0"/>
          <a:chExt cx="0" cy="0"/>
        </a:xfrm>
      </p:grpSpPr>
      <p:sp>
        <p:nvSpPr>
          <p:cNvPr id="66" name="Google Shape;66;g3a3d716692c_0_5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67" name="Google Shape;67;g3a3d716692c_0_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rPr>
              <a:t>In the presentation, the concepts and theoretical views about lifespan development will be discussed. In this assignment, the adolescent human lifespan stage was chosen.  </a:t>
            </a:r>
            <a:endParaRPr lang="en-IN"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73"/>
        <p:cNvGrpSpPr/>
        <p:nvPr/>
      </p:nvGrpSpPr>
      <p:grpSpPr>
        <a:xfrm>
          <a:off x="0" y="0"/>
          <a:ext cx="0" cy="0"/>
          <a:chOff x="0" y="0"/>
          <a:chExt cx="0" cy="0"/>
        </a:xfrm>
      </p:grpSpPr>
      <p:sp>
        <p:nvSpPr>
          <p:cNvPr id="74" name="Google Shape;74;g3a3d716692c_0_16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75" name="Google Shape;75;g3a3d716692c_0_16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rPr>
              <a:t>The complicated interaction between nature and nurture influences psychological development.  The relationship between nature and nurture is close. Molecular mapping of behaviour variation can be done in detail with the help of genetic tools. The ability of epigenetic changes to be passed on and influence behavioural phenotypes in multiple generations creates an opportunity to have an environmentally induced evolution. Nature entails biological and genetic factors, including hereditary, hormonal, brain development and neurological modifications. These biological aspects provide the basis of the developmental changes which usually happen during adolescence. This includes puberty, hormone activity, and further development of the prefrontal cortex. Nurture is the impact of the environment, such as family structure, peer interaction, cultural aspirations, schooling and socio-economic status. Through these experiences, the reaction of adolescents to the biological changes is determined, and the behavioural pattern, identity development and emotional adaptation are shaped. </a:t>
            </a:r>
            <a:endParaRPr lang="en-IN"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81"/>
        <p:cNvGrpSpPr/>
        <p:nvPr/>
      </p:nvGrpSpPr>
      <p:grpSpPr>
        <a:xfrm>
          <a:off x="0" y="0"/>
          <a:ext cx="0" cy="0"/>
          <a:chOff x="0" y="0"/>
          <a:chExt cx="0" cy="0"/>
        </a:xfrm>
      </p:grpSpPr>
      <p:sp>
        <p:nvSpPr>
          <p:cNvPr id="82" name="Google Shape;82;g3a3d716692c_0_17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83" name="Google Shape;83;g3a3d716692c_0_1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panose="020B0604020202020204"/>
              <a:buNone/>
              <a:defRPr/>
            </a:pPr>
            <a:r>
              <a:rPr lang="en-GB"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rPr>
              <a:t>Adolescence is a crucial human lifespan stage that is located between childhood and adulthood. Adolescence is a stage of dramatic maturity that starts with puberty and ends in the middle of the 20s. It is a good period in human growth and a critical period for establishing the fundamentals of good health. In this stage, they experience rapid physical, cognitive and psychosocial growth, which has an impact on their feelings, interactions and decision-making.    </a:t>
            </a:r>
            <a:endParaRPr lang="en-IN"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endParaRP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89"/>
        <p:cNvGrpSpPr/>
        <p:nvPr/>
      </p:nvGrpSpPr>
      <p:grpSpPr>
        <a:xfrm>
          <a:off x="0" y="0"/>
          <a:ext cx="0" cy="0"/>
          <a:chOff x="0" y="0"/>
          <a:chExt cx="0" cy="0"/>
        </a:xfrm>
      </p:grpSpPr>
      <p:sp>
        <p:nvSpPr>
          <p:cNvPr id="90" name="Google Shape;90;g3a3d716692c_0_1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91" name="Google Shape;91;g3a3d716692c_0_1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rPr>
              <a:t>Physical changes that characterise adolescence are influenced mainly by puberty. There are also rapid changes in height, weight and muscle mass due to the activation of the endocrine system, which results in hormonal modifications like high levels of oestrogen or testosterone. Secondary sexual traits are formed, such as the development of breasts, deepening of voice and body hair. The brain develops in the prefrontal cortex to influence impulse control and planning. Circadian rhythms also change, which causes sleep patterns to change, usually leading to delayed sleep cycles. These physical transformations affect behaviour, self-image and well-being.</a:t>
            </a:r>
            <a:endParaRPr lang="en-IN"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97"/>
        <p:cNvGrpSpPr/>
        <p:nvPr/>
      </p:nvGrpSpPr>
      <p:grpSpPr>
        <a:xfrm>
          <a:off x="0" y="0"/>
          <a:ext cx="0" cy="0"/>
          <a:chOff x="0" y="0"/>
          <a:chExt cx="0" cy="0"/>
        </a:xfrm>
      </p:grpSpPr>
      <p:sp>
        <p:nvSpPr>
          <p:cNvPr id="98" name="Google Shape;98;g3a3d716692c_0_19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99" name="Google Shape;99;g3a3d716692c_0_19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50000"/>
              </a:lnSpc>
              <a:spcBef>
                <a:spcPts val="1000"/>
              </a:spcBef>
              <a:spcAft>
                <a:spcPts val="0"/>
              </a:spcAft>
              <a:buClr>
                <a:srgbClr val="000000"/>
              </a:buClr>
              <a:buSzPts val="1100"/>
              <a:buFont typeface="Arial" panose="020B0604020202020204"/>
              <a:buNone/>
              <a:defRPr/>
            </a:pPr>
            <a:r>
              <a:rPr lang="en-GB"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rPr>
              <a:t>The cognitive abilities increase heavily during the adolescent stage as the brain matures. The ability to think in abstractions allows young people to think about hypothetical events and the various sides of the case. However, this area does not mature until early adulthood. However, the increased sensitivity to rewards and peer influences can result in greater risk-taking behaviours. These cognitive developments define decision-making, formation of identity and shift to more independence.</a:t>
            </a:r>
            <a:endParaRPr lang="en-IN"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endParaRPr>
          </a:p>
          <a:p>
            <a:pPr marL="0" lvl="0" indent="0" algn="just" rtl="0">
              <a:lnSpc>
                <a:spcPct val="150000"/>
              </a:lnSpc>
              <a:spcBef>
                <a:spcPts val="100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05"/>
        <p:cNvGrpSpPr/>
        <p:nvPr/>
      </p:nvGrpSpPr>
      <p:grpSpPr>
        <a:xfrm>
          <a:off x="0" y="0"/>
          <a:ext cx="0" cy="0"/>
          <a:chOff x="0" y="0"/>
          <a:chExt cx="0" cy="0"/>
        </a:xfrm>
      </p:grpSpPr>
      <p:sp>
        <p:nvSpPr>
          <p:cNvPr id="106" name="Google Shape;106;g3a3d716692c_0_20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07" name="Google Shape;107;g3a3d716692c_0_2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rPr>
              <a:t>This is one of the stages of a massive social transformation as adolescents enter into an independent life with less dependence on their families. The relationships between peers become the behaviour and identity of the teenagers. Teenagers tend to try various roles within the social circle and help to build a more absolute identity. It is also at this stage that teens establish more mature relationships and acquire more empathy and perspective-taking abilities. These social experiences are significant as they contribute to confidence, a sense of belonging and psychosocial well-being.</a:t>
            </a:r>
            <a:endParaRPr lang="en-IN"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endParaRPr>
          </a:p>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13"/>
        <p:cNvGrpSpPr/>
        <p:nvPr/>
      </p:nvGrpSpPr>
      <p:grpSpPr>
        <a:xfrm>
          <a:off x="0" y="0"/>
          <a:ext cx="0" cy="0"/>
          <a:chOff x="0" y="0"/>
          <a:chExt cx="0" cy="0"/>
        </a:xfrm>
      </p:grpSpPr>
      <p:sp>
        <p:nvSpPr>
          <p:cNvPr id="114" name="Google Shape;114;g3a3d716692c_0_2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15" name="Google Shape;115;g3a3d716692c_0_2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50000"/>
              </a:lnSpc>
              <a:spcBef>
                <a:spcPts val="1000"/>
              </a:spcBef>
              <a:spcAft>
                <a:spcPts val="0"/>
              </a:spcAft>
              <a:buClr>
                <a:srgbClr val="000000"/>
              </a:buClr>
              <a:buSzPts val="1100"/>
              <a:buFont typeface="Arial" panose="020B0604020202020204"/>
              <a:buNone/>
              <a:defRPr/>
            </a:pPr>
            <a:r>
              <a:rPr lang="en-GB"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rPr>
              <a:t>Adolescent emotional development is defined by greater emotional intensity and variability, which are caused by hormonal changes and by further brain maturation. With the maturation of the prefrontal cortex, younger individuals begin to gain emotional regulation as well as control over impulse, but such abilities are not significantly developed yet. Adolescents develop a more definite sense of self. Positive family support, peer support and relationships with credible adults are very instrumental in helping the person to be resilient. They have self-esteem and have healthy adjustment of emotions in this stage of development.</a:t>
            </a:r>
            <a:endParaRPr lang="en-IN"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endParaRPr>
          </a:p>
          <a:p>
            <a:pPr marL="0" lvl="0" indent="0" algn="just" rtl="0">
              <a:lnSpc>
                <a:spcPct val="150000"/>
              </a:lnSpc>
              <a:spcBef>
                <a:spcPts val="100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20"/>
        <p:cNvGrpSpPr/>
        <p:nvPr/>
      </p:nvGrpSpPr>
      <p:grpSpPr>
        <a:xfrm>
          <a:off x="0" y="0"/>
          <a:ext cx="0" cy="0"/>
          <a:chOff x="0" y="0"/>
          <a:chExt cx="0" cy="0"/>
        </a:xfrm>
      </p:grpSpPr>
      <p:sp>
        <p:nvSpPr>
          <p:cNvPr id="121" name="Google Shape;121;g3a3d716692c_1_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22" name="Google Shape;122;g3a3d716692c_1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panose="020B0604020202020204"/>
              <a:buNone/>
              <a:defRPr/>
            </a:pPr>
            <a:r>
              <a:rPr lang="en-GB"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rPr>
              <a:t>The psychosocial theory formulated by Erik Erikson is a lifespan theory. This theory associated with adolescence is characterised by the conflict between forming a personal identity versus role confusion. This phase will enable youths to explore various values, beliefs and roles. </a:t>
            </a:r>
            <a:endParaRPr lang="en-IN"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endParaRPr>
          </a:p>
          <a:p>
            <a:pPr marL="0" lvl="0" indent="0" algn="l" rtl="0">
              <a:spcBef>
                <a:spcPts val="0"/>
              </a:spcBef>
              <a:spcAft>
                <a:spcPts val="0"/>
              </a:spcAft>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28"/>
        <p:cNvGrpSpPr/>
        <p:nvPr/>
      </p:nvGrpSpPr>
      <p:grpSpPr>
        <a:xfrm>
          <a:off x="0" y="0"/>
          <a:ext cx="0" cy="0"/>
          <a:chOff x="0" y="0"/>
          <a:chExt cx="0" cy="0"/>
        </a:xfrm>
      </p:grpSpPr>
      <p:sp>
        <p:nvSpPr>
          <p:cNvPr id="129" name="Google Shape;129;g3a3d716692c_1_4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30" name="Google Shape;130;g3a3d716692c_1_4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50000"/>
              </a:lnSpc>
              <a:spcBef>
                <a:spcPts val="1000"/>
              </a:spcBef>
              <a:spcAft>
                <a:spcPts val="0"/>
              </a:spcAft>
              <a:buClr>
                <a:srgbClr val="000000"/>
              </a:buClr>
              <a:buSzPts val="1100"/>
              <a:buFont typeface="Arial" panose="020B0604020202020204"/>
              <a:buNone/>
              <a:defRPr/>
            </a:pPr>
            <a:r>
              <a:rPr lang="en-GB"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rPr>
              <a:t>The theory of Erikson is of great relevance when it comes to defining adolescence since it emphasises the formation of identity as the key developmental challenge during this period. The Identity vs. Role Confusion focuses on teenage kids as they are actively working on personal values, cultural roles, future goals, and social identities. The theory is used to describe why youth can be experimental with various behaviours, peer groups, and systems of beliefs, as they seek a stable identity. It stresses the role of positive environments, including good peer relations and adult guidance, in assisting adolescents to establish their identity. </a:t>
            </a:r>
            <a:endParaRPr lang="en-IN"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endParaRPr>
          </a:p>
          <a:p>
            <a:pPr marL="0" lvl="0" indent="0" algn="just" rtl="0">
              <a:lnSpc>
                <a:spcPct val="150000"/>
              </a:lnSpc>
              <a:spcBef>
                <a:spcPts val="1000"/>
              </a:spcBef>
              <a:spcAft>
                <a:spcPts val="0"/>
              </a:spcAft>
              <a:buNone/>
            </a:pP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36"/>
        <p:cNvGrpSpPr/>
        <p:nvPr/>
      </p:nvGrpSpPr>
      <p:grpSpPr>
        <a:xfrm>
          <a:off x="0" y="0"/>
          <a:ext cx="0" cy="0"/>
          <a:chOff x="0" y="0"/>
          <a:chExt cx="0" cy="0"/>
        </a:xfrm>
      </p:grpSpPr>
      <p:sp>
        <p:nvSpPr>
          <p:cNvPr id="137" name="Google Shape;137;g3a3d716692c_1_4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38" name="Google Shape;138;g3a3d716692c_1_4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rPr>
              <a:t>Erikson's theory is highly relevant in terms of defining adolescence, as it underlines the issue of identity formation as the most important developmental task of this stage. The Identity vs. Role Confusion is concentrated on the teenage children because of being at the stage of personal values, cultural roles, future and social identities. It is a theory that accounts for the ability of the youth to be experimental with different behaviours, peer groups, and systems of beliefs as they seek to attain a stable identity. The model can also be simplistic in development, as it presupposes that everybody will go through stages in a predetermined order. </a:t>
            </a:r>
            <a:endParaRPr lang="en-IN"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endParaRPr>
          </a:p>
          <a:p>
            <a:pPr marL="0" lvl="0" indent="0" algn="l" rtl="0">
              <a:spcBef>
                <a:spcPts val="0"/>
              </a:spcBef>
              <a:spcAft>
                <a:spcPts val="0"/>
              </a:spcAft>
              <a:buNone/>
            </a:pPr>
            <a:endParaRPr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44"/>
        <p:cNvGrpSpPr/>
        <p:nvPr/>
      </p:nvGrpSpPr>
      <p:grpSpPr>
        <a:xfrm>
          <a:off x="0" y="0"/>
          <a:ext cx="0" cy="0"/>
          <a:chOff x="0" y="0"/>
          <a:chExt cx="0" cy="0"/>
        </a:xfrm>
      </p:grpSpPr>
      <p:sp>
        <p:nvSpPr>
          <p:cNvPr id="145" name="Google Shape;145;g3a3d716692c_1_4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46" name="Google Shape;146;g3a3d716692c_1_4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50000"/>
              </a:lnSpc>
              <a:spcBef>
                <a:spcPts val="1000"/>
              </a:spcBef>
              <a:spcAft>
                <a:spcPts val="0"/>
              </a:spcAft>
              <a:buClr>
                <a:srgbClr val="000000"/>
              </a:buClr>
              <a:buSzPts val="1100"/>
              <a:buFont typeface="Arial" panose="020B0604020202020204"/>
              <a:buNone/>
              <a:defRPr/>
            </a:pPr>
            <a:r>
              <a:rPr lang="en-GB"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rPr>
              <a:t>The justification of the presentation is critical in the knowledge of adolescent development and the transition of physical, cognitive, social and emotional behaviours affecting health behaviours and well-being. One of the most useful psychosocial theories in the healthcare practice is the one formulated by Erikson because it helps professionals realise that teenagers are in the process of identity formation. The medical workers are able to provide developmentally sufficient communication and facilitate trust and applicable interventions. This will be able to aid self-esteem and independence.</a:t>
            </a:r>
            <a:endParaRPr lang="en-IN"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endParaRPr>
          </a:p>
          <a:p>
            <a:pPr marL="0" lvl="0" indent="0" algn="just" rtl="0">
              <a:lnSpc>
                <a:spcPct val="150000"/>
              </a:lnSpc>
              <a:spcBef>
                <a:spcPts val="1000"/>
              </a:spcBef>
              <a:spcAft>
                <a:spcPts val="0"/>
              </a:spcAft>
              <a:buNone/>
            </a:pPr>
            <a:endParaRPr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52"/>
        <p:cNvGrpSpPr/>
        <p:nvPr/>
      </p:nvGrpSpPr>
      <p:grpSpPr>
        <a:xfrm>
          <a:off x="0" y="0"/>
          <a:ext cx="0" cy="0"/>
          <a:chOff x="0" y="0"/>
          <a:chExt cx="0" cy="0"/>
        </a:xfrm>
      </p:grpSpPr>
      <p:sp>
        <p:nvSpPr>
          <p:cNvPr id="153" name="Google Shape;153;g3a3d716692c_1_4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54" name="Google Shape;154;g3a3d716692c_1_4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rPr>
              <a:t>Adolescence is a sensitive stage. This stage is influenced by the complicated physical, cognitive, social and emotional developments. Knowledge of these developments, as well as the interplay between nature and nurture, helps in effective healthcare practice. The theory presented by Erikson gives a nice insight into the construction of identity. This can help the practitioner to practise holistic, empathetic and developmentally modified care to adolescents.</a:t>
            </a:r>
            <a:endParaRPr lang="en-IN"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58"/>
        <p:cNvGrpSpPr/>
        <p:nvPr/>
      </p:nvGrpSpPr>
      <p:grpSpPr>
        <a:xfrm>
          <a:off x="0" y="0"/>
          <a:ext cx="0" cy="0"/>
          <a:chOff x="0" y="0"/>
          <a:chExt cx="0" cy="0"/>
        </a:xfrm>
      </p:grpSpPr>
      <p:sp>
        <p:nvSpPr>
          <p:cNvPr id="159" name="Google Shape;159;g3a3d716692c_1_45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60" name="Google Shape;160;g3a3d716692c_1_4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64"/>
        <p:cNvGrpSpPr/>
        <p:nvPr/>
      </p:nvGrpSpPr>
      <p:grpSpPr>
        <a:xfrm>
          <a:off x="0" y="0"/>
          <a:ext cx="0" cy="0"/>
          <a:chOff x="0" y="0"/>
          <a:chExt cx="0" cy="0"/>
        </a:xfrm>
      </p:grpSpPr>
      <p:sp>
        <p:nvSpPr>
          <p:cNvPr id="165" name="Google Shape;165;g3a3d716692c_1_46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66" name="Google Shape;166;g3a3d716692c_1_4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matchingName="Title slide">
  <p:cSld name="TITLE">
    <p:bg>
      <p:bgPr>
        <a:solidFill>
          <a:schemeClr val="dk1"/>
        </a:solidFill>
        <a:effectLst/>
      </p:bgPr>
    </p:bg>
    <p:spTree>
      <p:nvGrpSpPr>
        <p:cNvPr id="1" name="Shape 9"/>
        <p:cNvGrpSpPr/>
        <p:nvPr/>
      </p:nvGrpSpPr>
      <p:grpSpPr>
        <a:xfrm>
          <a:off x="0" y="0"/>
          <a:ext cx="0" cy="0"/>
          <a:chOff x="0" y="0"/>
          <a:chExt cx="0" cy="0"/>
        </a:xfrm>
      </p:grpSpPr>
      <p:sp>
        <p:nvSpPr>
          <p:cNvPr id="10" name="Google Shape;10;p2"/>
          <p:cNvSpPr/>
          <p:nvPr/>
        </p:nvSpPr>
        <p:spPr>
          <a:xfrm>
            <a:off x="0" y="0"/>
            <a:ext cx="9144000" cy="34290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 name="Google Shape;11;p2"/>
          <p:cNvSpPr txBox="1">
            <a:spLocks noGrp="1"/>
          </p:cNvSpPr>
          <p:nvPr>
            <p:ph type="ctrTitle"/>
          </p:nvPr>
        </p:nvSpPr>
        <p:spPr>
          <a:xfrm>
            <a:off x="311700" y="392150"/>
            <a:ext cx="8520600" cy="26904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8000"/>
              <a:buNone/>
              <a:defRPr sz="8000"/>
            </a:lvl1pPr>
            <a:lvl2pPr lvl="1" algn="ctr">
              <a:spcBef>
                <a:spcPts val="0"/>
              </a:spcBef>
              <a:spcAft>
                <a:spcPts val="0"/>
              </a:spcAft>
              <a:buSzPts val="8000"/>
              <a:buNone/>
              <a:defRPr sz="8000"/>
            </a:lvl2pPr>
            <a:lvl3pPr lvl="2" algn="ctr">
              <a:spcBef>
                <a:spcPts val="0"/>
              </a:spcBef>
              <a:spcAft>
                <a:spcPts val="0"/>
              </a:spcAft>
              <a:buSzPts val="8000"/>
              <a:buNone/>
              <a:defRPr sz="8000"/>
            </a:lvl3pPr>
            <a:lvl4pPr lvl="3" algn="ctr">
              <a:spcBef>
                <a:spcPts val="0"/>
              </a:spcBef>
              <a:spcAft>
                <a:spcPts val="0"/>
              </a:spcAft>
              <a:buSzPts val="8000"/>
              <a:buNone/>
              <a:defRPr sz="8000"/>
            </a:lvl4pPr>
            <a:lvl5pPr lvl="4" algn="ctr">
              <a:spcBef>
                <a:spcPts val="0"/>
              </a:spcBef>
              <a:spcAft>
                <a:spcPts val="0"/>
              </a:spcAft>
              <a:buSzPts val="8000"/>
              <a:buNone/>
              <a:defRPr sz="8000"/>
            </a:lvl5pPr>
            <a:lvl6pPr lvl="5" algn="ctr">
              <a:spcBef>
                <a:spcPts val="0"/>
              </a:spcBef>
              <a:spcAft>
                <a:spcPts val="0"/>
              </a:spcAft>
              <a:buSzPts val="8000"/>
              <a:buNone/>
              <a:defRPr sz="8000"/>
            </a:lvl6pPr>
            <a:lvl7pPr lvl="6" algn="ctr">
              <a:spcBef>
                <a:spcPts val="0"/>
              </a:spcBef>
              <a:spcAft>
                <a:spcPts val="0"/>
              </a:spcAft>
              <a:buSzPts val="8000"/>
              <a:buNone/>
              <a:defRPr sz="8000"/>
            </a:lvl7pPr>
            <a:lvl8pPr lvl="7" algn="ctr">
              <a:spcBef>
                <a:spcPts val="0"/>
              </a:spcBef>
              <a:spcAft>
                <a:spcPts val="0"/>
              </a:spcAft>
              <a:buSzPts val="8000"/>
              <a:buNone/>
              <a:defRPr sz="8000"/>
            </a:lvl8pPr>
            <a:lvl9pPr lvl="8" algn="ctr">
              <a:spcBef>
                <a:spcPts val="0"/>
              </a:spcBef>
              <a:spcAft>
                <a:spcPts val="0"/>
              </a:spcAft>
              <a:buSzPts val="8000"/>
              <a:buNone/>
              <a:defRPr sz="8000"/>
            </a:lvl9pPr>
          </a:lstStyle>
          <a:p/>
        </p:txBody>
      </p:sp>
      <p:sp>
        <p:nvSpPr>
          <p:cNvPr id="12" name="Google Shape;12;p2"/>
          <p:cNvSpPr txBox="1">
            <a:spLocks noGrp="1"/>
          </p:cNvSpPr>
          <p:nvPr>
            <p:ph type="subTitle" idx="1"/>
          </p:nvPr>
        </p:nvSpPr>
        <p:spPr>
          <a:xfrm>
            <a:off x="311700" y="3890400"/>
            <a:ext cx="8520600" cy="706200"/>
          </a:xfrm>
          <a:prstGeom prst="rect">
            <a:avLst/>
          </a:prstGeom>
        </p:spPr>
        <p:txBody>
          <a:bodyPr spcFirstLastPara="1" wrap="square" lIns="91425" tIns="91425" rIns="91425" bIns="91425" anchor="ctr" anchorCtr="0">
            <a:normAutofit/>
          </a:bodyPr>
          <a:lstStyle>
            <a:lvl1pPr lvl="0" algn="ctr">
              <a:lnSpc>
                <a:spcPct val="100000"/>
              </a:lnSpc>
              <a:spcBef>
                <a:spcPts val="0"/>
              </a:spcBef>
              <a:spcAft>
                <a:spcPts val="0"/>
              </a:spcAft>
              <a:buClr>
                <a:schemeClr val="accent1"/>
              </a:buClr>
              <a:buSzPts val="2100"/>
              <a:buNone/>
              <a:defRPr sz="2100" b="1">
                <a:solidFill>
                  <a:schemeClr val="accent1"/>
                </a:solidFill>
              </a:defRPr>
            </a:lvl1pPr>
            <a:lvl2pPr lvl="1" algn="ctr">
              <a:lnSpc>
                <a:spcPct val="100000"/>
              </a:lnSpc>
              <a:spcBef>
                <a:spcPts val="0"/>
              </a:spcBef>
              <a:spcAft>
                <a:spcPts val="0"/>
              </a:spcAft>
              <a:buClr>
                <a:schemeClr val="accent1"/>
              </a:buClr>
              <a:buSzPts val="2100"/>
              <a:buNone/>
              <a:defRPr sz="2100" b="1">
                <a:solidFill>
                  <a:schemeClr val="accent1"/>
                </a:solidFill>
              </a:defRPr>
            </a:lvl2pPr>
            <a:lvl3pPr lvl="2" algn="ctr">
              <a:lnSpc>
                <a:spcPct val="100000"/>
              </a:lnSpc>
              <a:spcBef>
                <a:spcPts val="0"/>
              </a:spcBef>
              <a:spcAft>
                <a:spcPts val="0"/>
              </a:spcAft>
              <a:buClr>
                <a:schemeClr val="accent1"/>
              </a:buClr>
              <a:buSzPts val="2100"/>
              <a:buNone/>
              <a:defRPr sz="2100" b="1">
                <a:solidFill>
                  <a:schemeClr val="accent1"/>
                </a:solidFill>
              </a:defRPr>
            </a:lvl3pPr>
            <a:lvl4pPr lvl="3" algn="ctr">
              <a:lnSpc>
                <a:spcPct val="100000"/>
              </a:lnSpc>
              <a:spcBef>
                <a:spcPts val="0"/>
              </a:spcBef>
              <a:spcAft>
                <a:spcPts val="0"/>
              </a:spcAft>
              <a:buClr>
                <a:schemeClr val="accent1"/>
              </a:buClr>
              <a:buSzPts val="2100"/>
              <a:buNone/>
              <a:defRPr sz="2100" b="1">
                <a:solidFill>
                  <a:schemeClr val="accent1"/>
                </a:solidFill>
              </a:defRPr>
            </a:lvl4pPr>
            <a:lvl5pPr lvl="4" algn="ctr">
              <a:lnSpc>
                <a:spcPct val="100000"/>
              </a:lnSpc>
              <a:spcBef>
                <a:spcPts val="0"/>
              </a:spcBef>
              <a:spcAft>
                <a:spcPts val="0"/>
              </a:spcAft>
              <a:buClr>
                <a:schemeClr val="accent1"/>
              </a:buClr>
              <a:buSzPts val="2100"/>
              <a:buNone/>
              <a:defRPr sz="2100" b="1">
                <a:solidFill>
                  <a:schemeClr val="accent1"/>
                </a:solidFill>
              </a:defRPr>
            </a:lvl5pPr>
            <a:lvl6pPr lvl="5" algn="ctr">
              <a:lnSpc>
                <a:spcPct val="100000"/>
              </a:lnSpc>
              <a:spcBef>
                <a:spcPts val="0"/>
              </a:spcBef>
              <a:spcAft>
                <a:spcPts val="0"/>
              </a:spcAft>
              <a:buClr>
                <a:schemeClr val="accent1"/>
              </a:buClr>
              <a:buSzPts val="2100"/>
              <a:buNone/>
              <a:defRPr sz="2100" b="1">
                <a:solidFill>
                  <a:schemeClr val="accent1"/>
                </a:solidFill>
              </a:defRPr>
            </a:lvl6pPr>
            <a:lvl7pPr lvl="6" algn="ctr">
              <a:lnSpc>
                <a:spcPct val="100000"/>
              </a:lnSpc>
              <a:spcBef>
                <a:spcPts val="0"/>
              </a:spcBef>
              <a:spcAft>
                <a:spcPts val="0"/>
              </a:spcAft>
              <a:buClr>
                <a:schemeClr val="accent1"/>
              </a:buClr>
              <a:buSzPts val="2100"/>
              <a:buNone/>
              <a:defRPr sz="2100" b="1">
                <a:solidFill>
                  <a:schemeClr val="accent1"/>
                </a:solidFill>
              </a:defRPr>
            </a:lvl7pPr>
            <a:lvl8pPr lvl="7" algn="ctr">
              <a:lnSpc>
                <a:spcPct val="100000"/>
              </a:lnSpc>
              <a:spcBef>
                <a:spcPts val="0"/>
              </a:spcBef>
              <a:spcAft>
                <a:spcPts val="0"/>
              </a:spcAft>
              <a:buClr>
                <a:schemeClr val="accent1"/>
              </a:buClr>
              <a:buSzPts val="2100"/>
              <a:buNone/>
              <a:defRPr sz="2100" b="1">
                <a:solidFill>
                  <a:schemeClr val="accent1"/>
                </a:solidFill>
              </a:defRPr>
            </a:lvl8pPr>
            <a:lvl9pPr lvl="8" algn="ctr">
              <a:lnSpc>
                <a:spcPct val="100000"/>
              </a:lnSpc>
              <a:spcBef>
                <a:spcPts val="0"/>
              </a:spcBef>
              <a:spcAft>
                <a:spcPts val="0"/>
              </a:spcAft>
              <a:buClr>
                <a:schemeClr val="accent1"/>
              </a:buClr>
              <a:buSzPts val="2100"/>
              <a:buNone/>
              <a:defRPr sz="2100" b="1">
                <a:solidFill>
                  <a:schemeClr val="accent1"/>
                </a:solidFill>
              </a:defRPr>
            </a:lvl9pPr>
          </a:lstStyle>
          <a:p/>
        </p:txBody>
      </p:sp>
      <p:sp>
        <p:nvSpPr>
          <p:cNvPr id="13" name="Google Shape;13;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matchingName="Section header">
  <p:cSld name="SECTION_HEADER">
    <p:bg>
      <p:bgPr>
        <a:solidFill>
          <a:schemeClr val="dk1"/>
        </a:solidFill>
        <a:effectLst/>
      </p:bgPr>
    </p:bg>
    <p:spTree>
      <p:nvGrpSpPr>
        <p:cNvPr id="1" name="Shape 14"/>
        <p:cNvGrpSpPr/>
        <p:nvPr/>
      </p:nvGrpSpPr>
      <p:grpSpPr>
        <a:xfrm>
          <a:off x="0" y="0"/>
          <a:ext cx="0" cy="0"/>
          <a:chOff x="0" y="0"/>
          <a:chExt cx="0" cy="0"/>
        </a:xfrm>
      </p:grpSpPr>
      <p:sp>
        <p:nvSpPr>
          <p:cNvPr id="15" name="Google Shape;15;p3"/>
          <p:cNvSpPr txBox="1">
            <a:spLocks noGrp="1"/>
          </p:cNvSpPr>
          <p:nvPr>
            <p:ph type="title"/>
          </p:nvPr>
        </p:nvSpPr>
        <p:spPr>
          <a:xfrm>
            <a:off x="2802750" y="802500"/>
            <a:ext cx="3538500" cy="3538500"/>
          </a:xfrm>
          <a:prstGeom prst="rect">
            <a:avLst/>
          </a:prstGeom>
          <a:solidFill>
            <a:srgbClr val="FFFFFF"/>
          </a:solidFill>
        </p:spPr>
        <p:txBody>
          <a:bodyPr spcFirstLastPara="1" wrap="square" lIns="91425" tIns="91425" rIns="91425" bIns="91425" anchor="ctr" anchorCtr="0">
            <a:normAutofit/>
          </a:bodyPr>
          <a:lstStyle>
            <a:lvl1pPr lvl="0" algn="ctr">
              <a:spcBef>
                <a:spcPts val="0"/>
              </a:spcBef>
              <a:spcAft>
                <a:spcPts val="0"/>
              </a:spcAft>
              <a:buSzPts val="4800"/>
              <a:buNone/>
              <a:defRPr sz="4800"/>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p:txBody>
      </p:sp>
      <p:sp>
        <p:nvSpPr>
          <p:cNvPr id="16" name="Google Shape;16;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x" matchingName="Title and body">
  <p:cSld name="TITLE_AND_BODY">
    <p:spTree>
      <p:nvGrpSpPr>
        <p:cNvPr id="1" name="Shape 17"/>
        <p:cNvGrpSpPr/>
        <p:nvPr/>
      </p:nvGrpSpPr>
      <p:grpSpPr>
        <a:xfrm>
          <a:off x="0" y="0"/>
          <a:ext cx="0" cy="0"/>
          <a:chOff x="0" y="0"/>
          <a:chExt cx="0" cy="0"/>
        </a:xfrm>
      </p:grpSpPr>
      <p:sp>
        <p:nvSpPr>
          <p:cNvPr id="18" name="Google Shape;18;p4"/>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a:bodyPr>
          <a:lstStyle>
            <a:lvl1pPr lvl="0">
              <a:spcBef>
                <a:spcPts val="0"/>
              </a:spcBef>
              <a:spcAft>
                <a:spcPts val="0"/>
              </a:spcAft>
              <a:buSzPts val="4200"/>
              <a:buNone/>
              <a:defRPr/>
            </a:lvl1pPr>
            <a:lvl2pPr lvl="1">
              <a:spcBef>
                <a:spcPts val="0"/>
              </a:spcBef>
              <a:spcAft>
                <a:spcPts val="0"/>
              </a:spcAft>
              <a:buSzPts val="4200"/>
              <a:buNone/>
              <a:defRPr/>
            </a:lvl2pPr>
            <a:lvl3pPr lvl="2">
              <a:spcBef>
                <a:spcPts val="0"/>
              </a:spcBef>
              <a:spcAft>
                <a:spcPts val="0"/>
              </a:spcAft>
              <a:buSzPts val="4200"/>
              <a:buNone/>
              <a:defRPr/>
            </a:lvl3pPr>
            <a:lvl4pPr lvl="3">
              <a:spcBef>
                <a:spcPts val="0"/>
              </a:spcBef>
              <a:spcAft>
                <a:spcPts val="0"/>
              </a:spcAft>
              <a:buSzPts val="4200"/>
              <a:buNone/>
              <a:defRPr/>
            </a:lvl4pPr>
            <a:lvl5pPr lvl="4">
              <a:spcBef>
                <a:spcPts val="0"/>
              </a:spcBef>
              <a:spcAft>
                <a:spcPts val="0"/>
              </a:spcAft>
              <a:buSzPts val="4200"/>
              <a:buNone/>
              <a:defRPr/>
            </a:lvl5pPr>
            <a:lvl6pPr lvl="5">
              <a:spcBef>
                <a:spcPts val="0"/>
              </a:spcBef>
              <a:spcAft>
                <a:spcPts val="0"/>
              </a:spcAft>
              <a:buSzPts val="4200"/>
              <a:buNone/>
              <a:defRPr/>
            </a:lvl6pPr>
            <a:lvl7pPr lvl="6">
              <a:spcBef>
                <a:spcPts val="0"/>
              </a:spcBef>
              <a:spcAft>
                <a:spcPts val="0"/>
              </a:spcAft>
              <a:buSzPts val="4200"/>
              <a:buNone/>
              <a:defRPr/>
            </a:lvl7pPr>
            <a:lvl8pPr lvl="7">
              <a:spcBef>
                <a:spcPts val="0"/>
              </a:spcBef>
              <a:spcAft>
                <a:spcPts val="0"/>
              </a:spcAft>
              <a:buSzPts val="4200"/>
              <a:buNone/>
              <a:defRPr/>
            </a:lvl8pPr>
            <a:lvl9pPr lvl="8">
              <a:spcBef>
                <a:spcPts val="0"/>
              </a:spcBef>
              <a:spcAft>
                <a:spcPts val="0"/>
              </a:spcAft>
              <a:buSzPts val="4200"/>
              <a:buNone/>
              <a:defRPr/>
            </a:lvl9pPr>
          </a:lstStyle>
          <a:p/>
        </p:txBody>
      </p:sp>
      <p:sp>
        <p:nvSpPr>
          <p:cNvPr id="19" name="Google Shape;19;p4"/>
          <p:cNvSpPr txBox="1">
            <a:spLocks noGrp="1"/>
          </p:cNvSpPr>
          <p:nvPr>
            <p:ph type="body" idx="1"/>
          </p:nvPr>
        </p:nvSpPr>
        <p:spPr>
          <a:xfrm>
            <a:off x="311700" y="1228675"/>
            <a:ext cx="8520600" cy="33402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p:txBody>
      </p:sp>
      <p:sp>
        <p:nvSpPr>
          <p:cNvPr id="20" name="Google Shape;20;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ColTx" matchingName="Title and two columns">
  <p:cSld name="TITLE_AND_TWO_COLUMNS">
    <p:spTree>
      <p:nvGrpSpPr>
        <p:cNvPr id="1" name="Shape 21"/>
        <p:cNvGrpSpPr/>
        <p:nvPr/>
      </p:nvGrpSpPr>
      <p:grpSpPr>
        <a:xfrm>
          <a:off x="0" y="0"/>
          <a:ext cx="0" cy="0"/>
          <a:chOff x="0" y="0"/>
          <a:chExt cx="0" cy="0"/>
        </a:xfrm>
      </p:grpSpPr>
      <p:sp>
        <p:nvSpPr>
          <p:cNvPr id="22" name="Google Shape;22;p5"/>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a:bodyPr>
          <a:lstStyle>
            <a:lvl1pPr lvl="0">
              <a:spcBef>
                <a:spcPts val="0"/>
              </a:spcBef>
              <a:spcAft>
                <a:spcPts val="0"/>
              </a:spcAft>
              <a:buSzPts val="4200"/>
              <a:buNone/>
              <a:defRPr/>
            </a:lvl1pPr>
            <a:lvl2pPr lvl="1">
              <a:spcBef>
                <a:spcPts val="0"/>
              </a:spcBef>
              <a:spcAft>
                <a:spcPts val="0"/>
              </a:spcAft>
              <a:buSzPts val="4200"/>
              <a:buNone/>
              <a:defRPr/>
            </a:lvl2pPr>
            <a:lvl3pPr lvl="2">
              <a:spcBef>
                <a:spcPts val="0"/>
              </a:spcBef>
              <a:spcAft>
                <a:spcPts val="0"/>
              </a:spcAft>
              <a:buSzPts val="4200"/>
              <a:buNone/>
              <a:defRPr/>
            </a:lvl3pPr>
            <a:lvl4pPr lvl="3">
              <a:spcBef>
                <a:spcPts val="0"/>
              </a:spcBef>
              <a:spcAft>
                <a:spcPts val="0"/>
              </a:spcAft>
              <a:buSzPts val="4200"/>
              <a:buNone/>
              <a:defRPr/>
            </a:lvl4pPr>
            <a:lvl5pPr lvl="4">
              <a:spcBef>
                <a:spcPts val="0"/>
              </a:spcBef>
              <a:spcAft>
                <a:spcPts val="0"/>
              </a:spcAft>
              <a:buSzPts val="4200"/>
              <a:buNone/>
              <a:defRPr/>
            </a:lvl5pPr>
            <a:lvl6pPr lvl="5">
              <a:spcBef>
                <a:spcPts val="0"/>
              </a:spcBef>
              <a:spcAft>
                <a:spcPts val="0"/>
              </a:spcAft>
              <a:buSzPts val="4200"/>
              <a:buNone/>
              <a:defRPr/>
            </a:lvl6pPr>
            <a:lvl7pPr lvl="6">
              <a:spcBef>
                <a:spcPts val="0"/>
              </a:spcBef>
              <a:spcAft>
                <a:spcPts val="0"/>
              </a:spcAft>
              <a:buSzPts val="4200"/>
              <a:buNone/>
              <a:defRPr/>
            </a:lvl7pPr>
            <a:lvl8pPr lvl="7">
              <a:spcBef>
                <a:spcPts val="0"/>
              </a:spcBef>
              <a:spcAft>
                <a:spcPts val="0"/>
              </a:spcAft>
              <a:buSzPts val="4200"/>
              <a:buNone/>
              <a:defRPr/>
            </a:lvl8pPr>
            <a:lvl9pPr lvl="8">
              <a:spcBef>
                <a:spcPts val="0"/>
              </a:spcBef>
              <a:spcAft>
                <a:spcPts val="0"/>
              </a:spcAft>
              <a:buSzPts val="4200"/>
              <a:buNone/>
              <a:defRPr/>
            </a:lvl9pPr>
          </a:lstStyle>
          <a:p/>
        </p:txBody>
      </p:sp>
      <p:sp>
        <p:nvSpPr>
          <p:cNvPr id="23" name="Google Shape;23;p5"/>
          <p:cNvSpPr txBox="1">
            <a:spLocks noGrp="1"/>
          </p:cNvSpPr>
          <p:nvPr>
            <p:ph type="body" idx="1"/>
          </p:nvPr>
        </p:nvSpPr>
        <p:spPr>
          <a:xfrm>
            <a:off x="311700" y="1228675"/>
            <a:ext cx="3999900" cy="33402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p:txBody>
      </p:sp>
      <p:sp>
        <p:nvSpPr>
          <p:cNvPr id="24" name="Google Shape;24;p5"/>
          <p:cNvSpPr txBox="1">
            <a:spLocks noGrp="1"/>
          </p:cNvSpPr>
          <p:nvPr>
            <p:ph type="body" idx="2"/>
          </p:nvPr>
        </p:nvSpPr>
        <p:spPr>
          <a:xfrm>
            <a:off x="4832400" y="1228675"/>
            <a:ext cx="3999900" cy="33402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p:txBody>
      </p:sp>
      <p:sp>
        <p:nvSpPr>
          <p:cNvPr id="25" name="Google Shape;25;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matchingName="Title only">
  <p:cSld name="TITLE_ONLY">
    <p:spTree>
      <p:nvGrpSpPr>
        <p:cNvPr id="1" name="Shape 26"/>
        <p:cNvGrpSpPr/>
        <p:nvPr/>
      </p:nvGrpSpPr>
      <p:grpSpPr>
        <a:xfrm>
          <a:off x="0" y="0"/>
          <a:ext cx="0" cy="0"/>
          <a:chOff x="0" y="0"/>
          <a:chExt cx="0" cy="0"/>
        </a:xfrm>
      </p:grpSpPr>
      <p:sp>
        <p:nvSpPr>
          <p:cNvPr id="27" name="Google Shape;27;p6"/>
          <p:cNvSpPr txBox="1">
            <a:spLocks noGrp="1"/>
          </p:cNvSpPr>
          <p:nvPr>
            <p:ph type="title"/>
          </p:nvPr>
        </p:nvSpPr>
        <p:spPr>
          <a:xfrm>
            <a:off x="304800" y="309350"/>
            <a:ext cx="8537700" cy="748200"/>
          </a:xfrm>
          <a:prstGeom prst="rect">
            <a:avLst/>
          </a:prstGeom>
        </p:spPr>
        <p:txBody>
          <a:bodyPr spcFirstLastPara="1" wrap="square" lIns="91425" tIns="91425" rIns="91425" bIns="91425" anchor="t" anchorCtr="0">
            <a:normAutofit/>
          </a:bodyPr>
          <a:lstStyle>
            <a:lvl1pPr lvl="0">
              <a:spcBef>
                <a:spcPts val="0"/>
              </a:spcBef>
              <a:spcAft>
                <a:spcPts val="0"/>
              </a:spcAft>
              <a:buSzPts val="4000"/>
              <a:buNone/>
              <a:defRPr sz="4000"/>
            </a:lvl1pPr>
            <a:lvl2pPr lvl="1">
              <a:spcBef>
                <a:spcPts val="0"/>
              </a:spcBef>
              <a:spcAft>
                <a:spcPts val="0"/>
              </a:spcAft>
              <a:buSzPts val="4000"/>
              <a:buNone/>
              <a:defRPr sz="4000"/>
            </a:lvl2pPr>
            <a:lvl3pPr lvl="2">
              <a:spcBef>
                <a:spcPts val="0"/>
              </a:spcBef>
              <a:spcAft>
                <a:spcPts val="0"/>
              </a:spcAft>
              <a:buSzPts val="4000"/>
              <a:buNone/>
              <a:defRPr sz="4000"/>
            </a:lvl3pPr>
            <a:lvl4pPr lvl="3">
              <a:spcBef>
                <a:spcPts val="0"/>
              </a:spcBef>
              <a:spcAft>
                <a:spcPts val="0"/>
              </a:spcAft>
              <a:buSzPts val="4000"/>
              <a:buNone/>
              <a:defRPr sz="4000"/>
            </a:lvl4pPr>
            <a:lvl5pPr lvl="4">
              <a:spcBef>
                <a:spcPts val="0"/>
              </a:spcBef>
              <a:spcAft>
                <a:spcPts val="0"/>
              </a:spcAft>
              <a:buSzPts val="4000"/>
              <a:buNone/>
              <a:defRPr sz="4000"/>
            </a:lvl5pPr>
            <a:lvl6pPr lvl="5">
              <a:spcBef>
                <a:spcPts val="0"/>
              </a:spcBef>
              <a:spcAft>
                <a:spcPts val="0"/>
              </a:spcAft>
              <a:buSzPts val="4000"/>
              <a:buNone/>
              <a:defRPr sz="4000"/>
            </a:lvl6pPr>
            <a:lvl7pPr lvl="6">
              <a:spcBef>
                <a:spcPts val="0"/>
              </a:spcBef>
              <a:spcAft>
                <a:spcPts val="0"/>
              </a:spcAft>
              <a:buSzPts val="4000"/>
              <a:buNone/>
              <a:defRPr sz="4000"/>
            </a:lvl7pPr>
            <a:lvl8pPr lvl="7">
              <a:spcBef>
                <a:spcPts val="0"/>
              </a:spcBef>
              <a:spcAft>
                <a:spcPts val="0"/>
              </a:spcAft>
              <a:buSzPts val="4000"/>
              <a:buNone/>
              <a:defRPr sz="4000"/>
            </a:lvl8pPr>
            <a:lvl9pPr lvl="8">
              <a:spcBef>
                <a:spcPts val="0"/>
              </a:spcBef>
              <a:spcAft>
                <a:spcPts val="0"/>
              </a:spcAft>
              <a:buSzPts val="4000"/>
              <a:buNone/>
              <a:defRPr sz="4000"/>
            </a:lvl9pPr>
          </a:lstStyle>
          <a:p/>
        </p:txBody>
      </p:sp>
      <p:sp>
        <p:nvSpPr>
          <p:cNvPr id="28" name="Google Shape;28;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9"/>
        <p:cNvGrpSpPr/>
        <p:nvPr/>
      </p:nvGrpSpPr>
      <p:grpSpPr>
        <a:xfrm>
          <a:off x="0" y="0"/>
          <a:ext cx="0" cy="0"/>
          <a:chOff x="0" y="0"/>
          <a:chExt cx="0" cy="0"/>
        </a:xfrm>
      </p:grpSpPr>
      <p:sp>
        <p:nvSpPr>
          <p:cNvPr id="30" name="Google Shape;30;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3000"/>
              <a:buNone/>
              <a:defRPr sz="3000">
                <a:highlight>
                  <a:schemeClr val="dk1"/>
                </a:highlight>
              </a:defRPr>
            </a:lvl1pPr>
            <a:lvl2pPr lvl="1">
              <a:spcBef>
                <a:spcPts val="0"/>
              </a:spcBef>
              <a:spcAft>
                <a:spcPts val="0"/>
              </a:spcAft>
              <a:buSzPts val="3000"/>
              <a:buNone/>
              <a:defRPr sz="3000">
                <a:highlight>
                  <a:schemeClr val="dk1"/>
                </a:highlight>
              </a:defRPr>
            </a:lvl2pPr>
            <a:lvl3pPr lvl="2">
              <a:spcBef>
                <a:spcPts val="0"/>
              </a:spcBef>
              <a:spcAft>
                <a:spcPts val="0"/>
              </a:spcAft>
              <a:buSzPts val="3000"/>
              <a:buNone/>
              <a:defRPr sz="3000">
                <a:highlight>
                  <a:schemeClr val="dk1"/>
                </a:highlight>
              </a:defRPr>
            </a:lvl3pPr>
            <a:lvl4pPr lvl="3">
              <a:spcBef>
                <a:spcPts val="0"/>
              </a:spcBef>
              <a:spcAft>
                <a:spcPts val="0"/>
              </a:spcAft>
              <a:buSzPts val="3000"/>
              <a:buNone/>
              <a:defRPr sz="3000">
                <a:highlight>
                  <a:schemeClr val="dk1"/>
                </a:highlight>
              </a:defRPr>
            </a:lvl4pPr>
            <a:lvl5pPr lvl="4">
              <a:spcBef>
                <a:spcPts val="0"/>
              </a:spcBef>
              <a:spcAft>
                <a:spcPts val="0"/>
              </a:spcAft>
              <a:buSzPts val="3000"/>
              <a:buNone/>
              <a:defRPr sz="3000">
                <a:highlight>
                  <a:schemeClr val="dk1"/>
                </a:highlight>
              </a:defRPr>
            </a:lvl5pPr>
            <a:lvl6pPr lvl="5">
              <a:spcBef>
                <a:spcPts val="0"/>
              </a:spcBef>
              <a:spcAft>
                <a:spcPts val="0"/>
              </a:spcAft>
              <a:buSzPts val="3000"/>
              <a:buNone/>
              <a:defRPr sz="3000">
                <a:highlight>
                  <a:schemeClr val="dk1"/>
                </a:highlight>
              </a:defRPr>
            </a:lvl6pPr>
            <a:lvl7pPr lvl="6">
              <a:spcBef>
                <a:spcPts val="0"/>
              </a:spcBef>
              <a:spcAft>
                <a:spcPts val="0"/>
              </a:spcAft>
              <a:buSzPts val="3000"/>
              <a:buNone/>
              <a:defRPr sz="3000">
                <a:highlight>
                  <a:schemeClr val="dk1"/>
                </a:highlight>
              </a:defRPr>
            </a:lvl7pPr>
            <a:lvl8pPr lvl="7">
              <a:spcBef>
                <a:spcPts val="0"/>
              </a:spcBef>
              <a:spcAft>
                <a:spcPts val="0"/>
              </a:spcAft>
              <a:buSzPts val="3000"/>
              <a:buNone/>
              <a:defRPr sz="3000">
                <a:highlight>
                  <a:schemeClr val="dk1"/>
                </a:highlight>
              </a:defRPr>
            </a:lvl8pPr>
            <a:lvl9pPr lvl="8">
              <a:spcBef>
                <a:spcPts val="0"/>
              </a:spcBef>
              <a:spcAft>
                <a:spcPts val="0"/>
              </a:spcAft>
              <a:buSzPts val="3000"/>
              <a:buNone/>
              <a:defRPr sz="3000">
                <a:highlight>
                  <a:schemeClr val="dk1"/>
                </a:highlight>
              </a:defRPr>
            </a:lvl9pPr>
          </a:lstStyle>
          <a:p/>
        </p:txBody>
      </p:sp>
      <p:sp>
        <p:nvSpPr>
          <p:cNvPr id="31" name="Google Shape;31;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p:txBody>
      </p:sp>
      <p:sp>
        <p:nvSpPr>
          <p:cNvPr id="32" name="Google Shape;32;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4"/>
        </a:solidFill>
        <a:effectLst/>
      </p:bgPr>
    </p:bg>
    <p:spTree>
      <p:nvGrpSpPr>
        <p:cNvPr id="1" name="Shape 33"/>
        <p:cNvGrpSpPr/>
        <p:nvPr/>
      </p:nvGrpSpPr>
      <p:grpSpPr>
        <a:xfrm>
          <a:off x="0" y="0"/>
          <a:ext cx="0" cy="0"/>
          <a:chOff x="0" y="0"/>
          <a:chExt cx="0" cy="0"/>
        </a:xfrm>
      </p:grpSpPr>
      <p:sp>
        <p:nvSpPr>
          <p:cNvPr id="34" name="Google Shape;34;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6000"/>
              <a:buNone/>
              <a:defRPr sz="6000">
                <a:solidFill>
                  <a:schemeClr val="lt1"/>
                </a:solidFill>
              </a:defRPr>
            </a:lvl1pPr>
            <a:lvl2pPr lvl="1">
              <a:spcBef>
                <a:spcPts val="0"/>
              </a:spcBef>
              <a:spcAft>
                <a:spcPts val="0"/>
              </a:spcAft>
              <a:buClr>
                <a:schemeClr val="lt1"/>
              </a:buClr>
              <a:buSzPts val="6000"/>
              <a:buNone/>
              <a:defRPr sz="6000">
                <a:solidFill>
                  <a:schemeClr val="lt1"/>
                </a:solidFill>
              </a:defRPr>
            </a:lvl2pPr>
            <a:lvl3pPr lvl="2">
              <a:spcBef>
                <a:spcPts val="0"/>
              </a:spcBef>
              <a:spcAft>
                <a:spcPts val="0"/>
              </a:spcAft>
              <a:buClr>
                <a:schemeClr val="lt1"/>
              </a:buClr>
              <a:buSzPts val="6000"/>
              <a:buNone/>
              <a:defRPr sz="6000">
                <a:solidFill>
                  <a:schemeClr val="lt1"/>
                </a:solidFill>
              </a:defRPr>
            </a:lvl3pPr>
            <a:lvl4pPr lvl="3">
              <a:spcBef>
                <a:spcPts val="0"/>
              </a:spcBef>
              <a:spcAft>
                <a:spcPts val="0"/>
              </a:spcAft>
              <a:buClr>
                <a:schemeClr val="lt1"/>
              </a:buClr>
              <a:buSzPts val="6000"/>
              <a:buNone/>
              <a:defRPr sz="6000">
                <a:solidFill>
                  <a:schemeClr val="lt1"/>
                </a:solidFill>
              </a:defRPr>
            </a:lvl4pPr>
            <a:lvl5pPr lvl="4">
              <a:spcBef>
                <a:spcPts val="0"/>
              </a:spcBef>
              <a:spcAft>
                <a:spcPts val="0"/>
              </a:spcAft>
              <a:buClr>
                <a:schemeClr val="lt1"/>
              </a:buClr>
              <a:buSzPts val="6000"/>
              <a:buNone/>
              <a:defRPr sz="6000">
                <a:solidFill>
                  <a:schemeClr val="lt1"/>
                </a:solidFill>
              </a:defRPr>
            </a:lvl5pPr>
            <a:lvl6pPr lvl="5">
              <a:spcBef>
                <a:spcPts val="0"/>
              </a:spcBef>
              <a:spcAft>
                <a:spcPts val="0"/>
              </a:spcAft>
              <a:buClr>
                <a:schemeClr val="lt1"/>
              </a:buClr>
              <a:buSzPts val="6000"/>
              <a:buNone/>
              <a:defRPr sz="6000">
                <a:solidFill>
                  <a:schemeClr val="lt1"/>
                </a:solidFill>
              </a:defRPr>
            </a:lvl6pPr>
            <a:lvl7pPr lvl="6">
              <a:spcBef>
                <a:spcPts val="0"/>
              </a:spcBef>
              <a:spcAft>
                <a:spcPts val="0"/>
              </a:spcAft>
              <a:buClr>
                <a:schemeClr val="lt1"/>
              </a:buClr>
              <a:buSzPts val="6000"/>
              <a:buNone/>
              <a:defRPr sz="6000">
                <a:solidFill>
                  <a:schemeClr val="lt1"/>
                </a:solidFill>
              </a:defRPr>
            </a:lvl7pPr>
            <a:lvl8pPr lvl="7">
              <a:spcBef>
                <a:spcPts val="0"/>
              </a:spcBef>
              <a:spcAft>
                <a:spcPts val="0"/>
              </a:spcAft>
              <a:buClr>
                <a:schemeClr val="lt1"/>
              </a:buClr>
              <a:buSzPts val="6000"/>
              <a:buNone/>
              <a:defRPr sz="6000">
                <a:solidFill>
                  <a:schemeClr val="lt1"/>
                </a:solidFill>
              </a:defRPr>
            </a:lvl8pPr>
            <a:lvl9pPr lvl="8">
              <a:spcBef>
                <a:spcPts val="0"/>
              </a:spcBef>
              <a:spcAft>
                <a:spcPts val="0"/>
              </a:spcAft>
              <a:buClr>
                <a:schemeClr val="lt1"/>
              </a:buClr>
              <a:buSzPts val="6000"/>
              <a:buNone/>
              <a:defRPr sz="6000">
                <a:solidFill>
                  <a:schemeClr val="lt1"/>
                </a:solidFill>
              </a:defRPr>
            </a:lvl9pPr>
          </a:lstStyle>
          <a:p/>
        </p:txBody>
      </p:sp>
      <p:sp>
        <p:nvSpPr>
          <p:cNvPr id="35" name="Google Shape;35;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6"/>
        <p:cNvGrpSpPr/>
        <p:nvPr/>
      </p:nvGrpSpPr>
      <p:grpSpPr>
        <a:xfrm>
          <a:off x="0" y="0"/>
          <a:ext cx="0" cy="0"/>
          <a:chOff x="0" y="0"/>
          <a:chExt cx="0" cy="0"/>
        </a:xfrm>
      </p:grpSpPr>
      <p:sp>
        <p:nvSpPr>
          <p:cNvPr id="37" name="Google Shape;37;p9"/>
          <p:cNvSpPr/>
          <p:nvPr/>
        </p:nvSpPr>
        <p:spPr>
          <a:xfrm>
            <a:off x="4572000" y="-2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cxnSp>
        <p:nvCxnSpPr>
          <p:cNvPr id="38" name="Google Shape;38;p9"/>
          <p:cNvCxnSpPr/>
          <p:nvPr/>
        </p:nvCxnSpPr>
        <p:spPr>
          <a:xfrm>
            <a:off x="5029675" y="4495500"/>
            <a:ext cx="468300" cy="0"/>
          </a:xfrm>
          <a:prstGeom prst="straightConnector1">
            <a:avLst/>
          </a:prstGeom>
          <a:noFill/>
          <a:ln w="28575" cap="flat" cmpd="sng">
            <a:solidFill>
              <a:schemeClr val="lt1"/>
            </a:solidFill>
            <a:prstDash val="solid"/>
            <a:round/>
            <a:headEnd type="none" w="sm" len="sm"/>
            <a:tailEnd type="none" w="sm" len="sm"/>
          </a:ln>
        </p:spPr>
      </p:cxnSp>
      <p:sp>
        <p:nvSpPr>
          <p:cNvPr id="39" name="Google Shape;39;p9"/>
          <p:cNvSpPr txBox="1">
            <a:spLocks noGrp="1"/>
          </p:cNvSpPr>
          <p:nvPr>
            <p:ph type="title"/>
          </p:nvPr>
        </p:nvSpPr>
        <p:spPr>
          <a:xfrm>
            <a:off x="265500" y="1081400"/>
            <a:ext cx="4045200" cy="1710300"/>
          </a:xfrm>
          <a:prstGeom prst="rect">
            <a:avLst/>
          </a:prstGeom>
        </p:spPr>
        <p:txBody>
          <a:bodyPr spcFirstLastPara="1" wrap="square" lIns="91425" tIns="91425" rIns="91425" bIns="91425" anchor="b" anchorCtr="0">
            <a:normAutofit/>
          </a:bodyPr>
          <a:lstStyle>
            <a:lvl1pPr lvl="0" algn="ctr">
              <a:spcBef>
                <a:spcPts val="0"/>
              </a:spcBef>
              <a:spcAft>
                <a:spcPts val="0"/>
              </a:spcAft>
              <a:buSzPts val="5400"/>
              <a:buNone/>
              <a:defRPr sz="5400"/>
            </a:lvl1pPr>
            <a:lvl2pPr lvl="1" algn="ctr">
              <a:spcBef>
                <a:spcPts val="0"/>
              </a:spcBef>
              <a:spcAft>
                <a:spcPts val="0"/>
              </a:spcAft>
              <a:buSzPts val="5400"/>
              <a:buNone/>
              <a:defRPr sz="5400"/>
            </a:lvl2pPr>
            <a:lvl3pPr lvl="2" algn="ctr">
              <a:spcBef>
                <a:spcPts val="0"/>
              </a:spcBef>
              <a:spcAft>
                <a:spcPts val="0"/>
              </a:spcAft>
              <a:buSzPts val="5400"/>
              <a:buNone/>
              <a:defRPr sz="5400"/>
            </a:lvl3pPr>
            <a:lvl4pPr lvl="3" algn="ctr">
              <a:spcBef>
                <a:spcPts val="0"/>
              </a:spcBef>
              <a:spcAft>
                <a:spcPts val="0"/>
              </a:spcAft>
              <a:buSzPts val="5400"/>
              <a:buNone/>
              <a:defRPr sz="5400"/>
            </a:lvl4pPr>
            <a:lvl5pPr lvl="4" algn="ctr">
              <a:spcBef>
                <a:spcPts val="0"/>
              </a:spcBef>
              <a:spcAft>
                <a:spcPts val="0"/>
              </a:spcAft>
              <a:buSzPts val="5400"/>
              <a:buNone/>
              <a:defRPr sz="5400"/>
            </a:lvl5pPr>
            <a:lvl6pPr lvl="5" algn="ctr">
              <a:spcBef>
                <a:spcPts val="0"/>
              </a:spcBef>
              <a:spcAft>
                <a:spcPts val="0"/>
              </a:spcAft>
              <a:buSzPts val="5400"/>
              <a:buNone/>
              <a:defRPr sz="5400"/>
            </a:lvl6pPr>
            <a:lvl7pPr lvl="6" algn="ctr">
              <a:spcBef>
                <a:spcPts val="0"/>
              </a:spcBef>
              <a:spcAft>
                <a:spcPts val="0"/>
              </a:spcAft>
              <a:buSzPts val="5400"/>
              <a:buNone/>
              <a:defRPr sz="5400"/>
            </a:lvl7pPr>
            <a:lvl8pPr lvl="7" algn="ctr">
              <a:spcBef>
                <a:spcPts val="0"/>
              </a:spcBef>
              <a:spcAft>
                <a:spcPts val="0"/>
              </a:spcAft>
              <a:buSzPts val="5400"/>
              <a:buNone/>
              <a:defRPr sz="5400"/>
            </a:lvl8pPr>
            <a:lvl9pPr lvl="8" algn="ctr">
              <a:spcBef>
                <a:spcPts val="0"/>
              </a:spcBef>
              <a:spcAft>
                <a:spcPts val="0"/>
              </a:spcAft>
              <a:buSzPts val="5400"/>
              <a:buNone/>
              <a:defRPr sz="5400"/>
            </a:lvl9pPr>
          </a:lstStyle>
          <a:p/>
        </p:txBody>
      </p:sp>
      <p:sp>
        <p:nvSpPr>
          <p:cNvPr id="40" name="Google Shape;40;p9"/>
          <p:cNvSpPr txBox="1">
            <a:spLocks noGrp="1"/>
          </p:cNvSpPr>
          <p:nvPr>
            <p:ph type="subTitle" idx="1"/>
          </p:nvPr>
        </p:nvSpPr>
        <p:spPr>
          <a:xfrm>
            <a:off x="265500" y="2845223"/>
            <a:ext cx="4045200" cy="13455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1800"/>
              <a:buNone/>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p:txBody>
      </p:sp>
      <p:sp>
        <p:nvSpPr>
          <p:cNvPr id="41" name="Google Shape;41;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accent1"/>
              </a:buClr>
              <a:buSzPts val="1800"/>
              <a:buChar char="●"/>
              <a:defRPr>
                <a:solidFill>
                  <a:schemeClr val="accent1"/>
                </a:solidFill>
                <a:highlight>
                  <a:schemeClr val="lt1"/>
                </a:highlight>
              </a:defRPr>
            </a:lvl1pPr>
            <a:lvl2pPr marL="914400" lvl="1" indent="-317500">
              <a:spcBef>
                <a:spcPts val="0"/>
              </a:spcBef>
              <a:spcAft>
                <a:spcPts val="0"/>
              </a:spcAft>
              <a:buClr>
                <a:schemeClr val="accent1"/>
              </a:buClr>
              <a:buSzPts val="1400"/>
              <a:buChar char="○"/>
              <a:defRPr>
                <a:solidFill>
                  <a:schemeClr val="accent1"/>
                </a:solidFill>
                <a:highlight>
                  <a:schemeClr val="lt1"/>
                </a:highlight>
              </a:defRPr>
            </a:lvl2pPr>
            <a:lvl3pPr marL="1371600" lvl="2" indent="-317500">
              <a:spcBef>
                <a:spcPts val="0"/>
              </a:spcBef>
              <a:spcAft>
                <a:spcPts val="0"/>
              </a:spcAft>
              <a:buClr>
                <a:schemeClr val="accent1"/>
              </a:buClr>
              <a:buSzPts val="1400"/>
              <a:buChar char="■"/>
              <a:defRPr>
                <a:solidFill>
                  <a:schemeClr val="accent1"/>
                </a:solidFill>
                <a:highlight>
                  <a:schemeClr val="lt1"/>
                </a:highlight>
              </a:defRPr>
            </a:lvl3pPr>
            <a:lvl4pPr marL="1828800" lvl="3" indent="-317500">
              <a:spcBef>
                <a:spcPts val="0"/>
              </a:spcBef>
              <a:spcAft>
                <a:spcPts val="0"/>
              </a:spcAft>
              <a:buClr>
                <a:schemeClr val="accent1"/>
              </a:buClr>
              <a:buSzPts val="1400"/>
              <a:buChar char="●"/>
              <a:defRPr>
                <a:solidFill>
                  <a:schemeClr val="accent1"/>
                </a:solidFill>
                <a:highlight>
                  <a:schemeClr val="lt1"/>
                </a:highlight>
              </a:defRPr>
            </a:lvl4pPr>
            <a:lvl5pPr marL="2286000" lvl="4" indent="-317500">
              <a:spcBef>
                <a:spcPts val="0"/>
              </a:spcBef>
              <a:spcAft>
                <a:spcPts val="0"/>
              </a:spcAft>
              <a:buClr>
                <a:schemeClr val="accent1"/>
              </a:buClr>
              <a:buSzPts val="1400"/>
              <a:buChar char="○"/>
              <a:defRPr>
                <a:solidFill>
                  <a:schemeClr val="accent1"/>
                </a:solidFill>
                <a:highlight>
                  <a:schemeClr val="lt1"/>
                </a:highlight>
              </a:defRPr>
            </a:lvl5pPr>
            <a:lvl6pPr marL="2743200" lvl="5" indent="-317500">
              <a:spcBef>
                <a:spcPts val="0"/>
              </a:spcBef>
              <a:spcAft>
                <a:spcPts val="0"/>
              </a:spcAft>
              <a:buClr>
                <a:schemeClr val="accent1"/>
              </a:buClr>
              <a:buSzPts val="1400"/>
              <a:buChar char="■"/>
              <a:defRPr>
                <a:solidFill>
                  <a:schemeClr val="accent1"/>
                </a:solidFill>
                <a:highlight>
                  <a:schemeClr val="lt1"/>
                </a:highlight>
              </a:defRPr>
            </a:lvl6pPr>
            <a:lvl7pPr marL="3200400" lvl="6" indent="-317500">
              <a:spcBef>
                <a:spcPts val="0"/>
              </a:spcBef>
              <a:spcAft>
                <a:spcPts val="0"/>
              </a:spcAft>
              <a:buClr>
                <a:schemeClr val="accent1"/>
              </a:buClr>
              <a:buSzPts val="1400"/>
              <a:buChar char="●"/>
              <a:defRPr>
                <a:solidFill>
                  <a:schemeClr val="accent1"/>
                </a:solidFill>
                <a:highlight>
                  <a:schemeClr val="lt1"/>
                </a:highlight>
              </a:defRPr>
            </a:lvl7pPr>
            <a:lvl8pPr marL="3657600" lvl="7" indent="-317500">
              <a:spcBef>
                <a:spcPts val="0"/>
              </a:spcBef>
              <a:spcAft>
                <a:spcPts val="0"/>
              </a:spcAft>
              <a:buClr>
                <a:schemeClr val="accent1"/>
              </a:buClr>
              <a:buSzPts val="1400"/>
              <a:buChar char="○"/>
              <a:defRPr>
                <a:solidFill>
                  <a:schemeClr val="accent1"/>
                </a:solidFill>
                <a:highlight>
                  <a:schemeClr val="lt1"/>
                </a:highlight>
              </a:defRPr>
            </a:lvl8pPr>
            <a:lvl9pPr marL="4114800" lvl="8" indent="-317500">
              <a:spcBef>
                <a:spcPts val="0"/>
              </a:spcBef>
              <a:spcAft>
                <a:spcPts val="0"/>
              </a:spcAft>
              <a:buClr>
                <a:schemeClr val="accent1"/>
              </a:buClr>
              <a:buSzPts val="1400"/>
              <a:buChar char="■"/>
              <a:defRPr>
                <a:solidFill>
                  <a:schemeClr val="accent1"/>
                </a:solidFill>
                <a:highlight>
                  <a:schemeClr val="lt1"/>
                </a:highlight>
              </a:defRPr>
            </a:lvl9pPr>
          </a:lstStyle>
          <a:p/>
        </p:txBody>
      </p:sp>
      <p:sp>
        <p:nvSpPr>
          <p:cNvPr id="42" name="Google Shape;42;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3"/>
        <p:cNvGrpSpPr/>
        <p:nvPr/>
      </p:nvGrpSpPr>
      <p:grpSpPr>
        <a:xfrm>
          <a:off x="0" y="0"/>
          <a:ext cx="0" cy="0"/>
          <a:chOff x="0" y="0"/>
          <a:chExt cx="0" cy="0"/>
        </a:xfrm>
      </p:grpSpPr>
      <p:sp>
        <p:nvSpPr>
          <p:cNvPr id="44" name="Google Shape;44;p10"/>
          <p:cNvSpPr txBox="1">
            <a:spLocks noGrp="1"/>
          </p:cNvSpPr>
          <p:nvPr>
            <p:ph type="body" idx="1"/>
          </p:nvPr>
        </p:nvSpPr>
        <p:spPr>
          <a:xfrm>
            <a:off x="319500" y="423057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Clr>
                <a:schemeClr val="accent1"/>
              </a:buClr>
              <a:buSzPts val="2400"/>
              <a:buFont typeface="Amatic SC" panose="00000500000000000000"/>
              <a:buNone/>
              <a:defRPr sz="2400" b="1">
                <a:solidFill>
                  <a:schemeClr val="accent1"/>
                </a:solidFill>
                <a:latin typeface="Amatic SC" panose="00000500000000000000"/>
                <a:ea typeface="Amatic SC" panose="00000500000000000000"/>
                <a:cs typeface="Amatic SC" panose="00000500000000000000"/>
                <a:sym typeface="Amatic SC" panose="00000500000000000000"/>
              </a:defRPr>
            </a:lvl1pPr>
          </a:lstStyle>
          <a:p/>
        </p:txBody>
      </p:sp>
      <p:sp>
        <p:nvSpPr>
          <p:cNvPr id="45" name="Google Shape;45;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6"/>
        <p:cNvGrpSpPr/>
        <p:nvPr/>
      </p:nvGrpSpPr>
      <p:grpSpPr>
        <a:xfrm>
          <a:off x="0" y="0"/>
          <a:ext cx="0" cy="0"/>
          <a:chOff x="0" y="0"/>
          <a:chExt cx="0" cy="0"/>
        </a:xfrm>
      </p:grpSpPr>
      <p:sp>
        <p:nvSpPr>
          <p:cNvPr id="47" name="Google Shape;47;p11"/>
          <p:cNvSpPr txBox="1">
            <a:spLocks noGrp="1"/>
          </p:cNvSpPr>
          <p:nvPr>
            <p:ph type="title" hasCustomPrompt="1"/>
          </p:nvPr>
        </p:nvSpPr>
        <p:spPr>
          <a:xfrm>
            <a:off x="311700" y="1240275"/>
            <a:ext cx="8520600" cy="1981800"/>
          </a:xfrm>
          <a:prstGeom prst="rect">
            <a:avLst/>
          </a:prstGeom>
        </p:spPr>
        <p:txBody>
          <a:bodyPr spcFirstLastPara="1" wrap="square" lIns="91425" tIns="91425" rIns="91425" bIns="91425" anchor="b" anchorCtr="0">
            <a:normAutofit/>
          </a:bodyPr>
          <a:lstStyle>
            <a:lvl1pPr lvl="0" algn="ctr">
              <a:spcBef>
                <a:spcPts val="0"/>
              </a:spcBef>
              <a:spcAft>
                <a:spcPts val="0"/>
              </a:spcAft>
              <a:buClr>
                <a:schemeClr val="lt1"/>
              </a:buClr>
              <a:buSzPts val="12000"/>
              <a:buNone/>
              <a:defRPr sz="12000">
                <a:solidFill>
                  <a:schemeClr val="lt1"/>
                </a:solidFill>
                <a:highlight>
                  <a:schemeClr val="accent1"/>
                </a:highlight>
              </a:defRPr>
            </a:lvl1pPr>
            <a:lvl2pPr lvl="1" algn="ctr">
              <a:spcBef>
                <a:spcPts val="0"/>
              </a:spcBef>
              <a:spcAft>
                <a:spcPts val="0"/>
              </a:spcAft>
              <a:buClr>
                <a:schemeClr val="lt1"/>
              </a:buClr>
              <a:buSzPts val="12000"/>
              <a:buNone/>
              <a:defRPr sz="12000">
                <a:solidFill>
                  <a:schemeClr val="lt1"/>
                </a:solidFill>
                <a:highlight>
                  <a:schemeClr val="accent1"/>
                </a:highlight>
              </a:defRPr>
            </a:lvl2pPr>
            <a:lvl3pPr lvl="2" algn="ctr">
              <a:spcBef>
                <a:spcPts val="0"/>
              </a:spcBef>
              <a:spcAft>
                <a:spcPts val="0"/>
              </a:spcAft>
              <a:buClr>
                <a:schemeClr val="lt1"/>
              </a:buClr>
              <a:buSzPts val="12000"/>
              <a:buNone/>
              <a:defRPr sz="12000">
                <a:solidFill>
                  <a:schemeClr val="lt1"/>
                </a:solidFill>
                <a:highlight>
                  <a:schemeClr val="accent1"/>
                </a:highlight>
              </a:defRPr>
            </a:lvl3pPr>
            <a:lvl4pPr lvl="3" algn="ctr">
              <a:spcBef>
                <a:spcPts val="0"/>
              </a:spcBef>
              <a:spcAft>
                <a:spcPts val="0"/>
              </a:spcAft>
              <a:buClr>
                <a:schemeClr val="lt1"/>
              </a:buClr>
              <a:buSzPts val="12000"/>
              <a:buNone/>
              <a:defRPr sz="12000">
                <a:solidFill>
                  <a:schemeClr val="lt1"/>
                </a:solidFill>
                <a:highlight>
                  <a:schemeClr val="accent1"/>
                </a:highlight>
              </a:defRPr>
            </a:lvl4pPr>
            <a:lvl5pPr lvl="4" algn="ctr">
              <a:spcBef>
                <a:spcPts val="0"/>
              </a:spcBef>
              <a:spcAft>
                <a:spcPts val="0"/>
              </a:spcAft>
              <a:buClr>
                <a:schemeClr val="lt1"/>
              </a:buClr>
              <a:buSzPts val="12000"/>
              <a:buNone/>
              <a:defRPr sz="12000">
                <a:solidFill>
                  <a:schemeClr val="lt1"/>
                </a:solidFill>
                <a:highlight>
                  <a:schemeClr val="accent1"/>
                </a:highlight>
              </a:defRPr>
            </a:lvl5pPr>
            <a:lvl6pPr lvl="5" algn="ctr">
              <a:spcBef>
                <a:spcPts val="0"/>
              </a:spcBef>
              <a:spcAft>
                <a:spcPts val="0"/>
              </a:spcAft>
              <a:buClr>
                <a:schemeClr val="lt1"/>
              </a:buClr>
              <a:buSzPts val="12000"/>
              <a:buNone/>
              <a:defRPr sz="12000">
                <a:solidFill>
                  <a:schemeClr val="lt1"/>
                </a:solidFill>
                <a:highlight>
                  <a:schemeClr val="accent1"/>
                </a:highlight>
              </a:defRPr>
            </a:lvl6pPr>
            <a:lvl7pPr lvl="6" algn="ctr">
              <a:spcBef>
                <a:spcPts val="0"/>
              </a:spcBef>
              <a:spcAft>
                <a:spcPts val="0"/>
              </a:spcAft>
              <a:buClr>
                <a:schemeClr val="lt1"/>
              </a:buClr>
              <a:buSzPts val="12000"/>
              <a:buNone/>
              <a:defRPr sz="12000">
                <a:solidFill>
                  <a:schemeClr val="lt1"/>
                </a:solidFill>
                <a:highlight>
                  <a:schemeClr val="accent1"/>
                </a:highlight>
              </a:defRPr>
            </a:lvl7pPr>
            <a:lvl8pPr lvl="7" algn="ctr">
              <a:spcBef>
                <a:spcPts val="0"/>
              </a:spcBef>
              <a:spcAft>
                <a:spcPts val="0"/>
              </a:spcAft>
              <a:buClr>
                <a:schemeClr val="lt1"/>
              </a:buClr>
              <a:buSzPts val="12000"/>
              <a:buNone/>
              <a:defRPr sz="12000">
                <a:solidFill>
                  <a:schemeClr val="lt1"/>
                </a:solidFill>
                <a:highlight>
                  <a:schemeClr val="accent1"/>
                </a:highlight>
              </a:defRPr>
            </a:lvl8pPr>
            <a:lvl9pPr lvl="8" algn="ctr">
              <a:spcBef>
                <a:spcPts val="0"/>
              </a:spcBef>
              <a:spcAft>
                <a:spcPts val="0"/>
              </a:spcAft>
              <a:buClr>
                <a:schemeClr val="lt1"/>
              </a:buClr>
              <a:buSzPts val="12000"/>
              <a:buNone/>
              <a:defRPr sz="12000">
                <a:solidFill>
                  <a:schemeClr val="lt1"/>
                </a:solidFill>
                <a:highlight>
                  <a:schemeClr val="accent1"/>
                </a:highlight>
              </a:defRPr>
            </a:lvl9pPr>
          </a:lstStyle>
          <a:p>
            <a:r>
              <a:t>xx%</a:t>
            </a:r>
          </a:p>
        </p:txBody>
      </p:sp>
      <p:sp>
        <p:nvSpPr>
          <p:cNvPr id="48" name="Google Shape;48;p11"/>
          <p:cNvSpPr txBox="1">
            <a:spLocks noGrp="1"/>
          </p:cNvSpPr>
          <p:nvPr>
            <p:ph type="body" idx="1"/>
          </p:nvPr>
        </p:nvSpPr>
        <p:spPr>
          <a:xfrm>
            <a:off x="311700" y="33046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Clr>
                <a:schemeClr val="accent1"/>
              </a:buClr>
              <a:buSzPts val="1800"/>
              <a:buChar char="●"/>
              <a:defRPr>
                <a:solidFill>
                  <a:schemeClr val="accent1"/>
                </a:solidFill>
                <a:highlight>
                  <a:schemeClr val="dk1"/>
                </a:highlight>
              </a:defRPr>
            </a:lvl1pPr>
            <a:lvl2pPr marL="914400" lvl="1" indent="-317500" algn="ctr">
              <a:spcBef>
                <a:spcPts val="0"/>
              </a:spcBef>
              <a:spcAft>
                <a:spcPts val="0"/>
              </a:spcAft>
              <a:buClr>
                <a:schemeClr val="accent1"/>
              </a:buClr>
              <a:buSzPts val="1400"/>
              <a:buChar char="○"/>
              <a:defRPr>
                <a:solidFill>
                  <a:schemeClr val="accent1"/>
                </a:solidFill>
                <a:highlight>
                  <a:schemeClr val="dk1"/>
                </a:highlight>
              </a:defRPr>
            </a:lvl2pPr>
            <a:lvl3pPr marL="1371600" lvl="2" indent="-317500" algn="ctr">
              <a:spcBef>
                <a:spcPts val="0"/>
              </a:spcBef>
              <a:spcAft>
                <a:spcPts val="0"/>
              </a:spcAft>
              <a:buClr>
                <a:schemeClr val="accent1"/>
              </a:buClr>
              <a:buSzPts val="1400"/>
              <a:buChar char="■"/>
              <a:defRPr>
                <a:solidFill>
                  <a:schemeClr val="accent1"/>
                </a:solidFill>
                <a:highlight>
                  <a:schemeClr val="dk1"/>
                </a:highlight>
              </a:defRPr>
            </a:lvl3pPr>
            <a:lvl4pPr marL="1828800" lvl="3" indent="-317500" algn="ctr">
              <a:spcBef>
                <a:spcPts val="0"/>
              </a:spcBef>
              <a:spcAft>
                <a:spcPts val="0"/>
              </a:spcAft>
              <a:buClr>
                <a:schemeClr val="accent1"/>
              </a:buClr>
              <a:buSzPts val="1400"/>
              <a:buChar char="●"/>
              <a:defRPr>
                <a:solidFill>
                  <a:schemeClr val="accent1"/>
                </a:solidFill>
                <a:highlight>
                  <a:schemeClr val="dk1"/>
                </a:highlight>
              </a:defRPr>
            </a:lvl4pPr>
            <a:lvl5pPr marL="2286000" lvl="4" indent="-317500" algn="ctr">
              <a:spcBef>
                <a:spcPts val="0"/>
              </a:spcBef>
              <a:spcAft>
                <a:spcPts val="0"/>
              </a:spcAft>
              <a:buClr>
                <a:schemeClr val="accent1"/>
              </a:buClr>
              <a:buSzPts val="1400"/>
              <a:buChar char="○"/>
              <a:defRPr>
                <a:solidFill>
                  <a:schemeClr val="accent1"/>
                </a:solidFill>
                <a:highlight>
                  <a:schemeClr val="dk1"/>
                </a:highlight>
              </a:defRPr>
            </a:lvl5pPr>
            <a:lvl6pPr marL="2743200" lvl="5" indent="-317500" algn="ctr">
              <a:spcBef>
                <a:spcPts val="0"/>
              </a:spcBef>
              <a:spcAft>
                <a:spcPts val="0"/>
              </a:spcAft>
              <a:buClr>
                <a:schemeClr val="accent1"/>
              </a:buClr>
              <a:buSzPts val="1400"/>
              <a:buChar char="■"/>
              <a:defRPr>
                <a:solidFill>
                  <a:schemeClr val="accent1"/>
                </a:solidFill>
                <a:highlight>
                  <a:schemeClr val="dk1"/>
                </a:highlight>
              </a:defRPr>
            </a:lvl6pPr>
            <a:lvl7pPr marL="3200400" lvl="6" indent="-317500" algn="ctr">
              <a:spcBef>
                <a:spcPts val="0"/>
              </a:spcBef>
              <a:spcAft>
                <a:spcPts val="0"/>
              </a:spcAft>
              <a:buClr>
                <a:schemeClr val="accent1"/>
              </a:buClr>
              <a:buSzPts val="1400"/>
              <a:buChar char="●"/>
              <a:defRPr>
                <a:solidFill>
                  <a:schemeClr val="accent1"/>
                </a:solidFill>
                <a:highlight>
                  <a:schemeClr val="dk1"/>
                </a:highlight>
              </a:defRPr>
            </a:lvl7pPr>
            <a:lvl8pPr marL="3657600" lvl="7" indent="-317500" algn="ctr">
              <a:spcBef>
                <a:spcPts val="0"/>
              </a:spcBef>
              <a:spcAft>
                <a:spcPts val="0"/>
              </a:spcAft>
              <a:buClr>
                <a:schemeClr val="accent1"/>
              </a:buClr>
              <a:buSzPts val="1400"/>
              <a:buChar char="○"/>
              <a:defRPr>
                <a:solidFill>
                  <a:schemeClr val="accent1"/>
                </a:solidFill>
                <a:highlight>
                  <a:schemeClr val="dk1"/>
                </a:highlight>
              </a:defRPr>
            </a:lvl8pPr>
            <a:lvl9pPr marL="4114800" lvl="8" indent="-317500" algn="ctr">
              <a:spcBef>
                <a:spcPts val="0"/>
              </a:spcBef>
              <a:spcAft>
                <a:spcPts val="0"/>
              </a:spcAft>
              <a:buClr>
                <a:schemeClr val="accent1"/>
              </a:buClr>
              <a:buSzPts val="1400"/>
              <a:buChar char="■"/>
              <a:defRPr>
                <a:solidFill>
                  <a:schemeClr val="accent1"/>
                </a:solidFill>
                <a:highlight>
                  <a:schemeClr val="dk1"/>
                </a:highlight>
              </a:defRPr>
            </a:lvl9pPr>
          </a:lstStyle>
          <a:p/>
        </p:txBody>
      </p:sp>
      <p:sp>
        <p:nvSpPr>
          <p:cNvPr id="49" name="Google Shape;49;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matchingName="Blank">
  <p:cSld name="BLANK">
    <p:spTree>
      <p:nvGrpSpPr>
        <p:cNvPr id="1" name="Shape 50"/>
        <p:cNvGrpSpPr/>
        <p:nvPr/>
      </p:nvGrpSpPr>
      <p:grpSpPr>
        <a:xfrm>
          <a:off x="0" y="0"/>
          <a:ext cx="0" cy="0"/>
          <a:chOff x="0" y="0"/>
          <a:chExt cx="0" cy="0"/>
        </a:xfrm>
      </p:grpSpPr>
      <p:sp>
        <p:nvSpPr>
          <p:cNvPr id="51" name="Google Shape;51;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292850"/>
            <a:ext cx="8520600" cy="8010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accent1"/>
              </a:buClr>
              <a:buSzPts val="4200"/>
              <a:buFont typeface="Amatic SC" panose="00000500000000000000"/>
              <a:buNone/>
              <a:defRPr sz="4200" b="1">
                <a:solidFill>
                  <a:schemeClr val="accent1"/>
                </a:solidFill>
                <a:latin typeface="Amatic SC" panose="00000500000000000000"/>
                <a:ea typeface="Amatic SC" panose="00000500000000000000"/>
                <a:cs typeface="Amatic SC" panose="00000500000000000000"/>
                <a:sym typeface="Amatic SC" panose="00000500000000000000"/>
              </a:defRPr>
            </a:lvl1pPr>
            <a:lvl2pPr lvl="1">
              <a:spcBef>
                <a:spcPts val="0"/>
              </a:spcBef>
              <a:spcAft>
                <a:spcPts val="0"/>
              </a:spcAft>
              <a:buClr>
                <a:schemeClr val="accent1"/>
              </a:buClr>
              <a:buSzPts val="4200"/>
              <a:buFont typeface="Amatic SC" panose="00000500000000000000"/>
              <a:buNone/>
              <a:defRPr sz="4200" b="1">
                <a:solidFill>
                  <a:schemeClr val="accent1"/>
                </a:solidFill>
                <a:latin typeface="Amatic SC" panose="00000500000000000000"/>
                <a:ea typeface="Amatic SC" panose="00000500000000000000"/>
                <a:cs typeface="Amatic SC" panose="00000500000000000000"/>
                <a:sym typeface="Amatic SC" panose="00000500000000000000"/>
              </a:defRPr>
            </a:lvl2pPr>
            <a:lvl3pPr lvl="2">
              <a:spcBef>
                <a:spcPts val="0"/>
              </a:spcBef>
              <a:spcAft>
                <a:spcPts val="0"/>
              </a:spcAft>
              <a:buClr>
                <a:schemeClr val="accent1"/>
              </a:buClr>
              <a:buSzPts val="4200"/>
              <a:buFont typeface="Amatic SC" panose="00000500000000000000"/>
              <a:buNone/>
              <a:defRPr sz="4200" b="1">
                <a:solidFill>
                  <a:schemeClr val="accent1"/>
                </a:solidFill>
                <a:latin typeface="Amatic SC" panose="00000500000000000000"/>
                <a:ea typeface="Amatic SC" panose="00000500000000000000"/>
                <a:cs typeface="Amatic SC" panose="00000500000000000000"/>
                <a:sym typeface="Amatic SC" panose="00000500000000000000"/>
              </a:defRPr>
            </a:lvl3pPr>
            <a:lvl4pPr lvl="3">
              <a:spcBef>
                <a:spcPts val="0"/>
              </a:spcBef>
              <a:spcAft>
                <a:spcPts val="0"/>
              </a:spcAft>
              <a:buClr>
                <a:schemeClr val="accent1"/>
              </a:buClr>
              <a:buSzPts val="4200"/>
              <a:buFont typeface="Amatic SC" panose="00000500000000000000"/>
              <a:buNone/>
              <a:defRPr sz="4200" b="1">
                <a:solidFill>
                  <a:schemeClr val="accent1"/>
                </a:solidFill>
                <a:latin typeface="Amatic SC" panose="00000500000000000000"/>
                <a:ea typeface="Amatic SC" panose="00000500000000000000"/>
                <a:cs typeface="Amatic SC" panose="00000500000000000000"/>
                <a:sym typeface="Amatic SC" panose="00000500000000000000"/>
              </a:defRPr>
            </a:lvl4pPr>
            <a:lvl5pPr lvl="4">
              <a:spcBef>
                <a:spcPts val="0"/>
              </a:spcBef>
              <a:spcAft>
                <a:spcPts val="0"/>
              </a:spcAft>
              <a:buClr>
                <a:schemeClr val="accent1"/>
              </a:buClr>
              <a:buSzPts val="4200"/>
              <a:buFont typeface="Amatic SC" panose="00000500000000000000"/>
              <a:buNone/>
              <a:defRPr sz="4200" b="1">
                <a:solidFill>
                  <a:schemeClr val="accent1"/>
                </a:solidFill>
                <a:latin typeface="Amatic SC" panose="00000500000000000000"/>
                <a:ea typeface="Amatic SC" panose="00000500000000000000"/>
                <a:cs typeface="Amatic SC" panose="00000500000000000000"/>
                <a:sym typeface="Amatic SC" panose="00000500000000000000"/>
              </a:defRPr>
            </a:lvl5pPr>
            <a:lvl6pPr lvl="5">
              <a:spcBef>
                <a:spcPts val="0"/>
              </a:spcBef>
              <a:spcAft>
                <a:spcPts val="0"/>
              </a:spcAft>
              <a:buClr>
                <a:schemeClr val="accent1"/>
              </a:buClr>
              <a:buSzPts val="4200"/>
              <a:buFont typeface="Amatic SC" panose="00000500000000000000"/>
              <a:buNone/>
              <a:defRPr sz="4200" b="1">
                <a:solidFill>
                  <a:schemeClr val="accent1"/>
                </a:solidFill>
                <a:latin typeface="Amatic SC" panose="00000500000000000000"/>
                <a:ea typeface="Amatic SC" panose="00000500000000000000"/>
                <a:cs typeface="Amatic SC" panose="00000500000000000000"/>
                <a:sym typeface="Amatic SC" panose="00000500000000000000"/>
              </a:defRPr>
            </a:lvl6pPr>
            <a:lvl7pPr lvl="6">
              <a:spcBef>
                <a:spcPts val="0"/>
              </a:spcBef>
              <a:spcAft>
                <a:spcPts val="0"/>
              </a:spcAft>
              <a:buClr>
                <a:schemeClr val="accent1"/>
              </a:buClr>
              <a:buSzPts val="4200"/>
              <a:buFont typeface="Amatic SC" panose="00000500000000000000"/>
              <a:buNone/>
              <a:defRPr sz="4200" b="1">
                <a:solidFill>
                  <a:schemeClr val="accent1"/>
                </a:solidFill>
                <a:latin typeface="Amatic SC" panose="00000500000000000000"/>
                <a:ea typeface="Amatic SC" panose="00000500000000000000"/>
                <a:cs typeface="Amatic SC" panose="00000500000000000000"/>
                <a:sym typeface="Amatic SC" panose="00000500000000000000"/>
              </a:defRPr>
            </a:lvl7pPr>
            <a:lvl8pPr lvl="7">
              <a:spcBef>
                <a:spcPts val="0"/>
              </a:spcBef>
              <a:spcAft>
                <a:spcPts val="0"/>
              </a:spcAft>
              <a:buClr>
                <a:schemeClr val="accent1"/>
              </a:buClr>
              <a:buSzPts val="4200"/>
              <a:buFont typeface="Amatic SC" panose="00000500000000000000"/>
              <a:buNone/>
              <a:defRPr sz="4200" b="1">
                <a:solidFill>
                  <a:schemeClr val="accent1"/>
                </a:solidFill>
                <a:latin typeface="Amatic SC" panose="00000500000000000000"/>
                <a:ea typeface="Amatic SC" panose="00000500000000000000"/>
                <a:cs typeface="Amatic SC" panose="00000500000000000000"/>
                <a:sym typeface="Amatic SC" panose="00000500000000000000"/>
              </a:defRPr>
            </a:lvl8pPr>
            <a:lvl9pPr lvl="8">
              <a:spcBef>
                <a:spcPts val="0"/>
              </a:spcBef>
              <a:spcAft>
                <a:spcPts val="0"/>
              </a:spcAft>
              <a:buClr>
                <a:schemeClr val="accent1"/>
              </a:buClr>
              <a:buSzPts val="4200"/>
              <a:buFont typeface="Amatic SC" panose="00000500000000000000"/>
              <a:buNone/>
              <a:defRPr sz="4200" b="1">
                <a:solidFill>
                  <a:schemeClr val="accent1"/>
                </a:solidFill>
                <a:latin typeface="Amatic SC" panose="00000500000000000000"/>
                <a:ea typeface="Amatic SC" panose="00000500000000000000"/>
                <a:cs typeface="Amatic SC" panose="00000500000000000000"/>
                <a:sym typeface="Amatic SC" panose="00000500000000000000"/>
              </a:defRPr>
            </a:lvl9pPr>
          </a:lstStyle>
          <a:p/>
        </p:txBody>
      </p:sp>
      <p:sp>
        <p:nvSpPr>
          <p:cNvPr id="7" name="Google Shape;7;p1"/>
          <p:cNvSpPr txBox="1">
            <a:spLocks noGrp="1"/>
          </p:cNvSpPr>
          <p:nvPr>
            <p:ph type="body" idx="1"/>
          </p:nvPr>
        </p:nvSpPr>
        <p:spPr>
          <a:xfrm>
            <a:off x="311700" y="1228675"/>
            <a:ext cx="8520600" cy="33402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Source Code Pro" panose="020B0509030403020204"/>
              <a:buChar char="●"/>
              <a:defRPr sz="1800">
                <a:solidFill>
                  <a:schemeClr val="dk2"/>
                </a:solidFill>
                <a:latin typeface="Source Code Pro" panose="020B0509030403020204"/>
                <a:ea typeface="Source Code Pro" panose="020B0509030403020204"/>
                <a:cs typeface="Source Code Pro" panose="020B0509030403020204"/>
                <a:sym typeface="Source Code Pro" panose="020B0509030403020204"/>
              </a:defRPr>
            </a:lvl1pPr>
            <a:lvl2pPr marL="914400" lvl="1" indent="-317500">
              <a:lnSpc>
                <a:spcPct val="115000"/>
              </a:lnSpc>
              <a:spcBef>
                <a:spcPts val="0"/>
              </a:spcBef>
              <a:spcAft>
                <a:spcPts val="0"/>
              </a:spcAft>
              <a:buClr>
                <a:schemeClr val="dk2"/>
              </a:buClr>
              <a:buSzPts val="1400"/>
              <a:buFont typeface="Source Code Pro" panose="020B0509030403020204"/>
              <a:buChar char="○"/>
              <a:defRPr>
                <a:solidFill>
                  <a:schemeClr val="dk2"/>
                </a:solidFill>
                <a:latin typeface="Source Code Pro" panose="020B0509030403020204"/>
                <a:ea typeface="Source Code Pro" panose="020B0509030403020204"/>
                <a:cs typeface="Source Code Pro" panose="020B0509030403020204"/>
                <a:sym typeface="Source Code Pro" panose="020B0509030403020204"/>
              </a:defRPr>
            </a:lvl2pPr>
            <a:lvl3pPr marL="1371600" lvl="2" indent="-317500">
              <a:lnSpc>
                <a:spcPct val="115000"/>
              </a:lnSpc>
              <a:spcBef>
                <a:spcPts val="0"/>
              </a:spcBef>
              <a:spcAft>
                <a:spcPts val="0"/>
              </a:spcAft>
              <a:buClr>
                <a:schemeClr val="dk2"/>
              </a:buClr>
              <a:buSzPts val="1400"/>
              <a:buFont typeface="Source Code Pro" panose="020B0509030403020204"/>
              <a:buChar char="■"/>
              <a:defRPr>
                <a:solidFill>
                  <a:schemeClr val="dk2"/>
                </a:solidFill>
                <a:latin typeface="Source Code Pro" panose="020B0509030403020204"/>
                <a:ea typeface="Source Code Pro" panose="020B0509030403020204"/>
                <a:cs typeface="Source Code Pro" panose="020B0509030403020204"/>
                <a:sym typeface="Source Code Pro" panose="020B0509030403020204"/>
              </a:defRPr>
            </a:lvl3pPr>
            <a:lvl4pPr marL="1828800" lvl="3" indent="-317500">
              <a:lnSpc>
                <a:spcPct val="115000"/>
              </a:lnSpc>
              <a:spcBef>
                <a:spcPts val="0"/>
              </a:spcBef>
              <a:spcAft>
                <a:spcPts val="0"/>
              </a:spcAft>
              <a:buClr>
                <a:schemeClr val="dk2"/>
              </a:buClr>
              <a:buSzPts val="1400"/>
              <a:buFont typeface="Source Code Pro" panose="020B0509030403020204"/>
              <a:buChar char="●"/>
              <a:defRPr>
                <a:solidFill>
                  <a:schemeClr val="dk2"/>
                </a:solidFill>
                <a:latin typeface="Source Code Pro" panose="020B0509030403020204"/>
                <a:ea typeface="Source Code Pro" panose="020B0509030403020204"/>
                <a:cs typeface="Source Code Pro" panose="020B0509030403020204"/>
                <a:sym typeface="Source Code Pro" panose="020B0509030403020204"/>
              </a:defRPr>
            </a:lvl4pPr>
            <a:lvl5pPr marL="2286000" lvl="4" indent="-317500">
              <a:lnSpc>
                <a:spcPct val="115000"/>
              </a:lnSpc>
              <a:spcBef>
                <a:spcPts val="0"/>
              </a:spcBef>
              <a:spcAft>
                <a:spcPts val="0"/>
              </a:spcAft>
              <a:buClr>
                <a:schemeClr val="dk2"/>
              </a:buClr>
              <a:buSzPts val="1400"/>
              <a:buFont typeface="Source Code Pro" panose="020B0509030403020204"/>
              <a:buChar char="○"/>
              <a:defRPr>
                <a:solidFill>
                  <a:schemeClr val="dk2"/>
                </a:solidFill>
                <a:latin typeface="Source Code Pro" panose="020B0509030403020204"/>
                <a:ea typeface="Source Code Pro" panose="020B0509030403020204"/>
                <a:cs typeface="Source Code Pro" panose="020B0509030403020204"/>
                <a:sym typeface="Source Code Pro" panose="020B0509030403020204"/>
              </a:defRPr>
            </a:lvl5pPr>
            <a:lvl6pPr marL="2743200" lvl="5" indent="-317500">
              <a:lnSpc>
                <a:spcPct val="115000"/>
              </a:lnSpc>
              <a:spcBef>
                <a:spcPts val="0"/>
              </a:spcBef>
              <a:spcAft>
                <a:spcPts val="0"/>
              </a:spcAft>
              <a:buClr>
                <a:schemeClr val="dk2"/>
              </a:buClr>
              <a:buSzPts val="1400"/>
              <a:buFont typeface="Source Code Pro" panose="020B0509030403020204"/>
              <a:buChar char="■"/>
              <a:defRPr>
                <a:solidFill>
                  <a:schemeClr val="dk2"/>
                </a:solidFill>
                <a:latin typeface="Source Code Pro" panose="020B0509030403020204"/>
                <a:ea typeface="Source Code Pro" panose="020B0509030403020204"/>
                <a:cs typeface="Source Code Pro" panose="020B0509030403020204"/>
                <a:sym typeface="Source Code Pro" panose="020B0509030403020204"/>
              </a:defRPr>
            </a:lvl6pPr>
            <a:lvl7pPr marL="3200400" lvl="6" indent="-317500">
              <a:lnSpc>
                <a:spcPct val="115000"/>
              </a:lnSpc>
              <a:spcBef>
                <a:spcPts val="0"/>
              </a:spcBef>
              <a:spcAft>
                <a:spcPts val="0"/>
              </a:spcAft>
              <a:buClr>
                <a:schemeClr val="dk2"/>
              </a:buClr>
              <a:buSzPts val="1400"/>
              <a:buFont typeface="Source Code Pro" panose="020B0509030403020204"/>
              <a:buChar char="●"/>
              <a:defRPr>
                <a:solidFill>
                  <a:schemeClr val="dk2"/>
                </a:solidFill>
                <a:latin typeface="Source Code Pro" panose="020B0509030403020204"/>
                <a:ea typeface="Source Code Pro" panose="020B0509030403020204"/>
                <a:cs typeface="Source Code Pro" panose="020B0509030403020204"/>
                <a:sym typeface="Source Code Pro" panose="020B0509030403020204"/>
              </a:defRPr>
            </a:lvl7pPr>
            <a:lvl8pPr marL="3657600" lvl="7" indent="-317500">
              <a:lnSpc>
                <a:spcPct val="115000"/>
              </a:lnSpc>
              <a:spcBef>
                <a:spcPts val="0"/>
              </a:spcBef>
              <a:spcAft>
                <a:spcPts val="0"/>
              </a:spcAft>
              <a:buClr>
                <a:schemeClr val="dk2"/>
              </a:buClr>
              <a:buSzPts val="1400"/>
              <a:buFont typeface="Source Code Pro" panose="020B0509030403020204"/>
              <a:buChar char="○"/>
              <a:defRPr>
                <a:solidFill>
                  <a:schemeClr val="dk2"/>
                </a:solidFill>
                <a:latin typeface="Source Code Pro" panose="020B0509030403020204"/>
                <a:ea typeface="Source Code Pro" panose="020B0509030403020204"/>
                <a:cs typeface="Source Code Pro" panose="020B0509030403020204"/>
                <a:sym typeface="Source Code Pro" panose="020B0509030403020204"/>
              </a:defRPr>
            </a:lvl8pPr>
            <a:lvl9pPr marL="4114800" lvl="8" indent="-317500">
              <a:lnSpc>
                <a:spcPct val="115000"/>
              </a:lnSpc>
              <a:spcBef>
                <a:spcPts val="0"/>
              </a:spcBef>
              <a:spcAft>
                <a:spcPts val="0"/>
              </a:spcAft>
              <a:buClr>
                <a:schemeClr val="dk2"/>
              </a:buClr>
              <a:buSzPts val="1400"/>
              <a:buFont typeface="Source Code Pro" panose="020B0509030403020204"/>
              <a:buChar char="■"/>
              <a:defRPr>
                <a:solidFill>
                  <a:schemeClr val="dk2"/>
                </a:solidFill>
                <a:latin typeface="Source Code Pro" panose="020B0509030403020204"/>
                <a:ea typeface="Source Code Pro" panose="020B0509030403020204"/>
                <a:cs typeface="Source Code Pro" panose="020B0509030403020204"/>
                <a:sym typeface="Source Code Pro" panose="020B0509030403020204"/>
              </a:defRPr>
            </a:lvl9pPr>
          </a:lstStyle>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accent1"/>
                </a:solidFill>
                <a:latin typeface="Source Code Pro" panose="020B0509030403020204"/>
                <a:ea typeface="Source Code Pro" panose="020B0509030403020204"/>
                <a:cs typeface="Source Code Pro" panose="020B0509030403020204"/>
                <a:sym typeface="Source Code Pro" panose="020B0509030403020204"/>
              </a:defRPr>
            </a:lvl1pPr>
            <a:lvl2pPr lvl="1" algn="r">
              <a:buNone/>
              <a:defRPr sz="1000">
                <a:solidFill>
                  <a:schemeClr val="accent1"/>
                </a:solidFill>
                <a:latin typeface="Source Code Pro" panose="020B0509030403020204"/>
                <a:ea typeface="Source Code Pro" panose="020B0509030403020204"/>
                <a:cs typeface="Source Code Pro" panose="020B0509030403020204"/>
                <a:sym typeface="Source Code Pro" panose="020B0509030403020204"/>
              </a:defRPr>
            </a:lvl2pPr>
            <a:lvl3pPr lvl="2" algn="r">
              <a:buNone/>
              <a:defRPr sz="1000">
                <a:solidFill>
                  <a:schemeClr val="accent1"/>
                </a:solidFill>
                <a:latin typeface="Source Code Pro" panose="020B0509030403020204"/>
                <a:ea typeface="Source Code Pro" panose="020B0509030403020204"/>
                <a:cs typeface="Source Code Pro" panose="020B0509030403020204"/>
                <a:sym typeface="Source Code Pro" panose="020B0509030403020204"/>
              </a:defRPr>
            </a:lvl3pPr>
            <a:lvl4pPr lvl="3" algn="r">
              <a:buNone/>
              <a:defRPr sz="1000">
                <a:solidFill>
                  <a:schemeClr val="accent1"/>
                </a:solidFill>
                <a:latin typeface="Source Code Pro" panose="020B0509030403020204"/>
                <a:ea typeface="Source Code Pro" panose="020B0509030403020204"/>
                <a:cs typeface="Source Code Pro" panose="020B0509030403020204"/>
                <a:sym typeface="Source Code Pro" panose="020B0509030403020204"/>
              </a:defRPr>
            </a:lvl4pPr>
            <a:lvl5pPr lvl="4" algn="r">
              <a:buNone/>
              <a:defRPr sz="1000">
                <a:solidFill>
                  <a:schemeClr val="accent1"/>
                </a:solidFill>
                <a:latin typeface="Source Code Pro" panose="020B0509030403020204"/>
                <a:ea typeface="Source Code Pro" panose="020B0509030403020204"/>
                <a:cs typeface="Source Code Pro" panose="020B0509030403020204"/>
                <a:sym typeface="Source Code Pro" panose="020B0509030403020204"/>
              </a:defRPr>
            </a:lvl5pPr>
            <a:lvl6pPr lvl="5" algn="r">
              <a:buNone/>
              <a:defRPr sz="1000">
                <a:solidFill>
                  <a:schemeClr val="accent1"/>
                </a:solidFill>
                <a:latin typeface="Source Code Pro" panose="020B0509030403020204"/>
                <a:ea typeface="Source Code Pro" panose="020B0509030403020204"/>
                <a:cs typeface="Source Code Pro" panose="020B0509030403020204"/>
                <a:sym typeface="Source Code Pro" panose="020B0509030403020204"/>
              </a:defRPr>
            </a:lvl6pPr>
            <a:lvl7pPr lvl="6" algn="r">
              <a:buNone/>
              <a:defRPr sz="1000">
                <a:solidFill>
                  <a:schemeClr val="accent1"/>
                </a:solidFill>
                <a:latin typeface="Source Code Pro" panose="020B0509030403020204"/>
                <a:ea typeface="Source Code Pro" panose="020B0509030403020204"/>
                <a:cs typeface="Source Code Pro" panose="020B0509030403020204"/>
                <a:sym typeface="Source Code Pro" panose="020B0509030403020204"/>
              </a:defRPr>
            </a:lvl7pPr>
            <a:lvl8pPr lvl="7" algn="r">
              <a:buNone/>
              <a:defRPr sz="1000">
                <a:solidFill>
                  <a:schemeClr val="accent1"/>
                </a:solidFill>
                <a:latin typeface="Source Code Pro" panose="020B0509030403020204"/>
                <a:ea typeface="Source Code Pro" panose="020B0509030403020204"/>
                <a:cs typeface="Source Code Pro" panose="020B0509030403020204"/>
                <a:sym typeface="Source Code Pro" panose="020B0509030403020204"/>
              </a:defRPr>
            </a:lvl8pPr>
            <a:lvl9pPr lvl="8" algn="r">
              <a:buNone/>
              <a:defRPr sz="1000">
                <a:solidFill>
                  <a:schemeClr val="accent1"/>
                </a:solidFill>
                <a:latin typeface="Source Code Pro" panose="020B0509030403020204"/>
                <a:ea typeface="Source Code Pro" panose="020B0509030403020204"/>
                <a:cs typeface="Source Code Pro" panose="020B0509030403020204"/>
                <a:sym typeface="Source Code Pro" panose="020B0509030403020204"/>
              </a:defRPr>
            </a:lvl9pPr>
          </a:lstStyle>
          <a:p>
            <a:pPr marL="0" lvl="0" indent="0" algn="r" rtl="0">
              <a:spcBef>
                <a:spcPts val="0"/>
              </a:spcBef>
              <a:spcAft>
                <a:spcPts val="0"/>
              </a:spcAft>
              <a:buNone/>
            </a:pPr>
            <a:fld id="{00000000-1234-1234-1234-123412341234}" type="slidenum">
              <a:rPr lang="en-GB"/>
            </a:fld>
            <a:endParaRPr lang="en-GB"/>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3.xml"/><Relationship Id="rId1"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3.xml"/><Relationship Id="rId1"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3.xml"/><Relationship Id="rId1"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3.xml"/><Relationship Id="rId1"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3.xml"/><Relationship Id="rId1"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3.xml"/><Relationship Id="rId1"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3.xml"/><Relationship Id="rId1"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3.xml"/><Relationship Id="rId1"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3.xml"/><Relationship Id="rId1"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3.xml"/><Relationship Id="rId1"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3.xml"/><Relationship Id="rId1"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3.xml"/><Relationship Id="rId1" Type="http://schemas.openxmlformats.org/officeDocument/2006/relationships/image" Target="../media/image13.jpeg"/></Relationships>
</file>

<file path=ppt/slides/_rels/slide15.xml.rels><?xml version="1.0" encoding="UTF-8" standalone="yes"?>
<Relationships xmlns="http://schemas.openxmlformats.org/package/2006/relationships"><Relationship Id="rId9" Type="http://schemas.openxmlformats.org/officeDocument/2006/relationships/hyperlink" Target="https://www.who.int/tools/your-life-your-health/life-phase/adolescence-and-youth-10-to-24-years/having-a-healthy-social-life-in-adolescence-and-youth" TargetMode="External"/><Relationship Id="rId8" Type="http://schemas.openxmlformats.org/officeDocument/2006/relationships/hyperlink" Target="https://wakelet.com/wake/2B3aB_zW_gNxiLJyqMRQg" TargetMode="External"/><Relationship Id="rId7" Type="http://schemas.openxmlformats.org/officeDocument/2006/relationships/hyperlink" Target="https://www.schn.health.nsw.gov.au/kids-health-hub/growth-and-development/teenagers/social-and-emotional-development" TargetMode="External"/><Relationship Id="rId6" Type="http://schemas.openxmlformats.org/officeDocument/2006/relationships/hyperlink" Target="https://raisingchildren.net.au/pre-teens/development/puberty-sexual-development/physical-changes-in-puberty" TargetMode="External"/><Relationship Id="rId5" Type="http://schemas.openxmlformats.org/officeDocument/2006/relationships/hyperlink" Target="https://opa.hhs.gov/adolescent-health/adolescent-development-explained/emotional-development" TargetMode="External"/><Relationship Id="rId4" Type="http://schemas.openxmlformats.org/officeDocument/2006/relationships/hyperlink" Target="https://www.simplypsychology.org/piaget.html" TargetMode="External"/><Relationship Id="rId3" Type="http://schemas.openxmlformats.org/officeDocument/2006/relationships/hyperlink" Target="https://www.verywellmind.com/identity-versus-confusion-2795735" TargetMode="External"/><Relationship Id="rId2" Type="http://schemas.openxmlformats.org/officeDocument/2006/relationships/hyperlink" Target="https://practicalpie.com/eriksons-stages-of-development/" TargetMode="External"/><Relationship Id="rId13" Type="http://schemas.openxmlformats.org/officeDocument/2006/relationships/notesSlide" Target="../notesSlides/notesSlide15.xml"/><Relationship Id="rId12" Type="http://schemas.openxmlformats.org/officeDocument/2006/relationships/slideLayout" Target="../slideLayouts/slideLayout3.xml"/><Relationship Id="rId11" Type="http://schemas.openxmlformats.org/officeDocument/2006/relationships/hyperlink" Target="https://www.who.int/health-topics/adolescent-health" TargetMode="External"/><Relationship Id="rId10" Type="http://schemas.openxmlformats.org/officeDocument/2006/relationships/hyperlink" Target="https://www.who.int/activities/promoting-adolescent-well-being" TargetMode="External"/><Relationship Id="rId1" Type="http://schemas.openxmlformats.org/officeDocument/2006/relationships/hyperlink" Target="https://www.ncbi.nlm.nih.gov/books/NBK545476/" TargetMode="Externa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3.xml"/><Relationship Id="rId1" Type="http://schemas.openxmlformats.org/officeDocument/2006/relationships/image" Target="../media/image1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5"/>
        <p:cNvGrpSpPr/>
        <p:nvPr/>
      </p:nvGrpSpPr>
      <p:grpSpPr>
        <a:xfrm>
          <a:off x="0" y="0"/>
          <a:ext cx="0" cy="0"/>
          <a:chOff x="0" y="0"/>
          <a:chExt cx="0" cy="0"/>
        </a:xfrm>
      </p:grpSpPr>
      <p:sp>
        <p:nvSpPr>
          <p:cNvPr id="56" name="Google Shape;56;p13"/>
          <p:cNvSpPr txBox="1">
            <a:spLocks noGrp="1"/>
          </p:cNvSpPr>
          <p:nvPr>
            <p:ph type="ctrTitle"/>
          </p:nvPr>
        </p:nvSpPr>
        <p:spPr>
          <a:xfrm>
            <a:off x="311700" y="392150"/>
            <a:ext cx="8520600" cy="2690400"/>
          </a:xfrm>
          <a:prstGeom prst="rect">
            <a:avLst/>
          </a:prstGeom>
        </p:spPr>
        <p:txBody>
          <a:bodyPr spcFirstLastPara="1" wrap="square" lIns="91425" tIns="91425" rIns="91425" bIns="91425" anchor="ctr" anchorCtr="0">
            <a:normAutofit/>
          </a:bodyPr>
          <a:lstStyle/>
          <a:p>
            <a:pPr marL="0" lvl="0" indent="0" algn="ctr" rtl="0">
              <a:lnSpc>
                <a:spcPct val="150000"/>
              </a:lnSpc>
              <a:spcBef>
                <a:spcPts val="1000"/>
              </a:spcBef>
              <a:spcAft>
                <a:spcPts val="0"/>
              </a:spcAft>
              <a:buNone/>
            </a:pPr>
            <a:r>
              <a:rPr lang="en-GB" sz="2300">
                <a:solidFill>
                  <a:srgbClr val="000000"/>
                </a:solidFill>
                <a:latin typeface="Times New Roman" panose="02020603050405020304"/>
                <a:ea typeface="Times New Roman" panose="02020603050405020304"/>
                <a:cs typeface="Times New Roman" panose="02020603050405020304"/>
                <a:sym typeface="Times New Roman" panose="02020603050405020304"/>
              </a:rPr>
              <a:t>Programme: Certificate of Higher Education Skills for Workplace ( Health and Social Care)</a:t>
            </a:r>
            <a:endParaRPr sz="230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ctr" rtl="0">
              <a:lnSpc>
                <a:spcPct val="150000"/>
              </a:lnSpc>
              <a:spcBef>
                <a:spcPts val="1000"/>
              </a:spcBef>
              <a:spcAft>
                <a:spcPts val="0"/>
              </a:spcAft>
              <a:buNone/>
            </a:pPr>
            <a:r>
              <a:rPr lang="en-GB" sz="2300">
                <a:solidFill>
                  <a:srgbClr val="000000"/>
                </a:solidFill>
                <a:latin typeface="Times New Roman" panose="02020603050405020304"/>
                <a:ea typeface="Times New Roman" panose="02020603050405020304"/>
                <a:cs typeface="Times New Roman" panose="02020603050405020304"/>
                <a:sym typeface="Times New Roman" panose="02020603050405020304"/>
              </a:rPr>
              <a:t>Module: Psychology in Health and Social Care</a:t>
            </a:r>
            <a:endParaRPr sz="230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ctr" rtl="0">
              <a:lnSpc>
                <a:spcPct val="150000"/>
              </a:lnSpc>
              <a:spcBef>
                <a:spcPts val="1000"/>
              </a:spcBef>
              <a:spcAft>
                <a:spcPts val="0"/>
              </a:spcAft>
              <a:buNone/>
            </a:pPr>
            <a:r>
              <a:rPr lang="en-GB" sz="2300">
                <a:solidFill>
                  <a:srgbClr val="000000"/>
                </a:solidFill>
                <a:latin typeface="Times New Roman" panose="02020603050405020304"/>
                <a:ea typeface="Times New Roman" panose="02020603050405020304"/>
                <a:cs typeface="Times New Roman" panose="02020603050405020304"/>
                <a:sym typeface="Times New Roman" panose="02020603050405020304"/>
              </a:rPr>
              <a:t>Module code: LCHS4010</a:t>
            </a:r>
            <a:endParaRPr sz="8500"/>
          </a:p>
        </p:txBody>
      </p:sp>
      <p:sp>
        <p:nvSpPr>
          <p:cNvPr id="57" name="Google Shape;57;p13"/>
          <p:cNvSpPr txBox="1">
            <a:spLocks noGrp="1"/>
          </p:cNvSpPr>
          <p:nvPr>
            <p:ph type="subTitle" idx="1"/>
          </p:nvPr>
        </p:nvSpPr>
        <p:spPr>
          <a:xfrm>
            <a:off x="311700" y="3890400"/>
            <a:ext cx="8520600" cy="706200"/>
          </a:xfrm>
          <a:prstGeom prst="rect">
            <a:avLst/>
          </a:prstGeom>
        </p:spPr>
        <p:txBody>
          <a:bodyPr spcFirstLastPara="1" wrap="square" lIns="91425" tIns="91425" rIns="91425" bIns="91425" anchor="ctr" anchorCtr="0">
            <a:normAutofit fontScale="90000" lnSpcReduction="20000"/>
          </a:bodyPr>
          <a:lstStyle/>
          <a:p>
            <a:pPr marL="0" lvl="0" indent="0" algn="ctr" rtl="0">
              <a:spcBef>
                <a:spcPts val="0"/>
              </a:spcBef>
              <a:spcAft>
                <a:spcPts val="0"/>
              </a:spcAft>
              <a:buNone/>
            </a:pPr>
            <a:r>
              <a:rPr lang="en-US" altLang="en-GB"/>
              <a:t>Student ID - 2328060</a:t>
            </a:r>
            <a:endParaRPr lang="en-US" altLang="en-GB"/>
          </a:p>
          <a:p>
            <a:pPr marL="0" lvl="0" indent="0" algn="ctr" rtl="0">
              <a:spcBef>
                <a:spcPts val="0"/>
              </a:spcBef>
              <a:spcAft>
                <a:spcPts val="0"/>
              </a:spcAft>
              <a:buNone/>
            </a:pPr>
            <a:r>
              <a:rPr lang="en-US" altLang="en-GB"/>
              <a:t>Student Name: Mihaela Biro</a:t>
            </a:r>
            <a:endParaRPr lang="en-US" altLang="en-GB"/>
          </a:p>
        </p:txBody>
      </p:sp>
      <p:pic>
        <p:nvPicPr>
          <p:cNvPr id="58" name="Google Shape;58;p13"/>
          <p:cNvPicPr preferRelativeResize="0"/>
          <p:nvPr/>
        </p:nvPicPr>
        <p:blipFill>
          <a:blip r:embed="rId1"/>
          <a:stretch>
            <a:fillRect/>
          </a:stretch>
        </p:blipFill>
        <p:spPr>
          <a:xfrm>
            <a:off x="65425" y="43650"/>
            <a:ext cx="1466850" cy="55245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2"/>
        <p:cNvGrpSpPr/>
        <p:nvPr/>
      </p:nvGrpSpPr>
      <p:grpSpPr>
        <a:xfrm>
          <a:off x="0" y="0"/>
          <a:ext cx="0" cy="0"/>
          <a:chOff x="0" y="0"/>
          <a:chExt cx="0" cy="0"/>
        </a:xfrm>
      </p:grpSpPr>
      <p:sp>
        <p:nvSpPr>
          <p:cNvPr id="63" name="Google Shape;63;p14"/>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SzPts val="990"/>
              <a:buNone/>
            </a:pPr>
            <a:r>
              <a:rPr lang="en-GB" sz="3080">
                <a:latin typeface="Source Code Pro" panose="020B0509030403020204"/>
                <a:ea typeface="Source Code Pro" panose="020B0509030403020204"/>
                <a:cs typeface="Source Code Pro" panose="020B0509030403020204"/>
                <a:sym typeface="Source Code Pro" panose="020B0509030403020204"/>
              </a:rPr>
              <a:t>Table of Content </a:t>
            </a:r>
            <a:endParaRPr sz="3080">
              <a:latin typeface="Source Code Pro" panose="020B0509030403020204"/>
              <a:ea typeface="Source Code Pro" panose="020B0509030403020204"/>
              <a:cs typeface="Source Code Pro" panose="020B0509030403020204"/>
              <a:sym typeface="Source Code Pro" panose="020B0509030403020204"/>
            </a:endParaRPr>
          </a:p>
        </p:txBody>
      </p:sp>
      <p:graphicFrame>
        <p:nvGraphicFramePr>
          <p:cNvPr id="5" name="Table 4"/>
          <p:cNvGraphicFramePr>
            <a:graphicFrameLocks noGrp="1"/>
          </p:cNvGraphicFramePr>
          <p:nvPr/>
        </p:nvGraphicFramePr>
        <p:xfrm>
          <a:off x="457200" y="1093850"/>
          <a:ext cx="8251083" cy="3398380"/>
        </p:xfrm>
        <a:graphic>
          <a:graphicData uri="http://schemas.openxmlformats.org/drawingml/2006/table">
            <a:tbl>
              <a:tblPr/>
              <a:tblGrid>
                <a:gridCol w="5211210"/>
                <a:gridCol w="3039873"/>
              </a:tblGrid>
              <a:tr h="328534">
                <a:tc>
                  <a:txBody>
                    <a:bodyPr/>
                    <a:lstStyle/>
                    <a:p>
                      <a:pPr rtl="0" fontAlgn="t">
                        <a:buNone/>
                      </a:pPr>
                      <a:r>
                        <a:rPr lang="en-IN" sz="1300" b="0" i="0" u="none" strike="noStrike">
                          <a:solidFill>
                            <a:srgbClr val="000000"/>
                          </a:solidFill>
                          <a:effectLst/>
                          <a:latin typeface="Times New Roman" panose="02020603050405020304" pitchFamily="18" charset="0"/>
                        </a:rPr>
                        <a:t>Introduction</a:t>
                      </a:r>
                      <a:endParaRPr lang="en-IN" sz="1300">
                        <a:effectLst/>
                      </a:endParaRPr>
                    </a:p>
                  </a:txBody>
                  <a:tcPr marL="68445" marR="68445" marT="68445" marB="68445">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noFill/>
                  </a:tcPr>
                </a:tc>
                <a:tc>
                  <a:txBody>
                    <a:bodyPr/>
                    <a:lstStyle/>
                    <a:p>
                      <a:pPr rtl="0" fontAlgn="t">
                        <a:buNone/>
                      </a:pPr>
                      <a:r>
                        <a:rPr lang="en-IN" sz="1300" b="0" i="0" u="none" strike="noStrike">
                          <a:solidFill>
                            <a:srgbClr val="000000"/>
                          </a:solidFill>
                          <a:effectLst/>
                          <a:latin typeface="Times New Roman" panose="02020603050405020304" pitchFamily="18" charset="0"/>
                        </a:rPr>
                        <a:t>Slide 3</a:t>
                      </a:r>
                      <a:endParaRPr lang="en-IN" sz="1300">
                        <a:effectLst/>
                      </a:endParaRPr>
                    </a:p>
                  </a:txBody>
                  <a:tcPr marL="68445" marR="68445" marT="68445" marB="68445">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noFill/>
                  </a:tcPr>
                </a:tc>
              </a:tr>
              <a:tr h="328534">
                <a:tc>
                  <a:txBody>
                    <a:bodyPr/>
                    <a:lstStyle/>
                    <a:p>
                      <a:pPr rtl="0" fontAlgn="t">
                        <a:buNone/>
                      </a:pPr>
                      <a:r>
                        <a:rPr lang="en-IN" sz="1300" b="0" i="0" u="none" strike="noStrike">
                          <a:solidFill>
                            <a:srgbClr val="000000"/>
                          </a:solidFill>
                          <a:effectLst/>
                          <a:latin typeface="Times New Roman" panose="02020603050405020304" pitchFamily="18" charset="0"/>
                        </a:rPr>
                        <a:t>Overview on Nature vs Nurture Concept</a:t>
                      </a:r>
                      <a:endParaRPr lang="en-IN" sz="1300">
                        <a:effectLst/>
                      </a:endParaRPr>
                    </a:p>
                  </a:txBody>
                  <a:tcPr marL="68445" marR="68445" marT="68445" marB="68445">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noFill/>
                  </a:tcPr>
                </a:tc>
                <a:tc>
                  <a:txBody>
                    <a:bodyPr/>
                    <a:lstStyle/>
                    <a:p>
                      <a:pPr rtl="0" fontAlgn="t">
                        <a:buNone/>
                      </a:pPr>
                      <a:r>
                        <a:rPr lang="en-IN" sz="1300" b="0" i="0" u="none" strike="noStrike">
                          <a:solidFill>
                            <a:srgbClr val="000000"/>
                          </a:solidFill>
                          <a:effectLst/>
                          <a:latin typeface="Times New Roman" panose="02020603050405020304" pitchFamily="18" charset="0"/>
                        </a:rPr>
                        <a:t>Slide 4</a:t>
                      </a:r>
                      <a:endParaRPr lang="en-IN" sz="1300">
                        <a:effectLst/>
                      </a:endParaRPr>
                    </a:p>
                  </a:txBody>
                  <a:tcPr marL="68445" marR="68445" marT="68445" marB="68445">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noFill/>
                  </a:tcPr>
                </a:tc>
              </a:tr>
              <a:tr h="328534">
                <a:tc>
                  <a:txBody>
                    <a:bodyPr/>
                    <a:lstStyle/>
                    <a:p>
                      <a:pPr rtl="0" fontAlgn="t">
                        <a:buNone/>
                      </a:pPr>
                      <a:r>
                        <a:rPr lang="en-IN" sz="1300" b="0" i="0" u="none" strike="noStrike">
                          <a:solidFill>
                            <a:srgbClr val="000000"/>
                          </a:solidFill>
                          <a:effectLst/>
                          <a:latin typeface="Times New Roman" panose="02020603050405020304" pitchFamily="18" charset="0"/>
                        </a:rPr>
                        <a:t>Human Lifespan Stage: Adolescence</a:t>
                      </a:r>
                      <a:endParaRPr lang="en-IN" sz="1300">
                        <a:effectLst/>
                      </a:endParaRPr>
                    </a:p>
                  </a:txBody>
                  <a:tcPr marL="68445" marR="68445" marT="68445" marB="68445">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noFill/>
                  </a:tcPr>
                </a:tc>
                <a:tc>
                  <a:txBody>
                    <a:bodyPr/>
                    <a:lstStyle/>
                    <a:p>
                      <a:pPr rtl="0" fontAlgn="t">
                        <a:buNone/>
                      </a:pPr>
                      <a:r>
                        <a:rPr lang="en-IN" sz="1300" b="0" i="0" u="none" strike="noStrike">
                          <a:solidFill>
                            <a:srgbClr val="000000"/>
                          </a:solidFill>
                          <a:effectLst/>
                          <a:latin typeface="Times New Roman" panose="02020603050405020304" pitchFamily="18" charset="0"/>
                        </a:rPr>
                        <a:t>Slide 5</a:t>
                      </a:r>
                      <a:endParaRPr lang="en-IN" sz="1300">
                        <a:effectLst/>
                      </a:endParaRPr>
                    </a:p>
                  </a:txBody>
                  <a:tcPr marL="68445" marR="68445" marT="68445" marB="68445">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noFill/>
                  </a:tcPr>
                </a:tc>
              </a:tr>
              <a:tr h="328534">
                <a:tc>
                  <a:txBody>
                    <a:bodyPr/>
                    <a:lstStyle/>
                    <a:p>
                      <a:pPr rtl="0" fontAlgn="t">
                        <a:buNone/>
                      </a:pPr>
                      <a:r>
                        <a:rPr lang="en-US" sz="1300" b="0" i="0" u="none" strike="noStrike">
                          <a:solidFill>
                            <a:srgbClr val="000000"/>
                          </a:solidFill>
                          <a:effectLst/>
                          <a:latin typeface="Times New Roman" panose="02020603050405020304" pitchFamily="18" charset="0"/>
                        </a:rPr>
                        <a:t>Areas of Development: Physical to Emotional</a:t>
                      </a:r>
                      <a:endParaRPr lang="en-US" sz="1300">
                        <a:effectLst/>
                      </a:endParaRPr>
                    </a:p>
                  </a:txBody>
                  <a:tcPr marL="68445" marR="68445" marT="68445" marB="68445">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noFill/>
                  </a:tcPr>
                </a:tc>
                <a:tc>
                  <a:txBody>
                    <a:bodyPr/>
                    <a:lstStyle/>
                    <a:p>
                      <a:pPr rtl="0" fontAlgn="t">
                        <a:buNone/>
                      </a:pPr>
                      <a:r>
                        <a:rPr lang="en-IN" sz="1300" b="0" i="0" u="none" strike="noStrike">
                          <a:solidFill>
                            <a:srgbClr val="000000"/>
                          </a:solidFill>
                          <a:effectLst/>
                          <a:latin typeface="Times New Roman" panose="02020603050405020304" pitchFamily="18" charset="0"/>
                        </a:rPr>
                        <a:t>Slide 6 to 9</a:t>
                      </a:r>
                      <a:endParaRPr lang="en-IN" sz="1300">
                        <a:effectLst/>
                      </a:endParaRPr>
                    </a:p>
                  </a:txBody>
                  <a:tcPr marL="68445" marR="68445" marT="68445" marB="68445">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noFill/>
                  </a:tcPr>
                </a:tc>
              </a:tr>
              <a:tr h="520180">
                <a:tc>
                  <a:txBody>
                    <a:bodyPr/>
                    <a:lstStyle/>
                    <a:p>
                      <a:pPr rtl="0" fontAlgn="t">
                        <a:buNone/>
                      </a:pPr>
                      <a:r>
                        <a:rPr lang="en-IN" sz="1300" b="0" i="0" u="none" strike="noStrike">
                          <a:solidFill>
                            <a:srgbClr val="000000"/>
                          </a:solidFill>
                          <a:effectLst/>
                          <a:latin typeface="Times New Roman" panose="02020603050405020304" pitchFamily="18" charset="0"/>
                        </a:rPr>
                        <a:t>Lifespan Psychological Theory: Erik Erikson's psychosocial theory</a:t>
                      </a:r>
                      <a:endParaRPr lang="en-IN" sz="1300">
                        <a:effectLst/>
                      </a:endParaRPr>
                    </a:p>
                  </a:txBody>
                  <a:tcPr marL="68445" marR="68445" marT="68445" marB="68445">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noFill/>
                  </a:tcPr>
                </a:tc>
                <a:tc>
                  <a:txBody>
                    <a:bodyPr/>
                    <a:lstStyle/>
                    <a:p>
                      <a:pPr rtl="0" fontAlgn="t">
                        <a:buNone/>
                      </a:pPr>
                      <a:r>
                        <a:rPr lang="en-IN" sz="1300" b="0" i="0" u="none" strike="noStrike">
                          <a:solidFill>
                            <a:srgbClr val="000000"/>
                          </a:solidFill>
                          <a:effectLst/>
                          <a:latin typeface="Times New Roman" panose="02020603050405020304" pitchFamily="18" charset="0"/>
                        </a:rPr>
                        <a:t>Slide 10</a:t>
                      </a:r>
                      <a:endParaRPr lang="en-IN" sz="1300">
                        <a:effectLst/>
                      </a:endParaRPr>
                    </a:p>
                  </a:txBody>
                  <a:tcPr marL="68445" marR="68445" marT="68445" marB="68445">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noFill/>
                  </a:tcPr>
                </a:tc>
              </a:tr>
              <a:tr h="328534">
                <a:tc>
                  <a:txBody>
                    <a:bodyPr/>
                    <a:lstStyle/>
                    <a:p>
                      <a:pPr rtl="0" fontAlgn="t">
                        <a:buNone/>
                      </a:pPr>
                      <a:r>
                        <a:rPr lang="en-US" sz="1300" b="0" i="0" u="none" strike="noStrike">
                          <a:solidFill>
                            <a:srgbClr val="000000"/>
                          </a:solidFill>
                          <a:effectLst/>
                          <a:latin typeface="Times New Roman" panose="02020603050405020304" pitchFamily="18" charset="0"/>
                        </a:rPr>
                        <a:t>Importance of the theory to Adolescence</a:t>
                      </a:r>
                      <a:endParaRPr lang="en-US" sz="1300">
                        <a:effectLst/>
                      </a:endParaRPr>
                    </a:p>
                  </a:txBody>
                  <a:tcPr marL="68445" marR="68445" marT="68445" marB="68445">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noFill/>
                  </a:tcPr>
                </a:tc>
                <a:tc>
                  <a:txBody>
                    <a:bodyPr/>
                    <a:lstStyle/>
                    <a:p>
                      <a:pPr rtl="0" fontAlgn="t">
                        <a:buNone/>
                      </a:pPr>
                      <a:r>
                        <a:rPr lang="en-IN" sz="1300" b="0" i="0" u="none" strike="noStrike">
                          <a:solidFill>
                            <a:srgbClr val="000000"/>
                          </a:solidFill>
                          <a:effectLst/>
                          <a:latin typeface="Times New Roman" panose="02020603050405020304" pitchFamily="18" charset="0"/>
                        </a:rPr>
                        <a:t>Slide 11</a:t>
                      </a:r>
                      <a:endParaRPr lang="en-IN" sz="1300">
                        <a:effectLst/>
                      </a:endParaRPr>
                    </a:p>
                  </a:txBody>
                  <a:tcPr marL="68445" marR="68445" marT="68445" marB="68445">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noFill/>
                  </a:tcPr>
                </a:tc>
              </a:tr>
              <a:tr h="328534">
                <a:tc>
                  <a:txBody>
                    <a:bodyPr/>
                    <a:lstStyle/>
                    <a:p>
                      <a:pPr rtl="0" fontAlgn="t">
                        <a:buNone/>
                      </a:pPr>
                      <a:r>
                        <a:rPr lang="en-US" sz="1300" b="0" i="0" u="none" strike="noStrike">
                          <a:solidFill>
                            <a:srgbClr val="000000"/>
                          </a:solidFill>
                          <a:effectLst/>
                          <a:latin typeface="Times New Roman" panose="02020603050405020304" pitchFamily="18" charset="0"/>
                        </a:rPr>
                        <a:t>Evaluation of the lifespan psychological theory</a:t>
                      </a:r>
                      <a:endParaRPr lang="en-US" sz="1300">
                        <a:effectLst/>
                      </a:endParaRPr>
                    </a:p>
                  </a:txBody>
                  <a:tcPr marL="68445" marR="68445" marT="68445" marB="68445">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noFill/>
                  </a:tcPr>
                </a:tc>
                <a:tc>
                  <a:txBody>
                    <a:bodyPr/>
                    <a:lstStyle/>
                    <a:p>
                      <a:pPr rtl="0" fontAlgn="t">
                        <a:buNone/>
                      </a:pPr>
                      <a:r>
                        <a:rPr lang="en-IN" sz="1300" b="0" i="0" u="none" strike="noStrike">
                          <a:solidFill>
                            <a:srgbClr val="000000"/>
                          </a:solidFill>
                          <a:effectLst/>
                          <a:latin typeface="Times New Roman" panose="02020603050405020304" pitchFamily="18" charset="0"/>
                        </a:rPr>
                        <a:t>Slide 12</a:t>
                      </a:r>
                      <a:endParaRPr lang="en-IN" sz="1300">
                        <a:effectLst/>
                      </a:endParaRPr>
                    </a:p>
                  </a:txBody>
                  <a:tcPr marL="68445" marR="68445" marT="68445" marB="68445">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noFill/>
                  </a:tcPr>
                </a:tc>
              </a:tr>
              <a:tr h="520180">
                <a:tc>
                  <a:txBody>
                    <a:bodyPr/>
                    <a:lstStyle/>
                    <a:p>
                      <a:pPr rtl="0" fontAlgn="t">
                        <a:buNone/>
                      </a:pPr>
                      <a:r>
                        <a:rPr lang="en-US" sz="1300" b="0" i="0" u="none" strike="noStrike">
                          <a:solidFill>
                            <a:srgbClr val="000000"/>
                          </a:solidFill>
                          <a:effectLst/>
                          <a:latin typeface="Times New Roman" panose="02020603050405020304" pitchFamily="18" charset="0"/>
                        </a:rPr>
                        <a:t>Rationale for the presentation and the usefulness of the theory in healthcare practice</a:t>
                      </a:r>
                      <a:endParaRPr lang="en-US" sz="1300">
                        <a:effectLst/>
                      </a:endParaRPr>
                    </a:p>
                  </a:txBody>
                  <a:tcPr marL="68445" marR="68445" marT="68445" marB="68445">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noFill/>
                  </a:tcPr>
                </a:tc>
                <a:tc>
                  <a:txBody>
                    <a:bodyPr/>
                    <a:lstStyle/>
                    <a:p>
                      <a:pPr rtl="0" fontAlgn="t">
                        <a:buNone/>
                      </a:pPr>
                      <a:r>
                        <a:rPr lang="en-IN" sz="1300" b="0" i="0" u="none" strike="noStrike">
                          <a:solidFill>
                            <a:srgbClr val="000000"/>
                          </a:solidFill>
                          <a:effectLst/>
                          <a:latin typeface="Times New Roman" panose="02020603050405020304" pitchFamily="18" charset="0"/>
                        </a:rPr>
                        <a:t>Slide 13</a:t>
                      </a:r>
                      <a:endParaRPr lang="en-IN" sz="1300">
                        <a:effectLst/>
                      </a:endParaRPr>
                    </a:p>
                  </a:txBody>
                  <a:tcPr marL="68445" marR="68445" marT="68445" marB="68445">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noFill/>
                  </a:tcPr>
                </a:tc>
              </a:tr>
              <a:tr h="328534">
                <a:tc>
                  <a:txBody>
                    <a:bodyPr/>
                    <a:lstStyle/>
                    <a:p>
                      <a:pPr rtl="0" fontAlgn="t">
                        <a:buNone/>
                      </a:pPr>
                      <a:r>
                        <a:rPr lang="en-IN" sz="1300" b="0" i="0" u="none" strike="noStrike">
                          <a:solidFill>
                            <a:srgbClr val="000000"/>
                          </a:solidFill>
                          <a:effectLst/>
                          <a:latin typeface="Times New Roman" panose="02020603050405020304" pitchFamily="18" charset="0"/>
                        </a:rPr>
                        <a:t>Conclusion</a:t>
                      </a:r>
                      <a:endParaRPr lang="en-IN" sz="1300">
                        <a:effectLst/>
                      </a:endParaRPr>
                    </a:p>
                  </a:txBody>
                  <a:tcPr marL="68445" marR="68445" marT="68445" marB="68445">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noFill/>
                  </a:tcPr>
                </a:tc>
                <a:tc>
                  <a:txBody>
                    <a:bodyPr/>
                    <a:lstStyle/>
                    <a:p>
                      <a:pPr rtl="0" fontAlgn="t">
                        <a:buNone/>
                      </a:pPr>
                      <a:r>
                        <a:rPr lang="en-IN" sz="1300" b="0" i="0" u="none" strike="noStrike" dirty="0">
                          <a:solidFill>
                            <a:srgbClr val="000000"/>
                          </a:solidFill>
                          <a:effectLst/>
                          <a:latin typeface="Times New Roman" panose="02020603050405020304" pitchFamily="18" charset="0"/>
                        </a:rPr>
                        <a:t>Slide 14</a:t>
                      </a:r>
                      <a:endParaRPr lang="en-IN" sz="1300" dirty="0">
                        <a:effectLst/>
                      </a:endParaRPr>
                    </a:p>
                  </a:txBody>
                  <a:tcPr marL="68445" marR="68445" marT="68445" marB="68445">
                    <a:lnL w="7620" cap="flat" cmpd="sng" algn="ctr">
                      <a:solidFill>
                        <a:srgbClr val="9E9E9E"/>
                      </a:solidFill>
                      <a:prstDash val="solid"/>
                      <a:round/>
                      <a:headEnd type="none" w="med" len="med"/>
                      <a:tailEnd type="none" w="med" len="med"/>
                    </a:lnL>
                    <a:lnR w="7620" cap="flat" cmpd="sng" algn="ctr">
                      <a:solidFill>
                        <a:srgbClr val="9E9E9E"/>
                      </a:solidFill>
                      <a:prstDash val="solid"/>
                      <a:round/>
                      <a:headEnd type="none" w="med" len="med"/>
                      <a:tailEnd type="none" w="med" len="med"/>
                    </a:lnR>
                    <a:lnT w="7620" cap="flat" cmpd="sng" algn="ctr">
                      <a:solidFill>
                        <a:srgbClr val="9E9E9E"/>
                      </a:solidFill>
                      <a:prstDash val="solid"/>
                      <a:round/>
                      <a:headEnd type="none" w="med" len="med"/>
                      <a:tailEnd type="none" w="med" len="med"/>
                    </a:lnT>
                    <a:lnB w="7620" cap="flat" cmpd="sng" algn="ctr">
                      <a:solidFill>
                        <a:srgbClr val="9E9E9E"/>
                      </a:solidFill>
                      <a:prstDash val="solid"/>
                      <a:round/>
                      <a:headEnd type="none" w="med" len="med"/>
                      <a:tailEnd type="none" w="med" len="med"/>
                    </a:lnB>
                    <a:noFill/>
                  </a:tcPr>
                </a:tc>
              </a:tr>
            </a:tbl>
          </a:graphicData>
        </a:graphic>
      </p:graphicFrame>
      <p:sp>
        <p:nvSpPr>
          <p:cNvPr id="6" name="Rectangle 2"/>
          <p:cNvSpPr>
            <a:spLocks noChangeArrowheads="1"/>
          </p:cNvSpPr>
          <p:nvPr/>
        </p:nvSpPr>
        <p:spPr bwMode="auto">
          <a:xfrm>
            <a:off x="729456" y="1022350"/>
            <a:ext cx="11688016"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spAutoFit/>
          </a:bodyP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68"/>
        <p:cNvGrpSpPr/>
        <p:nvPr/>
      </p:nvGrpSpPr>
      <p:grpSpPr>
        <a:xfrm>
          <a:off x="0" y="0"/>
          <a:ext cx="0" cy="0"/>
          <a:chOff x="0" y="0"/>
          <a:chExt cx="0" cy="0"/>
        </a:xfrm>
      </p:grpSpPr>
      <p:sp>
        <p:nvSpPr>
          <p:cNvPr id="69" name="Google Shape;69;p15"/>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SzPts val="990"/>
              <a:buNone/>
            </a:pPr>
            <a:r>
              <a:rPr lang="en-GB" sz="2200">
                <a:latin typeface="Times New Roman" panose="02020603050405020304"/>
                <a:ea typeface="Times New Roman" panose="02020603050405020304"/>
                <a:cs typeface="Times New Roman" panose="02020603050405020304"/>
                <a:sym typeface="Times New Roman" panose="02020603050405020304"/>
              </a:rPr>
              <a:t>Introduction</a:t>
            </a:r>
            <a:endParaRPr sz="2200">
              <a:latin typeface="Times New Roman" panose="02020603050405020304"/>
              <a:ea typeface="Times New Roman" panose="02020603050405020304"/>
              <a:cs typeface="Times New Roman" panose="02020603050405020304"/>
              <a:sym typeface="Times New Roman" panose="02020603050405020304"/>
            </a:endParaRPr>
          </a:p>
        </p:txBody>
      </p:sp>
      <p:sp>
        <p:nvSpPr>
          <p:cNvPr id="70" name="Google Shape;70;p15"/>
          <p:cNvSpPr txBox="1">
            <a:spLocks noGrp="1"/>
          </p:cNvSpPr>
          <p:nvPr>
            <p:ph type="body" idx="1"/>
          </p:nvPr>
        </p:nvSpPr>
        <p:spPr>
          <a:xfrm>
            <a:off x="273450" y="1011200"/>
            <a:ext cx="8520600" cy="1396500"/>
          </a:xfrm>
          <a:prstGeom prst="rect">
            <a:avLst/>
          </a:prstGeom>
        </p:spPr>
        <p:txBody>
          <a:bodyPr spcFirstLastPara="1" wrap="square" lIns="91425" tIns="91425" rIns="91425" bIns="91425" anchor="t" anchorCtr="0">
            <a:normAutofit/>
          </a:bodyPr>
          <a:lstStyle/>
          <a:p>
            <a:pPr lvl="0" algn="just"/>
            <a:r>
              <a:rPr lang="en-GB" dirty="0">
                <a:solidFill>
                  <a:schemeClr val="accent1"/>
                </a:solidFill>
                <a:latin typeface="Times New Roman" panose="02020603050405020304" pitchFamily="18" charset="0"/>
                <a:cs typeface="Times New Roman" panose="02020603050405020304" pitchFamily="18" charset="0"/>
              </a:rPr>
              <a:t>Human lifespan stage: Adolescence has been selected. </a:t>
            </a:r>
            <a:endParaRPr lang="en-IN" dirty="0">
              <a:solidFill>
                <a:schemeClr val="accent1"/>
              </a:solidFill>
              <a:latin typeface="Times New Roman" panose="02020603050405020304" pitchFamily="18" charset="0"/>
              <a:cs typeface="Times New Roman" panose="02020603050405020304" pitchFamily="18" charset="0"/>
            </a:endParaRPr>
          </a:p>
          <a:p>
            <a:pPr lvl="0" algn="just"/>
            <a:r>
              <a:rPr lang="en-GB" dirty="0">
                <a:solidFill>
                  <a:schemeClr val="accent1"/>
                </a:solidFill>
                <a:latin typeface="Times New Roman" panose="02020603050405020304" pitchFamily="18" charset="0"/>
                <a:cs typeface="Times New Roman" panose="02020603050405020304" pitchFamily="18" charset="0"/>
              </a:rPr>
              <a:t>Aim: to understand the theoretical views about lifespan development. </a:t>
            </a:r>
            <a:endParaRPr lang="en-IN" dirty="0">
              <a:solidFill>
                <a:schemeClr val="accent1"/>
              </a:solidFill>
              <a:latin typeface="Times New Roman" panose="02020603050405020304" pitchFamily="18" charset="0"/>
              <a:cs typeface="Times New Roman" panose="02020603050405020304" pitchFamily="18" charset="0"/>
            </a:endParaRPr>
          </a:p>
        </p:txBody>
      </p:sp>
      <p:pic>
        <p:nvPicPr>
          <p:cNvPr id="71" name="Google Shape;71;p15"/>
          <p:cNvPicPr preferRelativeResize="0"/>
          <p:nvPr/>
        </p:nvPicPr>
        <p:blipFill>
          <a:blip r:embed="rId1"/>
          <a:stretch>
            <a:fillRect/>
          </a:stretch>
        </p:blipFill>
        <p:spPr>
          <a:xfrm>
            <a:off x="2829475" y="2645725"/>
            <a:ext cx="6193176" cy="1923150"/>
          </a:xfrm>
          <a:prstGeom prst="rect">
            <a:avLst/>
          </a:prstGeom>
          <a:noFill/>
          <a:ln>
            <a:noFill/>
          </a:ln>
        </p:spPr>
      </p:pic>
      <p:sp>
        <p:nvSpPr>
          <p:cNvPr id="72" name="Google Shape;72;p15"/>
          <p:cNvSpPr txBox="1"/>
          <p:nvPr/>
        </p:nvSpPr>
        <p:spPr>
          <a:xfrm>
            <a:off x="4327900" y="4632850"/>
            <a:ext cx="3000000" cy="3387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1000">
                <a:latin typeface="Times New Roman" panose="02020603050405020304"/>
                <a:ea typeface="Times New Roman" panose="02020603050405020304"/>
                <a:cs typeface="Times New Roman" panose="02020603050405020304"/>
                <a:sym typeface="Times New Roman" panose="02020603050405020304"/>
              </a:rPr>
              <a:t>Source: (Wakelet, 2024)</a:t>
            </a:r>
            <a:endParaRPr sz="1200">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100000">
              <a:srgbClr val="B3B3B3"/>
            </a:gs>
          </a:gsLst>
          <a:lin ang="5400012" scaled="0"/>
        </a:gradFill>
        <a:effectLst/>
      </p:bgPr>
    </p:bg>
    <p:spTree>
      <p:nvGrpSpPr>
        <p:cNvPr id="1" name="Shape 76"/>
        <p:cNvGrpSpPr/>
        <p:nvPr/>
      </p:nvGrpSpPr>
      <p:grpSpPr>
        <a:xfrm>
          <a:off x="0" y="0"/>
          <a:ext cx="0" cy="0"/>
          <a:chOff x="0" y="0"/>
          <a:chExt cx="0" cy="0"/>
        </a:xfrm>
      </p:grpSpPr>
      <p:sp>
        <p:nvSpPr>
          <p:cNvPr id="77" name="Google Shape;77;p16"/>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1000"/>
              </a:spcBef>
              <a:spcAft>
                <a:spcPts val="600"/>
              </a:spcAft>
              <a:buNone/>
            </a:pPr>
            <a:r>
              <a:rPr lang="en-GB" sz="2200">
                <a:solidFill>
                  <a:srgbClr val="000000"/>
                </a:solidFill>
                <a:latin typeface="Times New Roman" panose="02020603050405020304"/>
                <a:ea typeface="Times New Roman" panose="02020603050405020304"/>
                <a:cs typeface="Times New Roman" panose="02020603050405020304"/>
                <a:sym typeface="Times New Roman" panose="02020603050405020304"/>
              </a:rPr>
              <a:t>Overview of the Nature vs Nurture Concept</a:t>
            </a:r>
            <a:endParaRPr sz="2200"/>
          </a:p>
        </p:txBody>
      </p:sp>
      <p:sp>
        <p:nvSpPr>
          <p:cNvPr id="78" name="Google Shape;78;p16"/>
          <p:cNvSpPr txBox="1">
            <a:spLocks noGrp="1"/>
          </p:cNvSpPr>
          <p:nvPr>
            <p:ph type="body" idx="1"/>
          </p:nvPr>
        </p:nvSpPr>
        <p:spPr>
          <a:xfrm>
            <a:off x="311700" y="1138250"/>
            <a:ext cx="5323200" cy="3473400"/>
          </a:xfrm>
          <a:prstGeom prst="rect">
            <a:avLst/>
          </a:prstGeom>
        </p:spPr>
        <p:txBody>
          <a:bodyPr spcFirstLastPara="1" wrap="square" lIns="91425" tIns="91425" rIns="91425" bIns="91425" anchor="t" anchorCtr="0">
            <a:noAutofit/>
          </a:bodyPr>
          <a:lstStyle/>
          <a:p>
            <a:pPr lvl="0"/>
            <a:r>
              <a:rPr lang="en-GB" sz="1600" dirty="0">
                <a:latin typeface="Times New Roman" panose="02020603050405020304" pitchFamily="18" charset="0"/>
                <a:cs typeface="Times New Roman" panose="02020603050405020304" pitchFamily="18" charset="0"/>
              </a:rPr>
              <a:t>The relationship between nature and nurture is interrelated.</a:t>
            </a:r>
            <a:endParaRPr lang="en-IN" sz="1600" dirty="0">
              <a:latin typeface="Times New Roman" panose="02020603050405020304" pitchFamily="18" charset="0"/>
              <a:cs typeface="Times New Roman" panose="02020603050405020304" pitchFamily="18" charset="0"/>
            </a:endParaRPr>
          </a:p>
          <a:p>
            <a:pPr lvl="0"/>
            <a:r>
              <a:rPr lang="en-GB" sz="1600" dirty="0">
                <a:latin typeface="Times New Roman" panose="02020603050405020304" pitchFamily="18" charset="0"/>
                <a:cs typeface="Times New Roman" panose="02020603050405020304" pitchFamily="18" charset="0"/>
              </a:rPr>
              <a:t>Nature entails biological and genetic factors like heredity, hormones, brain development and neurological modifications (Chukwuma Sr, 2022).</a:t>
            </a:r>
            <a:endParaRPr lang="en-IN" sz="1600" dirty="0">
              <a:latin typeface="Times New Roman" panose="02020603050405020304" pitchFamily="18" charset="0"/>
              <a:cs typeface="Times New Roman" panose="02020603050405020304" pitchFamily="18" charset="0"/>
            </a:endParaRPr>
          </a:p>
          <a:p>
            <a:pPr lvl="0"/>
            <a:r>
              <a:rPr lang="en-GB" sz="1600" dirty="0">
                <a:latin typeface="Times New Roman" panose="02020603050405020304" pitchFamily="18" charset="0"/>
                <a:cs typeface="Times New Roman" panose="02020603050405020304" pitchFamily="18" charset="0"/>
              </a:rPr>
              <a:t>Nurture is the impact of the environment, like family structure, peer interaction, cultural aspirations, schooling and socio-economic status (</a:t>
            </a:r>
            <a:r>
              <a:rPr lang="en-GB" sz="1600" dirty="0" err="1">
                <a:latin typeface="Times New Roman" panose="02020603050405020304" pitchFamily="18" charset="0"/>
                <a:cs typeface="Times New Roman" panose="02020603050405020304" pitchFamily="18" charset="0"/>
              </a:rPr>
              <a:t>Arpawong</a:t>
            </a:r>
            <a:r>
              <a:rPr lang="en-GB" sz="1600" dirty="0">
                <a:latin typeface="Times New Roman" panose="02020603050405020304" pitchFamily="18" charset="0"/>
                <a:cs typeface="Times New Roman" panose="02020603050405020304" pitchFamily="18" charset="0"/>
              </a:rPr>
              <a:t> </a:t>
            </a:r>
            <a:r>
              <a:rPr lang="en-GB" sz="1600" i="1" dirty="0">
                <a:latin typeface="Times New Roman" panose="02020603050405020304" pitchFamily="18" charset="0"/>
                <a:cs typeface="Times New Roman" panose="02020603050405020304" pitchFamily="18" charset="0"/>
              </a:rPr>
              <a:t>et al.,</a:t>
            </a:r>
            <a:r>
              <a:rPr lang="en-GB" sz="1600" dirty="0">
                <a:latin typeface="Times New Roman" panose="02020603050405020304" pitchFamily="18" charset="0"/>
                <a:cs typeface="Times New Roman" panose="02020603050405020304" pitchFamily="18" charset="0"/>
              </a:rPr>
              <a:t> 2023).</a:t>
            </a:r>
            <a:endParaRPr lang="en-IN" sz="1600" dirty="0">
              <a:latin typeface="Times New Roman" panose="02020603050405020304" pitchFamily="18" charset="0"/>
              <a:cs typeface="Times New Roman" panose="02020603050405020304" pitchFamily="18" charset="0"/>
            </a:endParaRPr>
          </a:p>
          <a:p>
            <a:pPr lvl="0"/>
            <a:r>
              <a:rPr lang="en-GB" sz="1600" dirty="0">
                <a:latin typeface="Times New Roman" panose="02020603050405020304" pitchFamily="18" charset="0"/>
                <a:cs typeface="Times New Roman" panose="02020603050405020304" pitchFamily="18" charset="0"/>
              </a:rPr>
              <a:t>Causation and variation of behaviour, in which the interaction of genes, epigenetic variation and gut microbiomes constitutes a multicomponent explanatory matrix (Jensen, 2025).</a:t>
            </a:r>
            <a:endParaRPr lang="en-IN" sz="1600" dirty="0">
              <a:latin typeface="Times New Roman" panose="02020603050405020304" pitchFamily="18" charset="0"/>
              <a:cs typeface="Times New Roman" panose="02020603050405020304" pitchFamily="18" charset="0"/>
            </a:endParaRPr>
          </a:p>
          <a:p>
            <a:pPr marL="0" lvl="0" indent="0" algn="l" rtl="0">
              <a:spcBef>
                <a:spcPts val="0"/>
              </a:spcBef>
              <a:spcAft>
                <a:spcPts val="1200"/>
              </a:spcAft>
              <a:buNone/>
            </a:pPr>
            <a:endParaRPr dirty="0">
              <a:latin typeface="Times New Roman" panose="02020603050405020304" pitchFamily="18" charset="0"/>
              <a:cs typeface="Times New Roman" panose="02020603050405020304" pitchFamily="18" charset="0"/>
            </a:endParaRPr>
          </a:p>
        </p:txBody>
      </p:sp>
      <p:pic>
        <p:nvPicPr>
          <p:cNvPr id="79" name="Google Shape;79;p16"/>
          <p:cNvPicPr preferRelativeResize="0"/>
          <p:nvPr/>
        </p:nvPicPr>
        <p:blipFill>
          <a:blip r:embed="rId1"/>
          <a:stretch>
            <a:fillRect/>
          </a:stretch>
        </p:blipFill>
        <p:spPr>
          <a:xfrm>
            <a:off x="6111475" y="1138251"/>
            <a:ext cx="2432325" cy="3183150"/>
          </a:xfrm>
          <a:prstGeom prst="rect">
            <a:avLst/>
          </a:prstGeom>
          <a:noFill/>
          <a:ln w="12700" cap="flat" cmpd="sng">
            <a:solidFill>
              <a:srgbClr val="000000"/>
            </a:solidFill>
            <a:prstDash val="solid"/>
            <a:miter lim="8000"/>
            <a:headEnd type="none" w="sm" len="sm"/>
            <a:tailEnd type="none" w="sm" len="sm"/>
          </a:ln>
        </p:spPr>
      </p:pic>
      <p:sp>
        <p:nvSpPr>
          <p:cNvPr id="80" name="Google Shape;80;p16"/>
          <p:cNvSpPr txBox="1"/>
          <p:nvPr/>
        </p:nvSpPr>
        <p:spPr>
          <a:xfrm>
            <a:off x="5827637" y="4321401"/>
            <a:ext cx="3000000" cy="6207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1000"/>
              </a:spcBef>
              <a:spcAft>
                <a:spcPts val="0"/>
              </a:spcAft>
              <a:buNone/>
            </a:pPr>
            <a:r>
              <a:rPr lang="en-GB" sz="800" b="1" dirty="0">
                <a:latin typeface="Times New Roman" panose="02020603050405020304"/>
                <a:ea typeface="Times New Roman" panose="02020603050405020304"/>
                <a:cs typeface="Times New Roman" panose="02020603050405020304"/>
                <a:sym typeface="Times New Roman" panose="02020603050405020304"/>
              </a:rPr>
              <a:t>Figure: The complex interplay between nature and nurture</a:t>
            </a:r>
            <a:endParaRPr sz="800" b="1" dirty="0">
              <a:latin typeface="Times New Roman" panose="02020603050405020304"/>
              <a:ea typeface="Times New Roman" panose="02020603050405020304"/>
              <a:cs typeface="Times New Roman" panose="02020603050405020304"/>
              <a:sym typeface="Times New Roman" panose="02020603050405020304"/>
            </a:endParaRPr>
          </a:p>
          <a:p>
            <a:pPr marL="0" lvl="0" indent="0" algn="ctr" rtl="0">
              <a:lnSpc>
                <a:spcPct val="150000"/>
              </a:lnSpc>
              <a:spcBef>
                <a:spcPts val="1000"/>
              </a:spcBef>
              <a:spcAft>
                <a:spcPts val="0"/>
              </a:spcAft>
              <a:buNone/>
            </a:pPr>
            <a:r>
              <a:rPr lang="en-GB" sz="800" dirty="0">
                <a:latin typeface="Times New Roman" panose="02020603050405020304"/>
                <a:ea typeface="Times New Roman" panose="02020603050405020304"/>
                <a:cs typeface="Times New Roman" panose="02020603050405020304"/>
                <a:sym typeface="Times New Roman" panose="02020603050405020304"/>
              </a:rPr>
              <a:t>Source: (Jensen, 2025)</a:t>
            </a:r>
            <a:endParaRPr sz="800" dirty="0">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rgbClr val="F2F2F2"/>
            </a:gs>
            <a:gs pos="100000">
              <a:srgbClr val="A6A6A6"/>
            </a:gs>
          </a:gsLst>
          <a:path path="circle">
            <a:fillToRect l="50000" t="50000" r="50000" b="50000"/>
          </a:path>
          <a:tileRect/>
        </a:gradFill>
        <a:effectLst/>
      </p:bgPr>
    </p:bg>
    <p:spTree>
      <p:nvGrpSpPr>
        <p:cNvPr id="1" name="Shape 84"/>
        <p:cNvGrpSpPr/>
        <p:nvPr/>
      </p:nvGrpSpPr>
      <p:grpSpPr>
        <a:xfrm>
          <a:off x="0" y="0"/>
          <a:ext cx="0" cy="0"/>
          <a:chOff x="0" y="0"/>
          <a:chExt cx="0" cy="0"/>
        </a:xfrm>
      </p:grpSpPr>
      <p:sp>
        <p:nvSpPr>
          <p:cNvPr id="85" name="Google Shape;85;p17"/>
          <p:cNvSpPr txBox="1">
            <a:spLocks noGrp="1"/>
          </p:cNvSpPr>
          <p:nvPr>
            <p:ph type="title"/>
          </p:nvPr>
        </p:nvSpPr>
        <p:spPr>
          <a:xfrm>
            <a:off x="246450" y="194975"/>
            <a:ext cx="8520600" cy="6357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200">
                <a:latin typeface="Times New Roman" panose="02020603050405020304"/>
                <a:ea typeface="Times New Roman" panose="02020603050405020304"/>
                <a:cs typeface="Times New Roman" panose="02020603050405020304"/>
                <a:sym typeface="Times New Roman" panose="02020603050405020304"/>
              </a:rPr>
              <a:t>Human Lifespan Stage: Adolescence</a:t>
            </a:r>
            <a:endParaRPr sz="2200">
              <a:latin typeface="Times New Roman" panose="02020603050405020304"/>
              <a:ea typeface="Times New Roman" panose="02020603050405020304"/>
              <a:cs typeface="Times New Roman" panose="02020603050405020304"/>
              <a:sym typeface="Times New Roman" panose="02020603050405020304"/>
            </a:endParaRPr>
          </a:p>
        </p:txBody>
      </p:sp>
      <p:sp>
        <p:nvSpPr>
          <p:cNvPr id="86" name="Google Shape;86;p17"/>
          <p:cNvSpPr txBox="1">
            <a:spLocks noGrp="1"/>
          </p:cNvSpPr>
          <p:nvPr>
            <p:ph type="body" idx="1"/>
          </p:nvPr>
        </p:nvSpPr>
        <p:spPr>
          <a:xfrm>
            <a:off x="4386650" y="830800"/>
            <a:ext cx="4445700" cy="3882000"/>
          </a:xfrm>
          <a:prstGeom prst="rect">
            <a:avLst/>
          </a:prstGeom>
        </p:spPr>
        <p:txBody>
          <a:bodyPr spcFirstLastPara="1" wrap="square" lIns="91425" tIns="91425" rIns="91425" bIns="91425" anchor="t" anchorCtr="0">
            <a:normAutofit fontScale="92500" lnSpcReduction="20000"/>
          </a:bodyPr>
          <a:lstStyle/>
          <a:p>
            <a:pPr lvl="0"/>
            <a:r>
              <a:rPr lang="en-GB" dirty="0">
                <a:latin typeface="Times New Roman" panose="02020603050405020304" pitchFamily="18" charset="0"/>
                <a:cs typeface="Times New Roman" panose="02020603050405020304" pitchFamily="18" charset="0"/>
              </a:rPr>
              <a:t>Adolescence is a stage between childhood and adulthood.</a:t>
            </a:r>
            <a:endParaRPr lang="en-IN"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The ages from 10 to 19 are known as the adolescent stage (World Health Organisation, 2023). </a:t>
            </a:r>
            <a:endParaRPr lang="en-IN"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Young people experience rapid physical, cognitive and psychosocial growth in adolescence (World Health Organisation, 2023). </a:t>
            </a:r>
            <a:endParaRPr lang="en-IN"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In the adolescent stage, puberty involves various complex alterations at both the neural and endocrine levels over an extended period that result in changes in body shape (Backes and Bonnie, 2021). </a:t>
            </a:r>
            <a:endParaRPr lang="en-IN" dirty="0">
              <a:latin typeface="Times New Roman" panose="02020603050405020304" pitchFamily="18" charset="0"/>
              <a:cs typeface="Times New Roman" panose="02020603050405020304" pitchFamily="18" charset="0"/>
            </a:endParaRPr>
          </a:p>
        </p:txBody>
      </p:sp>
      <p:pic>
        <p:nvPicPr>
          <p:cNvPr id="87" name="Google Shape;87;p17"/>
          <p:cNvPicPr preferRelativeResize="0"/>
          <p:nvPr/>
        </p:nvPicPr>
        <p:blipFill>
          <a:blip r:embed="rId1"/>
          <a:stretch>
            <a:fillRect/>
          </a:stretch>
        </p:blipFill>
        <p:spPr>
          <a:xfrm>
            <a:off x="311700" y="711300"/>
            <a:ext cx="3753076" cy="3753076"/>
          </a:xfrm>
          <a:prstGeom prst="rect">
            <a:avLst/>
          </a:prstGeom>
          <a:noFill/>
          <a:ln>
            <a:noFill/>
          </a:ln>
        </p:spPr>
      </p:pic>
      <p:sp>
        <p:nvSpPr>
          <p:cNvPr id="88" name="Google Shape;88;p17"/>
          <p:cNvSpPr txBox="1"/>
          <p:nvPr/>
        </p:nvSpPr>
        <p:spPr>
          <a:xfrm>
            <a:off x="685075" y="4464375"/>
            <a:ext cx="3000000" cy="3387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1000">
                <a:latin typeface="Times New Roman" panose="02020603050405020304"/>
                <a:ea typeface="Times New Roman" panose="02020603050405020304"/>
                <a:cs typeface="Times New Roman" panose="02020603050405020304"/>
                <a:sym typeface="Times New Roman" panose="02020603050405020304"/>
              </a:rPr>
              <a:t>Source: (World Health Organisation, 2018)</a:t>
            </a:r>
            <a:endParaRPr sz="1200">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rgbClr val="F5D0D0"/>
            </a:gs>
            <a:gs pos="100000">
              <a:srgbClr val="D96868"/>
            </a:gs>
          </a:gsLst>
          <a:lin ang="5400012" scaled="0"/>
        </a:gradFill>
        <a:effectLst/>
      </p:bgPr>
    </p:bg>
    <p:spTree>
      <p:nvGrpSpPr>
        <p:cNvPr id="1" name="Shape 92"/>
        <p:cNvGrpSpPr/>
        <p:nvPr/>
      </p:nvGrpSpPr>
      <p:grpSpPr>
        <a:xfrm>
          <a:off x="0" y="0"/>
          <a:ext cx="0" cy="0"/>
          <a:chOff x="0" y="0"/>
          <a:chExt cx="0" cy="0"/>
        </a:xfrm>
      </p:grpSpPr>
      <p:sp>
        <p:nvSpPr>
          <p:cNvPr id="93" name="Google Shape;93;p18"/>
          <p:cNvSpPr txBox="1">
            <a:spLocks noGrp="1"/>
          </p:cNvSpPr>
          <p:nvPr>
            <p:ph type="title"/>
          </p:nvPr>
        </p:nvSpPr>
        <p:spPr>
          <a:xfrm>
            <a:off x="257350" y="216725"/>
            <a:ext cx="8520600" cy="801000"/>
          </a:xfrm>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1000"/>
              </a:spcBef>
              <a:spcAft>
                <a:spcPts val="600"/>
              </a:spcAft>
              <a:buNone/>
            </a:pPr>
            <a:r>
              <a:rPr lang="en-GB" sz="2200">
                <a:solidFill>
                  <a:srgbClr val="000000"/>
                </a:solidFill>
                <a:latin typeface="Times New Roman" panose="02020603050405020304"/>
                <a:ea typeface="Times New Roman" panose="02020603050405020304"/>
                <a:cs typeface="Times New Roman" panose="02020603050405020304"/>
                <a:sym typeface="Times New Roman" panose="02020603050405020304"/>
              </a:rPr>
              <a:t>Areas of Development: Physical</a:t>
            </a:r>
            <a:endParaRPr sz="2200">
              <a:latin typeface="Times New Roman" panose="02020603050405020304"/>
              <a:ea typeface="Times New Roman" panose="02020603050405020304"/>
              <a:cs typeface="Times New Roman" panose="02020603050405020304"/>
              <a:sym typeface="Times New Roman" panose="02020603050405020304"/>
            </a:endParaRPr>
          </a:p>
        </p:txBody>
      </p:sp>
      <p:sp>
        <p:nvSpPr>
          <p:cNvPr id="94" name="Google Shape;94;p18"/>
          <p:cNvSpPr txBox="1">
            <a:spLocks noGrp="1"/>
          </p:cNvSpPr>
          <p:nvPr>
            <p:ph type="body" idx="1"/>
          </p:nvPr>
        </p:nvSpPr>
        <p:spPr>
          <a:xfrm>
            <a:off x="3579650" y="901650"/>
            <a:ext cx="5307000" cy="3340200"/>
          </a:xfrm>
          <a:prstGeom prst="rect">
            <a:avLst/>
          </a:prstGeom>
        </p:spPr>
        <p:txBody>
          <a:bodyPr spcFirstLastPara="1" wrap="square" lIns="91425" tIns="91425" rIns="91425" bIns="91425" anchor="t" anchorCtr="0">
            <a:noAutofit/>
          </a:bodyPr>
          <a:lstStyle/>
          <a:p>
            <a:pPr lvl="0" algn="just"/>
            <a:r>
              <a:rPr lang="en-GB" dirty="0">
                <a:latin typeface="Times New Roman" panose="02020603050405020304" pitchFamily="18" charset="0"/>
                <a:cs typeface="Times New Roman" panose="02020603050405020304" pitchFamily="18" charset="0"/>
              </a:rPr>
              <a:t>Puberty is related to adolescence’s physical changes (raisingchildren, 2025). </a:t>
            </a:r>
            <a:endParaRPr lang="en-IN" dirty="0">
              <a:latin typeface="Times New Roman" panose="02020603050405020304" pitchFamily="18" charset="0"/>
              <a:cs typeface="Times New Roman" panose="02020603050405020304" pitchFamily="18" charset="0"/>
            </a:endParaRPr>
          </a:p>
          <a:p>
            <a:pPr lvl="0" algn="just"/>
            <a:r>
              <a:rPr lang="en-GB" dirty="0">
                <a:latin typeface="Times New Roman" panose="02020603050405020304" pitchFamily="18" charset="0"/>
                <a:cs typeface="Times New Roman" panose="02020603050405020304" pitchFamily="18" charset="0"/>
              </a:rPr>
              <a:t>The sexual traits are formed by the development of breasts, deepening of voice and body hair. </a:t>
            </a:r>
            <a:endParaRPr lang="en-IN" dirty="0">
              <a:latin typeface="Times New Roman" panose="02020603050405020304" pitchFamily="18" charset="0"/>
              <a:cs typeface="Times New Roman" panose="02020603050405020304" pitchFamily="18" charset="0"/>
            </a:endParaRPr>
          </a:p>
          <a:p>
            <a:pPr lvl="0" algn="just"/>
            <a:r>
              <a:rPr lang="en-GB" dirty="0">
                <a:latin typeface="Times New Roman" panose="02020603050405020304" pitchFamily="18" charset="0"/>
                <a:cs typeface="Times New Roman" panose="02020603050405020304" pitchFamily="18" charset="0"/>
              </a:rPr>
              <a:t>The brain keeps developing in the prefrontal cortex for impulse control and planning.</a:t>
            </a:r>
            <a:endParaRPr lang="en-IN" dirty="0">
              <a:latin typeface="Times New Roman" panose="02020603050405020304" pitchFamily="18" charset="0"/>
              <a:cs typeface="Times New Roman" panose="02020603050405020304" pitchFamily="18" charset="0"/>
            </a:endParaRPr>
          </a:p>
          <a:p>
            <a:pPr lvl="0" algn="just"/>
            <a:r>
              <a:rPr lang="en-GB" dirty="0">
                <a:latin typeface="Times New Roman" panose="02020603050405020304" pitchFamily="18" charset="0"/>
                <a:cs typeface="Times New Roman" panose="02020603050405020304" pitchFamily="18" charset="0"/>
              </a:rPr>
              <a:t>Circadian rhythms also change and cause sleep patterns to change (Charoenthammanon and Gooley, 2025).</a:t>
            </a:r>
            <a:endParaRPr lang="en-IN" dirty="0">
              <a:latin typeface="Times New Roman" panose="02020603050405020304" pitchFamily="18" charset="0"/>
              <a:cs typeface="Times New Roman" panose="02020603050405020304" pitchFamily="18" charset="0"/>
            </a:endParaRPr>
          </a:p>
          <a:p>
            <a:pPr marL="0" lvl="0" indent="0" algn="just" rtl="0">
              <a:spcBef>
                <a:spcPts val="0"/>
              </a:spcBef>
              <a:spcAft>
                <a:spcPts val="1200"/>
              </a:spcAft>
              <a:buNone/>
            </a:pPr>
            <a:endParaRPr sz="2400" dirty="0">
              <a:latin typeface="Times New Roman" panose="02020603050405020304" pitchFamily="18" charset="0"/>
              <a:cs typeface="Times New Roman" panose="02020603050405020304" pitchFamily="18" charset="0"/>
            </a:endParaRPr>
          </a:p>
        </p:txBody>
      </p:sp>
      <p:pic>
        <p:nvPicPr>
          <p:cNvPr id="95" name="Google Shape;95;p18"/>
          <p:cNvPicPr preferRelativeResize="0"/>
          <p:nvPr/>
        </p:nvPicPr>
        <p:blipFill>
          <a:blip r:embed="rId1"/>
          <a:stretch>
            <a:fillRect/>
          </a:stretch>
        </p:blipFill>
        <p:spPr>
          <a:xfrm>
            <a:off x="369875" y="1119925"/>
            <a:ext cx="3155550" cy="3155550"/>
          </a:xfrm>
          <a:prstGeom prst="rect">
            <a:avLst/>
          </a:prstGeom>
          <a:noFill/>
          <a:ln w="12700" cap="flat" cmpd="sng">
            <a:solidFill>
              <a:srgbClr val="000000"/>
            </a:solidFill>
            <a:prstDash val="solid"/>
            <a:miter lim="8000"/>
            <a:headEnd type="none" w="sm" len="sm"/>
            <a:tailEnd type="none" w="sm" len="sm"/>
          </a:ln>
        </p:spPr>
      </p:pic>
      <p:sp>
        <p:nvSpPr>
          <p:cNvPr id="96" name="Google Shape;96;p18"/>
          <p:cNvSpPr txBox="1"/>
          <p:nvPr/>
        </p:nvSpPr>
        <p:spPr>
          <a:xfrm>
            <a:off x="393275" y="4338975"/>
            <a:ext cx="3000000" cy="6594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1000"/>
              </a:spcBef>
              <a:spcAft>
                <a:spcPts val="0"/>
              </a:spcAft>
              <a:buNone/>
            </a:pPr>
            <a:r>
              <a:rPr lang="en-GB" sz="900" b="1" dirty="0">
                <a:latin typeface="Times New Roman" panose="02020603050405020304"/>
                <a:ea typeface="Times New Roman" panose="02020603050405020304"/>
                <a:cs typeface="Times New Roman" panose="02020603050405020304"/>
                <a:sym typeface="Times New Roman" panose="02020603050405020304"/>
              </a:rPr>
              <a:t>Figure: Adolescent circadian clock</a:t>
            </a:r>
            <a:endParaRPr sz="900" b="1" dirty="0">
              <a:latin typeface="Times New Roman" panose="02020603050405020304"/>
              <a:ea typeface="Times New Roman" panose="02020603050405020304"/>
              <a:cs typeface="Times New Roman" panose="02020603050405020304"/>
              <a:sym typeface="Times New Roman" panose="02020603050405020304"/>
            </a:endParaRPr>
          </a:p>
          <a:p>
            <a:pPr marL="0" lvl="0" indent="0" algn="ctr" rtl="0">
              <a:lnSpc>
                <a:spcPct val="150000"/>
              </a:lnSpc>
              <a:spcBef>
                <a:spcPts val="1000"/>
              </a:spcBef>
              <a:spcAft>
                <a:spcPts val="0"/>
              </a:spcAft>
              <a:buNone/>
            </a:pPr>
            <a:r>
              <a:rPr lang="en-GB" sz="900" dirty="0">
                <a:latin typeface="Times New Roman" panose="02020603050405020304"/>
                <a:ea typeface="Times New Roman" panose="02020603050405020304"/>
                <a:cs typeface="Times New Roman" panose="02020603050405020304"/>
                <a:sym typeface="Times New Roman" panose="02020603050405020304"/>
              </a:rPr>
              <a:t>Source: (Charoenthammanon and Gooley, 2025)</a:t>
            </a:r>
            <a:endParaRPr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rgbClr val="D4E5F5"/>
            </a:gs>
            <a:gs pos="100000">
              <a:srgbClr val="70A4D5"/>
            </a:gs>
          </a:gsLst>
          <a:path path="circle">
            <a:fillToRect l="50000" t="50000" r="50000" b="50000"/>
          </a:path>
          <a:tileRect/>
        </a:gradFill>
        <a:effectLst/>
      </p:bgPr>
    </p:bg>
    <p:spTree>
      <p:nvGrpSpPr>
        <p:cNvPr id="1" name="Shape 100"/>
        <p:cNvGrpSpPr/>
        <p:nvPr/>
      </p:nvGrpSpPr>
      <p:grpSpPr>
        <a:xfrm>
          <a:off x="0" y="0"/>
          <a:ext cx="0" cy="0"/>
          <a:chOff x="0" y="0"/>
          <a:chExt cx="0" cy="0"/>
        </a:xfrm>
      </p:grpSpPr>
      <p:sp>
        <p:nvSpPr>
          <p:cNvPr id="101" name="Google Shape;101;p19"/>
          <p:cNvSpPr txBox="1">
            <a:spLocks noGrp="1"/>
          </p:cNvSpPr>
          <p:nvPr>
            <p:ph type="title"/>
          </p:nvPr>
        </p:nvSpPr>
        <p:spPr>
          <a:xfrm>
            <a:off x="235575" y="194975"/>
            <a:ext cx="8520600" cy="801000"/>
          </a:xfrm>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1000"/>
              </a:spcBef>
              <a:spcAft>
                <a:spcPts val="600"/>
              </a:spcAft>
              <a:buNone/>
            </a:pPr>
            <a:r>
              <a:rPr lang="en-GB" sz="2200">
                <a:solidFill>
                  <a:srgbClr val="000000"/>
                </a:solidFill>
                <a:latin typeface="Times New Roman" panose="02020603050405020304"/>
                <a:ea typeface="Times New Roman" panose="02020603050405020304"/>
                <a:cs typeface="Times New Roman" panose="02020603050405020304"/>
                <a:sym typeface="Times New Roman" panose="02020603050405020304"/>
              </a:rPr>
              <a:t>Areas of Development: Cognitive</a:t>
            </a:r>
            <a:endParaRPr sz="2200">
              <a:latin typeface="Times New Roman" panose="02020603050405020304"/>
              <a:ea typeface="Times New Roman" panose="02020603050405020304"/>
              <a:cs typeface="Times New Roman" panose="02020603050405020304"/>
              <a:sym typeface="Times New Roman" panose="02020603050405020304"/>
            </a:endParaRPr>
          </a:p>
        </p:txBody>
      </p:sp>
      <p:sp>
        <p:nvSpPr>
          <p:cNvPr id="102" name="Google Shape;102;p19"/>
          <p:cNvSpPr txBox="1">
            <a:spLocks noGrp="1"/>
          </p:cNvSpPr>
          <p:nvPr>
            <p:ph type="body" idx="1"/>
          </p:nvPr>
        </p:nvSpPr>
        <p:spPr>
          <a:xfrm>
            <a:off x="311700" y="1167900"/>
            <a:ext cx="4758000" cy="3588600"/>
          </a:xfrm>
          <a:prstGeom prst="rect">
            <a:avLst/>
          </a:prstGeom>
        </p:spPr>
        <p:txBody>
          <a:bodyPr spcFirstLastPara="1" wrap="square" lIns="91425" tIns="91425" rIns="91425" bIns="91425" anchor="t" anchorCtr="0">
            <a:normAutofit fontScale="92500" lnSpcReduction="10000"/>
          </a:bodyPr>
          <a:lstStyle/>
          <a:p>
            <a:pPr lvl="0"/>
            <a:r>
              <a:rPr lang="en-GB" dirty="0">
                <a:latin typeface="Times New Roman" panose="02020603050405020304" pitchFamily="18" charset="0"/>
                <a:cs typeface="Times New Roman" panose="02020603050405020304" pitchFamily="18" charset="0"/>
              </a:rPr>
              <a:t>Cognitive development allows young people to think about hypothetical events and the various sides of the case. </a:t>
            </a:r>
            <a:endParaRPr lang="en-IN"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Teenagers also start to think differently in terms of morality, challenging rules and creating their own principles.</a:t>
            </a:r>
            <a:endParaRPr lang="en-IN"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Adolescents develop the ability to think abstractly and solve hypothetical problems (McLeod, 2025).</a:t>
            </a:r>
            <a:endParaRPr lang="en-IN"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The increased sensitivity to rewards and peer influences can result in greater risk-taking behaviours.</a:t>
            </a:r>
            <a:endParaRPr lang="en-IN" dirty="0">
              <a:latin typeface="Times New Roman" panose="02020603050405020304" pitchFamily="18" charset="0"/>
              <a:cs typeface="Times New Roman" panose="02020603050405020304" pitchFamily="18" charset="0"/>
            </a:endParaRPr>
          </a:p>
          <a:p>
            <a:pPr marL="0" lvl="0" indent="0" algn="l" rtl="0">
              <a:spcBef>
                <a:spcPts val="0"/>
              </a:spcBef>
              <a:spcAft>
                <a:spcPts val="1200"/>
              </a:spcAft>
              <a:buNone/>
            </a:pPr>
            <a:endParaRPr sz="2100" dirty="0">
              <a:latin typeface="Times New Roman" panose="02020603050405020304" pitchFamily="18" charset="0"/>
              <a:cs typeface="Times New Roman" panose="02020603050405020304" pitchFamily="18" charset="0"/>
            </a:endParaRPr>
          </a:p>
        </p:txBody>
      </p:sp>
      <p:sp>
        <p:nvSpPr>
          <p:cNvPr id="103" name="Google Shape;103;p19"/>
          <p:cNvSpPr txBox="1"/>
          <p:nvPr/>
        </p:nvSpPr>
        <p:spPr>
          <a:xfrm>
            <a:off x="5415675" y="4574100"/>
            <a:ext cx="3000000" cy="5694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GB" sz="1000" b="1">
                <a:latin typeface="Times New Roman" panose="02020603050405020304"/>
                <a:ea typeface="Times New Roman" panose="02020603050405020304"/>
                <a:cs typeface="Times New Roman" panose="02020603050405020304"/>
                <a:sym typeface="Times New Roman" panose="02020603050405020304"/>
              </a:rPr>
              <a:t>Figure: Cognitive development in adolescents</a:t>
            </a:r>
            <a:endParaRPr sz="1000" b="1">
              <a:latin typeface="Times New Roman" panose="02020603050405020304"/>
              <a:ea typeface="Times New Roman" panose="02020603050405020304"/>
              <a:cs typeface="Times New Roman" panose="02020603050405020304"/>
              <a:sym typeface="Times New Roman" panose="02020603050405020304"/>
            </a:endParaRPr>
          </a:p>
          <a:p>
            <a:pPr marL="0" lvl="0" indent="0" algn="ctr" rtl="0">
              <a:lnSpc>
                <a:spcPct val="150000"/>
              </a:lnSpc>
              <a:spcBef>
                <a:spcPts val="0"/>
              </a:spcBef>
              <a:spcAft>
                <a:spcPts val="0"/>
              </a:spcAft>
              <a:buNone/>
            </a:pPr>
            <a:r>
              <a:rPr lang="en-GB" sz="1000">
                <a:latin typeface="Times New Roman" panose="02020603050405020304"/>
                <a:ea typeface="Times New Roman" panose="02020603050405020304"/>
                <a:cs typeface="Times New Roman" panose="02020603050405020304"/>
                <a:sym typeface="Times New Roman" panose="02020603050405020304"/>
              </a:rPr>
              <a:t>Source: (Zaar, 2022)</a:t>
            </a:r>
            <a:endParaRPr sz="1200">
              <a:latin typeface="Times New Roman" panose="02020603050405020304"/>
              <a:ea typeface="Times New Roman" panose="02020603050405020304"/>
              <a:cs typeface="Times New Roman" panose="02020603050405020304"/>
              <a:sym typeface="Times New Roman" panose="02020603050405020304"/>
            </a:endParaRPr>
          </a:p>
        </p:txBody>
      </p:sp>
      <p:pic>
        <p:nvPicPr>
          <p:cNvPr id="104" name="Google Shape;104;p19"/>
          <p:cNvPicPr preferRelativeResize="0"/>
          <p:nvPr/>
        </p:nvPicPr>
        <p:blipFill>
          <a:blip r:embed="rId1"/>
          <a:stretch>
            <a:fillRect/>
          </a:stretch>
        </p:blipFill>
        <p:spPr>
          <a:xfrm>
            <a:off x="5415675" y="1276650"/>
            <a:ext cx="3209750" cy="3053475"/>
          </a:xfrm>
          <a:prstGeom prst="rect">
            <a:avLst/>
          </a:prstGeom>
          <a:noFill/>
          <a:ln w="12700" cap="flat" cmpd="sng">
            <a:solidFill>
              <a:srgbClr val="000000"/>
            </a:solidFill>
            <a:prstDash val="solid"/>
            <a:miter lim="8000"/>
            <a:headEnd type="none" w="sm" len="sm"/>
            <a:tailEnd type="none" w="sm" len="sm"/>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rgbClr val="DCECD5"/>
            </a:gs>
            <a:gs pos="100000">
              <a:srgbClr val="92BC81"/>
            </a:gs>
          </a:gsLst>
          <a:lin ang="5400012" scaled="0"/>
        </a:gradFill>
        <a:effectLst/>
      </p:bgPr>
    </p:bg>
    <p:spTree>
      <p:nvGrpSpPr>
        <p:cNvPr id="1" name="Shape 108"/>
        <p:cNvGrpSpPr/>
        <p:nvPr/>
      </p:nvGrpSpPr>
      <p:grpSpPr>
        <a:xfrm>
          <a:off x="0" y="0"/>
          <a:ext cx="0" cy="0"/>
          <a:chOff x="0" y="0"/>
          <a:chExt cx="0" cy="0"/>
        </a:xfrm>
      </p:grpSpPr>
      <p:sp>
        <p:nvSpPr>
          <p:cNvPr id="109" name="Google Shape;109;p20"/>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1000"/>
              </a:spcBef>
              <a:spcAft>
                <a:spcPts val="600"/>
              </a:spcAft>
              <a:buNone/>
            </a:pPr>
            <a:r>
              <a:rPr lang="en-GB" sz="2200">
                <a:solidFill>
                  <a:srgbClr val="000000"/>
                </a:solidFill>
                <a:latin typeface="Times New Roman" panose="02020603050405020304"/>
                <a:ea typeface="Times New Roman" panose="02020603050405020304"/>
                <a:cs typeface="Times New Roman" panose="02020603050405020304"/>
                <a:sym typeface="Times New Roman" panose="02020603050405020304"/>
              </a:rPr>
              <a:t>Areas of Development: Social</a:t>
            </a:r>
            <a:endParaRPr sz="2200">
              <a:latin typeface="Times New Roman" panose="02020603050405020304"/>
              <a:ea typeface="Times New Roman" panose="02020603050405020304"/>
              <a:cs typeface="Times New Roman" panose="02020603050405020304"/>
              <a:sym typeface="Times New Roman" panose="02020603050405020304"/>
            </a:endParaRPr>
          </a:p>
        </p:txBody>
      </p:sp>
      <p:sp>
        <p:nvSpPr>
          <p:cNvPr id="110" name="Google Shape;110;p20"/>
          <p:cNvSpPr txBox="1">
            <a:spLocks noGrp="1"/>
          </p:cNvSpPr>
          <p:nvPr>
            <p:ph type="body" idx="1"/>
          </p:nvPr>
        </p:nvSpPr>
        <p:spPr>
          <a:xfrm>
            <a:off x="4319225" y="1157025"/>
            <a:ext cx="4632300" cy="3838500"/>
          </a:xfrm>
          <a:prstGeom prst="rect">
            <a:avLst/>
          </a:prstGeom>
        </p:spPr>
        <p:txBody>
          <a:bodyPr spcFirstLastPara="1" wrap="square" lIns="91425" tIns="91425" rIns="91425" bIns="91425" anchor="t" anchorCtr="0">
            <a:normAutofit/>
          </a:bodyPr>
          <a:lstStyle/>
          <a:p>
            <a:pPr lvl="0"/>
            <a:r>
              <a:rPr lang="en-GB" dirty="0">
                <a:latin typeface="Times New Roman" panose="02020603050405020304" pitchFamily="18" charset="0"/>
                <a:cs typeface="Times New Roman" panose="02020603050405020304" pitchFamily="18" charset="0"/>
              </a:rPr>
              <a:t>The relationships between peers become more significant during the adolescent stage. </a:t>
            </a:r>
            <a:endParaRPr lang="en-IN"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Teenagers tend to try various roles within the social circle. </a:t>
            </a:r>
            <a:endParaRPr lang="en-IN"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Teens establish more mature and strong relationships and acquire more empathy and perspective-taking abilities. </a:t>
            </a:r>
            <a:endParaRPr lang="en-IN"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Adolescence is a self-discovery time to become more self-sufficient (Social and emotional development, 2025).</a:t>
            </a:r>
            <a:endParaRPr lang="en-IN" dirty="0">
              <a:latin typeface="Times New Roman" panose="02020603050405020304" pitchFamily="18" charset="0"/>
              <a:cs typeface="Times New Roman" panose="02020603050405020304" pitchFamily="18" charset="0"/>
            </a:endParaRPr>
          </a:p>
          <a:p>
            <a:pPr marL="0" lvl="0" indent="0" algn="l" rtl="0">
              <a:spcBef>
                <a:spcPts val="0"/>
              </a:spcBef>
              <a:spcAft>
                <a:spcPts val="1200"/>
              </a:spcAft>
              <a:buNone/>
            </a:pPr>
            <a:endParaRPr sz="1400" dirty="0">
              <a:latin typeface="Times New Roman" panose="02020603050405020304" pitchFamily="18" charset="0"/>
              <a:cs typeface="Times New Roman" panose="02020603050405020304" pitchFamily="18" charset="0"/>
            </a:endParaRPr>
          </a:p>
        </p:txBody>
      </p:sp>
      <p:pic>
        <p:nvPicPr>
          <p:cNvPr id="111" name="Google Shape;111;p20"/>
          <p:cNvPicPr preferRelativeResize="0"/>
          <p:nvPr/>
        </p:nvPicPr>
        <p:blipFill>
          <a:blip r:embed="rId1"/>
          <a:stretch>
            <a:fillRect/>
          </a:stretch>
        </p:blipFill>
        <p:spPr>
          <a:xfrm>
            <a:off x="554725" y="1032038"/>
            <a:ext cx="3079426" cy="3079426"/>
          </a:xfrm>
          <a:prstGeom prst="rect">
            <a:avLst/>
          </a:prstGeom>
          <a:noFill/>
          <a:ln>
            <a:noFill/>
          </a:ln>
        </p:spPr>
      </p:pic>
      <p:sp>
        <p:nvSpPr>
          <p:cNvPr id="112" name="Google Shape;112;p20"/>
          <p:cNvSpPr txBox="1"/>
          <p:nvPr/>
        </p:nvSpPr>
        <p:spPr>
          <a:xfrm>
            <a:off x="391475" y="4382300"/>
            <a:ext cx="3000000" cy="3540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1100">
                <a:latin typeface="Times New Roman" panose="02020603050405020304"/>
                <a:ea typeface="Times New Roman" panose="02020603050405020304"/>
                <a:cs typeface="Times New Roman" panose="02020603050405020304"/>
                <a:sym typeface="Times New Roman" panose="02020603050405020304"/>
              </a:rPr>
              <a:t>Source: (WHO, 2023)</a:t>
            </a:r>
            <a:endParaRPr sz="1300">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rgbClr val="DBD4EB"/>
            </a:gs>
            <a:gs pos="100000">
              <a:srgbClr val="9080BB"/>
            </a:gs>
          </a:gsLst>
          <a:lin ang="5400012" scaled="0"/>
        </a:gradFill>
        <a:effectLst/>
      </p:bgPr>
    </p:bg>
    <p:spTree>
      <p:nvGrpSpPr>
        <p:cNvPr id="1" name="Shape 116"/>
        <p:cNvGrpSpPr/>
        <p:nvPr/>
      </p:nvGrpSpPr>
      <p:grpSpPr>
        <a:xfrm>
          <a:off x="0" y="0"/>
          <a:ext cx="0" cy="0"/>
          <a:chOff x="0" y="0"/>
          <a:chExt cx="0" cy="0"/>
        </a:xfrm>
      </p:grpSpPr>
      <p:sp>
        <p:nvSpPr>
          <p:cNvPr id="117" name="Google Shape;117;p21"/>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1000"/>
              </a:spcBef>
              <a:spcAft>
                <a:spcPts val="600"/>
              </a:spcAft>
              <a:buNone/>
            </a:pPr>
            <a:r>
              <a:rPr lang="en-GB" sz="2200">
                <a:solidFill>
                  <a:srgbClr val="000000"/>
                </a:solidFill>
                <a:latin typeface="Times New Roman" panose="02020603050405020304"/>
                <a:ea typeface="Times New Roman" panose="02020603050405020304"/>
                <a:cs typeface="Times New Roman" panose="02020603050405020304"/>
                <a:sym typeface="Times New Roman" panose="02020603050405020304"/>
              </a:rPr>
              <a:t>Areas of Development: Emotional </a:t>
            </a:r>
            <a:endParaRPr sz="2200">
              <a:latin typeface="Times New Roman" panose="02020603050405020304"/>
              <a:ea typeface="Times New Roman" panose="02020603050405020304"/>
              <a:cs typeface="Times New Roman" panose="02020603050405020304"/>
              <a:sym typeface="Times New Roman" panose="02020603050405020304"/>
            </a:endParaRPr>
          </a:p>
        </p:txBody>
      </p:sp>
      <p:sp>
        <p:nvSpPr>
          <p:cNvPr id="118" name="Google Shape;118;p21"/>
          <p:cNvSpPr txBox="1">
            <a:spLocks noGrp="1"/>
          </p:cNvSpPr>
          <p:nvPr>
            <p:ph type="body" idx="1"/>
          </p:nvPr>
        </p:nvSpPr>
        <p:spPr>
          <a:xfrm>
            <a:off x="311700" y="1093850"/>
            <a:ext cx="4725300" cy="3814800"/>
          </a:xfrm>
          <a:prstGeom prst="rect">
            <a:avLst/>
          </a:prstGeom>
        </p:spPr>
        <p:txBody>
          <a:bodyPr spcFirstLastPara="1" wrap="square" lIns="91425" tIns="91425" rIns="91425" bIns="91425" anchor="t" anchorCtr="0">
            <a:noAutofit/>
          </a:bodyPr>
          <a:lstStyle/>
          <a:p>
            <a:pPr lvl="0"/>
            <a:r>
              <a:rPr lang="en-GB" sz="1600" dirty="0">
                <a:latin typeface="Times New Roman" panose="02020603050405020304" pitchFamily="18" charset="0"/>
                <a:cs typeface="Times New Roman" panose="02020603050405020304" pitchFamily="18" charset="0"/>
              </a:rPr>
              <a:t>Teens tend to be more responsive to stress, more sensitive to social feedback and have unstable moods.</a:t>
            </a:r>
            <a:endParaRPr lang="en-IN" sz="1600" dirty="0">
              <a:latin typeface="Times New Roman" panose="02020603050405020304" pitchFamily="18" charset="0"/>
              <a:cs typeface="Times New Roman" panose="02020603050405020304" pitchFamily="18" charset="0"/>
            </a:endParaRPr>
          </a:p>
          <a:p>
            <a:pPr lvl="0"/>
            <a:r>
              <a:rPr lang="en-GB" sz="1600" dirty="0">
                <a:latin typeface="Times New Roman" panose="02020603050405020304" pitchFamily="18" charset="0"/>
                <a:cs typeface="Times New Roman" panose="02020603050405020304" pitchFamily="18" charset="0"/>
              </a:rPr>
              <a:t>The confusion, insecurity and excitement that can be brought about by identity exploration. </a:t>
            </a:r>
            <a:endParaRPr lang="en-IN" sz="1600" dirty="0">
              <a:latin typeface="Times New Roman" panose="02020603050405020304" pitchFamily="18" charset="0"/>
              <a:cs typeface="Times New Roman" panose="02020603050405020304" pitchFamily="18" charset="0"/>
            </a:endParaRPr>
          </a:p>
          <a:p>
            <a:pPr lvl="0"/>
            <a:r>
              <a:rPr lang="en-GB" sz="1600" dirty="0">
                <a:latin typeface="Times New Roman" panose="02020603050405020304" pitchFamily="18" charset="0"/>
                <a:cs typeface="Times New Roman" panose="02020603050405020304" pitchFamily="18" charset="0"/>
              </a:rPr>
              <a:t>They have self-esteem and have healthy adjustment of emotions in this stage of development.</a:t>
            </a:r>
            <a:endParaRPr lang="en-IN" sz="1600" dirty="0">
              <a:latin typeface="Times New Roman" panose="02020603050405020304" pitchFamily="18" charset="0"/>
              <a:cs typeface="Times New Roman" panose="02020603050405020304" pitchFamily="18" charset="0"/>
            </a:endParaRPr>
          </a:p>
          <a:p>
            <a:pPr lvl="0"/>
            <a:r>
              <a:rPr lang="en-GB" sz="1600" dirty="0">
                <a:latin typeface="Times New Roman" panose="02020603050405020304" pitchFamily="18" charset="0"/>
                <a:cs typeface="Times New Roman" panose="02020603050405020304" pitchFamily="18" charset="0"/>
              </a:rPr>
              <a:t>The process of emotional development gives adolescents the opportunity to build skills and develop strengths for optimal health (Office of Population Affairs, 2025). </a:t>
            </a:r>
            <a:endParaRPr lang="en-IN" sz="1600" dirty="0">
              <a:latin typeface="Times New Roman" panose="02020603050405020304" pitchFamily="18" charset="0"/>
              <a:cs typeface="Times New Roman" panose="02020603050405020304" pitchFamily="18" charset="0"/>
            </a:endParaRPr>
          </a:p>
          <a:p>
            <a:pPr marL="0" lvl="0" indent="0" algn="l" rtl="0">
              <a:spcBef>
                <a:spcPts val="0"/>
              </a:spcBef>
              <a:spcAft>
                <a:spcPts val="1200"/>
              </a:spcAft>
              <a:buNone/>
            </a:pPr>
            <a:endParaRPr sz="1400" dirty="0">
              <a:latin typeface="Times New Roman" panose="02020603050405020304" pitchFamily="18" charset="0"/>
              <a:cs typeface="Times New Roman" panose="02020603050405020304" pitchFamily="18" charset="0"/>
            </a:endParaRPr>
          </a:p>
        </p:txBody>
      </p:sp>
      <p:pic>
        <p:nvPicPr>
          <p:cNvPr id="119" name="Google Shape;119;p21"/>
          <p:cNvPicPr preferRelativeResize="0"/>
          <p:nvPr/>
        </p:nvPicPr>
        <p:blipFill>
          <a:blip r:embed="rId1"/>
          <a:stretch>
            <a:fillRect/>
          </a:stretch>
        </p:blipFill>
        <p:spPr>
          <a:xfrm>
            <a:off x="5189400" y="1246250"/>
            <a:ext cx="3802200" cy="2326946"/>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100000">
              <a:srgbClr val="B3B3B3"/>
            </a:gs>
          </a:gsLst>
          <a:path path="circle">
            <a:fillToRect l="50000" t="50000" r="50000" b="50000"/>
          </a:path>
          <a:tileRect/>
        </a:gradFill>
        <a:effectLst/>
      </p:bgPr>
    </p:bg>
    <p:spTree>
      <p:nvGrpSpPr>
        <p:cNvPr id="1" name="Shape 123"/>
        <p:cNvGrpSpPr/>
        <p:nvPr/>
      </p:nvGrpSpPr>
      <p:grpSpPr>
        <a:xfrm>
          <a:off x="0" y="0"/>
          <a:ext cx="0" cy="0"/>
          <a:chOff x="0" y="0"/>
          <a:chExt cx="0" cy="0"/>
        </a:xfrm>
      </p:grpSpPr>
      <p:sp>
        <p:nvSpPr>
          <p:cNvPr id="124" name="Google Shape;124;p22"/>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600"/>
              </a:spcAft>
              <a:buNone/>
            </a:pPr>
            <a:r>
              <a:rPr lang="en-GB" sz="2200">
                <a:solidFill>
                  <a:srgbClr val="000000"/>
                </a:solidFill>
                <a:latin typeface="Times New Roman" panose="02020603050405020304"/>
                <a:ea typeface="Times New Roman" panose="02020603050405020304"/>
                <a:cs typeface="Times New Roman" panose="02020603050405020304"/>
                <a:sym typeface="Times New Roman" panose="02020603050405020304"/>
              </a:rPr>
              <a:t>Lifespan Psychological Theory: Erik Erikson's psychosocial theory</a:t>
            </a:r>
            <a:endParaRPr sz="2200">
              <a:latin typeface="Times New Roman" panose="02020603050405020304"/>
              <a:ea typeface="Times New Roman" panose="02020603050405020304"/>
              <a:cs typeface="Times New Roman" panose="02020603050405020304"/>
              <a:sym typeface="Times New Roman" panose="02020603050405020304"/>
            </a:endParaRPr>
          </a:p>
        </p:txBody>
      </p:sp>
      <p:sp>
        <p:nvSpPr>
          <p:cNvPr id="125" name="Google Shape;125;p22"/>
          <p:cNvSpPr txBox="1">
            <a:spLocks noGrp="1"/>
          </p:cNvSpPr>
          <p:nvPr>
            <p:ph type="body" idx="1"/>
          </p:nvPr>
        </p:nvSpPr>
        <p:spPr>
          <a:xfrm>
            <a:off x="3938700" y="1246250"/>
            <a:ext cx="4893600" cy="3553200"/>
          </a:xfrm>
          <a:prstGeom prst="rect">
            <a:avLst/>
          </a:prstGeom>
        </p:spPr>
        <p:txBody>
          <a:bodyPr spcFirstLastPara="1" wrap="square" lIns="91425" tIns="91425" rIns="91425" bIns="91425" anchor="t" anchorCtr="0">
            <a:normAutofit/>
          </a:bodyPr>
          <a:lstStyle/>
          <a:p>
            <a:pPr lvl="0"/>
            <a:r>
              <a:rPr lang="en-GB" dirty="0">
                <a:latin typeface="Times New Roman" panose="02020603050405020304" pitchFamily="18" charset="0"/>
                <a:cs typeface="Times New Roman" panose="02020603050405020304" pitchFamily="18" charset="0"/>
              </a:rPr>
              <a:t>The lifespan psychological theory will be selected from Erik Erikson's psychosocial theory. </a:t>
            </a:r>
            <a:endParaRPr lang="en-IN"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This theory was formed by Erik Erikson in the 1950s (Orenstein and Lewis, 2022). </a:t>
            </a:r>
            <a:endParaRPr lang="en-IN"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This theory is associated with adolescence by the conflict between forming a personal identity and role confusion.</a:t>
            </a:r>
            <a:endParaRPr lang="en-IN" dirty="0">
              <a:latin typeface="Times New Roman" panose="02020603050405020304" pitchFamily="18" charset="0"/>
              <a:cs typeface="Times New Roman" panose="02020603050405020304" pitchFamily="18" charset="0"/>
            </a:endParaRPr>
          </a:p>
          <a:p>
            <a:pPr marL="127000" lvl="0" indent="0" algn="just" rtl="0">
              <a:lnSpc>
                <a:spcPct val="150000"/>
              </a:lnSpc>
              <a:spcBef>
                <a:spcPts val="1000"/>
              </a:spcBef>
              <a:spcAft>
                <a:spcPts val="0"/>
              </a:spcAft>
              <a:buClr>
                <a:srgbClr val="000000"/>
              </a:buClr>
              <a:buSzPts val="1600"/>
              <a:buNone/>
            </a:pPr>
            <a:endParaRPr sz="2200" dirty="0">
              <a:latin typeface="Times New Roman" panose="02020603050405020304" pitchFamily="18" charset="0"/>
              <a:cs typeface="Times New Roman" panose="02020603050405020304" pitchFamily="18" charset="0"/>
            </a:endParaRPr>
          </a:p>
        </p:txBody>
      </p:sp>
      <p:pic>
        <p:nvPicPr>
          <p:cNvPr id="126" name="Google Shape;126;p22"/>
          <p:cNvPicPr preferRelativeResize="0"/>
          <p:nvPr/>
        </p:nvPicPr>
        <p:blipFill>
          <a:blip r:embed="rId1"/>
          <a:stretch>
            <a:fillRect/>
          </a:stretch>
        </p:blipFill>
        <p:spPr>
          <a:xfrm>
            <a:off x="217650" y="1246250"/>
            <a:ext cx="3633851" cy="2473737"/>
          </a:xfrm>
          <a:prstGeom prst="rect">
            <a:avLst/>
          </a:prstGeom>
          <a:noFill/>
          <a:ln>
            <a:noFill/>
          </a:ln>
        </p:spPr>
      </p:pic>
      <p:sp>
        <p:nvSpPr>
          <p:cNvPr id="127" name="Google Shape;127;p22"/>
          <p:cNvSpPr txBox="1"/>
          <p:nvPr/>
        </p:nvSpPr>
        <p:spPr>
          <a:xfrm>
            <a:off x="311700" y="3773375"/>
            <a:ext cx="3539700" cy="715800"/>
          </a:xfrm>
          <a:prstGeom prst="rect">
            <a:avLst/>
          </a:prstGeom>
          <a:noFill/>
          <a:ln>
            <a:noFill/>
          </a:ln>
        </p:spPr>
        <p:txBody>
          <a:bodyPr spcFirstLastPara="1" wrap="square" lIns="91425" tIns="91425" rIns="91425" bIns="91425" anchor="t" anchorCtr="0">
            <a:spAutoFit/>
          </a:bodyPr>
          <a:lstStyle/>
          <a:p>
            <a:pPr marL="0" lvl="0" indent="0" algn="ctr" rtl="0">
              <a:lnSpc>
                <a:spcPct val="120000"/>
              </a:lnSpc>
              <a:spcBef>
                <a:spcPts val="0"/>
              </a:spcBef>
              <a:spcAft>
                <a:spcPts val="0"/>
              </a:spcAft>
              <a:buNone/>
            </a:pPr>
            <a:r>
              <a:rPr lang="en-GB" sz="1000" b="1">
                <a:solidFill>
                  <a:srgbClr val="222222"/>
                </a:solidFill>
                <a:latin typeface="Times New Roman" panose="02020603050405020304"/>
                <a:ea typeface="Times New Roman" panose="02020603050405020304"/>
                <a:cs typeface="Times New Roman" panose="02020603050405020304"/>
                <a:sym typeface="Times New Roman" panose="02020603050405020304"/>
              </a:rPr>
              <a:t>Figure: Erikson's Stages of Psychosocial Development</a:t>
            </a:r>
            <a:endParaRPr sz="1000" b="1">
              <a:solidFill>
                <a:srgbClr val="222222"/>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ctr" rtl="0">
              <a:lnSpc>
                <a:spcPct val="120000"/>
              </a:lnSpc>
              <a:spcBef>
                <a:spcPts val="1500"/>
              </a:spcBef>
              <a:spcAft>
                <a:spcPts val="1500"/>
              </a:spcAft>
              <a:buNone/>
            </a:pPr>
            <a:r>
              <a:rPr lang="en-GB" sz="1000">
                <a:solidFill>
                  <a:srgbClr val="222222"/>
                </a:solidFill>
                <a:latin typeface="Times New Roman" panose="02020603050405020304"/>
                <a:ea typeface="Times New Roman" panose="02020603050405020304"/>
                <a:cs typeface="Times New Roman" panose="02020603050405020304"/>
                <a:sym typeface="Times New Roman" panose="02020603050405020304"/>
              </a:rPr>
              <a:t>Source: (Beatey, 2020)</a:t>
            </a:r>
            <a:endParaRPr sz="1000">
              <a:solidFill>
                <a:srgbClr val="222222"/>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100000">
              <a:srgbClr val="B3B3B3"/>
            </a:gs>
          </a:gsLst>
          <a:path path="circle">
            <a:fillToRect l="50000" t="50000" r="50000" b="50000"/>
          </a:path>
          <a:tileRect/>
        </a:gradFill>
        <a:effectLst/>
      </p:bgPr>
    </p:bg>
    <p:spTree>
      <p:nvGrpSpPr>
        <p:cNvPr id="1" name="Shape 131"/>
        <p:cNvGrpSpPr/>
        <p:nvPr/>
      </p:nvGrpSpPr>
      <p:grpSpPr>
        <a:xfrm>
          <a:off x="0" y="0"/>
          <a:ext cx="0" cy="0"/>
          <a:chOff x="0" y="0"/>
          <a:chExt cx="0" cy="0"/>
        </a:xfrm>
      </p:grpSpPr>
      <p:sp>
        <p:nvSpPr>
          <p:cNvPr id="132" name="Google Shape;132;p23"/>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1000"/>
              </a:spcBef>
              <a:spcAft>
                <a:spcPts val="600"/>
              </a:spcAft>
              <a:buNone/>
            </a:pPr>
            <a:r>
              <a:rPr lang="en-GB" sz="2200">
                <a:solidFill>
                  <a:srgbClr val="000000"/>
                </a:solidFill>
                <a:latin typeface="Times New Roman" panose="02020603050405020304"/>
                <a:ea typeface="Times New Roman" panose="02020603050405020304"/>
                <a:cs typeface="Times New Roman" panose="02020603050405020304"/>
                <a:sym typeface="Times New Roman" panose="02020603050405020304"/>
              </a:rPr>
              <a:t>Importance of the theory to Adolescence</a:t>
            </a:r>
            <a:endParaRPr sz="2200">
              <a:latin typeface="Times New Roman" panose="02020603050405020304"/>
              <a:ea typeface="Times New Roman" panose="02020603050405020304"/>
              <a:cs typeface="Times New Roman" panose="02020603050405020304"/>
              <a:sym typeface="Times New Roman" panose="02020603050405020304"/>
            </a:endParaRPr>
          </a:p>
        </p:txBody>
      </p:sp>
      <p:sp>
        <p:nvSpPr>
          <p:cNvPr id="133" name="Google Shape;133;p23"/>
          <p:cNvSpPr txBox="1">
            <a:spLocks noGrp="1"/>
          </p:cNvSpPr>
          <p:nvPr>
            <p:ph type="body" idx="1"/>
          </p:nvPr>
        </p:nvSpPr>
        <p:spPr>
          <a:xfrm>
            <a:off x="224700" y="1022075"/>
            <a:ext cx="4844700" cy="3462600"/>
          </a:xfrm>
          <a:prstGeom prst="rect">
            <a:avLst/>
          </a:prstGeom>
        </p:spPr>
        <p:txBody>
          <a:bodyPr spcFirstLastPara="1" wrap="square" lIns="91425" tIns="91425" rIns="91425" bIns="91425" anchor="t" anchorCtr="0">
            <a:noAutofit/>
          </a:bodyPr>
          <a:lstStyle/>
          <a:p>
            <a:pPr lvl="0"/>
            <a:r>
              <a:rPr lang="en-GB" sz="1600" dirty="0">
                <a:latin typeface="Times New Roman" panose="02020603050405020304" pitchFamily="18" charset="0"/>
                <a:cs typeface="Times New Roman" panose="02020603050405020304" pitchFamily="18" charset="0"/>
              </a:rPr>
              <a:t>The theory of Erikson is important to identity the key developmental challenge of young people (de Carvalho and Veiga, 2022). </a:t>
            </a:r>
            <a:endParaRPr lang="en-IN" sz="1600" dirty="0">
              <a:latin typeface="Times New Roman" panose="02020603050405020304" pitchFamily="18" charset="0"/>
              <a:cs typeface="Times New Roman" panose="02020603050405020304" pitchFamily="18" charset="0"/>
            </a:endParaRPr>
          </a:p>
          <a:p>
            <a:pPr lvl="0"/>
            <a:r>
              <a:rPr lang="en-GB" sz="1600" dirty="0">
                <a:latin typeface="Times New Roman" panose="02020603050405020304" pitchFamily="18" charset="0"/>
                <a:cs typeface="Times New Roman" panose="02020603050405020304" pitchFamily="18" charset="0"/>
              </a:rPr>
              <a:t>The Identity vs. Role Confusion concept in teenagers is that they are actively working on their personal values, cultural roles, future goals and social identities (Zhang and Qin, 2023). </a:t>
            </a:r>
            <a:endParaRPr lang="en-IN" sz="1600" dirty="0">
              <a:latin typeface="Times New Roman" panose="02020603050405020304" pitchFamily="18" charset="0"/>
              <a:cs typeface="Times New Roman" panose="02020603050405020304" pitchFamily="18" charset="0"/>
            </a:endParaRPr>
          </a:p>
          <a:p>
            <a:pPr lvl="0"/>
            <a:r>
              <a:rPr lang="en-GB" sz="1600" dirty="0">
                <a:latin typeface="Times New Roman" panose="02020603050405020304" pitchFamily="18" charset="0"/>
                <a:cs typeface="Times New Roman" panose="02020603050405020304" pitchFamily="18" charset="0"/>
              </a:rPr>
              <a:t>This theory highlights the role of positive environments, including good peer relations and adult guidance. </a:t>
            </a:r>
            <a:endParaRPr lang="en-IN" sz="1600" dirty="0">
              <a:latin typeface="Times New Roman" panose="02020603050405020304" pitchFamily="18" charset="0"/>
              <a:cs typeface="Times New Roman" panose="02020603050405020304" pitchFamily="18" charset="0"/>
            </a:endParaRPr>
          </a:p>
          <a:p>
            <a:pPr lvl="0"/>
            <a:r>
              <a:rPr lang="en-GB" sz="1600" dirty="0">
                <a:latin typeface="Times New Roman" panose="02020603050405020304" pitchFamily="18" charset="0"/>
                <a:cs typeface="Times New Roman" panose="02020603050405020304" pitchFamily="18" charset="0"/>
              </a:rPr>
              <a:t>This theory provides an understanding of the common issues and developmental trajectories faced by teenage people.</a:t>
            </a:r>
            <a:endParaRPr lang="en-IN" sz="1600" dirty="0">
              <a:latin typeface="Times New Roman" panose="02020603050405020304" pitchFamily="18" charset="0"/>
              <a:cs typeface="Times New Roman" panose="02020603050405020304" pitchFamily="18" charset="0"/>
            </a:endParaRPr>
          </a:p>
          <a:p>
            <a:pPr marL="0" lvl="0" indent="0" algn="l" rtl="0">
              <a:spcBef>
                <a:spcPts val="0"/>
              </a:spcBef>
              <a:spcAft>
                <a:spcPts val="1200"/>
              </a:spcAft>
              <a:buNone/>
            </a:pPr>
            <a:endParaRPr dirty="0">
              <a:latin typeface="Times New Roman" panose="02020603050405020304" pitchFamily="18" charset="0"/>
              <a:cs typeface="Times New Roman" panose="02020603050405020304" pitchFamily="18" charset="0"/>
            </a:endParaRPr>
          </a:p>
        </p:txBody>
      </p:sp>
      <p:pic>
        <p:nvPicPr>
          <p:cNvPr id="134" name="Google Shape;134;p23"/>
          <p:cNvPicPr preferRelativeResize="0"/>
          <p:nvPr/>
        </p:nvPicPr>
        <p:blipFill rotWithShape="1">
          <a:blip r:embed="rId1"/>
          <a:srcRect b="4951"/>
          <a:stretch>
            <a:fillRect/>
          </a:stretch>
        </p:blipFill>
        <p:spPr>
          <a:xfrm>
            <a:off x="5221800" y="1311500"/>
            <a:ext cx="3769800" cy="2388770"/>
          </a:xfrm>
          <a:prstGeom prst="rect">
            <a:avLst/>
          </a:prstGeom>
          <a:noFill/>
          <a:ln>
            <a:noFill/>
          </a:ln>
        </p:spPr>
      </p:pic>
      <p:sp>
        <p:nvSpPr>
          <p:cNvPr id="135" name="Google Shape;135;p23"/>
          <p:cNvSpPr txBox="1"/>
          <p:nvPr/>
        </p:nvSpPr>
        <p:spPr>
          <a:xfrm>
            <a:off x="5676325" y="3917925"/>
            <a:ext cx="3000000" cy="3387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1000">
                <a:latin typeface="Times New Roman" panose="02020603050405020304"/>
                <a:ea typeface="Times New Roman" panose="02020603050405020304"/>
                <a:cs typeface="Times New Roman" panose="02020603050405020304"/>
                <a:sym typeface="Times New Roman" panose="02020603050405020304"/>
              </a:rPr>
              <a:t>Source: (Cherry, 2023)</a:t>
            </a:r>
            <a:endParaRPr sz="1000">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rgbClr val="DDDDDD"/>
            </a:gs>
            <a:gs pos="100000">
              <a:srgbClr val="919191"/>
            </a:gs>
          </a:gsLst>
          <a:lin ang="5400012" scaled="0"/>
        </a:gradFill>
        <a:effectLst/>
      </p:bgPr>
    </p:bg>
    <p:spTree>
      <p:nvGrpSpPr>
        <p:cNvPr id="1" name="Shape 139"/>
        <p:cNvGrpSpPr/>
        <p:nvPr/>
      </p:nvGrpSpPr>
      <p:grpSpPr>
        <a:xfrm>
          <a:off x="0" y="0"/>
          <a:ext cx="0" cy="0"/>
          <a:chOff x="0" y="0"/>
          <a:chExt cx="0" cy="0"/>
        </a:xfrm>
      </p:grpSpPr>
      <p:sp>
        <p:nvSpPr>
          <p:cNvPr id="140" name="Google Shape;140;p24"/>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1000"/>
              </a:spcBef>
              <a:spcAft>
                <a:spcPts val="600"/>
              </a:spcAft>
              <a:buNone/>
            </a:pPr>
            <a:r>
              <a:rPr lang="en-GB" sz="2200">
                <a:solidFill>
                  <a:srgbClr val="000000"/>
                </a:solidFill>
                <a:latin typeface="Times New Roman" panose="02020603050405020304"/>
                <a:ea typeface="Times New Roman" panose="02020603050405020304"/>
                <a:cs typeface="Times New Roman" panose="02020603050405020304"/>
                <a:sym typeface="Times New Roman" panose="02020603050405020304"/>
              </a:rPr>
              <a:t>Evaluation of the lifespan psychological theory</a:t>
            </a:r>
            <a:endParaRPr sz="2200">
              <a:latin typeface="Times New Roman" panose="02020603050405020304"/>
              <a:ea typeface="Times New Roman" panose="02020603050405020304"/>
              <a:cs typeface="Times New Roman" panose="02020603050405020304"/>
              <a:sym typeface="Times New Roman" panose="02020603050405020304"/>
            </a:endParaRPr>
          </a:p>
        </p:txBody>
      </p:sp>
      <p:sp>
        <p:nvSpPr>
          <p:cNvPr id="141" name="Google Shape;141;p24"/>
          <p:cNvSpPr txBox="1">
            <a:spLocks noGrp="1"/>
          </p:cNvSpPr>
          <p:nvPr>
            <p:ph type="body" idx="1"/>
          </p:nvPr>
        </p:nvSpPr>
        <p:spPr>
          <a:xfrm>
            <a:off x="3949500" y="1015650"/>
            <a:ext cx="4882800" cy="3740700"/>
          </a:xfrm>
          <a:prstGeom prst="rect">
            <a:avLst/>
          </a:prstGeom>
        </p:spPr>
        <p:txBody>
          <a:bodyPr spcFirstLastPara="1" wrap="square" lIns="91425" tIns="91425" rIns="91425" bIns="91425" anchor="t" anchorCtr="0">
            <a:noAutofit/>
          </a:bodyPr>
          <a:lstStyle/>
          <a:p>
            <a:pPr lvl="0" algn="just"/>
            <a:r>
              <a:rPr lang="en-GB" dirty="0">
                <a:latin typeface="Times New Roman" panose="02020603050405020304" pitchFamily="18" charset="0"/>
                <a:cs typeface="Times New Roman" panose="02020603050405020304" pitchFamily="18" charset="0"/>
              </a:rPr>
              <a:t>The theory of Erikson is a lifetime process with great emphasis on the social and cultural factors (Tettey, Sarfo-Mensah and Osei, 2023). </a:t>
            </a:r>
            <a:endParaRPr lang="en-IN" dirty="0">
              <a:latin typeface="Times New Roman" panose="02020603050405020304" pitchFamily="18" charset="0"/>
              <a:cs typeface="Times New Roman" panose="02020603050405020304" pitchFamily="18" charset="0"/>
            </a:endParaRPr>
          </a:p>
          <a:p>
            <a:pPr lvl="0" algn="just"/>
            <a:r>
              <a:rPr lang="en-GB" dirty="0">
                <a:latin typeface="Times New Roman" panose="02020603050405020304" pitchFamily="18" charset="0"/>
                <a:cs typeface="Times New Roman" panose="02020603050405020304" pitchFamily="18" charset="0"/>
              </a:rPr>
              <a:t>This theory gives a practical approach to the difficulties that adolescents experience in utilising a coherent sense of self. </a:t>
            </a:r>
            <a:endParaRPr lang="en-IN" dirty="0">
              <a:latin typeface="Times New Roman" panose="02020603050405020304" pitchFamily="18" charset="0"/>
              <a:cs typeface="Times New Roman" panose="02020603050405020304" pitchFamily="18" charset="0"/>
            </a:endParaRPr>
          </a:p>
          <a:p>
            <a:pPr lvl="0" algn="just"/>
            <a:r>
              <a:rPr lang="en-GB" dirty="0">
                <a:latin typeface="Times New Roman" panose="02020603050405020304" pitchFamily="18" charset="0"/>
                <a:cs typeface="Times New Roman" panose="02020603050405020304" pitchFamily="18" charset="0"/>
              </a:rPr>
              <a:t>This theory gives a perspective on the issues and developmental path that is shared by teenagers.</a:t>
            </a:r>
            <a:endParaRPr lang="en-IN" dirty="0">
              <a:latin typeface="Times New Roman" panose="02020603050405020304" pitchFamily="18" charset="0"/>
              <a:cs typeface="Times New Roman" panose="02020603050405020304" pitchFamily="18" charset="0"/>
            </a:endParaRPr>
          </a:p>
        </p:txBody>
      </p:sp>
      <p:pic>
        <p:nvPicPr>
          <p:cNvPr id="142" name="Google Shape;142;p24"/>
          <p:cNvPicPr preferRelativeResize="0"/>
          <p:nvPr/>
        </p:nvPicPr>
        <p:blipFill>
          <a:blip r:embed="rId1"/>
          <a:stretch>
            <a:fillRect/>
          </a:stretch>
        </p:blipFill>
        <p:spPr>
          <a:xfrm>
            <a:off x="261150" y="941750"/>
            <a:ext cx="3644700" cy="3644700"/>
          </a:xfrm>
          <a:prstGeom prst="rect">
            <a:avLst/>
          </a:prstGeom>
          <a:noFill/>
          <a:ln>
            <a:noFill/>
          </a:ln>
        </p:spPr>
      </p:pic>
      <p:sp>
        <p:nvSpPr>
          <p:cNvPr id="143" name="Google Shape;143;p24"/>
          <p:cNvSpPr txBox="1"/>
          <p:nvPr/>
        </p:nvSpPr>
        <p:spPr>
          <a:xfrm>
            <a:off x="380600" y="4756350"/>
            <a:ext cx="3000000" cy="3540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1100">
                <a:latin typeface="Times New Roman" panose="02020603050405020304"/>
                <a:ea typeface="Times New Roman" panose="02020603050405020304"/>
                <a:cs typeface="Times New Roman" panose="02020603050405020304"/>
                <a:sym typeface="Times New Roman" panose="02020603050405020304"/>
              </a:rPr>
              <a:t>Source: (WHO, 2023)</a:t>
            </a:r>
            <a:endParaRPr sz="1300">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100000">
              <a:srgbClr val="B3B3B3"/>
            </a:gs>
          </a:gsLst>
          <a:lin ang="5400012" scaled="0"/>
        </a:gradFill>
        <a:effectLst/>
      </p:bgPr>
    </p:bg>
    <p:spTree>
      <p:nvGrpSpPr>
        <p:cNvPr id="1" name="Shape 147"/>
        <p:cNvGrpSpPr/>
        <p:nvPr/>
      </p:nvGrpSpPr>
      <p:grpSpPr>
        <a:xfrm>
          <a:off x="0" y="0"/>
          <a:ext cx="0" cy="0"/>
          <a:chOff x="0" y="0"/>
          <a:chExt cx="0" cy="0"/>
        </a:xfrm>
      </p:grpSpPr>
      <p:sp>
        <p:nvSpPr>
          <p:cNvPr id="148" name="Google Shape;148;p25"/>
          <p:cNvSpPr txBox="1">
            <a:spLocks noGrp="1"/>
          </p:cNvSpPr>
          <p:nvPr>
            <p:ph type="title"/>
          </p:nvPr>
        </p:nvSpPr>
        <p:spPr>
          <a:xfrm>
            <a:off x="276600" y="205850"/>
            <a:ext cx="8590800" cy="8010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600"/>
              </a:spcAft>
              <a:buNone/>
            </a:pPr>
            <a:r>
              <a:rPr lang="en-GB" sz="2200">
                <a:solidFill>
                  <a:srgbClr val="000000"/>
                </a:solidFill>
                <a:latin typeface="Times New Roman" panose="02020603050405020304"/>
                <a:ea typeface="Times New Roman" panose="02020603050405020304"/>
                <a:cs typeface="Times New Roman" panose="02020603050405020304"/>
                <a:sym typeface="Times New Roman" panose="02020603050405020304"/>
              </a:rPr>
              <a:t>Rationale for the presentation and the usefulness of the theory in healthcare practice</a:t>
            </a:r>
            <a:endParaRPr sz="2200">
              <a:latin typeface="Times New Roman" panose="02020603050405020304"/>
              <a:ea typeface="Times New Roman" panose="02020603050405020304"/>
              <a:cs typeface="Times New Roman" panose="02020603050405020304"/>
              <a:sym typeface="Times New Roman" panose="02020603050405020304"/>
            </a:endParaRPr>
          </a:p>
        </p:txBody>
      </p:sp>
      <p:sp>
        <p:nvSpPr>
          <p:cNvPr id="149" name="Google Shape;149;p25"/>
          <p:cNvSpPr txBox="1">
            <a:spLocks noGrp="1"/>
          </p:cNvSpPr>
          <p:nvPr>
            <p:ph type="body" idx="1"/>
          </p:nvPr>
        </p:nvSpPr>
        <p:spPr>
          <a:xfrm>
            <a:off x="276600" y="1405275"/>
            <a:ext cx="4845000" cy="3340200"/>
          </a:xfrm>
          <a:prstGeom prst="rect">
            <a:avLst/>
          </a:prstGeom>
        </p:spPr>
        <p:txBody>
          <a:bodyPr spcFirstLastPara="1" wrap="square" lIns="91425" tIns="91425" rIns="91425" bIns="91425" anchor="t" anchorCtr="0">
            <a:noAutofit/>
          </a:bodyPr>
          <a:lstStyle/>
          <a:p>
            <a:pPr lvl="0" algn="just"/>
            <a:r>
              <a:rPr lang="en-GB" dirty="0">
                <a:latin typeface="Times New Roman" panose="02020603050405020304" pitchFamily="18" charset="0"/>
                <a:cs typeface="Times New Roman" panose="02020603050405020304" pitchFamily="18" charset="0"/>
              </a:rPr>
              <a:t>The rationale for the presentation is understanding adolescent changes in physical, cognitive, social and emotional behaviours. </a:t>
            </a:r>
            <a:endParaRPr lang="en-IN" dirty="0">
              <a:latin typeface="Times New Roman" panose="02020603050405020304" pitchFamily="18" charset="0"/>
              <a:cs typeface="Times New Roman" panose="02020603050405020304" pitchFamily="18" charset="0"/>
            </a:endParaRPr>
          </a:p>
          <a:p>
            <a:pPr lvl="0" algn="just"/>
            <a:r>
              <a:rPr lang="en-GB" dirty="0">
                <a:latin typeface="Times New Roman" panose="02020603050405020304" pitchFamily="18" charset="0"/>
                <a:cs typeface="Times New Roman" panose="02020603050405020304" pitchFamily="18" charset="0"/>
              </a:rPr>
              <a:t>The healthcare practitioners provides adequate communication, promote trust and relevant interventions (Dickens </a:t>
            </a:r>
            <a:r>
              <a:rPr lang="en-GB" i="1" dirty="0">
                <a:latin typeface="Times New Roman" panose="02020603050405020304" pitchFamily="18" charset="0"/>
                <a:cs typeface="Times New Roman" panose="02020603050405020304" pitchFamily="18" charset="0"/>
              </a:rPr>
              <a:t>et al., </a:t>
            </a:r>
            <a:r>
              <a:rPr lang="en-GB" dirty="0">
                <a:latin typeface="Times New Roman" panose="02020603050405020304" pitchFamily="18" charset="0"/>
                <a:cs typeface="Times New Roman" panose="02020603050405020304" pitchFamily="18" charset="0"/>
              </a:rPr>
              <a:t>2025).</a:t>
            </a:r>
            <a:endParaRPr lang="en-IN"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Erik Erikson's psychosocial theory promotes holistic and person-centred care. </a:t>
            </a:r>
            <a:endParaRPr sz="2100" dirty="0">
              <a:latin typeface="Times New Roman" panose="02020603050405020304" pitchFamily="18" charset="0"/>
              <a:cs typeface="Times New Roman" panose="02020603050405020304" pitchFamily="18" charset="0"/>
            </a:endParaRPr>
          </a:p>
        </p:txBody>
      </p:sp>
      <p:pic>
        <p:nvPicPr>
          <p:cNvPr id="150" name="Google Shape;150;p25"/>
          <p:cNvPicPr preferRelativeResize="0"/>
          <p:nvPr/>
        </p:nvPicPr>
        <p:blipFill>
          <a:blip r:embed="rId1"/>
          <a:stretch>
            <a:fillRect/>
          </a:stretch>
        </p:blipFill>
        <p:spPr>
          <a:xfrm>
            <a:off x="5417775" y="1006850"/>
            <a:ext cx="3584701" cy="3584701"/>
          </a:xfrm>
          <a:prstGeom prst="rect">
            <a:avLst/>
          </a:prstGeom>
          <a:noFill/>
          <a:ln>
            <a:noFill/>
          </a:ln>
        </p:spPr>
      </p:pic>
      <p:sp>
        <p:nvSpPr>
          <p:cNvPr id="151" name="Google Shape;151;p25"/>
          <p:cNvSpPr txBox="1"/>
          <p:nvPr/>
        </p:nvSpPr>
        <p:spPr>
          <a:xfrm>
            <a:off x="5710125" y="4745475"/>
            <a:ext cx="3000000" cy="3540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1100">
                <a:latin typeface="Times New Roman" panose="02020603050405020304"/>
                <a:ea typeface="Times New Roman" panose="02020603050405020304"/>
                <a:cs typeface="Times New Roman" panose="02020603050405020304"/>
                <a:sym typeface="Times New Roman" panose="02020603050405020304"/>
              </a:rPr>
              <a:t>Source: (WHO, 2023)</a:t>
            </a:r>
            <a:endParaRPr sz="1300">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1">
            <a:alphaModFix amt="32000"/>
            <a:lum/>
          </a:blip>
          <a:srcRect/>
          <a:stretch>
            <a:fillRect/>
          </a:stretch>
        </a:blipFill>
        <a:effectLst/>
      </p:bgPr>
    </p:bg>
    <p:spTree>
      <p:nvGrpSpPr>
        <p:cNvPr id="1" name="Shape 155"/>
        <p:cNvGrpSpPr/>
        <p:nvPr/>
      </p:nvGrpSpPr>
      <p:grpSpPr>
        <a:xfrm>
          <a:off x="0" y="0"/>
          <a:ext cx="0" cy="0"/>
          <a:chOff x="0" y="0"/>
          <a:chExt cx="0" cy="0"/>
        </a:xfrm>
      </p:grpSpPr>
      <p:sp>
        <p:nvSpPr>
          <p:cNvPr id="156" name="Google Shape;156;p26"/>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1000"/>
              </a:spcBef>
              <a:spcAft>
                <a:spcPts val="600"/>
              </a:spcAft>
              <a:buNone/>
            </a:pPr>
            <a:r>
              <a:rPr lang="en-GB" sz="2200">
                <a:solidFill>
                  <a:srgbClr val="000000"/>
                </a:solidFill>
                <a:latin typeface="Times New Roman" panose="02020603050405020304"/>
                <a:ea typeface="Times New Roman" panose="02020603050405020304"/>
                <a:cs typeface="Times New Roman" panose="02020603050405020304"/>
                <a:sym typeface="Times New Roman" panose="02020603050405020304"/>
              </a:rPr>
              <a:t>Conclusion </a:t>
            </a:r>
            <a:endParaRPr sz="2200"/>
          </a:p>
        </p:txBody>
      </p:sp>
      <p:sp>
        <p:nvSpPr>
          <p:cNvPr id="157" name="Google Shape;157;p26"/>
          <p:cNvSpPr txBox="1">
            <a:spLocks noGrp="1"/>
          </p:cNvSpPr>
          <p:nvPr>
            <p:ph type="body" idx="1"/>
          </p:nvPr>
        </p:nvSpPr>
        <p:spPr>
          <a:xfrm>
            <a:off x="311700" y="1228675"/>
            <a:ext cx="8520600" cy="3340200"/>
          </a:xfrm>
          <a:prstGeom prst="rect">
            <a:avLst/>
          </a:prstGeom>
        </p:spPr>
        <p:txBody>
          <a:bodyPr spcFirstLastPara="1" wrap="square" lIns="91425" tIns="91425" rIns="91425" bIns="91425" anchor="t" anchorCtr="0">
            <a:normAutofit/>
          </a:bodyPr>
          <a:lstStyle/>
          <a:p>
            <a:pPr lvl="0"/>
            <a:r>
              <a:rPr lang="en-GB" dirty="0">
                <a:latin typeface="Times New Roman" panose="02020603050405020304" pitchFamily="18" charset="0"/>
                <a:cs typeface="Times New Roman" panose="02020603050405020304" pitchFamily="18" charset="0"/>
              </a:rPr>
              <a:t>The adolescence stage is influenced by the complicated physical, cognitive, social and emotional developments. </a:t>
            </a:r>
            <a:endParaRPr lang="en-IN"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Erikson's theory provides a good understanding of how identity is formed. </a:t>
            </a:r>
            <a:endParaRPr lang="en-IN" dirty="0">
              <a:latin typeface="Times New Roman" panose="02020603050405020304" pitchFamily="18" charset="0"/>
              <a:cs typeface="Times New Roman" panose="02020603050405020304" pitchFamily="18" charset="0"/>
            </a:endParaRPr>
          </a:p>
          <a:p>
            <a:pPr marL="0" lvl="0" indent="0" algn="l" rtl="0">
              <a:spcBef>
                <a:spcPts val="0"/>
              </a:spcBef>
              <a:spcAft>
                <a:spcPts val="1200"/>
              </a:spcAft>
              <a:buNone/>
            </a:pPr>
            <a:endParaRPr sz="25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61"/>
        <p:cNvGrpSpPr/>
        <p:nvPr/>
      </p:nvGrpSpPr>
      <p:grpSpPr>
        <a:xfrm>
          <a:off x="0" y="0"/>
          <a:ext cx="0" cy="0"/>
          <a:chOff x="0" y="0"/>
          <a:chExt cx="0" cy="0"/>
        </a:xfrm>
      </p:grpSpPr>
      <p:sp>
        <p:nvSpPr>
          <p:cNvPr id="162" name="Google Shape;162;p27"/>
          <p:cNvSpPr txBox="1">
            <a:spLocks noGrp="1"/>
          </p:cNvSpPr>
          <p:nvPr>
            <p:ph type="title"/>
          </p:nvPr>
        </p:nvSpPr>
        <p:spPr>
          <a:xfrm>
            <a:off x="311700" y="144950"/>
            <a:ext cx="8520600" cy="501000"/>
          </a:xfrm>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1000"/>
              </a:spcBef>
              <a:spcAft>
                <a:spcPts val="600"/>
              </a:spcAft>
              <a:buNone/>
            </a:pPr>
            <a:r>
              <a:rPr lang="en-GB" sz="2200">
                <a:solidFill>
                  <a:srgbClr val="000000"/>
                </a:solidFill>
                <a:latin typeface="Times New Roman" panose="02020603050405020304"/>
                <a:ea typeface="Times New Roman" panose="02020603050405020304"/>
                <a:cs typeface="Times New Roman" panose="02020603050405020304"/>
                <a:sym typeface="Times New Roman" panose="02020603050405020304"/>
              </a:rPr>
              <a:t>References </a:t>
            </a:r>
            <a:endParaRPr sz="2200"/>
          </a:p>
        </p:txBody>
      </p:sp>
      <p:sp>
        <p:nvSpPr>
          <p:cNvPr id="163" name="Google Shape;163;p27"/>
          <p:cNvSpPr txBox="1">
            <a:spLocks noGrp="1"/>
          </p:cNvSpPr>
          <p:nvPr>
            <p:ph type="body" idx="1"/>
          </p:nvPr>
        </p:nvSpPr>
        <p:spPr>
          <a:xfrm>
            <a:off x="78300" y="645950"/>
            <a:ext cx="8797500" cy="3340200"/>
          </a:xfrm>
          <a:prstGeom prst="rect">
            <a:avLst/>
          </a:prstGeom>
        </p:spPr>
        <p:txBody>
          <a:bodyPr spcFirstLastPara="1" wrap="square" lIns="91425" tIns="91425" rIns="91425" bIns="91425" anchor="t" anchorCtr="0">
            <a:noAutofit/>
          </a:bodyPr>
          <a:lstStyle/>
          <a:p>
            <a:pPr marL="457200" lvl="0" indent="-279400" algn="just" rtl="0">
              <a:lnSpc>
                <a:spcPct val="130000"/>
              </a:lnSpc>
              <a:spcBef>
                <a:spcPts val="1000"/>
              </a:spcBef>
              <a:spcAft>
                <a:spcPts val="0"/>
              </a:spcAft>
              <a:buClr>
                <a:srgbClr val="000000"/>
              </a:buClr>
              <a:buSzPts val="800"/>
              <a:buFont typeface="Times New Roman" panose="02020603050405020304"/>
              <a:buAutoNum type="arabicPeriod"/>
            </a:pPr>
            <a:r>
              <a:rPr lang="en-GB" sz="800" dirty="0" err="1">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Arpawong</a:t>
            </a:r>
            <a:r>
              <a:rPr lang="en-GB"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 T.E., Gatz, M., Zavala, C., Gruenewald, T.L., Walters, E.E. and Prescott, C.A. (2023) ‘Nature, nurture, and the meaning of educational attainment: Differences by sex and socioeconomic status’, </a:t>
            </a:r>
            <a:r>
              <a:rPr lang="en-GB" sz="800" i="1"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Twin Research and Human Genetics</a:t>
            </a:r>
            <a:r>
              <a:rPr lang="en-GB"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 26(1), pp.1-9.</a:t>
            </a:r>
            <a:endParaRPr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a:p>
            <a:pPr marL="457200" lvl="0" indent="-279400" algn="just" rtl="0">
              <a:lnSpc>
                <a:spcPct val="130000"/>
              </a:lnSpc>
              <a:spcBef>
                <a:spcPts val="0"/>
              </a:spcBef>
              <a:spcAft>
                <a:spcPts val="0"/>
              </a:spcAft>
              <a:buClr>
                <a:srgbClr val="000000"/>
              </a:buClr>
              <a:buSzPts val="800"/>
              <a:buFont typeface="Times New Roman" panose="02020603050405020304"/>
              <a:buAutoNum type="arabicPeriod"/>
            </a:pPr>
            <a:r>
              <a:rPr lang="en-GB"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Backes, E. and Bonnie, R. (2021) </a:t>
            </a:r>
            <a:r>
              <a:rPr lang="en-GB" sz="800" i="1"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Adolescent development</a:t>
            </a:r>
            <a:r>
              <a:rPr lang="en-GB"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 Available at: </a:t>
            </a:r>
            <a:r>
              <a:rPr lang="en-GB" sz="800" u="sng"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hlinkClick r:id="rId1"/>
              </a:rPr>
              <a:t>https://www.ncbi.nlm.nih.gov/books/NBK545476/</a:t>
            </a:r>
            <a:r>
              <a:rPr lang="en-GB"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 (Accessed: 1 December 2025). </a:t>
            </a:r>
            <a:endParaRPr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a:p>
            <a:pPr marL="457200" lvl="0" indent="-279400" algn="just" rtl="0">
              <a:lnSpc>
                <a:spcPct val="130000"/>
              </a:lnSpc>
              <a:spcBef>
                <a:spcPts val="0"/>
              </a:spcBef>
              <a:spcAft>
                <a:spcPts val="0"/>
              </a:spcAft>
              <a:buClr>
                <a:srgbClr val="000000"/>
              </a:buClr>
              <a:buSzPts val="800"/>
              <a:buFont typeface="Times New Roman" panose="02020603050405020304"/>
              <a:buAutoNum type="arabicPeriod"/>
            </a:pPr>
            <a:r>
              <a:rPr lang="en-GB" sz="800" dirty="0" err="1">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Beatey</a:t>
            </a:r>
            <a:r>
              <a:rPr lang="en-GB"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 C. (2020) </a:t>
            </a:r>
            <a:r>
              <a:rPr lang="en-GB" sz="800" i="1"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Erikson’s Stages of Psychosocial Development</a:t>
            </a:r>
            <a:r>
              <a:rPr lang="en-GB"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 Available at: </a:t>
            </a:r>
            <a:r>
              <a:rPr lang="en-GB" sz="800" u="sng"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hlinkClick r:id="rId2"/>
              </a:rPr>
              <a:t>https://practicalpie.com/eriksons-stages-of-development/</a:t>
            </a:r>
            <a:r>
              <a:rPr lang="en-GB"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  (Accessed: 1 December 2025). </a:t>
            </a:r>
            <a:endParaRPr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a:p>
            <a:pPr marL="457200" lvl="0" indent="-279400" algn="just" rtl="0">
              <a:lnSpc>
                <a:spcPct val="130000"/>
              </a:lnSpc>
              <a:spcBef>
                <a:spcPts val="0"/>
              </a:spcBef>
              <a:spcAft>
                <a:spcPts val="0"/>
              </a:spcAft>
              <a:buClr>
                <a:srgbClr val="000000"/>
              </a:buClr>
              <a:buSzPts val="800"/>
              <a:buFont typeface="Times New Roman" panose="02020603050405020304"/>
              <a:buAutoNum type="arabicPeriod"/>
            </a:pPr>
            <a:r>
              <a:rPr lang="en-GB"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Charoenthammanon, R.S. and Gooley, J.J. (2025) ‘The adolescent circadian clock entrains to social time rather than sun time’, </a:t>
            </a:r>
            <a:r>
              <a:rPr lang="en-GB" sz="800" i="1"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Current Biology</a:t>
            </a:r>
            <a:r>
              <a:rPr lang="en-GB"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 35(9), pp.2100-2111.</a:t>
            </a:r>
            <a:endParaRPr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a:p>
            <a:pPr marL="457200" lvl="0" indent="-279400" algn="just" rtl="0">
              <a:lnSpc>
                <a:spcPct val="130000"/>
              </a:lnSpc>
              <a:spcBef>
                <a:spcPts val="0"/>
              </a:spcBef>
              <a:spcAft>
                <a:spcPts val="0"/>
              </a:spcAft>
              <a:buClr>
                <a:srgbClr val="000000"/>
              </a:buClr>
              <a:buSzPts val="800"/>
              <a:buFont typeface="Times New Roman" panose="02020603050405020304"/>
              <a:buAutoNum type="arabicPeriod"/>
            </a:pPr>
            <a:r>
              <a:rPr lang="en-GB"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Cherry, K. (2023) Identity vs. role confusion in psychosocial development. Available at: </a:t>
            </a:r>
            <a:r>
              <a:rPr lang="en-GB" sz="800" u="sng"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hlinkClick r:id="rId3"/>
              </a:rPr>
              <a:t>https://www.verywellmind.com/identity-versus-confusion-2795735</a:t>
            </a:r>
            <a:r>
              <a:rPr lang="en-GB"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 (Accessed: 1 December 2025). </a:t>
            </a:r>
            <a:endParaRPr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a:p>
            <a:pPr marL="457200" lvl="0" indent="-279400" algn="just" rtl="0">
              <a:lnSpc>
                <a:spcPct val="130000"/>
              </a:lnSpc>
              <a:spcBef>
                <a:spcPts val="0"/>
              </a:spcBef>
              <a:spcAft>
                <a:spcPts val="0"/>
              </a:spcAft>
              <a:buClr>
                <a:srgbClr val="000000"/>
              </a:buClr>
              <a:buSzPts val="800"/>
              <a:buFont typeface="Times New Roman" panose="02020603050405020304"/>
              <a:buAutoNum type="arabicPeriod"/>
            </a:pPr>
            <a:r>
              <a:rPr lang="en-GB"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Chukwuma Sr, C. (2022) ‘Epigenetics and its essence in understanding human growth, development and disease’, </a:t>
            </a:r>
            <a:r>
              <a:rPr lang="en-GB" sz="800" i="1"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J Med Res</a:t>
            </a:r>
            <a:r>
              <a:rPr lang="en-GB"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 8(5), pp.165-172.</a:t>
            </a:r>
            <a:endParaRPr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a:p>
            <a:pPr marL="457200" lvl="0" indent="-279400" algn="just" rtl="0">
              <a:lnSpc>
                <a:spcPct val="130000"/>
              </a:lnSpc>
              <a:spcBef>
                <a:spcPts val="0"/>
              </a:spcBef>
              <a:spcAft>
                <a:spcPts val="0"/>
              </a:spcAft>
              <a:buClr>
                <a:srgbClr val="000000"/>
              </a:buClr>
              <a:buSzPts val="800"/>
              <a:buFont typeface="Times New Roman" panose="02020603050405020304"/>
              <a:buAutoNum type="arabicPeriod"/>
            </a:pPr>
            <a:r>
              <a:rPr lang="en-GB"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de Carvalho, N.A. and Veiga, F.H. (2022) ‘Psychosocial development research in adolescence: A scoping review’, </a:t>
            </a:r>
            <a:r>
              <a:rPr lang="en-GB" sz="800" i="1"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Trends in Psychology</a:t>
            </a:r>
            <a:r>
              <a:rPr lang="en-GB"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 30(4), pp.640-669.</a:t>
            </a:r>
            <a:endParaRPr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a:p>
            <a:pPr marL="457200" lvl="0" indent="-279400" algn="just" rtl="0">
              <a:lnSpc>
                <a:spcPct val="130000"/>
              </a:lnSpc>
              <a:spcBef>
                <a:spcPts val="0"/>
              </a:spcBef>
              <a:spcAft>
                <a:spcPts val="0"/>
              </a:spcAft>
              <a:buClr>
                <a:srgbClr val="000000"/>
              </a:buClr>
              <a:buSzPts val="800"/>
              <a:buFont typeface="Times New Roman" panose="02020603050405020304"/>
              <a:buAutoNum type="arabicPeriod"/>
            </a:pPr>
            <a:r>
              <a:rPr lang="en-GB"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Dickens, R., Leroy, P., Eppich, W. and Brenner, M. (2025) ‘Trustful relationships between healthcare professionals and children: a concept analysis using Rodgers’ evolutionary approach’, </a:t>
            </a:r>
            <a:r>
              <a:rPr lang="en-GB" sz="800" i="1"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European Journal of </a:t>
            </a:r>
            <a:r>
              <a:rPr lang="en-GB" sz="800" i="1" dirty="0" err="1">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Pediatrics</a:t>
            </a:r>
            <a:r>
              <a:rPr lang="en-GB"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 184(7), pp.1-13.</a:t>
            </a:r>
            <a:endParaRPr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a:p>
            <a:pPr marL="457200" lvl="0" indent="-279400" algn="just" rtl="0">
              <a:lnSpc>
                <a:spcPct val="130000"/>
              </a:lnSpc>
              <a:spcBef>
                <a:spcPts val="0"/>
              </a:spcBef>
              <a:spcAft>
                <a:spcPts val="0"/>
              </a:spcAft>
              <a:buClr>
                <a:srgbClr val="000000"/>
              </a:buClr>
              <a:buSzPts val="800"/>
              <a:buFont typeface="Times New Roman" panose="02020603050405020304"/>
              <a:buAutoNum type="arabicPeriod"/>
            </a:pPr>
            <a:r>
              <a:rPr lang="en-GB"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Jensen, P. (2025) ‘From nature to nurture–How genes and environment interact to shape behaviour’, </a:t>
            </a:r>
            <a:r>
              <a:rPr lang="en-GB" sz="800" i="1"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Applied Animal Behaviour Science</a:t>
            </a:r>
            <a:r>
              <a:rPr lang="en-GB"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 285, p.106582.</a:t>
            </a:r>
            <a:endParaRPr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a:p>
            <a:pPr marL="457200" lvl="0" indent="-279400" algn="just" rtl="0">
              <a:lnSpc>
                <a:spcPct val="130000"/>
              </a:lnSpc>
              <a:spcBef>
                <a:spcPts val="0"/>
              </a:spcBef>
              <a:spcAft>
                <a:spcPts val="0"/>
              </a:spcAft>
              <a:buClr>
                <a:srgbClr val="000000"/>
              </a:buClr>
              <a:buSzPts val="800"/>
              <a:buFont typeface="Times New Roman" panose="02020603050405020304"/>
              <a:buAutoNum type="arabicPeriod"/>
            </a:pPr>
            <a:r>
              <a:rPr lang="en-GB"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McLeod, S. (2025) </a:t>
            </a:r>
            <a:r>
              <a:rPr lang="en-GB" sz="800" i="1"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Piaget cognitive stages of development</a:t>
            </a:r>
            <a:r>
              <a:rPr lang="en-GB"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 Available at: </a:t>
            </a:r>
            <a:r>
              <a:rPr lang="en-GB" sz="800" u="sng"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hlinkClick r:id="rId4"/>
              </a:rPr>
              <a:t>https://www.simplypsychology.org/piaget.html</a:t>
            </a:r>
            <a:r>
              <a:rPr lang="en-GB"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 (Accessed: 1 December 2025). </a:t>
            </a:r>
            <a:endParaRPr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a:p>
            <a:pPr marL="457200" lvl="0" indent="-279400" algn="just" rtl="0">
              <a:lnSpc>
                <a:spcPct val="130000"/>
              </a:lnSpc>
              <a:spcBef>
                <a:spcPts val="0"/>
              </a:spcBef>
              <a:spcAft>
                <a:spcPts val="0"/>
              </a:spcAft>
              <a:buClr>
                <a:srgbClr val="000000"/>
              </a:buClr>
              <a:buSzPts val="800"/>
              <a:buFont typeface="Times New Roman" panose="02020603050405020304"/>
              <a:buAutoNum type="arabicPeriod"/>
            </a:pPr>
            <a:r>
              <a:rPr lang="en-GB"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Office of Population Affairs (2025) </a:t>
            </a:r>
            <a:r>
              <a:rPr lang="en-GB" sz="800" i="1"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Emotional Development | HHS Office of Population Affairs</a:t>
            </a:r>
            <a:r>
              <a:rPr lang="en-GB"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 Available at: </a:t>
            </a:r>
            <a:r>
              <a:rPr lang="en-GB" sz="800" u="sng"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hlinkClick r:id="rId5"/>
              </a:rPr>
              <a:t>https://opa.hhs.gov/adolescent-health/adolescent-development-explained/emotional-development</a:t>
            </a:r>
            <a:r>
              <a:rPr lang="en-GB"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 (Accessed: 1 December 2025). </a:t>
            </a:r>
            <a:endParaRPr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a:p>
            <a:pPr marL="457200" lvl="0" indent="-279400" algn="just" rtl="0">
              <a:lnSpc>
                <a:spcPct val="130000"/>
              </a:lnSpc>
              <a:spcBef>
                <a:spcPts val="0"/>
              </a:spcBef>
              <a:spcAft>
                <a:spcPts val="0"/>
              </a:spcAft>
              <a:buClr>
                <a:srgbClr val="000000"/>
              </a:buClr>
              <a:buSzPts val="800"/>
              <a:buFont typeface="Times New Roman" panose="02020603050405020304"/>
              <a:buAutoNum type="arabicPeriod"/>
            </a:pPr>
            <a:r>
              <a:rPr lang="en-GB"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Orenstein, G.A. and Lewis, L. (2022) ‘Erikson's stages of psychosocial development’, </a:t>
            </a:r>
            <a:r>
              <a:rPr lang="en-GB" sz="800" i="1" dirty="0" err="1">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StatPearls</a:t>
            </a:r>
            <a:r>
              <a:rPr lang="en-GB" sz="800" i="1"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 Publishing</a:t>
            </a:r>
            <a:r>
              <a:rPr lang="en-GB"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a:t>
            </a:r>
            <a:endParaRPr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a:p>
            <a:pPr marL="457200" lvl="0" indent="-279400" algn="just" rtl="0">
              <a:lnSpc>
                <a:spcPct val="130000"/>
              </a:lnSpc>
              <a:spcBef>
                <a:spcPts val="0"/>
              </a:spcBef>
              <a:spcAft>
                <a:spcPts val="0"/>
              </a:spcAft>
              <a:buClr>
                <a:srgbClr val="000000"/>
              </a:buClr>
              <a:buSzPts val="800"/>
              <a:buFont typeface="Times New Roman" panose="02020603050405020304"/>
              <a:buAutoNum type="arabicPeriod"/>
            </a:pPr>
            <a:r>
              <a:rPr lang="en-GB"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raisingchildren (2025) </a:t>
            </a:r>
            <a:r>
              <a:rPr lang="en-GB" sz="800" i="1"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Physical changes in puberty: girls and boys</a:t>
            </a:r>
            <a:r>
              <a:rPr lang="en-GB"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 Available at: </a:t>
            </a:r>
            <a:r>
              <a:rPr lang="en-GB" sz="800" u="sng"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hlinkClick r:id="rId6"/>
              </a:rPr>
              <a:t>https://raisingchildren.net.au/pre-teens/development/puberty-sexual-development/physical-changes-in-puberty</a:t>
            </a:r>
            <a:r>
              <a:rPr lang="en-GB"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 (Accessed: 1 December 2025). </a:t>
            </a:r>
            <a:endParaRPr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a:p>
            <a:pPr marL="457200" lvl="0" indent="-279400" algn="just" rtl="0">
              <a:lnSpc>
                <a:spcPct val="130000"/>
              </a:lnSpc>
              <a:spcBef>
                <a:spcPts val="0"/>
              </a:spcBef>
              <a:spcAft>
                <a:spcPts val="0"/>
              </a:spcAft>
              <a:buClr>
                <a:srgbClr val="000000"/>
              </a:buClr>
              <a:buSzPts val="800"/>
              <a:buFont typeface="Times New Roman" panose="02020603050405020304"/>
              <a:buAutoNum type="arabicPeriod"/>
            </a:pPr>
            <a:r>
              <a:rPr lang="en-GB"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Social and emotional development (2025), </a:t>
            </a:r>
            <a:r>
              <a:rPr lang="en-GB" sz="800" i="1"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Social and emotional development</a:t>
            </a:r>
            <a:r>
              <a:rPr lang="en-GB"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 Available at: </a:t>
            </a:r>
            <a:r>
              <a:rPr lang="en-GB" sz="800" u="sng"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hlinkClick r:id="rId7"/>
              </a:rPr>
              <a:t>https://www.schn.health.nsw.gov.au/kids-health-hub/growth-and-development/teenagers/social-and-emotional-development</a:t>
            </a:r>
            <a:r>
              <a:rPr lang="en-GB"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 (Accessed: 2 December 2025). </a:t>
            </a:r>
            <a:endParaRPr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a:p>
            <a:pPr marL="457200" lvl="0" indent="-279400" algn="just" rtl="0">
              <a:lnSpc>
                <a:spcPct val="130000"/>
              </a:lnSpc>
              <a:spcBef>
                <a:spcPts val="0"/>
              </a:spcBef>
              <a:spcAft>
                <a:spcPts val="0"/>
              </a:spcAft>
              <a:buClr>
                <a:srgbClr val="000000"/>
              </a:buClr>
              <a:buSzPts val="800"/>
              <a:buFont typeface="Times New Roman" panose="02020603050405020304"/>
              <a:buAutoNum type="arabicPeriod"/>
            </a:pPr>
            <a:r>
              <a:rPr lang="en-GB"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Tettey, E., Sarfo-Mensah, A. and Osei, E.J.A. (2023) ‘Probable Causes And Strategies to Address The Issue of High Rate of Debauchery Among The Youth: With Reference to Erik Erikson’s Fifth Stage of Psychosocial Theory of Personality Development’, </a:t>
            </a:r>
            <a:r>
              <a:rPr lang="en-GB" sz="800" i="1"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Britain International of Humanities and Social Sciences (</a:t>
            </a:r>
            <a:r>
              <a:rPr lang="en-GB" sz="800" i="1" dirty="0" err="1">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BIoHS</a:t>
            </a:r>
            <a:r>
              <a:rPr lang="en-GB" sz="800" i="1"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 Journal</a:t>
            </a:r>
            <a:r>
              <a:rPr lang="en-GB"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 5(2), pp.93-99.</a:t>
            </a:r>
            <a:endParaRPr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a:p>
            <a:pPr marL="457200" lvl="0" indent="-279400" algn="just" rtl="0">
              <a:lnSpc>
                <a:spcPct val="130000"/>
              </a:lnSpc>
              <a:spcBef>
                <a:spcPts val="0"/>
              </a:spcBef>
              <a:spcAft>
                <a:spcPts val="0"/>
              </a:spcAft>
              <a:buClr>
                <a:srgbClr val="000000"/>
              </a:buClr>
              <a:buSzPts val="800"/>
              <a:buFont typeface="Times New Roman" panose="02020603050405020304"/>
              <a:buAutoNum type="arabicPeriod"/>
            </a:pPr>
            <a:r>
              <a:rPr lang="en-GB" sz="800" dirty="0" err="1">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Wakelet</a:t>
            </a:r>
            <a:r>
              <a:rPr lang="en-GB"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 (2024) </a:t>
            </a:r>
            <a:r>
              <a:rPr lang="en-GB" sz="800" i="1"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Life stages of a human</a:t>
            </a:r>
            <a:r>
              <a:rPr lang="en-GB"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 Available at: </a:t>
            </a:r>
            <a:r>
              <a:rPr lang="en-GB" sz="800" u="sng"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hlinkClick r:id="rId8"/>
              </a:rPr>
              <a:t>https://wakelet.com/wake/2B3aB_zW_gNxiLJyqMRQg</a:t>
            </a:r>
            <a:r>
              <a:rPr lang="en-GB"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 (Accessed: 1 December 2025). </a:t>
            </a:r>
            <a:endParaRPr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a:p>
            <a:pPr marL="457200" lvl="0" indent="-279400" algn="just" rtl="0">
              <a:lnSpc>
                <a:spcPct val="130000"/>
              </a:lnSpc>
              <a:spcBef>
                <a:spcPts val="0"/>
              </a:spcBef>
              <a:spcAft>
                <a:spcPts val="0"/>
              </a:spcAft>
              <a:buClr>
                <a:srgbClr val="000000"/>
              </a:buClr>
              <a:buSzPts val="800"/>
              <a:buFont typeface="Times New Roman" panose="02020603050405020304"/>
              <a:buAutoNum type="arabicPeriod"/>
            </a:pPr>
            <a:r>
              <a:rPr lang="en-GB"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WHO (2023) </a:t>
            </a:r>
            <a:r>
              <a:rPr lang="en-GB" sz="800" i="1"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Having a healthy social life in adolescence and youth</a:t>
            </a:r>
            <a:r>
              <a:rPr lang="en-GB"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 Available at: </a:t>
            </a:r>
            <a:r>
              <a:rPr lang="en-GB" sz="800" u="sng"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hlinkClick r:id="rId9"/>
              </a:rPr>
              <a:t>https://www.who.int/tools/your-life-your-health/life-phase/adolescence-and-youth-10-to-24-years/having-a-healthy-social-life-in-adolescence-and-youth</a:t>
            </a:r>
            <a:r>
              <a:rPr lang="en-GB"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 (Accessed: 1 December 2025). </a:t>
            </a:r>
            <a:endParaRPr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a:p>
            <a:pPr marL="457200" lvl="0" indent="-279400" algn="just" rtl="0">
              <a:lnSpc>
                <a:spcPct val="130000"/>
              </a:lnSpc>
              <a:spcBef>
                <a:spcPts val="0"/>
              </a:spcBef>
              <a:spcAft>
                <a:spcPts val="0"/>
              </a:spcAft>
              <a:buClr>
                <a:srgbClr val="000000"/>
              </a:buClr>
              <a:buSzPts val="800"/>
              <a:buFont typeface="Times New Roman" panose="02020603050405020304"/>
              <a:buAutoNum type="arabicPeriod"/>
            </a:pPr>
            <a:r>
              <a:rPr lang="en-GB"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World Health Organisation (2018) </a:t>
            </a:r>
            <a:r>
              <a:rPr lang="en-GB" sz="800" i="1"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Promoting Adolescent well-being</a:t>
            </a:r>
            <a:r>
              <a:rPr lang="en-GB"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 Available at: </a:t>
            </a:r>
            <a:r>
              <a:rPr lang="en-GB" sz="800" u="sng"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hlinkClick r:id="rId10"/>
              </a:rPr>
              <a:t>https://www.who.int/activities/promoting-adolescent-well-being</a:t>
            </a:r>
            <a:r>
              <a:rPr lang="en-GB"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  (Accessed: 1 December 2025). </a:t>
            </a:r>
            <a:endParaRPr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a:p>
            <a:pPr marL="457200" lvl="0" indent="-279400" algn="just" rtl="0">
              <a:lnSpc>
                <a:spcPct val="130000"/>
              </a:lnSpc>
              <a:spcBef>
                <a:spcPts val="0"/>
              </a:spcBef>
              <a:spcAft>
                <a:spcPts val="0"/>
              </a:spcAft>
              <a:buClr>
                <a:srgbClr val="000000"/>
              </a:buClr>
              <a:buSzPts val="800"/>
              <a:buFont typeface="Times New Roman" panose="02020603050405020304"/>
              <a:buAutoNum type="arabicPeriod"/>
            </a:pPr>
            <a:r>
              <a:rPr lang="en-GB"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World Health Organisation (2023) </a:t>
            </a:r>
            <a:r>
              <a:rPr lang="en-GB" sz="800" i="1"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Adolescent health</a:t>
            </a:r>
            <a:r>
              <a:rPr lang="en-GB"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 Available at: </a:t>
            </a:r>
            <a:r>
              <a:rPr lang="en-GB" sz="800" u="sng"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hlinkClick r:id="rId11"/>
              </a:rPr>
              <a:t>https://www.who.int/health-topics/adolescent-health</a:t>
            </a:r>
            <a:r>
              <a:rPr lang="en-GB"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 (Accessed: 1 December 2025). </a:t>
            </a:r>
            <a:endParaRPr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a:p>
            <a:pPr marL="457200" lvl="0" indent="-279400" algn="just" rtl="0">
              <a:lnSpc>
                <a:spcPct val="130000"/>
              </a:lnSpc>
              <a:spcBef>
                <a:spcPts val="0"/>
              </a:spcBef>
              <a:spcAft>
                <a:spcPts val="0"/>
              </a:spcAft>
              <a:buClr>
                <a:srgbClr val="000000"/>
              </a:buClr>
              <a:buSzPts val="800"/>
              <a:buFont typeface="Times New Roman" panose="02020603050405020304"/>
              <a:buAutoNum type="arabicPeriod"/>
            </a:pPr>
            <a:r>
              <a:rPr lang="en-GB"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Zhang, Y. and Qin, P. (2023) ‘Comprehensive review: Understanding adolescent identity’, </a:t>
            </a:r>
            <a:r>
              <a:rPr lang="en-GB" sz="800" i="1"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Studies in Psychological Science</a:t>
            </a:r>
            <a:r>
              <a:rPr lang="en-GB" sz="8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 1(2), pp.17-31.</a:t>
            </a:r>
            <a:endParaRPr sz="950" dirty="0">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1"/>
          <a:stretch>
            <a:fillRect/>
          </a:stretch>
        </a:blipFill>
        <a:effectLst/>
      </p:bgPr>
    </p:bg>
    <p:spTree>
      <p:nvGrpSpPr>
        <p:cNvPr id="1" name="Shape 167"/>
        <p:cNvGrpSpPr/>
        <p:nvPr/>
      </p:nvGrpSpPr>
      <p:grpSpPr>
        <a:xfrm>
          <a:off x="0" y="0"/>
          <a:ext cx="0" cy="0"/>
          <a:chOff x="0" y="0"/>
          <a:chExt cx="0" cy="0"/>
        </a:xfrm>
      </p:grpSpPr>
    </p:spTree>
  </p:cSld>
  <p:clrMapOvr>
    <a:masterClrMapping/>
  </p:clrMapOvr>
</p:sld>
</file>

<file path=ppt/theme/theme1.xml><?xml version="1.0" encoding="utf-8"?>
<a:theme xmlns:a="http://schemas.openxmlformats.org/drawingml/2006/main" name="Beach Day">
  <a:themeElements>
    <a:clrScheme name="Beach Day">
      <a:dk1>
        <a:srgbClr val="00FDC8"/>
      </a:dk1>
      <a:lt1>
        <a:srgbClr val="FFFFFF"/>
      </a:lt1>
      <a:dk2>
        <a:srgbClr val="666666"/>
      </a:dk2>
      <a:lt2>
        <a:srgbClr val="EEEEEE"/>
      </a:lt2>
      <a:accent1>
        <a:srgbClr val="212121"/>
      </a:accent1>
      <a:accent2>
        <a:srgbClr val="455A64"/>
      </a:accent2>
      <a:accent3>
        <a:srgbClr val="78909C"/>
      </a:accent3>
      <a:accent4>
        <a:srgbClr val="7C7CE0"/>
      </a:accent4>
      <a:accent5>
        <a:srgbClr val="DB4437"/>
      </a:accent5>
      <a:accent6>
        <a:srgbClr val="F6CD4C"/>
      </a:accent6>
      <a:hlink>
        <a:srgbClr val="DB4437"/>
      </a:hlink>
      <a:folHlink>
        <a:srgbClr val="DB443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9695</Words>
  <PresentationFormat>On-screen Show (16:9)</PresentationFormat>
  <Paragraphs>177</Paragraphs>
  <Slides>16</Slides>
  <Notes>16</Notes>
  <HiddenSlides>0</HiddenSlides>
  <MMClips>0</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16</vt:i4>
      </vt:variant>
    </vt:vector>
  </HeadingPairs>
  <TitlesOfParts>
    <vt:vector size="27" baseType="lpstr">
      <vt:lpstr>Arial</vt:lpstr>
      <vt:lpstr>SimSun</vt:lpstr>
      <vt:lpstr>Wingdings</vt:lpstr>
      <vt:lpstr>Arial</vt:lpstr>
      <vt:lpstr>Amatic SC</vt:lpstr>
      <vt:lpstr>Source Code Pro</vt:lpstr>
      <vt:lpstr>Times New Roman</vt:lpstr>
      <vt:lpstr>Times New Roman</vt:lpstr>
      <vt:lpstr>Microsoft YaHei</vt:lpstr>
      <vt:lpstr>Arial Unicode MS</vt:lpstr>
      <vt:lpstr>Beach Day</vt:lpstr>
      <vt:lpstr>Module code: LCHS4010</vt:lpstr>
      <vt:lpstr>Table of Content </vt:lpstr>
      <vt:lpstr>Introduction</vt:lpstr>
      <vt:lpstr>Overview of the Nature vs Nurture Concept</vt:lpstr>
      <vt:lpstr>Human Lifespan Stage: Adolescence</vt:lpstr>
      <vt:lpstr>Areas of Development: Physical</vt:lpstr>
      <vt:lpstr>Areas of Development: Cognitive</vt:lpstr>
      <vt:lpstr>Areas of Development: Social</vt:lpstr>
      <vt:lpstr>Areas of Development: Emotional </vt:lpstr>
      <vt:lpstr>Lifespan Psychological Theory: Erik Erikson's psychosocial theory</vt:lpstr>
      <vt:lpstr>Importance of the theory to Adolescence</vt:lpstr>
      <vt:lpstr>Evaluation of the lifespan psychological theory</vt:lpstr>
      <vt:lpstr>Rationale for the presentation and the usefulness of the theory in healthcare practice</vt:lpstr>
      <vt:lpstr>Conclusion </vt:lpstr>
      <vt:lpstr>References </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dcterms:created xsi:type="dcterms:W3CDTF">2025-12-08T18:30:52Z</dcterms:created>
  <dcterms:modified xsi:type="dcterms:W3CDTF">2025-12-08T18:30:52Z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5A1330D04A5347F3BE45D2A9C8EFAF6E_12</vt:lpwstr>
  </property>
  <property fmtid="{D5CDD505-2E9C-101B-9397-08002B2CF9AE}" pid="3" name="KSOProductBuildVer">
    <vt:lpwstr>2057-12.2.0.23155</vt:lpwstr>
  </property>
</Properties>
</file>