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12"/>
  </p:notesMasterIdLst>
  <p:sldIdLst>
    <p:sldId id="256" r:id="rId2"/>
    <p:sldId id="257" r:id="rId3"/>
    <p:sldId id="258" r:id="rId4"/>
    <p:sldId id="259" r:id="rId5"/>
    <p:sldId id="260" r:id="rId6"/>
    <p:sldId id="261" r:id="rId7"/>
    <p:sldId id="265"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60" d="100"/>
          <a:sy n="60" d="100"/>
        </p:scale>
        <p:origin x="72"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43EB29-D03D-40C6-98EF-25A747E0DD0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69550A4-877C-422A-87C1-E4047A5D59D8}">
      <dgm:prSet custT="1"/>
      <dgm:spPr/>
      <dgm:t>
        <a:bodyPr/>
        <a:lstStyle/>
        <a:p>
          <a:r>
            <a:rPr lang="en-GB" sz="2400" dirty="0">
              <a:solidFill>
                <a:schemeClr val="tx1"/>
              </a:solidFill>
              <a:latin typeface="Times New Roman" panose="02020603050405020304" pitchFamily="18" charset="0"/>
              <a:cs typeface="Times New Roman" panose="02020603050405020304" pitchFamily="18" charset="0"/>
            </a:rPr>
            <a:t>NHS Receptionist Job Description</a:t>
          </a:r>
          <a:endParaRPr lang="en-US" sz="2400" dirty="0">
            <a:solidFill>
              <a:schemeClr val="tx1"/>
            </a:solidFill>
            <a:latin typeface="Times New Roman" panose="02020603050405020304" pitchFamily="18" charset="0"/>
            <a:cs typeface="Times New Roman" panose="02020603050405020304" pitchFamily="18" charset="0"/>
          </a:endParaRPr>
        </a:p>
      </dgm:t>
    </dgm:pt>
    <dgm:pt modelId="{88685B51-CAC7-49B3-B6FF-512290EEBD42}" type="parTrans" cxnId="{B4E5E0D2-F0F8-44A0-97B8-18868ED029EC}">
      <dgm:prSet/>
      <dgm:spPr/>
      <dgm:t>
        <a:bodyPr/>
        <a:lstStyle/>
        <a:p>
          <a:endParaRPr lang="en-US"/>
        </a:p>
      </dgm:t>
    </dgm:pt>
    <dgm:pt modelId="{BD923C7F-5A8C-4C32-97B0-57E073358C12}" type="sibTrans" cxnId="{B4E5E0D2-F0F8-44A0-97B8-18868ED029EC}">
      <dgm:prSet/>
      <dgm:spPr/>
      <dgm:t>
        <a:bodyPr/>
        <a:lstStyle/>
        <a:p>
          <a:endParaRPr lang="en-US"/>
        </a:p>
      </dgm:t>
    </dgm:pt>
    <dgm:pt modelId="{C72E2269-E2F6-47D1-84E9-6ABA7E375B08}">
      <dgm:prSet/>
      <dgm:spPr/>
      <dgm:t>
        <a:bodyPr/>
        <a:lstStyle/>
        <a:p>
          <a:r>
            <a:rPr lang="en-GB"/>
            <a:t>The NHS Receptionist provides the first point of contact for patients and visitors, ensuring a professional, welcoming, and efficient service. Duties include managing patient appointments, answering telephone and face-to-face queries, updating patient records, and directing enquiries to appropriate clinical staff.</a:t>
          </a:r>
          <a:endParaRPr lang="en-US"/>
        </a:p>
      </dgm:t>
    </dgm:pt>
    <dgm:pt modelId="{7A442007-A435-4CC2-BB29-B2213732AF74}" type="parTrans" cxnId="{4DBB7658-F597-4CA8-A33B-8D02C80F485F}">
      <dgm:prSet/>
      <dgm:spPr/>
      <dgm:t>
        <a:bodyPr/>
        <a:lstStyle/>
        <a:p>
          <a:endParaRPr lang="en-US"/>
        </a:p>
      </dgm:t>
    </dgm:pt>
    <dgm:pt modelId="{4ADC1B98-55A7-494D-A77A-C80940E0F539}" type="sibTrans" cxnId="{4DBB7658-F597-4CA8-A33B-8D02C80F485F}">
      <dgm:prSet/>
      <dgm:spPr/>
      <dgm:t>
        <a:bodyPr/>
        <a:lstStyle/>
        <a:p>
          <a:endParaRPr lang="en-US"/>
        </a:p>
      </dgm:t>
    </dgm:pt>
    <dgm:pt modelId="{E913A281-1466-413C-ABAB-F3560A229109}">
      <dgm:prSet/>
      <dgm:spPr/>
      <dgm:t>
        <a:bodyPr/>
        <a:lstStyle/>
        <a:p>
          <a:r>
            <a:rPr lang="en-GB"/>
            <a:t>The role requires accuracy in handling sensitive information, compliance with data protection and confidentiality standards, and effective communication with patients who may be distressed. NHS receptionists also support the smooth running of healthcare services by liaising with clinicians, maintaining records, and ensuring administrative tasks are completed promptly.</a:t>
          </a:r>
          <a:endParaRPr lang="en-US"/>
        </a:p>
      </dgm:t>
    </dgm:pt>
    <dgm:pt modelId="{98D92A46-E652-4CBE-AF8D-340A92A94E49}" type="parTrans" cxnId="{D2E3C887-E0A5-4F69-B82E-1B962E89F694}">
      <dgm:prSet/>
      <dgm:spPr/>
      <dgm:t>
        <a:bodyPr/>
        <a:lstStyle/>
        <a:p>
          <a:endParaRPr lang="en-US"/>
        </a:p>
      </dgm:t>
    </dgm:pt>
    <dgm:pt modelId="{EAD2F1D3-6F90-4C5A-B777-12306F6FA121}" type="sibTrans" cxnId="{D2E3C887-E0A5-4F69-B82E-1B962E89F694}">
      <dgm:prSet/>
      <dgm:spPr/>
      <dgm:t>
        <a:bodyPr/>
        <a:lstStyle/>
        <a:p>
          <a:endParaRPr lang="en-US"/>
        </a:p>
      </dgm:t>
    </dgm:pt>
    <dgm:pt modelId="{5C7EBEF3-76D2-4990-A0BA-AB155DAC1D4A}">
      <dgm:prSet/>
      <dgm:spPr/>
      <dgm:t>
        <a:bodyPr/>
        <a:lstStyle/>
        <a:p>
          <a:r>
            <a:rPr lang="en-GB"/>
            <a:t>Requirements:</a:t>
          </a:r>
          <a:endParaRPr lang="en-US"/>
        </a:p>
      </dgm:t>
    </dgm:pt>
    <dgm:pt modelId="{5F548918-4B42-4882-946E-BAAE3990AF6F}" type="parTrans" cxnId="{017E7437-476A-4B51-B852-DA7F3A075B64}">
      <dgm:prSet/>
      <dgm:spPr/>
      <dgm:t>
        <a:bodyPr/>
        <a:lstStyle/>
        <a:p>
          <a:endParaRPr lang="en-US"/>
        </a:p>
      </dgm:t>
    </dgm:pt>
    <dgm:pt modelId="{62FD15D7-601C-4F8A-8794-B841355B14CA}" type="sibTrans" cxnId="{017E7437-476A-4B51-B852-DA7F3A075B64}">
      <dgm:prSet/>
      <dgm:spPr/>
      <dgm:t>
        <a:bodyPr/>
        <a:lstStyle/>
        <a:p>
          <a:endParaRPr lang="en-US"/>
        </a:p>
      </dgm:t>
    </dgm:pt>
    <dgm:pt modelId="{7FCA135D-75AE-4BC3-991C-FF7A20EF474C}">
      <dgm:prSet custT="1"/>
      <dgm:spPr/>
      <dgm:t>
        <a:bodyPr/>
        <a:lstStyle/>
        <a:p>
          <a:r>
            <a:rPr lang="en-GB" sz="2000" dirty="0">
              <a:latin typeface="Times New Roman" panose="02020603050405020304" pitchFamily="18" charset="0"/>
              <a:cs typeface="Times New Roman" panose="02020603050405020304" pitchFamily="18" charset="0"/>
            </a:rPr>
            <a:t>Strong communication and interpersonal skills	</a:t>
          </a:r>
          <a:endParaRPr lang="en-US" sz="2000" dirty="0">
            <a:latin typeface="Times New Roman" panose="02020603050405020304" pitchFamily="18" charset="0"/>
            <a:cs typeface="Times New Roman" panose="02020603050405020304" pitchFamily="18" charset="0"/>
          </a:endParaRPr>
        </a:p>
      </dgm:t>
    </dgm:pt>
    <dgm:pt modelId="{6FDBEFC6-BC0E-4DB0-B04F-77CBE02176EF}" type="parTrans" cxnId="{EF6C7FD4-61F5-454F-BFBD-00BB8588AAC2}">
      <dgm:prSet/>
      <dgm:spPr/>
      <dgm:t>
        <a:bodyPr/>
        <a:lstStyle/>
        <a:p>
          <a:endParaRPr lang="en-US"/>
        </a:p>
      </dgm:t>
    </dgm:pt>
    <dgm:pt modelId="{64877822-EFE8-4CB6-BC09-46A2F8693773}" type="sibTrans" cxnId="{EF6C7FD4-61F5-454F-BFBD-00BB8588AAC2}">
      <dgm:prSet/>
      <dgm:spPr/>
      <dgm:t>
        <a:bodyPr/>
        <a:lstStyle/>
        <a:p>
          <a:endParaRPr lang="en-US"/>
        </a:p>
      </dgm:t>
    </dgm:pt>
    <dgm:pt modelId="{BF424DDC-F2A8-424C-A78E-A16AEC4D40F2}">
      <dgm:prSet custT="1"/>
      <dgm:spPr/>
      <dgm:t>
        <a:bodyPr/>
        <a:lstStyle/>
        <a:p>
          <a:r>
            <a:rPr lang="en-GB" sz="2000" dirty="0">
              <a:latin typeface="Times New Roman" panose="02020603050405020304" pitchFamily="18" charset="0"/>
              <a:cs typeface="Times New Roman" panose="02020603050405020304" pitchFamily="18" charset="0"/>
            </a:rPr>
            <a:t>Ability to maintain confidentiality (NHS standards)</a:t>
          </a:r>
          <a:endParaRPr lang="en-US" sz="2000" dirty="0">
            <a:latin typeface="Times New Roman" panose="02020603050405020304" pitchFamily="18" charset="0"/>
            <a:cs typeface="Times New Roman" panose="02020603050405020304" pitchFamily="18" charset="0"/>
          </a:endParaRPr>
        </a:p>
      </dgm:t>
    </dgm:pt>
    <dgm:pt modelId="{88759622-941E-4671-802D-52AEA5E703E1}" type="parTrans" cxnId="{4BE8007D-A7A8-4106-BBFC-B0CCD3E5685C}">
      <dgm:prSet/>
      <dgm:spPr/>
      <dgm:t>
        <a:bodyPr/>
        <a:lstStyle/>
        <a:p>
          <a:endParaRPr lang="en-US"/>
        </a:p>
      </dgm:t>
    </dgm:pt>
    <dgm:pt modelId="{C4FE90F7-EEF8-44CF-AB55-8162F84B8DF1}" type="sibTrans" cxnId="{4BE8007D-A7A8-4106-BBFC-B0CCD3E5685C}">
      <dgm:prSet/>
      <dgm:spPr/>
      <dgm:t>
        <a:bodyPr/>
        <a:lstStyle/>
        <a:p>
          <a:endParaRPr lang="en-US"/>
        </a:p>
      </dgm:t>
    </dgm:pt>
    <dgm:pt modelId="{EFC5B459-371F-487D-9646-039BE11111D7}">
      <dgm:prSet custT="1"/>
      <dgm:spPr/>
      <dgm:t>
        <a:bodyPr/>
        <a:lstStyle/>
        <a:p>
          <a:r>
            <a:rPr lang="en-GB" sz="2000" dirty="0">
              <a:latin typeface="Times New Roman" panose="02020603050405020304" pitchFamily="18" charset="0"/>
              <a:cs typeface="Times New Roman" panose="02020603050405020304" pitchFamily="18" charset="0"/>
            </a:rPr>
            <a:t>Organisational and multitasking skills	</a:t>
          </a:r>
          <a:endParaRPr lang="en-US" sz="2000" dirty="0">
            <a:latin typeface="Times New Roman" panose="02020603050405020304" pitchFamily="18" charset="0"/>
            <a:cs typeface="Times New Roman" panose="02020603050405020304" pitchFamily="18" charset="0"/>
          </a:endParaRPr>
        </a:p>
      </dgm:t>
    </dgm:pt>
    <dgm:pt modelId="{0149230F-B851-499F-BE5C-FA57A16ED639}" type="parTrans" cxnId="{D5491566-5D03-4D35-BF49-3652386EB7BE}">
      <dgm:prSet/>
      <dgm:spPr/>
      <dgm:t>
        <a:bodyPr/>
        <a:lstStyle/>
        <a:p>
          <a:endParaRPr lang="en-US"/>
        </a:p>
      </dgm:t>
    </dgm:pt>
    <dgm:pt modelId="{43134139-322C-44DA-9231-F37F836FF28F}" type="sibTrans" cxnId="{D5491566-5D03-4D35-BF49-3652386EB7BE}">
      <dgm:prSet/>
      <dgm:spPr/>
      <dgm:t>
        <a:bodyPr/>
        <a:lstStyle/>
        <a:p>
          <a:endParaRPr lang="en-US"/>
        </a:p>
      </dgm:t>
    </dgm:pt>
    <dgm:pt modelId="{3B40DD7D-8820-47DE-B22D-913BC8AEA447}">
      <dgm:prSet custT="1"/>
      <dgm:spPr/>
      <dgm:t>
        <a:bodyPr/>
        <a:lstStyle/>
        <a:p>
          <a:r>
            <a:rPr lang="en-GB" sz="2000" dirty="0">
              <a:latin typeface="Times New Roman" panose="02020603050405020304" pitchFamily="18" charset="0"/>
              <a:cs typeface="Times New Roman" panose="02020603050405020304" pitchFamily="18" charset="0"/>
            </a:rPr>
            <a:t>Professional, empathetic, and patient-focused approach</a:t>
          </a:r>
          <a:endParaRPr lang="en-US" sz="2000" dirty="0">
            <a:latin typeface="Times New Roman" panose="02020603050405020304" pitchFamily="18" charset="0"/>
            <a:cs typeface="Times New Roman" panose="02020603050405020304" pitchFamily="18" charset="0"/>
          </a:endParaRPr>
        </a:p>
      </dgm:t>
    </dgm:pt>
    <dgm:pt modelId="{581AAE5B-7F31-4174-B508-5586DC16C96E}" type="parTrans" cxnId="{6A024674-C057-4CA2-9B32-C753398950A1}">
      <dgm:prSet/>
      <dgm:spPr/>
      <dgm:t>
        <a:bodyPr/>
        <a:lstStyle/>
        <a:p>
          <a:endParaRPr lang="en-US"/>
        </a:p>
      </dgm:t>
    </dgm:pt>
    <dgm:pt modelId="{D9BA8722-39CD-46B1-A14A-BB504E5E9642}" type="sibTrans" cxnId="{6A024674-C057-4CA2-9B32-C753398950A1}">
      <dgm:prSet/>
      <dgm:spPr/>
      <dgm:t>
        <a:bodyPr/>
        <a:lstStyle/>
        <a:p>
          <a:endParaRPr lang="en-US"/>
        </a:p>
      </dgm:t>
    </dgm:pt>
    <dgm:pt modelId="{E5477366-CD67-4A6B-991C-247B14F2C1C8}" type="pres">
      <dgm:prSet presAssocID="{F543EB29-D03D-40C6-98EF-25A747E0DD0C}" presName="linear" presStyleCnt="0">
        <dgm:presLayoutVars>
          <dgm:animLvl val="lvl"/>
          <dgm:resizeHandles val="exact"/>
        </dgm:presLayoutVars>
      </dgm:prSet>
      <dgm:spPr/>
    </dgm:pt>
    <dgm:pt modelId="{7B306BB5-21B5-447F-BF60-E8AFDBC82150}" type="pres">
      <dgm:prSet presAssocID="{E69550A4-877C-422A-87C1-E4047A5D59D8}" presName="parentText" presStyleLbl="node1" presStyleIdx="0" presStyleCnt="4" custLinFactNeighborX="-232" custLinFactNeighborY="-34842">
        <dgm:presLayoutVars>
          <dgm:chMax val="0"/>
          <dgm:bulletEnabled val="1"/>
        </dgm:presLayoutVars>
      </dgm:prSet>
      <dgm:spPr/>
    </dgm:pt>
    <dgm:pt modelId="{CA40DF98-01A4-49E1-A210-EBD746C1F1FD}" type="pres">
      <dgm:prSet presAssocID="{BD923C7F-5A8C-4C32-97B0-57E073358C12}" presName="spacer" presStyleCnt="0"/>
      <dgm:spPr/>
    </dgm:pt>
    <dgm:pt modelId="{B0C09370-A83A-4DD4-AC98-4481F2808000}" type="pres">
      <dgm:prSet presAssocID="{C72E2269-E2F6-47D1-84E9-6ABA7E375B08}" presName="parentText" presStyleLbl="node1" presStyleIdx="1" presStyleCnt="4">
        <dgm:presLayoutVars>
          <dgm:chMax val="0"/>
          <dgm:bulletEnabled val="1"/>
        </dgm:presLayoutVars>
      </dgm:prSet>
      <dgm:spPr/>
    </dgm:pt>
    <dgm:pt modelId="{311FB6EC-B2F0-4627-A2F6-15D9946F68E0}" type="pres">
      <dgm:prSet presAssocID="{4ADC1B98-55A7-494D-A77A-C80940E0F539}" presName="spacer" presStyleCnt="0"/>
      <dgm:spPr/>
    </dgm:pt>
    <dgm:pt modelId="{2AFDF074-71AC-4BDE-A1F7-21707C60D495}" type="pres">
      <dgm:prSet presAssocID="{E913A281-1466-413C-ABAB-F3560A229109}" presName="parentText" presStyleLbl="node1" presStyleIdx="2" presStyleCnt="4">
        <dgm:presLayoutVars>
          <dgm:chMax val="0"/>
          <dgm:bulletEnabled val="1"/>
        </dgm:presLayoutVars>
      </dgm:prSet>
      <dgm:spPr/>
    </dgm:pt>
    <dgm:pt modelId="{377F66CB-9068-477A-842B-6F87F39AF486}" type="pres">
      <dgm:prSet presAssocID="{EAD2F1D3-6F90-4C5A-B777-12306F6FA121}" presName="spacer" presStyleCnt="0"/>
      <dgm:spPr/>
    </dgm:pt>
    <dgm:pt modelId="{2A1843B4-D4BA-4EB2-BE36-271B18EA8FA7}" type="pres">
      <dgm:prSet presAssocID="{5C7EBEF3-76D2-4990-A0BA-AB155DAC1D4A}" presName="parentText" presStyleLbl="node1" presStyleIdx="3" presStyleCnt="4">
        <dgm:presLayoutVars>
          <dgm:chMax val="0"/>
          <dgm:bulletEnabled val="1"/>
        </dgm:presLayoutVars>
      </dgm:prSet>
      <dgm:spPr/>
    </dgm:pt>
    <dgm:pt modelId="{3FC1F50C-F0D7-4B7C-99F7-FC40BF806B7B}" type="pres">
      <dgm:prSet presAssocID="{5C7EBEF3-76D2-4990-A0BA-AB155DAC1D4A}" presName="childText" presStyleLbl="revTx" presStyleIdx="0" presStyleCnt="1">
        <dgm:presLayoutVars>
          <dgm:bulletEnabled val="1"/>
        </dgm:presLayoutVars>
      </dgm:prSet>
      <dgm:spPr/>
    </dgm:pt>
  </dgm:ptLst>
  <dgm:cxnLst>
    <dgm:cxn modelId="{FD86F207-7406-4BF3-8219-39A6D9C75711}" type="presOf" srcId="{3B40DD7D-8820-47DE-B22D-913BC8AEA447}" destId="{3FC1F50C-F0D7-4B7C-99F7-FC40BF806B7B}" srcOrd="0" destOrd="3" presId="urn:microsoft.com/office/officeart/2005/8/layout/vList2"/>
    <dgm:cxn modelId="{1972650D-3497-4931-BF2D-FCCDCEBA0EAD}" type="presOf" srcId="{EFC5B459-371F-487D-9646-039BE11111D7}" destId="{3FC1F50C-F0D7-4B7C-99F7-FC40BF806B7B}" srcOrd="0" destOrd="2" presId="urn:microsoft.com/office/officeart/2005/8/layout/vList2"/>
    <dgm:cxn modelId="{C2A1F40E-E768-4C54-8F6A-CF75660374C0}" type="presOf" srcId="{E69550A4-877C-422A-87C1-E4047A5D59D8}" destId="{7B306BB5-21B5-447F-BF60-E8AFDBC82150}" srcOrd="0" destOrd="0" presId="urn:microsoft.com/office/officeart/2005/8/layout/vList2"/>
    <dgm:cxn modelId="{D4495D13-E22E-4C8E-A422-13E723D92F1A}" type="presOf" srcId="{C72E2269-E2F6-47D1-84E9-6ABA7E375B08}" destId="{B0C09370-A83A-4DD4-AC98-4481F2808000}" srcOrd="0" destOrd="0" presId="urn:microsoft.com/office/officeart/2005/8/layout/vList2"/>
    <dgm:cxn modelId="{017E7437-476A-4B51-B852-DA7F3A075B64}" srcId="{F543EB29-D03D-40C6-98EF-25A747E0DD0C}" destId="{5C7EBEF3-76D2-4990-A0BA-AB155DAC1D4A}" srcOrd="3" destOrd="0" parTransId="{5F548918-4B42-4882-946E-BAAE3990AF6F}" sibTransId="{62FD15D7-601C-4F8A-8794-B841355B14CA}"/>
    <dgm:cxn modelId="{D5491566-5D03-4D35-BF49-3652386EB7BE}" srcId="{5C7EBEF3-76D2-4990-A0BA-AB155DAC1D4A}" destId="{EFC5B459-371F-487D-9646-039BE11111D7}" srcOrd="2" destOrd="0" parTransId="{0149230F-B851-499F-BE5C-FA57A16ED639}" sibTransId="{43134139-322C-44DA-9231-F37F836FF28F}"/>
    <dgm:cxn modelId="{6A024674-C057-4CA2-9B32-C753398950A1}" srcId="{5C7EBEF3-76D2-4990-A0BA-AB155DAC1D4A}" destId="{3B40DD7D-8820-47DE-B22D-913BC8AEA447}" srcOrd="3" destOrd="0" parTransId="{581AAE5B-7F31-4174-B508-5586DC16C96E}" sibTransId="{D9BA8722-39CD-46B1-A14A-BB504E5E9642}"/>
    <dgm:cxn modelId="{4DBB7658-F597-4CA8-A33B-8D02C80F485F}" srcId="{F543EB29-D03D-40C6-98EF-25A747E0DD0C}" destId="{C72E2269-E2F6-47D1-84E9-6ABA7E375B08}" srcOrd="1" destOrd="0" parTransId="{7A442007-A435-4CC2-BB29-B2213732AF74}" sibTransId="{4ADC1B98-55A7-494D-A77A-C80940E0F539}"/>
    <dgm:cxn modelId="{063E1659-F2AC-4E1D-815F-6CA906C670CA}" type="presOf" srcId="{7FCA135D-75AE-4BC3-991C-FF7A20EF474C}" destId="{3FC1F50C-F0D7-4B7C-99F7-FC40BF806B7B}" srcOrd="0" destOrd="0" presId="urn:microsoft.com/office/officeart/2005/8/layout/vList2"/>
    <dgm:cxn modelId="{6BA1B979-7AE2-4F47-A1F2-1C10EB75C158}" type="presOf" srcId="{E913A281-1466-413C-ABAB-F3560A229109}" destId="{2AFDF074-71AC-4BDE-A1F7-21707C60D495}" srcOrd="0" destOrd="0" presId="urn:microsoft.com/office/officeart/2005/8/layout/vList2"/>
    <dgm:cxn modelId="{4BE8007D-A7A8-4106-BBFC-B0CCD3E5685C}" srcId="{5C7EBEF3-76D2-4990-A0BA-AB155DAC1D4A}" destId="{BF424DDC-F2A8-424C-A78E-A16AEC4D40F2}" srcOrd="1" destOrd="0" parTransId="{88759622-941E-4671-802D-52AEA5E703E1}" sibTransId="{C4FE90F7-EEF8-44CF-AB55-8162F84B8DF1}"/>
    <dgm:cxn modelId="{D2E3C887-E0A5-4F69-B82E-1B962E89F694}" srcId="{F543EB29-D03D-40C6-98EF-25A747E0DD0C}" destId="{E913A281-1466-413C-ABAB-F3560A229109}" srcOrd="2" destOrd="0" parTransId="{98D92A46-E652-4CBE-AF8D-340A92A94E49}" sibTransId="{EAD2F1D3-6F90-4C5A-B777-12306F6FA121}"/>
    <dgm:cxn modelId="{70734F9C-6B46-452C-B0F1-C16880FC9F51}" type="presOf" srcId="{F543EB29-D03D-40C6-98EF-25A747E0DD0C}" destId="{E5477366-CD67-4A6B-991C-247B14F2C1C8}" srcOrd="0" destOrd="0" presId="urn:microsoft.com/office/officeart/2005/8/layout/vList2"/>
    <dgm:cxn modelId="{0C20ECC4-00FB-4098-BD7D-3342D1D59B35}" type="presOf" srcId="{5C7EBEF3-76D2-4990-A0BA-AB155DAC1D4A}" destId="{2A1843B4-D4BA-4EB2-BE36-271B18EA8FA7}" srcOrd="0" destOrd="0" presId="urn:microsoft.com/office/officeart/2005/8/layout/vList2"/>
    <dgm:cxn modelId="{B4E5E0D2-F0F8-44A0-97B8-18868ED029EC}" srcId="{F543EB29-D03D-40C6-98EF-25A747E0DD0C}" destId="{E69550A4-877C-422A-87C1-E4047A5D59D8}" srcOrd="0" destOrd="0" parTransId="{88685B51-CAC7-49B3-B6FF-512290EEBD42}" sibTransId="{BD923C7F-5A8C-4C32-97B0-57E073358C12}"/>
    <dgm:cxn modelId="{EF6C7FD4-61F5-454F-BFBD-00BB8588AAC2}" srcId="{5C7EBEF3-76D2-4990-A0BA-AB155DAC1D4A}" destId="{7FCA135D-75AE-4BC3-991C-FF7A20EF474C}" srcOrd="0" destOrd="0" parTransId="{6FDBEFC6-BC0E-4DB0-B04F-77CBE02176EF}" sibTransId="{64877822-EFE8-4CB6-BC09-46A2F8693773}"/>
    <dgm:cxn modelId="{A61B2EE8-78D6-4D5A-8AF8-FE8FC4C4FFBB}" type="presOf" srcId="{BF424DDC-F2A8-424C-A78E-A16AEC4D40F2}" destId="{3FC1F50C-F0D7-4B7C-99F7-FC40BF806B7B}" srcOrd="0" destOrd="1" presId="urn:microsoft.com/office/officeart/2005/8/layout/vList2"/>
    <dgm:cxn modelId="{D0285AE4-82DA-4C4A-B6D5-AEF7C43DC67C}" type="presParOf" srcId="{E5477366-CD67-4A6B-991C-247B14F2C1C8}" destId="{7B306BB5-21B5-447F-BF60-E8AFDBC82150}" srcOrd="0" destOrd="0" presId="urn:microsoft.com/office/officeart/2005/8/layout/vList2"/>
    <dgm:cxn modelId="{4B13282C-2258-445F-8C04-9984492C54C1}" type="presParOf" srcId="{E5477366-CD67-4A6B-991C-247B14F2C1C8}" destId="{CA40DF98-01A4-49E1-A210-EBD746C1F1FD}" srcOrd="1" destOrd="0" presId="urn:microsoft.com/office/officeart/2005/8/layout/vList2"/>
    <dgm:cxn modelId="{E77A558F-3A65-4D74-BF2D-A7112CD9AABA}" type="presParOf" srcId="{E5477366-CD67-4A6B-991C-247B14F2C1C8}" destId="{B0C09370-A83A-4DD4-AC98-4481F2808000}" srcOrd="2" destOrd="0" presId="urn:microsoft.com/office/officeart/2005/8/layout/vList2"/>
    <dgm:cxn modelId="{57BB22B7-9558-4850-BDE4-6088806C1C59}" type="presParOf" srcId="{E5477366-CD67-4A6B-991C-247B14F2C1C8}" destId="{311FB6EC-B2F0-4627-A2F6-15D9946F68E0}" srcOrd="3" destOrd="0" presId="urn:microsoft.com/office/officeart/2005/8/layout/vList2"/>
    <dgm:cxn modelId="{E13AF434-1102-4A7E-B7AA-78824F8EB8D7}" type="presParOf" srcId="{E5477366-CD67-4A6B-991C-247B14F2C1C8}" destId="{2AFDF074-71AC-4BDE-A1F7-21707C60D495}" srcOrd="4" destOrd="0" presId="urn:microsoft.com/office/officeart/2005/8/layout/vList2"/>
    <dgm:cxn modelId="{55DD411D-454D-4A8E-8C4B-624FAD871AE1}" type="presParOf" srcId="{E5477366-CD67-4A6B-991C-247B14F2C1C8}" destId="{377F66CB-9068-477A-842B-6F87F39AF486}" srcOrd="5" destOrd="0" presId="urn:microsoft.com/office/officeart/2005/8/layout/vList2"/>
    <dgm:cxn modelId="{C991EC91-5362-4BC0-970E-5E43FE35180B}" type="presParOf" srcId="{E5477366-CD67-4A6B-991C-247B14F2C1C8}" destId="{2A1843B4-D4BA-4EB2-BE36-271B18EA8FA7}" srcOrd="6" destOrd="0" presId="urn:microsoft.com/office/officeart/2005/8/layout/vList2"/>
    <dgm:cxn modelId="{C1A1654C-BF2C-43ED-A8AA-28B6D13A9EEB}" type="presParOf" srcId="{E5477366-CD67-4A6B-991C-247B14F2C1C8}" destId="{3FC1F50C-F0D7-4B7C-99F7-FC40BF806B7B}"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8A08FA-B37C-4FD7-BD9A-0E06844BB5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8F5E72F-E51C-4E08-B71D-5E52C4180A68}">
      <dgm:prSet/>
      <dgm:spPr/>
      <dgm:t>
        <a:bodyPr/>
        <a:lstStyle/>
        <a:p>
          <a:r>
            <a:rPr lang="en-GB"/>
            <a:t>Communication   - 5 ( EXCELENT)</a:t>
          </a:r>
          <a:endParaRPr lang="en-US"/>
        </a:p>
      </dgm:t>
    </dgm:pt>
    <dgm:pt modelId="{09AF099F-DB35-45E7-9FD1-362544EFE063}" type="parTrans" cxnId="{6FE35138-7975-4125-985D-8BD398834A9A}">
      <dgm:prSet/>
      <dgm:spPr/>
      <dgm:t>
        <a:bodyPr/>
        <a:lstStyle/>
        <a:p>
          <a:endParaRPr lang="en-US"/>
        </a:p>
      </dgm:t>
    </dgm:pt>
    <dgm:pt modelId="{2E48B114-FC29-431B-873C-4EEA05D9FE37}" type="sibTrans" cxnId="{6FE35138-7975-4125-985D-8BD398834A9A}">
      <dgm:prSet/>
      <dgm:spPr/>
      <dgm:t>
        <a:bodyPr/>
        <a:lstStyle/>
        <a:p>
          <a:endParaRPr lang="en-US"/>
        </a:p>
      </dgm:t>
    </dgm:pt>
    <dgm:pt modelId="{04642A5D-4A82-4434-8401-0830E75C76C1}">
      <dgm:prSet/>
      <dgm:spPr/>
      <dgm:t>
        <a:bodyPr/>
        <a:lstStyle/>
        <a:p>
          <a:r>
            <a:rPr lang="en-GB"/>
            <a:t>Empathy &amp; patient care- 5 (EXCELENT)</a:t>
          </a:r>
          <a:endParaRPr lang="en-US"/>
        </a:p>
      </dgm:t>
    </dgm:pt>
    <dgm:pt modelId="{2A53B4D2-1980-4BB9-86AE-595FD4FE720F}" type="parTrans" cxnId="{CFB04E3B-11E2-4D7D-A03C-930333497C0B}">
      <dgm:prSet/>
      <dgm:spPr/>
      <dgm:t>
        <a:bodyPr/>
        <a:lstStyle/>
        <a:p>
          <a:endParaRPr lang="en-US"/>
        </a:p>
      </dgm:t>
    </dgm:pt>
    <dgm:pt modelId="{C66B30EF-5D8C-4BE8-B7AD-014185294DD1}" type="sibTrans" cxnId="{CFB04E3B-11E2-4D7D-A03C-930333497C0B}">
      <dgm:prSet/>
      <dgm:spPr/>
      <dgm:t>
        <a:bodyPr/>
        <a:lstStyle/>
        <a:p>
          <a:endParaRPr lang="en-US"/>
        </a:p>
      </dgm:t>
    </dgm:pt>
    <dgm:pt modelId="{BE2F9FC5-F4F8-46A6-A298-EC0556FE5DC5}">
      <dgm:prSet/>
      <dgm:spPr/>
      <dgm:t>
        <a:bodyPr/>
        <a:lstStyle/>
        <a:p>
          <a:r>
            <a:rPr lang="en-GB"/>
            <a:t>Confidentiality-4 (EXCEEDS EXPECTATIONS)</a:t>
          </a:r>
          <a:endParaRPr lang="en-US"/>
        </a:p>
      </dgm:t>
    </dgm:pt>
    <dgm:pt modelId="{FCE4CDC3-EEFD-4E8C-8AE2-575E786D839D}" type="parTrans" cxnId="{D9899625-BAC3-4877-81A4-0C17235A88DF}">
      <dgm:prSet/>
      <dgm:spPr/>
      <dgm:t>
        <a:bodyPr/>
        <a:lstStyle/>
        <a:p>
          <a:endParaRPr lang="en-US"/>
        </a:p>
      </dgm:t>
    </dgm:pt>
    <dgm:pt modelId="{5AD6BC08-0B50-4F2D-A506-714B0D37B173}" type="sibTrans" cxnId="{D9899625-BAC3-4877-81A4-0C17235A88DF}">
      <dgm:prSet/>
      <dgm:spPr/>
      <dgm:t>
        <a:bodyPr/>
        <a:lstStyle/>
        <a:p>
          <a:endParaRPr lang="en-US"/>
        </a:p>
      </dgm:t>
    </dgm:pt>
    <dgm:pt modelId="{6EF33DAB-11E2-4420-8796-9561219B7DCB}">
      <dgm:prSet/>
      <dgm:spPr/>
      <dgm:t>
        <a:bodyPr/>
        <a:lstStyle/>
        <a:p>
          <a:r>
            <a:rPr lang="en-GB"/>
            <a:t>Appointment management-5 (EXCELENT)</a:t>
          </a:r>
          <a:endParaRPr lang="en-US"/>
        </a:p>
      </dgm:t>
    </dgm:pt>
    <dgm:pt modelId="{7BA97521-21D2-4767-99CB-95A068C2B9A8}" type="parTrans" cxnId="{6449ECDA-78CE-4D58-9484-0882B92665F2}">
      <dgm:prSet/>
      <dgm:spPr/>
      <dgm:t>
        <a:bodyPr/>
        <a:lstStyle/>
        <a:p>
          <a:endParaRPr lang="en-US"/>
        </a:p>
      </dgm:t>
    </dgm:pt>
    <dgm:pt modelId="{2686A380-5371-427E-9E4F-907D6CFD513A}" type="sibTrans" cxnId="{6449ECDA-78CE-4D58-9484-0882B92665F2}">
      <dgm:prSet/>
      <dgm:spPr/>
      <dgm:t>
        <a:bodyPr/>
        <a:lstStyle/>
        <a:p>
          <a:endParaRPr lang="en-US"/>
        </a:p>
      </dgm:t>
    </dgm:pt>
    <dgm:pt modelId="{7849E021-ADED-4A01-AC51-D173B1BFD1AB}">
      <dgm:prSet/>
      <dgm:spPr/>
      <dgm:t>
        <a:bodyPr/>
        <a:lstStyle/>
        <a:p>
          <a:r>
            <a:rPr lang="en-GB"/>
            <a:t>Teamwork -5 (EXCELENT)</a:t>
          </a:r>
          <a:endParaRPr lang="en-US"/>
        </a:p>
      </dgm:t>
    </dgm:pt>
    <dgm:pt modelId="{E525E377-C914-4B49-96DC-C603D192C53D}" type="parTrans" cxnId="{489787CB-95F5-4A90-BD87-C4C1227AC58F}">
      <dgm:prSet/>
      <dgm:spPr/>
      <dgm:t>
        <a:bodyPr/>
        <a:lstStyle/>
        <a:p>
          <a:endParaRPr lang="en-US"/>
        </a:p>
      </dgm:t>
    </dgm:pt>
    <dgm:pt modelId="{9ED7A7FB-5AFD-468D-9CD5-979CD5A7E8B0}" type="sibTrans" cxnId="{489787CB-95F5-4A90-BD87-C4C1227AC58F}">
      <dgm:prSet/>
      <dgm:spPr/>
      <dgm:t>
        <a:bodyPr/>
        <a:lstStyle/>
        <a:p>
          <a:endParaRPr lang="en-US"/>
        </a:p>
      </dgm:t>
    </dgm:pt>
    <dgm:pt modelId="{BDB605BE-6241-4608-9392-A197E9EF32BE}">
      <dgm:prSet/>
      <dgm:spPr/>
      <dgm:t>
        <a:bodyPr/>
        <a:lstStyle/>
        <a:p>
          <a:r>
            <a:rPr lang="en-GB"/>
            <a:t>Professionalism- 4 (EXCEEDS EXPECTATIONS)</a:t>
          </a:r>
          <a:endParaRPr lang="en-US"/>
        </a:p>
      </dgm:t>
    </dgm:pt>
    <dgm:pt modelId="{944DAF3E-12F0-4474-8171-615D2D06136C}" type="parTrans" cxnId="{EBE36A69-A35A-469E-8027-3341F248DD68}">
      <dgm:prSet/>
      <dgm:spPr/>
      <dgm:t>
        <a:bodyPr/>
        <a:lstStyle/>
        <a:p>
          <a:endParaRPr lang="en-US"/>
        </a:p>
      </dgm:t>
    </dgm:pt>
    <dgm:pt modelId="{21D6E024-B3C0-4394-A914-D5CB6D1630B6}" type="sibTrans" cxnId="{EBE36A69-A35A-469E-8027-3341F248DD68}">
      <dgm:prSet/>
      <dgm:spPr/>
      <dgm:t>
        <a:bodyPr/>
        <a:lstStyle/>
        <a:p>
          <a:endParaRPr lang="en-US"/>
        </a:p>
      </dgm:t>
    </dgm:pt>
    <dgm:pt modelId="{EC52DE3E-7373-4CDA-A203-AA4C3644962F}" type="pres">
      <dgm:prSet presAssocID="{C28A08FA-B37C-4FD7-BD9A-0E06844BB52B}" presName="root" presStyleCnt="0">
        <dgm:presLayoutVars>
          <dgm:dir/>
          <dgm:resizeHandles val="exact"/>
        </dgm:presLayoutVars>
      </dgm:prSet>
      <dgm:spPr/>
    </dgm:pt>
    <dgm:pt modelId="{AA517C70-C03F-4F0E-82DE-C0CE3FE52336}" type="pres">
      <dgm:prSet presAssocID="{38F5E72F-E51C-4E08-B71D-5E52C4180A68}" presName="compNode" presStyleCnt="0"/>
      <dgm:spPr/>
    </dgm:pt>
    <dgm:pt modelId="{4B05E62A-AA92-4A94-92D1-F09D958F5825}" type="pres">
      <dgm:prSet presAssocID="{38F5E72F-E51C-4E08-B71D-5E52C4180A68}" presName="bgRect" presStyleLbl="bgShp" presStyleIdx="0" presStyleCnt="6"/>
      <dgm:spPr/>
    </dgm:pt>
    <dgm:pt modelId="{1BFB403F-BF87-4E8E-ACA3-AFE0D962F62F}" type="pres">
      <dgm:prSet presAssocID="{38F5E72F-E51C-4E08-B71D-5E52C4180A6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2679234B-9CD6-4A7B-8E47-D89BC7A43627}" type="pres">
      <dgm:prSet presAssocID="{38F5E72F-E51C-4E08-B71D-5E52C4180A68}" presName="spaceRect" presStyleCnt="0"/>
      <dgm:spPr/>
    </dgm:pt>
    <dgm:pt modelId="{11683E3F-D4D3-4F6B-B27A-1D32436A4221}" type="pres">
      <dgm:prSet presAssocID="{38F5E72F-E51C-4E08-B71D-5E52C4180A68}" presName="parTx" presStyleLbl="revTx" presStyleIdx="0" presStyleCnt="6">
        <dgm:presLayoutVars>
          <dgm:chMax val="0"/>
          <dgm:chPref val="0"/>
        </dgm:presLayoutVars>
      </dgm:prSet>
      <dgm:spPr/>
    </dgm:pt>
    <dgm:pt modelId="{2D026BEE-5958-47A5-8EFB-F1C1B3A06388}" type="pres">
      <dgm:prSet presAssocID="{2E48B114-FC29-431B-873C-4EEA05D9FE37}" presName="sibTrans" presStyleCnt="0"/>
      <dgm:spPr/>
    </dgm:pt>
    <dgm:pt modelId="{A2DE8444-3119-4E71-AC77-99D73B75371D}" type="pres">
      <dgm:prSet presAssocID="{04642A5D-4A82-4434-8401-0830E75C76C1}" presName="compNode" presStyleCnt="0"/>
      <dgm:spPr/>
    </dgm:pt>
    <dgm:pt modelId="{9AC8CEA4-E2FD-48A5-BE81-FA1933C97F58}" type="pres">
      <dgm:prSet presAssocID="{04642A5D-4A82-4434-8401-0830E75C76C1}" presName="bgRect" presStyleLbl="bgShp" presStyleIdx="1" presStyleCnt="6"/>
      <dgm:spPr/>
    </dgm:pt>
    <dgm:pt modelId="{9621DB50-1B78-4CF0-9F49-B0E9C9D8453A}" type="pres">
      <dgm:prSet presAssocID="{04642A5D-4A82-4434-8401-0830E75C76C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FAFD8C3F-94C6-4D0A-876C-A0794F7F2998}" type="pres">
      <dgm:prSet presAssocID="{04642A5D-4A82-4434-8401-0830E75C76C1}" presName="spaceRect" presStyleCnt="0"/>
      <dgm:spPr/>
    </dgm:pt>
    <dgm:pt modelId="{8D5F1A0E-4A1B-4D46-B1DD-B056F8859975}" type="pres">
      <dgm:prSet presAssocID="{04642A5D-4A82-4434-8401-0830E75C76C1}" presName="parTx" presStyleLbl="revTx" presStyleIdx="1" presStyleCnt="6">
        <dgm:presLayoutVars>
          <dgm:chMax val="0"/>
          <dgm:chPref val="0"/>
        </dgm:presLayoutVars>
      </dgm:prSet>
      <dgm:spPr/>
    </dgm:pt>
    <dgm:pt modelId="{ECF0C970-DD33-46A1-9873-83D1E5E0195F}" type="pres">
      <dgm:prSet presAssocID="{C66B30EF-5D8C-4BE8-B7AD-014185294DD1}" presName="sibTrans" presStyleCnt="0"/>
      <dgm:spPr/>
    </dgm:pt>
    <dgm:pt modelId="{32239145-D727-4C8E-B5AD-2159E13A77AF}" type="pres">
      <dgm:prSet presAssocID="{BE2F9FC5-F4F8-46A6-A298-EC0556FE5DC5}" presName="compNode" presStyleCnt="0"/>
      <dgm:spPr/>
    </dgm:pt>
    <dgm:pt modelId="{024D0563-30C0-4546-9708-ED512E662036}" type="pres">
      <dgm:prSet presAssocID="{BE2F9FC5-F4F8-46A6-A298-EC0556FE5DC5}" presName="bgRect" presStyleLbl="bgShp" presStyleIdx="2" presStyleCnt="6"/>
      <dgm:spPr/>
    </dgm:pt>
    <dgm:pt modelId="{5F070CCF-110A-49C4-9E38-241284E5F4C9}" type="pres">
      <dgm:prSet presAssocID="{BE2F9FC5-F4F8-46A6-A298-EC0556FE5DC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5E3630FE-0C8A-4B27-967A-1AFA77F6C4FF}" type="pres">
      <dgm:prSet presAssocID="{BE2F9FC5-F4F8-46A6-A298-EC0556FE5DC5}" presName="spaceRect" presStyleCnt="0"/>
      <dgm:spPr/>
    </dgm:pt>
    <dgm:pt modelId="{38857AAF-E14B-40A3-9342-C70CDE814590}" type="pres">
      <dgm:prSet presAssocID="{BE2F9FC5-F4F8-46A6-A298-EC0556FE5DC5}" presName="parTx" presStyleLbl="revTx" presStyleIdx="2" presStyleCnt="6">
        <dgm:presLayoutVars>
          <dgm:chMax val="0"/>
          <dgm:chPref val="0"/>
        </dgm:presLayoutVars>
      </dgm:prSet>
      <dgm:spPr/>
    </dgm:pt>
    <dgm:pt modelId="{90B871AD-E7D9-4E4B-ABF7-7C37FB77AE0D}" type="pres">
      <dgm:prSet presAssocID="{5AD6BC08-0B50-4F2D-A506-714B0D37B173}" presName="sibTrans" presStyleCnt="0"/>
      <dgm:spPr/>
    </dgm:pt>
    <dgm:pt modelId="{0180CBDD-F55A-40B7-93EF-6D1140601367}" type="pres">
      <dgm:prSet presAssocID="{6EF33DAB-11E2-4420-8796-9561219B7DCB}" presName="compNode" presStyleCnt="0"/>
      <dgm:spPr/>
    </dgm:pt>
    <dgm:pt modelId="{03DAC15C-0B54-4974-8BBE-BE3FD3712C97}" type="pres">
      <dgm:prSet presAssocID="{6EF33DAB-11E2-4420-8796-9561219B7DCB}" presName="bgRect" presStyleLbl="bgShp" presStyleIdx="3" presStyleCnt="6"/>
      <dgm:spPr/>
    </dgm:pt>
    <dgm:pt modelId="{E26BB46D-BDB1-4A14-B8B7-D9508E934FAD}" type="pres">
      <dgm:prSet presAssocID="{6EF33DAB-11E2-4420-8796-9561219B7DC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9309EEDF-2BF5-4DF5-894C-CC5460E70F6F}" type="pres">
      <dgm:prSet presAssocID="{6EF33DAB-11E2-4420-8796-9561219B7DCB}" presName="spaceRect" presStyleCnt="0"/>
      <dgm:spPr/>
    </dgm:pt>
    <dgm:pt modelId="{22B9F855-6E56-4905-B822-A7E467A976EB}" type="pres">
      <dgm:prSet presAssocID="{6EF33DAB-11E2-4420-8796-9561219B7DCB}" presName="parTx" presStyleLbl="revTx" presStyleIdx="3" presStyleCnt="6">
        <dgm:presLayoutVars>
          <dgm:chMax val="0"/>
          <dgm:chPref val="0"/>
        </dgm:presLayoutVars>
      </dgm:prSet>
      <dgm:spPr/>
    </dgm:pt>
    <dgm:pt modelId="{2010FCEA-BBA1-432A-83A2-8DE66FB3FDA2}" type="pres">
      <dgm:prSet presAssocID="{2686A380-5371-427E-9E4F-907D6CFD513A}" presName="sibTrans" presStyleCnt="0"/>
      <dgm:spPr/>
    </dgm:pt>
    <dgm:pt modelId="{775BC504-DF7B-4878-BD7E-AF3AF3F5B6B8}" type="pres">
      <dgm:prSet presAssocID="{7849E021-ADED-4A01-AC51-D173B1BFD1AB}" presName="compNode" presStyleCnt="0"/>
      <dgm:spPr/>
    </dgm:pt>
    <dgm:pt modelId="{3699FE3B-D4CF-4CE8-950C-8DD8C75B1178}" type="pres">
      <dgm:prSet presAssocID="{7849E021-ADED-4A01-AC51-D173B1BFD1AB}" presName="bgRect" presStyleLbl="bgShp" presStyleIdx="4" presStyleCnt="6"/>
      <dgm:spPr/>
    </dgm:pt>
    <dgm:pt modelId="{23BE82BB-160B-4E71-8A9A-0503621ACEAB}" type="pres">
      <dgm:prSet presAssocID="{7849E021-ADED-4A01-AC51-D173B1BFD1A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51A911D3-FE3A-44A4-90AB-A497469CE60F}" type="pres">
      <dgm:prSet presAssocID="{7849E021-ADED-4A01-AC51-D173B1BFD1AB}" presName="spaceRect" presStyleCnt="0"/>
      <dgm:spPr/>
    </dgm:pt>
    <dgm:pt modelId="{DDE1C395-102F-47A8-8AF9-C24E47E44E3B}" type="pres">
      <dgm:prSet presAssocID="{7849E021-ADED-4A01-AC51-D173B1BFD1AB}" presName="parTx" presStyleLbl="revTx" presStyleIdx="4" presStyleCnt="6">
        <dgm:presLayoutVars>
          <dgm:chMax val="0"/>
          <dgm:chPref val="0"/>
        </dgm:presLayoutVars>
      </dgm:prSet>
      <dgm:spPr/>
    </dgm:pt>
    <dgm:pt modelId="{90E7CA4A-0DA1-4148-A0A6-21D37814A659}" type="pres">
      <dgm:prSet presAssocID="{9ED7A7FB-5AFD-468D-9CD5-979CD5A7E8B0}" presName="sibTrans" presStyleCnt="0"/>
      <dgm:spPr/>
    </dgm:pt>
    <dgm:pt modelId="{781E3438-69FC-48CA-BB91-AFA7B2A6DB71}" type="pres">
      <dgm:prSet presAssocID="{BDB605BE-6241-4608-9392-A197E9EF32BE}" presName="compNode" presStyleCnt="0"/>
      <dgm:spPr/>
    </dgm:pt>
    <dgm:pt modelId="{F21007F8-C84D-4CA4-BFA6-70FCEE583119}" type="pres">
      <dgm:prSet presAssocID="{BDB605BE-6241-4608-9392-A197E9EF32BE}" presName="bgRect" presStyleLbl="bgShp" presStyleIdx="5" presStyleCnt="6"/>
      <dgm:spPr/>
    </dgm:pt>
    <dgm:pt modelId="{76D593DA-B783-44FE-AAC9-51E401AF9921}" type="pres">
      <dgm:prSet presAssocID="{BDB605BE-6241-4608-9392-A197E9EF32B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ffice Worker"/>
        </a:ext>
      </dgm:extLst>
    </dgm:pt>
    <dgm:pt modelId="{3B4742A3-A22A-4F8E-B711-020C34E53077}" type="pres">
      <dgm:prSet presAssocID="{BDB605BE-6241-4608-9392-A197E9EF32BE}" presName="spaceRect" presStyleCnt="0"/>
      <dgm:spPr/>
    </dgm:pt>
    <dgm:pt modelId="{09598715-0942-443B-A6D1-E8D8CE9068AD}" type="pres">
      <dgm:prSet presAssocID="{BDB605BE-6241-4608-9392-A197E9EF32BE}" presName="parTx" presStyleLbl="revTx" presStyleIdx="5" presStyleCnt="6">
        <dgm:presLayoutVars>
          <dgm:chMax val="0"/>
          <dgm:chPref val="0"/>
        </dgm:presLayoutVars>
      </dgm:prSet>
      <dgm:spPr/>
    </dgm:pt>
  </dgm:ptLst>
  <dgm:cxnLst>
    <dgm:cxn modelId="{26E28006-638A-40EB-B7CE-24B38682D696}" type="presOf" srcId="{7849E021-ADED-4A01-AC51-D173B1BFD1AB}" destId="{DDE1C395-102F-47A8-8AF9-C24E47E44E3B}" srcOrd="0" destOrd="0" presId="urn:microsoft.com/office/officeart/2018/2/layout/IconVerticalSolidList"/>
    <dgm:cxn modelId="{6E4CF313-B84A-492F-B37E-A20D90ECEB21}" type="presOf" srcId="{C28A08FA-B37C-4FD7-BD9A-0E06844BB52B}" destId="{EC52DE3E-7373-4CDA-A203-AA4C3644962F}" srcOrd="0" destOrd="0" presId="urn:microsoft.com/office/officeart/2018/2/layout/IconVerticalSolidList"/>
    <dgm:cxn modelId="{D9899625-BAC3-4877-81A4-0C17235A88DF}" srcId="{C28A08FA-B37C-4FD7-BD9A-0E06844BB52B}" destId="{BE2F9FC5-F4F8-46A6-A298-EC0556FE5DC5}" srcOrd="2" destOrd="0" parTransId="{FCE4CDC3-EEFD-4E8C-8AE2-575E786D839D}" sibTransId="{5AD6BC08-0B50-4F2D-A506-714B0D37B173}"/>
    <dgm:cxn modelId="{6FE35138-7975-4125-985D-8BD398834A9A}" srcId="{C28A08FA-B37C-4FD7-BD9A-0E06844BB52B}" destId="{38F5E72F-E51C-4E08-B71D-5E52C4180A68}" srcOrd="0" destOrd="0" parTransId="{09AF099F-DB35-45E7-9FD1-362544EFE063}" sibTransId="{2E48B114-FC29-431B-873C-4EEA05D9FE37}"/>
    <dgm:cxn modelId="{CFB04E3B-11E2-4D7D-A03C-930333497C0B}" srcId="{C28A08FA-B37C-4FD7-BD9A-0E06844BB52B}" destId="{04642A5D-4A82-4434-8401-0830E75C76C1}" srcOrd="1" destOrd="0" parTransId="{2A53B4D2-1980-4BB9-86AE-595FD4FE720F}" sibTransId="{C66B30EF-5D8C-4BE8-B7AD-014185294DD1}"/>
    <dgm:cxn modelId="{80AB4041-0561-4C5B-87E9-CA2564A706CF}" type="presOf" srcId="{04642A5D-4A82-4434-8401-0830E75C76C1}" destId="{8D5F1A0E-4A1B-4D46-B1DD-B056F8859975}" srcOrd="0" destOrd="0" presId="urn:microsoft.com/office/officeart/2018/2/layout/IconVerticalSolidList"/>
    <dgm:cxn modelId="{EBE36A69-A35A-469E-8027-3341F248DD68}" srcId="{C28A08FA-B37C-4FD7-BD9A-0E06844BB52B}" destId="{BDB605BE-6241-4608-9392-A197E9EF32BE}" srcOrd="5" destOrd="0" parTransId="{944DAF3E-12F0-4474-8171-615D2D06136C}" sibTransId="{21D6E024-B3C0-4394-A914-D5CB6D1630B6}"/>
    <dgm:cxn modelId="{72423A4A-5DA2-4493-977C-CD5F6DF46B52}" type="presOf" srcId="{BE2F9FC5-F4F8-46A6-A298-EC0556FE5DC5}" destId="{38857AAF-E14B-40A3-9342-C70CDE814590}" srcOrd="0" destOrd="0" presId="urn:microsoft.com/office/officeart/2018/2/layout/IconVerticalSolidList"/>
    <dgm:cxn modelId="{DC9ED3B0-D160-44A7-B2E9-3B5706C1D05A}" type="presOf" srcId="{38F5E72F-E51C-4E08-B71D-5E52C4180A68}" destId="{11683E3F-D4D3-4F6B-B27A-1D32436A4221}" srcOrd="0" destOrd="0" presId="urn:microsoft.com/office/officeart/2018/2/layout/IconVerticalSolidList"/>
    <dgm:cxn modelId="{5E9406C4-FC4D-490E-86E7-B6602C57CF1B}" type="presOf" srcId="{6EF33DAB-11E2-4420-8796-9561219B7DCB}" destId="{22B9F855-6E56-4905-B822-A7E467A976EB}" srcOrd="0" destOrd="0" presId="urn:microsoft.com/office/officeart/2018/2/layout/IconVerticalSolidList"/>
    <dgm:cxn modelId="{489787CB-95F5-4A90-BD87-C4C1227AC58F}" srcId="{C28A08FA-B37C-4FD7-BD9A-0E06844BB52B}" destId="{7849E021-ADED-4A01-AC51-D173B1BFD1AB}" srcOrd="4" destOrd="0" parTransId="{E525E377-C914-4B49-96DC-C603D192C53D}" sibTransId="{9ED7A7FB-5AFD-468D-9CD5-979CD5A7E8B0}"/>
    <dgm:cxn modelId="{6449ECDA-78CE-4D58-9484-0882B92665F2}" srcId="{C28A08FA-B37C-4FD7-BD9A-0E06844BB52B}" destId="{6EF33DAB-11E2-4420-8796-9561219B7DCB}" srcOrd="3" destOrd="0" parTransId="{7BA97521-21D2-4767-99CB-95A068C2B9A8}" sibTransId="{2686A380-5371-427E-9E4F-907D6CFD513A}"/>
    <dgm:cxn modelId="{2C3A79F9-AD34-413C-BE13-279B6E3DDDC6}" type="presOf" srcId="{BDB605BE-6241-4608-9392-A197E9EF32BE}" destId="{09598715-0942-443B-A6D1-E8D8CE9068AD}" srcOrd="0" destOrd="0" presId="urn:microsoft.com/office/officeart/2018/2/layout/IconVerticalSolidList"/>
    <dgm:cxn modelId="{2C6E142B-C368-4D46-B153-D3D2647C4A39}" type="presParOf" srcId="{EC52DE3E-7373-4CDA-A203-AA4C3644962F}" destId="{AA517C70-C03F-4F0E-82DE-C0CE3FE52336}" srcOrd="0" destOrd="0" presId="urn:microsoft.com/office/officeart/2018/2/layout/IconVerticalSolidList"/>
    <dgm:cxn modelId="{9D4F1294-7731-44C3-8A32-ED9FCBA4D9C8}" type="presParOf" srcId="{AA517C70-C03F-4F0E-82DE-C0CE3FE52336}" destId="{4B05E62A-AA92-4A94-92D1-F09D958F5825}" srcOrd="0" destOrd="0" presId="urn:microsoft.com/office/officeart/2018/2/layout/IconVerticalSolidList"/>
    <dgm:cxn modelId="{C3DAF34F-28D7-4729-B548-5F5B5FAA722F}" type="presParOf" srcId="{AA517C70-C03F-4F0E-82DE-C0CE3FE52336}" destId="{1BFB403F-BF87-4E8E-ACA3-AFE0D962F62F}" srcOrd="1" destOrd="0" presId="urn:microsoft.com/office/officeart/2018/2/layout/IconVerticalSolidList"/>
    <dgm:cxn modelId="{B7F7EB84-1800-4DF0-B387-08074E405360}" type="presParOf" srcId="{AA517C70-C03F-4F0E-82DE-C0CE3FE52336}" destId="{2679234B-9CD6-4A7B-8E47-D89BC7A43627}" srcOrd="2" destOrd="0" presId="urn:microsoft.com/office/officeart/2018/2/layout/IconVerticalSolidList"/>
    <dgm:cxn modelId="{0BF63F8D-ABA0-418F-8F20-55FF84F103FD}" type="presParOf" srcId="{AA517C70-C03F-4F0E-82DE-C0CE3FE52336}" destId="{11683E3F-D4D3-4F6B-B27A-1D32436A4221}" srcOrd="3" destOrd="0" presId="urn:microsoft.com/office/officeart/2018/2/layout/IconVerticalSolidList"/>
    <dgm:cxn modelId="{F2D2093A-4130-4205-A4F5-1481984E0288}" type="presParOf" srcId="{EC52DE3E-7373-4CDA-A203-AA4C3644962F}" destId="{2D026BEE-5958-47A5-8EFB-F1C1B3A06388}" srcOrd="1" destOrd="0" presId="urn:microsoft.com/office/officeart/2018/2/layout/IconVerticalSolidList"/>
    <dgm:cxn modelId="{FD1F6FA6-9C7E-4CCC-8141-DFA12E1575D3}" type="presParOf" srcId="{EC52DE3E-7373-4CDA-A203-AA4C3644962F}" destId="{A2DE8444-3119-4E71-AC77-99D73B75371D}" srcOrd="2" destOrd="0" presId="urn:microsoft.com/office/officeart/2018/2/layout/IconVerticalSolidList"/>
    <dgm:cxn modelId="{AB18EF66-3D3D-4E59-BB32-9EB255B0F042}" type="presParOf" srcId="{A2DE8444-3119-4E71-AC77-99D73B75371D}" destId="{9AC8CEA4-E2FD-48A5-BE81-FA1933C97F58}" srcOrd="0" destOrd="0" presId="urn:microsoft.com/office/officeart/2018/2/layout/IconVerticalSolidList"/>
    <dgm:cxn modelId="{4B99A0B4-5813-4087-8814-B6261AF2417B}" type="presParOf" srcId="{A2DE8444-3119-4E71-AC77-99D73B75371D}" destId="{9621DB50-1B78-4CF0-9F49-B0E9C9D8453A}" srcOrd="1" destOrd="0" presId="urn:microsoft.com/office/officeart/2018/2/layout/IconVerticalSolidList"/>
    <dgm:cxn modelId="{4A9ABF30-8453-4E0A-B840-68144479DA0B}" type="presParOf" srcId="{A2DE8444-3119-4E71-AC77-99D73B75371D}" destId="{FAFD8C3F-94C6-4D0A-876C-A0794F7F2998}" srcOrd="2" destOrd="0" presId="urn:microsoft.com/office/officeart/2018/2/layout/IconVerticalSolidList"/>
    <dgm:cxn modelId="{39799197-9F41-4241-9909-3E307FA4CD78}" type="presParOf" srcId="{A2DE8444-3119-4E71-AC77-99D73B75371D}" destId="{8D5F1A0E-4A1B-4D46-B1DD-B056F8859975}" srcOrd="3" destOrd="0" presId="urn:microsoft.com/office/officeart/2018/2/layout/IconVerticalSolidList"/>
    <dgm:cxn modelId="{682B2122-8B41-4008-A1B2-DC6998690AD5}" type="presParOf" srcId="{EC52DE3E-7373-4CDA-A203-AA4C3644962F}" destId="{ECF0C970-DD33-46A1-9873-83D1E5E0195F}" srcOrd="3" destOrd="0" presId="urn:microsoft.com/office/officeart/2018/2/layout/IconVerticalSolidList"/>
    <dgm:cxn modelId="{3C1EA2AE-3BAC-465B-B17A-475660CAB586}" type="presParOf" srcId="{EC52DE3E-7373-4CDA-A203-AA4C3644962F}" destId="{32239145-D727-4C8E-B5AD-2159E13A77AF}" srcOrd="4" destOrd="0" presId="urn:microsoft.com/office/officeart/2018/2/layout/IconVerticalSolidList"/>
    <dgm:cxn modelId="{CC3C9FCB-D77A-4550-9F91-8921964C8E8B}" type="presParOf" srcId="{32239145-D727-4C8E-B5AD-2159E13A77AF}" destId="{024D0563-30C0-4546-9708-ED512E662036}" srcOrd="0" destOrd="0" presId="urn:microsoft.com/office/officeart/2018/2/layout/IconVerticalSolidList"/>
    <dgm:cxn modelId="{369D9516-99CC-4951-AD13-7AF68EC65FCA}" type="presParOf" srcId="{32239145-D727-4C8E-B5AD-2159E13A77AF}" destId="{5F070CCF-110A-49C4-9E38-241284E5F4C9}" srcOrd="1" destOrd="0" presId="urn:microsoft.com/office/officeart/2018/2/layout/IconVerticalSolidList"/>
    <dgm:cxn modelId="{F543B7A8-D21E-43EE-BBF5-EAB27811489F}" type="presParOf" srcId="{32239145-D727-4C8E-B5AD-2159E13A77AF}" destId="{5E3630FE-0C8A-4B27-967A-1AFA77F6C4FF}" srcOrd="2" destOrd="0" presId="urn:microsoft.com/office/officeart/2018/2/layout/IconVerticalSolidList"/>
    <dgm:cxn modelId="{DA997F2A-F2F6-4414-A3A7-9181DC1CFCB7}" type="presParOf" srcId="{32239145-D727-4C8E-B5AD-2159E13A77AF}" destId="{38857AAF-E14B-40A3-9342-C70CDE814590}" srcOrd="3" destOrd="0" presId="urn:microsoft.com/office/officeart/2018/2/layout/IconVerticalSolidList"/>
    <dgm:cxn modelId="{E52CA21F-E2BB-41C9-B630-1D8EF1854200}" type="presParOf" srcId="{EC52DE3E-7373-4CDA-A203-AA4C3644962F}" destId="{90B871AD-E7D9-4E4B-ABF7-7C37FB77AE0D}" srcOrd="5" destOrd="0" presId="urn:microsoft.com/office/officeart/2018/2/layout/IconVerticalSolidList"/>
    <dgm:cxn modelId="{6E1C478B-9E72-4123-A61F-F29A9E44D115}" type="presParOf" srcId="{EC52DE3E-7373-4CDA-A203-AA4C3644962F}" destId="{0180CBDD-F55A-40B7-93EF-6D1140601367}" srcOrd="6" destOrd="0" presId="urn:microsoft.com/office/officeart/2018/2/layout/IconVerticalSolidList"/>
    <dgm:cxn modelId="{5E94A291-6732-46A3-8DF2-56F9F0B09345}" type="presParOf" srcId="{0180CBDD-F55A-40B7-93EF-6D1140601367}" destId="{03DAC15C-0B54-4974-8BBE-BE3FD3712C97}" srcOrd="0" destOrd="0" presId="urn:microsoft.com/office/officeart/2018/2/layout/IconVerticalSolidList"/>
    <dgm:cxn modelId="{348E0E4A-5085-49FC-A8EE-D442642F9FB9}" type="presParOf" srcId="{0180CBDD-F55A-40B7-93EF-6D1140601367}" destId="{E26BB46D-BDB1-4A14-B8B7-D9508E934FAD}" srcOrd="1" destOrd="0" presId="urn:microsoft.com/office/officeart/2018/2/layout/IconVerticalSolidList"/>
    <dgm:cxn modelId="{92929C69-CAF2-4D50-B697-B4A1FE4E3FB6}" type="presParOf" srcId="{0180CBDD-F55A-40B7-93EF-6D1140601367}" destId="{9309EEDF-2BF5-4DF5-894C-CC5460E70F6F}" srcOrd="2" destOrd="0" presId="urn:microsoft.com/office/officeart/2018/2/layout/IconVerticalSolidList"/>
    <dgm:cxn modelId="{B57425A8-17A1-46D9-BCB9-0F6C015F4804}" type="presParOf" srcId="{0180CBDD-F55A-40B7-93EF-6D1140601367}" destId="{22B9F855-6E56-4905-B822-A7E467A976EB}" srcOrd="3" destOrd="0" presId="urn:microsoft.com/office/officeart/2018/2/layout/IconVerticalSolidList"/>
    <dgm:cxn modelId="{1A396DAE-F521-4810-A2A4-8C4C04BC3FC2}" type="presParOf" srcId="{EC52DE3E-7373-4CDA-A203-AA4C3644962F}" destId="{2010FCEA-BBA1-432A-83A2-8DE66FB3FDA2}" srcOrd="7" destOrd="0" presId="urn:microsoft.com/office/officeart/2018/2/layout/IconVerticalSolidList"/>
    <dgm:cxn modelId="{50FDEC05-17FB-4CB1-B9B3-2C73570CFB6E}" type="presParOf" srcId="{EC52DE3E-7373-4CDA-A203-AA4C3644962F}" destId="{775BC504-DF7B-4878-BD7E-AF3AF3F5B6B8}" srcOrd="8" destOrd="0" presId="urn:microsoft.com/office/officeart/2018/2/layout/IconVerticalSolidList"/>
    <dgm:cxn modelId="{3066CE94-ABB6-408B-9686-779518D5F09E}" type="presParOf" srcId="{775BC504-DF7B-4878-BD7E-AF3AF3F5B6B8}" destId="{3699FE3B-D4CF-4CE8-950C-8DD8C75B1178}" srcOrd="0" destOrd="0" presId="urn:microsoft.com/office/officeart/2018/2/layout/IconVerticalSolidList"/>
    <dgm:cxn modelId="{E4A09FE6-9023-4DBC-922A-93219A9FC0CF}" type="presParOf" srcId="{775BC504-DF7B-4878-BD7E-AF3AF3F5B6B8}" destId="{23BE82BB-160B-4E71-8A9A-0503621ACEAB}" srcOrd="1" destOrd="0" presId="urn:microsoft.com/office/officeart/2018/2/layout/IconVerticalSolidList"/>
    <dgm:cxn modelId="{522B2BB9-42EC-4A19-8873-F22E17E0C862}" type="presParOf" srcId="{775BC504-DF7B-4878-BD7E-AF3AF3F5B6B8}" destId="{51A911D3-FE3A-44A4-90AB-A497469CE60F}" srcOrd="2" destOrd="0" presId="urn:microsoft.com/office/officeart/2018/2/layout/IconVerticalSolidList"/>
    <dgm:cxn modelId="{B002180F-7AD3-40F2-B79C-4C0DE454C09E}" type="presParOf" srcId="{775BC504-DF7B-4878-BD7E-AF3AF3F5B6B8}" destId="{DDE1C395-102F-47A8-8AF9-C24E47E44E3B}" srcOrd="3" destOrd="0" presId="urn:microsoft.com/office/officeart/2018/2/layout/IconVerticalSolidList"/>
    <dgm:cxn modelId="{60F44241-FB4B-4447-AA76-94A8558008BD}" type="presParOf" srcId="{EC52DE3E-7373-4CDA-A203-AA4C3644962F}" destId="{90E7CA4A-0DA1-4148-A0A6-21D37814A659}" srcOrd="9" destOrd="0" presId="urn:microsoft.com/office/officeart/2018/2/layout/IconVerticalSolidList"/>
    <dgm:cxn modelId="{519594A2-3862-49DE-9874-68D4948F6B31}" type="presParOf" srcId="{EC52DE3E-7373-4CDA-A203-AA4C3644962F}" destId="{781E3438-69FC-48CA-BB91-AFA7B2A6DB71}" srcOrd="10" destOrd="0" presId="urn:microsoft.com/office/officeart/2018/2/layout/IconVerticalSolidList"/>
    <dgm:cxn modelId="{826F784F-FAEF-446B-A6AA-448C492F6C6C}" type="presParOf" srcId="{781E3438-69FC-48CA-BB91-AFA7B2A6DB71}" destId="{F21007F8-C84D-4CA4-BFA6-70FCEE583119}" srcOrd="0" destOrd="0" presId="urn:microsoft.com/office/officeart/2018/2/layout/IconVerticalSolidList"/>
    <dgm:cxn modelId="{498FC964-346C-4744-8AF7-054CE5C14794}" type="presParOf" srcId="{781E3438-69FC-48CA-BB91-AFA7B2A6DB71}" destId="{76D593DA-B783-44FE-AAC9-51E401AF9921}" srcOrd="1" destOrd="0" presId="urn:microsoft.com/office/officeart/2018/2/layout/IconVerticalSolidList"/>
    <dgm:cxn modelId="{9F425A5A-0828-404A-9F90-4F565CFE3839}" type="presParOf" srcId="{781E3438-69FC-48CA-BB91-AFA7B2A6DB71}" destId="{3B4742A3-A22A-4F8E-B711-020C34E53077}" srcOrd="2" destOrd="0" presId="urn:microsoft.com/office/officeart/2018/2/layout/IconVerticalSolidList"/>
    <dgm:cxn modelId="{E67D71FC-253B-4197-9DCC-6B53471473A8}" type="presParOf" srcId="{781E3438-69FC-48CA-BB91-AFA7B2A6DB71}" destId="{09598715-0942-443B-A6D1-E8D8CE9068A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9804C0-C2B6-4D6D-8DD3-8186B47D9E0B}"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AC9C0623-0DA1-4990-8B8F-52F5D95D409C}">
      <dgm:prSet custT="1"/>
      <dgm:spPr/>
      <dgm:t>
        <a:bodyPr/>
        <a:lstStyle/>
        <a:p>
          <a:r>
            <a:rPr lang="en-GB" sz="2000" dirty="0">
              <a:latin typeface="Times New Roman" panose="02020603050405020304" pitchFamily="18" charset="0"/>
              <a:cs typeface="Times New Roman" panose="02020603050405020304" pitchFamily="18" charset="0"/>
            </a:rPr>
            <a:t>Iacobucci, G. (2018) ‘workforce pressures in general practice’, BMJ, 360, p. K1006.	</a:t>
          </a:r>
          <a:endParaRPr lang="en-US" sz="2000" dirty="0">
            <a:latin typeface="Times New Roman" panose="02020603050405020304" pitchFamily="18" charset="0"/>
            <a:cs typeface="Times New Roman" panose="02020603050405020304" pitchFamily="18" charset="0"/>
          </a:endParaRPr>
        </a:p>
      </dgm:t>
    </dgm:pt>
    <dgm:pt modelId="{025986A7-D735-4051-9347-79244EDB94B3}" type="parTrans" cxnId="{CB59E398-27A0-4C09-A407-06A246C570F9}">
      <dgm:prSet/>
      <dgm:spPr/>
      <dgm:t>
        <a:bodyPr/>
        <a:lstStyle/>
        <a:p>
          <a:endParaRPr lang="en-US"/>
        </a:p>
      </dgm:t>
    </dgm:pt>
    <dgm:pt modelId="{5C96ED99-C2FB-4AF8-A52E-6E7B78406803}" type="sibTrans" cxnId="{CB59E398-27A0-4C09-A407-06A246C570F9}">
      <dgm:prSet/>
      <dgm:spPr/>
      <dgm:t>
        <a:bodyPr/>
        <a:lstStyle/>
        <a:p>
          <a:endParaRPr lang="en-US"/>
        </a:p>
      </dgm:t>
    </dgm:pt>
    <dgm:pt modelId="{5A7E5E55-FF64-4754-A225-AC008D8083DC}">
      <dgm:prSet custT="1"/>
      <dgm:spPr/>
      <dgm:t>
        <a:bodyPr/>
        <a:lstStyle/>
        <a:p>
          <a:r>
            <a:rPr lang="en-GB" sz="1600" dirty="0">
              <a:latin typeface="Times New Roman" panose="02020603050405020304" pitchFamily="18" charset="0"/>
              <a:cs typeface="Times New Roman" panose="02020603050405020304" pitchFamily="18" charset="0"/>
            </a:rPr>
            <a:t>Munjal, S. (2019) ‘the role of reception staff in patient care: frontline workers in the NHS’, British journal of healthcare management, 25(7), pp. 1–4</a:t>
          </a:r>
          <a:r>
            <a:rPr lang="en-GB" sz="500" dirty="0"/>
            <a:t>.</a:t>
          </a:r>
          <a:endParaRPr lang="en-US" sz="500" dirty="0"/>
        </a:p>
      </dgm:t>
    </dgm:pt>
    <dgm:pt modelId="{86057195-8C59-4AF0-9F69-A93285AB12E2}" type="parTrans" cxnId="{8623F2AF-9582-40C2-9204-04F32467A6E9}">
      <dgm:prSet/>
      <dgm:spPr/>
      <dgm:t>
        <a:bodyPr/>
        <a:lstStyle/>
        <a:p>
          <a:endParaRPr lang="en-US"/>
        </a:p>
      </dgm:t>
    </dgm:pt>
    <dgm:pt modelId="{20B2724A-20C8-4CCA-8819-1044B8A3F0AA}" type="sibTrans" cxnId="{8623F2AF-9582-40C2-9204-04F32467A6E9}">
      <dgm:prSet/>
      <dgm:spPr/>
      <dgm:t>
        <a:bodyPr/>
        <a:lstStyle/>
        <a:p>
          <a:endParaRPr lang="en-US"/>
        </a:p>
      </dgm:t>
    </dgm:pt>
    <dgm:pt modelId="{4DE28FC5-DED0-4510-814C-AC7981C2C0FE}">
      <dgm:prSet custT="1"/>
      <dgm:spPr/>
      <dgm:t>
        <a:bodyPr/>
        <a:lstStyle/>
        <a:p>
          <a:r>
            <a:rPr lang="en-GB" sz="2000" dirty="0">
              <a:latin typeface="Times New Roman" panose="02020603050405020304" pitchFamily="18" charset="0"/>
              <a:cs typeface="Times New Roman" panose="02020603050405020304" pitchFamily="18" charset="0"/>
            </a:rPr>
            <a:t>NHS England (2021) NHS long term plan</a:t>
          </a:r>
          <a:endParaRPr lang="en-US" sz="2000" dirty="0">
            <a:latin typeface="Times New Roman" panose="02020603050405020304" pitchFamily="18" charset="0"/>
            <a:cs typeface="Times New Roman" panose="02020603050405020304" pitchFamily="18" charset="0"/>
          </a:endParaRPr>
        </a:p>
      </dgm:t>
    </dgm:pt>
    <dgm:pt modelId="{2CBB6B88-F988-418D-A71A-4E5ABDCA308F}" type="parTrans" cxnId="{E691CC57-D8D5-497C-8D10-DC894B1AD962}">
      <dgm:prSet/>
      <dgm:spPr/>
      <dgm:t>
        <a:bodyPr/>
        <a:lstStyle/>
        <a:p>
          <a:endParaRPr lang="en-US"/>
        </a:p>
      </dgm:t>
    </dgm:pt>
    <dgm:pt modelId="{5B4F18AF-0B1F-4F34-A44B-1EFC7745DA68}" type="sibTrans" cxnId="{E691CC57-D8D5-497C-8D10-DC894B1AD962}">
      <dgm:prSet/>
      <dgm:spPr/>
      <dgm:t>
        <a:bodyPr/>
        <a:lstStyle/>
        <a:p>
          <a:endParaRPr lang="en-US"/>
        </a:p>
      </dgm:t>
    </dgm:pt>
    <dgm:pt modelId="{123C8E9C-7003-4255-8BA8-FE186C19E714}">
      <dgm:prSet custT="1"/>
      <dgm:spPr/>
      <dgm:t>
        <a:bodyPr/>
        <a:lstStyle/>
        <a:p>
          <a:r>
            <a:rPr lang="en-GB" sz="1800" dirty="0">
              <a:latin typeface="Times New Roman" panose="02020603050405020304" pitchFamily="18" charset="0"/>
              <a:cs typeface="Times New Roman" panose="02020603050405020304" pitchFamily="18" charset="0"/>
            </a:rPr>
            <a:t>Royal college of general practitioners (RCGP) (2020) receptionists in primary care: supporting general practice teams. London: RCGP.</a:t>
          </a:r>
          <a:r>
            <a:rPr lang="en-GB" sz="500" dirty="0"/>
            <a:t>	</a:t>
          </a:r>
          <a:endParaRPr lang="en-US" sz="500" dirty="0"/>
        </a:p>
      </dgm:t>
    </dgm:pt>
    <dgm:pt modelId="{97A1B6E0-D544-4D97-A295-848483A605C3}" type="parTrans" cxnId="{81A15309-2A0E-41A3-ADF8-28653364B4F4}">
      <dgm:prSet/>
      <dgm:spPr/>
      <dgm:t>
        <a:bodyPr/>
        <a:lstStyle/>
        <a:p>
          <a:endParaRPr lang="en-US"/>
        </a:p>
      </dgm:t>
    </dgm:pt>
    <dgm:pt modelId="{D1622B68-0EF8-441F-BD71-A33FCC79BAAD}" type="sibTrans" cxnId="{81A15309-2A0E-41A3-ADF8-28653364B4F4}">
      <dgm:prSet/>
      <dgm:spPr/>
      <dgm:t>
        <a:bodyPr/>
        <a:lstStyle/>
        <a:p>
          <a:endParaRPr lang="en-US"/>
        </a:p>
      </dgm:t>
    </dgm:pt>
    <dgm:pt modelId="{659D0EE1-3FD7-4467-918D-D3B1118FCCAD}">
      <dgm:prSet custT="1"/>
      <dgm:spPr/>
      <dgm:t>
        <a:bodyPr/>
        <a:lstStyle/>
        <a:p>
          <a:r>
            <a:rPr lang="en-GB" sz="2000" dirty="0">
              <a:latin typeface="Times New Roman" panose="02020603050405020304" pitchFamily="18" charset="0"/>
              <a:cs typeface="Times New Roman" panose="02020603050405020304" pitchFamily="18" charset="0"/>
            </a:rPr>
            <a:t>Skills for health (2017) healthcare support staff competence framework. Bristol: skills for health.</a:t>
          </a:r>
          <a:r>
            <a:rPr lang="en-GB" sz="500" dirty="0"/>
            <a:t>	</a:t>
          </a:r>
          <a:endParaRPr lang="en-US" sz="500" dirty="0"/>
        </a:p>
      </dgm:t>
    </dgm:pt>
    <dgm:pt modelId="{F23C412C-C1DC-4FA6-8624-198EE0274FC7}" type="parTrans" cxnId="{62BFCADE-DE0E-4C76-8AF9-C81CA1A469F2}">
      <dgm:prSet/>
      <dgm:spPr/>
      <dgm:t>
        <a:bodyPr/>
        <a:lstStyle/>
        <a:p>
          <a:endParaRPr lang="en-US"/>
        </a:p>
      </dgm:t>
    </dgm:pt>
    <dgm:pt modelId="{ED769A84-57DA-4A80-95F0-5055784EC04C}" type="sibTrans" cxnId="{62BFCADE-DE0E-4C76-8AF9-C81CA1A469F2}">
      <dgm:prSet/>
      <dgm:spPr/>
      <dgm:t>
        <a:bodyPr/>
        <a:lstStyle/>
        <a:p>
          <a:endParaRPr lang="en-US"/>
        </a:p>
      </dgm:t>
    </dgm:pt>
    <dgm:pt modelId="{A6577685-57A2-4B10-8866-5319FB18CB5B}">
      <dgm:prSet custT="1"/>
      <dgm:spPr/>
      <dgm:t>
        <a:bodyPr/>
        <a:lstStyle/>
        <a:p>
          <a:r>
            <a:rPr lang="en-GB" sz="1600" dirty="0">
              <a:latin typeface="Times New Roman" panose="02020603050405020304" pitchFamily="18" charset="0"/>
              <a:cs typeface="Times New Roman" panose="02020603050405020304" pitchFamily="18" charset="0"/>
            </a:rPr>
            <a:t>Wright, J. (2018) ‘managing patient flow and the importance of administrative staff in the NHS’, health service journal, 128(6621), pp. 22–25</a:t>
          </a:r>
          <a:r>
            <a:rPr lang="en-GB" sz="500" dirty="0"/>
            <a:t>.</a:t>
          </a:r>
          <a:endParaRPr lang="en-US" sz="500" dirty="0"/>
        </a:p>
      </dgm:t>
    </dgm:pt>
    <dgm:pt modelId="{C7072B24-4B6B-4D8F-80F3-3F85229655A3}" type="parTrans" cxnId="{B3FBB116-7C50-4FA8-B172-C41CB432A9A9}">
      <dgm:prSet/>
      <dgm:spPr/>
      <dgm:t>
        <a:bodyPr/>
        <a:lstStyle/>
        <a:p>
          <a:endParaRPr lang="en-US"/>
        </a:p>
      </dgm:t>
    </dgm:pt>
    <dgm:pt modelId="{216FE17F-02F1-46D4-9ECF-22E43A63786C}" type="sibTrans" cxnId="{B3FBB116-7C50-4FA8-B172-C41CB432A9A9}">
      <dgm:prSet/>
      <dgm:spPr/>
      <dgm:t>
        <a:bodyPr/>
        <a:lstStyle/>
        <a:p>
          <a:endParaRPr lang="en-US"/>
        </a:p>
      </dgm:t>
    </dgm:pt>
    <dgm:pt modelId="{D9FF0230-6BEC-4B54-AAE6-6AB2A4CE6876}" type="pres">
      <dgm:prSet presAssocID="{849804C0-C2B6-4D6D-8DD3-8186B47D9E0B}" presName="linear" presStyleCnt="0">
        <dgm:presLayoutVars>
          <dgm:animLvl val="lvl"/>
          <dgm:resizeHandles val="exact"/>
        </dgm:presLayoutVars>
      </dgm:prSet>
      <dgm:spPr/>
    </dgm:pt>
    <dgm:pt modelId="{6481D1F3-98B2-4A4C-9B68-3ED6BACE3E2F}" type="pres">
      <dgm:prSet presAssocID="{AC9C0623-0DA1-4990-8B8F-52F5D95D409C}" presName="parentText" presStyleLbl="node1" presStyleIdx="0" presStyleCnt="6">
        <dgm:presLayoutVars>
          <dgm:chMax val="0"/>
          <dgm:bulletEnabled val="1"/>
        </dgm:presLayoutVars>
      </dgm:prSet>
      <dgm:spPr/>
    </dgm:pt>
    <dgm:pt modelId="{E8786174-F2F2-4E3C-8172-369841D14BA8}" type="pres">
      <dgm:prSet presAssocID="{5C96ED99-C2FB-4AF8-A52E-6E7B78406803}" presName="spacer" presStyleCnt="0"/>
      <dgm:spPr/>
    </dgm:pt>
    <dgm:pt modelId="{D5BC49E6-9F68-4D36-815E-2109D4FA1282}" type="pres">
      <dgm:prSet presAssocID="{5A7E5E55-FF64-4754-A225-AC008D8083DC}" presName="parentText" presStyleLbl="node1" presStyleIdx="1" presStyleCnt="6" custLinFactNeighborX="-2219" custLinFactNeighborY="83253">
        <dgm:presLayoutVars>
          <dgm:chMax val="0"/>
          <dgm:bulletEnabled val="1"/>
        </dgm:presLayoutVars>
      </dgm:prSet>
      <dgm:spPr/>
    </dgm:pt>
    <dgm:pt modelId="{CD49433D-D1B8-4F5C-8B42-878184994F15}" type="pres">
      <dgm:prSet presAssocID="{20B2724A-20C8-4CCA-8819-1044B8A3F0AA}" presName="spacer" presStyleCnt="0"/>
      <dgm:spPr/>
    </dgm:pt>
    <dgm:pt modelId="{3625C183-5D1D-4260-AE75-E039C4519D94}" type="pres">
      <dgm:prSet presAssocID="{4DE28FC5-DED0-4510-814C-AC7981C2C0FE}" presName="parentText" presStyleLbl="node1" presStyleIdx="2" presStyleCnt="6">
        <dgm:presLayoutVars>
          <dgm:chMax val="0"/>
          <dgm:bulletEnabled val="1"/>
        </dgm:presLayoutVars>
      </dgm:prSet>
      <dgm:spPr/>
    </dgm:pt>
    <dgm:pt modelId="{18AF0EB7-3432-46DC-B453-734C2E90FB43}" type="pres">
      <dgm:prSet presAssocID="{5B4F18AF-0B1F-4F34-A44B-1EFC7745DA68}" presName="spacer" presStyleCnt="0"/>
      <dgm:spPr/>
    </dgm:pt>
    <dgm:pt modelId="{ED24B654-37CD-49C6-9B34-3BA693D441AC}" type="pres">
      <dgm:prSet presAssocID="{123C8E9C-7003-4255-8BA8-FE186C19E714}" presName="parentText" presStyleLbl="node1" presStyleIdx="3" presStyleCnt="6">
        <dgm:presLayoutVars>
          <dgm:chMax val="0"/>
          <dgm:bulletEnabled val="1"/>
        </dgm:presLayoutVars>
      </dgm:prSet>
      <dgm:spPr/>
    </dgm:pt>
    <dgm:pt modelId="{5AED1696-6B4C-4742-8D8D-D677DB6FC4AC}" type="pres">
      <dgm:prSet presAssocID="{D1622B68-0EF8-441F-BD71-A33FCC79BAAD}" presName="spacer" presStyleCnt="0"/>
      <dgm:spPr/>
    </dgm:pt>
    <dgm:pt modelId="{5EEB7176-9333-4E94-B716-C612C0454DC2}" type="pres">
      <dgm:prSet presAssocID="{659D0EE1-3FD7-4467-918D-D3B1118FCCAD}" presName="parentText" presStyleLbl="node1" presStyleIdx="4" presStyleCnt="6">
        <dgm:presLayoutVars>
          <dgm:chMax val="0"/>
          <dgm:bulletEnabled val="1"/>
        </dgm:presLayoutVars>
      </dgm:prSet>
      <dgm:spPr/>
    </dgm:pt>
    <dgm:pt modelId="{176A4468-B40C-4874-9BDF-E8D1059DD588}" type="pres">
      <dgm:prSet presAssocID="{ED769A84-57DA-4A80-95F0-5055784EC04C}" presName="spacer" presStyleCnt="0"/>
      <dgm:spPr/>
    </dgm:pt>
    <dgm:pt modelId="{E96CA5DB-5B2D-41B3-A1BA-5BB7865A2F5A}" type="pres">
      <dgm:prSet presAssocID="{A6577685-57A2-4B10-8866-5319FB18CB5B}" presName="parentText" presStyleLbl="node1" presStyleIdx="5" presStyleCnt="6">
        <dgm:presLayoutVars>
          <dgm:chMax val="0"/>
          <dgm:bulletEnabled val="1"/>
        </dgm:presLayoutVars>
      </dgm:prSet>
      <dgm:spPr/>
    </dgm:pt>
  </dgm:ptLst>
  <dgm:cxnLst>
    <dgm:cxn modelId="{81A15309-2A0E-41A3-ADF8-28653364B4F4}" srcId="{849804C0-C2B6-4D6D-8DD3-8186B47D9E0B}" destId="{123C8E9C-7003-4255-8BA8-FE186C19E714}" srcOrd="3" destOrd="0" parTransId="{97A1B6E0-D544-4D97-A295-848483A605C3}" sibTransId="{D1622B68-0EF8-441F-BD71-A33FCC79BAAD}"/>
    <dgm:cxn modelId="{B3FBB116-7C50-4FA8-B172-C41CB432A9A9}" srcId="{849804C0-C2B6-4D6D-8DD3-8186B47D9E0B}" destId="{A6577685-57A2-4B10-8866-5319FB18CB5B}" srcOrd="5" destOrd="0" parTransId="{C7072B24-4B6B-4D8F-80F3-3F85229655A3}" sibTransId="{216FE17F-02F1-46D4-9ECF-22E43A63786C}"/>
    <dgm:cxn modelId="{B54DF318-A954-4E45-BBC1-52C0791435D5}" type="presOf" srcId="{849804C0-C2B6-4D6D-8DD3-8186B47D9E0B}" destId="{D9FF0230-6BEC-4B54-AAE6-6AB2A4CE6876}" srcOrd="0" destOrd="0" presId="urn:microsoft.com/office/officeart/2005/8/layout/vList2"/>
    <dgm:cxn modelId="{EBDE712E-F917-4E46-9CFA-3C13E1E4512A}" type="presOf" srcId="{A6577685-57A2-4B10-8866-5319FB18CB5B}" destId="{E96CA5DB-5B2D-41B3-A1BA-5BB7865A2F5A}" srcOrd="0" destOrd="0" presId="urn:microsoft.com/office/officeart/2005/8/layout/vList2"/>
    <dgm:cxn modelId="{CBE0F14D-42E5-4AB5-9F88-0247B691F223}" type="presOf" srcId="{659D0EE1-3FD7-4467-918D-D3B1118FCCAD}" destId="{5EEB7176-9333-4E94-B716-C612C0454DC2}" srcOrd="0" destOrd="0" presId="urn:microsoft.com/office/officeart/2005/8/layout/vList2"/>
    <dgm:cxn modelId="{0A748E73-9236-497A-9718-BCED76E0AE49}" type="presOf" srcId="{4DE28FC5-DED0-4510-814C-AC7981C2C0FE}" destId="{3625C183-5D1D-4260-AE75-E039C4519D94}" srcOrd="0" destOrd="0" presId="urn:microsoft.com/office/officeart/2005/8/layout/vList2"/>
    <dgm:cxn modelId="{98F78975-72BA-4ADC-99EE-FE185601AD3D}" type="presOf" srcId="{AC9C0623-0DA1-4990-8B8F-52F5D95D409C}" destId="{6481D1F3-98B2-4A4C-9B68-3ED6BACE3E2F}" srcOrd="0" destOrd="0" presId="urn:microsoft.com/office/officeart/2005/8/layout/vList2"/>
    <dgm:cxn modelId="{E691CC57-D8D5-497C-8D10-DC894B1AD962}" srcId="{849804C0-C2B6-4D6D-8DD3-8186B47D9E0B}" destId="{4DE28FC5-DED0-4510-814C-AC7981C2C0FE}" srcOrd="2" destOrd="0" parTransId="{2CBB6B88-F988-418D-A71A-4E5ABDCA308F}" sibTransId="{5B4F18AF-0B1F-4F34-A44B-1EFC7745DA68}"/>
    <dgm:cxn modelId="{CB59E398-27A0-4C09-A407-06A246C570F9}" srcId="{849804C0-C2B6-4D6D-8DD3-8186B47D9E0B}" destId="{AC9C0623-0DA1-4990-8B8F-52F5D95D409C}" srcOrd="0" destOrd="0" parTransId="{025986A7-D735-4051-9347-79244EDB94B3}" sibTransId="{5C96ED99-C2FB-4AF8-A52E-6E7B78406803}"/>
    <dgm:cxn modelId="{8623F2AF-9582-40C2-9204-04F32467A6E9}" srcId="{849804C0-C2B6-4D6D-8DD3-8186B47D9E0B}" destId="{5A7E5E55-FF64-4754-A225-AC008D8083DC}" srcOrd="1" destOrd="0" parTransId="{86057195-8C59-4AF0-9F69-A93285AB12E2}" sibTransId="{20B2724A-20C8-4CCA-8819-1044B8A3F0AA}"/>
    <dgm:cxn modelId="{3B919AC0-6BF1-4894-A213-8936AC92AAF4}" type="presOf" srcId="{123C8E9C-7003-4255-8BA8-FE186C19E714}" destId="{ED24B654-37CD-49C6-9B34-3BA693D441AC}" srcOrd="0" destOrd="0" presId="urn:microsoft.com/office/officeart/2005/8/layout/vList2"/>
    <dgm:cxn modelId="{62BFCADE-DE0E-4C76-8AF9-C81CA1A469F2}" srcId="{849804C0-C2B6-4D6D-8DD3-8186B47D9E0B}" destId="{659D0EE1-3FD7-4467-918D-D3B1118FCCAD}" srcOrd="4" destOrd="0" parTransId="{F23C412C-C1DC-4FA6-8624-198EE0274FC7}" sibTransId="{ED769A84-57DA-4A80-95F0-5055784EC04C}"/>
    <dgm:cxn modelId="{7E894CF3-002C-4D41-8EE7-60F6FBAE3DA1}" type="presOf" srcId="{5A7E5E55-FF64-4754-A225-AC008D8083DC}" destId="{D5BC49E6-9F68-4D36-815E-2109D4FA1282}" srcOrd="0" destOrd="0" presId="urn:microsoft.com/office/officeart/2005/8/layout/vList2"/>
    <dgm:cxn modelId="{067721B1-4E63-4467-9D61-1CCC5F290681}" type="presParOf" srcId="{D9FF0230-6BEC-4B54-AAE6-6AB2A4CE6876}" destId="{6481D1F3-98B2-4A4C-9B68-3ED6BACE3E2F}" srcOrd="0" destOrd="0" presId="urn:microsoft.com/office/officeart/2005/8/layout/vList2"/>
    <dgm:cxn modelId="{E6E67C12-88E2-4FDC-A8D8-D6057371781E}" type="presParOf" srcId="{D9FF0230-6BEC-4B54-AAE6-6AB2A4CE6876}" destId="{E8786174-F2F2-4E3C-8172-369841D14BA8}" srcOrd="1" destOrd="0" presId="urn:microsoft.com/office/officeart/2005/8/layout/vList2"/>
    <dgm:cxn modelId="{761F9B8E-76D6-4989-B1AB-53AD6A48305C}" type="presParOf" srcId="{D9FF0230-6BEC-4B54-AAE6-6AB2A4CE6876}" destId="{D5BC49E6-9F68-4D36-815E-2109D4FA1282}" srcOrd="2" destOrd="0" presId="urn:microsoft.com/office/officeart/2005/8/layout/vList2"/>
    <dgm:cxn modelId="{F2B4AEFF-8C59-40F0-B4B4-E6EA17182774}" type="presParOf" srcId="{D9FF0230-6BEC-4B54-AAE6-6AB2A4CE6876}" destId="{CD49433D-D1B8-4F5C-8B42-878184994F15}" srcOrd="3" destOrd="0" presId="urn:microsoft.com/office/officeart/2005/8/layout/vList2"/>
    <dgm:cxn modelId="{C33432EE-B83A-4F0A-A218-630BF1DE7F75}" type="presParOf" srcId="{D9FF0230-6BEC-4B54-AAE6-6AB2A4CE6876}" destId="{3625C183-5D1D-4260-AE75-E039C4519D94}" srcOrd="4" destOrd="0" presId="urn:microsoft.com/office/officeart/2005/8/layout/vList2"/>
    <dgm:cxn modelId="{EE33F579-5F5E-442E-97D4-DF4790E591F3}" type="presParOf" srcId="{D9FF0230-6BEC-4B54-AAE6-6AB2A4CE6876}" destId="{18AF0EB7-3432-46DC-B453-734C2E90FB43}" srcOrd="5" destOrd="0" presId="urn:microsoft.com/office/officeart/2005/8/layout/vList2"/>
    <dgm:cxn modelId="{36D79B26-F306-4E9B-AAED-0A44DFF68EAE}" type="presParOf" srcId="{D9FF0230-6BEC-4B54-AAE6-6AB2A4CE6876}" destId="{ED24B654-37CD-49C6-9B34-3BA693D441AC}" srcOrd="6" destOrd="0" presId="urn:microsoft.com/office/officeart/2005/8/layout/vList2"/>
    <dgm:cxn modelId="{A0CAA038-E199-48FF-B1C3-D88B4E2C68BE}" type="presParOf" srcId="{D9FF0230-6BEC-4B54-AAE6-6AB2A4CE6876}" destId="{5AED1696-6B4C-4742-8D8D-D677DB6FC4AC}" srcOrd="7" destOrd="0" presId="urn:microsoft.com/office/officeart/2005/8/layout/vList2"/>
    <dgm:cxn modelId="{BEA045AC-1A2C-4EDC-AC29-4E92889ACE94}" type="presParOf" srcId="{D9FF0230-6BEC-4B54-AAE6-6AB2A4CE6876}" destId="{5EEB7176-9333-4E94-B716-C612C0454DC2}" srcOrd="8" destOrd="0" presId="urn:microsoft.com/office/officeart/2005/8/layout/vList2"/>
    <dgm:cxn modelId="{E496FCE0-C91F-42A2-9A43-59CB1C4132AB}" type="presParOf" srcId="{D9FF0230-6BEC-4B54-AAE6-6AB2A4CE6876}" destId="{176A4468-B40C-4874-9BDF-E8D1059DD588}" srcOrd="9" destOrd="0" presId="urn:microsoft.com/office/officeart/2005/8/layout/vList2"/>
    <dgm:cxn modelId="{EA85AE1F-12E1-4129-8EBD-07FB8189B779}" type="presParOf" srcId="{D9FF0230-6BEC-4B54-AAE6-6AB2A4CE6876}" destId="{E96CA5DB-5B2D-41B3-A1BA-5BB7865A2F5A}"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306BB5-21B5-447F-BF60-E8AFDBC82150}">
      <dsp:nvSpPr>
        <dsp:cNvPr id="0" name=""/>
        <dsp:cNvSpPr/>
      </dsp:nvSpPr>
      <dsp:spPr>
        <a:xfrm>
          <a:off x="0" y="151526"/>
          <a:ext cx="6545199" cy="775530"/>
        </a:xfrm>
        <a:prstGeom prst="roundRect">
          <a:avLst/>
        </a:prstGeom>
        <a:gradFill rotWithShape="0">
          <a:gsLst>
            <a:gs pos="0">
              <a:schemeClr val="accent2">
                <a:hueOff val="0"/>
                <a:satOff val="0"/>
                <a:lumOff val="0"/>
                <a:alphaOff val="0"/>
                <a:tint val="98000"/>
                <a:lumMod val="100000"/>
              </a:schemeClr>
            </a:gs>
            <a:gs pos="100000">
              <a:schemeClr val="accent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Times New Roman" panose="02020603050405020304" pitchFamily="18" charset="0"/>
              <a:cs typeface="Times New Roman" panose="02020603050405020304" pitchFamily="18" charset="0"/>
            </a:rPr>
            <a:t>NHS Receptionist Job Description</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37858" y="189384"/>
        <a:ext cx="6469483" cy="699814"/>
      </dsp:txXfrm>
    </dsp:sp>
    <dsp:sp modelId="{B0C09370-A83A-4DD4-AC98-4481F2808000}">
      <dsp:nvSpPr>
        <dsp:cNvPr id="0" name=""/>
        <dsp:cNvSpPr/>
      </dsp:nvSpPr>
      <dsp:spPr>
        <a:xfrm>
          <a:off x="0" y="969775"/>
          <a:ext cx="6545199" cy="775530"/>
        </a:xfrm>
        <a:prstGeom prst="roundRect">
          <a:avLst/>
        </a:prstGeom>
        <a:gradFill rotWithShape="0">
          <a:gsLst>
            <a:gs pos="0">
              <a:schemeClr val="accent2">
                <a:hueOff val="537861"/>
                <a:satOff val="-285"/>
                <a:lumOff val="1895"/>
                <a:alphaOff val="0"/>
                <a:tint val="98000"/>
                <a:lumMod val="100000"/>
              </a:schemeClr>
            </a:gs>
            <a:gs pos="100000">
              <a:schemeClr val="accent2">
                <a:hueOff val="537861"/>
                <a:satOff val="-285"/>
                <a:lumOff val="189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 NHS Receptionist provides the first point of contact for patients and visitors, ensuring a professional, welcoming, and efficient service. Duties include managing patient appointments, answering telephone and face-to-face queries, updating patient records, and directing enquiries to appropriate clinical staff.</a:t>
          </a:r>
          <a:endParaRPr lang="en-US" sz="1100" kern="1200"/>
        </a:p>
      </dsp:txBody>
      <dsp:txXfrm>
        <a:off x="37858" y="1007633"/>
        <a:ext cx="6469483" cy="699814"/>
      </dsp:txXfrm>
    </dsp:sp>
    <dsp:sp modelId="{2AFDF074-71AC-4BDE-A1F7-21707C60D495}">
      <dsp:nvSpPr>
        <dsp:cNvPr id="0" name=""/>
        <dsp:cNvSpPr/>
      </dsp:nvSpPr>
      <dsp:spPr>
        <a:xfrm>
          <a:off x="0" y="1776986"/>
          <a:ext cx="6545199" cy="775530"/>
        </a:xfrm>
        <a:prstGeom prst="roundRect">
          <a:avLst/>
        </a:prstGeom>
        <a:gradFill rotWithShape="0">
          <a:gsLst>
            <a:gs pos="0">
              <a:schemeClr val="accent2">
                <a:hueOff val="1075723"/>
                <a:satOff val="-571"/>
                <a:lumOff val="3790"/>
                <a:alphaOff val="0"/>
                <a:tint val="98000"/>
                <a:lumMod val="100000"/>
              </a:schemeClr>
            </a:gs>
            <a:gs pos="100000">
              <a:schemeClr val="accent2">
                <a:hueOff val="1075723"/>
                <a:satOff val="-571"/>
                <a:lumOff val="379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The role requires accuracy in handling sensitive information, compliance with data protection and confidentiality standards, and effective communication with patients who may be distressed. NHS receptionists also support the smooth running of healthcare services by liaising with clinicians, maintaining records, and ensuring administrative tasks are completed promptly.</a:t>
          </a:r>
          <a:endParaRPr lang="en-US" sz="1100" kern="1200"/>
        </a:p>
      </dsp:txBody>
      <dsp:txXfrm>
        <a:off x="37858" y="1814844"/>
        <a:ext cx="6469483" cy="699814"/>
      </dsp:txXfrm>
    </dsp:sp>
    <dsp:sp modelId="{2A1843B4-D4BA-4EB2-BE36-271B18EA8FA7}">
      <dsp:nvSpPr>
        <dsp:cNvPr id="0" name=""/>
        <dsp:cNvSpPr/>
      </dsp:nvSpPr>
      <dsp:spPr>
        <a:xfrm>
          <a:off x="0" y="2584196"/>
          <a:ext cx="6545199" cy="775530"/>
        </a:xfrm>
        <a:prstGeom prst="roundRect">
          <a:avLst/>
        </a:prstGeom>
        <a:gradFill rotWithShape="0">
          <a:gsLst>
            <a:gs pos="0">
              <a:schemeClr val="accent2">
                <a:hueOff val="1613584"/>
                <a:satOff val="-856"/>
                <a:lumOff val="5685"/>
                <a:alphaOff val="0"/>
                <a:tint val="98000"/>
                <a:lumMod val="100000"/>
              </a:schemeClr>
            </a:gs>
            <a:gs pos="100000">
              <a:schemeClr val="accent2">
                <a:hueOff val="1613584"/>
                <a:satOff val="-856"/>
                <a:lumOff val="568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Requirements:</a:t>
          </a:r>
          <a:endParaRPr lang="en-US" sz="1100" kern="1200"/>
        </a:p>
      </dsp:txBody>
      <dsp:txXfrm>
        <a:off x="37858" y="2622054"/>
        <a:ext cx="6469483" cy="699814"/>
      </dsp:txXfrm>
    </dsp:sp>
    <dsp:sp modelId="{3FC1F50C-F0D7-4B7C-99F7-FC40BF806B7B}">
      <dsp:nvSpPr>
        <dsp:cNvPr id="0" name=""/>
        <dsp:cNvSpPr/>
      </dsp:nvSpPr>
      <dsp:spPr>
        <a:xfrm>
          <a:off x="0" y="3359727"/>
          <a:ext cx="6545199" cy="1297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810"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Strong communication and interpersonal skills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Ability to maintain confidentiality (NHS standards)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Organisational and multitasking skills	</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GB" sz="2000" kern="1200" dirty="0">
              <a:latin typeface="Times New Roman" panose="02020603050405020304" pitchFamily="18" charset="0"/>
              <a:cs typeface="Times New Roman" panose="02020603050405020304" pitchFamily="18" charset="0"/>
            </a:rPr>
            <a:t>Professional, empathetic, and patient-focused approach</a:t>
          </a:r>
          <a:endParaRPr lang="en-US" sz="2000" kern="1200" dirty="0">
            <a:latin typeface="Times New Roman" panose="02020603050405020304" pitchFamily="18" charset="0"/>
            <a:cs typeface="Times New Roman" panose="02020603050405020304" pitchFamily="18" charset="0"/>
          </a:endParaRPr>
        </a:p>
      </dsp:txBody>
      <dsp:txXfrm>
        <a:off x="0" y="3359727"/>
        <a:ext cx="6545199" cy="1297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5E62A-AA92-4A94-92D1-F09D958F5825}">
      <dsp:nvSpPr>
        <dsp:cNvPr id="0" name=""/>
        <dsp:cNvSpPr/>
      </dsp:nvSpPr>
      <dsp:spPr>
        <a:xfrm>
          <a:off x="0" y="1672"/>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B403F-BF87-4E8E-ACA3-AFE0D962F62F}">
      <dsp:nvSpPr>
        <dsp:cNvPr id="0" name=""/>
        <dsp:cNvSpPr/>
      </dsp:nvSpPr>
      <dsp:spPr>
        <a:xfrm>
          <a:off x="215615" y="162047"/>
          <a:ext cx="392027" cy="3920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683E3F-D4D3-4F6B-B27A-1D32436A4221}">
      <dsp:nvSpPr>
        <dsp:cNvPr id="0" name=""/>
        <dsp:cNvSpPr/>
      </dsp:nvSpPr>
      <dsp:spPr>
        <a:xfrm>
          <a:off x="823258" y="1672"/>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Communication   - 5 ( EXCELENT)</a:t>
          </a:r>
          <a:endParaRPr lang="en-US" sz="1900" kern="1200"/>
        </a:p>
      </dsp:txBody>
      <dsp:txXfrm>
        <a:off x="823258" y="1672"/>
        <a:ext cx="4918275" cy="712777"/>
      </dsp:txXfrm>
    </dsp:sp>
    <dsp:sp modelId="{9AC8CEA4-E2FD-48A5-BE81-FA1933C97F58}">
      <dsp:nvSpPr>
        <dsp:cNvPr id="0" name=""/>
        <dsp:cNvSpPr/>
      </dsp:nvSpPr>
      <dsp:spPr>
        <a:xfrm>
          <a:off x="0" y="892644"/>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1DB50-1B78-4CF0-9F49-B0E9C9D8453A}">
      <dsp:nvSpPr>
        <dsp:cNvPr id="0" name=""/>
        <dsp:cNvSpPr/>
      </dsp:nvSpPr>
      <dsp:spPr>
        <a:xfrm>
          <a:off x="215615" y="1053019"/>
          <a:ext cx="392027" cy="3920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5F1A0E-4A1B-4D46-B1DD-B056F8859975}">
      <dsp:nvSpPr>
        <dsp:cNvPr id="0" name=""/>
        <dsp:cNvSpPr/>
      </dsp:nvSpPr>
      <dsp:spPr>
        <a:xfrm>
          <a:off x="823258" y="892644"/>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Empathy &amp; patient care- 5 (EXCELENT)</a:t>
          </a:r>
          <a:endParaRPr lang="en-US" sz="1900" kern="1200"/>
        </a:p>
      </dsp:txBody>
      <dsp:txXfrm>
        <a:off x="823258" y="892644"/>
        <a:ext cx="4918275" cy="712777"/>
      </dsp:txXfrm>
    </dsp:sp>
    <dsp:sp modelId="{024D0563-30C0-4546-9708-ED512E662036}">
      <dsp:nvSpPr>
        <dsp:cNvPr id="0" name=""/>
        <dsp:cNvSpPr/>
      </dsp:nvSpPr>
      <dsp:spPr>
        <a:xfrm>
          <a:off x="0" y="1783616"/>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70CCF-110A-49C4-9E38-241284E5F4C9}">
      <dsp:nvSpPr>
        <dsp:cNvPr id="0" name=""/>
        <dsp:cNvSpPr/>
      </dsp:nvSpPr>
      <dsp:spPr>
        <a:xfrm>
          <a:off x="215615" y="1943991"/>
          <a:ext cx="392027" cy="3920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857AAF-E14B-40A3-9342-C70CDE814590}">
      <dsp:nvSpPr>
        <dsp:cNvPr id="0" name=""/>
        <dsp:cNvSpPr/>
      </dsp:nvSpPr>
      <dsp:spPr>
        <a:xfrm>
          <a:off x="823258" y="1783616"/>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Confidentiality-4 (EXCEEDS EXPECTATIONS)</a:t>
          </a:r>
          <a:endParaRPr lang="en-US" sz="1900" kern="1200"/>
        </a:p>
      </dsp:txBody>
      <dsp:txXfrm>
        <a:off x="823258" y="1783616"/>
        <a:ext cx="4918275" cy="712777"/>
      </dsp:txXfrm>
    </dsp:sp>
    <dsp:sp modelId="{03DAC15C-0B54-4974-8BBE-BE3FD3712C97}">
      <dsp:nvSpPr>
        <dsp:cNvPr id="0" name=""/>
        <dsp:cNvSpPr/>
      </dsp:nvSpPr>
      <dsp:spPr>
        <a:xfrm>
          <a:off x="0" y="2674588"/>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6BB46D-BDB1-4A14-B8B7-D9508E934FAD}">
      <dsp:nvSpPr>
        <dsp:cNvPr id="0" name=""/>
        <dsp:cNvSpPr/>
      </dsp:nvSpPr>
      <dsp:spPr>
        <a:xfrm>
          <a:off x="215615" y="2834963"/>
          <a:ext cx="392027" cy="3920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B9F855-6E56-4905-B822-A7E467A976EB}">
      <dsp:nvSpPr>
        <dsp:cNvPr id="0" name=""/>
        <dsp:cNvSpPr/>
      </dsp:nvSpPr>
      <dsp:spPr>
        <a:xfrm>
          <a:off x="823258" y="2674588"/>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Appointment management-5 (EXCELENT)</a:t>
          </a:r>
          <a:endParaRPr lang="en-US" sz="1900" kern="1200"/>
        </a:p>
      </dsp:txBody>
      <dsp:txXfrm>
        <a:off x="823258" y="2674588"/>
        <a:ext cx="4918275" cy="712777"/>
      </dsp:txXfrm>
    </dsp:sp>
    <dsp:sp modelId="{3699FE3B-D4CF-4CE8-950C-8DD8C75B1178}">
      <dsp:nvSpPr>
        <dsp:cNvPr id="0" name=""/>
        <dsp:cNvSpPr/>
      </dsp:nvSpPr>
      <dsp:spPr>
        <a:xfrm>
          <a:off x="0" y="3565560"/>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BE82BB-160B-4E71-8A9A-0503621ACEAB}">
      <dsp:nvSpPr>
        <dsp:cNvPr id="0" name=""/>
        <dsp:cNvSpPr/>
      </dsp:nvSpPr>
      <dsp:spPr>
        <a:xfrm>
          <a:off x="215615" y="3725935"/>
          <a:ext cx="392027" cy="3920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E1C395-102F-47A8-8AF9-C24E47E44E3B}">
      <dsp:nvSpPr>
        <dsp:cNvPr id="0" name=""/>
        <dsp:cNvSpPr/>
      </dsp:nvSpPr>
      <dsp:spPr>
        <a:xfrm>
          <a:off x="823258" y="3565560"/>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Teamwork -5 (EXCELENT)</a:t>
          </a:r>
          <a:endParaRPr lang="en-US" sz="1900" kern="1200"/>
        </a:p>
      </dsp:txBody>
      <dsp:txXfrm>
        <a:off x="823258" y="3565560"/>
        <a:ext cx="4918275" cy="712777"/>
      </dsp:txXfrm>
    </dsp:sp>
    <dsp:sp modelId="{F21007F8-C84D-4CA4-BFA6-70FCEE583119}">
      <dsp:nvSpPr>
        <dsp:cNvPr id="0" name=""/>
        <dsp:cNvSpPr/>
      </dsp:nvSpPr>
      <dsp:spPr>
        <a:xfrm>
          <a:off x="0" y="4456532"/>
          <a:ext cx="5741533" cy="71277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D593DA-B783-44FE-AAC9-51E401AF9921}">
      <dsp:nvSpPr>
        <dsp:cNvPr id="0" name=""/>
        <dsp:cNvSpPr/>
      </dsp:nvSpPr>
      <dsp:spPr>
        <a:xfrm>
          <a:off x="215615" y="4616907"/>
          <a:ext cx="392027" cy="3920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9598715-0942-443B-A6D1-E8D8CE9068AD}">
      <dsp:nvSpPr>
        <dsp:cNvPr id="0" name=""/>
        <dsp:cNvSpPr/>
      </dsp:nvSpPr>
      <dsp:spPr>
        <a:xfrm>
          <a:off x="823258" y="4456532"/>
          <a:ext cx="4918275" cy="712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436" tIns="75436" rIns="75436" bIns="75436" numCol="1" spcCol="1270" anchor="ctr" anchorCtr="0">
          <a:noAutofit/>
        </a:bodyPr>
        <a:lstStyle/>
        <a:p>
          <a:pPr marL="0" lvl="0" indent="0" algn="l" defTabSz="844550">
            <a:lnSpc>
              <a:spcPct val="90000"/>
            </a:lnSpc>
            <a:spcBef>
              <a:spcPct val="0"/>
            </a:spcBef>
            <a:spcAft>
              <a:spcPct val="35000"/>
            </a:spcAft>
            <a:buNone/>
          </a:pPr>
          <a:r>
            <a:rPr lang="en-GB" sz="1900" kern="1200"/>
            <a:t>Professionalism- 4 (EXCEEDS EXPECTATIONS)</a:t>
          </a:r>
          <a:endParaRPr lang="en-US" sz="1900" kern="1200"/>
        </a:p>
      </dsp:txBody>
      <dsp:txXfrm>
        <a:off x="823258" y="4456532"/>
        <a:ext cx="4918275" cy="7127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1D1F3-98B2-4A4C-9B68-3ED6BACE3E2F}">
      <dsp:nvSpPr>
        <dsp:cNvPr id="0" name=""/>
        <dsp:cNvSpPr/>
      </dsp:nvSpPr>
      <dsp:spPr>
        <a:xfrm>
          <a:off x="0" y="854"/>
          <a:ext cx="6798539" cy="607805"/>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Iacobucci, G. (2018) ‘workforce pressures in general practice’, BMJ, 360, p. K1006.	</a:t>
          </a:r>
          <a:endParaRPr lang="en-US" sz="2000" kern="1200" dirty="0">
            <a:latin typeface="Times New Roman" panose="02020603050405020304" pitchFamily="18" charset="0"/>
            <a:cs typeface="Times New Roman" panose="02020603050405020304" pitchFamily="18" charset="0"/>
          </a:endParaRPr>
        </a:p>
      </dsp:txBody>
      <dsp:txXfrm>
        <a:off x="29671" y="30525"/>
        <a:ext cx="6739197" cy="548463"/>
      </dsp:txXfrm>
    </dsp:sp>
    <dsp:sp modelId="{D5BC49E6-9F68-4D36-815E-2109D4FA1282}">
      <dsp:nvSpPr>
        <dsp:cNvPr id="0" name=""/>
        <dsp:cNvSpPr/>
      </dsp:nvSpPr>
      <dsp:spPr>
        <a:xfrm>
          <a:off x="0" y="629431"/>
          <a:ext cx="6798539" cy="607805"/>
        </a:xfrm>
        <a:prstGeom prst="roundRect">
          <a:avLst/>
        </a:prstGeom>
        <a:solidFill>
          <a:schemeClr val="accent5">
            <a:hueOff val="-3872787"/>
            <a:satOff val="4221"/>
            <a:lumOff val="102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Munjal, S. (2019) ‘the role of reception staff in patient care: frontline workers in the NHS’, British journal of healthcare management, 25(7), pp. 1–4</a:t>
          </a:r>
          <a:r>
            <a:rPr lang="en-GB" sz="500" kern="1200" dirty="0"/>
            <a:t>.</a:t>
          </a:r>
          <a:endParaRPr lang="en-US" sz="500" kern="1200" dirty="0"/>
        </a:p>
      </dsp:txBody>
      <dsp:txXfrm>
        <a:off x="29671" y="659102"/>
        <a:ext cx="6739197" cy="548463"/>
      </dsp:txXfrm>
    </dsp:sp>
    <dsp:sp modelId="{3625C183-5D1D-4260-AE75-E039C4519D94}">
      <dsp:nvSpPr>
        <dsp:cNvPr id="0" name=""/>
        <dsp:cNvSpPr/>
      </dsp:nvSpPr>
      <dsp:spPr>
        <a:xfrm>
          <a:off x="0" y="1239135"/>
          <a:ext cx="6798539" cy="607805"/>
        </a:xfrm>
        <a:prstGeom prst="roundRect">
          <a:avLst/>
        </a:prstGeom>
        <a:solidFill>
          <a:schemeClr val="accent5">
            <a:hueOff val="-7745575"/>
            <a:satOff val="8442"/>
            <a:lumOff val="20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NHS England (2021) NHS long term plan</a:t>
          </a:r>
          <a:endParaRPr lang="en-US" sz="2000" kern="1200" dirty="0">
            <a:latin typeface="Times New Roman" panose="02020603050405020304" pitchFamily="18" charset="0"/>
            <a:cs typeface="Times New Roman" panose="02020603050405020304" pitchFamily="18" charset="0"/>
          </a:endParaRPr>
        </a:p>
      </dsp:txBody>
      <dsp:txXfrm>
        <a:off x="29671" y="1268806"/>
        <a:ext cx="6739197" cy="548463"/>
      </dsp:txXfrm>
    </dsp:sp>
    <dsp:sp modelId="{ED24B654-37CD-49C6-9B34-3BA693D441AC}">
      <dsp:nvSpPr>
        <dsp:cNvPr id="0" name=""/>
        <dsp:cNvSpPr/>
      </dsp:nvSpPr>
      <dsp:spPr>
        <a:xfrm>
          <a:off x="0" y="1858275"/>
          <a:ext cx="6798539" cy="607805"/>
        </a:xfrm>
        <a:prstGeom prst="roundRect">
          <a:avLst/>
        </a:prstGeom>
        <a:solidFill>
          <a:schemeClr val="accent5">
            <a:hueOff val="-11618362"/>
            <a:satOff val="12662"/>
            <a:lumOff val="305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Royal college of general practitioners (RCGP) (2020) receptionists in primary care: supporting general practice teams. London: RCGP.</a:t>
          </a:r>
          <a:r>
            <a:rPr lang="en-GB" sz="500" kern="1200" dirty="0"/>
            <a:t>	</a:t>
          </a:r>
          <a:endParaRPr lang="en-US" sz="500" kern="1200" dirty="0"/>
        </a:p>
      </dsp:txBody>
      <dsp:txXfrm>
        <a:off x="29671" y="1887946"/>
        <a:ext cx="6739197" cy="548463"/>
      </dsp:txXfrm>
    </dsp:sp>
    <dsp:sp modelId="{5EEB7176-9333-4E94-B716-C612C0454DC2}">
      <dsp:nvSpPr>
        <dsp:cNvPr id="0" name=""/>
        <dsp:cNvSpPr/>
      </dsp:nvSpPr>
      <dsp:spPr>
        <a:xfrm>
          <a:off x="0" y="2477415"/>
          <a:ext cx="6798539" cy="607805"/>
        </a:xfrm>
        <a:prstGeom prst="roundRect">
          <a:avLst/>
        </a:prstGeom>
        <a:solidFill>
          <a:schemeClr val="accent5">
            <a:hueOff val="-15491149"/>
            <a:satOff val="16883"/>
            <a:lumOff val="407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Skills for health (2017) healthcare support staff competence framework. Bristol: skills for health.</a:t>
          </a:r>
          <a:r>
            <a:rPr lang="en-GB" sz="500" kern="1200" dirty="0"/>
            <a:t>	</a:t>
          </a:r>
          <a:endParaRPr lang="en-US" sz="500" kern="1200" dirty="0"/>
        </a:p>
      </dsp:txBody>
      <dsp:txXfrm>
        <a:off x="29671" y="2507086"/>
        <a:ext cx="6739197" cy="548463"/>
      </dsp:txXfrm>
    </dsp:sp>
    <dsp:sp modelId="{E96CA5DB-5B2D-41B3-A1BA-5BB7865A2F5A}">
      <dsp:nvSpPr>
        <dsp:cNvPr id="0" name=""/>
        <dsp:cNvSpPr/>
      </dsp:nvSpPr>
      <dsp:spPr>
        <a:xfrm>
          <a:off x="0" y="3096556"/>
          <a:ext cx="6798539" cy="607805"/>
        </a:xfrm>
        <a:prstGeom prst="roundRect">
          <a:avLst/>
        </a:prstGeom>
        <a:solidFill>
          <a:schemeClr val="accent5">
            <a:hueOff val="-19363936"/>
            <a:satOff val="21104"/>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Times New Roman" panose="02020603050405020304" pitchFamily="18" charset="0"/>
              <a:cs typeface="Times New Roman" panose="02020603050405020304" pitchFamily="18" charset="0"/>
            </a:rPr>
            <a:t>Wright, J. (2018) ‘managing patient flow and the importance of administrative staff in the NHS’, health service journal, 128(6621), pp. 22–25</a:t>
          </a:r>
          <a:r>
            <a:rPr lang="en-GB" sz="500" kern="1200" dirty="0"/>
            <a:t>.</a:t>
          </a:r>
          <a:endParaRPr lang="en-US" sz="500" kern="1200" dirty="0"/>
        </a:p>
      </dsp:txBody>
      <dsp:txXfrm>
        <a:off x="29671" y="3126227"/>
        <a:ext cx="6739197" cy="5484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CEA3AC-22C1-44B3-8E82-4A0CA594DC4A}" type="datetimeFigureOut">
              <a:rPr lang="en-GB" smtClean="0"/>
              <a:t>16/10/2025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44A3B5-EA93-44A0-AB03-631E2DEF4102}" type="slidenum">
              <a:rPr lang="en-GB" smtClean="0"/>
              <a:t>‹#›</a:t>
            </a:fld>
            <a:endParaRPr lang="en-GB"/>
          </a:p>
        </p:txBody>
      </p:sp>
    </p:spTree>
    <p:extLst>
      <p:ext uri="{BB962C8B-B14F-4D97-AF65-F5344CB8AC3E}">
        <p14:creationId xmlns:p14="http://schemas.microsoft.com/office/powerpoint/2010/main" val="14249165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EE019274-E98C-4965-B034-C14A58AF51B5}" type="datetime1">
              <a:rPr lang="en-GB" smtClean="0"/>
              <a:t>16/10/2025</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0497119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7CA5B8-7E40-47B5-8F6E-BC45C0A5B0AA}"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604488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D25DA8-AE07-4B10-9D8D-65BF17F84AEA}"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437644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50E1CAE-C90D-4388-9D76-6DD582F061E6}" type="datetime1">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011489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3F8BE1F-CA09-4B42-B635-8E0FB49DE38B}" type="datetime1">
              <a:rPr lang="en-GB" smtClean="0"/>
              <a:t>16/10/2025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7553122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3A1A07D-6E12-46E1-80C8-83CE14B5FAB3}" type="datetime1">
              <a:rPr lang="en-GB" smtClean="0"/>
              <a:t>16/10/2025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210641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72B7967C-1DFF-4810-9307-FC9C6A01805A}" type="datetime1">
              <a:rPr lang="en-GB" smtClean="0"/>
              <a:t>16/10/2025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42260549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4748A0E-1F00-4D16-8D22-D5CE2C44A334}" type="datetime1">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80173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DE98FE3-7990-4031-9653-E2C397BDE5FA}" type="datetime1">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929626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4793FB6-E336-41E5-871C-53A72A4AEFF9}" type="datetime1">
              <a:rPr lang="en-GB" smtClean="0"/>
              <a:t>16/10/2025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934250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C1F07F-C431-4CA7-B928-8BB5AD954DF0}"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557893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98404C-5A65-4299-B04B-65087C42D673}"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1944815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5B3A0C7-3FB5-4D01-8D26-42E0B58FC329}"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12490453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62879F-3E91-4EF7-A058-5183A29083FE}"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63122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7BF452A-0EF0-4446-8B4C-8B34CB87C0F5}"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090535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E02B66-7230-4FEC-A175-CD8ACE560184}"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2393138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1A1F6-A6EC-4910-828A-1AF384646F7A}" type="datetime1">
              <a:rPr lang="en-GB" smtClean="0"/>
              <a:t>16/10/2025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9C0D2-1BAA-4F09-90B8-C0172E8A941F}" type="slidenum">
              <a:rPr lang="en-GB" smtClean="0"/>
              <a:t>‹#›</a:t>
            </a:fld>
            <a:endParaRPr lang="en-GB"/>
          </a:p>
        </p:txBody>
      </p:sp>
    </p:spTree>
    <p:extLst>
      <p:ext uri="{BB962C8B-B14F-4D97-AF65-F5344CB8AC3E}">
        <p14:creationId xmlns:p14="http://schemas.microsoft.com/office/powerpoint/2010/main" val="3599974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514DA29-DA2C-474F-B618-B73B7CEDF26B}" type="datetime1">
              <a:rPr lang="en-GB" smtClean="0"/>
              <a:t>16/10/2025</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EE9C0D2-1BAA-4F09-90B8-C0172E8A941F}" type="slidenum">
              <a:rPr lang="en-GB" smtClean="0"/>
              <a:t>‹#›</a:t>
            </a:fld>
            <a:endParaRPr lang="en-GB"/>
          </a:p>
        </p:txBody>
      </p:sp>
    </p:spTree>
    <p:extLst>
      <p:ext uri="{BB962C8B-B14F-4D97-AF65-F5344CB8AC3E}">
        <p14:creationId xmlns:p14="http://schemas.microsoft.com/office/powerpoint/2010/main" val="2130600326"/>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hyperlink" Target="https://www.healthestatejournal.com/story/49573/nhs-to-launch-online-hospital-servic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bmj.com/content/365/bmj.l167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6.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58319-BC60-BBDA-AC25-35C850B515F2}"/>
              </a:ext>
            </a:extLst>
          </p:cNvPr>
          <p:cNvSpPr>
            <a:spLocks noGrp="1"/>
          </p:cNvSpPr>
          <p:nvPr>
            <p:ph type="ctrTitle"/>
          </p:nvPr>
        </p:nvSpPr>
        <p:spPr>
          <a:xfrm>
            <a:off x="5459709" y="4050264"/>
            <a:ext cx="5700416" cy="1412858"/>
          </a:xfrm>
        </p:spPr>
        <p:txBody>
          <a:bodyPr>
            <a:normAutofit/>
          </a:bodyPr>
          <a:lstStyle/>
          <a:p>
            <a:pPr>
              <a:lnSpc>
                <a:spcPct val="90000"/>
              </a:lnSpc>
            </a:pPr>
            <a:r>
              <a:rPr lang="en-GB" sz="1900" dirty="0">
                <a:latin typeface="Times New Roman" panose="02020603050405020304" pitchFamily="18" charset="0"/>
                <a:cs typeface="Times New Roman" panose="02020603050405020304" pitchFamily="18" charset="0"/>
              </a:rPr>
              <a:t>STUDENT NAME : SAMEENA HASSAN </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STUDENT ID :2023264</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 MODULE CODE : LCBB5012</a:t>
            </a:r>
            <a:br>
              <a:rPr lang="en-GB" sz="1900" dirty="0">
                <a:latin typeface="Times New Roman" panose="02020603050405020304" pitchFamily="18" charset="0"/>
                <a:cs typeface="Times New Roman" panose="02020603050405020304" pitchFamily="18" charset="0"/>
              </a:rPr>
            </a:br>
            <a:r>
              <a:rPr lang="en-GB" sz="1900" dirty="0">
                <a:latin typeface="Times New Roman" panose="02020603050405020304" pitchFamily="18" charset="0"/>
                <a:cs typeface="Times New Roman" panose="02020603050405020304" pitchFamily="18" charset="0"/>
              </a:rPr>
              <a:t>LECTURE NAME : LYIANAGE RODRIGO </a:t>
            </a:r>
            <a:br>
              <a:rPr lang="en-GB" sz="1900" dirty="0">
                <a:latin typeface="Times New Roman" panose="02020603050405020304" pitchFamily="18" charset="0"/>
                <a:cs typeface="Times New Roman" panose="02020603050405020304" pitchFamily="18" charset="0"/>
              </a:rPr>
            </a:br>
            <a:endParaRPr lang="en-GB" sz="19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A5C3BC8F-D661-1AB8-A256-DC5E8AD52B8F}"/>
              </a:ext>
            </a:extLst>
          </p:cNvPr>
          <p:cNvSpPr>
            <a:spLocks noGrp="1"/>
          </p:cNvSpPr>
          <p:nvPr>
            <p:ph type="subTitle" idx="1"/>
          </p:nvPr>
        </p:nvSpPr>
        <p:spPr>
          <a:xfrm>
            <a:off x="5459709" y="5466298"/>
            <a:ext cx="5700416" cy="401101"/>
          </a:xfrm>
        </p:spPr>
        <p:txBody>
          <a:bodyPr>
            <a:normAutofit/>
          </a:bodyPr>
          <a:lstStyle/>
          <a:p>
            <a:r>
              <a:rPr lang="en-GB">
                <a:latin typeface="Times New Roman" panose="02020603050405020304" pitchFamily="18" charset="0"/>
                <a:cs typeface="Times New Roman" panose="02020603050405020304" pitchFamily="18" charset="0"/>
              </a:rPr>
              <a:t>NHS RECEPTIONIST  </a:t>
            </a:r>
          </a:p>
        </p:txBody>
      </p:sp>
      <p:grpSp>
        <p:nvGrpSpPr>
          <p:cNvPr id="102" name="Group 101">
            <a:extLst>
              <a:ext uri="{FF2B5EF4-FFF2-40B4-BE49-F238E27FC236}">
                <a16:creationId xmlns:a16="http://schemas.microsoft.com/office/drawing/2014/main" id="{653F32F4-4B4C-47E1-8F7F-790BD85BBC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1339066">
            <a:off x="6271701" y="-388326"/>
            <a:ext cx="4860947" cy="4224413"/>
            <a:chOff x="5281603" y="104899"/>
            <a:chExt cx="6910397" cy="6005491"/>
          </a:xfrm>
        </p:grpSpPr>
        <p:sp>
          <p:nvSpPr>
            <p:cNvPr id="103" name="Freeform 13">
              <a:extLst>
                <a:ext uri="{FF2B5EF4-FFF2-40B4-BE49-F238E27FC236}">
                  <a16:creationId xmlns:a16="http://schemas.microsoft.com/office/drawing/2014/main" id="{125A1015-CF37-4E19-91D2-3AD6A8563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960D824D-2820-4448-9773-CDD279A32A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5" name="Straight Connector 104">
                <a:extLst>
                  <a:ext uri="{FF2B5EF4-FFF2-40B4-BE49-F238E27FC236}">
                    <a16:creationId xmlns:a16="http://schemas.microsoft.com/office/drawing/2014/main" id="{750582C3-FB10-4D22-B7D7-66867BC12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551864A-11F1-469C-B424-1F3A624C4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8D13DDAE-9F24-4A16-B364-04293D4B2B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415E573E-3D8D-43CE-943A-B72181886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ED7A7299-2E06-4E78-A6BC-9D6DBCCB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C10D1F1-B02A-45CB-9249-0A34A0FA18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97B445E6-FC9E-4BBE-9684-9D27A3B009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D7B94B0B-1E86-445C-94E3-9C477953D2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847B8F27-EFDA-4971-9967-175C56A35B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4707D83-8210-46C9-9207-BC41CDE43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1DC751A7-EF27-4026-BCA6-9D7887300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4622293-4219-4FC4-83B4-6A64E43D7D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66AFCFBD-21FA-4B97-B72E-A875F2D436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3A29B562-3336-444F-BCA3-4FA263035C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DEE03CE6-F602-47BA-A249-0BE50595FE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B279E39F-D527-4F17-A625-1072E45BB3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33653306-6E1C-4B94-B7D2-995885C5F0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5C2D7723-89BD-4FD6-82B0-B2068831C2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E8909AED-0949-458F-B890-CC380E0490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363B557-FC01-4626-BD64-178FB3C8A6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1B4ACCED-8C7B-4728-86DD-F7FE8DB050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76E40279-147F-4CA0-9D97-388FDDB5D4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61DEC1DE-D1E6-46D3-9A1D-600565AB94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E4E7B5DD-1FEB-4A63-9788-E509D242A2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854A2AC-1E41-46B1-B3EB-6F4C4AFE75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D1DF4FA-0116-4564-8AAB-565D15D786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60800E52-FC45-499C-A9C9-C10E0145C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DA3AB7E0-B34B-47BC-B9A4-39C68A1CA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44305B7F-167D-42BC-8CD9-255F3C55D6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E36CC4E3-9816-4520-AC19-2F02A96649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08697606-420F-4136-9F22-16728912A6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49BB4ED-1E1E-48FD-AEF3-E764A35A4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AF79235-3712-4FFA-B441-C321E0C402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4619CA09-6186-4C23-B12C-4A28815F1D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F76ABA5-C6B1-4943-8A03-A6130F6115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B9388C8-01EF-4DC7-BBC3-AB782DB241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71FE0EF-57F0-4618-AFD1-9A425215A0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95B3456D-7173-44F8-830F-8BE3ED809F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D5C44D67-08F3-4A7F-A897-0C3EBEAB85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CD613F2-A0C3-40B6-9074-6FED01B56D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ACE66E98-9ABC-42AD-BA48-43A3CFE928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35107221-7334-471A-8F1D-405AFF2E28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6A40E3D3-DFAB-4EB8-8AE4-FC38F40103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DEBB5EA-B536-41D1-813E-25A272C6DE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7593F0C9-D829-46F9-940F-C33E1FA50E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DFA44794-6636-437F-978D-86FB86F4A0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D5845953-AA2C-4350-BFDE-DD7C09878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4402457A-CD98-4084-A1F4-C424366239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562A8EAD-64FD-4329-A560-AA58A97AC0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F92CF784-F98F-4341-8F46-0A64839AC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5E1F1973-04BC-476C-9212-FEBFBF9112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FD7E05BB-0D7F-4D58-9B58-971819E1B3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86407646-575E-46B4-81DF-4BFED735FD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FDB552A3-3810-415D-ADFA-4D2A859DEA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7908D77A-76C6-4A09-B940-D6E322090B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5EF112D-F061-47ED-A1BF-3F0E7AD6E3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C686D9C7-3FFC-4F6B-B177-08F90BA6AD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BEB45889-B6D6-43BB-A039-F074E6A78A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3D9CF09A-FB38-4E15-8148-184E2E0F79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DAD7A081-32D1-4F45-84C7-A0516B6407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53745EDB-9331-4653-AA43-9C95D472BF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09D90859-0422-48EE-A9DC-8040A7D699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F199302-1A2E-4171-992F-A19EAB6725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147A01A7-AB13-44A3-A2E3-0555C2E37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DBB16F53-4F46-414C-9B9F-555536EF6B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836B30E-FE35-4D9F-BA31-315E7DE5E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B6577824-1E6B-40C7-9693-7AF7ABEE5F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1219B94E-7BAC-4690-A0CF-0A94CF2C7A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153554AD-35C5-4C94-860E-E171E75E2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18939DB-C6D5-482A-A11C-EFF69D1216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96F026C4-6631-464F-9578-DDCEAF4091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AF88C5A-F83A-4173-92E5-8C7E5747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4A4A3BCF-1A3B-4A1B-88F6-4FEF3ACC39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B8455E5D-06FD-4E43-AADE-A4A47BFBCC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317396C4-A888-495B-AA8A-EB6F4E1E57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CD236C89-FF9C-48B6-A207-424416196F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AE1F9F13-03A5-452F-9E6C-10E4EBA246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2AF9232-0F66-4106-9574-6F502E2121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 name="Picture 9" descr="A close-up of a stethoscope and a note">
            <a:extLst>
              <a:ext uri="{FF2B5EF4-FFF2-40B4-BE49-F238E27FC236}">
                <a16:creationId xmlns:a16="http://schemas.microsoft.com/office/drawing/2014/main" id="{767A9D80-2272-3B2F-1E56-975EEBEE41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a:fillRect/>
          </a:stretch>
        </p:blipFill>
        <p:spPr>
          <a:xfrm>
            <a:off x="6080591" y="-2008"/>
            <a:ext cx="4787317" cy="3415082"/>
          </a:xfrm>
          <a:custGeom>
            <a:avLst/>
            <a:gdLst/>
            <a:ahLst/>
            <a:cxnLst/>
            <a:rect l="l" t="t" r="r" b="b"/>
            <a:pathLst>
              <a:path w="4411344" h="3146878">
                <a:moveTo>
                  <a:pt x="211873" y="0"/>
                </a:moveTo>
                <a:lnTo>
                  <a:pt x="4199471" y="0"/>
                </a:lnTo>
                <a:lnTo>
                  <a:pt x="4205314" y="11242"/>
                </a:lnTo>
                <a:cubicBezTo>
                  <a:pt x="4337510" y="294369"/>
                  <a:pt x="4411344" y="610214"/>
                  <a:pt x="4411344" y="943304"/>
                </a:cubicBezTo>
                <a:cubicBezTo>
                  <a:pt x="4411344" y="2085328"/>
                  <a:pt x="3543413" y="3024636"/>
                  <a:pt x="2431189" y="3137588"/>
                </a:cubicBezTo>
                <a:lnTo>
                  <a:pt x="2247220" y="3146878"/>
                </a:lnTo>
                <a:lnTo>
                  <a:pt x="2164124" y="3146878"/>
                </a:lnTo>
                <a:lnTo>
                  <a:pt x="1980155" y="3137588"/>
                </a:lnTo>
                <a:cubicBezTo>
                  <a:pt x="867932" y="3024636"/>
                  <a:pt x="0" y="2085328"/>
                  <a:pt x="0" y="943304"/>
                </a:cubicBezTo>
                <a:cubicBezTo>
                  <a:pt x="0" y="610214"/>
                  <a:pt x="73835" y="294369"/>
                  <a:pt x="206030" y="11242"/>
                </a:cubicBezTo>
                <a:close/>
              </a:path>
            </a:pathLst>
          </a:custGeom>
        </p:spPr>
      </p:pic>
      <p:sp>
        <p:nvSpPr>
          <p:cNvPr id="184" name="Rectangle 183">
            <a:extLst>
              <a:ext uri="{FF2B5EF4-FFF2-40B4-BE49-F238E27FC236}">
                <a16:creationId xmlns:a16="http://schemas.microsoft.com/office/drawing/2014/main" id="{CDE6373C-25B2-42FF-8704-49F0A179C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33" y="4357158"/>
            <a:ext cx="723900" cy="177800"/>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86" name="Group 185">
            <a:extLst>
              <a:ext uri="{FF2B5EF4-FFF2-40B4-BE49-F238E27FC236}">
                <a16:creationId xmlns:a16="http://schemas.microsoft.com/office/drawing/2014/main" id="{63BF6731-D3EE-4447-B524-14D478D898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884888">
            <a:off x="-455822" y="254671"/>
            <a:ext cx="6564414" cy="5704814"/>
            <a:chOff x="5281603" y="104899"/>
            <a:chExt cx="6910397" cy="6005491"/>
          </a:xfrm>
        </p:grpSpPr>
        <p:sp>
          <p:nvSpPr>
            <p:cNvPr id="187" name="Freeform 97">
              <a:extLst>
                <a:ext uri="{FF2B5EF4-FFF2-40B4-BE49-F238E27FC236}">
                  <a16:creationId xmlns:a16="http://schemas.microsoft.com/office/drawing/2014/main" id="{978737D2-68E1-486F-93B4-E15EB4B946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F9C4798E-0C85-4FF8-835D-639CD50EADD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9" name="Straight Connector 188">
                <a:extLst>
                  <a:ext uri="{FF2B5EF4-FFF2-40B4-BE49-F238E27FC236}">
                    <a16:creationId xmlns:a16="http://schemas.microsoft.com/office/drawing/2014/main" id="{FD51745B-5F09-4A7E-A752-8C31C37824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FE0EFBAC-EDD3-4409-B72C-6F4ADF55B3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0C59FA14-FA12-4459-B0A2-2550E6FC2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3823528-C0A3-496C-848D-846D1443E1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A50BE69E-39EB-4B34-908F-FEFD3024CA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D7BB60E5-7BE9-4C74-AC56-44C63E05EC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1726D214-66B5-49D6-A401-D5B1DBADCC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565FB1BD-3A4E-4EEA-9F96-BAF88DB694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3FC9858C-E945-4D5E-9CC2-054D9DAD51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13D742E2-20E2-4D7F-A0ED-DC9E737A91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0DA2B52A-A232-46DD-ACC8-817E41FC5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556B84F0-6E70-4531-A676-501CE4B54A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77C30D4F-9A9E-4C40-A5C9-33307C3F00C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C092E1B4-A1DB-4A82-BB84-5CB0A59A6C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45F64A42-3B4C-44A6-9CAC-A8D8A4407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E439732D-08B5-402C-9219-815F22C86D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2717B78-E768-4614-8F5D-57E5F5C063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876D2460-A6D7-43F4-BC7A-BF512B40B9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B5AD749B-303C-47F9-A380-5E84BA4590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F71C1D93-D136-446C-A51F-3821EC550E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8B22878D-E8D2-427E-9B9F-063748FD2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7496F47D-ABE8-4992-9193-C00D77B881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6550F108-EEA4-4A2A-889E-9312F01875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E1A1E3DE-A140-4756-A80B-2B1271810E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8DAA20B0-1B0A-470A-9764-2FFC03D921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BE63D91C-7611-4E4A-8C07-19F80CAA69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3EFF9419-0702-443F-80EC-BAEA4E279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DED45F36-D215-4ADD-897D-EEDF08551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E818B7D-4E88-4EC6-8436-7E21C1625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F0EEABEF-4872-4518-A140-3F39B79CB9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B1943FDD-FD8E-421F-9C96-7C227DC1C0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D48D8945-5713-4CC4-9719-D371E77506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12E7CC52-32EA-42CF-BDC3-5401E5AF58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FC7D2B4D-3A83-4DDB-BE7D-E69A346214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9D9A6C5F-CC88-4B30-92F6-383840ECA4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E616653-283A-4851-8F80-3AE35A21AE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F2AC0EA3-3CF0-433A-97BC-04FC181D8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81580B4A-4281-4F05-8476-2DB5F74FE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E8F2F5CD-02C7-4414-B6EC-BDA9AF0EA8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C64A2EEA-84C1-400A-BBE4-4D9E9A3AF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757CA7F0-2547-4E24-BC88-EA2F1393C9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7AABC3DF-4B39-4564-A6B2-CBC770BBA0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95B74B04-92BD-40D3-98D4-1926823135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848BEF08-56A2-4273-8A75-091B19A28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A57BD7CB-B11A-4E29-9670-D4CA83A24B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32D743F8-F0C0-45AE-B6BE-7F6DB9B63D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5FFB84DD-3D3F-4AD3-9F88-0D0235FBA1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80CE70B7-DFFC-45A3-8C10-BE111F897D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5F98FCB8-22EF-4E6F-9708-958CEBC7FE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6B4444DC-8342-47F7-9220-A9D623B6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A468242C-6E66-4F35-B517-5414987CD6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355EEAA8-F1F7-44C0-9F4D-354670016A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ACFB739D-CA42-4AB9-B061-483A9F67DE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31C8FB8F-2792-4C71-8751-144860FFDE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4021B77B-B198-4070-8515-8DAD02D022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430E8381-DBCE-4E54-86ED-267D6749FE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42F98D9-5B3B-4557-AE16-68E8D4BD8B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3F6F64A5-7D73-4A7C-AFC4-AE6A4EE1B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D8051E1A-2222-41E5-8111-C04CD23592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291FA5C6-DA6B-40D7-AA0C-C7B01B7E1B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7BAB1DEA-CB27-433D-8872-CEF5637F6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8CD95FBF-3382-4B10-A6B2-8E5D31A5EE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50BDB990-D7F8-41DD-A261-7489BEE9B1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DF235570-7D39-4E19-A6F9-D5CDECA571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D89967CE-37C2-4865-9D4E-37DE4406B4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572A1B42-6B46-46B6-94F7-66C2DEA7DF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BD984823-2502-4E9C-9F90-42B061E216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34905DB4-ADE9-41A8-B09A-C52755D91F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102E6002-013E-46A9-A180-B0ADF22307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1C09EADE-70AC-4B06-A660-6558C722B4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242198F8-B1DB-49DE-A158-34BC85055E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641A8DBD-F35E-4F7B-BFA7-8F0690C02C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80B62722-59F6-4E8F-B4DC-B1D2D2C69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2030C117-24E8-4FBD-8F4B-48596F3FF4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0C4B1D74-0CE3-407B-A015-C3F2209D48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568415A9-9F3E-4D51-B2DA-A09F2F9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06480C98-A0EF-442D-9013-75031D3996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0858ABE9-7494-489C-9EEA-93BF3E4B9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5" name="Picture 4" descr="A person standing at a reception desk&#10;&#10;AI-generated content may be incorrect.">
            <a:extLst>
              <a:ext uri="{FF2B5EF4-FFF2-40B4-BE49-F238E27FC236}">
                <a16:creationId xmlns:a16="http://schemas.microsoft.com/office/drawing/2014/main" id="{205C9D72-722E-9462-A064-5306C76BB0A2}"/>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a:xfrm>
            <a:off x="-2334" y="10"/>
            <a:ext cx="5441859" cy="565493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
        <p:nvSpPr>
          <p:cNvPr id="4" name="Slide Number Placeholder 3">
            <a:extLst>
              <a:ext uri="{FF2B5EF4-FFF2-40B4-BE49-F238E27FC236}">
                <a16:creationId xmlns:a16="http://schemas.microsoft.com/office/drawing/2014/main" id="{2AEC2C8D-A97A-4973-96B9-D4121170999F}"/>
              </a:ext>
            </a:extLst>
          </p:cNvPr>
          <p:cNvSpPr>
            <a:spLocks noGrp="1"/>
          </p:cNvSpPr>
          <p:nvPr>
            <p:ph type="sldNum" sz="quarter" idx="12"/>
          </p:nvPr>
        </p:nvSpPr>
        <p:spPr/>
        <p:txBody>
          <a:bodyPr/>
          <a:lstStyle/>
          <a:p>
            <a:fld id="{2EE9C0D2-1BAA-4F09-90B8-C0172E8A941F}" type="slidenum">
              <a:rPr lang="en-GB" smtClean="0"/>
              <a:t>1</a:t>
            </a:fld>
            <a:endParaRPr lang="en-GB"/>
          </a:p>
        </p:txBody>
      </p:sp>
    </p:spTree>
    <p:extLst>
      <p:ext uri="{BB962C8B-B14F-4D97-AF65-F5344CB8AC3E}">
        <p14:creationId xmlns:p14="http://schemas.microsoft.com/office/powerpoint/2010/main" val="217245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603E-A8E2-C5A7-ED3B-05E70AAE846A}"/>
              </a:ext>
            </a:extLst>
          </p:cNvPr>
          <p:cNvSpPr>
            <a:spLocks noGrp="1"/>
          </p:cNvSpPr>
          <p:nvPr>
            <p:ph type="title"/>
          </p:nvPr>
        </p:nvSpPr>
        <p:spPr>
          <a:xfrm>
            <a:off x="773472" y="203200"/>
            <a:ext cx="5219699" cy="1456267"/>
          </a:xfrm>
        </p:spPr>
        <p:txBody>
          <a:bodyPr>
            <a:normAutofit/>
          </a:bodyPr>
          <a:lstStyle/>
          <a:p>
            <a:r>
              <a:rPr lang="en-GB" dirty="0">
                <a:solidFill>
                  <a:schemeClr val="bg1"/>
                </a:solidFill>
              </a:rPr>
              <a:t>RECEPTIONIST NHS </a:t>
            </a:r>
          </a:p>
        </p:txBody>
      </p:sp>
      <p:sp>
        <p:nvSpPr>
          <p:cNvPr id="3" name="Content Placeholder 2">
            <a:extLst>
              <a:ext uri="{FF2B5EF4-FFF2-40B4-BE49-F238E27FC236}">
                <a16:creationId xmlns:a16="http://schemas.microsoft.com/office/drawing/2014/main" id="{9C0833B8-09FB-F1E9-3EE4-0DD33ECCCE4E}"/>
              </a:ext>
            </a:extLst>
          </p:cNvPr>
          <p:cNvSpPr>
            <a:spLocks noGrp="1"/>
          </p:cNvSpPr>
          <p:nvPr>
            <p:ph idx="1"/>
          </p:nvPr>
        </p:nvSpPr>
        <p:spPr>
          <a:xfrm>
            <a:off x="89398" y="1162640"/>
            <a:ext cx="5219699" cy="5250424"/>
          </a:xfrm>
        </p:spPr>
        <p:txBody>
          <a:bodyPr>
            <a:noAutofit/>
          </a:bodyPr>
          <a:lstStyle/>
          <a:p>
            <a:pPr algn="just">
              <a:lnSpc>
                <a:spcPct val="90000"/>
              </a:lnSpc>
            </a:pPr>
            <a:r>
              <a:rPr lang="en-GB" dirty="0">
                <a:latin typeface="Times New Roman" panose="02020603050405020304" pitchFamily="18" charset="0"/>
                <a:cs typeface="Times New Roman" panose="02020603050405020304" pitchFamily="18" charset="0"/>
              </a:rPr>
              <a:t>NHS receptionists are the first point of contact in healthcare settings, playing a crucial role in patient experience and service delivery. They are responsible for greeting patients, managing appointments, updating medical records, and directing queries to appropriate clinical staff (</a:t>
            </a:r>
            <a:r>
              <a:rPr lang="en-GB">
                <a:latin typeface="Times New Roman" panose="02020603050405020304" pitchFamily="18" charset="0"/>
                <a:cs typeface="Times New Roman" panose="02020603050405020304" pitchFamily="18" charset="0"/>
              </a:rPr>
              <a:t>NHS </a:t>
            </a:r>
            <a:r>
              <a:rPr lang="en-GB" dirty="0">
                <a:latin typeface="Times New Roman" panose="02020603050405020304" pitchFamily="18" charset="0"/>
                <a:cs typeface="Times New Roman" panose="02020603050405020304" pitchFamily="18" charset="0"/>
              </a:rPr>
              <a:t>E</a:t>
            </a:r>
            <a:r>
              <a:rPr lang="en-GB">
                <a:latin typeface="Times New Roman" panose="02020603050405020304" pitchFamily="18" charset="0"/>
                <a:cs typeface="Times New Roman" panose="02020603050405020304" pitchFamily="18" charset="0"/>
              </a:rPr>
              <a:t>ngland</a:t>
            </a:r>
            <a:r>
              <a:rPr lang="en-GB" dirty="0">
                <a:latin typeface="Times New Roman" panose="02020603050405020304" pitchFamily="18" charset="0"/>
                <a:cs typeface="Times New Roman" panose="02020603050405020304" pitchFamily="18" charset="0"/>
              </a:rPr>
              <a:t>, 2021). </a:t>
            </a:r>
          </a:p>
          <a:p>
            <a:pPr algn="just">
              <a:lnSpc>
                <a:spcPct val="90000"/>
              </a:lnSpc>
            </a:pPr>
            <a:r>
              <a:rPr lang="en-GB" dirty="0">
                <a:latin typeface="Times New Roman" panose="02020603050405020304" pitchFamily="18" charset="0"/>
                <a:cs typeface="Times New Roman" panose="02020603050405020304" pitchFamily="18" charset="0"/>
              </a:rPr>
              <a:t>Effective communication, confidentiality, and empathy are essential, as receptionists often support patients during stressful situations (Munjal, 2019). They must balance administrative accuracy with compassionate service, ensuring compliance with data protection standards. As frontline staff, NHS receptionists contribute to smooth clinical operations, patient satisfaction, and the overall efficiency of healthcare services (Iacobucci, 2018).</a:t>
            </a:r>
          </a:p>
        </p:txBody>
      </p:sp>
      <p:pic>
        <p:nvPicPr>
          <p:cNvPr id="5" name="Picture 4" descr="A reception desk in a room">
            <a:extLst>
              <a:ext uri="{FF2B5EF4-FFF2-40B4-BE49-F238E27FC236}">
                <a16:creationId xmlns:a16="http://schemas.microsoft.com/office/drawing/2014/main" id="{498848E7-818C-2A99-E67D-F18D98E11991}"/>
              </a:ext>
            </a:extLst>
          </p:cNvPr>
          <p:cNvPicPr>
            <a:picLocks noChangeAspect="1"/>
          </p:cNvPicPr>
          <p:nvPr/>
        </p:nvPicPr>
        <p:blipFill>
          <a:blip r:embed="rId3">
            <a:extLst>
              <a:ext uri="{28A0092B-C50C-407E-A947-70E740481C1C}">
                <a14:useLocalDpi xmlns:a14="http://schemas.microsoft.com/office/drawing/2010/main" val="0"/>
              </a:ext>
            </a:extLst>
          </a:blip>
          <a:srcRect b="-3"/>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Slide Number Placeholder 3">
            <a:extLst>
              <a:ext uri="{FF2B5EF4-FFF2-40B4-BE49-F238E27FC236}">
                <a16:creationId xmlns:a16="http://schemas.microsoft.com/office/drawing/2014/main" id="{1CFD360B-9CE1-A9A3-D64D-B2F718CFE28B}"/>
              </a:ext>
            </a:extLst>
          </p:cNvPr>
          <p:cNvSpPr>
            <a:spLocks noGrp="1"/>
          </p:cNvSpPr>
          <p:nvPr>
            <p:ph type="sldNum" sz="quarter" idx="12"/>
          </p:nvPr>
        </p:nvSpPr>
        <p:spPr/>
        <p:txBody>
          <a:bodyPr/>
          <a:lstStyle/>
          <a:p>
            <a:fld id="{2EE9C0D2-1BAA-4F09-90B8-C0172E8A941F}" type="slidenum">
              <a:rPr lang="en-GB" smtClean="0"/>
              <a:t>2</a:t>
            </a:fld>
            <a:endParaRPr lang="en-GB"/>
          </a:p>
        </p:txBody>
      </p:sp>
    </p:spTree>
    <p:extLst>
      <p:ext uri="{BB962C8B-B14F-4D97-AF65-F5344CB8AC3E}">
        <p14:creationId xmlns:p14="http://schemas.microsoft.com/office/powerpoint/2010/main" val="1345568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E2AFF0-0440-4F06-B1DF-78376F2D68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AB6B45E-632E-4C37-A285-6FAD80F71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DBD6F1-5412-34FF-F20E-0A9B5A082536}"/>
              </a:ext>
            </a:extLst>
          </p:cNvPr>
          <p:cNvSpPr>
            <a:spLocks noGrp="1"/>
          </p:cNvSpPr>
          <p:nvPr>
            <p:ph type="title"/>
          </p:nvPr>
        </p:nvSpPr>
        <p:spPr>
          <a:xfrm>
            <a:off x="685801" y="643466"/>
            <a:ext cx="3440175" cy="4995333"/>
          </a:xfrm>
        </p:spPr>
        <p:txBody>
          <a:bodyPr>
            <a:normAutofit/>
          </a:bodyPr>
          <a:lstStyle/>
          <a:p>
            <a:r>
              <a:rPr lang="en-GB" sz="3300" cap="none" dirty="0">
                <a:solidFill>
                  <a:schemeClr val="tx1">
                    <a:lumMod val="95000"/>
                    <a:lumOff val="5000"/>
                  </a:schemeClr>
                </a:solidFill>
              </a:rPr>
              <a:t>Job description </a:t>
            </a:r>
          </a:p>
        </p:txBody>
      </p:sp>
      <p:graphicFrame>
        <p:nvGraphicFramePr>
          <p:cNvPr id="5" name="Content Placeholder 2">
            <a:extLst>
              <a:ext uri="{FF2B5EF4-FFF2-40B4-BE49-F238E27FC236}">
                <a16:creationId xmlns:a16="http://schemas.microsoft.com/office/drawing/2014/main" id="{4165363B-7589-6428-3661-BD0EC1641D09}"/>
              </a:ext>
            </a:extLst>
          </p:cNvPr>
          <p:cNvGraphicFramePr>
            <a:graphicFrameLocks noGrp="1"/>
          </p:cNvGraphicFramePr>
          <p:nvPr>
            <p:ph idx="1"/>
            <p:extLst>
              <p:ext uri="{D42A27DB-BD31-4B8C-83A1-F6EECF244321}">
                <p14:modId xmlns:p14="http://schemas.microsoft.com/office/powerpoint/2010/main" val="1865128127"/>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E9D48EE7-B33E-66B6-E05B-1351337765F4}"/>
              </a:ext>
            </a:extLst>
          </p:cNvPr>
          <p:cNvSpPr>
            <a:spLocks noGrp="1"/>
          </p:cNvSpPr>
          <p:nvPr>
            <p:ph type="sldNum" sz="quarter" idx="12"/>
          </p:nvPr>
        </p:nvSpPr>
        <p:spPr/>
        <p:txBody>
          <a:bodyPr/>
          <a:lstStyle/>
          <a:p>
            <a:fld id="{2EE9C0D2-1BAA-4F09-90B8-C0172E8A941F}" type="slidenum">
              <a:rPr lang="en-GB" smtClean="0"/>
              <a:t>3</a:t>
            </a:fld>
            <a:endParaRPr lang="en-GB"/>
          </a:p>
        </p:txBody>
      </p:sp>
    </p:spTree>
    <p:extLst>
      <p:ext uri="{BB962C8B-B14F-4D97-AF65-F5344CB8AC3E}">
        <p14:creationId xmlns:p14="http://schemas.microsoft.com/office/powerpoint/2010/main" val="323487232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D4C63-84BA-83FB-5B3F-9EA1DA9363F8}"/>
              </a:ext>
            </a:extLst>
          </p:cNvPr>
          <p:cNvSpPr>
            <a:spLocks noGrp="1"/>
          </p:cNvSpPr>
          <p:nvPr>
            <p:ph type="title"/>
          </p:nvPr>
        </p:nvSpPr>
        <p:spPr>
          <a:xfrm>
            <a:off x="3044858" y="-115642"/>
            <a:ext cx="6608188" cy="1325563"/>
          </a:xfrm>
        </p:spPr>
        <p:txBody>
          <a:bodyPr>
            <a:normAutofit/>
          </a:bodyPr>
          <a:lstStyle/>
          <a:p>
            <a:r>
              <a:rPr lang="en-GB" sz="3200" cap="none" dirty="0">
                <a:solidFill>
                  <a:schemeClr val="bg1"/>
                </a:solidFill>
                <a:latin typeface="Times New Roman" panose="02020603050405020304" pitchFamily="18" charset="0"/>
                <a:cs typeface="Times New Roman" panose="02020603050405020304" pitchFamily="18" charset="0"/>
              </a:rPr>
              <a:t>Performance for that role of NHS</a:t>
            </a:r>
          </a:p>
        </p:txBody>
      </p:sp>
      <p:sp>
        <p:nvSpPr>
          <p:cNvPr id="3" name="Content Placeholder 2">
            <a:extLst>
              <a:ext uri="{FF2B5EF4-FFF2-40B4-BE49-F238E27FC236}">
                <a16:creationId xmlns:a16="http://schemas.microsoft.com/office/drawing/2014/main" id="{97F215C8-F3B5-A73F-2602-47BA98B94103}"/>
              </a:ext>
            </a:extLst>
          </p:cNvPr>
          <p:cNvSpPr>
            <a:spLocks noGrp="1"/>
          </p:cNvSpPr>
          <p:nvPr>
            <p:ph idx="1"/>
          </p:nvPr>
        </p:nvSpPr>
        <p:spPr>
          <a:xfrm>
            <a:off x="0" y="1065229"/>
            <a:ext cx="5974237" cy="2686640"/>
          </a:xfrm>
        </p:spPr>
        <p:txBody>
          <a:bodyPr>
            <a:normAutofit/>
          </a:bodyPr>
          <a:lstStyle/>
          <a:p>
            <a:r>
              <a:rPr lang="en-GB" sz="2000" dirty="0">
                <a:latin typeface="Times New Roman" panose="02020603050405020304" pitchFamily="18" charset="0"/>
                <a:cs typeface="Times New Roman" panose="02020603050405020304" pitchFamily="18" charset="0"/>
              </a:rPr>
              <a:t>Performance management in the NHS focuses on ensuring receptionists deliver safe, efficient, and patient-centred services. Managers set clear objectives, such as appointment accuracy, patient satisfaction, confidentiality compliance, and communication standards (Armstrong, 2017). </a:t>
            </a:r>
          </a:p>
          <a:p>
            <a:endParaRPr lang="en-GB"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p:txBody>
      </p:sp>
      <p:pic>
        <p:nvPicPr>
          <p:cNvPr id="5" name="Picture 4" descr="A bar graph showing the number of patients">
            <a:extLst>
              <a:ext uri="{FF2B5EF4-FFF2-40B4-BE49-F238E27FC236}">
                <a16:creationId xmlns:a16="http://schemas.microsoft.com/office/drawing/2014/main" id="{0521F2FC-BD2F-67FC-137B-E8697E64A25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4693" y="3269786"/>
            <a:ext cx="4508423" cy="2978614"/>
          </a:xfrm>
          <a:prstGeom prst="rect">
            <a:avLst/>
          </a:prstGeom>
        </p:spPr>
      </p:pic>
      <p:sp>
        <p:nvSpPr>
          <p:cNvPr id="6" name="TextBox 5">
            <a:extLst>
              <a:ext uri="{FF2B5EF4-FFF2-40B4-BE49-F238E27FC236}">
                <a16:creationId xmlns:a16="http://schemas.microsoft.com/office/drawing/2014/main" id="{22D70CD5-0DDC-D824-1408-7BB2DB973108}"/>
              </a:ext>
            </a:extLst>
          </p:cNvPr>
          <p:cNvSpPr txBox="1"/>
          <p:nvPr/>
        </p:nvSpPr>
        <p:spPr>
          <a:xfrm>
            <a:off x="6466786" y="895547"/>
            <a:ext cx="3789575" cy="7755969"/>
          </a:xfrm>
          <a:prstGeom prst="rect">
            <a:avLst/>
          </a:prstGeom>
          <a:noFill/>
        </p:spPr>
        <p:txBody>
          <a:bodyPr wrap="square" rtlCol="0">
            <a:spAutoFit/>
          </a:bodyPr>
          <a:lstStyle/>
          <a:p>
            <a:pPr algn="just"/>
            <a:endParaRPr lang="en-GB" dirty="0"/>
          </a:p>
          <a:p>
            <a:pPr algn="just"/>
            <a:r>
              <a:rPr lang="en-GB" sz="2400" dirty="0">
                <a:latin typeface="Times New Roman" panose="02020603050405020304" pitchFamily="18" charset="0"/>
                <a:cs typeface="Times New Roman" panose="02020603050405020304" pitchFamily="18" charset="0"/>
              </a:rPr>
              <a:t>Receptionist performance is monitored through patient feedback, audit of records, and appraisal meetings. Training and feedback help improve skills like empathy, time management, and use of NHS systems. Good performance means shorter waiting times, fewer booking errors, improved patient experience, and stronger trust in NHS services (</a:t>
            </a:r>
            <a:r>
              <a:rPr lang="en-GB" sz="2400" dirty="0" err="1">
                <a:latin typeface="Times New Roman" panose="02020603050405020304" pitchFamily="18" charset="0"/>
                <a:cs typeface="Times New Roman" panose="02020603050405020304" pitchFamily="18" charset="0"/>
              </a:rPr>
              <a:t>munjal</a:t>
            </a:r>
            <a:r>
              <a:rPr lang="en-GB" sz="2400" dirty="0">
                <a:latin typeface="Times New Roman" panose="02020603050405020304" pitchFamily="18" charset="0"/>
                <a:cs typeface="Times New Roman" panose="02020603050405020304" pitchFamily="18" charset="0"/>
              </a:rPr>
              <a:t>, 2019).</a:t>
            </a:r>
          </a:p>
          <a:p>
            <a:pPr algn="just"/>
            <a:endParaRPr lang="en-GB" dirty="0">
              <a:latin typeface="Times New Roman" panose="02020603050405020304" pitchFamily="18" charset="0"/>
              <a:cs typeface="Times New Roman" panose="02020603050405020304" pitchFamily="18" charset="0"/>
            </a:endParaRPr>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
        <p:nvSpPr>
          <p:cNvPr id="4" name="Slide Number Placeholder 3">
            <a:extLst>
              <a:ext uri="{FF2B5EF4-FFF2-40B4-BE49-F238E27FC236}">
                <a16:creationId xmlns:a16="http://schemas.microsoft.com/office/drawing/2014/main" id="{87DAF911-038A-AB8C-35D8-7E1EE7BAE9EB}"/>
              </a:ext>
            </a:extLst>
          </p:cNvPr>
          <p:cNvSpPr>
            <a:spLocks noGrp="1"/>
          </p:cNvSpPr>
          <p:nvPr>
            <p:ph type="sldNum" sz="quarter" idx="12"/>
          </p:nvPr>
        </p:nvSpPr>
        <p:spPr/>
        <p:txBody>
          <a:bodyPr/>
          <a:lstStyle/>
          <a:p>
            <a:fld id="{2EE9C0D2-1BAA-4F09-90B8-C0172E8A941F}" type="slidenum">
              <a:rPr lang="en-GB" smtClean="0"/>
              <a:t>4</a:t>
            </a:fld>
            <a:endParaRPr lang="en-GB"/>
          </a:p>
        </p:txBody>
      </p:sp>
    </p:spTree>
    <p:extLst>
      <p:ext uri="{BB962C8B-B14F-4D97-AF65-F5344CB8AC3E}">
        <p14:creationId xmlns:p14="http://schemas.microsoft.com/office/powerpoint/2010/main" val="378538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BDCA-EDD3-DA30-1939-BC5876D754E8}"/>
              </a:ext>
            </a:extLst>
          </p:cNvPr>
          <p:cNvSpPr>
            <a:spLocks noGrp="1"/>
          </p:cNvSpPr>
          <p:nvPr>
            <p:ph type="title"/>
          </p:nvPr>
        </p:nvSpPr>
        <p:spPr>
          <a:xfrm>
            <a:off x="4092403" y="-306759"/>
            <a:ext cx="3706762" cy="1608124"/>
          </a:xfrm>
        </p:spPr>
        <p:txBody>
          <a:bodyPr>
            <a:normAutofit/>
          </a:bodyPr>
          <a:lstStyle/>
          <a:p>
            <a:r>
              <a:rPr lang="en-GB" cap="none" dirty="0">
                <a:solidFill>
                  <a:schemeClr val="bg1"/>
                </a:solidFill>
                <a:latin typeface="Times New Roman" panose="02020603050405020304" pitchFamily="18" charset="0"/>
                <a:cs typeface="Times New Roman" panose="02020603050405020304" pitchFamily="18" charset="0"/>
              </a:rPr>
              <a:t>Role of NHS Receptionist</a:t>
            </a:r>
          </a:p>
        </p:txBody>
      </p:sp>
      <p:pic>
        <p:nvPicPr>
          <p:cNvPr id="8" name="Picture 7" descr="A sign with a logo on it">
            <a:extLst>
              <a:ext uri="{FF2B5EF4-FFF2-40B4-BE49-F238E27FC236}">
                <a16:creationId xmlns:a16="http://schemas.microsoft.com/office/drawing/2014/main" id="{AF629EE0-0EDB-2CA6-74CA-7B712497751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3464" y="1198218"/>
            <a:ext cx="6897878" cy="447084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3" name="Content Placeholder 2">
            <a:extLst>
              <a:ext uri="{FF2B5EF4-FFF2-40B4-BE49-F238E27FC236}">
                <a16:creationId xmlns:a16="http://schemas.microsoft.com/office/drawing/2014/main" id="{5EFE4385-943F-BAD2-428B-AA60E26AF100}"/>
              </a:ext>
            </a:extLst>
          </p:cNvPr>
          <p:cNvSpPr>
            <a:spLocks noGrp="1"/>
          </p:cNvSpPr>
          <p:nvPr>
            <p:ph idx="1"/>
          </p:nvPr>
        </p:nvSpPr>
        <p:spPr>
          <a:xfrm>
            <a:off x="7841774" y="179109"/>
            <a:ext cx="3706762" cy="6570483"/>
          </a:xfrm>
        </p:spPr>
        <p:txBody>
          <a:bodyPr>
            <a:normAutofit fontScale="92500" lnSpcReduction="10000"/>
          </a:bodyPr>
          <a:lstStyle/>
          <a:p>
            <a:pPr marL="0" indent="0">
              <a:lnSpc>
                <a:spcPct val="90000"/>
              </a:lnSpc>
              <a:buNone/>
            </a:pPr>
            <a:r>
              <a:rPr lang="en-GB" sz="1100" dirty="0"/>
              <a:t>	</a:t>
            </a:r>
          </a:p>
          <a:p>
            <a:pPr marL="0" indent="0">
              <a:lnSpc>
                <a:spcPct val="90000"/>
              </a:lnSpc>
              <a:buNone/>
            </a:pPr>
            <a:r>
              <a:rPr lang="en-GB" sz="2100" dirty="0">
                <a:latin typeface="Times New Roman" panose="02020603050405020304" pitchFamily="18" charset="0"/>
                <a:cs typeface="Times New Roman" panose="02020603050405020304" pitchFamily="18" charset="0"/>
              </a:rPr>
              <a:t>1first point of contact welcoming patients, either face-to-face or by telephone.	</a:t>
            </a:r>
          </a:p>
          <a:p>
            <a:pPr marL="0" indent="0">
              <a:lnSpc>
                <a:spcPct val="90000"/>
              </a:lnSpc>
              <a:buNone/>
            </a:pPr>
            <a:r>
              <a:rPr lang="en-GB" sz="2100" dirty="0">
                <a:latin typeface="Times New Roman" panose="02020603050405020304" pitchFamily="18" charset="0"/>
                <a:cs typeface="Times New Roman" panose="02020603050405020304" pitchFamily="18" charset="0"/>
              </a:rPr>
              <a:t>2.	Appointment management  booking, rescheduling, or cancelling appointments while prioritising urgent cases.	</a:t>
            </a:r>
          </a:p>
          <a:p>
            <a:pPr marL="0" indent="0">
              <a:lnSpc>
                <a:spcPct val="90000"/>
              </a:lnSpc>
              <a:buNone/>
            </a:pPr>
            <a:r>
              <a:rPr lang="en-GB" sz="2100" dirty="0">
                <a:latin typeface="Times New Roman" panose="02020603050405020304" pitchFamily="18" charset="0"/>
                <a:cs typeface="Times New Roman" panose="02020603050405020304" pitchFamily="18" charset="0"/>
              </a:rPr>
              <a:t>3.	Administrative support  updating and maintaining patient records in line with GDPR and NHS confidentiality policies.	</a:t>
            </a:r>
          </a:p>
          <a:p>
            <a:pPr marL="0" indent="0">
              <a:lnSpc>
                <a:spcPct val="90000"/>
              </a:lnSpc>
              <a:buNone/>
            </a:pPr>
            <a:r>
              <a:rPr lang="en-GB" sz="2100" dirty="0">
                <a:latin typeface="Times New Roman" panose="02020603050405020304" pitchFamily="18" charset="0"/>
                <a:cs typeface="Times New Roman" panose="02020603050405020304" pitchFamily="18" charset="0"/>
              </a:rPr>
              <a:t>4.	Communication &amp; coordination  directing patients to doctors, nurses, or departments and supporting clinical staff.	</a:t>
            </a:r>
          </a:p>
          <a:p>
            <a:pPr marL="0" indent="0">
              <a:lnSpc>
                <a:spcPct val="90000"/>
              </a:lnSpc>
              <a:buNone/>
            </a:pPr>
            <a:r>
              <a:rPr lang="en-GB" sz="2100" dirty="0">
                <a:latin typeface="Times New Roman" panose="02020603050405020304" pitchFamily="18" charset="0"/>
                <a:cs typeface="Times New Roman" panose="02020603050405020304" pitchFamily="18" charset="0"/>
              </a:rPr>
              <a:t>5.	Patient care support  providing reassurance, empathy, and guidance, especially for distressed or anxious patients.	</a:t>
            </a:r>
          </a:p>
          <a:p>
            <a:pPr marL="514350" indent="-514350">
              <a:lnSpc>
                <a:spcPct val="90000"/>
              </a:lnSpc>
              <a:buAutoNum type="arabicPeriod" startAt="6"/>
            </a:pPr>
            <a:r>
              <a:rPr lang="en-GB" sz="2100" dirty="0">
                <a:latin typeface="Times New Roman" panose="02020603050405020304" pitchFamily="18" charset="0"/>
                <a:cs typeface="Times New Roman" panose="02020603050405020304" pitchFamily="18" charset="0"/>
              </a:rPr>
              <a:t>Operational efficiency  helping the practice or hospital run smoothly by managing front-desk processes.</a:t>
            </a:r>
          </a:p>
          <a:p>
            <a:pPr marL="0" indent="0">
              <a:lnSpc>
                <a:spcPct val="90000"/>
              </a:lnSpc>
              <a:buNone/>
            </a:pPr>
            <a:endParaRPr lang="en-GB" sz="1100" dirty="0"/>
          </a:p>
        </p:txBody>
      </p:sp>
      <p:sp>
        <p:nvSpPr>
          <p:cNvPr id="4" name="Slide Number Placeholder 3">
            <a:extLst>
              <a:ext uri="{FF2B5EF4-FFF2-40B4-BE49-F238E27FC236}">
                <a16:creationId xmlns:a16="http://schemas.microsoft.com/office/drawing/2014/main" id="{9603328F-B665-2B00-C773-2708CC851954}"/>
              </a:ext>
            </a:extLst>
          </p:cNvPr>
          <p:cNvSpPr>
            <a:spLocks noGrp="1"/>
          </p:cNvSpPr>
          <p:nvPr>
            <p:ph type="sldNum" sz="quarter" idx="12"/>
          </p:nvPr>
        </p:nvSpPr>
        <p:spPr/>
        <p:txBody>
          <a:bodyPr/>
          <a:lstStyle/>
          <a:p>
            <a:fld id="{2EE9C0D2-1BAA-4F09-90B8-C0172E8A941F}" type="slidenum">
              <a:rPr lang="en-GB" smtClean="0"/>
              <a:t>5</a:t>
            </a:fld>
            <a:endParaRPr lang="en-GB"/>
          </a:p>
        </p:txBody>
      </p:sp>
    </p:spTree>
    <p:extLst>
      <p:ext uri="{BB962C8B-B14F-4D97-AF65-F5344CB8AC3E}">
        <p14:creationId xmlns:p14="http://schemas.microsoft.com/office/powerpoint/2010/main" val="344204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3FBA9-0B06-2A45-71A7-A0E582ED3BBC}"/>
              </a:ext>
            </a:extLst>
          </p:cNvPr>
          <p:cNvSpPr>
            <a:spLocks noGrp="1"/>
          </p:cNvSpPr>
          <p:nvPr>
            <p:ph type="title"/>
          </p:nvPr>
        </p:nvSpPr>
        <p:spPr>
          <a:xfrm>
            <a:off x="1790700" y="0"/>
            <a:ext cx="10515600" cy="1325563"/>
          </a:xfrm>
        </p:spPr>
        <p:txBody>
          <a:bodyPr>
            <a:normAutofit/>
          </a:bodyPr>
          <a:lstStyle/>
          <a:p>
            <a:r>
              <a:rPr lang="en-GB" sz="3200" cap="none" dirty="0">
                <a:solidFill>
                  <a:schemeClr val="bg1"/>
                </a:solidFill>
                <a:latin typeface="Times New Roman" panose="02020603050405020304" pitchFamily="18" charset="0"/>
                <a:cs typeface="Times New Roman" panose="02020603050405020304" pitchFamily="18" charset="0"/>
              </a:rPr>
              <a:t>Key documents for an NHS Receptionist</a:t>
            </a:r>
          </a:p>
        </p:txBody>
      </p:sp>
      <p:sp>
        <p:nvSpPr>
          <p:cNvPr id="3" name="Content Placeholder 2">
            <a:extLst>
              <a:ext uri="{FF2B5EF4-FFF2-40B4-BE49-F238E27FC236}">
                <a16:creationId xmlns:a16="http://schemas.microsoft.com/office/drawing/2014/main" id="{F767E835-7932-F583-0C87-5E4D0D586BF1}"/>
              </a:ext>
            </a:extLst>
          </p:cNvPr>
          <p:cNvSpPr>
            <a:spLocks noGrp="1"/>
          </p:cNvSpPr>
          <p:nvPr>
            <p:ph idx="1"/>
          </p:nvPr>
        </p:nvSpPr>
        <p:spPr>
          <a:xfrm>
            <a:off x="98040" y="831505"/>
            <a:ext cx="5684363" cy="4678101"/>
          </a:xfrm>
        </p:spPr>
        <p:txBody>
          <a:bodyPr>
            <a:normAutofit/>
          </a:bodyPr>
          <a:lstStyle/>
          <a:p>
            <a:pPr marL="0" indent="0">
              <a:buNone/>
            </a:pPr>
            <a:r>
              <a:rPr lang="en-GB" dirty="0"/>
              <a:t>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Clear outline of duties, responsibilities, and requirements.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Already drafted earlier  can be formatted into a formal hr document.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Person specification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lists skills, qualifications, experience, and personal qualities needed.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Performance appraisal form	</a:t>
            </a:r>
          </a:p>
          <a:p>
            <a:pPr algn="just">
              <a:buFont typeface="Wingdings" panose="05000000000000000000" pitchFamily="2" charset="2"/>
              <a:buChar char="q"/>
            </a:pPr>
            <a:r>
              <a:rPr lang="en-GB" sz="1900" dirty="0">
                <a:latin typeface="Times New Roman" panose="02020603050405020304" pitchFamily="18" charset="0"/>
                <a:cs typeface="Times New Roman" panose="02020603050405020304" pitchFamily="18" charset="0"/>
              </a:rPr>
              <a:t>	editable table for rating communication, accuracy, empathy, confidentiality, and efficiency.</a:t>
            </a:r>
          </a:p>
        </p:txBody>
      </p:sp>
      <p:sp>
        <p:nvSpPr>
          <p:cNvPr id="4" name="TextBox 3">
            <a:extLst>
              <a:ext uri="{FF2B5EF4-FFF2-40B4-BE49-F238E27FC236}">
                <a16:creationId xmlns:a16="http://schemas.microsoft.com/office/drawing/2014/main" id="{54249D48-E95B-9074-38D9-717DE089CE29}"/>
              </a:ext>
            </a:extLst>
          </p:cNvPr>
          <p:cNvSpPr txBox="1"/>
          <p:nvPr/>
        </p:nvSpPr>
        <p:spPr>
          <a:xfrm>
            <a:off x="6409599" y="1086152"/>
            <a:ext cx="5138394" cy="5970865"/>
          </a:xfrm>
          <a:prstGeom prst="rect">
            <a:avLst/>
          </a:prstGeom>
          <a:noFill/>
        </p:spPr>
        <p:txBody>
          <a:bodyPr wrap="square" rtlCol="0">
            <a:spAutoFit/>
          </a:bodyPr>
          <a:lstStyle/>
          <a:p>
            <a:pPr marL="285750" indent="-285750">
              <a:buFont typeface="Wingdings" panose="05000000000000000000" pitchFamily="2" charset="2"/>
              <a:buChar char="q"/>
            </a:pPr>
            <a:endParaRPr lang="en-GB" dirty="0"/>
          </a:p>
          <a:p>
            <a:pPr marL="342900" indent="-342900" algn="just">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Training &amp; development plan	document showing induction training, IT system skills, data protection, and customer care modules.	</a:t>
            </a:r>
          </a:p>
          <a:p>
            <a:pPr marL="342900" indent="-342900" algn="just">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Daily task checklist  practical checklist for managing appointments, patient records, calls, and front-desk duties.	</a:t>
            </a:r>
          </a:p>
          <a:p>
            <a:pPr marL="342900" indent="-342900" algn="just">
              <a:buFont typeface="Wingdings" panose="05000000000000000000" pitchFamily="2" charset="2"/>
              <a:buChar char="q"/>
            </a:pPr>
            <a:r>
              <a:rPr lang="en-GB" sz="2000" dirty="0">
                <a:latin typeface="Times New Roman" panose="02020603050405020304" pitchFamily="18" charset="0"/>
                <a:cs typeface="Times New Roman" panose="02020603050405020304" pitchFamily="18" charset="0"/>
              </a:rPr>
              <a:t>	Confidentiality &amp; </a:t>
            </a:r>
            <a:r>
              <a:rPr lang="en-GB" sz="2000" dirty="0" err="1">
                <a:latin typeface="Times New Roman" panose="02020603050405020304" pitchFamily="18" charset="0"/>
                <a:cs typeface="Times New Roman" panose="02020603050405020304" pitchFamily="18" charset="0"/>
              </a:rPr>
              <a:t>gdpr</a:t>
            </a:r>
            <a:r>
              <a:rPr lang="en-GB" sz="2000" dirty="0">
                <a:latin typeface="Times New Roman" panose="02020603050405020304" pitchFamily="18" charset="0"/>
                <a:cs typeface="Times New Roman" panose="02020603050405020304" pitchFamily="18" charset="0"/>
              </a:rPr>
              <a:t> policy acknowledgement form		simple form where staff confirm they understand and comply with NHS data policies.</a:t>
            </a:r>
          </a:p>
          <a:p>
            <a:pPr marL="285750" indent="-285750">
              <a:buFont typeface="Wingdings" panose="05000000000000000000" pitchFamily="2" charset="2"/>
              <a:buChar char="q"/>
            </a:pP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6" name="Picture 5" descr="A green hexagon with white text">
            <a:extLst>
              <a:ext uri="{FF2B5EF4-FFF2-40B4-BE49-F238E27FC236}">
                <a16:creationId xmlns:a16="http://schemas.microsoft.com/office/drawing/2014/main" id="{14127992-5C8F-328C-8C81-99C6789323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2467" y="5015547"/>
            <a:ext cx="2667786" cy="1733371"/>
          </a:xfrm>
          <a:prstGeom prst="rect">
            <a:avLst/>
          </a:prstGeom>
        </p:spPr>
      </p:pic>
      <p:sp>
        <p:nvSpPr>
          <p:cNvPr id="7" name="TextBox 6">
            <a:extLst>
              <a:ext uri="{FF2B5EF4-FFF2-40B4-BE49-F238E27FC236}">
                <a16:creationId xmlns:a16="http://schemas.microsoft.com/office/drawing/2014/main" id="{D987FA22-D445-BD99-24A5-2A173258020C}"/>
              </a:ext>
            </a:extLst>
          </p:cNvPr>
          <p:cNvSpPr txBox="1"/>
          <p:nvPr/>
        </p:nvSpPr>
        <p:spPr>
          <a:xfrm>
            <a:off x="5165889" y="5015547"/>
            <a:ext cx="2912727" cy="2462213"/>
          </a:xfrm>
          <a:prstGeom prst="rect">
            <a:avLst/>
          </a:prstGeom>
          <a:noFill/>
        </p:spPr>
        <p:txBody>
          <a:bodyPr wrap="square" rtlCol="0">
            <a:spAutoFit/>
          </a:bodyPr>
          <a:lstStyle/>
          <a:p>
            <a:endParaRPr lang="en-GB" sz="1200" dirty="0"/>
          </a:p>
          <a:p>
            <a:pPr marL="285750" indent="-285750" algn="just">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NHS receptionist framework areas:	•	patient contact	•	appointment management	•	records &amp; confidentiality •	coordination &amp; support	•	patient experience</a:t>
            </a:r>
          </a:p>
          <a:p>
            <a:endParaRPr lang="en-GB" sz="1200" dirty="0"/>
          </a:p>
          <a:p>
            <a:endParaRPr lang="en-GB" dirty="0"/>
          </a:p>
        </p:txBody>
      </p:sp>
      <p:pic>
        <p:nvPicPr>
          <p:cNvPr id="9" name="Graphic 8" descr="Right pointing backhand index with solid fill">
            <a:extLst>
              <a:ext uri="{FF2B5EF4-FFF2-40B4-BE49-F238E27FC236}">
                <a16:creationId xmlns:a16="http://schemas.microsoft.com/office/drawing/2014/main" id="{25C53AE2-CD35-8AC2-A837-C4799FA6D04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990401" y="5527064"/>
            <a:ext cx="914400" cy="914400"/>
          </a:xfrm>
          <a:prstGeom prst="rect">
            <a:avLst/>
          </a:prstGeom>
        </p:spPr>
      </p:pic>
      <p:sp>
        <p:nvSpPr>
          <p:cNvPr id="5" name="Slide Number Placeholder 4">
            <a:extLst>
              <a:ext uri="{FF2B5EF4-FFF2-40B4-BE49-F238E27FC236}">
                <a16:creationId xmlns:a16="http://schemas.microsoft.com/office/drawing/2014/main" id="{E383F2A3-8D19-F472-9353-48B43D06763B}"/>
              </a:ext>
            </a:extLst>
          </p:cNvPr>
          <p:cNvSpPr>
            <a:spLocks noGrp="1"/>
          </p:cNvSpPr>
          <p:nvPr>
            <p:ph type="sldNum" sz="quarter" idx="12"/>
          </p:nvPr>
        </p:nvSpPr>
        <p:spPr/>
        <p:txBody>
          <a:bodyPr/>
          <a:lstStyle/>
          <a:p>
            <a:fld id="{2EE9C0D2-1BAA-4F09-90B8-C0172E8A941F}" type="slidenum">
              <a:rPr lang="en-GB" smtClean="0"/>
              <a:t>6</a:t>
            </a:fld>
            <a:endParaRPr lang="en-GB"/>
          </a:p>
        </p:txBody>
      </p:sp>
    </p:spTree>
    <p:extLst>
      <p:ext uri="{BB962C8B-B14F-4D97-AF65-F5344CB8AC3E}">
        <p14:creationId xmlns:p14="http://schemas.microsoft.com/office/powerpoint/2010/main" val="722956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936553FA-8CC7-5682-FBC5-862A3158A8C4}"/>
              </a:ext>
            </a:extLst>
          </p:cNvPr>
          <p:cNvSpPr>
            <a:spLocks noGrp="1"/>
          </p:cNvSpPr>
          <p:nvPr>
            <p:ph type="title"/>
          </p:nvPr>
        </p:nvSpPr>
        <p:spPr>
          <a:xfrm>
            <a:off x="718457" y="531278"/>
            <a:ext cx="3211517" cy="5292579"/>
          </a:xfrm>
        </p:spPr>
        <p:txBody>
          <a:bodyPr>
            <a:normAutofit/>
          </a:bodyPr>
          <a:lstStyle/>
          <a:p>
            <a:r>
              <a:rPr lang="en-GB">
                <a:solidFill>
                  <a:srgbClr val="FFFFFF"/>
                </a:solidFill>
              </a:rPr>
              <a:t>NHS RECEPTIONIST PERFORMANCE RATING </a:t>
            </a:r>
          </a:p>
        </p:txBody>
      </p:sp>
      <p:sp useBgFill="1">
        <p:nvSpPr>
          <p:cNvPr id="15" name="Freeform: Shape 14">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Content Placeholder 2">
            <a:extLst>
              <a:ext uri="{FF2B5EF4-FFF2-40B4-BE49-F238E27FC236}">
                <a16:creationId xmlns:a16="http://schemas.microsoft.com/office/drawing/2014/main" id="{6DA3D9B7-4932-B279-45CC-87CB13207CB0}"/>
              </a:ext>
            </a:extLst>
          </p:cNvPr>
          <p:cNvGraphicFramePr>
            <a:graphicFrameLocks noGrp="1"/>
          </p:cNvGraphicFramePr>
          <p:nvPr>
            <p:ph idx="1"/>
            <p:extLst>
              <p:ext uri="{D42A27DB-BD31-4B8C-83A1-F6EECF244321}">
                <p14:modId xmlns:p14="http://schemas.microsoft.com/office/powerpoint/2010/main" val="426217666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D043EED-3F3E-06F3-E98F-559492490C3C}"/>
              </a:ext>
            </a:extLst>
          </p:cNvPr>
          <p:cNvSpPr>
            <a:spLocks noGrp="1"/>
          </p:cNvSpPr>
          <p:nvPr>
            <p:ph type="sldNum" sz="quarter" idx="12"/>
          </p:nvPr>
        </p:nvSpPr>
        <p:spPr/>
        <p:txBody>
          <a:bodyPr/>
          <a:lstStyle/>
          <a:p>
            <a:fld id="{2EE9C0D2-1BAA-4F09-90B8-C0172E8A941F}" type="slidenum">
              <a:rPr lang="en-GB" smtClean="0"/>
              <a:t>7</a:t>
            </a:fld>
            <a:endParaRPr lang="en-GB"/>
          </a:p>
        </p:txBody>
      </p:sp>
    </p:spTree>
    <p:extLst>
      <p:ext uri="{BB962C8B-B14F-4D97-AF65-F5344CB8AC3E}">
        <p14:creationId xmlns:p14="http://schemas.microsoft.com/office/powerpoint/2010/main" val="1877643813"/>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application form with a number of text">
            <a:extLst>
              <a:ext uri="{FF2B5EF4-FFF2-40B4-BE49-F238E27FC236}">
                <a16:creationId xmlns:a16="http://schemas.microsoft.com/office/drawing/2014/main" id="{C6D407B1-35FD-17C1-0A4B-1D951A7EF2E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0887" y="627947"/>
            <a:ext cx="5693437" cy="5178425"/>
          </a:xfrm>
        </p:spPr>
      </p:pic>
      <p:sp>
        <p:nvSpPr>
          <p:cNvPr id="2" name="TextBox 1">
            <a:extLst>
              <a:ext uri="{FF2B5EF4-FFF2-40B4-BE49-F238E27FC236}">
                <a16:creationId xmlns:a16="http://schemas.microsoft.com/office/drawing/2014/main" id="{B79D4507-DEF7-FF2D-BBEA-A3ADEDF4268D}"/>
              </a:ext>
            </a:extLst>
          </p:cNvPr>
          <p:cNvSpPr txBox="1"/>
          <p:nvPr/>
        </p:nvSpPr>
        <p:spPr>
          <a:xfrm>
            <a:off x="7361744" y="0"/>
            <a:ext cx="4242062" cy="8125301"/>
          </a:xfrm>
          <a:prstGeom prst="rect">
            <a:avLst/>
          </a:prstGeom>
          <a:noFill/>
        </p:spPr>
        <p:txBody>
          <a:bodyPr wrap="square" rtlCol="0">
            <a:spAutoFit/>
          </a:bodyPr>
          <a:lstStyle/>
          <a:p>
            <a:pPr marL="285750" indent="-285750"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The employee has demonstrated excellent communication skills and consistently provides a welcoming and professional first impression to patients and visitors. Their empathy and patient care are commendable, contributing to a positive patient experience. </a:t>
            </a:r>
            <a:endParaRPr lang="ro-RO"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endParaRPr lang="ro-RO"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Appointment management and teamwork are also strong areas, with tasks handled efficiently and collaboratively. The employee upholds confidentiality standards and professionalism, with only minor areas for ongoing improvement.</a:t>
            </a:r>
            <a:endParaRPr lang="ro-RO"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endParaRPr lang="en-GB" dirty="0">
              <a:latin typeface="Times New Roman" panose="02020603050405020304" pitchFamily="18" charset="0"/>
              <a:cs typeface="Times New Roman" panose="02020603050405020304" pitchFamily="18" charset="0"/>
            </a:endParaRPr>
          </a:p>
          <a:p>
            <a:pPr marL="285750" indent="-285750"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 Overall, performance meets and, in several areas, exceeds expectations.</a:t>
            </a:r>
          </a:p>
          <a:p>
            <a:pPr marL="285750" indent="-285750" algn="just">
              <a:buFont typeface="Wingdings" panose="05000000000000000000" pitchFamily="2" charset="2"/>
              <a:buChar char="q"/>
            </a:pPr>
            <a:r>
              <a:rPr lang="en-GB" dirty="0">
                <a:latin typeface="Times New Roman" panose="02020603050405020304" pitchFamily="18" charset="0"/>
                <a:cs typeface="Times New Roman" panose="02020603050405020304" pitchFamily="18" charset="0"/>
              </a:rPr>
              <a:t>Continue to strengthen confidentiality practices, particularly when handling sensitive information in busy environments. </a:t>
            </a: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3" name="Slide Number Placeholder 2">
            <a:extLst>
              <a:ext uri="{FF2B5EF4-FFF2-40B4-BE49-F238E27FC236}">
                <a16:creationId xmlns:a16="http://schemas.microsoft.com/office/drawing/2014/main" id="{32382325-6AFB-448E-00B2-F163446B6671}"/>
              </a:ext>
            </a:extLst>
          </p:cNvPr>
          <p:cNvSpPr>
            <a:spLocks noGrp="1"/>
          </p:cNvSpPr>
          <p:nvPr>
            <p:ph type="sldNum" sz="quarter" idx="12"/>
          </p:nvPr>
        </p:nvSpPr>
        <p:spPr/>
        <p:txBody>
          <a:bodyPr/>
          <a:lstStyle/>
          <a:p>
            <a:fld id="{2EE9C0D2-1BAA-4F09-90B8-C0172E8A941F}" type="slidenum">
              <a:rPr lang="en-GB" smtClean="0"/>
              <a:t>8</a:t>
            </a:fld>
            <a:endParaRPr lang="en-GB"/>
          </a:p>
        </p:txBody>
      </p:sp>
    </p:spTree>
    <p:extLst>
      <p:ext uri="{BB962C8B-B14F-4D97-AF65-F5344CB8AC3E}">
        <p14:creationId xmlns:p14="http://schemas.microsoft.com/office/powerpoint/2010/main" val="3989995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11E6F-D1FA-F2F0-97E4-27F404F05EBC}"/>
              </a:ext>
            </a:extLst>
          </p:cNvPr>
          <p:cNvSpPr>
            <a:spLocks noGrp="1"/>
          </p:cNvSpPr>
          <p:nvPr>
            <p:ph type="title"/>
          </p:nvPr>
        </p:nvSpPr>
        <p:spPr>
          <a:xfrm>
            <a:off x="1986700" y="-89037"/>
            <a:ext cx="5219699" cy="1456267"/>
          </a:xfrm>
        </p:spPr>
        <p:txBody>
          <a:bodyPr>
            <a:normAutofit/>
          </a:bodyPr>
          <a:lstStyle/>
          <a:p>
            <a:r>
              <a:rPr lang="en-GB" cap="none" dirty="0">
                <a:solidFill>
                  <a:schemeClr val="bg1"/>
                </a:solidFill>
                <a:latin typeface="Times New Roman" panose="02020603050405020304" pitchFamily="18" charset="0"/>
                <a:cs typeface="Times New Roman" panose="02020603050405020304" pitchFamily="18" charset="0"/>
              </a:rPr>
              <a:t>Questions?</a:t>
            </a:r>
          </a:p>
        </p:txBody>
      </p:sp>
      <p:sp>
        <p:nvSpPr>
          <p:cNvPr id="3" name="Content Placeholder 2">
            <a:extLst>
              <a:ext uri="{FF2B5EF4-FFF2-40B4-BE49-F238E27FC236}">
                <a16:creationId xmlns:a16="http://schemas.microsoft.com/office/drawing/2014/main" id="{9ED66C15-D111-B6DC-3B66-349ADBA8854B}"/>
              </a:ext>
            </a:extLst>
          </p:cNvPr>
          <p:cNvSpPr>
            <a:spLocks noGrp="1"/>
          </p:cNvSpPr>
          <p:nvPr>
            <p:ph idx="1"/>
          </p:nvPr>
        </p:nvSpPr>
        <p:spPr>
          <a:xfrm>
            <a:off x="242741" y="1324614"/>
            <a:ext cx="5219699" cy="4607525"/>
          </a:xfrm>
        </p:spPr>
        <p:txBody>
          <a:bodyPr>
            <a:noAutofit/>
          </a:bodyPr>
          <a:lstStyle/>
          <a:p>
            <a:pPr marL="342900" indent="-342900">
              <a:buAutoNum type="arabicPeriod"/>
            </a:pPr>
            <a:r>
              <a:rPr lang="en-GB" sz="2000" dirty="0">
                <a:latin typeface="Times New Roman" panose="02020603050405020304" pitchFamily="18" charset="0"/>
                <a:cs typeface="Times New Roman" panose="02020603050405020304" pitchFamily="18" charset="0"/>
              </a:rPr>
              <a:t>What skills have you developed during your first year as a receptionist in the NHS?	</a:t>
            </a:r>
            <a:endParaRPr lang="ro-RO"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2.	Can you describe a time when you had to handle a difficult patient or situation at the front desk? How did you manage it?</a:t>
            </a:r>
            <a:endParaRPr lang="ro-RO"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3.	How do you ensure accuracy and efficiency when dealing with patient records or appointment scheduling?	</a:t>
            </a:r>
            <a:endParaRPr lang="ro-RO"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4.	What steps do you take to maintain professionalism and confidentiality in your daily work?	</a:t>
            </a:r>
            <a:endParaRPr lang="ro-RO" sz="2000" dirty="0">
              <a:latin typeface="Times New Roman" panose="02020603050405020304" pitchFamily="18" charset="0"/>
              <a:cs typeface="Times New Roman" panose="02020603050405020304" pitchFamily="18" charset="0"/>
            </a:endParaRPr>
          </a:p>
          <a:p>
            <a:pPr marL="0" indent="0">
              <a:buNone/>
            </a:pPr>
            <a:r>
              <a:rPr lang="en-GB" sz="2000" dirty="0">
                <a:latin typeface="Times New Roman" panose="02020603050405020304" pitchFamily="18" charset="0"/>
                <a:cs typeface="Times New Roman" panose="02020603050405020304" pitchFamily="18" charset="0"/>
              </a:rPr>
              <a:t>5.	What improvements or changes do you think could make the reception process smoother for patients and staff?	</a:t>
            </a:r>
          </a:p>
        </p:txBody>
      </p:sp>
      <p:pic>
        <p:nvPicPr>
          <p:cNvPr id="5" name="Picture 4" descr="Analysing medical x-ray results">
            <a:extLst>
              <a:ext uri="{FF2B5EF4-FFF2-40B4-BE49-F238E27FC236}">
                <a16:creationId xmlns:a16="http://schemas.microsoft.com/office/drawing/2014/main" id="{F5920A28-EEDF-D01B-7337-8EAD00DE5F4E}"/>
              </a:ext>
            </a:extLst>
          </p:cNvPr>
          <p:cNvPicPr>
            <a:picLocks noChangeAspect="1"/>
          </p:cNvPicPr>
          <p:nvPr/>
        </p:nvPicPr>
        <p:blipFill>
          <a:blip r:embed="rId3"/>
          <a:srcRect l="27299" r="3452" b="2"/>
          <a:stretch>
            <a:fillRect/>
          </a:stretch>
        </p:blipFill>
        <p:spPr>
          <a:xfrm>
            <a:off x="6198830" y="639097"/>
            <a:ext cx="5447070"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Slide Number Placeholder 3">
            <a:extLst>
              <a:ext uri="{FF2B5EF4-FFF2-40B4-BE49-F238E27FC236}">
                <a16:creationId xmlns:a16="http://schemas.microsoft.com/office/drawing/2014/main" id="{F0F79295-9354-9C7A-974B-C6BA6FAFCA6D}"/>
              </a:ext>
            </a:extLst>
          </p:cNvPr>
          <p:cNvSpPr>
            <a:spLocks noGrp="1"/>
          </p:cNvSpPr>
          <p:nvPr>
            <p:ph type="sldNum" sz="quarter" idx="12"/>
          </p:nvPr>
        </p:nvSpPr>
        <p:spPr/>
        <p:txBody>
          <a:bodyPr/>
          <a:lstStyle/>
          <a:p>
            <a:fld id="{2EE9C0D2-1BAA-4F09-90B8-C0172E8A941F}" type="slidenum">
              <a:rPr lang="en-GB" smtClean="0"/>
              <a:t>9</a:t>
            </a:fld>
            <a:endParaRPr lang="en-GB"/>
          </a:p>
        </p:txBody>
      </p:sp>
    </p:spTree>
    <p:extLst>
      <p:ext uri="{BB962C8B-B14F-4D97-AF65-F5344CB8AC3E}">
        <p14:creationId xmlns:p14="http://schemas.microsoft.com/office/powerpoint/2010/main" val="2709136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A6CF8-D46C-3885-9937-A6C11CB5AD2B}"/>
              </a:ext>
            </a:extLst>
          </p:cNvPr>
          <p:cNvSpPr>
            <a:spLocks noGrp="1"/>
          </p:cNvSpPr>
          <p:nvPr>
            <p:ph type="title"/>
          </p:nvPr>
        </p:nvSpPr>
        <p:spPr>
          <a:xfrm>
            <a:off x="4553733" y="548464"/>
            <a:ext cx="6798541" cy="1675623"/>
          </a:xfrm>
        </p:spPr>
        <p:txBody>
          <a:bodyPr anchor="b">
            <a:normAutofit/>
          </a:bodyPr>
          <a:lstStyle/>
          <a:p>
            <a:r>
              <a:rPr lang="en-GB" sz="4000"/>
              <a:t>REFERENCES :</a:t>
            </a:r>
            <a:br>
              <a:rPr lang="en-GB" sz="4000"/>
            </a:br>
            <a:endParaRPr lang="en-GB" sz="4000"/>
          </a:p>
        </p:txBody>
      </p:sp>
      <p:graphicFrame>
        <p:nvGraphicFramePr>
          <p:cNvPr id="5" name="Content Placeholder 2">
            <a:extLst>
              <a:ext uri="{FF2B5EF4-FFF2-40B4-BE49-F238E27FC236}">
                <a16:creationId xmlns:a16="http://schemas.microsoft.com/office/drawing/2014/main" id="{5ACD1807-A570-9DF3-8DF7-5A2A6979F129}"/>
              </a:ext>
            </a:extLst>
          </p:cNvPr>
          <p:cNvGraphicFramePr>
            <a:graphicFrameLocks noGrp="1"/>
          </p:cNvGraphicFramePr>
          <p:nvPr>
            <p:ph idx="1"/>
            <p:extLst>
              <p:ext uri="{D42A27DB-BD31-4B8C-83A1-F6EECF244321}">
                <p14:modId xmlns:p14="http://schemas.microsoft.com/office/powerpoint/2010/main" val="1821501649"/>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D8ABCC31-0531-A854-0469-3F35BA99124B}"/>
              </a:ext>
            </a:extLst>
          </p:cNvPr>
          <p:cNvPicPr>
            <a:picLocks noChangeAspect="1"/>
          </p:cNvPicPr>
          <p:nvPr/>
        </p:nvPicPr>
        <p:blipFill>
          <a:blip r:embed="rId7"/>
          <a:srcRect l="36066" r="19111"/>
          <a:stretch>
            <a:fillRect/>
          </a:stretch>
        </p:blipFill>
        <p:spPr>
          <a:xfrm>
            <a:off x="1" y="10"/>
            <a:ext cx="4196496" cy="6857990"/>
          </a:xfrm>
          <a:prstGeom prst="rect">
            <a:avLst/>
          </a:prstGeom>
          <a:effectLst/>
        </p:spPr>
      </p:pic>
      <p:sp>
        <p:nvSpPr>
          <p:cNvPr id="3" name="Slide Number Placeholder 2">
            <a:extLst>
              <a:ext uri="{FF2B5EF4-FFF2-40B4-BE49-F238E27FC236}">
                <a16:creationId xmlns:a16="http://schemas.microsoft.com/office/drawing/2014/main" id="{EE9DE018-885B-0A40-E585-76626347CC4C}"/>
              </a:ext>
            </a:extLst>
          </p:cNvPr>
          <p:cNvSpPr>
            <a:spLocks noGrp="1"/>
          </p:cNvSpPr>
          <p:nvPr>
            <p:ph type="sldNum" sz="quarter" idx="12"/>
          </p:nvPr>
        </p:nvSpPr>
        <p:spPr/>
        <p:txBody>
          <a:bodyPr/>
          <a:lstStyle/>
          <a:p>
            <a:fld id="{2EE9C0D2-1BAA-4F09-90B8-C0172E8A941F}" type="slidenum">
              <a:rPr lang="en-GB" smtClean="0"/>
              <a:t>10</a:t>
            </a:fld>
            <a:endParaRPr lang="en-GB"/>
          </a:p>
        </p:txBody>
      </p:sp>
    </p:spTree>
    <p:extLst>
      <p:ext uri="{BB962C8B-B14F-4D97-AF65-F5344CB8AC3E}">
        <p14:creationId xmlns:p14="http://schemas.microsoft.com/office/powerpoint/2010/main" val="320630836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Celestial</Template>
  <TotalTime>0</TotalTime>
  <Words>1080</Words>
  <Application>Microsoft Office PowerPoint</Application>
  <PresentationFormat>Widescreen</PresentationFormat>
  <Paragraphs>93</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Calibri</vt:lpstr>
      <vt:lpstr>Calibri Light</vt:lpstr>
      <vt:lpstr>Times New Roman</vt:lpstr>
      <vt:lpstr>Wingdings</vt:lpstr>
      <vt:lpstr>Celestial</vt:lpstr>
      <vt:lpstr>STUDENT NAME : SAMEENA HASSAN  STUDENT ID :2023264  MODULE CODE : LCBB5012 LECTURE NAME : LYIANAGE RODRIGO  </vt:lpstr>
      <vt:lpstr>RECEPTIONIST NHS </vt:lpstr>
      <vt:lpstr>Job description </vt:lpstr>
      <vt:lpstr>Performance for that role of NHS</vt:lpstr>
      <vt:lpstr>Role of NHS Receptionist</vt:lpstr>
      <vt:lpstr>Key documents for an NHS Receptionist</vt:lpstr>
      <vt:lpstr>NHS RECEPTIONIST PERFORMANCE RATING </vt:lpstr>
      <vt:lpstr>PowerPoint Presentation</vt:lpstr>
      <vt:lpstr>Questions?</vt:lpstr>
      <vt:lpstr>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2025-10-12T15:01:35Z</dcterms:created>
  <dcterms:modified xsi:type="dcterms:W3CDTF">2025-10-16T08:33:20Z</dcterms:modified>
</cp:coreProperties>
</file>