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0" d="100"/>
          <a:sy n="80" d="100"/>
        </p:scale>
        <p:origin x="78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0993144D-2631-4BBC-955A-DD47655C1059}" type="datetimeFigureOut">
              <a:rPr lang="en-GB" smtClean="0"/>
              <a:t>28/02/2024</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6A013E1A-FEBB-4D74-B907-F72156313A90}" type="slidenum">
              <a:rPr lang="en-GB" smtClean="0"/>
              <a:t>‹#›</a:t>
            </a:fld>
            <a:endParaRPr lang="en-GB"/>
          </a:p>
        </p:txBody>
      </p:sp>
    </p:spTree>
    <p:extLst>
      <p:ext uri="{BB962C8B-B14F-4D97-AF65-F5344CB8AC3E}">
        <p14:creationId xmlns:p14="http://schemas.microsoft.com/office/powerpoint/2010/main" val="5880993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993144D-2631-4BBC-955A-DD47655C1059}" type="datetimeFigureOut">
              <a:rPr lang="en-GB" smtClean="0"/>
              <a:t>28/02/2024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013E1A-FEBB-4D74-B907-F72156313A90}" type="slidenum">
              <a:rPr lang="en-GB" smtClean="0"/>
              <a:t>‹#›</a:t>
            </a:fld>
            <a:endParaRPr lang="en-GB"/>
          </a:p>
        </p:txBody>
      </p:sp>
    </p:spTree>
    <p:extLst>
      <p:ext uri="{BB962C8B-B14F-4D97-AF65-F5344CB8AC3E}">
        <p14:creationId xmlns:p14="http://schemas.microsoft.com/office/powerpoint/2010/main" val="13688042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0993144D-2631-4BBC-955A-DD47655C1059}" type="datetimeFigureOut">
              <a:rPr lang="en-GB" smtClean="0"/>
              <a:t>28/02/2024</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6A013E1A-FEBB-4D74-B907-F72156313A90}" type="slidenum">
              <a:rPr lang="en-GB" smtClean="0"/>
              <a:t>‹#›</a:t>
            </a:fld>
            <a:endParaRPr lang="en-GB"/>
          </a:p>
        </p:txBody>
      </p:sp>
    </p:spTree>
    <p:extLst>
      <p:ext uri="{BB962C8B-B14F-4D97-AF65-F5344CB8AC3E}">
        <p14:creationId xmlns:p14="http://schemas.microsoft.com/office/powerpoint/2010/main" val="19147221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993144D-2631-4BBC-955A-DD47655C1059}" type="datetimeFigureOut">
              <a:rPr lang="en-GB" smtClean="0"/>
              <a:t>28/02/2024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013E1A-FEBB-4D74-B907-F72156313A90}" type="slidenum">
              <a:rPr lang="en-GB" smtClean="0"/>
              <a:t>‹#›</a:t>
            </a:fld>
            <a:endParaRPr lang="en-GB"/>
          </a:p>
        </p:txBody>
      </p:sp>
    </p:spTree>
    <p:extLst>
      <p:ext uri="{BB962C8B-B14F-4D97-AF65-F5344CB8AC3E}">
        <p14:creationId xmlns:p14="http://schemas.microsoft.com/office/powerpoint/2010/main" val="1736618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993144D-2631-4BBC-955A-DD47655C1059}" type="datetimeFigureOut">
              <a:rPr lang="en-GB" smtClean="0"/>
              <a:t>28/02/2024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A013E1A-FEBB-4D74-B907-F72156313A90}" type="slidenum">
              <a:rPr lang="en-GB" smtClean="0"/>
              <a:t>‹#›</a:t>
            </a:fld>
            <a:endParaRPr lang="en-GB"/>
          </a:p>
        </p:txBody>
      </p:sp>
    </p:spTree>
    <p:extLst>
      <p:ext uri="{BB962C8B-B14F-4D97-AF65-F5344CB8AC3E}">
        <p14:creationId xmlns:p14="http://schemas.microsoft.com/office/powerpoint/2010/main" val="30414018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993144D-2631-4BBC-955A-DD47655C1059}" type="datetimeFigureOut">
              <a:rPr lang="en-GB" smtClean="0"/>
              <a:t>28/02/2024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A013E1A-FEBB-4D74-B907-F72156313A90}" type="slidenum">
              <a:rPr lang="en-GB" smtClean="0"/>
              <a:t>‹#›</a:t>
            </a:fld>
            <a:endParaRPr lang="en-GB"/>
          </a:p>
        </p:txBody>
      </p:sp>
    </p:spTree>
    <p:extLst>
      <p:ext uri="{BB962C8B-B14F-4D97-AF65-F5344CB8AC3E}">
        <p14:creationId xmlns:p14="http://schemas.microsoft.com/office/powerpoint/2010/main" val="41067335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93144D-2631-4BBC-955A-DD47655C1059}" type="datetimeFigureOut">
              <a:rPr lang="en-GB" smtClean="0"/>
              <a:t>28/02/2024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A013E1A-FEBB-4D74-B907-F72156313A90}" type="slidenum">
              <a:rPr lang="en-GB" smtClean="0"/>
              <a:t>‹#›</a:t>
            </a:fld>
            <a:endParaRPr lang="en-GB"/>
          </a:p>
        </p:txBody>
      </p:sp>
    </p:spTree>
    <p:extLst>
      <p:ext uri="{BB962C8B-B14F-4D97-AF65-F5344CB8AC3E}">
        <p14:creationId xmlns:p14="http://schemas.microsoft.com/office/powerpoint/2010/main" val="12996278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993144D-2631-4BBC-955A-DD47655C1059}" type="datetimeFigureOut">
              <a:rPr lang="en-GB" smtClean="0"/>
              <a:t>28/02/2024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013E1A-FEBB-4D74-B907-F72156313A90}" type="slidenum">
              <a:rPr lang="en-GB" smtClean="0"/>
              <a:t>‹#›</a:t>
            </a:fld>
            <a:endParaRPr lang="en-GB"/>
          </a:p>
        </p:txBody>
      </p:sp>
    </p:spTree>
    <p:extLst>
      <p:ext uri="{BB962C8B-B14F-4D97-AF65-F5344CB8AC3E}">
        <p14:creationId xmlns:p14="http://schemas.microsoft.com/office/powerpoint/2010/main" val="19885669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993144D-2631-4BBC-955A-DD47655C1059}" type="datetimeFigureOut">
              <a:rPr lang="en-GB" smtClean="0"/>
              <a:t>28/02/2024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013E1A-FEBB-4D74-B907-F72156313A90}" type="slidenum">
              <a:rPr lang="en-GB" smtClean="0"/>
              <a:t>‹#›</a:t>
            </a:fld>
            <a:endParaRPr lang="en-GB"/>
          </a:p>
        </p:txBody>
      </p:sp>
    </p:spTree>
    <p:extLst>
      <p:ext uri="{BB962C8B-B14F-4D97-AF65-F5344CB8AC3E}">
        <p14:creationId xmlns:p14="http://schemas.microsoft.com/office/powerpoint/2010/main" val="24235227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993144D-2631-4BBC-955A-DD47655C1059}" type="datetimeFigureOut">
              <a:rPr lang="en-GB" smtClean="0"/>
              <a:t>28/02/2024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013E1A-FEBB-4D74-B907-F72156313A90}" type="slidenum">
              <a:rPr lang="en-GB" smtClean="0"/>
              <a:t>‹#›</a:t>
            </a:fld>
            <a:endParaRPr lang="en-GB"/>
          </a:p>
        </p:txBody>
      </p:sp>
    </p:spTree>
    <p:extLst>
      <p:ext uri="{BB962C8B-B14F-4D97-AF65-F5344CB8AC3E}">
        <p14:creationId xmlns:p14="http://schemas.microsoft.com/office/powerpoint/2010/main" val="116730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0993144D-2631-4BBC-955A-DD47655C1059}" type="datetimeFigureOut">
              <a:rPr lang="en-GB" smtClean="0"/>
              <a:t>28/02/2024</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6A013E1A-FEBB-4D74-B907-F72156313A90}" type="slidenum">
              <a:rPr lang="en-GB" smtClean="0"/>
              <a:t>‹#›</a:t>
            </a:fld>
            <a:endParaRPr lang="en-GB"/>
          </a:p>
        </p:txBody>
      </p:sp>
    </p:spTree>
    <p:extLst>
      <p:ext uri="{BB962C8B-B14F-4D97-AF65-F5344CB8AC3E}">
        <p14:creationId xmlns:p14="http://schemas.microsoft.com/office/powerpoint/2010/main" val="38583475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0993144D-2631-4BBC-955A-DD47655C1059}" type="datetimeFigureOut">
              <a:rPr lang="en-GB" smtClean="0"/>
              <a:t>28/02/2024</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6A013E1A-FEBB-4D74-B907-F72156313A90}"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451554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0993144D-2631-4BBC-955A-DD47655C1059}" type="datetimeFigureOut">
              <a:rPr lang="en-GB" smtClean="0"/>
              <a:t>28/02/2024</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6A013E1A-FEBB-4D74-B907-F72156313A90}" type="slidenum">
              <a:rPr lang="en-GB" smtClean="0"/>
              <a:t>‹#›</a:t>
            </a:fld>
            <a:endParaRPr lang="en-GB"/>
          </a:p>
        </p:txBody>
      </p:sp>
    </p:spTree>
    <p:extLst>
      <p:ext uri="{BB962C8B-B14F-4D97-AF65-F5344CB8AC3E}">
        <p14:creationId xmlns:p14="http://schemas.microsoft.com/office/powerpoint/2010/main" val="7166779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993144D-2631-4BBC-955A-DD47655C1059}" type="datetimeFigureOut">
              <a:rPr lang="en-GB" smtClean="0"/>
              <a:t>28/02/2024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A013E1A-FEBB-4D74-B907-F72156313A90}" type="slidenum">
              <a:rPr lang="en-GB" smtClean="0"/>
              <a:t>‹#›</a:t>
            </a:fld>
            <a:endParaRPr lang="en-GB"/>
          </a:p>
        </p:txBody>
      </p:sp>
    </p:spTree>
    <p:extLst>
      <p:ext uri="{BB962C8B-B14F-4D97-AF65-F5344CB8AC3E}">
        <p14:creationId xmlns:p14="http://schemas.microsoft.com/office/powerpoint/2010/main" val="26630989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993144D-2631-4BBC-955A-DD47655C1059}" type="datetimeFigureOut">
              <a:rPr lang="en-GB" smtClean="0"/>
              <a:t>28/02/2024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A013E1A-FEBB-4D74-B907-F72156313A90}" type="slidenum">
              <a:rPr lang="en-GB" smtClean="0"/>
              <a:t>‹#›</a:t>
            </a:fld>
            <a:endParaRPr lang="en-GB"/>
          </a:p>
        </p:txBody>
      </p:sp>
    </p:spTree>
    <p:extLst>
      <p:ext uri="{BB962C8B-B14F-4D97-AF65-F5344CB8AC3E}">
        <p14:creationId xmlns:p14="http://schemas.microsoft.com/office/powerpoint/2010/main" val="35564470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993144D-2631-4BBC-955A-DD47655C1059}" type="datetimeFigureOut">
              <a:rPr lang="en-GB" smtClean="0"/>
              <a:t>28/02/2024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013E1A-FEBB-4D74-B907-F72156313A90}" type="slidenum">
              <a:rPr lang="en-GB" smtClean="0"/>
              <a:t>‹#›</a:t>
            </a:fld>
            <a:endParaRPr lang="en-GB"/>
          </a:p>
        </p:txBody>
      </p:sp>
    </p:spTree>
    <p:extLst>
      <p:ext uri="{BB962C8B-B14F-4D97-AF65-F5344CB8AC3E}">
        <p14:creationId xmlns:p14="http://schemas.microsoft.com/office/powerpoint/2010/main" val="4238119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0993144D-2631-4BBC-955A-DD47655C1059}" type="datetimeFigureOut">
              <a:rPr lang="en-GB" smtClean="0"/>
              <a:t>28/02/2024</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6A013E1A-FEBB-4D74-B907-F72156313A90}" type="slidenum">
              <a:rPr lang="en-GB" smtClean="0"/>
              <a:t>‹#›</a:t>
            </a:fld>
            <a:endParaRPr lang="en-GB"/>
          </a:p>
        </p:txBody>
      </p:sp>
    </p:spTree>
    <p:extLst>
      <p:ext uri="{BB962C8B-B14F-4D97-AF65-F5344CB8AC3E}">
        <p14:creationId xmlns:p14="http://schemas.microsoft.com/office/powerpoint/2010/main" val="25946170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1-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993144D-2631-4BBC-955A-DD47655C1059}" type="datetimeFigureOut">
              <a:rPr lang="en-GB" smtClean="0"/>
              <a:t>28/02/2024</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A013E1A-FEBB-4D74-B907-F72156313A90}" type="slidenum">
              <a:rPr lang="en-GB" smtClean="0"/>
              <a:t>‹#›</a:t>
            </a:fld>
            <a:endParaRPr lang="en-GB"/>
          </a:p>
        </p:txBody>
      </p:sp>
    </p:spTree>
    <p:extLst>
      <p:ext uri="{BB962C8B-B14F-4D97-AF65-F5344CB8AC3E}">
        <p14:creationId xmlns:p14="http://schemas.microsoft.com/office/powerpoint/2010/main" val="947059108"/>
      </p:ext>
    </p:extLst>
  </p:cSld>
  <p:clrMap bg1="dk1" tx1="lt1" bg2="dk2" tx2="lt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B0D52-897C-420F-844D-B876E830E2D6}"/>
              </a:ext>
            </a:extLst>
          </p:cNvPr>
          <p:cNvSpPr>
            <a:spLocks noGrp="1"/>
          </p:cNvSpPr>
          <p:nvPr>
            <p:ph type="ctrTitle"/>
          </p:nvPr>
        </p:nvSpPr>
        <p:spPr>
          <a:xfrm>
            <a:off x="1138989" y="320841"/>
            <a:ext cx="9144000" cy="1007395"/>
          </a:xfrm>
        </p:spPr>
        <p:txBody>
          <a:bodyPr/>
          <a:lstStyle/>
          <a:p>
            <a:r>
              <a:rPr lang="en-GB" dirty="0"/>
              <a:t>Type 1 hypervisor </a:t>
            </a:r>
          </a:p>
        </p:txBody>
      </p:sp>
      <p:sp>
        <p:nvSpPr>
          <p:cNvPr id="3" name="Subtitle 2">
            <a:extLst>
              <a:ext uri="{FF2B5EF4-FFF2-40B4-BE49-F238E27FC236}">
                <a16:creationId xmlns:a16="http://schemas.microsoft.com/office/drawing/2014/main" id="{27FFDF86-334B-4C79-A234-0A704AF50E32}"/>
              </a:ext>
            </a:extLst>
          </p:cNvPr>
          <p:cNvSpPr>
            <a:spLocks noGrp="1"/>
          </p:cNvSpPr>
          <p:nvPr>
            <p:ph type="subTitle" idx="1"/>
          </p:nvPr>
        </p:nvSpPr>
        <p:spPr>
          <a:xfrm>
            <a:off x="1524000" y="2428875"/>
            <a:ext cx="9785684" cy="3686175"/>
          </a:xfrm>
        </p:spPr>
        <p:txBody>
          <a:bodyPr>
            <a:normAutofit lnSpcReduction="10000"/>
          </a:bodyPr>
          <a:lstStyle/>
          <a:p>
            <a:pPr marL="342900" indent="-342900" algn="l">
              <a:buFont typeface="Arial" panose="020B0604020202020204" pitchFamily="34" charset="0"/>
              <a:buChar char="•"/>
            </a:pPr>
            <a:r>
              <a:rPr lang="en-GB" sz="3200" dirty="0"/>
              <a:t>The type one hypervisor runs directly on the computers physical hardware. It will interact with the CPU memory and the physical storage on the computer hardware.</a:t>
            </a:r>
          </a:p>
          <a:p>
            <a:pPr marL="342900" indent="-342900" algn="l">
              <a:buFont typeface="Arial" panose="020B0604020202020204" pitchFamily="34" charset="0"/>
              <a:buChar char="•"/>
            </a:pPr>
            <a:r>
              <a:rPr lang="en-GB" sz="3200" dirty="0"/>
              <a:t>The type one hypervisor is also a bare metal hypervisor which is directly installed  through the operating system. This hypervisor will also be embedded in the machine’s firmware. </a:t>
            </a:r>
          </a:p>
        </p:txBody>
      </p:sp>
    </p:spTree>
    <p:extLst>
      <p:ext uri="{BB962C8B-B14F-4D97-AF65-F5344CB8AC3E}">
        <p14:creationId xmlns:p14="http://schemas.microsoft.com/office/powerpoint/2010/main" val="38523602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7B08D-7C7A-4FF1-8337-17BAC7A06265}"/>
              </a:ext>
            </a:extLst>
          </p:cNvPr>
          <p:cNvSpPr>
            <a:spLocks noGrp="1"/>
          </p:cNvSpPr>
          <p:nvPr>
            <p:ph type="title"/>
          </p:nvPr>
        </p:nvSpPr>
        <p:spPr>
          <a:xfrm>
            <a:off x="1055688" y="0"/>
            <a:ext cx="9905998" cy="1478570"/>
          </a:xfrm>
        </p:spPr>
        <p:txBody>
          <a:bodyPr/>
          <a:lstStyle/>
          <a:p>
            <a:r>
              <a:rPr lang="en-GB" dirty="0"/>
              <a:t>VM-Ware Type 2 Hypervisor </a:t>
            </a:r>
          </a:p>
        </p:txBody>
      </p:sp>
      <p:sp>
        <p:nvSpPr>
          <p:cNvPr id="3" name="Content Placeholder 2">
            <a:extLst>
              <a:ext uri="{FF2B5EF4-FFF2-40B4-BE49-F238E27FC236}">
                <a16:creationId xmlns:a16="http://schemas.microsoft.com/office/drawing/2014/main" id="{46ECA635-DEB5-48FA-99AF-D72708869857}"/>
              </a:ext>
            </a:extLst>
          </p:cNvPr>
          <p:cNvSpPr>
            <a:spLocks noGrp="1"/>
          </p:cNvSpPr>
          <p:nvPr>
            <p:ph idx="1"/>
          </p:nvPr>
        </p:nvSpPr>
        <p:spPr>
          <a:xfrm>
            <a:off x="365124" y="1075775"/>
            <a:ext cx="11436351" cy="5515525"/>
          </a:xfrm>
        </p:spPr>
        <p:txBody>
          <a:bodyPr>
            <a:noAutofit/>
          </a:bodyPr>
          <a:lstStyle/>
          <a:p>
            <a:r>
              <a:rPr lang="en-GB" sz="2800" dirty="0"/>
              <a:t>VMware hypervisor is a tool directly installed on the hardware which will run on a pc. It has some good features like high performance, resource optimization and centralized management. It has relatively low hardware requirements but the visualization specific processors can enhance its performance by better speed and faster load time. </a:t>
            </a:r>
          </a:p>
          <a:p>
            <a:pPr marL="0" indent="0">
              <a:buNone/>
            </a:pPr>
            <a:endParaRPr lang="en-GB" sz="2800" dirty="0"/>
          </a:p>
          <a:p>
            <a:r>
              <a:rPr lang="en-GB" sz="2800" dirty="0"/>
              <a:t>VM ware hypervisor has the following advantages. </a:t>
            </a:r>
          </a:p>
          <a:p>
            <a:pPr marL="514350" indent="-514350">
              <a:buFont typeface="+mj-lt"/>
              <a:buAutoNum type="arabicPeriod"/>
            </a:pPr>
            <a:r>
              <a:rPr lang="en-GB" sz="2800" dirty="0"/>
              <a:t>It is a widely used system by many originations. </a:t>
            </a:r>
          </a:p>
          <a:p>
            <a:pPr marL="514350" indent="-514350">
              <a:buFont typeface="+mj-lt"/>
              <a:buAutoNum type="arabicPeriod"/>
            </a:pPr>
            <a:r>
              <a:rPr lang="en-GB" sz="2800" dirty="0"/>
              <a:t>It also has a very good scalability. </a:t>
            </a:r>
          </a:p>
          <a:p>
            <a:pPr marL="514350" indent="-514350">
              <a:buFont typeface="+mj-lt"/>
              <a:buAutoNum type="arabicPeriod"/>
            </a:pPr>
            <a:r>
              <a:rPr lang="en-GB" sz="2800" dirty="0"/>
              <a:t>It has a good range of security as you can set up strong </a:t>
            </a:r>
            <a:r>
              <a:rPr lang="en-GB" sz="3200" dirty="0"/>
              <a:t>password.   </a:t>
            </a:r>
          </a:p>
        </p:txBody>
      </p:sp>
    </p:spTree>
    <p:extLst>
      <p:ext uri="{BB962C8B-B14F-4D97-AF65-F5344CB8AC3E}">
        <p14:creationId xmlns:p14="http://schemas.microsoft.com/office/powerpoint/2010/main" val="744554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83418-21F5-4BB8-A572-47322B2A4868}"/>
              </a:ext>
            </a:extLst>
          </p:cNvPr>
          <p:cNvSpPr>
            <a:spLocks noGrp="1"/>
          </p:cNvSpPr>
          <p:nvPr>
            <p:ph type="title"/>
          </p:nvPr>
        </p:nvSpPr>
        <p:spPr/>
        <p:txBody>
          <a:bodyPr/>
          <a:lstStyle/>
          <a:p>
            <a:r>
              <a:rPr lang="en-GB" dirty="0"/>
              <a:t>Oracle VirtualBox type 2 Hypervisor </a:t>
            </a:r>
          </a:p>
        </p:txBody>
      </p:sp>
      <p:sp>
        <p:nvSpPr>
          <p:cNvPr id="3" name="Content Placeholder 2">
            <a:extLst>
              <a:ext uri="{FF2B5EF4-FFF2-40B4-BE49-F238E27FC236}">
                <a16:creationId xmlns:a16="http://schemas.microsoft.com/office/drawing/2014/main" id="{EAB51E56-3F8B-4B5A-95B8-6CD501F209CD}"/>
              </a:ext>
            </a:extLst>
          </p:cNvPr>
          <p:cNvSpPr>
            <a:spLocks noGrp="1"/>
          </p:cNvSpPr>
          <p:nvPr>
            <p:ph idx="1"/>
          </p:nvPr>
        </p:nvSpPr>
        <p:spPr/>
        <p:txBody>
          <a:bodyPr>
            <a:normAutofit/>
          </a:bodyPr>
          <a:lstStyle/>
          <a:p>
            <a:r>
              <a:rPr lang="en-GB" sz="3200" dirty="0">
                <a:effectLst/>
                <a:latin typeface="Calibri" panose="020F0502020204030204" pitchFamily="34" charset="0"/>
                <a:ea typeface="Calibri" panose="020F0502020204030204" pitchFamily="34" charset="0"/>
                <a:cs typeface="Times New Roman" panose="02020603050405020304" pitchFamily="18" charset="0"/>
              </a:rPr>
              <a:t>The Oracle VirtualBox hypervisor is a versatile and user-friendly tool supporting wide range of guests in the operating system. The Oracle VirtualBox</a:t>
            </a:r>
            <a:r>
              <a:rPr lang="en-GB" sz="3200" dirty="0">
                <a:latin typeface="Calibri" panose="020F0502020204030204" pitchFamily="34" charset="0"/>
                <a:ea typeface="Calibri" panose="020F0502020204030204" pitchFamily="34" charset="0"/>
                <a:cs typeface="Times New Roman" panose="02020603050405020304" pitchFamily="18" charset="0"/>
              </a:rPr>
              <a:t> also has a great hardware support because if you have high performance hardware on the system then you can use as much RAM you like to use. </a:t>
            </a:r>
          </a:p>
          <a:p>
            <a:r>
              <a:rPr lang="en-GB" sz="3200" dirty="0">
                <a:latin typeface="Calibri" panose="020F0502020204030204" pitchFamily="34" charset="0"/>
                <a:ea typeface="Calibri" panose="020F0502020204030204" pitchFamily="34" charset="0"/>
                <a:cs typeface="Times New Roman" panose="02020603050405020304" pitchFamily="18" charset="0"/>
              </a:rPr>
              <a:t>The other benefits of this Oracle Virtual Box are that it is a free to use software and supports a variety of hosts and guests.  </a:t>
            </a:r>
            <a:endParaRPr lang="en-GB" sz="3200" dirty="0"/>
          </a:p>
        </p:txBody>
      </p:sp>
    </p:spTree>
    <p:extLst>
      <p:ext uri="{BB962C8B-B14F-4D97-AF65-F5344CB8AC3E}">
        <p14:creationId xmlns:p14="http://schemas.microsoft.com/office/powerpoint/2010/main" val="4469301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6C607-4966-44E3-94E6-86107881AE18}"/>
              </a:ext>
            </a:extLst>
          </p:cNvPr>
          <p:cNvSpPr>
            <a:spLocks noGrp="1"/>
          </p:cNvSpPr>
          <p:nvPr>
            <p:ph type="title"/>
          </p:nvPr>
        </p:nvSpPr>
        <p:spPr/>
        <p:txBody>
          <a:bodyPr/>
          <a:lstStyle/>
          <a:p>
            <a:r>
              <a:rPr lang="en-GB" dirty="0"/>
              <a:t>Hypervisor chosen </a:t>
            </a:r>
          </a:p>
        </p:txBody>
      </p:sp>
      <p:sp>
        <p:nvSpPr>
          <p:cNvPr id="3" name="Content Placeholder 2">
            <a:extLst>
              <a:ext uri="{FF2B5EF4-FFF2-40B4-BE49-F238E27FC236}">
                <a16:creationId xmlns:a16="http://schemas.microsoft.com/office/drawing/2014/main" id="{CB2A1F42-55FD-4E48-A59A-322543490D63}"/>
              </a:ext>
            </a:extLst>
          </p:cNvPr>
          <p:cNvSpPr>
            <a:spLocks noGrp="1"/>
          </p:cNvSpPr>
          <p:nvPr>
            <p:ph idx="1"/>
          </p:nvPr>
        </p:nvSpPr>
        <p:spPr/>
        <p:txBody>
          <a:bodyPr>
            <a:normAutofit/>
          </a:bodyPr>
          <a:lstStyle/>
          <a:p>
            <a:r>
              <a:rPr lang="en-GB" sz="2800" dirty="0"/>
              <a:t>The Hypervisor which IT-professional chose is the VM Ware. The reason why he chooses this hypervisor is because it has a wide range of features like you can customise the hardware on the system. As you can choose the amount of hardware you would like the system to use. </a:t>
            </a:r>
          </a:p>
          <a:p>
            <a:r>
              <a:rPr lang="en-GB" sz="2800" dirty="0"/>
              <a:t>For example, if you have 32 GB of Ram, you can make your VM Ware hypervisor and you can choose to use 8GB or 16GB etc of RAM as this will give the hypervisor a good speed and efficiency for its working.</a:t>
            </a:r>
          </a:p>
        </p:txBody>
      </p:sp>
    </p:spTree>
    <p:extLst>
      <p:ext uri="{BB962C8B-B14F-4D97-AF65-F5344CB8AC3E}">
        <p14:creationId xmlns:p14="http://schemas.microsoft.com/office/powerpoint/2010/main" val="15283055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D5AA3-BC2F-49E5-A1AC-9E52EBEF7CB5}"/>
              </a:ext>
            </a:extLst>
          </p:cNvPr>
          <p:cNvSpPr>
            <a:spLocks noGrp="1"/>
          </p:cNvSpPr>
          <p:nvPr>
            <p:ph type="title"/>
          </p:nvPr>
        </p:nvSpPr>
        <p:spPr>
          <a:xfrm>
            <a:off x="838199" y="154773"/>
            <a:ext cx="8610600" cy="1293028"/>
          </a:xfrm>
        </p:spPr>
        <p:txBody>
          <a:bodyPr/>
          <a:lstStyle/>
          <a:p>
            <a:r>
              <a:rPr lang="en-GB" dirty="0"/>
              <a:t>What is IP Address </a:t>
            </a:r>
          </a:p>
        </p:txBody>
      </p:sp>
      <p:sp>
        <p:nvSpPr>
          <p:cNvPr id="3" name="Content Placeholder 2">
            <a:extLst>
              <a:ext uri="{FF2B5EF4-FFF2-40B4-BE49-F238E27FC236}">
                <a16:creationId xmlns:a16="http://schemas.microsoft.com/office/drawing/2014/main" id="{498BB61E-B76A-4FCA-80C7-8CF02E1B9BAF}"/>
              </a:ext>
            </a:extLst>
          </p:cNvPr>
          <p:cNvSpPr>
            <a:spLocks noGrp="1"/>
          </p:cNvSpPr>
          <p:nvPr>
            <p:ph idx="1"/>
          </p:nvPr>
        </p:nvSpPr>
        <p:spPr>
          <a:xfrm>
            <a:off x="838199" y="1447801"/>
            <a:ext cx="10829925" cy="5255426"/>
          </a:xfrm>
        </p:spPr>
        <p:txBody>
          <a:bodyPr>
            <a:noAutofit/>
          </a:bodyPr>
          <a:lstStyle/>
          <a:p>
            <a:r>
              <a:rPr lang="en-GB" sz="2800" dirty="0"/>
              <a:t>An internet Protocol short for IP is a unique identifying number assigned to every device connected to the internet. An IP address has been given to the devices when they will be connected to the network.</a:t>
            </a:r>
          </a:p>
          <a:p>
            <a:r>
              <a:rPr lang="en-GB" sz="2800" dirty="0"/>
              <a:t>The network will give the user’s device a set of numbers as IP addresses that will only be given to that user. A lot of devices have  IP addresses like routers, mobile phones, laptops and etc.</a:t>
            </a:r>
          </a:p>
          <a:p>
            <a:r>
              <a:rPr lang="en-GB" sz="2800" dirty="0"/>
              <a:t>When the devices will connect to the </a:t>
            </a:r>
            <a:r>
              <a:rPr lang="en-GB" sz="2800"/>
              <a:t>system then </a:t>
            </a:r>
            <a:r>
              <a:rPr lang="en-GB" sz="2800" dirty="0"/>
              <a:t>routers and Switchers will give the devices an IP address to connect to the network.</a:t>
            </a:r>
          </a:p>
        </p:txBody>
      </p:sp>
    </p:spTree>
    <p:extLst>
      <p:ext uri="{BB962C8B-B14F-4D97-AF65-F5344CB8AC3E}">
        <p14:creationId xmlns:p14="http://schemas.microsoft.com/office/powerpoint/2010/main" val="36250492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A23E3-0EE9-4FF1-A16D-FECBDA5FDDB6}"/>
              </a:ext>
            </a:extLst>
          </p:cNvPr>
          <p:cNvSpPr>
            <a:spLocks noGrp="1"/>
          </p:cNvSpPr>
          <p:nvPr>
            <p:ph type="title"/>
          </p:nvPr>
        </p:nvSpPr>
        <p:spPr/>
        <p:txBody>
          <a:bodyPr/>
          <a:lstStyle/>
          <a:p>
            <a:r>
              <a:rPr lang="en-GB" dirty="0"/>
              <a:t>IPv4 and IPv6</a:t>
            </a:r>
          </a:p>
        </p:txBody>
      </p:sp>
      <p:sp>
        <p:nvSpPr>
          <p:cNvPr id="3" name="Content Placeholder 2">
            <a:extLst>
              <a:ext uri="{FF2B5EF4-FFF2-40B4-BE49-F238E27FC236}">
                <a16:creationId xmlns:a16="http://schemas.microsoft.com/office/drawing/2014/main" id="{A8D3EDA2-3995-43E1-944C-B3D3CB524414}"/>
              </a:ext>
            </a:extLst>
          </p:cNvPr>
          <p:cNvSpPr>
            <a:spLocks noGrp="1"/>
          </p:cNvSpPr>
          <p:nvPr>
            <p:ph idx="1"/>
          </p:nvPr>
        </p:nvSpPr>
        <p:spPr/>
        <p:txBody>
          <a:bodyPr>
            <a:normAutofit lnSpcReduction="10000"/>
          </a:bodyPr>
          <a:lstStyle/>
          <a:p>
            <a:r>
              <a:rPr lang="en-GB" sz="3200" dirty="0"/>
              <a:t>The internet protocol version 4 which stands for IPv4 is a 32-bit system which identifies a network interface on a machine. There is another internet protocol version 6 which is known as IPv6. This is the next generation internet protocol which has the 128-bit </a:t>
            </a:r>
            <a:r>
              <a:rPr lang="en-GB" sz="3200"/>
              <a:t>system.This</a:t>
            </a:r>
            <a:r>
              <a:rPr lang="en-GB" sz="3200" dirty="0"/>
              <a:t> is the latest IP address system and it is used by many companies these days. The IPv6 also allows more users to join the network as it has a wide range of IP address to use.  </a:t>
            </a:r>
          </a:p>
        </p:txBody>
      </p:sp>
    </p:spTree>
    <p:extLst>
      <p:ext uri="{BB962C8B-B14F-4D97-AF65-F5344CB8AC3E}">
        <p14:creationId xmlns:p14="http://schemas.microsoft.com/office/powerpoint/2010/main" val="43177362"/>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01D17D"/>
      </a:accent1>
      <a:accent2>
        <a:srgbClr val="84C72A"/>
      </a:accent2>
      <a:accent3>
        <a:srgbClr val="E1D126"/>
      </a:accent3>
      <a:accent4>
        <a:srgbClr val="E29932"/>
      </a:accent4>
      <a:accent5>
        <a:srgbClr val="E56526"/>
      </a:accent5>
      <a:accent6>
        <a:srgbClr val="D63731"/>
      </a:accent6>
      <a:hlink>
        <a:srgbClr val="35FA7F"/>
      </a:hlink>
      <a:folHlink>
        <a:srgbClr val="BAFC85"/>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2B2A868B-6BC2-4B3E-98B9-1258F41035DE}"/>
    </a:ext>
  </a:extLst>
</a:theme>
</file>

<file path=docProps/app.xml><?xml version="1.0" encoding="utf-8"?>
<Properties xmlns="http://schemas.openxmlformats.org/officeDocument/2006/extended-properties" xmlns:vt="http://schemas.openxmlformats.org/officeDocument/2006/docPropsVTypes">
  <Template>TM04033937[[fn=Vapor Trail]]</Template>
  <TotalTime>287</TotalTime>
  <Words>539</Words>
  <Application>Microsoft Office PowerPoint</Application>
  <PresentationFormat>Widescreen</PresentationFormat>
  <Paragraphs>22</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Century Gothic</vt:lpstr>
      <vt:lpstr>Vapor Trail</vt:lpstr>
      <vt:lpstr>Type 1 hypervisor </vt:lpstr>
      <vt:lpstr>VM-Ware Type 2 Hypervisor </vt:lpstr>
      <vt:lpstr>Oracle VirtualBox type 2 Hypervisor </vt:lpstr>
      <vt:lpstr>Hypervisor chosen </vt:lpstr>
      <vt:lpstr>What is IP Address </vt:lpstr>
      <vt:lpstr>IPv4 and IPv6</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Type 1 hypervisor</dc:title>
  <dc:creator>Faiz Khan</dc:creator>
  <cp:lastModifiedBy>Faiz Khan</cp:lastModifiedBy>
  <cp:revision>20</cp:revision>
  <dcterms:created xsi:type="dcterms:W3CDTF">2024-02-24T20:00:41Z</dcterms:created>
  <dcterms:modified xsi:type="dcterms:W3CDTF">2024-02-28T21:13:45Z</dcterms:modified>
</cp:coreProperties>
</file>