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2"/>
  </p:notesMasterIdLst>
  <p:handoutMasterIdLst>
    <p:handoutMasterId r:id="rId13"/>
  </p:handoutMasterIdLst>
  <p:sldIdLst>
    <p:sldId id="256" r:id="rId5"/>
    <p:sldId id="269" r:id="rId6"/>
    <p:sldId id="279" r:id="rId7"/>
    <p:sldId id="272" r:id="rId8"/>
    <p:sldId id="278" r:id="rId9"/>
    <p:sldId id="273" r:id="rId10"/>
    <p:sldId id="280" r:id="rId11"/>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7" orient="horz" pos="2500" userDrawn="1">
          <p15:clr>
            <a:srgbClr val="A4A3A4"/>
          </p15:clr>
        </p15:guide>
        <p15:guide id="8" pos="4951"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32752"/>
    <a:srgbClr val="E3A097"/>
    <a:srgbClr val="F5D9D7"/>
    <a:srgbClr val="263025"/>
    <a:srgbClr val="334031"/>
    <a:srgbClr val="8A9161"/>
    <a:srgbClr val="81875A"/>
    <a:srgbClr val="000000"/>
    <a:srgbClr val="EFE0BE"/>
    <a:srgbClr val="F7F1E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CE6643-0FA8-B425-D54A-30B4C6D73169}" v="466" dt="2025-11-18T21:56:36.130"/>
    <p1510:client id="{1E658B01-0566-7544-D02C-16913D839BA1}" v="510" dt="2025-11-19T08:47:44.308"/>
  </p1510:revLst>
</p1510:revInfo>
</file>

<file path=ppt/tableStyles.xml><?xml version="1.0" encoding="utf-8"?>
<a:tblStyleLst xmlns:a="http://schemas.openxmlformats.org/drawingml/2006/main" def="{8799B23B-EC83-4686-B30A-512413B5E67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00" d="100"/>
          <a:sy n="100" d="100"/>
        </p:scale>
        <p:origin x="-230" y="58"/>
      </p:cViewPr>
      <p:guideLst>
        <p:guide pos="3840"/>
        <p:guide orient="horz" pos="2500"/>
        <p:guide pos="4951"/>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p:scale>
          <a:sx n="1" d="2"/>
          <a:sy n="1" d="2"/>
        </p:scale>
        <p:origin x="2621" y="69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08B8B31-1CFE-4A78-A796-40061C1B298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41F5D168-A009-4B34-B08F-277E0D6ABD9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3D47A4C-1800-412B-9042-C93F1924AECC}" type="datetimeFigureOut">
              <a:rPr lang="en-US" smtClean="0"/>
              <a:t>11/24/2025</a:t>
            </a:fld>
            <a:endParaRPr lang="en-US"/>
          </a:p>
        </p:txBody>
      </p:sp>
      <p:sp>
        <p:nvSpPr>
          <p:cNvPr id="4" name="Footer Placeholder 3">
            <a:extLst>
              <a:ext uri="{FF2B5EF4-FFF2-40B4-BE49-F238E27FC236}">
                <a16:creationId xmlns:a16="http://schemas.microsoft.com/office/drawing/2014/main" id="{810C826E-30C5-4DD2-97CD-F700F8EBBF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4A1BE32A-EDDE-428D-8FA7-84F681D978C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181FD62-43B6-432F-96E1-BCDE3916E10C}" type="slidenum">
              <a:rPr lang="en-US" smtClean="0"/>
              <a:t>‹#›</a:t>
            </a:fld>
            <a:endParaRPr lang="en-US"/>
          </a:p>
        </p:txBody>
      </p:sp>
    </p:spTree>
    <p:extLst>
      <p:ext uri="{BB962C8B-B14F-4D97-AF65-F5344CB8AC3E}">
        <p14:creationId xmlns:p14="http://schemas.microsoft.com/office/powerpoint/2010/main" val="14993833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00EB3D-2307-4317-8A1D-B47FA45245F0}" type="datetimeFigureOut">
              <a:rPr lang="en-US" noProof="0" smtClean="0"/>
              <a:t>11/24/2025</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D78A92-0141-4330-8F3E-FAADFAC23844}" type="slidenum">
              <a:rPr lang="en-US" noProof="0" smtClean="0"/>
              <a:t>‹#›</a:t>
            </a:fld>
            <a:endParaRPr lang="en-US" noProof="0"/>
          </a:p>
        </p:txBody>
      </p:sp>
    </p:spTree>
    <p:extLst>
      <p:ext uri="{BB962C8B-B14F-4D97-AF65-F5344CB8AC3E}">
        <p14:creationId xmlns:p14="http://schemas.microsoft.com/office/powerpoint/2010/main" val="1748887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Influencer marketing is an approach that uses people with a large social media presence to promote their brand, product, or service. While influencer marketing is not a recent development, the use of social media platforms such as TikTok has greatly benefited its impact on consumers. A micro influencer can be defined as someone with a social media presence, with a follower count ranging from 10,000 to 100,000 (www.tribegroup.co, n.d.) (Edit team, 2025). Micro influencers are trusted far more when it comes to recommendations, as they tend to promote products that fit their niche, as well as be more personal with their following (</a:t>
            </a:r>
            <a:r>
              <a:rPr lang="en-US" err="1"/>
              <a:t>Beohar</a:t>
            </a:r>
            <a:r>
              <a:rPr lang="en-US" dirty="0"/>
              <a:t>, 2025). Micro influencers offer higher engagement, greater authenticity as well as a better ROI - return on investment. (Marketing Evolution, 2022)</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53D78A92-0141-4330-8F3E-FAADFAC23844}" type="slidenum">
              <a:rPr lang="en-US" noProof="0" smtClean="0"/>
              <a:t>1</a:t>
            </a:fld>
            <a:endParaRPr lang="en-US" noProof="0"/>
          </a:p>
        </p:txBody>
      </p:sp>
    </p:spTree>
    <p:extLst>
      <p:ext uri="{BB962C8B-B14F-4D97-AF65-F5344CB8AC3E}">
        <p14:creationId xmlns:p14="http://schemas.microsoft.com/office/powerpoint/2010/main" val="9464613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C00000"/>
                </a:solidFill>
              </a:rPr>
              <a:t>Micro influencers have a smaller following than macro influencers, which means that they receive higher engagement rates. Having a smaller audience allows for more personal and direct interactions, whether that's through comments or DMs. This means that they get more likes, shares and comments compared to others. This really helps to boot a brand product, as it gets sent out to more people to see (Babbington-Fowles, 2024). Micro influencers typically get seen to be more genuine; this makes them seem more reliable to the consumer, and they tend to trust their recommendations (West, 2023). Micro Influencers spend a long time building a loyal community in their specific area of interest, whether that is beauty, fitness, or technology. This is extremely beneficial for a brand because once they find an influencer that fits their target audience, they will reach an extremely relevant and interested audience (</a:t>
            </a:r>
            <a:r>
              <a:rPr lang="en-US" dirty="0" err="1">
                <a:solidFill>
                  <a:srgbClr val="C00000"/>
                </a:solidFill>
              </a:rPr>
              <a:t>Dzhingarov</a:t>
            </a:r>
            <a:r>
              <a:rPr lang="en-US" dirty="0">
                <a:solidFill>
                  <a:srgbClr val="C00000"/>
                </a:solidFill>
              </a:rPr>
              <a:t>, 2025). Micro influencers are also extremely cost effective for a brand. Micro influencers have significantly lower fees than Macro influencers and celebrities, and they may even offer to complete an advertisement just for free products. This makes Micro influencers much more accessible for companies on a tighter budget (Connect Agency, 2025). A brand may even be able to work with several micro influencers for the price of one Macro influencer or celebrity; this allows them to spread the cost of marketing through several campaigns and different audiences (Chan, 2021). The lower cost of Micro Influencers paired with their higher engagement rates means that the marketing budget is having a higher impact on a lower cost, often providing better returns (Lawrence and Lawrence, 2025). Micro influencers also have the ability to reach a younger audience. Typically, Gen Z seeks out influencers who are just like them, whether that is their interests or the content they post. Gen Z tends to find Micro influencers far more authentic as they post relatable content, showing that just because they have a following, they aren't that different as them (User, 2021)</a:t>
            </a:r>
          </a:p>
        </p:txBody>
      </p:sp>
      <p:sp>
        <p:nvSpPr>
          <p:cNvPr id="4" name="Slide Number Placeholder 3"/>
          <p:cNvSpPr>
            <a:spLocks noGrp="1"/>
          </p:cNvSpPr>
          <p:nvPr>
            <p:ph type="sldNum" sz="quarter" idx="5"/>
          </p:nvPr>
        </p:nvSpPr>
        <p:spPr/>
        <p:txBody>
          <a:bodyPr/>
          <a:lstStyle/>
          <a:p>
            <a:fld id="{53D78A92-0141-4330-8F3E-FAADFAC23844}" type="slidenum">
              <a:rPr lang="en-US" noProof="0" smtClean="0"/>
              <a:t>2</a:t>
            </a:fld>
            <a:endParaRPr lang="en-US" noProof="0"/>
          </a:p>
        </p:txBody>
      </p:sp>
    </p:spTree>
    <p:extLst>
      <p:ext uri="{BB962C8B-B14F-4D97-AF65-F5344CB8AC3E}">
        <p14:creationId xmlns:p14="http://schemas.microsoft.com/office/powerpoint/2010/main" val="40470053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EBF8BE-F577-3A4A-D136-0A815D1DF2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9F9E3A-B44D-6E58-0A46-C66224243B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E4E351-037F-8991-67F6-B441C45766C8}"/>
              </a:ext>
            </a:extLst>
          </p:cNvPr>
          <p:cNvSpPr>
            <a:spLocks noGrp="1"/>
          </p:cNvSpPr>
          <p:nvPr>
            <p:ph type="body" idx="1"/>
          </p:nvPr>
        </p:nvSpPr>
        <p:spPr/>
        <p:txBody>
          <a:bodyPr/>
          <a:lstStyle/>
          <a:p>
            <a:r>
              <a:rPr lang="en-US"/>
              <a:t>Glossier is now a multimillion brand, but it only managed to get there through the use of Micro-influencer. Glossier build a ‘cult’ like community with its blog ‘Into the Gloss.’ Glossier started as a blog, they would encourage deep conversations and include users' feedback into their product development. This made customers feel heard, and they therefore used word of mouth techniques to promote the brand (</a:t>
            </a:r>
            <a:r>
              <a:rPr lang="en-US" err="1"/>
              <a:t>Extole</a:t>
            </a:r>
            <a:r>
              <a:rPr lang="en-US"/>
              <a:t>, 2022) (Nain, 2023).</a:t>
            </a:r>
            <a:endParaRPr lang="en-US" dirty="0">
              <a:ea typeface="Calibri"/>
              <a:cs typeface="Calibri"/>
            </a:endParaRPr>
          </a:p>
          <a:p>
            <a:r>
              <a:rPr lang="en-US" dirty="0"/>
              <a:t>Glossier is well known for their aesthetic product lines, and many people find them ‘</a:t>
            </a:r>
            <a:r>
              <a:rPr lang="en-US" err="1"/>
              <a:t>instagramable</a:t>
            </a:r>
            <a:r>
              <a:rPr lang="en-US" dirty="0"/>
              <a:t>.’ Glossier took advantage of this by reposting their user-generated content. This gives them free marketing (Lynch, 2024).</a:t>
            </a:r>
            <a:endParaRPr lang="en-US" dirty="0">
              <a:ea typeface="Calibri"/>
              <a:cs typeface="Calibri"/>
            </a:endParaRPr>
          </a:p>
          <a:p>
            <a:r>
              <a:rPr lang="en-US" dirty="0"/>
              <a:t>Glossier launched an ambassador program in 2016, where they invited loyal customers to receive products, get early access, and unique promotional codes. However, with every brand ambassador position you were required to post about the products you received. This meant that Glossier received free advertisements but also gained more customers. This is because their advertisements felt more genuine (Time, 2024)</a:t>
            </a:r>
            <a:endParaRPr lang="en-US" dirty="0">
              <a:ea typeface="Calibri"/>
              <a:cs typeface="Calibri"/>
            </a:endParaRPr>
          </a:p>
          <a:p>
            <a:r>
              <a:rPr lang="en-US" dirty="0"/>
              <a:t>Glossier also focused on using reliable creators with high trust and engagement who have a beauty-based audience. Glossier chose to do this because it leads to higher engagement as the people watching are genuinely interested, and it's also far more cost effective, which we have already spoken about (</a:t>
            </a:r>
            <a:r>
              <a:rPr lang="en-US" err="1"/>
              <a:t>NowFluence</a:t>
            </a:r>
            <a:r>
              <a:rPr lang="en-US" dirty="0"/>
              <a:t>, 2025).</a:t>
            </a:r>
            <a:endParaRPr lang="en-US" dirty="0">
              <a:ea typeface="Calibri"/>
              <a:cs typeface="Calibri"/>
            </a:endParaRPr>
          </a:p>
          <a:p>
            <a:endParaRPr lang="en-US" dirty="0">
              <a:solidFill>
                <a:srgbClr val="C00000"/>
              </a:solidFill>
              <a:ea typeface="Calibri"/>
              <a:cs typeface="Calibri"/>
            </a:endParaRPr>
          </a:p>
        </p:txBody>
      </p:sp>
      <p:sp>
        <p:nvSpPr>
          <p:cNvPr id="4" name="Slide Number Placeholder 3">
            <a:extLst>
              <a:ext uri="{FF2B5EF4-FFF2-40B4-BE49-F238E27FC236}">
                <a16:creationId xmlns:a16="http://schemas.microsoft.com/office/drawing/2014/main" id="{38DC3378-CE28-2EF6-A3FB-CA4B3B4EC102}"/>
              </a:ext>
            </a:extLst>
          </p:cNvPr>
          <p:cNvSpPr>
            <a:spLocks noGrp="1"/>
          </p:cNvSpPr>
          <p:nvPr>
            <p:ph type="sldNum" sz="quarter" idx="5"/>
          </p:nvPr>
        </p:nvSpPr>
        <p:spPr/>
        <p:txBody>
          <a:bodyPr/>
          <a:lstStyle/>
          <a:p>
            <a:fld id="{53D78A92-0141-4330-8F3E-FAADFAC23844}" type="slidenum">
              <a:rPr lang="en-US" noProof="0" smtClean="0"/>
              <a:t>3</a:t>
            </a:fld>
            <a:endParaRPr lang="en-US" noProof="0"/>
          </a:p>
        </p:txBody>
      </p:sp>
    </p:spTree>
    <p:extLst>
      <p:ext uri="{BB962C8B-B14F-4D97-AF65-F5344CB8AC3E}">
        <p14:creationId xmlns:p14="http://schemas.microsoft.com/office/powerpoint/2010/main" val="6181539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to recap why Micro influencers are the key to a successful marketing campaign. Using Micro influencers allows for higher engagement rates with the advertisement, this is because they have a smaller but more interactive audience than celebrities and macro influencers. Micro influencers are also seen as more genuine and reliable by the consumers; this is because the content they boost is more relatable to the average person. Micro influencers tend to also have a niche interest in things such as beauty, making it very easy for brands to reach their target audience. Similarly, Micro influencers tend to reach a younger audience, such as Gen Z. This is because they are more popular on social media platforms. </a:t>
            </a:r>
          </a:p>
          <a:p>
            <a:r>
              <a:rPr lang="en-US" dirty="0"/>
              <a:t>Using Micro influencers offers a better ROI and is much more cost effective. This is because they have a more interactive audience while also offering complete advertisements for a much lower cost, if not for free products. </a:t>
            </a:r>
            <a:endParaRPr lang="en-US" dirty="0">
              <a:ea typeface="Calibri"/>
              <a:cs typeface="Calibri"/>
            </a:endParaRPr>
          </a:p>
          <a:p>
            <a:r>
              <a:rPr lang="en-US" dirty="0"/>
              <a:t>Thank you for listening. Does anyone have any questions? </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3D78A92-0141-4330-8F3E-FAADFAC23844}" type="slidenum">
              <a:rPr lang="en-US" noProof="0" smtClean="0"/>
              <a:t>4</a:t>
            </a:fld>
            <a:endParaRPr lang="en-US" noProof="0"/>
          </a:p>
        </p:txBody>
      </p:sp>
    </p:spTree>
    <p:extLst>
      <p:ext uri="{BB962C8B-B14F-4D97-AF65-F5344CB8AC3E}">
        <p14:creationId xmlns:p14="http://schemas.microsoft.com/office/powerpoint/2010/main" val="4154838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AD403-A15F-4A2F-B050-AB874136E732}"/>
              </a:ext>
            </a:extLst>
          </p:cNvPr>
          <p:cNvSpPr>
            <a:spLocks noGrp="1"/>
          </p:cNvSpPr>
          <p:nvPr>
            <p:ph type="title"/>
          </p:nvPr>
        </p:nvSpPr>
        <p:spPr>
          <a:xfrm>
            <a:off x="868680" y="804672"/>
            <a:ext cx="10460736" cy="3255264"/>
          </a:xfrm>
        </p:spPr>
        <p:txBody>
          <a:bodyPr anchor="b">
            <a:noAutofit/>
          </a:bodyPr>
          <a:lstStyle>
            <a:lvl1pPr algn="ctr">
              <a:defRPr sz="7200" b="0">
                <a:solidFill>
                  <a:schemeClr val="accent1">
                    <a:lumMod val="20000"/>
                    <a:lumOff val="80000"/>
                  </a:schemeClr>
                </a:solidFill>
              </a:defRPr>
            </a:lvl1pPr>
          </a:lstStyle>
          <a:p>
            <a:endParaRPr lang="en-US" noProof="0" dirty="0"/>
          </a:p>
        </p:txBody>
      </p:sp>
      <p:sp>
        <p:nvSpPr>
          <p:cNvPr id="36" name="Text Placeholder 14">
            <a:extLst>
              <a:ext uri="{FF2B5EF4-FFF2-40B4-BE49-F238E27FC236}">
                <a16:creationId xmlns:a16="http://schemas.microsoft.com/office/drawing/2014/main" id="{2A3D73F7-77EC-4576-B541-20C032F462DC}"/>
              </a:ext>
            </a:extLst>
          </p:cNvPr>
          <p:cNvSpPr>
            <a:spLocks noGrp="1"/>
          </p:cNvSpPr>
          <p:nvPr userDrawn="1">
            <p:ph type="body" sz="quarter" idx="13"/>
          </p:nvPr>
        </p:nvSpPr>
        <p:spPr>
          <a:xfrm>
            <a:off x="3081573" y="4526280"/>
            <a:ext cx="6028854" cy="914400"/>
          </a:xfrm>
        </p:spPr>
        <p:txBody>
          <a:bodyPr anchor="t">
            <a:normAutofit/>
          </a:bodyPr>
          <a:lstStyle>
            <a:lvl1pPr marL="0" indent="0" algn="ctr">
              <a:buNone/>
              <a:defRPr sz="1600" b="0" i="0" cap="all" spc="300" baseline="0">
                <a:solidFill>
                  <a:schemeClr val="accent1">
                    <a:lumMod val="20000"/>
                    <a:lumOff val="80000"/>
                  </a:schemeClr>
                </a:solidFill>
              </a:defRPr>
            </a:lvl1pPr>
          </a:lstStyle>
          <a:p>
            <a:pPr lvl="0"/>
            <a:endParaRPr lang="en-US" noProof="0" dirty="0"/>
          </a:p>
        </p:txBody>
      </p:sp>
      <p:sp>
        <p:nvSpPr>
          <p:cNvPr id="21" name="Rectangle 20">
            <a:extLst>
              <a:ext uri="{FF2B5EF4-FFF2-40B4-BE49-F238E27FC236}">
                <a16:creationId xmlns:a16="http://schemas.microsoft.com/office/drawing/2014/main" id="{2123959E-C8AF-2C32-A4AC-D79C711CACEF}"/>
              </a:ext>
            </a:extLst>
          </p:cNvPr>
          <p:cNvSpPr/>
          <p:nvPr userDrawn="1"/>
        </p:nvSpPr>
        <p:spPr>
          <a:xfrm>
            <a:off x="361950" y="327025"/>
            <a:ext cx="11468100" cy="6203950"/>
          </a:xfrm>
          <a:prstGeom prst="rect">
            <a:avLst/>
          </a:prstGeom>
          <a:noFill/>
          <a:ln w="28575" cap="flat">
            <a:solidFill>
              <a:schemeClr val="accent3">
                <a:lumMod val="40000"/>
                <a:lumOff val="60000"/>
              </a:schemeClr>
            </a:solidFill>
            <a:prstDash val="solid"/>
            <a:miter/>
          </a:ln>
        </p:spPr>
        <p:txBody>
          <a:bodyPr rtlCol="0" anchor="ctr"/>
          <a:lstStyle/>
          <a:p>
            <a:pPr algn="l"/>
            <a:endParaRPr lang="en-US" dirty="0"/>
          </a:p>
        </p:txBody>
      </p:sp>
      <p:grpSp>
        <p:nvGrpSpPr>
          <p:cNvPr id="48" name="Group 47">
            <a:extLst>
              <a:ext uri="{FF2B5EF4-FFF2-40B4-BE49-F238E27FC236}">
                <a16:creationId xmlns:a16="http://schemas.microsoft.com/office/drawing/2014/main" id="{1991AA11-ABBF-BFA0-AACD-5E0262702116}"/>
              </a:ext>
            </a:extLst>
          </p:cNvPr>
          <p:cNvGrpSpPr/>
          <p:nvPr userDrawn="1"/>
        </p:nvGrpSpPr>
        <p:grpSpPr>
          <a:xfrm>
            <a:off x="6096000" y="327025"/>
            <a:ext cx="0" cy="6203950"/>
            <a:chOff x="6096000" y="327025"/>
            <a:chExt cx="0" cy="6203950"/>
          </a:xfrm>
        </p:grpSpPr>
        <p:cxnSp>
          <p:nvCxnSpPr>
            <p:cNvPr id="49" name="Straight Connector 48">
              <a:extLst>
                <a:ext uri="{FF2B5EF4-FFF2-40B4-BE49-F238E27FC236}">
                  <a16:creationId xmlns:a16="http://schemas.microsoft.com/office/drawing/2014/main" id="{8CB6BE39-5971-4916-1DD7-91D7C3F31234}"/>
                </a:ext>
              </a:extLst>
            </p:cNvPr>
            <p:cNvCxnSpPr>
              <a:cxnSpLocks/>
            </p:cNvCxnSpPr>
            <p:nvPr/>
          </p:nvCxnSpPr>
          <p:spPr>
            <a:xfrm flipV="1">
              <a:off x="6096000" y="6281057"/>
              <a:ext cx="0" cy="249918"/>
            </a:xfrm>
            <a:prstGeom prst="line">
              <a:avLst/>
            </a:prstGeom>
            <a:ln w="28575">
              <a:solidFill>
                <a:schemeClr val="accent3">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5CD84773-7D11-C9D4-A19C-4265A176EBAA}"/>
                </a:ext>
              </a:extLst>
            </p:cNvPr>
            <p:cNvCxnSpPr>
              <a:cxnSpLocks/>
            </p:cNvCxnSpPr>
            <p:nvPr/>
          </p:nvCxnSpPr>
          <p:spPr>
            <a:xfrm flipV="1">
              <a:off x="6096000" y="327025"/>
              <a:ext cx="0" cy="249918"/>
            </a:xfrm>
            <a:prstGeom prst="line">
              <a:avLst/>
            </a:prstGeom>
            <a:ln w="28575">
              <a:solidFill>
                <a:schemeClr val="accent3">
                  <a:lumMod val="40000"/>
                  <a:lumOff val="60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66819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838200" y="853333"/>
            <a:ext cx="4844143" cy="5151334"/>
          </a:xfrm>
        </p:spPr>
        <p:txBody>
          <a:bodyPr anchor="ctr">
            <a:normAutofit/>
          </a:bodyPr>
          <a:lstStyle>
            <a:lvl1pPr algn="ctr">
              <a:defRPr sz="3600">
                <a:solidFill>
                  <a:schemeClr val="accent3"/>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6455229" y="853333"/>
            <a:ext cx="4920342" cy="5151334"/>
          </a:xfrm>
        </p:spPr>
        <p:txBody>
          <a:bodyPr anchor="ctr" anchorCtr="0">
            <a:normAutofit/>
          </a:bodyPr>
          <a:lstStyle>
            <a:lvl1pPr marL="0" indent="0" algn="ctr">
              <a:lnSpc>
                <a:spcPct val="200000"/>
              </a:lnSpc>
              <a:buNone/>
              <a:defRPr lang="en-US" sz="1600" kern="1200" cap="all" spc="300" dirty="0">
                <a:solidFill>
                  <a:prstClr val="black"/>
                </a:solidFill>
                <a:latin typeface="+mn-lt"/>
                <a:ea typeface="+mn-ea"/>
                <a:cs typeface="+mn-cs"/>
              </a:defRPr>
            </a:lvl1pPr>
            <a:lvl2pPr marL="742950" indent="-285750" algn="ctr">
              <a:lnSpc>
                <a:spcPct val="120000"/>
              </a:lnSpc>
              <a:buFont typeface="Arial" panose="020B0604020202020204" pitchFamily="34" charset="0"/>
              <a:buChar char="•"/>
              <a:defRPr lang="en-US" sz="1600" kern="1200" cap="none" spc="0" baseline="0" dirty="0">
                <a:solidFill>
                  <a:prstClr val="black"/>
                </a:solidFill>
                <a:latin typeface="+mn-lt"/>
                <a:ea typeface="+mn-ea"/>
                <a:cs typeface="+mn-cs"/>
              </a:defRPr>
            </a:lvl2pPr>
            <a:lvl3pPr marL="1200150" indent="-285750" algn="ctr">
              <a:lnSpc>
                <a:spcPct val="120000"/>
              </a:lnSpc>
              <a:buFont typeface="Arial" panose="020B0604020202020204" pitchFamily="34" charset="0"/>
              <a:buChar char="•"/>
              <a:defRPr lang="en-US" sz="1600" kern="1200" cap="none" spc="0" baseline="0" dirty="0">
                <a:solidFill>
                  <a:prstClr val="black"/>
                </a:solidFill>
                <a:latin typeface="+mn-lt"/>
                <a:ea typeface="+mn-ea"/>
                <a:cs typeface="+mn-cs"/>
              </a:defRPr>
            </a:lvl3pPr>
            <a:lvl4pPr marL="1657350" indent="-285750" algn="ctr">
              <a:lnSpc>
                <a:spcPct val="120000"/>
              </a:lnSpc>
              <a:buFont typeface="Arial" panose="020B0604020202020204" pitchFamily="34" charset="0"/>
              <a:buChar char="•"/>
              <a:defRPr lang="en-US" sz="1600" kern="1200" cap="none" spc="0" baseline="0" dirty="0">
                <a:solidFill>
                  <a:prstClr val="black"/>
                </a:solidFill>
                <a:latin typeface="+mn-lt"/>
                <a:ea typeface="+mn-ea"/>
                <a:cs typeface="+mn-cs"/>
              </a:defRPr>
            </a:lvl4pPr>
            <a:lvl5pPr marL="2114550" indent="-285750" algn="ctr">
              <a:lnSpc>
                <a:spcPct val="120000"/>
              </a:lnSpc>
              <a:buFont typeface="Arial" panose="020B0604020202020204" pitchFamily="34" charset="0"/>
              <a:buChar char="•"/>
              <a:defRPr lang="en-US" sz="1600" kern="1200" cap="none" spc="0" baseline="0" dirty="0">
                <a:solidFill>
                  <a:prstClr val="black"/>
                </a:solidFill>
                <a:latin typeface="+mn-lt"/>
                <a:ea typeface="+mn-ea"/>
                <a:cs typeface="+mn-cs"/>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Footer Placeholder 4">
            <a:extLst>
              <a:ext uri="{FF2B5EF4-FFF2-40B4-BE49-F238E27FC236}">
                <a16:creationId xmlns:a16="http://schemas.microsoft.com/office/drawing/2014/main" id="{EC2FAC39-06DA-FEF0-2302-B02B7C1CD3B1}"/>
              </a:ext>
            </a:extLst>
          </p:cNvPr>
          <p:cNvSpPr>
            <a:spLocks noGrp="1"/>
          </p:cNvSpPr>
          <p:nvPr>
            <p:ph type="ftr" sz="quarter" idx="3"/>
          </p:nvPr>
        </p:nvSpPr>
        <p:spPr>
          <a:xfrm>
            <a:off x="838200" y="6118484"/>
            <a:ext cx="3398763" cy="365125"/>
          </a:xfrm>
          <a:prstGeom prst="rect">
            <a:avLst/>
          </a:prstGeom>
        </p:spPr>
        <p:txBody>
          <a:bodyPr vert="horz" lIns="91440" tIns="45720" rIns="91440" bIns="45720" rtlCol="0" anchor="ctr"/>
          <a:lstStyle>
            <a:lvl1pPr algn="l">
              <a:defRPr sz="1100" cap="all" spc="300" baseline="0">
                <a:solidFill>
                  <a:schemeClr val="accent3"/>
                </a:solidFill>
              </a:defRPr>
            </a:lvl1pPr>
          </a:lstStyle>
          <a:p>
            <a:endParaRPr lang="en-US" dirty="0"/>
          </a:p>
        </p:txBody>
      </p:sp>
      <p:sp>
        <p:nvSpPr>
          <p:cNvPr id="9" name="Date Placeholder 3">
            <a:extLst>
              <a:ext uri="{FF2B5EF4-FFF2-40B4-BE49-F238E27FC236}">
                <a16:creationId xmlns:a16="http://schemas.microsoft.com/office/drawing/2014/main" id="{6244C766-4DBD-CE50-9374-1427F1FAE856}"/>
              </a:ext>
            </a:extLst>
          </p:cNvPr>
          <p:cNvSpPr>
            <a:spLocks noGrp="1"/>
          </p:cNvSpPr>
          <p:nvPr>
            <p:ph type="dt" sz="half" idx="2"/>
          </p:nvPr>
        </p:nvSpPr>
        <p:spPr>
          <a:xfrm>
            <a:off x="8610600" y="6118484"/>
            <a:ext cx="2743200" cy="365125"/>
          </a:xfrm>
          <a:prstGeom prst="rect">
            <a:avLst/>
          </a:prstGeom>
        </p:spPr>
        <p:txBody>
          <a:bodyPr vert="horz" lIns="91440" tIns="45720" rIns="91440" bIns="45720" rtlCol="0" anchor="ctr"/>
          <a:lstStyle>
            <a:lvl1pPr algn="r">
              <a:defRPr sz="1100">
                <a:solidFill>
                  <a:schemeClr val="accent3"/>
                </a:solidFill>
              </a:defRPr>
            </a:lvl1pPr>
          </a:lstStyle>
          <a:p>
            <a:fld id="{0B4AC9CD-0374-4BE7-8481-7982C4A3E9D1}" type="datetime1">
              <a:rPr lang="en-US" smtClean="0"/>
              <a:t>11/24/2025</a:t>
            </a:fld>
            <a:endParaRPr lang="en-US" dirty="0"/>
          </a:p>
        </p:txBody>
      </p:sp>
    </p:spTree>
    <p:extLst>
      <p:ext uri="{BB962C8B-B14F-4D97-AF65-F5344CB8AC3E}">
        <p14:creationId xmlns:p14="http://schemas.microsoft.com/office/powerpoint/2010/main" val="1000826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01">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AD403-A15F-4A2F-B050-AB874136E732}"/>
              </a:ext>
            </a:extLst>
          </p:cNvPr>
          <p:cNvSpPr>
            <a:spLocks noGrp="1"/>
          </p:cNvSpPr>
          <p:nvPr>
            <p:ph type="title"/>
          </p:nvPr>
        </p:nvSpPr>
        <p:spPr>
          <a:xfrm>
            <a:off x="838200" y="853334"/>
            <a:ext cx="4844142" cy="5151334"/>
          </a:xfrm>
        </p:spPr>
        <p:txBody>
          <a:bodyPr anchor="t">
            <a:noAutofit/>
          </a:bodyPr>
          <a:lstStyle>
            <a:lvl1pPr algn="l">
              <a:defRPr sz="5400" b="0">
                <a:solidFill>
                  <a:schemeClr val="accent1">
                    <a:lumMod val="20000"/>
                    <a:lumOff val="80000"/>
                  </a:schemeClr>
                </a:solidFill>
              </a:defRPr>
            </a:lvl1pPr>
          </a:lstStyle>
          <a:p>
            <a:endParaRPr lang="en-US" noProof="0" dirty="0"/>
          </a:p>
        </p:txBody>
      </p:sp>
      <p:sp>
        <p:nvSpPr>
          <p:cNvPr id="8" name="Picture Placeholder 7">
            <a:extLst>
              <a:ext uri="{FF2B5EF4-FFF2-40B4-BE49-F238E27FC236}">
                <a16:creationId xmlns:a16="http://schemas.microsoft.com/office/drawing/2014/main" id="{402CFA45-BBBD-162A-70AD-0B375405784D}"/>
              </a:ext>
            </a:extLst>
          </p:cNvPr>
          <p:cNvSpPr>
            <a:spLocks noGrp="1"/>
          </p:cNvSpPr>
          <p:nvPr>
            <p:ph type="pic" sz="quarter" idx="11"/>
          </p:nvPr>
        </p:nvSpPr>
        <p:spPr>
          <a:xfrm>
            <a:off x="6428012" y="685800"/>
            <a:ext cx="5070020" cy="5486400"/>
          </a:xfrm>
          <a:custGeom>
            <a:avLst/>
            <a:gdLst>
              <a:gd name="connsiteX0" fmla="*/ 5070020 w 5070020"/>
              <a:gd name="connsiteY0" fmla="*/ 0 h 5486400"/>
              <a:gd name="connsiteX1" fmla="*/ 5070020 w 5070020"/>
              <a:gd name="connsiteY1" fmla="*/ 5486400 h 5486400"/>
              <a:gd name="connsiteX2" fmla="*/ 0 w 5070020"/>
              <a:gd name="connsiteY2" fmla="*/ 5486399 h 5486400"/>
              <a:gd name="connsiteX3" fmla="*/ 0 w 5070020"/>
              <a:gd name="connsiteY3" fmla="*/ 579095 h 5486400"/>
              <a:gd name="connsiteX4" fmla="*/ 268 w 5070020"/>
              <a:gd name="connsiteY4" fmla="*/ 579362 h 5486400"/>
              <a:gd name="connsiteX5" fmla="*/ 582189 w 5070020"/>
              <a:gd name="connsiteY5" fmla="*/ 266 h 5486400"/>
              <a:gd name="connsiteX6" fmla="*/ 581922 w 5070020"/>
              <a:gd name="connsiteY6" fmla="*/ 1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0020" h="5486400">
                <a:moveTo>
                  <a:pt x="5070020" y="0"/>
                </a:moveTo>
                <a:lnTo>
                  <a:pt x="5070020" y="5486400"/>
                </a:lnTo>
                <a:lnTo>
                  <a:pt x="0" y="5486399"/>
                </a:lnTo>
                <a:lnTo>
                  <a:pt x="0" y="579095"/>
                </a:lnTo>
                <a:lnTo>
                  <a:pt x="268" y="579362"/>
                </a:lnTo>
                <a:lnTo>
                  <a:pt x="582189" y="266"/>
                </a:lnTo>
                <a:lnTo>
                  <a:pt x="581922" y="1"/>
                </a:lnTo>
                <a:close/>
              </a:path>
            </a:pathLst>
          </a:custGeom>
        </p:spPr>
        <p:txBody>
          <a:bodyPr wrap="square">
            <a:noAutofit/>
          </a:bodyPr>
          <a:lstStyle>
            <a:lvl1pPr marL="0" indent="0" algn="ctr">
              <a:buNone/>
              <a:defRPr sz="1600"/>
            </a:lvl1pPr>
          </a:lstStyle>
          <a:p>
            <a:endParaRPr lang="en-US"/>
          </a:p>
        </p:txBody>
      </p:sp>
      <p:sp>
        <p:nvSpPr>
          <p:cNvPr id="4" name="Rectangle 3">
            <a:extLst>
              <a:ext uri="{FF2B5EF4-FFF2-40B4-BE49-F238E27FC236}">
                <a16:creationId xmlns:a16="http://schemas.microsoft.com/office/drawing/2014/main" id="{35CD2915-BBAC-A1F0-BC9D-D3EBE576B6CA}"/>
              </a:ext>
            </a:extLst>
          </p:cNvPr>
          <p:cNvSpPr/>
          <p:nvPr userDrawn="1"/>
        </p:nvSpPr>
        <p:spPr>
          <a:xfrm>
            <a:off x="361950" y="327025"/>
            <a:ext cx="11468100" cy="6203950"/>
          </a:xfrm>
          <a:prstGeom prst="rect">
            <a:avLst/>
          </a:prstGeom>
          <a:noFill/>
          <a:ln w="28575" cap="flat">
            <a:solidFill>
              <a:schemeClr val="accent3">
                <a:lumMod val="40000"/>
                <a:lumOff val="60000"/>
              </a:schemeClr>
            </a:solidFill>
            <a:prstDash val="solid"/>
            <a:miter/>
          </a:ln>
        </p:spPr>
        <p:txBody>
          <a:bodyPr rtlCol="0" anchor="ctr"/>
          <a:lstStyle/>
          <a:p>
            <a:pPr algn="l"/>
            <a:endParaRPr lang="en-US" dirty="0"/>
          </a:p>
        </p:txBody>
      </p:sp>
      <p:cxnSp>
        <p:nvCxnSpPr>
          <p:cNvPr id="6" name="Straight Connector 5">
            <a:extLst>
              <a:ext uri="{FF2B5EF4-FFF2-40B4-BE49-F238E27FC236}">
                <a16:creationId xmlns:a16="http://schemas.microsoft.com/office/drawing/2014/main" id="{731F310B-7369-4DED-0D01-CE0B2057D9A2}"/>
              </a:ext>
            </a:extLst>
          </p:cNvPr>
          <p:cNvCxnSpPr>
            <a:cxnSpLocks/>
          </p:cNvCxnSpPr>
          <p:nvPr/>
        </p:nvCxnSpPr>
        <p:spPr>
          <a:xfrm flipV="1">
            <a:off x="6096000" y="6281057"/>
            <a:ext cx="0" cy="249918"/>
          </a:xfrm>
          <a:prstGeom prst="line">
            <a:avLst/>
          </a:prstGeom>
          <a:ln w="28575">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C7F80554-A5C0-4DF5-30C7-E8509F4304C5}"/>
              </a:ext>
            </a:extLst>
          </p:cNvPr>
          <p:cNvCxnSpPr>
            <a:cxnSpLocks/>
          </p:cNvCxnSpPr>
          <p:nvPr/>
        </p:nvCxnSpPr>
        <p:spPr>
          <a:xfrm flipV="1">
            <a:off x="6096000" y="327025"/>
            <a:ext cx="0" cy="6160861"/>
          </a:xfrm>
          <a:prstGeom prst="line">
            <a:avLst/>
          </a:prstGeom>
          <a:ln w="28575">
            <a:solidFill>
              <a:schemeClr val="accent3">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4722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01">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A9154-5D3B-2CDD-4D46-FD8867EFC004}"/>
              </a:ext>
            </a:extLst>
          </p:cNvPr>
          <p:cNvSpPr>
            <a:spLocks noGrp="1"/>
          </p:cNvSpPr>
          <p:nvPr>
            <p:ph type="title"/>
          </p:nvPr>
        </p:nvSpPr>
        <p:spPr>
          <a:xfrm>
            <a:off x="838200" y="853333"/>
            <a:ext cx="4844143" cy="5151334"/>
          </a:xfrm>
        </p:spPr>
        <p:txBody>
          <a:bodyPr anchor="ctr">
            <a:normAutofit/>
          </a:bodyPr>
          <a:lstStyle>
            <a:lvl1pPr algn="ctr">
              <a:defRPr sz="3600">
                <a:solidFill>
                  <a:schemeClr val="accent3"/>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6455228" y="853333"/>
            <a:ext cx="4997631" cy="5151334"/>
          </a:xfrm>
        </p:spPr>
        <p:txBody>
          <a:bodyPr anchor="ctr" anchorCtr="0">
            <a:normAutofit/>
          </a:bodyPr>
          <a:lstStyle>
            <a:lvl1pPr marL="0" indent="0">
              <a:lnSpc>
                <a:spcPct val="100000"/>
              </a:lnSpc>
              <a:buFont typeface="Arial" panose="020B0604020202020204" pitchFamily="34" charset="0"/>
              <a:buNone/>
              <a:defRPr lang="en-US" sz="2000" kern="1200" dirty="0">
                <a:solidFill>
                  <a:schemeClr val="tx1"/>
                </a:solidFill>
                <a:latin typeface="+mn-lt"/>
                <a:ea typeface="+mn-ea"/>
                <a:cs typeface="+mn-cs"/>
              </a:defRPr>
            </a:lvl1pPr>
            <a:lvl2pPr marL="800100" indent="-342900">
              <a:lnSpc>
                <a:spcPct val="100000"/>
              </a:lnSpc>
              <a:buFont typeface="Arial" panose="020B0604020202020204" pitchFamily="34" charset="0"/>
              <a:buChar char="•"/>
              <a:defRPr lang="en-US" sz="2000" kern="1200" dirty="0">
                <a:solidFill>
                  <a:schemeClr val="tx1"/>
                </a:solidFill>
                <a:latin typeface="+mn-lt"/>
                <a:ea typeface="+mn-ea"/>
                <a:cs typeface="+mn-cs"/>
              </a:defRPr>
            </a:lvl2pPr>
            <a:lvl3pPr marL="1257300" indent="-342900">
              <a:lnSpc>
                <a:spcPct val="100000"/>
              </a:lnSpc>
              <a:buFont typeface="Arial" panose="020B0604020202020204" pitchFamily="34" charset="0"/>
              <a:buChar char="•"/>
              <a:defRPr lang="en-US" sz="2000" kern="1200" dirty="0">
                <a:solidFill>
                  <a:schemeClr val="tx1"/>
                </a:solidFill>
                <a:latin typeface="+mn-lt"/>
                <a:ea typeface="+mn-ea"/>
                <a:cs typeface="+mn-cs"/>
              </a:defRPr>
            </a:lvl3pPr>
            <a:lvl4pPr marL="1714500" indent="-342900">
              <a:lnSpc>
                <a:spcPct val="100000"/>
              </a:lnSpc>
              <a:buFont typeface="Arial" panose="020B0604020202020204" pitchFamily="34" charset="0"/>
              <a:buChar char="•"/>
              <a:defRPr lang="en-US" sz="2000" kern="1200" dirty="0">
                <a:solidFill>
                  <a:schemeClr val="tx1"/>
                </a:solidFill>
                <a:latin typeface="+mn-lt"/>
                <a:ea typeface="+mn-ea"/>
                <a:cs typeface="+mn-cs"/>
              </a:defRPr>
            </a:lvl4pPr>
            <a:lvl5pPr marL="2171700" indent="-342900">
              <a:lnSpc>
                <a:spcPct val="100000"/>
              </a:lnSpc>
              <a:buFont typeface="Arial" panose="020B0604020202020204" pitchFamily="34" charset="0"/>
              <a:buChar char="•"/>
              <a:defRPr lang="en-US" sz="2000" kern="1200" dirty="0">
                <a:solidFill>
                  <a:schemeClr val="tx1"/>
                </a:solidFill>
                <a:latin typeface="+mn-lt"/>
                <a:ea typeface="+mn-ea"/>
                <a:cs typeface="+mn-cs"/>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4">
            <a:extLst>
              <a:ext uri="{FF2B5EF4-FFF2-40B4-BE49-F238E27FC236}">
                <a16:creationId xmlns:a16="http://schemas.microsoft.com/office/drawing/2014/main" id="{024DDF44-6A4A-DA03-A8BE-598DC99E8900}"/>
              </a:ext>
            </a:extLst>
          </p:cNvPr>
          <p:cNvSpPr>
            <a:spLocks noGrp="1"/>
          </p:cNvSpPr>
          <p:nvPr>
            <p:ph type="ftr" sz="quarter" idx="3"/>
          </p:nvPr>
        </p:nvSpPr>
        <p:spPr>
          <a:xfrm>
            <a:off x="838200" y="6118484"/>
            <a:ext cx="3398763" cy="365125"/>
          </a:xfrm>
          <a:prstGeom prst="rect">
            <a:avLst/>
          </a:prstGeom>
        </p:spPr>
        <p:txBody>
          <a:bodyPr vert="horz" lIns="91440" tIns="45720" rIns="91440" bIns="45720" rtlCol="0" anchor="ctr"/>
          <a:lstStyle>
            <a:lvl1pPr algn="l">
              <a:defRPr sz="1100" cap="all" spc="300" baseline="0">
                <a:solidFill>
                  <a:schemeClr val="accent3"/>
                </a:solidFill>
              </a:defRPr>
            </a:lvl1pPr>
          </a:lstStyle>
          <a:p>
            <a:endParaRPr lang="en-US" dirty="0"/>
          </a:p>
        </p:txBody>
      </p:sp>
      <p:sp>
        <p:nvSpPr>
          <p:cNvPr id="13" name="Date Placeholder 3">
            <a:extLst>
              <a:ext uri="{FF2B5EF4-FFF2-40B4-BE49-F238E27FC236}">
                <a16:creationId xmlns:a16="http://schemas.microsoft.com/office/drawing/2014/main" id="{27F1B34D-5253-5267-DEAA-572BCF19BF8A}"/>
              </a:ext>
            </a:extLst>
          </p:cNvPr>
          <p:cNvSpPr>
            <a:spLocks noGrp="1"/>
          </p:cNvSpPr>
          <p:nvPr>
            <p:ph type="dt" sz="half" idx="2"/>
          </p:nvPr>
        </p:nvSpPr>
        <p:spPr>
          <a:xfrm>
            <a:off x="8610600" y="6118484"/>
            <a:ext cx="2743200" cy="365125"/>
          </a:xfrm>
          <a:prstGeom prst="rect">
            <a:avLst/>
          </a:prstGeom>
        </p:spPr>
        <p:txBody>
          <a:bodyPr vert="horz" lIns="91440" tIns="45720" rIns="91440" bIns="45720" rtlCol="0" anchor="ctr"/>
          <a:lstStyle>
            <a:lvl1pPr algn="r">
              <a:defRPr sz="1100">
                <a:solidFill>
                  <a:schemeClr val="accent3"/>
                </a:solidFill>
              </a:defRPr>
            </a:lvl1pPr>
          </a:lstStyle>
          <a:p>
            <a:fld id="{222400DF-651A-4479-9C74-9CDA47151016}" type="datetime1">
              <a:rPr lang="en-US" smtClean="0"/>
              <a:t>11/24/2025</a:t>
            </a:fld>
            <a:endParaRPr lang="en-US" dirty="0"/>
          </a:p>
        </p:txBody>
      </p:sp>
    </p:spTree>
    <p:extLst>
      <p:ext uri="{BB962C8B-B14F-4D97-AF65-F5344CB8AC3E}">
        <p14:creationId xmlns:p14="http://schemas.microsoft.com/office/powerpoint/2010/main" val="1456234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header 02">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AD403-A15F-4A2F-B050-AB874136E732}"/>
              </a:ext>
            </a:extLst>
          </p:cNvPr>
          <p:cNvSpPr>
            <a:spLocks noGrp="1"/>
          </p:cNvSpPr>
          <p:nvPr>
            <p:ph type="title"/>
          </p:nvPr>
        </p:nvSpPr>
        <p:spPr>
          <a:xfrm>
            <a:off x="838200" y="853334"/>
            <a:ext cx="4844142" cy="3939646"/>
          </a:xfrm>
        </p:spPr>
        <p:txBody>
          <a:bodyPr anchor="t">
            <a:noAutofit/>
          </a:bodyPr>
          <a:lstStyle>
            <a:lvl1pPr algn="l">
              <a:defRPr sz="5400" b="0">
                <a:solidFill>
                  <a:schemeClr val="accent1">
                    <a:lumMod val="20000"/>
                    <a:lumOff val="80000"/>
                  </a:schemeClr>
                </a:solidFill>
              </a:defRPr>
            </a:lvl1pPr>
          </a:lstStyle>
          <a:p>
            <a:endParaRPr lang="en-US" noProof="0" dirty="0"/>
          </a:p>
        </p:txBody>
      </p:sp>
      <p:sp>
        <p:nvSpPr>
          <p:cNvPr id="3" name="Text Placeholder 14">
            <a:extLst>
              <a:ext uri="{FF2B5EF4-FFF2-40B4-BE49-F238E27FC236}">
                <a16:creationId xmlns:a16="http://schemas.microsoft.com/office/drawing/2014/main" id="{4F555129-A180-DABF-24A6-1FBDA958D770}"/>
              </a:ext>
            </a:extLst>
          </p:cNvPr>
          <p:cNvSpPr>
            <a:spLocks noGrp="1"/>
          </p:cNvSpPr>
          <p:nvPr>
            <p:ph type="body" sz="quarter" idx="13"/>
          </p:nvPr>
        </p:nvSpPr>
        <p:spPr>
          <a:xfrm>
            <a:off x="838199" y="5029200"/>
            <a:ext cx="4844143" cy="1169761"/>
          </a:xfrm>
        </p:spPr>
        <p:txBody>
          <a:bodyPr anchor="b">
            <a:normAutofit/>
          </a:bodyPr>
          <a:lstStyle>
            <a:lvl1pPr marL="0" indent="0" algn="l">
              <a:buNone/>
              <a:defRPr sz="1800" b="0" i="0" cap="all" spc="300" baseline="0">
                <a:solidFill>
                  <a:schemeClr val="accent1">
                    <a:lumMod val="20000"/>
                    <a:lumOff val="80000"/>
                  </a:schemeClr>
                </a:solidFill>
              </a:defRPr>
            </a:lvl1pPr>
          </a:lstStyle>
          <a:p>
            <a:pPr lvl="0"/>
            <a:endParaRPr lang="en-US" noProof="0" dirty="0"/>
          </a:p>
        </p:txBody>
      </p:sp>
      <p:sp>
        <p:nvSpPr>
          <p:cNvPr id="5" name="Picture Placeholder 4">
            <a:extLst>
              <a:ext uri="{FF2B5EF4-FFF2-40B4-BE49-F238E27FC236}">
                <a16:creationId xmlns:a16="http://schemas.microsoft.com/office/drawing/2014/main" id="{7E309519-3E22-556C-E01C-12137A86C950}"/>
              </a:ext>
            </a:extLst>
          </p:cNvPr>
          <p:cNvSpPr>
            <a:spLocks noGrp="1"/>
          </p:cNvSpPr>
          <p:nvPr>
            <p:ph type="pic" sz="quarter" idx="11"/>
          </p:nvPr>
        </p:nvSpPr>
        <p:spPr>
          <a:xfrm>
            <a:off x="6428012" y="685800"/>
            <a:ext cx="5070020" cy="5486400"/>
          </a:xfrm>
          <a:custGeom>
            <a:avLst/>
            <a:gdLst>
              <a:gd name="connsiteX0" fmla="*/ 5070020 w 5070020"/>
              <a:gd name="connsiteY0" fmla="*/ 0 h 5486400"/>
              <a:gd name="connsiteX1" fmla="*/ 5070020 w 5070020"/>
              <a:gd name="connsiteY1" fmla="*/ 5486400 h 5486400"/>
              <a:gd name="connsiteX2" fmla="*/ 0 w 5070020"/>
              <a:gd name="connsiteY2" fmla="*/ 5486399 h 5486400"/>
              <a:gd name="connsiteX3" fmla="*/ 0 w 5070020"/>
              <a:gd name="connsiteY3" fmla="*/ 579095 h 5486400"/>
              <a:gd name="connsiteX4" fmla="*/ 268 w 5070020"/>
              <a:gd name="connsiteY4" fmla="*/ 579362 h 5486400"/>
              <a:gd name="connsiteX5" fmla="*/ 582189 w 5070020"/>
              <a:gd name="connsiteY5" fmla="*/ 266 h 5486400"/>
              <a:gd name="connsiteX6" fmla="*/ 581922 w 5070020"/>
              <a:gd name="connsiteY6" fmla="*/ 1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0020" h="5486400">
                <a:moveTo>
                  <a:pt x="5070020" y="0"/>
                </a:moveTo>
                <a:lnTo>
                  <a:pt x="5070020" y="5486400"/>
                </a:lnTo>
                <a:lnTo>
                  <a:pt x="0" y="5486399"/>
                </a:lnTo>
                <a:lnTo>
                  <a:pt x="0" y="579095"/>
                </a:lnTo>
                <a:lnTo>
                  <a:pt x="268" y="579362"/>
                </a:lnTo>
                <a:lnTo>
                  <a:pt x="582189" y="266"/>
                </a:lnTo>
                <a:lnTo>
                  <a:pt x="581922" y="1"/>
                </a:lnTo>
                <a:close/>
              </a:path>
            </a:pathLst>
          </a:custGeom>
        </p:spPr>
        <p:txBody>
          <a:bodyPr wrap="square">
            <a:noAutofit/>
          </a:bodyPr>
          <a:lstStyle>
            <a:lvl1pPr marL="0" indent="0" algn="ctr">
              <a:buNone/>
              <a:defRPr sz="1600"/>
            </a:lvl1pPr>
          </a:lstStyle>
          <a:p>
            <a:endParaRPr lang="en-US"/>
          </a:p>
        </p:txBody>
      </p:sp>
      <p:sp>
        <p:nvSpPr>
          <p:cNvPr id="4" name="Rectangle 3">
            <a:extLst>
              <a:ext uri="{FF2B5EF4-FFF2-40B4-BE49-F238E27FC236}">
                <a16:creationId xmlns:a16="http://schemas.microsoft.com/office/drawing/2014/main" id="{35CD2915-BBAC-A1F0-BC9D-D3EBE576B6CA}"/>
              </a:ext>
            </a:extLst>
          </p:cNvPr>
          <p:cNvSpPr/>
          <p:nvPr userDrawn="1"/>
        </p:nvSpPr>
        <p:spPr>
          <a:xfrm>
            <a:off x="361950" y="327025"/>
            <a:ext cx="11468100" cy="6203950"/>
          </a:xfrm>
          <a:prstGeom prst="rect">
            <a:avLst/>
          </a:prstGeom>
          <a:noFill/>
          <a:ln w="28575" cap="flat">
            <a:solidFill>
              <a:schemeClr val="accent3">
                <a:lumMod val="60000"/>
                <a:lumOff val="40000"/>
              </a:schemeClr>
            </a:solidFill>
            <a:prstDash val="solid"/>
            <a:miter/>
          </a:ln>
        </p:spPr>
        <p:txBody>
          <a:bodyPr rtlCol="0" anchor="ctr"/>
          <a:lstStyle/>
          <a:p>
            <a:pPr algn="l"/>
            <a:endParaRPr lang="en-US" dirty="0"/>
          </a:p>
        </p:txBody>
      </p:sp>
      <p:cxnSp>
        <p:nvCxnSpPr>
          <p:cNvPr id="6" name="Straight Connector 5">
            <a:extLst>
              <a:ext uri="{FF2B5EF4-FFF2-40B4-BE49-F238E27FC236}">
                <a16:creationId xmlns:a16="http://schemas.microsoft.com/office/drawing/2014/main" id="{731F310B-7369-4DED-0D01-CE0B2057D9A2}"/>
              </a:ext>
            </a:extLst>
          </p:cNvPr>
          <p:cNvCxnSpPr>
            <a:cxnSpLocks/>
          </p:cNvCxnSpPr>
          <p:nvPr/>
        </p:nvCxnSpPr>
        <p:spPr>
          <a:xfrm flipV="1">
            <a:off x="6096000" y="6281057"/>
            <a:ext cx="0" cy="249918"/>
          </a:xfrm>
          <a:prstGeom prst="line">
            <a:avLst/>
          </a:prstGeom>
          <a:ln w="28575">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C7F80554-A5C0-4DF5-30C7-E8509F4304C5}"/>
              </a:ext>
            </a:extLst>
          </p:cNvPr>
          <p:cNvCxnSpPr>
            <a:cxnSpLocks/>
          </p:cNvCxnSpPr>
          <p:nvPr/>
        </p:nvCxnSpPr>
        <p:spPr>
          <a:xfrm flipV="1">
            <a:off x="6096000" y="327025"/>
            <a:ext cx="0" cy="6160861"/>
          </a:xfrm>
          <a:prstGeom prst="line">
            <a:avLst/>
          </a:prstGeom>
          <a:ln w="28575">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6933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01">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567DDB1-50BA-053F-5044-13CD972E03BF}"/>
              </a:ext>
            </a:extLst>
          </p:cNvPr>
          <p:cNvSpPr>
            <a:spLocks noGrp="1"/>
          </p:cNvSpPr>
          <p:nvPr>
            <p:ph type="title"/>
          </p:nvPr>
        </p:nvSpPr>
        <p:spPr>
          <a:xfrm>
            <a:off x="838200" y="853333"/>
            <a:ext cx="4844143" cy="2792412"/>
          </a:xfrm>
        </p:spPr>
        <p:txBody>
          <a:bodyPr anchor="t">
            <a:normAutofit/>
          </a:bodyPr>
          <a:lstStyle>
            <a:lvl1pPr algn="l">
              <a:defRPr sz="3600">
                <a:solidFill>
                  <a:schemeClr val="accent3"/>
                </a:solidFill>
              </a:defRPr>
            </a:lvl1pPr>
          </a:lstStyle>
          <a:p>
            <a:r>
              <a:rPr lang="en-US" dirty="0"/>
              <a:t>Click to edit Master title style</a:t>
            </a:r>
          </a:p>
        </p:txBody>
      </p:sp>
      <p:sp>
        <p:nvSpPr>
          <p:cNvPr id="2" name="Content Placeholder 3">
            <a:extLst>
              <a:ext uri="{FF2B5EF4-FFF2-40B4-BE49-F238E27FC236}">
                <a16:creationId xmlns:a16="http://schemas.microsoft.com/office/drawing/2014/main" id="{E0F5E438-B3C9-C45F-E900-E6E1E3E8DB1B}"/>
              </a:ext>
            </a:extLst>
          </p:cNvPr>
          <p:cNvSpPr>
            <a:spLocks noGrp="1"/>
          </p:cNvSpPr>
          <p:nvPr>
            <p:ph sz="half" idx="13"/>
          </p:nvPr>
        </p:nvSpPr>
        <p:spPr>
          <a:xfrm>
            <a:off x="838200" y="3813681"/>
            <a:ext cx="4898571" cy="2188317"/>
          </a:xfrm>
        </p:spPr>
        <p:txBody>
          <a:bodyPr>
            <a:normAutofit/>
          </a:bodyPr>
          <a:lstStyle>
            <a:lvl1pPr marL="0" indent="0">
              <a:lnSpc>
                <a:spcPct val="100000"/>
              </a:lnSpc>
              <a:buFont typeface="Arial" panose="020B0604020202020204" pitchFamily="34" charset="0"/>
              <a:buNone/>
              <a:defRPr sz="2000">
                <a:solidFill>
                  <a:schemeClr val="tx1"/>
                </a:solidFill>
              </a:defRPr>
            </a:lvl1pPr>
            <a:lvl2pPr marL="457200" indent="0">
              <a:lnSpc>
                <a:spcPct val="100000"/>
              </a:lnSpc>
              <a:buFont typeface="Arial" panose="020B0604020202020204" pitchFamily="34" charset="0"/>
              <a:buNone/>
              <a:defRPr sz="2000">
                <a:solidFill>
                  <a:schemeClr val="tx1"/>
                </a:solidFill>
              </a:defRPr>
            </a:lvl2pPr>
            <a:lvl3pPr marL="914400" indent="0">
              <a:lnSpc>
                <a:spcPct val="100000"/>
              </a:lnSpc>
              <a:buFont typeface="Arial" panose="020B0604020202020204" pitchFamily="34" charset="0"/>
              <a:buNone/>
              <a:defRPr sz="2000">
                <a:solidFill>
                  <a:schemeClr val="tx1"/>
                </a:solidFill>
              </a:defRPr>
            </a:lvl3pPr>
            <a:lvl4pPr marL="1371600" indent="0">
              <a:lnSpc>
                <a:spcPct val="100000"/>
              </a:lnSpc>
              <a:buFont typeface="Arial" panose="020B0604020202020204" pitchFamily="34" charset="0"/>
              <a:buNone/>
              <a:defRPr sz="2000">
                <a:solidFill>
                  <a:schemeClr val="tx1"/>
                </a:solidFill>
              </a:defRPr>
            </a:lvl4pPr>
            <a:lvl5pPr marL="1828800" indent="0">
              <a:lnSpc>
                <a:spcPct val="100000"/>
              </a:lnSpc>
              <a:buFont typeface="Arial" panose="020B0604020202020204" pitchFamily="34" charset="0"/>
              <a:buNone/>
              <a:defRPr sz="20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p:nvPr>
        </p:nvSpPr>
        <p:spPr>
          <a:xfrm>
            <a:off x="6509656" y="850392"/>
            <a:ext cx="4844144" cy="5404104"/>
          </a:xfrm>
        </p:spPr>
        <p:txBody>
          <a:bodyPr>
            <a:normAutofit/>
          </a:bodyPr>
          <a:lstStyle>
            <a:lvl1pPr marL="0" indent="0">
              <a:lnSpc>
                <a:spcPct val="100000"/>
              </a:lnSpc>
              <a:buNone/>
              <a:defRPr sz="2400">
                <a:solidFill>
                  <a:schemeClr val="tx1"/>
                </a:solidFill>
              </a:defRPr>
            </a:lvl1pPr>
            <a:lvl2pPr marL="800100" indent="-342900">
              <a:lnSpc>
                <a:spcPct val="100000"/>
              </a:lnSpc>
              <a:buFont typeface="Arial" panose="020B0604020202020204" pitchFamily="34" charset="0"/>
              <a:buChar char="•"/>
              <a:defRPr sz="2400">
                <a:solidFill>
                  <a:schemeClr val="tx1"/>
                </a:solidFill>
              </a:defRPr>
            </a:lvl2pPr>
            <a:lvl3pPr marL="1257300" indent="-342900">
              <a:lnSpc>
                <a:spcPct val="100000"/>
              </a:lnSpc>
              <a:buFont typeface="Arial" panose="020B0604020202020204" pitchFamily="34" charset="0"/>
              <a:buChar char="•"/>
              <a:defRPr sz="2400">
                <a:solidFill>
                  <a:schemeClr val="tx1"/>
                </a:solidFill>
              </a:defRPr>
            </a:lvl3pPr>
            <a:lvl4pPr marL="1714500" indent="-342900">
              <a:lnSpc>
                <a:spcPct val="100000"/>
              </a:lnSpc>
              <a:buFont typeface="Arial" panose="020B0604020202020204" pitchFamily="34" charset="0"/>
              <a:buChar char="•"/>
              <a:defRPr sz="2400">
                <a:solidFill>
                  <a:schemeClr val="tx1"/>
                </a:solidFill>
              </a:defRPr>
            </a:lvl4pPr>
            <a:lvl5pPr marL="2171700" indent="-342900">
              <a:lnSpc>
                <a:spcPct val="100000"/>
              </a:lnSpc>
              <a:buFont typeface="Arial" panose="020B0604020202020204" pitchFamily="34" charset="0"/>
              <a:buChar char="•"/>
              <a:defRPr sz="24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4">
            <a:extLst>
              <a:ext uri="{FF2B5EF4-FFF2-40B4-BE49-F238E27FC236}">
                <a16:creationId xmlns:a16="http://schemas.microsoft.com/office/drawing/2014/main" id="{779B0408-F353-B756-0CA4-644E881D17F4}"/>
              </a:ext>
            </a:extLst>
          </p:cNvPr>
          <p:cNvSpPr>
            <a:spLocks noGrp="1"/>
          </p:cNvSpPr>
          <p:nvPr>
            <p:ph type="ftr" sz="quarter" idx="3"/>
          </p:nvPr>
        </p:nvSpPr>
        <p:spPr>
          <a:xfrm>
            <a:off x="838200" y="6118484"/>
            <a:ext cx="3398763" cy="365125"/>
          </a:xfrm>
          <a:prstGeom prst="rect">
            <a:avLst/>
          </a:prstGeom>
        </p:spPr>
        <p:txBody>
          <a:bodyPr vert="horz" lIns="91440" tIns="45720" rIns="91440" bIns="45720" rtlCol="0" anchor="ctr"/>
          <a:lstStyle>
            <a:lvl1pPr algn="l">
              <a:defRPr sz="1100" cap="all" spc="300" baseline="0">
                <a:solidFill>
                  <a:schemeClr val="accent3"/>
                </a:solidFill>
              </a:defRPr>
            </a:lvl1pPr>
          </a:lstStyle>
          <a:p>
            <a:endParaRPr lang="en-US" dirty="0"/>
          </a:p>
        </p:txBody>
      </p:sp>
      <p:sp>
        <p:nvSpPr>
          <p:cNvPr id="5" name="Date Placeholder 3">
            <a:extLst>
              <a:ext uri="{FF2B5EF4-FFF2-40B4-BE49-F238E27FC236}">
                <a16:creationId xmlns:a16="http://schemas.microsoft.com/office/drawing/2014/main" id="{AD520D91-492B-A641-A848-BEB3248265F5}"/>
              </a:ext>
            </a:extLst>
          </p:cNvPr>
          <p:cNvSpPr>
            <a:spLocks noGrp="1"/>
          </p:cNvSpPr>
          <p:nvPr>
            <p:ph type="dt" sz="half" idx="14"/>
          </p:nvPr>
        </p:nvSpPr>
        <p:spPr>
          <a:xfrm>
            <a:off x="8610600" y="6118484"/>
            <a:ext cx="2743200" cy="365125"/>
          </a:xfrm>
          <a:prstGeom prst="rect">
            <a:avLst/>
          </a:prstGeom>
        </p:spPr>
        <p:txBody>
          <a:bodyPr vert="horz" lIns="91440" tIns="45720" rIns="91440" bIns="45720" rtlCol="0" anchor="ctr"/>
          <a:lstStyle>
            <a:lvl1pPr algn="r">
              <a:defRPr sz="1100">
                <a:solidFill>
                  <a:schemeClr val="accent3"/>
                </a:solidFill>
              </a:defRPr>
            </a:lvl1pPr>
          </a:lstStyle>
          <a:p>
            <a:fld id="{1201FEBF-D140-4633-9B70-3A503CA61AD4}" type="datetime1">
              <a:rPr lang="en-US" smtClean="0"/>
              <a:t>11/24/2025</a:t>
            </a:fld>
            <a:endParaRPr lang="en-US" dirty="0"/>
          </a:p>
        </p:txBody>
      </p:sp>
    </p:spTree>
    <p:extLst>
      <p:ext uri="{BB962C8B-B14F-4D97-AF65-F5344CB8AC3E}">
        <p14:creationId xmlns:p14="http://schemas.microsoft.com/office/powerpoint/2010/main" val="252903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with image">
    <p:bg>
      <p:bgPr>
        <a:solidFill>
          <a:schemeClr val="accent1">
            <a:lumMod val="20000"/>
            <a:lumOff val="80000"/>
          </a:schemeClr>
        </a:solidFill>
        <a:effectLst/>
      </p:bgPr>
    </p:bg>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ACD9AFCA-1D1A-D583-A3C7-F086816A2315}"/>
              </a:ext>
            </a:extLst>
          </p:cNvPr>
          <p:cNvCxnSpPr>
            <a:cxnSpLocks/>
          </p:cNvCxnSpPr>
          <p:nvPr userDrawn="1"/>
        </p:nvCxnSpPr>
        <p:spPr>
          <a:xfrm flipV="1">
            <a:off x="6096000" y="327025"/>
            <a:ext cx="0" cy="6160861"/>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6" name="Title 1">
            <a:extLst>
              <a:ext uri="{FF2B5EF4-FFF2-40B4-BE49-F238E27FC236}">
                <a16:creationId xmlns:a16="http://schemas.microsoft.com/office/drawing/2014/main" id="{4606A35E-DBB6-E5DF-F837-92E894DDB6DF}"/>
              </a:ext>
            </a:extLst>
          </p:cNvPr>
          <p:cNvSpPr>
            <a:spLocks noGrp="1"/>
          </p:cNvSpPr>
          <p:nvPr>
            <p:ph type="title"/>
          </p:nvPr>
        </p:nvSpPr>
        <p:spPr>
          <a:xfrm>
            <a:off x="838200" y="853333"/>
            <a:ext cx="4844143" cy="2792412"/>
          </a:xfrm>
        </p:spPr>
        <p:txBody>
          <a:bodyPr anchor="t">
            <a:normAutofit/>
          </a:bodyPr>
          <a:lstStyle>
            <a:lvl1pPr algn="l">
              <a:defRPr sz="3600">
                <a:solidFill>
                  <a:schemeClr val="accent3"/>
                </a:solidFill>
              </a:defRPr>
            </a:lvl1pPr>
          </a:lstStyle>
          <a:p>
            <a:r>
              <a:rPr lang="en-US" dirty="0"/>
              <a:t>Click to edit Master title style</a:t>
            </a:r>
          </a:p>
        </p:txBody>
      </p:sp>
      <p:sp>
        <p:nvSpPr>
          <p:cNvPr id="5" name="Content Placeholder 3">
            <a:extLst>
              <a:ext uri="{FF2B5EF4-FFF2-40B4-BE49-F238E27FC236}">
                <a16:creationId xmlns:a16="http://schemas.microsoft.com/office/drawing/2014/main" id="{0899541C-E35F-E909-EAA3-7931F9A15E4A}"/>
              </a:ext>
            </a:extLst>
          </p:cNvPr>
          <p:cNvSpPr>
            <a:spLocks noGrp="1"/>
          </p:cNvSpPr>
          <p:nvPr>
            <p:ph sz="half" idx="2"/>
          </p:nvPr>
        </p:nvSpPr>
        <p:spPr>
          <a:xfrm>
            <a:off x="838200" y="3813682"/>
            <a:ext cx="4898571" cy="2188317"/>
          </a:xfrm>
        </p:spPr>
        <p:txBody>
          <a:bodyPr>
            <a:normAutofit/>
          </a:bodyPr>
          <a:lstStyle>
            <a:lvl1pPr marL="0" indent="0">
              <a:lnSpc>
                <a:spcPct val="100000"/>
              </a:lnSpc>
              <a:buFont typeface="Arial" panose="020B0604020202020204" pitchFamily="34" charset="0"/>
              <a:buNone/>
              <a:defRPr sz="2000">
                <a:solidFill>
                  <a:schemeClr val="tx1"/>
                </a:solidFill>
              </a:defRPr>
            </a:lvl1pPr>
            <a:lvl2pPr marL="457200" indent="0">
              <a:lnSpc>
                <a:spcPct val="100000"/>
              </a:lnSpc>
              <a:buFont typeface="Arial" panose="020B0604020202020204" pitchFamily="34" charset="0"/>
              <a:buNone/>
              <a:defRPr sz="2000">
                <a:solidFill>
                  <a:schemeClr val="tx1"/>
                </a:solidFill>
              </a:defRPr>
            </a:lvl2pPr>
            <a:lvl3pPr marL="914400" indent="0">
              <a:lnSpc>
                <a:spcPct val="100000"/>
              </a:lnSpc>
              <a:buFont typeface="Arial" panose="020B0604020202020204" pitchFamily="34" charset="0"/>
              <a:buNone/>
              <a:defRPr sz="2000">
                <a:solidFill>
                  <a:schemeClr val="tx1"/>
                </a:solidFill>
              </a:defRPr>
            </a:lvl3pPr>
            <a:lvl4pPr marL="1371600" indent="0">
              <a:lnSpc>
                <a:spcPct val="100000"/>
              </a:lnSpc>
              <a:buFont typeface="Arial" panose="020B0604020202020204" pitchFamily="34" charset="0"/>
              <a:buNone/>
              <a:defRPr sz="2000">
                <a:solidFill>
                  <a:schemeClr val="tx1"/>
                </a:solidFill>
              </a:defRPr>
            </a:lvl4pPr>
            <a:lvl5pPr marL="1828800" indent="0">
              <a:lnSpc>
                <a:spcPct val="100000"/>
              </a:lnSpc>
              <a:buFont typeface="Arial" panose="020B0604020202020204" pitchFamily="34" charset="0"/>
              <a:buNone/>
              <a:defRPr sz="20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Picture Placeholder 1">
            <a:extLst>
              <a:ext uri="{FF2B5EF4-FFF2-40B4-BE49-F238E27FC236}">
                <a16:creationId xmlns:a16="http://schemas.microsoft.com/office/drawing/2014/main" id="{9DB7DBB6-A2E9-1B6C-7928-330959C46249}"/>
              </a:ext>
            </a:extLst>
          </p:cNvPr>
          <p:cNvSpPr>
            <a:spLocks noGrp="1"/>
          </p:cNvSpPr>
          <p:nvPr>
            <p:ph type="pic" sz="quarter" idx="11"/>
          </p:nvPr>
        </p:nvSpPr>
        <p:spPr>
          <a:xfrm>
            <a:off x="6428012" y="685800"/>
            <a:ext cx="5070020" cy="5486400"/>
          </a:xfrm>
          <a:custGeom>
            <a:avLst/>
            <a:gdLst>
              <a:gd name="connsiteX0" fmla="*/ 5070020 w 5070020"/>
              <a:gd name="connsiteY0" fmla="*/ 0 h 5486400"/>
              <a:gd name="connsiteX1" fmla="*/ 5070020 w 5070020"/>
              <a:gd name="connsiteY1" fmla="*/ 5486400 h 5486400"/>
              <a:gd name="connsiteX2" fmla="*/ 0 w 5070020"/>
              <a:gd name="connsiteY2" fmla="*/ 5486399 h 5486400"/>
              <a:gd name="connsiteX3" fmla="*/ 0 w 5070020"/>
              <a:gd name="connsiteY3" fmla="*/ 579095 h 5486400"/>
              <a:gd name="connsiteX4" fmla="*/ 268 w 5070020"/>
              <a:gd name="connsiteY4" fmla="*/ 579362 h 5486400"/>
              <a:gd name="connsiteX5" fmla="*/ 582189 w 5070020"/>
              <a:gd name="connsiteY5" fmla="*/ 266 h 5486400"/>
              <a:gd name="connsiteX6" fmla="*/ 581922 w 5070020"/>
              <a:gd name="connsiteY6" fmla="*/ 1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0020" h="5486400">
                <a:moveTo>
                  <a:pt x="5070020" y="0"/>
                </a:moveTo>
                <a:lnTo>
                  <a:pt x="5070020" y="5486400"/>
                </a:lnTo>
                <a:lnTo>
                  <a:pt x="0" y="5486399"/>
                </a:lnTo>
                <a:lnTo>
                  <a:pt x="0" y="579095"/>
                </a:lnTo>
                <a:lnTo>
                  <a:pt x="268" y="579362"/>
                </a:lnTo>
                <a:lnTo>
                  <a:pt x="582189" y="266"/>
                </a:lnTo>
                <a:lnTo>
                  <a:pt x="581922" y="1"/>
                </a:lnTo>
                <a:close/>
              </a:path>
            </a:pathLst>
          </a:custGeom>
        </p:spPr>
        <p:txBody>
          <a:bodyPr wrap="square">
            <a:noAutofit/>
          </a:bodyPr>
          <a:lstStyle>
            <a:lvl1pPr marL="0" indent="0" algn="ctr">
              <a:buNone/>
              <a:defRPr sz="1600"/>
            </a:lvl1pPr>
          </a:lstStyle>
          <a:p>
            <a:endParaRPr lang="en-US"/>
          </a:p>
        </p:txBody>
      </p:sp>
      <p:sp>
        <p:nvSpPr>
          <p:cNvPr id="9" name="Footer Placeholder 4">
            <a:extLst>
              <a:ext uri="{FF2B5EF4-FFF2-40B4-BE49-F238E27FC236}">
                <a16:creationId xmlns:a16="http://schemas.microsoft.com/office/drawing/2014/main" id="{2D560E12-0714-B7BE-9ED4-842720026BED}"/>
              </a:ext>
            </a:extLst>
          </p:cNvPr>
          <p:cNvSpPr>
            <a:spLocks noGrp="1"/>
          </p:cNvSpPr>
          <p:nvPr>
            <p:ph type="ftr" sz="quarter" idx="3"/>
          </p:nvPr>
        </p:nvSpPr>
        <p:spPr>
          <a:xfrm>
            <a:off x="838200" y="6118484"/>
            <a:ext cx="3398763" cy="365125"/>
          </a:xfrm>
          <a:prstGeom prst="rect">
            <a:avLst/>
          </a:prstGeom>
        </p:spPr>
        <p:txBody>
          <a:bodyPr vert="horz" lIns="91440" tIns="45720" rIns="91440" bIns="45720" rtlCol="0" anchor="ctr"/>
          <a:lstStyle>
            <a:lvl1pPr algn="l">
              <a:defRPr sz="1100" cap="all" spc="300" baseline="0">
                <a:solidFill>
                  <a:schemeClr val="accent3"/>
                </a:solidFill>
              </a:defRPr>
            </a:lvl1pPr>
          </a:lstStyle>
          <a:p>
            <a:endParaRPr lang="en-US" dirty="0"/>
          </a:p>
        </p:txBody>
      </p:sp>
    </p:spTree>
    <p:extLst>
      <p:ext uri="{BB962C8B-B14F-4D97-AF65-F5344CB8AC3E}">
        <p14:creationId xmlns:p14="http://schemas.microsoft.com/office/powerpoint/2010/main" val="31798464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2">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28BA9668-A78D-632D-FE8F-C62FE04F29A6}"/>
              </a:ext>
            </a:extLst>
          </p:cNvPr>
          <p:cNvSpPr>
            <a:spLocks noGrp="1"/>
          </p:cNvSpPr>
          <p:nvPr>
            <p:ph type="title"/>
          </p:nvPr>
        </p:nvSpPr>
        <p:spPr>
          <a:xfrm>
            <a:off x="838200" y="853333"/>
            <a:ext cx="4844143" cy="2792412"/>
          </a:xfrm>
        </p:spPr>
        <p:txBody>
          <a:bodyPr anchor="t">
            <a:normAutofit/>
          </a:bodyPr>
          <a:lstStyle>
            <a:lvl1pPr algn="l">
              <a:defRPr sz="3600">
                <a:solidFill>
                  <a:schemeClr val="accent3"/>
                </a:solidFill>
              </a:defRPr>
            </a:lvl1pPr>
          </a:lstStyle>
          <a:p>
            <a:r>
              <a:rPr lang="en-US" dirty="0"/>
              <a:t>Click to edit Master title style</a:t>
            </a:r>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p:nvPr>
        </p:nvSpPr>
        <p:spPr>
          <a:xfrm>
            <a:off x="838200" y="3813682"/>
            <a:ext cx="4898571" cy="2188317"/>
          </a:xfrm>
        </p:spPr>
        <p:txBody>
          <a:bodyPr>
            <a:normAutofit/>
          </a:bodyPr>
          <a:lstStyle>
            <a:lvl1pPr marL="0" indent="0">
              <a:lnSpc>
                <a:spcPct val="100000"/>
              </a:lnSpc>
              <a:buFont typeface="Arial" panose="020B0604020202020204" pitchFamily="34" charset="0"/>
              <a:buNone/>
              <a:defRPr sz="2000">
                <a:solidFill>
                  <a:schemeClr val="tx1"/>
                </a:solidFill>
              </a:defRPr>
            </a:lvl1pPr>
            <a:lvl2pPr marL="457200" indent="0">
              <a:lnSpc>
                <a:spcPct val="100000"/>
              </a:lnSpc>
              <a:buFont typeface="Arial" panose="020B0604020202020204" pitchFamily="34" charset="0"/>
              <a:buNone/>
              <a:defRPr sz="2000">
                <a:solidFill>
                  <a:schemeClr val="tx1"/>
                </a:solidFill>
              </a:defRPr>
            </a:lvl2pPr>
            <a:lvl3pPr marL="914400" indent="0">
              <a:lnSpc>
                <a:spcPct val="100000"/>
              </a:lnSpc>
              <a:buFont typeface="Arial" panose="020B0604020202020204" pitchFamily="34" charset="0"/>
              <a:buNone/>
              <a:defRPr sz="2000">
                <a:solidFill>
                  <a:schemeClr val="tx1"/>
                </a:solidFill>
              </a:defRPr>
            </a:lvl3pPr>
            <a:lvl4pPr marL="1371600" indent="0">
              <a:lnSpc>
                <a:spcPct val="100000"/>
              </a:lnSpc>
              <a:buFont typeface="Arial" panose="020B0604020202020204" pitchFamily="34" charset="0"/>
              <a:buNone/>
              <a:defRPr sz="2000">
                <a:solidFill>
                  <a:schemeClr val="tx1"/>
                </a:solidFill>
              </a:defRPr>
            </a:lvl4pPr>
            <a:lvl5pPr marL="1828800" indent="0">
              <a:lnSpc>
                <a:spcPct val="100000"/>
              </a:lnSpc>
              <a:buFont typeface="Arial" panose="020B0604020202020204" pitchFamily="34" charset="0"/>
              <a:buNone/>
              <a:defRPr sz="20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3">
            <a:extLst>
              <a:ext uri="{FF2B5EF4-FFF2-40B4-BE49-F238E27FC236}">
                <a16:creationId xmlns:a16="http://schemas.microsoft.com/office/drawing/2014/main" id="{37C70689-88FA-027C-9354-13057024FA9F}"/>
              </a:ext>
            </a:extLst>
          </p:cNvPr>
          <p:cNvSpPr>
            <a:spLocks noGrp="1"/>
          </p:cNvSpPr>
          <p:nvPr>
            <p:ph sz="half" idx="13"/>
          </p:nvPr>
        </p:nvSpPr>
        <p:spPr>
          <a:xfrm>
            <a:off x="6455228" y="853334"/>
            <a:ext cx="4898571" cy="5151334"/>
          </a:xfrm>
        </p:spPr>
        <p:txBody>
          <a:bodyPr>
            <a:normAutofit/>
          </a:bodyPr>
          <a:lstStyle>
            <a:lvl1pPr marL="0" indent="0">
              <a:lnSpc>
                <a:spcPct val="100000"/>
              </a:lnSpc>
              <a:buFont typeface="Arial" panose="020B0604020202020204" pitchFamily="34" charset="0"/>
              <a:buNone/>
              <a:defRPr lang="en-US" sz="2400" b="1" kern="1200" dirty="0">
                <a:solidFill>
                  <a:schemeClr val="accent3"/>
                </a:solidFill>
                <a:latin typeface="+mn-lt"/>
                <a:ea typeface="+mn-ea"/>
                <a:cs typeface="+mn-cs"/>
              </a:defRPr>
            </a:lvl1pPr>
            <a:lvl2pPr marL="800100" indent="-342900">
              <a:lnSpc>
                <a:spcPct val="100000"/>
              </a:lnSpc>
              <a:buFont typeface="Arial" panose="020B0604020202020204" pitchFamily="34" charset="0"/>
              <a:buChar char="•"/>
              <a:defRPr lang="en-US" sz="2400" b="0" kern="1200" dirty="0">
                <a:solidFill>
                  <a:schemeClr val="accent3"/>
                </a:solidFill>
                <a:latin typeface="+mn-lt"/>
                <a:ea typeface="+mn-ea"/>
                <a:cs typeface="+mn-cs"/>
              </a:defRPr>
            </a:lvl2pPr>
            <a:lvl3pPr marL="1257300" indent="-342900">
              <a:lnSpc>
                <a:spcPct val="100000"/>
              </a:lnSpc>
              <a:buFont typeface="Arial" panose="020B0604020202020204" pitchFamily="34" charset="0"/>
              <a:buChar char="•"/>
              <a:defRPr lang="en-US" sz="2400" b="0" kern="1200" dirty="0">
                <a:solidFill>
                  <a:schemeClr val="accent3"/>
                </a:solidFill>
                <a:latin typeface="+mn-lt"/>
                <a:ea typeface="+mn-ea"/>
                <a:cs typeface="+mn-cs"/>
              </a:defRPr>
            </a:lvl3pPr>
            <a:lvl4pPr marL="1714500" indent="-342900">
              <a:lnSpc>
                <a:spcPct val="100000"/>
              </a:lnSpc>
              <a:buFont typeface="Arial" panose="020B0604020202020204" pitchFamily="34" charset="0"/>
              <a:buChar char="•"/>
              <a:defRPr lang="en-US" sz="2400" b="0" kern="1200" dirty="0">
                <a:solidFill>
                  <a:schemeClr val="accent3"/>
                </a:solidFill>
                <a:latin typeface="+mn-lt"/>
                <a:ea typeface="+mn-ea"/>
                <a:cs typeface="+mn-cs"/>
              </a:defRPr>
            </a:lvl4pPr>
            <a:lvl5pPr marL="2171700" indent="-342900">
              <a:lnSpc>
                <a:spcPct val="100000"/>
              </a:lnSpc>
              <a:buFont typeface="Arial" panose="020B0604020202020204" pitchFamily="34" charset="0"/>
              <a:buChar char="•"/>
              <a:defRPr lang="en-US" sz="2400" b="0" kern="1200" dirty="0">
                <a:solidFill>
                  <a:schemeClr val="accent3"/>
                </a:solidFill>
                <a:latin typeface="+mn-lt"/>
                <a:ea typeface="+mn-ea"/>
                <a:cs typeface="+mn-cs"/>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2" name="Straight Connector 11">
            <a:extLst>
              <a:ext uri="{FF2B5EF4-FFF2-40B4-BE49-F238E27FC236}">
                <a16:creationId xmlns:a16="http://schemas.microsoft.com/office/drawing/2014/main" id="{87C0568B-88EF-9F5A-D39D-8C9C4C573B4B}"/>
              </a:ext>
            </a:extLst>
          </p:cNvPr>
          <p:cNvCxnSpPr>
            <a:cxnSpLocks/>
          </p:cNvCxnSpPr>
          <p:nvPr userDrawn="1"/>
        </p:nvCxnSpPr>
        <p:spPr>
          <a:xfrm flipV="1">
            <a:off x="6096000" y="327025"/>
            <a:ext cx="0" cy="6160861"/>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15" name="Footer Placeholder 4">
            <a:extLst>
              <a:ext uri="{FF2B5EF4-FFF2-40B4-BE49-F238E27FC236}">
                <a16:creationId xmlns:a16="http://schemas.microsoft.com/office/drawing/2014/main" id="{A0033C0F-A5E1-BC81-421E-44E417A29822}"/>
              </a:ext>
            </a:extLst>
          </p:cNvPr>
          <p:cNvSpPr>
            <a:spLocks noGrp="1"/>
          </p:cNvSpPr>
          <p:nvPr>
            <p:ph type="ftr" sz="quarter" idx="3"/>
          </p:nvPr>
        </p:nvSpPr>
        <p:spPr>
          <a:xfrm>
            <a:off x="838200" y="6118484"/>
            <a:ext cx="3398763" cy="365125"/>
          </a:xfrm>
          <a:prstGeom prst="rect">
            <a:avLst/>
          </a:prstGeom>
        </p:spPr>
        <p:txBody>
          <a:bodyPr vert="horz" lIns="91440" tIns="45720" rIns="91440" bIns="45720" rtlCol="0" anchor="ctr"/>
          <a:lstStyle>
            <a:lvl1pPr algn="l">
              <a:defRPr sz="1100" cap="all" spc="300" baseline="0">
                <a:solidFill>
                  <a:schemeClr val="accent3"/>
                </a:solidFill>
              </a:defRPr>
            </a:lvl1pPr>
          </a:lstStyle>
          <a:p>
            <a:endParaRPr lang="en-US" dirty="0"/>
          </a:p>
        </p:txBody>
      </p:sp>
      <p:sp>
        <p:nvSpPr>
          <p:cNvPr id="14" name="Date Placeholder 3">
            <a:extLst>
              <a:ext uri="{FF2B5EF4-FFF2-40B4-BE49-F238E27FC236}">
                <a16:creationId xmlns:a16="http://schemas.microsoft.com/office/drawing/2014/main" id="{AEBBC30C-0776-B059-2CBB-EE2982ECB7D2}"/>
              </a:ext>
            </a:extLst>
          </p:cNvPr>
          <p:cNvSpPr>
            <a:spLocks noGrp="1"/>
          </p:cNvSpPr>
          <p:nvPr>
            <p:ph type="dt" sz="half" idx="14"/>
          </p:nvPr>
        </p:nvSpPr>
        <p:spPr>
          <a:xfrm>
            <a:off x="8610600" y="6118484"/>
            <a:ext cx="2743200" cy="365125"/>
          </a:xfrm>
          <a:prstGeom prst="rect">
            <a:avLst/>
          </a:prstGeom>
        </p:spPr>
        <p:txBody>
          <a:bodyPr vert="horz" lIns="91440" tIns="45720" rIns="91440" bIns="45720" rtlCol="0" anchor="ctr"/>
          <a:lstStyle>
            <a:lvl1pPr algn="r">
              <a:defRPr sz="1100">
                <a:solidFill>
                  <a:schemeClr val="accent3"/>
                </a:solidFill>
              </a:defRPr>
            </a:lvl1pPr>
          </a:lstStyle>
          <a:p>
            <a:fld id="{B63BE472-3891-4216-B770-F52E53667131}" type="datetime1">
              <a:rPr lang="en-US" smtClean="0"/>
              <a:t>11/24/2025</a:t>
            </a:fld>
            <a:endParaRPr lang="en-US" dirty="0"/>
          </a:p>
        </p:txBody>
      </p:sp>
    </p:spTree>
    <p:extLst>
      <p:ext uri="{BB962C8B-B14F-4D97-AF65-F5344CB8AC3E}">
        <p14:creationId xmlns:p14="http://schemas.microsoft.com/office/powerpoint/2010/main" val="1778875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3">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838200" y="853333"/>
            <a:ext cx="4844143" cy="2792412"/>
          </a:xfrm>
        </p:spPr>
        <p:txBody>
          <a:bodyPr anchor="t">
            <a:normAutofit/>
          </a:bodyPr>
          <a:lstStyle>
            <a:lvl1pPr algn="l">
              <a:defRPr sz="3600">
                <a:solidFill>
                  <a:schemeClr val="accent3"/>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0BE7B972-F1A2-D06A-182F-39D29608A679}"/>
              </a:ext>
            </a:extLst>
          </p:cNvPr>
          <p:cNvSpPr>
            <a:spLocks noGrp="1"/>
          </p:cNvSpPr>
          <p:nvPr>
            <p:ph sz="quarter" idx="13"/>
          </p:nvPr>
        </p:nvSpPr>
        <p:spPr>
          <a:xfrm>
            <a:off x="837521" y="3880757"/>
            <a:ext cx="4844142" cy="2123168"/>
          </a:xfrm>
        </p:spPr>
        <p:txBody>
          <a:bodyPr>
            <a:normAutofit/>
          </a:bodyPr>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7">
            <a:extLst>
              <a:ext uri="{FF2B5EF4-FFF2-40B4-BE49-F238E27FC236}">
                <a16:creationId xmlns:a16="http://schemas.microsoft.com/office/drawing/2014/main" id="{36484A33-80F1-829D-3F76-3176D5B8D516}"/>
              </a:ext>
            </a:extLst>
          </p:cNvPr>
          <p:cNvSpPr>
            <a:spLocks noGrp="1"/>
          </p:cNvSpPr>
          <p:nvPr>
            <p:ph sz="quarter" idx="16"/>
          </p:nvPr>
        </p:nvSpPr>
        <p:spPr>
          <a:xfrm>
            <a:off x="6509658" y="850392"/>
            <a:ext cx="4844142" cy="5153533"/>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Footer Placeholder 4">
            <a:extLst>
              <a:ext uri="{FF2B5EF4-FFF2-40B4-BE49-F238E27FC236}">
                <a16:creationId xmlns:a16="http://schemas.microsoft.com/office/drawing/2014/main" id="{E3E568F1-97D8-9686-E47A-F520BE6B136B}"/>
              </a:ext>
            </a:extLst>
          </p:cNvPr>
          <p:cNvSpPr>
            <a:spLocks noGrp="1"/>
          </p:cNvSpPr>
          <p:nvPr>
            <p:ph type="ftr" sz="quarter" idx="3"/>
          </p:nvPr>
        </p:nvSpPr>
        <p:spPr>
          <a:xfrm>
            <a:off x="838200" y="6118484"/>
            <a:ext cx="3398763" cy="365125"/>
          </a:xfrm>
          <a:prstGeom prst="rect">
            <a:avLst/>
          </a:prstGeom>
        </p:spPr>
        <p:txBody>
          <a:bodyPr vert="horz" lIns="91440" tIns="45720" rIns="91440" bIns="45720" rtlCol="0" anchor="ctr"/>
          <a:lstStyle>
            <a:lvl1pPr algn="l">
              <a:defRPr sz="1100" cap="all" spc="300" baseline="0">
                <a:solidFill>
                  <a:schemeClr val="accent3"/>
                </a:solidFill>
              </a:defRPr>
            </a:lvl1pPr>
          </a:lstStyle>
          <a:p>
            <a:endParaRPr lang="en-US" dirty="0"/>
          </a:p>
        </p:txBody>
      </p:sp>
      <p:sp>
        <p:nvSpPr>
          <p:cNvPr id="12" name="Date Placeholder 3">
            <a:extLst>
              <a:ext uri="{FF2B5EF4-FFF2-40B4-BE49-F238E27FC236}">
                <a16:creationId xmlns:a16="http://schemas.microsoft.com/office/drawing/2014/main" id="{274116E6-D006-0D1F-861D-2B50A4E1D5E4}"/>
              </a:ext>
            </a:extLst>
          </p:cNvPr>
          <p:cNvSpPr>
            <a:spLocks noGrp="1"/>
          </p:cNvSpPr>
          <p:nvPr>
            <p:ph type="dt" sz="half" idx="2"/>
          </p:nvPr>
        </p:nvSpPr>
        <p:spPr>
          <a:xfrm>
            <a:off x="8610600" y="6118484"/>
            <a:ext cx="2743200" cy="365125"/>
          </a:xfrm>
          <a:prstGeom prst="rect">
            <a:avLst/>
          </a:prstGeom>
        </p:spPr>
        <p:txBody>
          <a:bodyPr vert="horz" lIns="91440" tIns="45720" rIns="91440" bIns="45720" rtlCol="0" anchor="ctr"/>
          <a:lstStyle>
            <a:lvl1pPr algn="r">
              <a:defRPr sz="1100">
                <a:solidFill>
                  <a:schemeClr val="accent3"/>
                </a:solidFill>
              </a:defRPr>
            </a:lvl1pPr>
          </a:lstStyle>
          <a:p>
            <a:fld id="{92C9618A-2189-4802-BD34-F288EF802528}" type="datetime1">
              <a:rPr lang="en-US" smtClean="0"/>
              <a:t>11/24/2025</a:t>
            </a:fld>
            <a:endParaRPr lang="en-US" dirty="0"/>
          </a:p>
        </p:txBody>
      </p:sp>
    </p:spTree>
    <p:extLst>
      <p:ext uri="{BB962C8B-B14F-4D97-AF65-F5344CB8AC3E}">
        <p14:creationId xmlns:p14="http://schemas.microsoft.com/office/powerpoint/2010/main" val="2657380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2">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E0AD4BE-B150-7C27-72CC-9AAE5D788775}"/>
              </a:ext>
            </a:extLst>
          </p:cNvPr>
          <p:cNvSpPr>
            <a:spLocks noGrp="1"/>
          </p:cNvSpPr>
          <p:nvPr>
            <p:ph type="title"/>
          </p:nvPr>
        </p:nvSpPr>
        <p:spPr>
          <a:xfrm>
            <a:off x="838198" y="853335"/>
            <a:ext cx="10515602" cy="1377184"/>
          </a:xfrm>
        </p:spPr>
        <p:txBody>
          <a:bodyPr anchor="t" anchorCtr="0">
            <a:normAutofit/>
          </a:bodyPr>
          <a:lstStyle>
            <a:lvl1pPr>
              <a:defRPr lang="en-US" sz="3600" b="0" kern="1200" dirty="0">
                <a:solidFill>
                  <a:schemeClr val="accent3"/>
                </a:solidFill>
                <a:latin typeface="+mj-lt"/>
                <a:ea typeface="+mj-ea"/>
                <a:cs typeface="+mj-cs"/>
              </a:defRPr>
            </a:lvl1pPr>
          </a:lstStyle>
          <a:p>
            <a:r>
              <a:rPr lang="en-US" dirty="0"/>
              <a:t>Click to edit Master title style</a:t>
            </a:r>
          </a:p>
        </p:txBody>
      </p:sp>
      <p:sp>
        <p:nvSpPr>
          <p:cNvPr id="6" name="Content Placeholder 7">
            <a:extLst>
              <a:ext uri="{FF2B5EF4-FFF2-40B4-BE49-F238E27FC236}">
                <a16:creationId xmlns:a16="http://schemas.microsoft.com/office/drawing/2014/main" id="{0AFDFBEE-19C9-1F3E-D9C5-CE7C9A3CDE11}"/>
              </a:ext>
            </a:extLst>
          </p:cNvPr>
          <p:cNvSpPr>
            <a:spLocks noGrp="1"/>
          </p:cNvSpPr>
          <p:nvPr>
            <p:ph sz="quarter" idx="14"/>
          </p:nvPr>
        </p:nvSpPr>
        <p:spPr>
          <a:xfrm>
            <a:off x="837520" y="2651758"/>
            <a:ext cx="10515601" cy="3466725"/>
          </a:xfrm>
        </p:spPr>
        <p:txBody>
          <a:bodyPr>
            <a:normAutofit/>
          </a:bodyPr>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4">
            <a:extLst>
              <a:ext uri="{FF2B5EF4-FFF2-40B4-BE49-F238E27FC236}">
                <a16:creationId xmlns:a16="http://schemas.microsoft.com/office/drawing/2014/main" id="{0694F3BC-3534-81A8-CF89-6C667BDFE3BA}"/>
              </a:ext>
            </a:extLst>
          </p:cNvPr>
          <p:cNvSpPr>
            <a:spLocks noGrp="1"/>
          </p:cNvSpPr>
          <p:nvPr>
            <p:ph type="ftr" sz="quarter" idx="3"/>
          </p:nvPr>
        </p:nvSpPr>
        <p:spPr>
          <a:xfrm>
            <a:off x="838200" y="6118484"/>
            <a:ext cx="3398763" cy="365125"/>
          </a:xfrm>
          <a:prstGeom prst="rect">
            <a:avLst/>
          </a:prstGeom>
        </p:spPr>
        <p:txBody>
          <a:bodyPr vert="horz" lIns="91440" tIns="45720" rIns="91440" bIns="45720" rtlCol="0" anchor="ctr"/>
          <a:lstStyle>
            <a:lvl1pPr algn="l">
              <a:defRPr sz="1100" cap="all" spc="300" baseline="0">
                <a:solidFill>
                  <a:schemeClr val="accent3"/>
                </a:solidFill>
              </a:defRPr>
            </a:lvl1pPr>
          </a:lstStyle>
          <a:p>
            <a:endParaRPr lang="en-US" dirty="0"/>
          </a:p>
        </p:txBody>
      </p:sp>
      <p:sp>
        <p:nvSpPr>
          <p:cNvPr id="2" name="Date Placeholder 3">
            <a:extLst>
              <a:ext uri="{FF2B5EF4-FFF2-40B4-BE49-F238E27FC236}">
                <a16:creationId xmlns:a16="http://schemas.microsoft.com/office/drawing/2014/main" id="{DAD02BD2-09CD-274D-9F5F-AD0DCD9B1580}"/>
              </a:ext>
            </a:extLst>
          </p:cNvPr>
          <p:cNvSpPr>
            <a:spLocks noGrp="1"/>
          </p:cNvSpPr>
          <p:nvPr>
            <p:ph type="dt" sz="half" idx="2"/>
          </p:nvPr>
        </p:nvSpPr>
        <p:spPr>
          <a:xfrm>
            <a:off x="8610600" y="6118484"/>
            <a:ext cx="2743200" cy="365125"/>
          </a:xfrm>
          <a:prstGeom prst="rect">
            <a:avLst/>
          </a:prstGeom>
        </p:spPr>
        <p:txBody>
          <a:bodyPr vert="horz" lIns="91440" tIns="45720" rIns="91440" bIns="45720" rtlCol="0" anchor="ctr"/>
          <a:lstStyle>
            <a:lvl1pPr algn="r">
              <a:defRPr sz="1100">
                <a:solidFill>
                  <a:schemeClr val="accent3"/>
                </a:solidFill>
              </a:defRPr>
            </a:lvl1pPr>
          </a:lstStyle>
          <a:p>
            <a:fld id="{F9880A97-BB72-4C49-B020-C005FF9D43B4}" type="datetime1">
              <a:rPr lang="en-US" smtClean="0"/>
              <a:t>11/24/2025</a:t>
            </a:fld>
            <a:endParaRPr lang="en-US" dirty="0"/>
          </a:p>
        </p:txBody>
      </p:sp>
    </p:spTree>
    <p:extLst>
      <p:ext uri="{BB962C8B-B14F-4D97-AF65-F5344CB8AC3E}">
        <p14:creationId xmlns:p14="http://schemas.microsoft.com/office/powerpoint/2010/main" val="28609026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03">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AD403-A15F-4A2F-B050-AB874136E732}"/>
              </a:ext>
            </a:extLst>
          </p:cNvPr>
          <p:cNvSpPr>
            <a:spLocks noGrp="1"/>
          </p:cNvSpPr>
          <p:nvPr>
            <p:ph type="title"/>
          </p:nvPr>
        </p:nvSpPr>
        <p:spPr>
          <a:xfrm>
            <a:off x="1704181" y="2167821"/>
            <a:ext cx="8783638" cy="2522359"/>
          </a:xfrm>
        </p:spPr>
        <p:txBody>
          <a:bodyPr anchor="ctr">
            <a:noAutofit/>
          </a:bodyPr>
          <a:lstStyle>
            <a:lvl1pPr algn="ctr">
              <a:defRPr sz="5400" b="0">
                <a:solidFill>
                  <a:schemeClr val="accent1">
                    <a:lumMod val="20000"/>
                    <a:lumOff val="80000"/>
                  </a:schemeClr>
                </a:solidFill>
              </a:defRPr>
            </a:lvl1pPr>
          </a:lstStyle>
          <a:p>
            <a:endParaRPr lang="en-US" noProof="0" dirty="0"/>
          </a:p>
        </p:txBody>
      </p:sp>
      <p:sp>
        <p:nvSpPr>
          <p:cNvPr id="3" name="Rectangle 2">
            <a:extLst>
              <a:ext uri="{FF2B5EF4-FFF2-40B4-BE49-F238E27FC236}">
                <a16:creationId xmlns:a16="http://schemas.microsoft.com/office/drawing/2014/main" id="{96DACFE4-8E78-B00D-57EB-B4DF9B274276}"/>
              </a:ext>
            </a:extLst>
          </p:cNvPr>
          <p:cNvSpPr/>
          <p:nvPr userDrawn="1"/>
        </p:nvSpPr>
        <p:spPr>
          <a:xfrm>
            <a:off x="361950" y="327025"/>
            <a:ext cx="11468100" cy="6203950"/>
          </a:xfrm>
          <a:prstGeom prst="rect">
            <a:avLst/>
          </a:prstGeom>
          <a:noFill/>
          <a:ln w="28575" cap="flat">
            <a:solidFill>
              <a:schemeClr val="accent3">
                <a:lumMod val="40000"/>
                <a:lumOff val="60000"/>
              </a:schemeClr>
            </a:solidFill>
            <a:prstDash val="solid"/>
            <a:miter/>
          </a:ln>
        </p:spPr>
        <p:txBody>
          <a:bodyPr rtlCol="0" anchor="ctr"/>
          <a:lstStyle/>
          <a:p>
            <a:pPr algn="l"/>
            <a:endParaRPr lang="en-US" dirty="0"/>
          </a:p>
        </p:txBody>
      </p:sp>
      <p:grpSp>
        <p:nvGrpSpPr>
          <p:cNvPr id="4" name="Group 3">
            <a:extLst>
              <a:ext uri="{FF2B5EF4-FFF2-40B4-BE49-F238E27FC236}">
                <a16:creationId xmlns:a16="http://schemas.microsoft.com/office/drawing/2014/main" id="{EF81E591-3873-6FE4-95EB-DA604EDF9EBC}"/>
              </a:ext>
            </a:extLst>
          </p:cNvPr>
          <p:cNvGrpSpPr/>
          <p:nvPr userDrawn="1"/>
        </p:nvGrpSpPr>
        <p:grpSpPr>
          <a:xfrm>
            <a:off x="6096000" y="327025"/>
            <a:ext cx="0" cy="6203950"/>
            <a:chOff x="6096000" y="327025"/>
            <a:chExt cx="0" cy="6203950"/>
          </a:xfrm>
        </p:grpSpPr>
        <p:cxnSp>
          <p:nvCxnSpPr>
            <p:cNvPr id="5" name="Straight Connector 4">
              <a:extLst>
                <a:ext uri="{FF2B5EF4-FFF2-40B4-BE49-F238E27FC236}">
                  <a16:creationId xmlns:a16="http://schemas.microsoft.com/office/drawing/2014/main" id="{0A7C9956-6C25-EB39-6997-F949957C62D7}"/>
                </a:ext>
              </a:extLst>
            </p:cNvPr>
            <p:cNvCxnSpPr>
              <a:cxnSpLocks/>
            </p:cNvCxnSpPr>
            <p:nvPr/>
          </p:nvCxnSpPr>
          <p:spPr>
            <a:xfrm flipV="1">
              <a:off x="6096000" y="6281057"/>
              <a:ext cx="0" cy="249918"/>
            </a:xfrm>
            <a:prstGeom prst="line">
              <a:avLst/>
            </a:prstGeom>
            <a:ln w="28575">
              <a:solidFill>
                <a:schemeClr val="accent3">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288B0979-92D8-B3DF-EEC8-6ACC5604FAFF}"/>
                </a:ext>
              </a:extLst>
            </p:cNvPr>
            <p:cNvCxnSpPr>
              <a:cxnSpLocks/>
            </p:cNvCxnSpPr>
            <p:nvPr/>
          </p:nvCxnSpPr>
          <p:spPr>
            <a:xfrm flipV="1">
              <a:off x="6096000" y="327025"/>
              <a:ext cx="0" cy="249918"/>
            </a:xfrm>
            <a:prstGeom prst="line">
              <a:avLst/>
            </a:prstGeom>
            <a:ln w="28575">
              <a:solidFill>
                <a:schemeClr val="accent3">
                  <a:lumMod val="40000"/>
                  <a:lumOff val="60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226106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04">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28BA9668-A78D-632D-FE8F-C62FE04F29A6}"/>
              </a:ext>
            </a:extLst>
          </p:cNvPr>
          <p:cNvSpPr>
            <a:spLocks noGrp="1"/>
          </p:cNvSpPr>
          <p:nvPr>
            <p:ph type="title"/>
          </p:nvPr>
        </p:nvSpPr>
        <p:spPr>
          <a:xfrm>
            <a:off x="838200" y="853333"/>
            <a:ext cx="4844143" cy="2792412"/>
          </a:xfrm>
        </p:spPr>
        <p:txBody>
          <a:bodyPr anchor="t">
            <a:normAutofit/>
          </a:bodyPr>
          <a:lstStyle>
            <a:lvl1pPr algn="l">
              <a:defRPr sz="3600">
                <a:solidFill>
                  <a:schemeClr val="accent3"/>
                </a:solidFill>
              </a:defRPr>
            </a:lvl1pPr>
          </a:lstStyle>
          <a:p>
            <a:r>
              <a:rPr lang="en-US" dirty="0"/>
              <a:t>Click to edit Master title style</a:t>
            </a:r>
          </a:p>
        </p:txBody>
      </p:sp>
      <p:sp>
        <p:nvSpPr>
          <p:cNvPr id="5" name="Content Placeholder 7">
            <a:extLst>
              <a:ext uri="{FF2B5EF4-FFF2-40B4-BE49-F238E27FC236}">
                <a16:creationId xmlns:a16="http://schemas.microsoft.com/office/drawing/2014/main" id="{0DA40DDB-ECC4-BF05-805D-56550EB8CB9B}"/>
              </a:ext>
            </a:extLst>
          </p:cNvPr>
          <p:cNvSpPr>
            <a:spLocks noGrp="1"/>
          </p:cNvSpPr>
          <p:nvPr>
            <p:ph sz="quarter" idx="15"/>
          </p:nvPr>
        </p:nvSpPr>
        <p:spPr>
          <a:xfrm>
            <a:off x="837521" y="3813681"/>
            <a:ext cx="4844142" cy="2188317"/>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3">
            <a:extLst>
              <a:ext uri="{FF2B5EF4-FFF2-40B4-BE49-F238E27FC236}">
                <a16:creationId xmlns:a16="http://schemas.microsoft.com/office/drawing/2014/main" id="{37C70689-88FA-027C-9354-13057024FA9F}"/>
              </a:ext>
            </a:extLst>
          </p:cNvPr>
          <p:cNvSpPr>
            <a:spLocks noGrp="1"/>
          </p:cNvSpPr>
          <p:nvPr>
            <p:ph sz="half" idx="13"/>
          </p:nvPr>
        </p:nvSpPr>
        <p:spPr>
          <a:xfrm>
            <a:off x="6455228" y="853334"/>
            <a:ext cx="4898571" cy="5151334"/>
          </a:xfrm>
        </p:spPr>
        <p:txBody>
          <a:bodyPr>
            <a:normAutofit/>
          </a:bodyPr>
          <a:lstStyle>
            <a:lvl1pPr marL="342900" indent="-342900">
              <a:lnSpc>
                <a:spcPct val="100000"/>
              </a:lnSpc>
              <a:buFont typeface="Arial" panose="020B0604020202020204" pitchFamily="34" charset="0"/>
              <a:buChar char="•"/>
              <a:defRPr lang="en-US" sz="2400" b="1" kern="1200" dirty="0">
                <a:solidFill>
                  <a:schemeClr val="accent3"/>
                </a:solidFill>
                <a:latin typeface="+mn-lt"/>
                <a:ea typeface="+mn-ea"/>
                <a:cs typeface="+mn-cs"/>
              </a:defRPr>
            </a:lvl1pPr>
            <a:lvl2pPr marL="347472" indent="0">
              <a:lnSpc>
                <a:spcPct val="100000"/>
              </a:lnSpc>
              <a:spcBef>
                <a:spcPts val="0"/>
              </a:spcBef>
              <a:buFont typeface="Arial" panose="020B0604020202020204" pitchFamily="34" charset="0"/>
              <a:buNone/>
              <a:defRPr lang="en-US" sz="2400" b="0" kern="1200" dirty="0">
                <a:solidFill>
                  <a:schemeClr val="accent3"/>
                </a:solidFill>
                <a:latin typeface="+mn-lt"/>
                <a:ea typeface="+mn-ea"/>
                <a:cs typeface="+mn-cs"/>
              </a:defRPr>
            </a:lvl2pPr>
            <a:lvl3pPr marL="731520" indent="-342900">
              <a:lnSpc>
                <a:spcPct val="100000"/>
              </a:lnSpc>
              <a:spcBef>
                <a:spcPts val="1000"/>
              </a:spcBef>
              <a:buFont typeface="Arial" panose="020B0604020202020204" pitchFamily="34" charset="0"/>
              <a:buChar char="•"/>
              <a:defRPr lang="en-US" sz="2400" b="1" kern="1200" dirty="0">
                <a:solidFill>
                  <a:schemeClr val="accent3"/>
                </a:solidFill>
                <a:latin typeface="+mn-lt"/>
                <a:ea typeface="+mn-ea"/>
                <a:cs typeface="+mn-cs"/>
              </a:defRPr>
            </a:lvl3pPr>
            <a:lvl4pPr marL="731520" indent="0">
              <a:lnSpc>
                <a:spcPct val="100000"/>
              </a:lnSpc>
              <a:spcBef>
                <a:spcPts val="0"/>
              </a:spcBef>
              <a:buFont typeface="Arial" panose="020B0604020202020204" pitchFamily="34" charset="0"/>
              <a:buNone/>
              <a:defRPr lang="en-US" sz="2400" b="0" kern="1200" dirty="0">
                <a:solidFill>
                  <a:schemeClr val="accent3"/>
                </a:solidFill>
                <a:latin typeface="+mn-lt"/>
                <a:ea typeface="+mn-ea"/>
                <a:cs typeface="+mn-cs"/>
              </a:defRPr>
            </a:lvl4pPr>
            <a:lvl5pPr marL="1097280" indent="-342900">
              <a:lnSpc>
                <a:spcPct val="100000"/>
              </a:lnSpc>
              <a:spcBef>
                <a:spcPts val="1000"/>
              </a:spcBef>
              <a:buFont typeface="Arial" panose="020B0604020202020204" pitchFamily="34" charset="0"/>
              <a:buChar char="•"/>
              <a:defRPr lang="en-US" sz="2400" b="0" kern="1200" dirty="0">
                <a:solidFill>
                  <a:schemeClr val="accent3"/>
                </a:solidFill>
                <a:latin typeface="+mn-lt"/>
                <a:ea typeface="+mn-ea"/>
                <a:cs typeface="+mn-cs"/>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2" name="Straight Connector 11">
            <a:extLst>
              <a:ext uri="{FF2B5EF4-FFF2-40B4-BE49-F238E27FC236}">
                <a16:creationId xmlns:a16="http://schemas.microsoft.com/office/drawing/2014/main" id="{87C0568B-88EF-9F5A-D39D-8C9C4C573B4B}"/>
              </a:ext>
            </a:extLst>
          </p:cNvPr>
          <p:cNvCxnSpPr>
            <a:cxnSpLocks/>
          </p:cNvCxnSpPr>
          <p:nvPr userDrawn="1"/>
        </p:nvCxnSpPr>
        <p:spPr>
          <a:xfrm flipV="1">
            <a:off x="6096000" y="327025"/>
            <a:ext cx="0" cy="6160861"/>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3" name="Footer Placeholder 4">
            <a:extLst>
              <a:ext uri="{FF2B5EF4-FFF2-40B4-BE49-F238E27FC236}">
                <a16:creationId xmlns:a16="http://schemas.microsoft.com/office/drawing/2014/main" id="{14585FEF-898A-BE20-0E49-7060E3A08DBE}"/>
              </a:ext>
            </a:extLst>
          </p:cNvPr>
          <p:cNvSpPr>
            <a:spLocks noGrp="1"/>
          </p:cNvSpPr>
          <p:nvPr>
            <p:ph type="ftr" sz="quarter" idx="3"/>
          </p:nvPr>
        </p:nvSpPr>
        <p:spPr>
          <a:xfrm>
            <a:off x="838200" y="6118484"/>
            <a:ext cx="3398763" cy="365125"/>
          </a:xfrm>
          <a:prstGeom prst="rect">
            <a:avLst/>
          </a:prstGeom>
        </p:spPr>
        <p:txBody>
          <a:bodyPr vert="horz" lIns="91440" tIns="45720" rIns="91440" bIns="45720" rtlCol="0" anchor="ctr"/>
          <a:lstStyle>
            <a:lvl1pPr algn="l">
              <a:defRPr sz="1100" cap="all" spc="300" baseline="0">
                <a:solidFill>
                  <a:schemeClr val="accent3"/>
                </a:solidFill>
              </a:defRPr>
            </a:lvl1pPr>
          </a:lstStyle>
          <a:p>
            <a:endParaRPr lang="en-US" dirty="0"/>
          </a:p>
        </p:txBody>
      </p:sp>
      <p:sp>
        <p:nvSpPr>
          <p:cNvPr id="2" name="Date Placeholder 3">
            <a:extLst>
              <a:ext uri="{FF2B5EF4-FFF2-40B4-BE49-F238E27FC236}">
                <a16:creationId xmlns:a16="http://schemas.microsoft.com/office/drawing/2014/main" id="{0CAC8CAA-7BE1-C6AD-8CAA-7EF23C3F3856}"/>
              </a:ext>
            </a:extLst>
          </p:cNvPr>
          <p:cNvSpPr>
            <a:spLocks noGrp="1"/>
          </p:cNvSpPr>
          <p:nvPr>
            <p:ph type="dt" sz="half" idx="14"/>
          </p:nvPr>
        </p:nvSpPr>
        <p:spPr>
          <a:xfrm>
            <a:off x="8610600" y="6118484"/>
            <a:ext cx="2743200" cy="365125"/>
          </a:xfrm>
          <a:prstGeom prst="rect">
            <a:avLst/>
          </a:prstGeom>
        </p:spPr>
        <p:txBody>
          <a:bodyPr vert="horz" lIns="91440" tIns="45720" rIns="91440" bIns="45720" rtlCol="0" anchor="ctr"/>
          <a:lstStyle>
            <a:lvl1pPr algn="r">
              <a:defRPr sz="1100">
                <a:solidFill>
                  <a:schemeClr val="accent3"/>
                </a:solidFill>
              </a:defRPr>
            </a:lvl1pPr>
          </a:lstStyle>
          <a:p>
            <a:fld id="{8B1E16E5-E5E5-4583-9AF7-83D9607A8145}" type="datetime1">
              <a:rPr lang="en-US" smtClean="0"/>
              <a:t>11/24/2025</a:t>
            </a:fld>
            <a:endParaRPr lang="en-US" dirty="0"/>
          </a:p>
        </p:txBody>
      </p:sp>
    </p:spTree>
    <p:extLst>
      <p:ext uri="{BB962C8B-B14F-4D97-AF65-F5344CB8AC3E}">
        <p14:creationId xmlns:p14="http://schemas.microsoft.com/office/powerpoint/2010/main" val="31129725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1754505" y="1013460"/>
            <a:ext cx="8682990" cy="2230802"/>
          </a:xfrm>
        </p:spPr>
        <p:txBody>
          <a:bodyPr anchor="b">
            <a:normAutofit/>
          </a:bodyPr>
          <a:lstStyle>
            <a:lvl1pPr algn="ctr">
              <a:defRPr sz="4800">
                <a:solidFill>
                  <a:schemeClr val="accent3"/>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1754505" y="3429000"/>
            <a:ext cx="8682989" cy="2230802"/>
          </a:xfrm>
        </p:spPr>
        <p:txBody>
          <a:bodyPr anchor="t" anchorCtr="0">
            <a:normAutofit/>
          </a:bodyPr>
          <a:lstStyle>
            <a:lvl1pPr marL="0" indent="0" algn="ctr">
              <a:lnSpc>
                <a:spcPct val="200000"/>
              </a:lnSpc>
              <a:buNone/>
              <a:defRPr lang="en-US" sz="1600" kern="1200" cap="all" spc="300" dirty="0">
                <a:solidFill>
                  <a:prstClr val="black"/>
                </a:solidFill>
                <a:latin typeface="+mn-lt"/>
                <a:ea typeface="+mn-ea"/>
                <a:cs typeface="+mn-cs"/>
              </a:defRPr>
            </a:lvl1pPr>
            <a:lvl2pPr marL="742950" indent="-285750" algn="ctr">
              <a:lnSpc>
                <a:spcPct val="110000"/>
              </a:lnSpc>
              <a:buFont typeface="Arial" panose="020B0604020202020204" pitchFamily="34" charset="0"/>
              <a:buChar char="•"/>
              <a:defRPr lang="en-US" sz="1600" kern="1200" cap="none" spc="0" baseline="0" dirty="0">
                <a:solidFill>
                  <a:prstClr val="black"/>
                </a:solidFill>
                <a:latin typeface="+mn-lt"/>
                <a:ea typeface="+mn-ea"/>
                <a:cs typeface="+mn-cs"/>
              </a:defRPr>
            </a:lvl2pPr>
            <a:lvl3pPr marL="1200150" indent="-285750" algn="ctr">
              <a:lnSpc>
                <a:spcPct val="110000"/>
              </a:lnSpc>
              <a:buFont typeface="Arial" panose="020B0604020202020204" pitchFamily="34" charset="0"/>
              <a:buChar char="•"/>
              <a:defRPr lang="en-US" sz="1600" kern="1200" cap="none" spc="0" baseline="0" dirty="0">
                <a:solidFill>
                  <a:prstClr val="black"/>
                </a:solidFill>
                <a:latin typeface="+mn-lt"/>
                <a:ea typeface="+mn-ea"/>
                <a:cs typeface="+mn-cs"/>
              </a:defRPr>
            </a:lvl3pPr>
            <a:lvl4pPr marL="1657350" indent="-285750" algn="ctr">
              <a:lnSpc>
                <a:spcPct val="110000"/>
              </a:lnSpc>
              <a:buFont typeface="Arial" panose="020B0604020202020204" pitchFamily="34" charset="0"/>
              <a:buChar char="•"/>
              <a:defRPr lang="en-US" sz="1600" kern="1200" cap="none" spc="0" baseline="0" dirty="0">
                <a:solidFill>
                  <a:prstClr val="black"/>
                </a:solidFill>
                <a:latin typeface="+mn-lt"/>
                <a:ea typeface="+mn-ea"/>
                <a:cs typeface="+mn-cs"/>
              </a:defRPr>
            </a:lvl4pPr>
            <a:lvl5pPr marL="2114550" indent="-285750" algn="ctr">
              <a:lnSpc>
                <a:spcPct val="110000"/>
              </a:lnSpc>
              <a:buFont typeface="Arial" panose="020B0604020202020204" pitchFamily="34" charset="0"/>
              <a:buChar char="•"/>
              <a:defRPr lang="en-US" sz="1600" kern="1200" cap="none" spc="0" baseline="0" dirty="0">
                <a:solidFill>
                  <a:prstClr val="black"/>
                </a:solidFill>
                <a:latin typeface="+mn-lt"/>
                <a:ea typeface="+mn-ea"/>
                <a:cs typeface="+mn-cs"/>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820754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DB6A3A-74E6-4FE2-8AD2-CEB0704471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dirty="0"/>
              <a:t>Click to edit Master title style</a:t>
            </a:r>
          </a:p>
        </p:txBody>
      </p:sp>
      <p:sp>
        <p:nvSpPr>
          <p:cNvPr id="3" name="Text Placeholder 2">
            <a:extLst>
              <a:ext uri="{FF2B5EF4-FFF2-40B4-BE49-F238E27FC236}">
                <a16:creationId xmlns:a16="http://schemas.microsoft.com/office/drawing/2014/main" id="{2C0128AA-FDF4-4DD5-A009-3C58D24570F2}"/>
              </a:ext>
            </a:extLst>
          </p:cNvPr>
          <p:cNvSpPr>
            <a:spLocks noGrp="1"/>
          </p:cNvSpPr>
          <p:nvPr>
            <p:ph type="body" idx="1"/>
          </p:nvPr>
        </p:nvSpPr>
        <p:spPr>
          <a:xfrm>
            <a:off x="838200" y="1825625"/>
            <a:ext cx="10515600" cy="4048274"/>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Date Placeholder 3">
            <a:extLst>
              <a:ext uri="{FF2B5EF4-FFF2-40B4-BE49-F238E27FC236}">
                <a16:creationId xmlns:a16="http://schemas.microsoft.com/office/drawing/2014/main" id="{BB1C2DC0-7E13-4A66-9F9B-371BA9C6E4F1}"/>
              </a:ext>
            </a:extLst>
          </p:cNvPr>
          <p:cNvSpPr>
            <a:spLocks noGrp="1"/>
          </p:cNvSpPr>
          <p:nvPr>
            <p:ph type="dt" sz="half" idx="2"/>
          </p:nvPr>
        </p:nvSpPr>
        <p:spPr>
          <a:xfrm>
            <a:off x="8610600" y="6118484"/>
            <a:ext cx="2743200" cy="365125"/>
          </a:xfrm>
          <a:prstGeom prst="rect">
            <a:avLst/>
          </a:prstGeom>
        </p:spPr>
        <p:txBody>
          <a:bodyPr vert="horz" lIns="91440" tIns="45720" rIns="91440" bIns="45720" rtlCol="0" anchor="ctr"/>
          <a:lstStyle>
            <a:lvl1pPr algn="r">
              <a:defRPr sz="1100">
                <a:solidFill>
                  <a:schemeClr val="accent3"/>
                </a:solidFill>
              </a:defRPr>
            </a:lvl1pPr>
          </a:lstStyle>
          <a:p>
            <a:fld id="{3CA3B387-33D3-4D27-BE27-9B85ACC6AC8A}" type="datetime1">
              <a:rPr lang="en-US" smtClean="0"/>
              <a:t>11/24/2025</a:t>
            </a:fld>
            <a:endParaRPr lang="en-US" dirty="0"/>
          </a:p>
        </p:txBody>
      </p:sp>
      <p:sp>
        <p:nvSpPr>
          <p:cNvPr id="11" name="Footer Placeholder 4">
            <a:extLst>
              <a:ext uri="{FF2B5EF4-FFF2-40B4-BE49-F238E27FC236}">
                <a16:creationId xmlns:a16="http://schemas.microsoft.com/office/drawing/2014/main" id="{1F296578-6D40-435B-861E-0904DDC10B7C}"/>
              </a:ext>
            </a:extLst>
          </p:cNvPr>
          <p:cNvSpPr>
            <a:spLocks noGrp="1"/>
          </p:cNvSpPr>
          <p:nvPr>
            <p:ph type="ftr" sz="quarter" idx="3"/>
          </p:nvPr>
        </p:nvSpPr>
        <p:spPr>
          <a:xfrm>
            <a:off x="838200" y="6118484"/>
            <a:ext cx="3398763" cy="365125"/>
          </a:xfrm>
          <a:prstGeom prst="rect">
            <a:avLst/>
          </a:prstGeom>
        </p:spPr>
        <p:txBody>
          <a:bodyPr vert="horz" lIns="91440" tIns="45720" rIns="91440" bIns="45720" rtlCol="0" anchor="ctr"/>
          <a:lstStyle>
            <a:lvl1pPr algn="l">
              <a:defRPr sz="1100" cap="all" spc="300" baseline="0">
                <a:solidFill>
                  <a:schemeClr val="accent3"/>
                </a:solidFill>
              </a:defRPr>
            </a:lvl1pPr>
          </a:lstStyle>
          <a:p>
            <a:endParaRPr lang="en-US" dirty="0"/>
          </a:p>
        </p:txBody>
      </p:sp>
      <p:sp>
        <p:nvSpPr>
          <p:cNvPr id="5" name="Rectangle 4">
            <a:extLst>
              <a:ext uri="{FF2B5EF4-FFF2-40B4-BE49-F238E27FC236}">
                <a16:creationId xmlns:a16="http://schemas.microsoft.com/office/drawing/2014/main" id="{BF608E0E-05B9-F221-80C3-04CA4E4ABA35}"/>
              </a:ext>
            </a:extLst>
          </p:cNvPr>
          <p:cNvSpPr/>
          <p:nvPr userDrawn="1"/>
        </p:nvSpPr>
        <p:spPr>
          <a:xfrm>
            <a:off x="361950" y="327025"/>
            <a:ext cx="11468100" cy="6203950"/>
          </a:xfrm>
          <a:prstGeom prst="rect">
            <a:avLst/>
          </a:prstGeom>
          <a:noFill/>
          <a:ln w="28575" cap="flat">
            <a:solidFill>
              <a:schemeClr val="accent3"/>
            </a:solidFill>
            <a:prstDash val="solid"/>
            <a:miter/>
          </a:ln>
        </p:spPr>
        <p:txBody>
          <a:bodyPr rtlCol="0" anchor="ctr"/>
          <a:lstStyle/>
          <a:p>
            <a:pPr algn="l"/>
            <a:endParaRPr lang="en-US" dirty="0"/>
          </a:p>
        </p:txBody>
      </p:sp>
      <p:grpSp>
        <p:nvGrpSpPr>
          <p:cNvPr id="45" name="Group 44">
            <a:extLst>
              <a:ext uri="{FF2B5EF4-FFF2-40B4-BE49-F238E27FC236}">
                <a16:creationId xmlns:a16="http://schemas.microsoft.com/office/drawing/2014/main" id="{0D2231DE-625E-E718-1111-43464C19E14D}"/>
              </a:ext>
            </a:extLst>
          </p:cNvPr>
          <p:cNvGrpSpPr/>
          <p:nvPr userDrawn="1"/>
        </p:nvGrpSpPr>
        <p:grpSpPr>
          <a:xfrm>
            <a:off x="6096000" y="327025"/>
            <a:ext cx="0" cy="6203950"/>
            <a:chOff x="6096000" y="327025"/>
            <a:chExt cx="0" cy="6203950"/>
          </a:xfrm>
        </p:grpSpPr>
        <p:cxnSp>
          <p:nvCxnSpPr>
            <p:cNvPr id="46" name="Straight Connector 45">
              <a:extLst>
                <a:ext uri="{FF2B5EF4-FFF2-40B4-BE49-F238E27FC236}">
                  <a16:creationId xmlns:a16="http://schemas.microsoft.com/office/drawing/2014/main" id="{DC307328-46EA-E83E-5BCB-1C57369D3ACD}"/>
                </a:ext>
              </a:extLst>
            </p:cNvPr>
            <p:cNvCxnSpPr>
              <a:cxnSpLocks/>
            </p:cNvCxnSpPr>
            <p:nvPr/>
          </p:nvCxnSpPr>
          <p:spPr>
            <a:xfrm flipV="1">
              <a:off x="6096000" y="6281057"/>
              <a:ext cx="0" cy="249918"/>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E603F6C5-78F9-FA16-B62C-389A70997BE3}"/>
                </a:ext>
              </a:extLst>
            </p:cNvPr>
            <p:cNvCxnSpPr>
              <a:cxnSpLocks/>
            </p:cNvCxnSpPr>
            <p:nvPr/>
          </p:nvCxnSpPr>
          <p:spPr>
            <a:xfrm flipV="1">
              <a:off x="6096000" y="327025"/>
              <a:ext cx="0" cy="249918"/>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23999130"/>
      </p:ext>
    </p:extLst>
  </p:cSld>
  <p:clrMap bg1="lt1" tx1="dk1" bg2="lt2" tx2="dk2" accent1="accent1" accent2="accent2" accent3="accent3" accent4="accent4" accent5="accent5" accent6="accent6" hlink="hlink" folHlink="folHlink"/>
  <p:sldLayoutIdLst>
    <p:sldLayoutId id="2147483653" r:id="rId1"/>
    <p:sldLayoutId id="2147483696" r:id="rId2"/>
    <p:sldLayoutId id="2147483718" r:id="rId3"/>
    <p:sldLayoutId id="2147483712" r:id="rId4"/>
    <p:sldLayoutId id="2147483719" r:id="rId5"/>
    <p:sldLayoutId id="2147483705" r:id="rId6"/>
    <p:sldLayoutId id="2147483713" r:id="rId7"/>
    <p:sldLayoutId id="2147483699" r:id="rId8"/>
    <p:sldLayoutId id="2147483716" r:id="rId9"/>
    <p:sldLayoutId id="2147483702" r:id="rId10"/>
    <p:sldLayoutId id="2147483714" r:id="rId11"/>
    <p:sldLayoutId id="2147483720" r:id="rId12"/>
    <p:sldLayoutId id="2147483709" r:id="rId13"/>
  </p:sldLayoutIdLst>
  <p:hf hdr="0" ftr="0" dt="0"/>
  <p:txStyles>
    <p:titleStyle>
      <a:lvl1pPr algn="l" defTabSz="914400" rtl="0" eaLnBrk="1" latinLnBrk="0" hangingPunct="1">
        <a:lnSpc>
          <a:spcPct val="90000"/>
        </a:lnSpc>
        <a:spcBef>
          <a:spcPct val="0"/>
        </a:spcBef>
        <a:buNone/>
        <a:defRPr sz="5000" b="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2" userDrawn="1">
          <p15:clr>
            <a:srgbClr val="F26B43"/>
          </p15:clr>
        </p15:guide>
        <p15:guide id="2" pos="574" userDrawn="1">
          <p15:clr>
            <a:srgbClr val="F26B43"/>
          </p15:clr>
        </p15:guide>
        <p15:guide id="3" pos="7106" userDrawn="1">
          <p15:clr>
            <a:srgbClr val="F26B43"/>
          </p15:clr>
        </p15:guide>
        <p15:guide id="4" orient="horz" pos="3748" userDrawn="1">
          <p15:clr>
            <a:srgbClr val="F26B43"/>
          </p15:clr>
        </p15:guide>
        <p15:guide id="5" pos="4407" userDrawn="1">
          <p15:clr>
            <a:srgbClr val="F26B43"/>
          </p15:clr>
        </p15:guide>
        <p15:guide id="6" pos="3273" userDrawn="1">
          <p15:clr>
            <a:srgbClr val="F26B43"/>
          </p15:clr>
        </p15:guide>
        <p15:guide id="7" pos="3840" userDrawn="1">
          <p15:clr>
            <a:srgbClr val="F26B43"/>
          </p15:clr>
        </p15:guide>
        <p15:guide id="8" orient="horz" pos="2160" userDrawn="1">
          <p15:clr>
            <a:srgbClr val="F26B43"/>
          </p15:clr>
        </p15:guide>
        <p15:guide id="9" pos="302" userDrawn="1">
          <p15:clr>
            <a:srgbClr val="F26B43"/>
          </p15:clr>
        </p15:guide>
        <p15:guide id="10" pos="737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hyperlink" Target="mailto:2517506@STUDENT.UWTSD.AC.UK" TargetMode="Externa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8" Type="http://schemas.openxmlformats.org/officeDocument/2006/relationships/hyperlink" Target="https://uk.indeed.com/career-advice/career-development/what-is-micro-influencer" TargetMode="External"/><Relationship Id="rId3" Type="http://schemas.openxmlformats.org/officeDocument/2006/relationships/hyperlink" Target="https://www.quirkyfrog.co.uk/industry-insights/how-micro-influencers-can-drive-niche-engagement-and-roi-for-brands/" TargetMode="External"/><Relationship Id="rId7" Type="http://schemas.openxmlformats.org/officeDocument/2006/relationships/hyperlink" Target="https://www.entrepreneur.com/growing-a-business/why-micro-influencers-are-beating-celebrities-at-their-own/486675" TargetMode="External"/><Relationship Id="rId2" Type="http://schemas.openxmlformats.org/officeDocument/2006/relationships/hyperlink" Target="https://doi.org/10.31538/iijse.v8i3.6973" TargetMode="External"/><Relationship Id="rId1" Type="http://schemas.openxmlformats.org/officeDocument/2006/relationships/slideLayout" Target="../slideLayouts/slideLayout6.xml"/><Relationship Id="rId6" Type="http://schemas.openxmlformats.org/officeDocument/2006/relationships/hyperlink" Target="https://connectmgt.com/agency/blog/the-power-of-micro-influencers-in-ecommerce" TargetMode="External"/><Relationship Id="rId11" Type="http://schemas.openxmlformats.org/officeDocument/2006/relationships/hyperlink" Target="https://www.123internet.agency/the-rise-of-micro-influencers-what-brands-need-to-know/" TargetMode="External"/><Relationship Id="rId5" Type="http://schemas.openxmlformats.org/officeDocument/2006/relationships/hyperlink" Target="https://www.odore.com/blog/why-work-with-micro-influencers" TargetMode="External"/><Relationship Id="rId10" Type="http://schemas.openxmlformats.org/officeDocument/2006/relationships/hyperlink" Target="https://doi.org/10.24182/2073-9885-2024-17-4-84-93" TargetMode="External"/><Relationship Id="rId4" Type="http://schemas.openxmlformats.org/officeDocument/2006/relationships/hyperlink" Target="https://serpstat.com/blog/micro-influencers-for-social-media-marketing/" TargetMode="External"/><Relationship Id="rId9" Type="http://schemas.openxmlformats.org/officeDocument/2006/relationships/hyperlink" Target="https://www.extole.com/blog/glossier-marketing-how-the-beauty-brand-used-word-of-mouth-to-shake-up-the-industry/"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www.theinfluenceroom.com/understanding-micro-influencers/" TargetMode="External"/><Relationship Id="rId13" Type="http://schemas.openxmlformats.org/officeDocument/2006/relationships/hyperlink" Target="https://www.tribegroup.co/blog/influencer-followers" TargetMode="External"/><Relationship Id="rId3" Type="http://schemas.openxmlformats.org/officeDocument/2006/relationships/hyperlink" Target="https://www.soarwithus.co/blog/glossier-marketing-strategy" TargetMode="External"/><Relationship Id="rId7" Type="http://schemas.openxmlformats.org/officeDocument/2006/relationships/hyperlink" Target="https://www.instagram.com/reel/DIg2yPVtKuO/?hl=en" TargetMode="External"/><Relationship Id="rId12" Type="http://schemas.openxmlformats.org/officeDocument/2006/relationships/hyperlink" Target="http://www.tribegroup.co/" TargetMode="External"/><Relationship Id="rId2" Type="http://schemas.openxmlformats.org/officeDocument/2006/relationships/hyperlink" Target="http://www.soarwithus.co/" TargetMode="External"/><Relationship Id="rId1" Type="http://schemas.openxmlformats.org/officeDocument/2006/relationships/slideLayout" Target="../slideLayouts/slideLayout6.xml"/><Relationship Id="rId6" Type="http://schemas.openxmlformats.org/officeDocument/2006/relationships/hyperlink" Target="https://www.getsaral.com/academy/glossier-ambassador-program" TargetMode="External"/><Relationship Id="rId11" Type="http://schemas.openxmlformats.org/officeDocument/2006/relationships/hyperlink" Target="https://sproutsocial.com/insights/microinfluencer-marketing/" TargetMode="External"/><Relationship Id="rId5" Type="http://schemas.openxmlformats.org/officeDocument/2006/relationships/hyperlink" Target="http://www.getsaral.com/" TargetMode="External"/><Relationship Id="rId10" Type="http://schemas.openxmlformats.org/officeDocument/2006/relationships/hyperlink" Target="https://onbrand.shopltk.com/why-brands-need-micro-influencers-to-reach-gen-z" TargetMode="External"/><Relationship Id="rId4" Type="http://schemas.openxmlformats.org/officeDocument/2006/relationships/hyperlink" Target="https://www.marketingevolution.com/marketing-essentials/marketing-roi" TargetMode="External"/><Relationship Id="rId9" Type="http://schemas.openxmlformats.org/officeDocument/2006/relationships/hyperlink" Target="https://bima.co.uk/the-rise-of-micro-influencers-leveraging-niche-demographics-in-paid-social-for-ecommer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B3275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5857963-8D3D-4F24-B535-54652EE095F0}"/>
              </a:ext>
            </a:extLst>
          </p:cNvPr>
          <p:cNvSpPr>
            <a:spLocks noGrp="1"/>
          </p:cNvSpPr>
          <p:nvPr>
            <p:ph type="title"/>
          </p:nvPr>
        </p:nvSpPr>
        <p:spPr>
          <a:xfrm>
            <a:off x="868680" y="804672"/>
            <a:ext cx="10460736" cy="3255264"/>
          </a:xfrm>
        </p:spPr>
        <p:txBody>
          <a:bodyPr anchor="b"/>
          <a:lstStyle/>
          <a:p>
            <a:r>
              <a:rPr lang="en-US" dirty="0"/>
              <a:t>Why micro influencers are the key to modern marketing. </a:t>
            </a:r>
          </a:p>
        </p:txBody>
      </p:sp>
      <p:sp>
        <p:nvSpPr>
          <p:cNvPr id="5" name="Text Placeholder 4">
            <a:extLst>
              <a:ext uri="{FF2B5EF4-FFF2-40B4-BE49-F238E27FC236}">
                <a16:creationId xmlns:a16="http://schemas.microsoft.com/office/drawing/2014/main" id="{B623514F-9C9F-4868-A7D9-66CAA07E615D}"/>
              </a:ext>
            </a:extLst>
          </p:cNvPr>
          <p:cNvSpPr>
            <a:spLocks noGrp="1"/>
          </p:cNvSpPr>
          <p:nvPr>
            <p:ph type="body" sz="quarter" idx="13"/>
          </p:nvPr>
        </p:nvSpPr>
        <p:spPr>
          <a:xfrm>
            <a:off x="3081573" y="4526280"/>
            <a:ext cx="6028854" cy="914400"/>
          </a:xfrm>
        </p:spPr>
        <p:txBody>
          <a:bodyPr vert="horz" lIns="91440" tIns="45720" rIns="91440" bIns="45720" rtlCol="0" anchor="t">
            <a:noAutofit/>
          </a:bodyPr>
          <a:lstStyle/>
          <a:p>
            <a:r>
              <a:rPr lang="en-US" dirty="0"/>
              <a:t>Presented by Beth Woolley </a:t>
            </a:r>
          </a:p>
        </p:txBody>
      </p:sp>
    </p:spTree>
    <p:extLst>
      <p:ext uri="{BB962C8B-B14F-4D97-AF65-F5344CB8AC3E}">
        <p14:creationId xmlns:p14="http://schemas.microsoft.com/office/powerpoint/2010/main" val="21423163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9D65356-7EAC-EB57-531F-19D89B5F1C43}"/>
              </a:ext>
            </a:extLst>
          </p:cNvPr>
          <p:cNvSpPr>
            <a:spLocks noGrp="1"/>
          </p:cNvSpPr>
          <p:nvPr>
            <p:ph idx="1"/>
          </p:nvPr>
        </p:nvSpPr>
        <p:spPr/>
        <p:txBody>
          <a:bodyPr/>
          <a:lstStyle/>
          <a:p>
            <a:pPr marL="285750" indent="-285750" algn="just">
              <a:buFont typeface="Calibri" panose="020B0604020202020204" pitchFamily="34" charset="0"/>
              <a:buChar char="-"/>
            </a:pPr>
            <a:r>
              <a:rPr lang="en-US">
                <a:ea typeface="Source Sans Pro"/>
              </a:rPr>
              <a:t>Higher Engagement,</a:t>
            </a:r>
            <a:endParaRPr lang="en-US"/>
          </a:p>
          <a:p>
            <a:pPr marL="285750" indent="-285750" algn="just">
              <a:buFont typeface="Calibri" panose="020B0604020202020204" pitchFamily="34" charset="0"/>
              <a:buChar char="-"/>
            </a:pPr>
            <a:r>
              <a:rPr lang="en-US">
                <a:ea typeface="Source Sans Pro"/>
              </a:rPr>
              <a:t>Authenticity and trust,</a:t>
            </a:r>
          </a:p>
          <a:p>
            <a:pPr marL="285750" indent="-285750" algn="just">
              <a:buFont typeface="Calibri" panose="020B0604020202020204" pitchFamily="34" charset="0"/>
              <a:buChar char="-"/>
            </a:pPr>
            <a:r>
              <a:rPr lang="en-US">
                <a:ea typeface="Source Sans Pro"/>
              </a:rPr>
              <a:t>NEICHE,</a:t>
            </a:r>
          </a:p>
          <a:p>
            <a:pPr marL="285750" indent="-285750" algn="just">
              <a:buFont typeface="Calibri" panose="020B0604020202020204" pitchFamily="34" charset="0"/>
              <a:buChar char="-"/>
            </a:pPr>
            <a:r>
              <a:rPr lang="en-US">
                <a:ea typeface="Source Sans Pro"/>
              </a:rPr>
              <a:t>COST EFFECTIVE,</a:t>
            </a:r>
          </a:p>
          <a:p>
            <a:pPr marL="285750" indent="-285750" algn="just">
              <a:buFont typeface="Calibri" panose="020B0604020202020204" pitchFamily="34" charset="0"/>
              <a:buChar char="-"/>
            </a:pPr>
            <a:r>
              <a:rPr lang="en-US">
                <a:ea typeface="Source Sans Pro"/>
              </a:rPr>
              <a:t>Higher roi,</a:t>
            </a:r>
          </a:p>
          <a:p>
            <a:pPr marL="285750" indent="-285750" algn="just">
              <a:buFont typeface="Calibri" panose="020B0604020202020204" pitchFamily="34" charset="0"/>
              <a:buChar char="-"/>
            </a:pPr>
            <a:r>
              <a:rPr lang="en-US">
                <a:ea typeface="Source Sans Pro"/>
              </a:rPr>
              <a:t>Reach a younger audience. </a:t>
            </a:r>
          </a:p>
        </p:txBody>
      </p:sp>
      <p:sp>
        <p:nvSpPr>
          <p:cNvPr id="7" name="Title 6">
            <a:extLst>
              <a:ext uri="{FF2B5EF4-FFF2-40B4-BE49-F238E27FC236}">
                <a16:creationId xmlns:a16="http://schemas.microsoft.com/office/drawing/2014/main" id="{161C1E37-E6D5-E307-45B6-4529B9603356}"/>
              </a:ext>
            </a:extLst>
          </p:cNvPr>
          <p:cNvSpPr>
            <a:spLocks noGrp="1"/>
          </p:cNvSpPr>
          <p:nvPr>
            <p:ph type="title"/>
          </p:nvPr>
        </p:nvSpPr>
        <p:spPr/>
        <p:txBody>
          <a:bodyPr/>
          <a:lstStyle/>
          <a:p>
            <a:r>
              <a:rPr lang="en-US" dirty="0"/>
              <a:t>Why Micro-Influencers are Effective. </a:t>
            </a:r>
          </a:p>
        </p:txBody>
      </p:sp>
    </p:spTree>
    <p:extLst>
      <p:ext uri="{BB962C8B-B14F-4D97-AF65-F5344CB8AC3E}">
        <p14:creationId xmlns:p14="http://schemas.microsoft.com/office/powerpoint/2010/main" val="4169552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F699B1AE-2181-1590-C9D4-834B9474F9F8}"/>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F46702F-4346-6807-46A1-71D940886396}"/>
              </a:ext>
            </a:extLst>
          </p:cNvPr>
          <p:cNvSpPr>
            <a:spLocks noGrp="1"/>
          </p:cNvSpPr>
          <p:nvPr>
            <p:ph idx="1"/>
          </p:nvPr>
        </p:nvSpPr>
        <p:spPr/>
        <p:txBody>
          <a:bodyPr/>
          <a:lstStyle/>
          <a:p>
            <a:pPr marL="285750" indent="-285750" algn="just">
              <a:buFont typeface="Calibri" panose="020B0604020202020204" pitchFamily="34" charset="0"/>
              <a:buChar char="-"/>
            </a:pPr>
            <a:r>
              <a:rPr lang="en-US">
                <a:ea typeface="Source Sans Pro"/>
              </a:rPr>
              <a:t>COMMUNITY FIRST APPROCH,</a:t>
            </a:r>
            <a:endParaRPr lang="en-US"/>
          </a:p>
          <a:p>
            <a:pPr marL="285750" indent="-285750" algn="just">
              <a:buFont typeface="Calibri" panose="020B0604020202020204" pitchFamily="34" charset="0"/>
              <a:buChar char="-"/>
            </a:pPr>
            <a:r>
              <a:rPr lang="en-US">
                <a:ea typeface="Source Sans Pro"/>
              </a:rPr>
              <a:t>USER GENERATED CONTENT (UGC),</a:t>
            </a:r>
          </a:p>
          <a:p>
            <a:pPr marL="285750" indent="-285750" algn="just">
              <a:buFont typeface="Calibri" panose="020B0604020202020204" pitchFamily="34" charset="0"/>
              <a:buChar char="-"/>
            </a:pPr>
            <a:r>
              <a:rPr lang="en-US">
                <a:ea typeface="Source Sans Pro"/>
              </a:rPr>
              <a:t>AMBASSADOR PROGRAM,</a:t>
            </a:r>
          </a:p>
          <a:p>
            <a:pPr marL="285750" indent="-285750" algn="just">
              <a:buFont typeface="Calibri" panose="020B0604020202020204" pitchFamily="34" charset="0"/>
              <a:buChar char="-"/>
            </a:pPr>
            <a:r>
              <a:rPr lang="en-US">
                <a:ea typeface="Source Sans Pro"/>
              </a:rPr>
              <a:t>AUTHENTICITY AND TRUST,</a:t>
            </a:r>
          </a:p>
          <a:p>
            <a:pPr marL="285750" indent="-285750" algn="just">
              <a:buFont typeface="Calibri" panose="020B0604020202020204" pitchFamily="34" charset="0"/>
              <a:buChar char="-"/>
            </a:pPr>
            <a:r>
              <a:rPr lang="en-US">
                <a:ea typeface="Source Sans Pro"/>
              </a:rPr>
              <a:t>STRATGEGIC PARTNERSHIPS, </a:t>
            </a:r>
          </a:p>
          <a:p>
            <a:pPr marL="285750" indent="-285750" algn="just">
              <a:buFont typeface="Calibri" panose="020B0604020202020204" pitchFamily="34" charset="0"/>
              <a:buChar char="-"/>
            </a:pPr>
            <a:r>
              <a:rPr lang="en-US">
                <a:ea typeface="Source Sans Pro"/>
              </a:rPr>
              <a:t>COST-EFFECTIVENESS, </a:t>
            </a:r>
          </a:p>
        </p:txBody>
      </p:sp>
      <p:sp>
        <p:nvSpPr>
          <p:cNvPr id="7" name="Title 6">
            <a:extLst>
              <a:ext uri="{FF2B5EF4-FFF2-40B4-BE49-F238E27FC236}">
                <a16:creationId xmlns:a16="http://schemas.microsoft.com/office/drawing/2014/main" id="{C41A73C9-8C72-2F23-B164-A774173B974A}"/>
              </a:ext>
            </a:extLst>
          </p:cNvPr>
          <p:cNvSpPr>
            <a:spLocks noGrp="1"/>
          </p:cNvSpPr>
          <p:nvPr>
            <p:ph type="title"/>
          </p:nvPr>
        </p:nvSpPr>
        <p:spPr/>
        <p:txBody>
          <a:bodyPr/>
          <a:lstStyle/>
          <a:p>
            <a:r>
              <a:rPr lang="en-US" dirty="0"/>
              <a:t>How Glossier Grew Through Micro-Influencers. </a:t>
            </a:r>
          </a:p>
        </p:txBody>
      </p:sp>
    </p:spTree>
    <p:extLst>
      <p:ext uri="{BB962C8B-B14F-4D97-AF65-F5344CB8AC3E}">
        <p14:creationId xmlns:p14="http://schemas.microsoft.com/office/powerpoint/2010/main" val="2791598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B3275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ABE40-AA00-F366-A36A-B3F1AADBF025}"/>
              </a:ext>
            </a:extLst>
          </p:cNvPr>
          <p:cNvSpPr>
            <a:spLocks noGrp="1"/>
          </p:cNvSpPr>
          <p:nvPr>
            <p:ph type="title"/>
          </p:nvPr>
        </p:nvSpPr>
        <p:spPr>
          <a:xfrm>
            <a:off x="838200" y="853334"/>
            <a:ext cx="4844142" cy="3939646"/>
          </a:xfrm>
          <a:noFill/>
        </p:spPr>
        <p:txBody>
          <a:bodyPr>
            <a:noAutofit/>
          </a:bodyPr>
          <a:lstStyle/>
          <a:p>
            <a:r>
              <a:rPr lang="en-US" dirty="0"/>
              <a:t>Overall Impact of Micro-Influencers in Marketing</a:t>
            </a:r>
          </a:p>
        </p:txBody>
      </p:sp>
      <p:sp>
        <p:nvSpPr>
          <p:cNvPr id="8" name="TextBox 7">
            <a:extLst>
              <a:ext uri="{FF2B5EF4-FFF2-40B4-BE49-F238E27FC236}">
                <a16:creationId xmlns:a16="http://schemas.microsoft.com/office/drawing/2014/main" id="{F1820C4B-B95A-AE37-4BD0-A36C4C82A2DE}"/>
              </a:ext>
            </a:extLst>
          </p:cNvPr>
          <p:cNvSpPr txBox="1"/>
          <p:nvPr/>
        </p:nvSpPr>
        <p:spPr>
          <a:xfrm>
            <a:off x="6379782" y="395033"/>
            <a:ext cx="5259010" cy="5786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3200" dirty="0">
              <a:solidFill>
                <a:schemeClr val="accent1">
                  <a:lumMod val="20000"/>
                  <a:lumOff val="80000"/>
                </a:schemeClr>
              </a:solidFill>
              <a:latin typeface="DM Serif Display"/>
              <a:ea typeface="Source Sans Pro"/>
            </a:endParaRPr>
          </a:p>
          <a:p>
            <a:pPr marL="285750" indent="-285750">
              <a:buFont typeface="Calibri"/>
              <a:buChar char="-"/>
            </a:pPr>
            <a:r>
              <a:rPr lang="en-US" sz="4000" dirty="0">
                <a:solidFill>
                  <a:schemeClr val="accent1">
                    <a:lumMod val="20000"/>
                    <a:lumOff val="80000"/>
                  </a:schemeClr>
                </a:solidFill>
                <a:latin typeface="DM Serif Display"/>
                <a:ea typeface="Source Sans Pro"/>
              </a:rPr>
              <a:t>Higher Engagement,</a:t>
            </a:r>
          </a:p>
          <a:p>
            <a:pPr marL="285750" indent="-285750">
              <a:buFont typeface="Calibri"/>
              <a:buChar char="-"/>
            </a:pPr>
            <a:r>
              <a:rPr lang="en-US" sz="4000" dirty="0">
                <a:solidFill>
                  <a:schemeClr val="accent1">
                    <a:lumMod val="20000"/>
                    <a:lumOff val="80000"/>
                  </a:schemeClr>
                </a:solidFill>
                <a:latin typeface="DM Serif Display"/>
                <a:ea typeface="Source Sans Pro"/>
              </a:rPr>
              <a:t>More Genuine, </a:t>
            </a:r>
          </a:p>
          <a:p>
            <a:pPr marL="285750" indent="-285750">
              <a:buFont typeface="Calibri"/>
              <a:buChar char="-"/>
            </a:pPr>
            <a:r>
              <a:rPr lang="en-US" sz="4000" dirty="0">
                <a:solidFill>
                  <a:schemeClr val="accent1">
                    <a:lumMod val="20000"/>
                    <a:lumOff val="80000"/>
                  </a:schemeClr>
                </a:solidFill>
                <a:latin typeface="DM Serif Display"/>
                <a:ea typeface="Source Sans Pro"/>
              </a:rPr>
              <a:t>Loyal Community,</a:t>
            </a:r>
          </a:p>
          <a:p>
            <a:pPr marL="285750" indent="-285750">
              <a:buFont typeface="Calibri"/>
              <a:buChar char="-"/>
            </a:pPr>
            <a:r>
              <a:rPr lang="en-US" sz="4000" dirty="0">
                <a:solidFill>
                  <a:schemeClr val="accent1">
                    <a:lumMod val="20000"/>
                    <a:lumOff val="80000"/>
                  </a:schemeClr>
                </a:solidFill>
                <a:latin typeface="DM Serif Display"/>
                <a:ea typeface="Source Sans Pro"/>
              </a:rPr>
              <a:t>Niche Interests,</a:t>
            </a:r>
          </a:p>
          <a:p>
            <a:pPr marL="285750" indent="-285750">
              <a:buFont typeface="Calibri"/>
              <a:buChar char="-"/>
            </a:pPr>
            <a:r>
              <a:rPr lang="en-US" sz="4000" dirty="0">
                <a:solidFill>
                  <a:schemeClr val="accent1">
                    <a:lumMod val="20000"/>
                    <a:lumOff val="80000"/>
                  </a:schemeClr>
                </a:solidFill>
                <a:latin typeface="DM Serif Display"/>
                <a:ea typeface="Source Sans Pro"/>
              </a:rPr>
              <a:t>Cost Effective,</a:t>
            </a:r>
          </a:p>
          <a:p>
            <a:pPr marL="285750" indent="-285750">
              <a:buFont typeface="Calibri"/>
              <a:buChar char="-"/>
            </a:pPr>
            <a:r>
              <a:rPr lang="en-US" sz="4000" dirty="0">
                <a:solidFill>
                  <a:schemeClr val="accent1">
                    <a:lumMod val="20000"/>
                    <a:lumOff val="80000"/>
                  </a:schemeClr>
                </a:solidFill>
                <a:latin typeface="DM Serif Display"/>
                <a:ea typeface="Source Sans Pro"/>
              </a:rPr>
              <a:t>Better ROI,</a:t>
            </a:r>
          </a:p>
          <a:p>
            <a:pPr marL="285750" indent="-285750">
              <a:buFont typeface="Calibri"/>
              <a:buChar char="-"/>
            </a:pPr>
            <a:r>
              <a:rPr lang="en-US" sz="4000" dirty="0">
                <a:solidFill>
                  <a:schemeClr val="accent1">
                    <a:lumMod val="20000"/>
                    <a:lumOff val="80000"/>
                  </a:schemeClr>
                </a:solidFill>
                <a:latin typeface="DM Serif Display"/>
                <a:ea typeface="Source Sans Pro"/>
              </a:rPr>
              <a:t>Reach Younger Audience, </a:t>
            </a:r>
          </a:p>
          <a:p>
            <a:pPr marL="285750" indent="-285750">
              <a:buFont typeface="Calibri"/>
              <a:buChar char="-"/>
            </a:pPr>
            <a:endParaRPr lang="en-US" dirty="0">
              <a:solidFill>
                <a:srgbClr val="000000"/>
              </a:solidFill>
              <a:latin typeface="Source Sans Pro"/>
              <a:ea typeface="Source Sans Pro"/>
            </a:endParaRPr>
          </a:p>
        </p:txBody>
      </p:sp>
      <p:sp>
        <p:nvSpPr>
          <p:cNvPr id="11" name="Text Placeholder 10">
            <a:extLst>
              <a:ext uri="{FF2B5EF4-FFF2-40B4-BE49-F238E27FC236}">
                <a16:creationId xmlns:a16="http://schemas.microsoft.com/office/drawing/2014/main" id="{7DEC7863-DBB8-DE70-4A8F-679033044D69}"/>
              </a:ext>
            </a:extLst>
          </p:cNvPr>
          <p:cNvSpPr>
            <a:spLocks noGrp="1"/>
          </p:cNvSpPr>
          <p:nvPr>
            <p:ph type="body" sz="quarter" idx="13"/>
          </p:nvPr>
        </p:nvSpPr>
        <p:spPr/>
        <p:txBody>
          <a:bodyPr/>
          <a:lstStyle/>
          <a:p>
            <a:r>
              <a:rPr lang="en-US" dirty="0">
                <a:ea typeface="Source Sans Pro"/>
              </a:rPr>
              <a:t>Any questions? </a:t>
            </a:r>
            <a:endParaRPr lang="en-US" dirty="0"/>
          </a:p>
        </p:txBody>
      </p:sp>
    </p:spTree>
    <p:extLst>
      <p:ext uri="{BB962C8B-B14F-4D97-AF65-F5344CB8AC3E}">
        <p14:creationId xmlns:p14="http://schemas.microsoft.com/office/powerpoint/2010/main" val="10080375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A0D7AA-8A21-B977-56ED-94406F29957C}"/>
              </a:ext>
            </a:extLst>
          </p:cNvPr>
          <p:cNvSpPr>
            <a:spLocks noGrp="1"/>
          </p:cNvSpPr>
          <p:nvPr>
            <p:ph type="title"/>
          </p:nvPr>
        </p:nvSpPr>
        <p:spPr>
          <a:xfrm>
            <a:off x="1754505" y="1013460"/>
            <a:ext cx="8682990" cy="2230802"/>
          </a:xfrm>
          <a:noFill/>
        </p:spPr>
        <p:txBody>
          <a:bodyPr anchor="ctr">
            <a:noAutofit/>
          </a:bodyPr>
          <a:lstStyle/>
          <a:p>
            <a:r>
              <a:rPr lang="en-US" noProof="0" dirty="0"/>
              <a:t>Thank you</a:t>
            </a:r>
          </a:p>
        </p:txBody>
      </p:sp>
      <p:sp>
        <p:nvSpPr>
          <p:cNvPr id="6" name="Content Placeholder 5">
            <a:extLst>
              <a:ext uri="{FF2B5EF4-FFF2-40B4-BE49-F238E27FC236}">
                <a16:creationId xmlns:a16="http://schemas.microsoft.com/office/drawing/2014/main" id="{54D0A6B8-78EB-52CA-3D46-A46FC880D386}"/>
              </a:ext>
            </a:extLst>
          </p:cNvPr>
          <p:cNvSpPr>
            <a:spLocks noGrp="1"/>
          </p:cNvSpPr>
          <p:nvPr>
            <p:ph idx="1"/>
          </p:nvPr>
        </p:nvSpPr>
        <p:spPr>
          <a:xfrm>
            <a:off x="1754505" y="3429000"/>
            <a:ext cx="8682989" cy="2230802"/>
          </a:xfrm>
          <a:noFill/>
        </p:spPr>
        <p:txBody>
          <a:bodyPr vert="horz" lIns="91440" tIns="45720" rIns="91440" bIns="45720" rtlCol="0" anchor="t" anchorCtr="0">
            <a:normAutofit/>
          </a:bodyPr>
          <a:lstStyle/>
          <a:p>
            <a:r>
              <a:rPr lang="en-US"/>
              <a:t>BETH WOOLLEY</a:t>
            </a:r>
            <a:r>
              <a:rPr lang="en-US" noProof="0"/>
              <a:t> | </a:t>
            </a:r>
            <a:endParaRPr lang="en-US"/>
          </a:p>
          <a:p>
            <a:r>
              <a:rPr lang="en-US">
                <a:hlinkClick r:id="rId2"/>
              </a:rPr>
              <a:t>2517506@STUDENT.UWTSD.AC.UK</a:t>
            </a:r>
            <a:endParaRPr lang="en-US">
              <a:ea typeface="Source Sans Pro"/>
              <a:hlinkClick r:id="rId2"/>
            </a:endParaRPr>
          </a:p>
          <a:p>
            <a:r>
              <a:rPr lang="en-US">
                <a:ea typeface="Source Sans Pro"/>
              </a:rPr>
              <a:t>ANY QUESTIONS? </a:t>
            </a:r>
          </a:p>
        </p:txBody>
      </p:sp>
    </p:spTree>
    <p:extLst>
      <p:ext uri="{BB962C8B-B14F-4D97-AF65-F5344CB8AC3E}">
        <p14:creationId xmlns:p14="http://schemas.microsoft.com/office/powerpoint/2010/main" val="2715385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A15DE-D135-0710-9984-A0A55E960CB0}"/>
              </a:ext>
            </a:extLst>
          </p:cNvPr>
          <p:cNvSpPr>
            <a:spLocks noGrp="1"/>
          </p:cNvSpPr>
          <p:nvPr>
            <p:ph type="title"/>
          </p:nvPr>
        </p:nvSpPr>
        <p:spPr>
          <a:xfrm>
            <a:off x="838200" y="853333"/>
            <a:ext cx="4844143" cy="2792412"/>
          </a:xfrm>
          <a:noFill/>
        </p:spPr>
        <p:txBody>
          <a:bodyPr>
            <a:noAutofit/>
          </a:bodyPr>
          <a:lstStyle/>
          <a:p>
            <a:r>
              <a:rPr lang="en-US" dirty="0"/>
              <a:t>Reference List. </a:t>
            </a:r>
          </a:p>
        </p:txBody>
      </p:sp>
      <p:sp>
        <p:nvSpPr>
          <p:cNvPr id="59" name="Content Placeholder 58">
            <a:extLst>
              <a:ext uri="{FF2B5EF4-FFF2-40B4-BE49-F238E27FC236}">
                <a16:creationId xmlns:a16="http://schemas.microsoft.com/office/drawing/2014/main" id="{FA7A4125-BFE6-AEBF-49DA-07013CEB23D7}"/>
              </a:ext>
            </a:extLst>
          </p:cNvPr>
          <p:cNvSpPr>
            <a:spLocks noGrp="1"/>
          </p:cNvSpPr>
          <p:nvPr>
            <p:ph sz="half" idx="13"/>
          </p:nvPr>
        </p:nvSpPr>
        <p:spPr>
          <a:xfrm>
            <a:off x="852055" y="1707790"/>
            <a:ext cx="10883734" cy="4557444"/>
          </a:xfrm>
        </p:spPr>
        <p:txBody>
          <a:bodyPr vert="horz" lIns="91440" tIns="45720" rIns="91440" bIns="45720" rtlCol="0" anchor="t">
            <a:normAutofit fontScale="62500" lnSpcReduction="20000"/>
          </a:bodyPr>
          <a:lstStyle/>
          <a:p>
            <a:r>
              <a:rPr lang="en-US">
                <a:ea typeface="+mn-lt"/>
                <a:cs typeface="+mn-lt"/>
              </a:rPr>
              <a:t>Ajeng </a:t>
            </a:r>
            <a:r>
              <a:rPr lang="en-US" err="1">
                <a:ea typeface="+mn-lt"/>
                <a:cs typeface="+mn-lt"/>
              </a:rPr>
              <a:t>Aquinia</a:t>
            </a:r>
            <a:r>
              <a:rPr lang="en-US">
                <a:ea typeface="+mn-lt"/>
                <a:cs typeface="+mn-lt"/>
              </a:rPr>
              <a:t>, Alimuddin Rizal, &amp; Lie Liana. (2025). </a:t>
            </a:r>
            <a:r>
              <a:rPr lang="en-US" i="1">
                <a:ea typeface="+mn-lt"/>
                <a:cs typeface="+mn-lt"/>
              </a:rPr>
              <a:t>The Impact of Mega and Micro–Micro-Influencers on Brand Awareness in Social Media</a:t>
            </a:r>
            <a:r>
              <a:rPr lang="en-US">
                <a:ea typeface="+mn-lt"/>
                <a:cs typeface="+mn-lt"/>
              </a:rPr>
              <a:t>. Indonesian Interdisciplinary Journal of Sharia Economics, 8(3). </a:t>
            </a:r>
            <a:r>
              <a:rPr lang="en-US" dirty="0">
                <a:ea typeface="+mn-lt"/>
                <a:cs typeface="+mn-lt"/>
                <a:hlinkClick r:id="rId2"/>
              </a:rPr>
              <a:t>https://doi.org/10.31538/iijse.v8i3.6973</a:t>
            </a:r>
            <a:endParaRPr lang="en-US"/>
          </a:p>
          <a:p>
            <a:r>
              <a:rPr lang="en-US">
                <a:ea typeface="+mn-lt"/>
                <a:cs typeface="+mn-lt"/>
              </a:rPr>
              <a:t>Babbington-Fowles, G. (2024). </a:t>
            </a:r>
            <a:r>
              <a:rPr lang="en-US" i="1">
                <a:ea typeface="+mn-lt"/>
                <a:cs typeface="+mn-lt"/>
              </a:rPr>
              <a:t>How Micro-Influencers Can Drive Niche Engagement and ROI for Brands – Quirky Frog</a:t>
            </a:r>
            <a:r>
              <a:rPr lang="en-US">
                <a:ea typeface="+mn-lt"/>
                <a:cs typeface="+mn-lt"/>
              </a:rPr>
              <a:t>. [online] Quirkyfrog.co.uk. Available at: </a:t>
            </a:r>
            <a:r>
              <a:rPr lang="en-US" dirty="0">
                <a:ea typeface="+mn-lt"/>
                <a:cs typeface="+mn-lt"/>
                <a:hlinkClick r:id="rId3"/>
              </a:rPr>
              <a:t>https://www.quirkyfrog.co.uk/industry-insights/how-micro-influencers-can-drive-niche-engagement-and-roi-for-brands/</a:t>
            </a:r>
            <a:r>
              <a:rPr lang="en-US" dirty="0">
                <a:ea typeface="+mn-lt"/>
                <a:cs typeface="+mn-lt"/>
              </a:rPr>
              <a:t>.</a:t>
            </a:r>
            <a:endParaRPr lang="en-US" dirty="0"/>
          </a:p>
          <a:p>
            <a:r>
              <a:rPr lang="en-US" err="1">
                <a:ea typeface="+mn-lt"/>
                <a:cs typeface="+mn-lt"/>
              </a:rPr>
              <a:t>Beohar</a:t>
            </a:r>
            <a:r>
              <a:rPr lang="en-US" dirty="0">
                <a:ea typeface="+mn-lt"/>
                <a:cs typeface="+mn-lt"/>
              </a:rPr>
              <a:t>, A. (2025). </a:t>
            </a:r>
            <a:r>
              <a:rPr lang="en-US" i="1" dirty="0">
                <a:ea typeface="+mn-lt"/>
                <a:cs typeface="+mn-lt"/>
              </a:rPr>
              <a:t>Why Micro-Influencers Are the Future of Social Media Marketing</a:t>
            </a:r>
            <a:r>
              <a:rPr lang="en-US" dirty="0">
                <a:ea typeface="+mn-lt"/>
                <a:cs typeface="+mn-lt"/>
              </a:rPr>
              <a:t>. [online] Serpstat.com. Available at: </a:t>
            </a:r>
            <a:r>
              <a:rPr lang="en-US" dirty="0">
                <a:ea typeface="+mn-lt"/>
                <a:cs typeface="+mn-lt"/>
                <a:hlinkClick r:id="rId4"/>
              </a:rPr>
              <a:t>https://serpstat.com/blog/micro-influencers-for-social-media-marketing/</a:t>
            </a:r>
            <a:r>
              <a:rPr lang="en-US" dirty="0">
                <a:ea typeface="+mn-lt"/>
                <a:cs typeface="+mn-lt"/>
              </a:rPr>
              <a:t> [Accessed 19 Nov. 2025].</a:t>
            </a:r>
            <a:endParaRPr lang="en-US" dirty="0"/>
          </a:p>
          <a:p>
            <a:r>
              <a:rPr lang="en-US" dirty="0">
                <a:ea typeface="+mn-lt"/>
                <a:cs typeface="+mn-lt"/>
              </a:rPr>
              <a:t>Chan, J. (2021). </a:t>
            </a:r>
            <a:r>
              <a:rPr lang="en-US" i="1" dirty="0">
                <a:ea typeface="+mn-lt"/>
                <a:cs typeface="+mn-lt"/>
              </a:rPr>
              <a:t>Micro-influencers: how collaborations and partnerships boost your brand</a:t>
            </a:r>
            <a:r>
              <a:rPr lang="en-US" dirty="0">
                <a:ea typeface="+mn-lt"/>
                <a:cs typeface="+mn-lt"/>
              </a:rPr>
              <a:t>. [online] Odore.com. Available at: </a:t>
            </a:r>
            <a:r>
              <a:rPr lang="en-US" dirty="0">
                <a:ea typeface="+mn-lt"/>
                <a:cs typeface="+mn-lt"/>
                <a:hlinkClick r:id="rId5"/>
              </a:rPr>
              <a:t>https://www.odore.com/blog/why-work-with-micro-influencers</a:t>
            </a:r>
            <a:r>
              <a:rPr lang="en-US" dirty="0">
                <a:ea typeface="+mn-lt"/>
                <a:cs typeface="+mn-lt"/>
              </a:rPr>
              <a:t>.</a:t>
            </a:r>
            <a:endParaRPr lang="en-US" dirty="0"/>
          </a:p>
          <a:p>
            <a:r>
              <a:rPr lang="en-US" dirty="0">
                <a:ea typeface="+mn-lt"/>
                <a:cs typeface="+mn-lt"/>
              </a:rPr>
              <a:t>Connect Agency. (2025). </a:t>
            </a:r>
            <a:r>
              <a:rPr lang="en-US" i="1" dirty="0">
                <a:ea typeface="+mn-lt"/>
                <a:cs typeface="+mn-lt"/>
              </a:rPr>
              <a:t>The Power of Micro-Influencers in Ecommerce | Connect</a:t>
            </a:r>
            <a:r>
              <a:rPr lang="en-US" dirty="0">
                <a:ea typeface="+mn-lt"/>
                <a:cs typeface="+mn-lt"/>
              </a:rPr>
              <a:t>. [online] Available at: </a:t>
            </a:r>
            <a:r>
              <a:rPr lang="en-US" dirty="0">
                <a:ea typeface="+mn-lt"/>
                <a:cs typeface="+mn-lt"/>
                <a:hlinkClick r:id="rId6"/>
              </a:rPr>
              <a:t>https://connectmgt.com/agency/blog/the-power-of-micro-influencers-in-ecommerce</a:t>
            </a:r>
            <a:r>
              <a:rPr lang="en-US" dirty="0">
                <a:ea typeface="+mn-lt"/>
                <a:cs typeface="+mn-lt"/>
              </a:rPr>
              <a:t>.</a:t>
            </a:r>
            <a:endParaRPr lang="en-US" dirty="0"/>
          </a:p>
          <a:p>
            <a:r>
              <a:rPr lang="en-US" err="1">
                <a:ea typeface="+mn-lt"/>
                <a:cs typeface="+mn-lt"/>
              </a:rPr>
              <a:t>Dzhingarov</a:t>
            </a:r>
            <a:r>
              <a:rPr lang="en-US" dirty="0">
                <a:ea typeface="+mn-lt"/>
                <a:cs typeface="+mn-lt"/>
              </a:rPr>
              <a:t>, B. (2025). </a:t>
            </a:r>
            <a:r>
              <a:rPr lang="en-US" i="1" dirty="0">
                <a:ea typeface="+mn-lt"/>
                <a:cs typeface="+mn-lt"/>
              </a:rPr>
              <a:t>Why Big-Name Influencers Are Losing Power — and Micro-Influencers Are Taking Over</a:t>
            </a:r>
            <a:r>
              <a:rPr lang="en-US" dirty="0">
                <a:ea typeface="+mn-lt"/>
                <a:cs typeface="+mn-lt"/>
              </a:rPr>
              <a:t>. [online] Entrepreneur. Available at: </a:t>
            </a:r>
            <a:r>
              <a:rPr lang="en-US" dirty="0">
                <a:ea typeface="+mn-lt"/>
                <a:cs typeface="+mn-lt"/>
                <a:hlinkClick r:id="rId7"/>
              </a:rPr>
              <a:t>https://www.entrepreneur.com/growing-a-business/why-micro-influencers-are-beating-celebrities-at-their-own/486675</a:t>
            </a:r>
            <a:r>
              <a:rPr lang="en-US" dirty="0">
                <a:ea typeface="+mn-lt"/>
                <a:cs typeface="+mn-lt"/>
              </a:rPr>
              <a:t>.</a:t>
            </a:r>
            <a:endParaRPr lang="en-US" dirty="0"/>
          </a:p>
          <a:p>
            <a:r>
              <a:rPr lang="en-US" dirty="0">
                <a:ea typeface="+mn-lt"/>
                <a:cs typeface="+mn-lt"/>
              </a:rPr>
              <a:t>Edit team, I. (2025). </a:t>
            </a:r>
            <a:r>
              <a:rPr lang="en-US" i="1" dirty="0">
                <a:ea typeface="+mn-lt"/>
                <a:cs typeface="+mn-lt"/>
              </a:rPr>
              <a:t>What is a micro-influencer and why do brands use them?</a:t>
            </a:r>
            <a:r>
              <a:rPr lang="en-US" dirty="0">
                <a:ea typeface="+mn-lt"/>
                <a:cs typeface="+mn-lt"/>
              </a:rPr>
              <a:t> [online] Indeed Career Guide. Available at: </a:t>
            </a:r>
            <a:r>
              <a:rPr lang="en-US" dirty="0">
                <a:ea typeface="+mn-lt"/>
                <a:cs typeface="+mn-lt"/>
                <a:hlinkClick r:id="rId8"/>
              </a:rPr>
              <a:t>https://uk.indeed.com/career-advice/career-development/what-is-micro-influencer</a:t>
            </a:r>
            <a:r>
              <a:rPr lang="en-US" dirty="0">
                <a:ea typeface="+mn-lt"/>
                <a:cs typeface="+mn-lt"/>
              </a:rPr>
              <a:t>.</a:t>
            </a:r>
            <a:endParaRPr lang="en-US" dirty="0"/>
          </a:p>
          <a:p>
            <a:r>
              <a:rPr lang="en-US" err="1">
                <a:ea typeface="+mn-lt"/>
                <a:cs typeface="+mn-lt"/>
              </a:rPr>
              <a:t>Extole</a:t>
            </a:r>
            <a:r>
              <a:rPr lang="en-US" dirty="0">
                <a:ea typeface="+mn-lt"/>
                <a:cs typeface="+mn-lt"/>
              </a:rPr>
              <a:t> (2022). </a:t>
            </a:r>
            <a:r>
              <a:rPr lang="en-US" i="1" dirty="0">
                <a:ea typeface="+mn-lt"/>
                <a:cs typeface="+mn-lt"/>
              </a:rPr>
              <a:t>Glossier marketing: How the beauty brand used word-of-mouth to shake up the industry | </a:t>
            </a:r>
            <a:r>
              <a:rPr lang="en-US" i="1" err="1">
                <a:ea typeface="+mn-lt"/>
                <a:cs typeface="+mn-lt"/>
              </a:rPr>
              <a:t>Extole</a:t>
            </a:r>
            <a:r>
              <a:rPr lang="en-US" dirty="0">
                <a:ea typeface="+mn-lt"/>
                <a:cs typeface="+mn-lt"/>
              </a:rPr>
              <a:t>. [online] </a:t>
            </a:r>
            <a:r>
              <a:rPr lang="en-US" err="1">
                <a:ea typeface="+mn-lt"/>
                <a:cs typeface="+mn-lt"/>
              </a:rPr>
              <a:t>Extole</a:t>
            </a:r>
            <a:r>
              <a:rPr lang="en-US" dirty="0">
                <a:ea typeface="+mn-lt"/>
                <a:cs typeface="+mn-lt"/>
              </a:rPr>
              <a:t>. Available at: </a:t>
            </a:r>
            <a:r>
              <a:rPr lang="en-US" dirty="0">
                <a:ea typeface="+mn-lt"/>
                <a:cs typeface="+mn-lt"/>
                <a:hlinkClick r:id="rId9"/>
              </a:rPr>
              <a:t>https://www.extole.com/blog/glossier-marketing-how-the-beauty-brand-used-word-of-mouth-to-shake-up-the-industry/</a:t>
            </a:r>
            <a:r>
              <a:rPr lang="en-US" dirty="0">
                <a:ea typeface="+mn-lt"/>
                <a:cs typeface="+mn-lt"/>
              </a:rPr>
              <a:t>.</a:t>
            </a:r>
            <a:endParaRPr lang="en-US" dirty="0"/>
          </a:p>
          <a:p>
            <a:r>
              <a:rPr lang="en-US" err="1">
                <a:ea typeface="+mn-lt"/>
                <a:cs typeface="+mn-lt"/>
              </a:rPr>
              <a:t>Kolmogorova</a:t>
            </a:r>
            <a:r>
              <a:rPr lang="en-US" dirty="0">
                <a:ea typeface="+mn-lt"/>
                <a:cs typeface="+mn-lt"/>
              </a:rPr>
              <a:t>, V. I., </a:t>
            </a:r>
            <a:r>
              <a:rPr lang="en-US" err="1">
                <a:ea typeface="+mn-lt"/>
                <a:cs typeface="+mn-lt"/>
              </a:rPr>
              <a:t>Mudrova</a:t>
            </a:r>
            <a:r>
              <a:rPr lang="en-US" dirty="0">
                <a:ea typeface="+mn-lt"/>
                <a:cs typeface="+mn-lt"/>
              </a:rPr>
              <a:t>, I. D., &amp; </a:t>
            </a:r>
            <a:r>
              <a:rPr lang="en-US" err="1">
                <a:ea typeface="+mn-lt"/>
                <a:cs typeface="+mn-lt"/>
              </a:rPr>
              <a:t>Shishlyannikova</a:t>
            </a:r>
            <a:r>
              <a:rPr lang="en-US" dirty="0">
                <a:ea typeface="+mn-lt"/>
                <a:cs typeface="+mn-lt"/>
              </a:rPr>
              <a:t>, D. A. (2024). </a:t>
            </a:r>
            <a:r>
              <a:rPr lang="en-US" i="1" dirty="0">
                <a:ea typeface="+mn-lt"/>
                <a:cs typeface="+mn-lt"/>
              </a:rPr>
              <a:t>Application of micro–influencer engagement in digital marketing channels</a:t>
            </a:r>
            <a:r>
              <a:rPr lang="en-US" dirty="0">
                <a:ea typeface="+mn-lt"/>
                <a:cs typeface="+mn-lt"/>
              </a:rPr>
              <a:t>. </a:t>
            </a:r>
            <a:r>
              <a:rPr lang="en-US" err="1">
                <a:ea typeface="+mn-lt"/>
                <a:cs typeface="+mn-lt"/>
              </a:rPr>
              <a:t>Putevoditel</a:t>
            </a:r>
            <a:r>
              <a:rPr lang="en-US" dirty="0">
                <a:ea typeface="+mn-lt"/>
                <a:cs typeface="+mn-lt"/>
              </a:rPr>
              <a:t>ʹ </a:t>
            </a:r>
            <a:r>
              <a:rPr lang="en-US" err="1">
                <a:ea typeface="+mn-lt"/>
                <a:cs typeface="+mn-lt"/>
              </a:rPr>
              <a:t>Predprinimatelâ</a:t>
            </a:r>
            <a:r>
              <a:rPr lang="en-US" dirty="0">
                <a:ea typeface="+mn-lt"/>
                <a:cs typeface="+mn-lt"/>
              </a:rPr>
              <a:t> (Online), 17(4), 84–93. </a:t>
            </a:r>
            <a:r>
              <a:rPr lang="en-US" dirty="0">
                <a:ea typeface="+mn-lt"/>
                <a:cs typeface="+mn-lt"/>
                <a:hlinkClick r:id="rId10"/>
              </a:rPr>
              <a:t>https://doi.org/10.24182/2073-9885-2024-17-4-84-93</a:t>
            </a:r>
            <a:endParaRPr lang="en-US"/>
          </a:p>
          <a:p>
            <a:r>
              <a:rPr lang="en-US" dirty="0">
                <a:ea typeface="+mn-lt"/>
                <a:cs typeface="+mn-lt"/>
              </a:rPr>
              <a:t>Lawrence, D. and Lawrence, D. (2025). </a:t>
            </a:r>
            <a:r>
              <a:rPr lang="en-US" i="1" dirty="0">
                <a:ea typeface="+mn-lt"/>
                <a:cs typeface="+mn-lt"/>
              </a:rPr>
              <a:t>The Rise of Micro-Influencers: What Brands Need to Know</a:t>
            </a:r>
            <a:r>
              <a:rPr lang="en-US" dirty="0">
                <a:ea typeface="+mn-lt"/>
                <a:cs typeface="+mn-lt"/>
              </a:rPr>
              <a:t>. [online] Digital Marketing Growth Agency | Milton Keynes | Northampton. Available at: </a:t>
            </a:r>
            <a:r>
              <a:rPr lang="en-US" dirty="0">
                <a:ea typeface="+mn-lt"/>
                <a:cs typeface="+mn-lt"/>
                <a:hlinkClick r:id="rId11"/>
              </a:rPr>
              <a:t>https://www.123internet.agency/the-rise-of-micro-influencers-what-brands-need-to-know/</a:t>
            </a:r>
            <a:r>
              <a:rPr lang="en-US" dirty="0">
                <a:ea typeface="+mn-lt"/>
                <a:cs typeface="+mn-lt"/>
              </a:rPr>
              <a:t> [Accessed 19 Nov. 2025].</a:t>
            </a:r>
            <a:endParaRPr lang="en-US" dirty="0"/>
          </a:p>
          <a:p>
            <a:endParaRPr lang="en-US" dirty="0"/>
          </a:p>
          <a:p>
            <a:endParaRPr lang="en-US" dirty="0">
              <a:ea typeface="Source Sans Pro"/>
            </a:endParaRPr>
          </a:p>
        </p:txBody>
      </p:sp>
    </p:spTree>
    <p:extLst>
      <p:ext uri="{BB962C8B-B14F-4D97-AF65-F5344CB8AC3E}">
        <p14:creationId xmlns:p14="http://schemas.microsoft.com/office/powerpoint/2010/main" val="2737241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a:extLst>
            <a:ext uri="{FF2B5EF4-FFF2-40B4-BE49-F238E27FC236}">
              <a16:creationId xmlns:a16="http://schemas.microsoft.com/office/drawing/2014/main" id="{98FFAE7C-EE83-0929-9B25-98450E5030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8BCF71-0574-FDEC-B851-18ACF9E0BBE8}"/>
              </a:ext>
            </a:extLst>
          </p:cNvPr>
          <p:cNvSpPr>
            <a:spLocks noGrp="1"/>
          </p:cNvSpPr>
          <p:nvPr>
            <p:ph type="title"/>
          </p:nvPr>
        </p:nvSpPr>
        <p:spPr>
          <a:xfrm>
            <a:off x="824346" y="853333"/>
            <a:ext cx="10718469" cy="2792412"/>
          </a:xfrm>
          <a:noFill/>
        </p:spPr>
        <p:txBody>
          <a:bodyPr>
            <a:noAutofit/>
          </a:bodyPr>
          <a:lstStyle/>
          <a:p>
            <a:r>
              <a:rPr lang="en-US" dirty="0"/>
              <a:t>Reference List Continued. </a:t>
            </a:r>
          </a:p>
        </p:txBody>
      </p:sp>
      <p:sp>
        <p:nvSpPr>
          <p:cNvPr id="59" name="Content Placeholder 58">
            <a:extLst>
              <a:ext uri="{FF2B5EF4-FFF2-40B4-BE49-F238E27FC236}">
                <a16:creationId xmlns:a16="http://schemas.microsoft.com/office/drawing/2014/main" id="{3D0AD5B8-4367-AFAD-A1F3-4C80BE48037C}"/>
              </a:ext>
            </a:extLst>
          </p:cNvPr>
          <p:cNvSpPr>
            <a:spLocks noGrp="1"/>
          </p:cNvSpPr>
          <p:nvPr>
            <p:ph sz="half" idx="13"/>
          </p:nvPr>
        </p:nvSpPr>
        <p:spPr>
          <a:xfrm>
            <a:off x="852055" y="1707790"/>
            <a:ext cx="10883734" cy="4557444"/>
          </a:xfrm>
        </p:spPr>
        <p:txBody>
          <a:bodyPr vert="horz" lIns="91440" tIns="45720" rIns="91440" bIns="45720" rtlCol="0" anchor="t">
            <a:noAutofit/>
          </a:bodyPr>
          <a:lstStyle/>
          <a:p>
            <a:r>
              <a:rPr lang="en-US" sz="1400">
                <a:ea typeface="+mn-lt"/>
                <a:cs typeface="+mn-lt"/>
              </a:rPr>
              <a:t>Lynch, J. (2024). </a:t>
            </a:r>
            <a:r>
              <a:rPr lang="en-US" sz="1400" i="1">
                <a:ea typeface="+mn-lt"/>
                <a:cs typeface="+mn-lt"/>
              </a:rPr>
              <a:t>Glossier Marketing Strategy - Soar With Us</a:t>
            </a:r>
            <a:r>
              <a:rPr lang="en-US" sz="1400">
                <a:ea typeface="+mn-lt"/>
                <a:cs typeface="+mn-lt"/>
              </a:rPr>
              <a:t>. [online] </a:t>
            </a:r>
            <a:r>
              <a:rPr lang="en-US" sz="1400" dirty="0">
                <a:ea typeface="+mn-lt"/>
                <a:cs typeface="+mn-lt"/>
                <a:hlinkClick r:id="rId2"/>
              </a:rPr>
              <a:t>www.soarwithus.co</a:t>
            </a:r>
            <a:r>
              <a:rPr lang="en-US" sz="1400">
                <a:ea typeface="+mn-lt"/>
                <a:cs typeface="+mn-lt"/>
              </a:rPr>
              <a:t>. Available at: </a:t>
            </a:r>
            <a:r>
              <a:rPr lang="en-US" sz="1400" dirty="0">
                <a:ea typeface="+mn-lt"/>
                <a:cs typeface="+mn-lt"/>
                <a:hlinkClick r:id="rId3"/>
              </a:rPr>
              <a:t>https://www.soarwithus.co/blog/glossier-marketing-strategy</a:t>
            </a:r>
            <a:r>
              <a:rPr lang="en-US" sz="1400" dirty="0">
                <a:ea typeface="+mn-lt"/>
                <a:cs typeface="+mn-lt"/>
              </a:rPr>
              <a:t>.</a:t>
            </a:r>
          </a:p>
          <a:p>
            <a:r>
              <a:rPr lang="en-US" sz="1400">
                <a:ea typeface="+mn-lt"/>
                <a:cs typeface="+mn-lt"/>
              </a:rPr>
              <a:t>Marketing Evolution (2022). </a:t>
            </a:r>
            <a:r>
              <a:rPr lang="en-US" sz="1400" i="1">
                <a:ea typeface="+mn-lt"/>
                <a:cs typeface="+mn-lt"/>
              </a:rPr>
              <a:t>What is marketing ROI? | marketing evolution</a:t>
            </a:r>
            <a:r>
              <a:rPr lang="en-US" sz="1400">
                <a:ea typeface="+mn-lt"/>
                <a:cs typeface="+mn-lt"/>
              </a:rPr>
              <a:t>. [online] Marketingevolution.com. Available at: </a:t>
            </a:r>
            <a:r>
              <a:rPr lang="en-US" sz="1400" dirty="0">
                <a:ea typeface="+mn-lt"/>
                <a:cs typeface="+mn-lt"/>
                <a:hlinkClick r:id="rId4"/>
              </a:rPr>
              <a:t>https://www.marketingevolution.com/marketing-essentials/marketing-roi</a:t>
            </a:r>
            <a:r>
              <a:rPr lang="en-US" sz="1400" dirty="0">
                <a:ea typeface="+mn-lt"/>
                <a:cs typeface="+mn-lt"/>
              </a:rPr>
              <a:t>.</a:t>
            </a:r>
            <a:endParaRPr lang="en-US" sz="1400">
              <a:ea typeface="Source Sans Pro"/>
            </a:endParaRPr>
          </a:p>
          <a:p>
            <a:r>
              <a:rPr lang="en-US" sz="1400">
                <a:ea typeface="+mn-lt"/>
                <a:cs typeface="+mn-lt"/>
              </a:rPr>
              <a:t>Nain, P. (2023). </a:t>
            </a:r>
            <a:r>
              <a:rPr lang="en-US" sz="1400" i="1">
                <a:ea typeface="+mn-lt"/>
                <a:cs typeface="+mn-lt"/>
              </a:rPr>
              <a:t>How Glossier Used an Ambassador Program to Become Part of Skincare and Makeup Kit of 5M People</a:t>
            </a:r>
            <a:r>
              <a:rPr lang="en-US" sz="1400">
                <a:ea typeface="+mn-lt"/>
                <a:cs typeface="+mn-lt"/>
              </a:rPr>
              <a:t>. [online] </a:t>
            </a:r>
            <a:r>
              <a:rPr lang="en-US" sz="1400" dirty="0">
                <a:ea typeface="+mn-lt"/>
                <a:cs typeface="+mn-lt"/>
                <a:hlinkClick r:id="rId5"/>
              </a:rPr>
              <a:t>www.getsaral.com</a:t>
            </a:r>
            <a:r>
              <a:rPr lang="en-US" sz="1400">
                <a:ea typeface="+mn-lt"/>
                <a:cs typeface="+mn-lt"/>
              </a:rPr>
              <a:t>. Available at: </a:t>
            </a:r>
            <a:r>
              <a:rPr lang="en-US" sz="1400" dirty="0">
                <a:ea typeface="+mn-lt"/>
                <a:cs typeface="+mn-lt"/>
                <a:hlinkClick r:id="rId6"/>
              </a:rPr>
              <a:t>https://www.getsaral.com/academy/glossier-ambassador-program</a:t>
            </a:r>
            <a:r>
              <a:rPr lang="en-US" sz="1400" dirty="0">
                <a:ea typeface="+mn-lt"/>
                <a:cs typeface="+mn-lt"/>
              </a:rPr>
              <a:t>.</a:t>
            </a:r>
            <a:endParaRPr lang="en-US" sz="1400">
              <a:ea typeface="Source Sans Pro"/>
            </a:endParaRPr>
          </a:p>
          <a:p>
            <a:r>
              <a:rPr lang="en-US" sz="1400" err="1">
                <a:ea typeface="+mn-lt"/>
                <a:cs typeface="+mn-lt"/>
              </a:rPr>
              <a:t>NowFluence</a:t>
            </a:r>
            <a:r>
              <a:rPr lang="en-US" sz="1400" dirty="0">
                <a:ea typeface="+mn-lt"/>
                <a:cs typeface="+mn-lt"/>
              </a:rPr>
              <a:t> (2025). </a:t>
            </a:r>
            <a:r>
              <a:rPr lang="en-US" sz="1400" i="1" err="1">
                <a:ea typeface="+mn-lt"/>
                <a:cs typeface="+mn-lt"/>
              </a:rPr>
              <a:t>Securly</a:t>
            </a:r>
            <a:r>
              <a:rPr lang="en-US" sz="1400" i="1" dirty="0">
                <a:ea typeface="+mn-lt"/>
                <a:cs typeface="+mn-lt"/>
              </a:rPr>
              <a:t> - Geolocation sharing</a:t>
            </a:r>
            <a:r>
              <a:rPr lang="en-US" sz="1400" dirty="0">
                <a:ea typeface="+mn-lt"/>
                <a:cs typeface="+mn-lt"/>
              </a:rPr>
              <a:t>. [online] Instagram.com. Available at: </a:t>
            </a:r>
            <a:r>
              <a:rPr lang="en-US" sz="1400" dirty="0">
                <a:ea typeface="+mn-lt"/>
                <a:cs typeface="+mn-lt"/>
                <a:hlinkClick r:id="rId7"/>
              </a:rPr>
              <a:t>https://www.instagram.com/reel/DIg2yPVtKuO/?hl=en</a:t>
            </a:r>
            <a:r>
              <a:rPr lang="en-US" sz="1400" dirty="0">
                <a:ea typeface="+mn-lt"/>
                <a:cs typeface="+mn-lt"/>
              </a:rPr>
              <a:t> [Accessed 19 Nov. 2025].</a:t>
            </a:r>
            <a:endParaRPr lang="en-US" sz="1400">
              <a:ea typeface="Source Sans Pro"/>
            </a:endParaRPr>
          </a:p>
          <a:p>
            <a:r>
              <a:rPr lang="en-US" sz="1400" dirty="0">
                <a:ea typeface="+mn-lt"/>
                <a:cs typeface="+mn-lt"/>
              </a:rPr>
              <a:t>Pertwee, F. (2025). </a:t>
            </a:r>
            <a:r>
              <a:rPr lang="en-US" sz="1400" i="1" dirty="0">
                <a:ea typeface="+mn-lt"/>
                <a:cs typeface="+mn-lt"/>
              </a:rPr>
              <a:t>Understanding Micro-Influencers: What &amp; Why They Matter</a:t>
            </a:r>
            <a:r>
              <a:rPr lang="en-US" sz="1400" dirty="0">
                <a:ea typeface="+mn-lt"/>
                <a:cs typeface="+mn-lt"/>
              </a:rPr>
              <a:t>. [online] The Influence Room. Available at: </a:t>
            </a:r>
            <a:r>
              <a:rPr lang="en-US" sz="1400" dirty="0">
                <a:ea typeface="+mn-lt"/>
                <a:cs typeface="+mn-lt"/>
                <a:hlinkClick r:id="rId8"/>
              </a:rPr>
              <a:t>https://www.theinfluenceroom.com/understanding-micro-influencers/</a:t>
            </a:r>
            <a:r>
              <a:rPr lang="en-US" sz="1400" dirty="0">
                <a:ea typeface="+mn-lt"/>
                <a:cs typeface="+mn-lt"/>
              </a:rPr>
              <a:t>.</a:t>
            </a:r>
            <a:endParaRPr lang="en-US" sz="1400">
              <a:ea typeface="Source Sans Pro"/>
            </a:endParaRPr>
          </a:p>
          <a:p>
            <a:r>
              <a:rPr lang="en-US" sz="1400" dirty="0">
                <a:ea typeface="+mn-lt"/>
                <a:cs typeface="+mn-lt"/>
              </a:rPr>
              <a:t>Time, S. and (2024). </a:t>
            </a:r>
            <a:r>
              <a:rPr lang="en-US" sz="1400" i="1" dirty="0">
                <a:ea typeface="+mn-lt"/>
                <a:cs typeface="+mn-lt"/>
              </a:rPr>
              <a:t>The Rise of Micro-Influencers: Leveraging Niche Demographics in Paid Social for eCommerce | BIMA</a:t>
            </a:r>
            <a:r>
              <a:rPr lang="en-US" sz="1400" dirty="0">
                <a:ea typeface="+mn-lt"/>
                <a:cs typeface="+mn-lt"/>
              </a:rPr>
              <a:t>. [online] BIMA. Available at: </a:t>
            </a:r>
            <a:r>
              <a:rPr lang="en-US" sz="1400" dirty="0">
                <a:ea typeface="+mn-lt"/>
                <a:cs typeface="+mn-lt"/>
                <a:hlinkClick r:id="rId9"/>
              </a:rPr>
              <a:t>https://bima.co.uk/the-rise-of-micro-influencers-leveraging-niche-demographics-in-paid-social-for-ecommerce/</a:t>
            </a:r>
            <a:r>
              <a:rPr lang="en-US" sz="1400" dirty="0">
                <a:ea typeface="+mn-lt"/>
                <a:cs typeface="+mn-lt"/>
              </a:rPr>
              <a:t>.</a:t>
            </a:r>
          </a:p>
          <a:p>
            <a:r>
              <a:rPr lang="en-US" sz="1400" dirty="0">
                <a:ea typeface="+mn-lt"/>
                <a:cs typeface="+mn-lt"/>
              </a:rPr>
              <a:t>User, S.H. (2021). </a:t>
            </a:r>
            <a:r>
              <a:rPr lang="en-US" sz="1400" i="1" dirty="0">
                <a:ea typeface="+mn-lt"/>
                <a:cs typeface="+mn-lt"/>
              </a:rPr>
              <a:t>Why Brands Need Micro Influencers to Reach Gen Z</a:t>
            </a:r>
            <a:r>
              <a:rPr lang="en-US" sz="1400" dirty="0">
                <a:ea typeface="+mn-lt"/>
                <a:cs typeface="+mn-lt"/>
              </a:rPr>
              <a:t>. [online] onbrand.shopltk.com. Available at: </a:t>
            </a:r>
            <a:r>
              <a:rPr lang="en-US" sz="1400" dirty="0">
                <a:ea typeface="+mn-lt"/>
                <a:cs typeface="+mn-lt"/>
                <a:hlinkClick r:id="rId10"/>
              </a:rPr>
              <a:t>https://onbrand.shopltk.com/why-brands-need-micro-influencers-to-reach-gen-z</a:t>
            </a:r>
            <a:r>
              <a:rPr lang="en-US" sz="1400" dirty="0">
                <a:ea typeface="+mn-lt"/>
                <a:cs typeface="+mn-lt"/>
              </a:rPr>
              <a:t>.</a:t>
            </a:r>
          </a:p>
          <a:p>
            <a:r>
              <a:rPr lang="en-US" sz="1400" dirty="0">
                <a:ea typeface="+mn-lt"/>
                <a:cs typeface="+mn-lt"/>
              </a:rPr>
              <a:t>West, C. (2023). </a:t>
            </a:r>
            <a:r>
              <a:rPr lang="en-US" sz="1400" i="1" dirty="0">
                <a:ea typeface="+mn-lt"/>
                <a:cs typeface="+mn-lt"/>
              </a:rPr>
              <a:t>Micro-influencer marketing guide: Facts and uses</a:t>
            </a:r>
            <a:r>
              <a:rPr lang="en-US" sz="1400" dirty="0">
                <a:ea typeface="+mn-lt"/>
                <a:cs typeface="+mn-lt"/>
              </a:rPr>
              <a:t>. [online] Sprout Social. Available at: </a:t>
            </a:r>
            <a:r>
              <a:rPr lang="en-US" sz="1400" dirty="0">
                <a:ea typeface="+mn-lt"/>
                <a:cs typeface="+mn-lt"/>
                <a:hlinkClick r:id="rId11"/>
              </a:rPr>
              <a:t>https://sproutsocial.com/insights/microinfluencer-marketing/</a:t>
            </a:r>
            <a:r>
              <a:rPr lang="en-US" sz="1400" dirty="0">
                <a:ea typeface="+mn-lt"/>
                <a:cs typeface="+mn-lt"/>
              </a:rPr>
              <a:t>.</a:t>
            </a:r>
            <a:endParaRPr lang="en-US" sz="1400">
              <a:ea typeface="Source Sans Pro"/>
            </a:endParaRPr>
          </a:p>
          <a:p>
            <a:r>
              <a:rPr lang="en-US" sz="1400" dirty="0">
                <a:ea typeface="+mn-lt"/>
                <a:cs typeface="+mn-lt"/>
                <a:hlinkClick r:id="rId12"/>
              </a:rPr>
              <a:t>www.tribegroup.co</a:t>
            </a:r>
            <a:r>
              <a:rPr lang="en-US" sz="1400" dirty="0">
                <a:ea typeface="+mn-lt"/>
                <a:cs typeface="+mn-lt"/>
              </a:rPr>
              <a:t>. (n.d.). </a:t>
            </a:r>
            <a:r>
              <a:rPr lang="en-US" sz="1400" i="1" dirty="0">
                <a:ea typeface="+mn-lt"/>
                <a:cs typeface="+mn-lt"/>
              </a:rPr>
              <a:t>How Many Followers Do You Need to Be an Influencer?</a:t>
            </a:r>
            <a:r>
              <a:rPr lang="en-US" sz="1400" dirty="0">
                <a:ea typeface="+mn-lt"/>
                <a:cs typeface="+mn-lt"/>
              </a:rPr>
              <a:t> [online] Available at: </a:t>
            </a:r>
            <a:r>
              <a:rPr lang="en-US" sz="1400" dirty="0">
                <a:ea typeface="+mn-lt"/>
                <a:cs typeface="+mn-lt"/>
                <a:hlinkClick r:id="rId13"/>
              </a:rPr>
              <a:t>https://www.tribegroup.co/blog/influencer-followers</a:t>
            </a:r>
            <a:r>
              <a:rPr lang="en-US" sz="1400" dirty="0">
                <a:ea typeface="+mn-lt"/>
                <a:cs typeface="+mn-lt"/>
              </a:rPr>
              <a:t>?.</a:t>
            </a:r>
            <a:endParaRPr lang="en-US" sz="1400">
              <a:ea typeface="Source Sans Pro"/>
            </a:endParaRPr>
          </a:p>
          <a:p>
            <a:endParaRPr lang="en-US" dirty="0"/>
          </a:p>
          <a:p>
            <a:endParaRPr lang="en-US" dirty="0">
              <a:ea typeface="Source Sans Pro"/>
            </a:endParaRPr>
          </a:p>
        </p:txBody>
      </p:sp>
    </p:spTree>
    <p:extLst>
      <p:ext uri="{BB962C8B-B14F-4D97-AF65-F5344CB8AC3E}">
        <p14:creationId xmlns:p14="http://schemas.microsoft.com/office/powerpoint/2010/main" val="4163024985"/>
      </p:ext>
    </p:extLst>
  </p:cSld>
  <p:clrMapOvr>
    <a:masterClrMapping/>
  </p:clrMapOvr>
</p:sld>
</file>

<file path=ppt/theme/theme1.xml><?xml version="1.0" encoding="utf-8"?>
<a:theme xmlns:a="http://schemas.openxmlformats.org/drawingml/2006/main" name="Custom">
  <a:themeElements>
    <a:clrScheme name="Custom 269">
      <a:dk1>
        <a:sysClr val="windowText" lastClr="000000"/>
      </a:dk1>
      <a:lt1>
        <a:sysClr val="window" lastClr="FFFFFF"/>
      </a:lt1>
      <a:dk2>
        <a:srgbClr val="775F55"/>
      </a:dk2>
      <a:lt2>
        <a:srgbClr val="EBDDC3"/>
      </a:lt2>
      <a:accent1>
        <a:srgbClr val="E69F9A"/>
      </a:accent1>
      <a:accent2>
        <a:srgbClr val="C38C44"/>
      </a:accent2>
      <a:accent3>
        <a:srgbClr val="B32752"/>
      </a:accent3>
      <a:accent4>
        <a:srgbClr val="F5BF77"/>
      </a:accent4>
      <a:accent5>
        <a:srgbClr val="BDBB78"/>
      </a:accent5>
      <a:accent6>
        <a:srgbClr val="9FCDC6"/>
      </a:accent6>
      <a:hlink>
        <a:srgbClr val="F7B615"/>
      </a:hlink>
      <a:folHlink>
        <a:srgbClr val="704404"/>
      </a:folHlink>
    </a:clrScheme>
    <a:fontScheme name="Custom 190">
      <a:majorFont>
        <a:latin typeface="DM Serif Display"/>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2"/>
        </a:solidFill>
        <a:ln w="12700" cap="flat">
          <a:noFill/>
          <a:prstDash val="solid"/>
          <a:miter/>
        </a:ln>
      </a:spPr>
      <a:bodyPr rtlCol="0" anchor="ctr"/>
      <a:lstStyle>
        <a:defPPr algn="l">
          <a:defRPr dirty="0"/>
        </a:defPPr>
      </a:lstStyle>
    </a:spDef>
  </a:objectDefaults>
  <a:extraClrSchemeLst/>
  <a:extLst>
    <a:ext uri="{05A4C25C-085E-4340-85A3-A5531E510DB2}">
      <thm15:themeFamily xmlns:thm15="http://schemas.microsoft.com/office/thememl/2012/main" name="TM88997677_win32_LW_V2" id="{A337E98B-B78A-4478-A7B4-5BC118FBE473}" vid="{BFD76E1B-16BC-4706-8DD0-46BF66D357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26A71AF-4CF2-4B95-BFB6-5C27500258C6}">
  <ds:schemaRefs>
    <ds:schemaRef ds:uri="http://schemas.openxmlformats.org/package/2006/metadata/core-properties"/>
    <ds:schemaRef ds:uri="http://schemas.microsoft.com/office/infopath/2007/PartnerControls"/>
    <ds:schemaRef ds:uri="http://schemas.microsoft.com/office/2006/metadata/properties"/>
    <ds:schemaRef ds:uri="http://www.w3.org/XML/1998/namespace"/>
    <ds:schemaRef ds:uri="http://purl.org/dc/elements/1.1/"/>
    <ds:schemaRef ds:uri="http://schemas.microsoft.com/office/2006/documentManagement/types"/>
    <ds:schemaRef ds:uri="230e9df3-be65-4c73-a93b-d1236ebd677e"/>
    <ds:schemaRef ds:uri="71af3243-3dd4-4a8d-8c0d-dd76da1f02a5"/>
    <ds:schemaRef ds:uri="16c05727-aa75-4e4a-9b5f-8a80a1165891"/>
    <ds:schemaRef ds:uri="http://schemas.microsoft.com/sharepoint/v3"/>
    <ds:schemaRef ds:uri="http://purl.org/dc/dcmitype/"/>
    <ds:schemaRef ds:uri="http://purl.org/dc/terms/"/>
  </ds:schemaRefs>
</ds:datastoreItem>
</file>

<file path=customXml/itemProps2.xml><?xml version="1.0" encoding="utf-8"?>
<ds:datastoreItem xmlns:ds="http://schemas.openxmlformats.org/officeDocument/2006/customXml" ds:itemID="{9364A2FB-322C-4E17-81F0-E7F6A9EA6E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F60B100-7079-4DE7-AF7C-20BFB1D62C46}">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385</Words>
  <Application>Microsoft Office PowerPoint</Application>
  <PresentationFormat>Widescreen</PresentationFormat>
  <Paragraphs>100</Paragraphs>
  <Slides>7</Slides>
  <Notes>4</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Custom</vt:lpstr>
      <vt:lpstr>Why micro influencers are the key to modern marketing. </vt:lpstr>
      <vt:lpstr>Why Micro-Influencers are Effective. </vt:lpstr>
      <vt:lpstr>How Glossier Grew Through Micro-Influencers. </vt:lpstr>
      <vt:lpstr>Overall Impact of Micro-Influencers in Marketing</vt:lpstr>
      <vt:lpstr>Thank you</vt:lpstr>
      <vt:lpstr>Reference List. </vt:lpstr>
      <vt:lpstr>Reference List Continued.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180</cp:revision>
  <dcterms:created xsi:type="dcterms:W3CDTF">2025-11-18T19:01:01Z</dcterms:created>
  <dcterms:modified xsi:type="dcterms:W3CDTF">2025-11-24T19:14:47Z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