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3" r:id="rId5"/>
    <p:sldId id="262" r:id="rId6"/>
    <p:sldId id="258" r:id="rId7"/>
    <p:sldId id="259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76" d="100"/>
          <a:sy n="76" d="100"/>
        </p:scale>
        <p:origin x="114" y="8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45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805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671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77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01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649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72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624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115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0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68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77EE8-52B7-4172-8938-ADC88DE0D910}" type="datetimeFigureOut">
              <a:rPr lang="en-GB" smtClean="0"/>
              <a:t>28/03/2024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F70C1-9D26-46E0-8E89-E215F9E34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591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youtube.com/watch?v=Kl4TuUjoiU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fr.org/backgrounder/china-afric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bing.com/videos/search?q=China+in+Africa&amp;&amp;view=detail&amp;mid=7132B201F72DE5C0EC547132B201F72DE5C0EC54&amp;&amp;FORM=VRDGA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latin typeface="+mn-lt"/>
              </a:rPr>
              <a:t>HPAN4013</a:t>
            </a:r>
            <a:br>
              <a:rPr lang="en-GB" dirty="0"/>
            </a:br>
            <a:r>
              <a:rPr lang="en-GB" b="1" dirty="0">
                <a:latin typeface="+mn-lt"/>
              </a:rPr>
              <a:t>Working in Development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Review and Conclusions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595" y="2573008"/>
            <a:ext cx="571500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059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Working in Development: 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07943"/>
            <a:ext cx="7886700" cy="4951650"/>
          </a:xfrm>
        </p:spPr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sz="2400" b="1" dirty="0"/>
              <a:t>Introduction and Overview: Who works in Development? Factors promoting change.</a:t>
            </a:r>
          </a:p>
          <a:p>
            <a:r>
              <a:rPr lang="en-GB" sz="2400" b="1" dirty="0"/>
              <a:t>Partners and Partnership</a:t>
            </a:r>
          </a:p>
          <a:p>
            <a:r>
              <a:rPr lang="en-GB" sz="2400" b="1" dirty="0"/>
              <a:t>Case Studies in Project Design and delivery:</a:t>
            </a:r>
          </a:p>
          <a:p>
            <a:pPr marL="0" indent="0">
              <a:buNone/>
            </a:pPr>
            <a:r>
              <a:rPr lang="en-GB" sz="2400" b="1" dirty="0"/>
              <a:t>  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602" y="1536722"/>
            <a:ext cx="1814311" cy="13588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5026" y="1033531"/>
            <a:ext cx="1480060" cy="18620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886" y="488829"/>
            <a:ext cx="1605278" cy="240671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87" y="1690689"/>
            <a:ext cx="1613278" cy="1204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0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Module Overview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644186"/>
          </a:xfrm>
        </p:spPr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Research for Development Studies</a:t>
            </a:r>
          </a:p>
          <a:p>
            <a:r>
              <a:rPr lang="en-GB" sz="2400" b="1" dirty="0"/>
              <a:t>Problems in Development…and a brief look at advocacy</a:t>
            </a:r>
          </a:p>
          <a:p>
            <a:r>
              <a:rPr lang="en-GB" sz="2400" b="1" dirty="0"/>
              <a:t>Beyond development (Post-Development theory)</a:t>
            </a:r>
          </a:p>
          <a:p>
            <a:r>
              <a:rPr lang="en-GB" sz="2400" b="1" dirty="0"/>
              <a:t>Review and Conclusions: Evaluation</a:t>
            </a:r>
            <a:endParaRPr lang="en-GB" sz="1900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Assignments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208" y="1375374"/>
            <a:ext cx="2326886" cy="172288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501" y="1375374"/>
            <a:ext cx="1617182" cy="103915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877" y="1490602"/>
            <a:ext cx="2505075" cy="9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153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82598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 err="1">
                <a:latin typeface="+mn-lt"/>
              </a:rPr>
              <a:t>Postdevelopment</a:t>
            </a:r>
            <a:br>
              <a:rPr lang="en-GB" dirty="0"/>
            </a:br>
            <a:r>
              <a:rPr lang="en-GB" b="1" dirty="0" err="1">
                <a:latin typeface="+mn-lt"/>
              </a:rPr>
              <a:t>Videoclip</a:t>
            </a:r>
            <a:r>
              <a:rPr lang="en-GB" b="1" dirty="0">
                <a:latin typeface="+mn-lt"/>
              </a:rPr>
              <a:t>: Arturo Escobar Lecture</a:t>
            </a:r>
            <a:br>
              <a:rPr lang="en-GB" b="1" dirty="0">
                <a:latin typeface="+mn-lt"/>
              </a:rPr>
            </a:br>
            <a:r>
              <a:rPr lang="en-GB" sz="2700" dirty="0">
                <a:latin typeface="+mn-lt"/>
              </a:rPr>
              <a:t>10/9/2018 (7:35)</a:t>
            </a:r>
            <a:br>
              <a:rPr lang="en-GB" sz="2700" dirty="0">
                <a:latin typeface="+mn-lt"/>
              </a:rPr>
            </a:br>
            <a:endParaRPr lang="en-GB" sz="27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400" u="sng" dirty="0"/>
          </a:p>
          <a:p>
            <a:pPr marL="0" indent="0">
              <a:buNone/>
            </a:pPr>
            <a:endParaRPr lang="en-GB" sz="1900" u="sng" kern="100" dirty="0">
              <a:solidFill>
                <a:srgbClr val="467886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endParaRPr lang="en-GB" sz="1900" u="sng" kern="100" dirty="0">
              <a:solidFill>
                <a:srgbClr val="467886"/>
              </a:solidFill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r>
              <a:rPr lang="en-GB" sz="1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                                                              </a:t>
            </a:r>
          </a:p>
          <a:p>
            <a:pPr marL="0" indent="0">
              <a:buNone/>
            </a:pPr>
            <a:endParaRPr lang="en-GB" sz="1900" u="sng" kern="100" dirty="0">
              <a:solidFill>
                <a:srgbClr val="467886"/>
              </a:solidFill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endParaRPr lang="en-GB" sz="1900" u="sng" kern="100" dirty="0">
              <a:solidFill>
                <a:srgbClr val="467886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endParaRPr lang="en-GB" sz="1900" u="sng" kern="100" dirty="0">
              <a:solidFill>
                <a:srgbClr val="467886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r>
              <a:rPr lang="en-GB" sz="1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https://www.youtube.com/watch?v=Kl4TuUjoiU8</a:t>
            </a:r>
            <a:endParaRPr lang="en-GB" dirty="0"/>
          </a:p>
          <a:p>
            <a:pPr marL="0" indent="0">
              <a:buNone/>
            </a:pPr>
            <a:r>
              <a:rPr lang="en-GB" sz="2200" dirty="0"/>
              <a:t>[NB Escobar refers to some text at the beginning of the </a:t>
            </a:r>
            <a:r>
              <a:rPr lang="en-GB" sz="2200" dirty="0" err="1"/>
              <a:t>filmclip</a:t>
            </a:r>
            <a:r>
              <a:rPr lang="en-GB" sz="2200" dirty="0"/>
              <a:t>:</a:t>
            </a:r>
          </a:p>
          <a:p>
            <a:pPr marL="0" indent="0">
              <a:buNone/>
            </a:pPr>
            <a:r>
              <a:rPr lang="en-GB" sz="2200" i="1" dirty="0"/>
              <a:t>“36. There is a sense in which rapid economic progress is impossible without painful readjustments.”  This is quoted from: </a:t>
            </a:r>
            <a:r>
              <a:rPr lang="en-GB" sz="2200" b="1" i="1" dirty="0"/>
              <a:t>United Nations, Department of Social and Economic Affairs, Measures for the Economic Development of Underdeveloped Countries, 1951</a:t>
            </a:r>
            <a:r>
              <a:rPr lang="en-GB" sz="2200" i="1" dirty="0"/>
              <a:t>.]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Farewell to Development | Arturo Escobar">
            <a:extLst>
              <a:ext uri="{FF2B5EF4-FFF2-40B4-BE49-F238E27FC236}">
                <a16:creationId xmlns:a16="http://schemas.microsoft.com/office/drawing/2014/main" id="{D56754DB-86F2-1C41-9113-C3561C5B0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111" y="1825625"/>
            <a:ext cx="4102528" cy="237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274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326316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+mn-lt"/>
              </a:rPr>
              <a:t>To summarise:</a:t>
            </a:r>
            <a:br>
              <a:rPr lang="en-GB" sz="3100" b="1" dirty="0">
                <a:latin typeface="+mn-lt"/>
              </a:rPr>
            </a:br>
            <a:r>
              <a:rPr lang="en-GB" sz="4000" b="1" dirty="0">
                <a:latin typeface="+mn-lt"/>
              </a:rPr>
              <a:t>Contemporary debates and a paradigm shift in development thinking…</a:t>
            </a:r>
            <a:br>
              <a:rPr lang="en-GB" sz="4000" b="1" dirty="0">
                <a:latin typeface="+mn-lt"/>
              </a:rPr>
            </a:br>
            <a:endParaRPr lang="en-GB" sz="40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08031"/>
            <a:ext cx="7886700" cy="44689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Liberation/Independence and  </a:t>
            </a:r>
            <a:r>
              <a:rPr lang="en-GB" dirty="0" err="1"/>
              <a:t>Neocolonialism</a:t>
            </a:r>
            <a:r>
              <a:rPr lang="en-GB" dirty="0"/>
              <a:t>/Underdevelopment</a:t>
            </a:r>
          </a:p>
          <a:p>
            <a:r>
              <a:rPr lang="en-GB" dirty="0"/>
              <a:t>Progress/Modernisation/Growth/Development</a:t>
            </a:r>
          </a:p>
          <a:p>
            <a:r>
              <a:rPr lang="en-GB" dirty="0"/>
              <a:t>Sustainable Development?</a:t>
            </a:r>
          </a:p>
          <a:p>
            <a:r>
              <a:rPr lang="en-GB" dirty="0"/>
              <a:t>Carbon descent</a:t>
            </a:r>
          </a:p>
          <a:p>
            <a:r>
              <a:rPr lang="en-GB" dirty="0"/>
              <a:t>De-Growth and Global Distributive Justice</a:t>
            </a:r>
          </a:p>
          <a:p>
            <a:r>
              <a:rPr lang="en-GB" dirty="0"/>
              <a:t>Post-development            </a:t>
            </a:r>
          </a:p>
          <a:p>
            <a:endParaRPr lang="en-GB" dirty="0"/>
          </a:p>
          <a:p>
            <a:r>
              <a:rPr lang="en-GB" dirty="0"/>
              <a:t>Campaigning, Lobbying and Advocacy </a:t>
            </a:r>
          </a:p>
          <a:p>
            <a:pPr marL="0" indent="0">
              <a:buNone/>
            </a:pPr>
            <a:r>
              <a:rPr lang="en-GB" dirty="0"/>
              <a:t>   - for what?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712" y="3347049"/>
            <a:ext cx="1872637" cy="264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117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Working in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  <a:p>
            <a:r>
              <a:rPr lang="en-GB" dirty="0"/>
              <a:t>The balance between advocacy (at home) and interventions (abroad)?</a:t>
            </a:r>
          </a:p>
          <a:p>
            <a:r>
              <a:rPr lang="en-GB" dirty="0"/>
              <a:t>The difference between development and change</a:t>
            </a:r>
          </a:p>
          <a:p>
            <a:r>
              <a:rPr lang="en-GB" dirty="0"/>
              <a:t>The changing balance in the impact of the West and China in the developing world: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sz="2400" i="1" dirty="0"/>
              <a:t>Council on Foreign Relations (US NGO, think tank)  report: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sz="2400" dirty="0">
                <a:hlinkClick r:id="rId2"/>
              </a:rPr>
              <a:t>https://www.cfr.org/backgrounder/china-africa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831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Working in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Film-clip:</a:t>
            </a:r>
          </a:p>
          <a:p>
            <a:pPr marL="0" indent="0">
              <a:buNone/>
            </a:pPr>
            <a:r>
              <a:rPr lang="en-GB" dirty="0"/>
              <a:t>How Africa is becoming China’s China (10:47) by Wendover/Brilliant</a:t>
            </a: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https://www.bing.com/videos/search?q=China+in+Africa&amp;&amp;view=detail&amp;mid=7132B201F72DE5C0EC547132B201F72DE5C0EC54&amp;&amp;FORM=VRDGAR</a:t>
            </a: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9182" y="1690689"/>
            <a:ext cx="4415318" cy="2914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173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+mn-lt"/>
              </a:rPr>
              <a:t>HPAN4013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Design-Delivery-Evaluation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dirty="0"/>
              <a:t>Your comments, please…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656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</TotalTime>
  <Words>330</Words>
  <Application>Microsoft Office PowerPoint</Application>
  <PresentationFormat>On-screen Show (4:3)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Calibri Light</vt:lpstr>
      <vt:lpstr>Office Theme</vt:lpstr>
      <vt:lpstr>HPAN4013 Working in Development</vt:lpstr>
      <vt:lpstr>Working in Development: Module Overview</vt:lpstr>
      <vt:lpstr>Module Overview (continued)</vt:lpstr>
      <vt:lpstr> Postdevelopment Videoclip: Arturo Escobar Lecture 10/9/2018 (7:35) </vt:lpstr>
      <vt:lpstr>To summarise: Contemporary debates and a paradigm shift in development thinking… </vt:lpstr>
      <vt:lpstr>Working in Development</vt:lpstr>
      <vt:lpstr>Working in Development</vt:lpstr>
      <vt:lpstr>HPAN4013 Design-Delivery-Evaluation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HPAN4013 Working in Development</dc:title>
  <dc:creator>Andy Bevan</dc:creator>
  <cp:lastModifiedBy>Andy Bevan</cp:lastModifiedBy>
  <cp:revision>17</cp:revision>
  <dcterms:created xsi:type="dcterms:W3CDTF">2019-04-09T12:57:02Z</dcterms:created>
  <dcterms:modified xsi:type="dcterms:W3CDTF">2024-03-28T16:00:03Z</dcterms:modified>
</cp:coreProperties>
</file>