
<file path=[Content_Types].xml><?xml version="1.0" encoding="utf-8"?>
<Types xmlns="http://schemas.openxmlformats.org/package/2006/content-types">
  <Default ContentType="image/jpeg" Extension="jpg"/>
  <Default ContentType="application/xml" Extension="xml"/>
  <Default ContentType="image/png" Extension="png"/>
  <Default ContentType="image/jpeg" Extension="jpe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4.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10.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2.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Lst>
  <p:sldSz cy="6858000" cx="9144000"/>
  <p:notesSz cx="6724650" cy="9774225"/>
  <p:defaultTextStyle>
    <a:defPPr lvl="0">
      <a:defRPr lang="en-GB"/>
    </a:defPPr>
    <a:lvl1pPr eaLnBrk="0" hangingPunct="0" lvl="0" rtl="0" algn="l" fontAlgn="base">
      <a:spcBef>
        <a:spcPct val="0"/>
      </a:spcBef>
      <a:spcAft>
        <a:spcPct val="0"/>
      </a:spcAft>
      <a:defRPr kern="1200">
        <a:solidFill>
          <a:schemeClr val="tx1"/>
        </a:solidFill>
        <a:latin typeface="Arial" panose="020B0604020202020204" pitchFamily="34" charset="0"/>
        <a:ea typeface="+mn-ea"/>
        <a:cs typeface="+mn-cs"/>
      </a:defRPr>
    </a:lvl1pPr>
    <a:lvl2pPr eaLnBrk="0" hangingPunct="0" lvl="1" marL="457200" rtl="0" algn="l" fontAlgn="base">
      <a:spcBef>
        <a:spcPct val="0"/>
      </a:spcBef>
      <a:spcAft>
        <a:spcPct val="0"/>
      </a:spcAft>
      <a:defRPr kern="1200">
        <a:solidFill>
          <a:schemeClr val="tx1"/>
        </a:solidFill>
        <a:latin typeface="Arial" panose="020B0604020202020204" pitchFamily="34" charset="0"/>
        <a:ea typeface="+mn-ea"/>
        <a:cs typeface="+mn-cs"/>
      </a:defRPr>
    </a:lvl2pPr>
    <a:lvl3pPr eaLnBrk="0" hangingPunct="0" lvl="2" marL="914400" rtl="0" algn="l" fontAlgn="base">
      <a:spcBef>
        <a:spcPct val="0"/>
      </a:spcBef>
      <a:spcAft>
        <a:spcPct val="0"/>
      </a:spcAft>
      <a:defRPr kern="1200">
        <a:solidFill>
          <a:schemeClr val="tx1"/>
        </a:solidFill>
        <a:latin typeface="Arial" panose="020B0604020202020204" pitchFamily="34" charset="0"/>
        <a:ea typeface="+mn-ea"/>
        <a:cs typeface="+mn-cs"/>
      </a:defRPr>
    </a:lvl3pPr>
    <a:lvl4pPr eaLnBrk="0" hangingPunct="0" lvl="3" marL="1371600" rtl="0" algn="l" fontAlgn="base">
      <a:spcBef>
        <a:spcPct val="0"/>
      </a:spcBef>
      <a:spcAft>
        <a:spcPct val="0"/>
      </a:spcAft>
      <a:defRPr kern="1200">
        <a:solidFill>
          <a:schemeClr val="tx1"/>
        </a:solidFill>
        <a:latin typeface="Arial" panose="020B0604020202020204" pitchFamily="34" charset="0"/>
        <a:ea typeface="+mn-ea"/>
        <a:cs typeface="+mn-cs"/>
      </a:defRPr>
    </a:lvl4pPr>
    <a:lvl5pPr eaLnBrk="0" hangingPunct="0" lvl="4" marL="1828800" rtl="0" algn="l" fontAlgn="base">
      <a:spcBef>
        <a:spcPct val="0"/>
      </a:spcBef>
      <a:spcAft>
        <a:spcPct val="0"/>
      </a:spcAft>
      <a:defRPr kern="1200">
        <a:solidFill>
          <a:schemeClr val="tx1"/>
        </a:solidFill>
        <a:latin typeface="Arial" panose="020B0604020202020204" pitchFamily="34" charset="0"/>
        <a:ea typeface="+mn-ea"/>
        <a:cs typeface="+mn-cs"/>
      </a:defRPr>
    </a:lvl5pPr>
    <a:lvl6pPr defTabSz="914400" eaLnBrk="1" hangingPunct="1" latinLnBrk="0" lvl="5" marL="2286000" rtl="0" algn="l">
      <a:defRPr kern="1200">
        <a:solidFill>
          <a:schemeClr val="tx1"/>
        </a:solidFill>
        <a:latin typeface="Arial" panose="020B0604020202020204" pitchFamily="34" charset="0"/>
        <a:ea typeface="+mn-ea"/>
        <a:cs typeface="+mn-cs"/>
      </a:defRPr>
    </a:lvl6pPr>
    <a:lvl7pPr defTabSz="914400" eaLnBrk="1" hangingPunct="1" latinLnBrk="0" lvl="6" marL="2743200" rtl="0" algn="l">
      <a:defRPr kern="1200">
        <a:solidFill>
          <a:schemeClr val="tx1"/>
        </a:solidFill>
        <a:latin typeface="Arial" panose="020B0604020202020204" pitchFamily="34" charset="0"/>
        <a:ea typeface="+mn-ea"/>
        <a:cs typeface="+mn-cs"/>
      </a:defRPr>
    </a:lvl7pPr>
    <a:lvl8pPr defTabSz="914400" eaLnBrk="1" hangingPunct="1" latinLnBrk="0" lvl="7" marL="3200400" rtl="0" algn="l">
      <a:defRPr kern="1200">
        <a:solidFill>
          <a:schemeClr val="tx1"/>
        </a:solidFill>
        <a:latin typeface="Arial" panose="020B0604020202020204" pitchFamily="34" charset="0"/>
        <a:ea typeface="+mn-ea"/>
        <a:cs typeface="+mn-cs"/>
      </a:defRPr>
    </a:lvl8pPr>
    <a:lvl9pPr defTabSz="914400" eaLnBrk="1" hangingPunct="1" latinLnBrk="0" lvl="8" marL="3657600" rtl="0" algn="l">
      <a:defRPr kern="1200">
        <a:solidFill>
          <a:schemeClr val="tx1"/>
        </a:solidFill>
        <a:latin typeface="Arial" panose="020B0604020202020204" pitchFamily="34" charset="0"/>
        <a:ea typeface="+mn-ea"/>
        <a:cs typeface="+mn-cs"/>
      </a:defRPr>
    </a:lvl9pPr>
  </p:defaultTextStyle>
  <p:extLst>
    <p:ext uri="{EFAFB233-063F-42B5-8137-9DF3F51BA10A}">
      <p15:sldGuideLst>
        <p15:guide id="1" orient="horz" pos="2160">
          <p15:clr>
            <a:srgbClr val="A4A3A4"/>
          </p15:clr>
        </p15:guide>
        <p15:guide id="2" pos="2880">
          <p15:clr>
            <a:srgbClr val="A4A3A4"/>
          </p15:clr>
        </p15:guide>
      </p15:sldGuideLst>
    </p:ext>
  </p:extLst>
</p:presentation>
</file>

<file path=ppt/presProps2.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2.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11" Type="http://schemas.openxmlformats.org/officeDocument/2006/relationships/slide" Target="slides/slide6.xml"/><Relationship Id="rId22" Type="http://schemas.openxmlformats.org/officeDocument/2006/relationships/slide" Target="slides/slide17.xml"/><Relationship Id="rId10" Type="http://schemas.openxmlformats.org/officeDocument/2006/relationships/slide" Target="slides/slide5.xml"/><Relationship Id="rId21" Type="http://schemas.openxmlformats.org/officeDocument/2006/relationships/slide" Target="slides/slide16.xml"/><Relationship Id="rId13" Type="http://schemas.openxmlformats.org/officeDocument/2006/relationships/slide" Target="slides/slide8.xml"/><Relationship Id="rId24" Type="http://schemas.openxmlformats.org/officeDocument/2006/relationships/slide" Target="slides/slide19.xml"/><Relationship Id="rId12" Type="http://schemas.openxmlformats.org/officeDocument/2006/relationships/slide" Target="slides/slide7.xml"/><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viewProps" Target="viewProps2.xml"/><Relationship Id="rId3" Type="http://schemas.openxmlformats.org/officeDocument/2006/relationships/presProps" Target="presProps2.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slide" Target="slides/slide14.xml"/><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4</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5</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41610329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8</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8859741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9</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1904048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10</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12</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2736323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13</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6397523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15</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5419766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16</a:t>
            </a:fld>
            <a:endParaRPr lang="en-US" altLang="en-US"/>
          </a:p>
        </p:txBody>
      </p:sp>
      <p:sp>
        <p:nvSpPr>
          <p:cNvPr id="26627" name="Rectangle 2">
            <a:extLst>
              <a:ext uri="{FF2B5EF4-FFF2-40B4-BE49-F238E27FC236}">
                <a16:creationId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8107420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17</a:t>
            </a:fld>
            <a:endParaRPr lang="en-US" altLang="en-US"/>
          </a:p>
        </p:txBody>
      </p:sp>
      <p:sp>
        <p:nvSpPr>
          <p:cNvPr id="26627" name="Rectangle 2">
            <a:extLst>
              <a:ext uri="{FF2B5EF4-FFF2-40B4-BE49-F238E27FC236}">
                <a16:creationId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5798196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16/10/2019</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16/10/2019</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16/10/2019</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16/10/2019</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16/10/2019</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16/10/2019</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16/10/2019</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16/10/2019</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16/10/2019</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16/10/2019</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16/10/2019</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16/10/2019</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https://www.soegjobs.com/wp-content/uploads/2016/09/different-sectors-of-hospitality-industry.jpg" TargetMode="External"/><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ww.marketforce.com/en-gb/wagamama-king-casual-dining-world" TargetMode="External"/><Relationship Id="rId3" Type="http://schemas.openxmlformats.org/officeDocument/2006/relationships/hyperlink" Target="https://www.foodserviceequipmentjournal.com/special-report-how-casual-dining-group-has-turned-under-performing-assets-into-profitable-gems/" TargetMode="External"/><Relationship Id="rId7" Type="http://schemas.openxmlformats.org/officeDocument/2006/relationships/hyperlink" Target="https://www.laureate.net/"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haleymarketing.com/how-to-tips/whats-your-usp/" TargetMode="External"/><Relationship Id="rId5" Type="http://schemas.openxmlformats.org/officeDocument/2006/relationships/hyperlink" Target="https://www.customercontactweekdigital.com/agent-engagement/articles/mcdonalds-improves-customer-experience-by" TargetMode="External"/><Relationship Id="rId4" Type="http://schemas.openxmlformats.org/officeDocument/2006/relationships/hyperlink" Target="https://www.mylondon.news/news/business/business-spotlight-wagamamas-usp-good-6807834"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tripadvisor.co.uk/Restaurant_Review-g186402-d752121-Reviews-Bella_Italia-Birmingham_West_Midlands_England.html" TargetMode="External"/><Relationship Id="rId2" Type="http://schemas.openxmlformats.org/officeDocument/2006/relationships/hyperlink" Target="https://www.tripadvisor.co.uk/Restaurant_Review-g186402-d7599792-Reviews-Wagamama-Birmingham_West_Midlands_England.html" TargetMode="External"/><Relationship Id="rId1" Type="http://schemas.openxmlformats.org/officeDocument/2006/relationships/slideLayout" Target="../slideLayouts/slideLayout7.xml"/><Relationship Id="rId5" Type="http://schemas.openxmlformats.org/officeDocument/2006/relationships/hyperlink" Target="https://www.tripadvisor.co.uk/Restaurant_Review-g186402-d792874-Reviews-McDonald_s-Birmingham_West_Midlands_England.html" TargetMode="External"/><Relationship Id="rId4" Type="http://schemas.openxmlformats.org/officeDocument/2006/relationships/hyperlink" Target="https://www.tripadvisor.co.uk/Restaurant_Review-g186402-d752124-Reviews-Las_Iguanas-Birmingham_West_Midlands_England.html"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45065" name="Shape 45065"/>
        <p:cNvGrpSpPr/>
        <p:nvPr/>
      </p:nvGrpSpPr>
      <p:grpSpPr>
        <a:xfrm>
          <a:off x="0" y="0"/>
          <a:ext cx="0" cy="0"/>
          <a:chOff x="0" y="0"/>
          <a:chExt cx="0" cy="0"/>
        </a:xfrm>
      </p:grpSpPr>
      <p:sp>
        <p:nvSpPr>
          <p:cNvPr id="45066" name="Google Shape;45066;p1"/>
          <p:cNvSpPr txBox="1"/>
          <p:nvPr>
            <p:ph type="title"/>
          </p:nvPr>
        </p:nvSpPr>
        <p:spPr>
          <a:xfrm>
            <a:off x="0" y="188913"/>
            <a:ext cx="8686800" cy="1143000"/>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r>
              <a:rPr b="1" lang="en-GB" sz="3200"/>
              <a:t>An Appraisal of a Guest Service Experience</a:t>
            </a:r>
            <a:endParaRPr/>
          </a:p>
        </p:txBody>
      </p:sp>
      <p:sp>
        <p:nvSpPr>
          <p:cNvPr id="45067" name="Google Shape;45067;p1"/>
          <p:cNvSpPr txBox="1"/>
          <p:nvPr>
            <p:ph idx="1" type="body"/>
          </p:nvPr>
        </p:nvSpPr>
        <p:spPr>
          <a:xfrm>
            <a:off x="539750" y="1457325"/>
            <a:ext cx="8147100" cy="3627000"/>
          </a:xfrm>
          <a:prstGeom prst="rect">
            <a:avLst/>
          </a:prstGeom>
          <a:noFill/>
          <a:ln>
            <a:noFill/>
          </a:ln>
        </p:spPr>
        <p:txBody>
          <a:bodyPr anchorCtr="0" anchor="t" bIns="45700" lIns="91425" spcFirstLastPara="1" rIns="91425" wrap="square" tIns="45700">
            <a:noAutofit/>
          </a:bodyPr>
          <a:lstStyle/>
          <a:p>
            <a:pPr indent="-342900" lvl="0" marL="342900" rtl="0" algn="l">
              <a:spcBef>
                <a:spcPts val="0"/>
              </a:spcBef>
              <a:spcAft>
                <a:spcPts val="0"/>
              </a:spcAft>
              <a:buClr>
                <a:schemeClr val="dk1"/>
              </a:buClr>
              <a:buSzPts val="2400"/>
              <a:buNone/>
            </a:pPr>
            <a:r>
              <a:rPr lang="en-GB" sz="2400"/>
              <a:t>Title: </a:t>
            </a:r>
            <a:r>
              <a:rPr b="1" lang="en-GB" sz="2400"/>
              <a:t>An Appraisal of a Guest Service Experience…..</a:t>
            </a:r>
            <a:endParaRPr/>
          </a:p>
          <a:p>
            <a:pPr indent="-342900" lvl="0" marL="342900" rtl="0" algn="l">
              <a:spcBef>
                <a:spcPts val="480"/>
              </a:spcBef>
              <a:spcAft>
                <a:spcPts val="0"/>
              </a:spcAft>
              <a:buClr>
                <a:schemeClr val="dk1"/>
              </a:buClr>
              <a:buSzPts val="2400"/>
              <a:buNone/>
            </a:pPr>
            <a:r>
              <a:rPr lang="en-GB" sz="2400"/>
              <a:t>Name of the Students and ID Number</a:t>
            </a:r>
            <a:endParaRPr sz="2400"/>
          </a:p>
          <a:p>
            <a:pPr indent="-342900" lvl="0" marL="342900" rtl="0" algn="l">
              <a:spcBef>
                <a:spcPts val="480"/>
              </a:spcBef>
              <a:spcAft>
                <a:spcPts val="0"/>
              </a:spcAft>
              <a:buClr>
                <a:schemeClr val="dk1"/>
              </a:buClr>
              <a:buSzPts val="2400"/>
              <a:buNone/>
            </a:pPr>
            <a:r>
              <a:rPr lang="en-GB" sz="2400"/>
              <a:t>Larisa Elena Sabo :1815217</a:t>
            </a:r>
            <a:endParaRPr sz="2400"/>
          </a:p>
          <a:p>
            <a:pPr indent="-342900" lvl="0" marL="342900" rtl="0" algn="l">
              <a:spcBef>
                <a:spcPts val="480"/>
              </a:spcBef>
              <a:spcAft>
                <a:spcPts val="0"/>
              </a:spcAft>
              <a:buClr>
                <a:schemeClr val="dk1"/>
              </a:buClr>
              <a:buSzPts val="2400"/>
              <a:buNone/>
            </a:pPr>
            <a:r>
              <a:rPr lang="en-GB" sz="2400"/>
              <a:t>Elmaz Abdulamit :1815317</a:t>
            </a:r>
            <a:endParaRPr sz="2400"/>
          </a:p>
          <a:p>
            <a:pPr indent="-342900" lvl="0" marL="342900" rtl="0" algn="l">
              <a:spcBef>
                <a:spcPts val="480"/>
              </a:spcBef>
              <a:spcAft>
                <a:spcPts val="0"/>
              </a:spcAft>
              <a:buClr>
                <a:schemeClr val="dk1"/>
              </a:buClr>
              <a:buSzPts val="2400"/>
              <a:buNone/>
            </a:pPr>
            <a:r>
              <a:rPr lang="en-GB" sz="2400"/>
              <a:t>Alexandra Laura Bulai:1815176</a:t>
            </a:r>
            <a:endParaRPr sz="2400"/>
          </a:p>
          <a:p>
            <a:pPr indent="-342900" lvl="0" marL="342900" rtl="0" algn="l">
              <a:spcBef>
                <a:spcPts val="480"/>
              </a:spcBef>
              <a:spcAft>
                <a:spcPts val="0"/>
              </a:spcAft>
              <a:buClr>
                <a:schemeClr val="dk1"/>
              </a:buClr>
              <a:buSzPts val="2400"/>
              <a:buNone/>
            </a:pPr>
            <a:r>
              <a:rPr lang="en-GB" sz="2400"/>
              <a:t>Florin Constantin Anton :1815179</a:t>
            </a:r>
            <a:endParaRPr sz="2400"/>
          </a:p>
          <a:p>
            <a:pPr indent="-342900" lvl="0" marL="342900" rtl="0" algn="l">
              <a:spcBef>
                <a:spcPts val="480"/>
              </a:spcBef>
              <a:spcAft>
                <a:spcPts val="0"/>
              </a:spcAft>
              <a:buClr>
                <a:schemeClr val="dk1"/>
              </a:buClr>
              <a:buSzPts val="2400"/>
              <a:buFont typeface="Arial"/>
              <a:buNone/>
            </a:pPr>
            <a:r>
              <a:rPr lang="en-GB" sz="2400"/>
              <a:t>Lecturer  Name: Dale Clarke </a:t>
            </a:r>
            <a:endParaRPr/>
          </a:p>
          <a:p>
            <a:pPr indent="-342900" lvl="0" marL="342900" rtl="0" algn="l">
              <a:spcBef>
                <a:spcPts val="480"/>
              </a:spcBef>
              <a:spcAft>
                <a:spcPts val="0"/>
              </a:spcAft>
              <a:buClr>
                <a:schemeClr val="dk1"/>
              </a:buClr>
              <a:buSzPts val="2400"/>
              <a:buFont typeface="Arial"/>
              <a:buNone/>
            </a:pPr>
            <a:r>
              <a:t/>
            </a:r>
            <a:endParaRPr sz="2400"/>
          </a:p>
        </p:txBody>
      </p:sp>
      <p:sp>
        <p:nvSpPr>
          <p:cNvPr id="45068" name="Google Shape;45068;p1"/>
          <p:cNvSpPr txBox="1"/>
          <p:nvPr>
            <p:ph idx="10" type="dt"/>
          </p:nvPr>
        </p:nvSpPr>
        <p:spPr>
          <a:xfrm>
            <a:off x="250825" y="6524625"/>
            <a:ext cx="971700" cy="219000"/>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r>
              <a:rPr lang="en-GB"/>
              <a:t>16/10/2019</a:t>
            </a:r>
            <a:endParaRPr/>
          </a:p>
        </p:txBody>
      </p:sp>
      <p:pic>
        <p:nvPicPr>
          <p:cNvPr id="45069" name="Google Shape;45069;p1"/>
          <p:cNvPicPr preferRelativeResize="0"/>
          <p:nvPr/>
        </p:nvPicPr>
        <p:blipFill rotWithShape="1">
          <a:blip r:embed="rId2">
            <a:alphaModFix/>
          </a:blip>
          <a:srcRect b="0" l="0" r="0" t="0"/>
          <a:stretch/>
        </p:blipFill>
        <p:spPr>
          <a:xfrm>
            <a:off x="873125" y="4446600"/>
            <a:ext cx="7561275" cy="11430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BDDCD80-3779-40E2-8E88-73E278AF6DFA}"/>
              </a:ext>
            </a:extLst>
          </p:cNvPr>
          <p:cNvSpPr>
            <a:spLocks noGrp="1"/>
          </p:cNvSpPr>
          <p:nvPr>
            <p:ph type="dt" sz="half" idx="10"/>
          </p:nvPr>
        </p:nvSpPr>
        <p:spPr/>
        <p:txBody>
          <a:bodyPr/>
          <a:lstStyle/>
          <a:p>
            <a:pPr>
              <a:defRPr/>
            </a:pPr>
            <a:fld id="{4C6C5FAC-584C-43A3-8901-F20A0EB59EB5}" type="datetime1">
              <a:rPr lang="en-GB" altLang="en-US"/>
              <a:pPr>
                <a:defRPr/>
              </a:pPr>
              <a:t>18/10/2019</a:t>
            </a:fld>
            <a:endParaRPr lang="en-GB" altLang="en-US"/>
          </a:p>
        </p:txBody>
      </p:sp>
      <p:sp>
        <p:nvSpPr>
          <p:cNvPr id="7171" name="Rectangle 3">
            <a:extLst>
              <a:ext uri="{FF2B5EF4-FFF2-40B4-BE49-F238E27FC236}">
                <a16:creationId xmlns:a16="http://schemas.microsoft.com/office/drawing/2014/main" id="{BFF85E77-D367-42C1-BDA9-AD01E8E287ED}"/>
              </a:ext>
            </a:extLst>
          </p:cNvPr>
          <p:cNvSpPr>
            <a:spLocks noGrp="1"/>
          </p:cNvSpPr>
          <p:nvPr>
            <p:ph idx="4294967295"/>
          </p:nvPr>
        </p:nvSpPr>
        <p:spPr>
          <a:xfrm>
            <a:off x="467544" y="114301"/>
            <a:ext cx="8208912" cy="2306588"/>
          </a:xfrm>
        </p:spPr>
        <p:txBody>
          <a:bodyPr/>
          <a:lstStyle/>
          <a:p>
            <a:pPr marL="0" indent="0">
              <a:buNone/>
            </a:pPr>
            <a:r>
              <a:rPr lang="en-GB" dirty="0">
                <a:latin typeface="Times New Roman" panose="02020603050405020304" pitchFamily="18" charset="0"/>
                <a:cs typeface="Times New Roman" panose="02020603050405020304" pitchFamily="18" charset="0"/>
              </a:rPr>
              <a:t>	The hospitality industry is dependable of the available leisure time, the disposable income and customer satisfaction. This industry is composed by the following segments:</a:t>
            </a:r>
          </a:p>
          <a:p>
            <a:pPr marL="0" indent="0">
              <a:buNone/>
            </a:pPr>
            <a:endParaRPr lang="en-GB" dirty="0">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28344A03-602A-A54A-97F1-14485C6B9591}"/>
              </a:ext>
            </a:extLst>
          </p:cNvPr>
          <p:cNvSpPr/>
          <p:nvPr/>
        </p:nvSpPr>
        <p:spPr>
          <a:xfrm>
            <a:off x="2555776" y="2420889"/>
            <a:ext cx="5526360" cy="3046988"/>
          </a:xfrm>
          <a:prstGeom prst="rect">
            <a:avLst/>
          </a:prstGeom>
        </p:spPr>
        <p:txBody>
          <a:bodyPr wrap="square">
            <a:spAutoFit/>
          </a:bodyPr>
          <a:lstStyle/>
          <a:p>
            <a:pPr marL="514350" lvl="0" indent="-514350">
              <a:buFont typeface="Wingdings" pitchFamily="2" charset="2"/>
              <a:buChar char="v"/>
            </a:pPr>
            <a:r>
              <a:rPr lang="en-GB" sz="3200" dirty="0">
                <a:latin typeface="Times New Roman" panose="02020603050405020304" pitchFamily="18" charset="0"/>
                <a:cs typeface="Times New Roman" panose="02020603050405020304" pitchFamily="18" charset="0"/>
              </a:rPr>
              <a:t>Food services</a:t>
            </a:r>
          </a:p>
          <a:p>
            <a:pPr marL="514350" lvl="0" indent="-514350">
              <a:buFont typeface="Wingdings" pitchFamily="2" charset="2"/>
              <a:buChar char="v"/>
            </a:pPr>
            <a:r>
              <a:rPr lang="en-GB" sz="3200" dirty="0">
                <a:latin typeface="Times New Roman" panose="02020603050405020304" pitchFamily="18" charset="0"/>
                <a:cs typeface="Times New Roman" panose="02020603050405020304" pitchFamily="18" charset="0"/>
              </a:rPr>
              <a:t>Travel and tourism</a:t>
            </a:r>
          </a:p>
          <a:p>
            <a:pPr marL="514350" lvl="0" indent="-514350">
              <a:buFont typeface="Wingdings" pitchFamily="2" charset="2"/>
              <a:buChar char="v"/>
            </a:pPr>
            <a:r>
              <a:rPr lang="en-GB" sz="3200" dirty="0">
                <a:latin typeface="Times New Roman" panose="02020603050405020304" pitchFamily="18" charset="0"/>
                <a:cs typeface="Times New Roman" panose="02020603050405020304" pitchFamily="18" charset="0"/>
              </a:rPr>
              <a:t>Hotels</a:t>
            </a:r>
          </a:p>
          <a:p>
            <a:pPr marL="514350" lvl="0" indent="-514350">
              <a:buFont typeface="Wingdings" pitchFamily="2" charset="2"/>
              <a:buChar char="v"/>
            </a:pPr>
            <a:r>
              <a:rPr lang="en-GB" sz="3200" dirty="0">
                <a:latin typeface="Times New Roman" panose="02020603050405020304" pitchFamily="18" charset="0"/>
                <a:cs typeface="Times New Roman" panose="02020603050405020304" pitchFamily="18" charset="0"/>
              </a:rPr>
              <a:t>Events</a:t>
            </a:r>
          </a:p>
          <a:p>
            <a:pPr marL="514350" lvl="0" indent="-514350">
              <a:buFont typeface="Wingdings" pitchFamily="2" charset="2"/>
              <a:buChar char="v"/>
            </a:pPr>
            <a:r>
              <a:rPr lang="en-GB" sz="3200" dirty="0">
                <a:latin typeface="Times New Roman" panose="02020603050405020304" pitchFamily="18" charset="0"/>
                <a:cs typeface="Times New Roman" panose="02020603050405020304" pitchFamily="18" charset="0"/>
              </a:rPr>
              <a:t>Luxury services</a:t>
            </a:r>
          </a:p>
          <a:p>
            <a:pPr marL="514350" lvl="0" indent="-514350">
              <a:buFont typeface="Wingdings" pitchFamily="2" charset="2"/>
              <a:buChar char="v"/>
            </a:pPr>
            <a:r>
              <a:rPr lang="en-GB" sz="3200" dirty="0">
                <a:latin typeface="Times New Roman" panose="02020603050405020304" pitchFamily="18" charset="0"/>
                <a:cs typeface="Times New Roman" panose="02020603050405020304" pitchFamily="18" charset="0"/>
              </a:rPr>
              <a:t>Other</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B976087-1F09-7244-84E4-4C91789C567B}"/>
              </a:ext>
            </a:extLst>
          </p:cNvPr>
          <p:cNvSpPr>
            <a:spLocks noGrp="1"/>
          </p:cNvSpPr>
          <p:nvPr>
            <p:ph type="dt" sz="half" idx="10"/>
          </p:nvPr>
        </p:nvSpPr>
        <p:spPr/>
        <p:txBody>
          <a:bodyPr/>
          <a:lstStyle/>
          <a:p>
            <a:pPr>
              <a:defRPr/>
            </a:pPr>
            <a:fld id="{47C9B511-EA7C-47B7-97E3-4B5B1A80CF69}" type="datetime1">
              <a:rPr lang="en-GB" altLang="en-US" smtClean="0"/>
              <a:pPr>
                <a:defRPr/>
              </a:pPr>
              <a:t>18/10/2019</a:t>
            </a:fld>
            <a:endParaRPr lang="en-GB" altLang="en-US"/>
          </a:p>
        </p:txBody>
      </p:sp>
      <p:sp>
        <p:nvSpPr>
          <p:cNvPr id="3" name="Rectangle 2">
            <a:extLst>
              <a:ext uri="{FF2B5EF4-FFF2-40B4-BE49-F238E27FC236}">
                <a16:creationId xmlns:a16="http://schemas.microsoft.com/office/drawing/2014/main" id="{2CACCCE5-205F-F34E-8664-7B5FC7930028}"/>
              </a:ext>
            </a:extLst>
          </p:cNvPr>
          <p:cNvSpPr>
            <a:spLocks noChangeArrowheads="1"/>
          </p:cNvSpPr>
          <p:nvPr/>
        </p:nvSpPr>
        <p:spPr bwMode="auto">
          <a:xfrm>
            <a:off x="1331639" y="548679"/>
            <a:ext cx="9886331"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sp>
        <p:nvSpPr>
          <p:cNvPr id="5" name="Rectangle 6">
            <a:extLst>
              <a:ext uri="{FF2B5EF4-FFF2-40B4-BE49-F238E27FC236}">
                <a16:creationId xmlns:a16="http://schemas.microsoft.com/office/drawing/2014/main" id="{CBD5AC9B-E693-B943-B426-B65950C862FF}"/>
              </a:ext>
            </a:extLst>
          </p:cNvPr>
          <p:cNvSpPr>
            <a:spLocks noChangeArrowheads="1"/>
          </p:cNvSpPr>
          <p:nvPr/>
        </p:nvSpPr>
        <p:spPr bwMode="auto">
          <a:xfrm>
            <a:off x="1076522" y="532795"/>
            <a:ext cx="10063660"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1029" name="Picture 1">
            <a:extLst>
              <a:ext uri="{FF2B5EF4-FFF2-40B4-BE49-F238E27FC236}">
                <a16:creationId xmlns:a16="http://schemas.microsoft.com/office/drawing/2014/main" id="{94EA4265-5329-C24F-A443-C07FD64C00CB}"/>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1420117" y="532796"/>
            <a:ext cx="6303765" cy="415126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7742E513-9D20-6143-BADF-6794BF9849D3}"/>
              </a:ext>
            </a:extLst>
          </p:cNvPr>
          <p:cNvSpPr/>
          <p:nvPr/>
        </p:nvSpPr>
        <p:spPr>
          <a:xfrm>
            <a:off x="2843808" y="4797152"/>
            <a:ext cx="3696846" cy="307777"/>
          </a:xfrm>
          <a:prstGeom prst="rect">
            <a:avLst/>
          </a:prstGeom>
        </p:spPr>
        <p:txBody>
          <a:bodyPr wrap="none">
            <a:spAutoFit/>
          </a:bodyPr>
          <a:lstStyle/>
          <a:p>
            <a:pPr eaLnBrk="1" hangingPunct="1">
              <a:buFontTx/>
              <a:buNone/>
            </a:pPr>
            <a:r>
              <a:rPr lang="en-GB" altLang="en-US" sz="1400" dirty="0"/>
              <a:t>Image 1. Hospitality Management Education</a:t>
            </a:r>
          </a:p>
        </p:txBody>
      </p:sp>
    </p:spTree>
    <p:extLst>
      <p:ext uri="{BB962C8B-B14F-4D97-AF65-F5344CB8AC3E}">
        <p14:creationId xmlns:p14="http://schemas.microsoft.com/office/powerpoint/2010/main" val="6722405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p:txBody>
          <a:bodyPr/>
          <a:lstStyle/>
          <a:p>
            <a:pPr>
              <a:defRPr/>
            </a:pPr>
            <a:fld id="{13DF6455-2121-4A2D-846D-E85038EE51D4}" type="datetime1">
              <a:rPr lang="en-GB" altLang="en-US"/>
              <a:pPr>
                <a:defRPr/>
              </a:pPr>
              <a:t>18/10/2019</a:t>
            </a:fld>
            <a:endParaRPr lang="en-GB" altLang="en-US"/>
          </a:p>
        </p:txBody>
      </p:sp>
      <p:sp>
        <p:nvSpPr>
          <p:cNvPr id="9219" name="Rectangle 3">
            <a:extLst>
              <a:ext uri="{FF2B5EF4-FFF2-40B4-BE49-F238E27FC236}">
                <a16:creationId xmlns:a16="http://schemas.microsoft.com/office/drawing/2014/main" id="{EDD6FDD8-03F3-4F96-9979-762D8609EA45}"/>
              </a:ext>
            </a:extLst>
          </p:cNvPr>
          <p:cNvSpPr>
            <a:spLocks noGrp="1"/>
          </p:cNvSpPr>
          <p:nvPr>
            <p:ph idx="4294967295"/>
          </p:nvPr>
        </p:nvSpPr>
        <p:spPr>
          <a:xfrm>
            <a:off x="395536" y="260648"/>
            <a:ext cx="8229600" cy="4060825"/>
          </a:xfrm>
        </p:spPr>
        <p:txBody>
          <a:bodyPr/>
          <a:lstStyle/>
          <a:p>
            <a:pPr marL="0" indent="0">
              <a:buNone/>
            </a:pPr>
            <a:r>
              <a:rPr lang="en-GB" sz="2800" dirty="0">
                <a:latin typeface="Times New Roman" panose="02020603050405020304" pitchFamily="18" charset="0"/>
                <a:cs typeface="Times New Roman" panose="02020603050405020304" pitchFamily="18" charset="0"/>
              </a:rPr>
              <a:t>The Organisations: Four restaurants available around the city centre of Birmingham</a:t>
            </a:r>
          </a:p>
          <a:p>
            <a:pPr marL="0" indent="0">
              <a:buNone/>
            </a:pPr>
            <a:endParaRPr lang="en-GB" sz="2800" dirty="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Wagamama – a restaurant serving Asian food based on Japanese cuisine.</a:t>
            </a:r>
          </a:p>
          <a:p>
            <a:r>
              <a:rPr lang="en-GB" sz="2800" dirty="0">
                <a:latin typeface="Times New Roman" panose="02020603050405020304" pitchFamily="18" charset="0"/>
                <a:cs typeface="Times New Roman" panose="02020603050405020304" pitchFamily="18" charset="0"/>
              </a:rPr>
              <a:t>McDonald’s – an American fast food restaurant mainly serving burgers.</a:t>
            </a:r>
          </a:p>
          <a:p>
            <a:r>
              <a:rPr lang="en-GB" sz="2800" dirty="0">
                <a:latin typeface="Times New Roman" panose="02020603050405020304" pitchFamily="18" charset="0"/>
                <a:cs typeface="Times New Roman" panose="02020603050405020304" pitchFamily="18" charset="0"/>
              </a:rPr>
              <a:t>Bella Italia – a restaurant serving dishes inspired by Italian cuisine.</a:t>
            </a:r>
          </a:p>
          <a:p>
            <a:r>
              <a:rPr lang="en-GB" sz="2800" dirty="0">
                <a:latin typeface="Times New Roman" panose="02020603050405020304" pitchFamily="18" charset="0"/>
                <a:cs typeface="Times New Roman" panose="02020603050405020304" pitchFamily="18" charset="0"/>
              </a:rPr>
              <a:t>Las Iguanas – a restaurant originating from the UK with a Latin American theme.</a:t>
            </a:r>
          </a:p>
          <a:p>
            <a:pPr marL="0" indent="0">
              <a:buNone/>
            </a:pPr>
            <a:endParaRPr lang="en-GB" sz="28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p:txBody>
          <a:bodyPr/>
          <a:lstStyle/>
          <a:p>
            <a:pPr>
              <a:defRPr/>
            </a:pPr>
            <a:fld id="{13DF6455-2121-4A2D-846D-E85038EE51D4}" type="datetime1">
              <a:rPr lang="en-GB" altLang="en-US"/>
              <a:pPr>
                <a:defRPr/>
              </a:pPr>
              <a:t>18/10/2019</a:t>
            </a:fld>
            <a:endParaRPr lang="en-GB" altLang="en-US"/>
          </a:p>
        </p:txBody>
      </p:sp>
      <p:sp>
        <p:nvSpPr>
          <p:cNvPr id="9218" name="Rectangle 2">
            <a:extLst>
              <a:ext uri="{FF2B5EF4-FFF2-40B4-BE49-F238E27FC236}">
                <a16:creationId xmlns:a16="http://schemas.microsoft.com/office/drawing/2014/main" id="{2B32E6CC-AB03-45BB-AA5B-6AB4CCD76CB2}"/>
              </a:ext>
            </a:extLst>
          </p:cNvPr>
          <p:cNvSpPr>
            <a:spLocks noGrp="1"/>
          </p:cNvSpPr>
          <p:nvPr>
            <p:ph type="title" idx="4294967295"/>
          </p:nvPr>
        </p:nvSpPr>
        <p:spPr>
          <a:xfrm>
            <a:off x="457200" y="260648"/>
            <a:ext cx="8229600" cy="922337"/>
          </a:xfrm>
        </p:spPr>
        <p:txBody>
          <a:bodyPr/>
          <a:lstStyle/>
          <a:p>
            <a:pPr eaLnBrk="1" hangingPunct="1"/>
            <a:r>
              <a:rPr lang="en-GB" altLang="en-US" sz="2800" b="1" dirty="0">
                <a:latin typeface="Times New Roman" panose="02020603050405020304" pitchFamily="18" charset="0"/>
                <a:cs typeface="Times New Roman" panose="02020603050405020304" pitchFamily="18" charset="0"/>
              </a:rPr>
              <a:t>Unique Selling Points</a:t>
            </a:r>
          </a:p>
        </p:txBody>
      </p:sp>
      <p:sp>
        <p:nvSpPr>
          <p:cNvPr id="9219" name="Rectangle 3">
            <a:extLst>
              <a:ext uri="{FF2B5EF4-FFF2-40B4-BE49-F238E27FC236}">
                <a16:creationId xmlns:a16="http://schemas.microsoft.com/office/drawing/2014/main" id="{EDD6FDD8-03F3-4F96-9979-762D8609EA45}"/>
              </a:ext>
            </a:extLst>
          </p:cNvPr>
          <p:cNvSpPr>
            <a:spLocks noGrp="1"/>
          </p:cNvSpPr>
          <p:nvPr>
            <p:ph idx="4294967295"/>
          </p:nvPr>
        </p:nvSpPr>
        <p:spPr>
          <a:xfrm>
            <a:off x="-108520" y="1755891"/>
            <a:ext cx="9144000" cy="4060825"/>
          </a:xfrm>
        </p:spPr>
        <p:txBody>
          <a:bodyPr/>
          <a:lstStyle/>
          <a:p>
            <a:pPr eaLnBrk="1" hangingPunct="1">
              <a:buNone/>
            </a:pPr>
            <a:r>
              <a:rPr lang="en-GB" dirty="0">
                <a:latin typeface="Times New Roman" panose="02020603050405020304" pitchFamily="18" charset="0"/>
                <a:cs typeface="Times New Roman" panose="02020603050405020304" pitchFamily="18" charset="0"/>
              </a:rPr>
              <a:t>		The USP – unique selling point is a concept created by Rosser Reeves, that was created in order to explain a pattern in successful campaigns. (Levitt, 1986) Nowadays it is used more regarding aspects that differentiate different companies and services.</a:t>
            </a:r>
          </a:p>
          <a:p>
            <a:pPr eaLnBrk="1" hangingPunct="1">
              <a:buFontTx/>
              <a:buNone/>
            </a:pPr>
            <a:endParaRPr lang="en-GB" alt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968396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6B117D-4BF5-0249-8B45-DB2155C2C8F8}"/>
              </a:ext>
            </a:extLst>
          </p:cNvPr>
          <p:cNvSpPr>
            <a:spLocks noGrp="1"/>
          </p:cNvSpPr>
          <p:nvPr>
            <p:ph type="dt" sz="half" idx="10"/>
          </p:nvPr>
        </p:nvSpPr>
        <p:spPr/>
        <p:txBody>
          <a:bodyPr/>
          <a:lstStyle/>
          <a:p>
            <a:pPr>
              <a:defRPr/>
            </a:pPr>
            <a:fld id="{47C9B511-EA7C-47B7-97E3-4B5B1A80CF69}" type="datetime1">
              <a:rPr lang="en-GB" altLang="en-US" smtClean="0"/>
              <a:pPr>
                <a:defRPr/>
              </a:pPr>
              <a:t>18/10/2019</a:t>
            </a:fld>
            <a:endParaRPr lang="en-GB" altLang="en-US"/>
          </a:p>
        </p:txBody>
      </p:sp>
      <p:sp>
        <p:nvSpPr>
          <p:cNvPr id="3" name="Rectangle 2">
            <a:extLst>
              <a:ext uri="{FF2B5EF4-FFF2-40B4-BE49-F238E27FC236}">
                <a16:creationId xmlns:a16="http://schemas.microsoft.com/office/drawing/2014/main" id="{4D4C4374-A02B-704F-AF71-A5A36C35554D}"/>
              </a:ext>
            </a:extLst>
          </p:cNvPr>
          <p:cNvSpPr/>
          <p:nvPr/>
        </p:nvSpPr>
        <p:spPr>
          <a:xfrm>
            <a:off x="611560" y="763542"/>
            <a:ext cx="4176464" cy="1384995"/>
          </a:xfrm>
          <a:prstGeom prst="rect">
            <a:avLst/>
          </a:prstGeom>
        </p:spPr>
        <p:txBody>
          <a:bodyPr wrap="square">
            <a:spAutoFit/>
          </a:bodyPr>
          <a:lstStyle/>
          <a:p>
            <a:pPr>
              <a:spcAft>
                <a:spcPts val="0"/>
              </a:spcAft>
            </a:pPr>
            <a:r>
              <a:rPr lang="en-GB" sz="2800" dirty="0">
                <a:latin typeface="Times New Roman" panose="02020603050405020304" pitchFamily="18" charset="0"/>
                <a:ea typeface="Times New Roman" panose="02020603050405020304" pitchFamily="18" charset="0"/>
              </a:rPr>
              <a:t>“Wagamama's USP is good service in a unique setting” (My London, 2014)</a:t>
            </a:r>
            <a:endParaRPr lang="en-GB" sz="2800" dirty="0">
              <a:effectLst/>
              <a:latin typeface="Times New Roman" panose="02020603050405020304" pitchFamily="18" charset="0"/>
              <a:ea typeface="Times New Roman" panose="02020603050405020304" pitchFamily="18" charset="0"/>
            </a:endParaRPr>
          </a:p>
        </p:txBody>
      </p:sp>
      <p:sp>
        <p:nvSpPr>
          <p:cNvPr id="6" name="Rectangle 5">
            <a:extLst>
              <a:ext uri="{FF2B5EF4-FFF2-40B4-BE49-F238E27FC236}">
                <a16:creationId xmlns:a16="http://schemas.microsoft.com/office/drawing/2014/main" id="{5BE2CAF0-E952-1C4F-A422-88801AB9EEBF}"/>
              </a:ext>
            </a:extLst>
          </p:cNvPr>
          <p:cNvSpPr/>
          <p:nvPr/>
        </p:nvSpPr>
        <p:spPr>
          <a:xfrm>
            <a:off x="4016679" y="3356772"/>
            <a:ext cx="5094312" cy="1815882"/>
          </a:xfrm>
          <a:prstGeom prst="rect">
            <a:avLst/>
          </a:prstGeom>
        </p:spPr>
        <p:txBody>
          <a:bodyPr wrap="square">
            <a:spAutoFit/>
          </a:bodyPr>
          <a:lstStyle/>
          <a:p>
            <a:pPr>
              <a:spcAft>
                <a:spcPts val="0"/>
              </a:spcAft>
            </a:pPr>
            <a:r>
              <a:rPr lang="en-GB" sz="2800" dirty="0">
                <a:latin typeface="Times New Roman" panose="02020603050405020304" pitchFamily="18" charset="0"/>
                <a:cs typeface="Times New Roman" panose="02020603050405020304" pitchFamily="18" charset="0"/>
              </a:rPr>
              <a:t>“Offering low prices, consistency, and cleanliness to help them build a worldwide corporation and identity”(Haley, 2018)</a:t>
            </a:r>
          </a:p>
        </p:txBody>
      </p:sp>
      <p:pic>
        <p:nvPicPr>
          <p:cNvPr id="8" name="Picture 7">
            <a:extLst>
              <a:ext uri="{FF2B5EF4-FFF2-40B4-BE49-F238E27FC236}">
                <a16:creationId xmlns:a16="http://schemas.microsoft.com/office/drawing/2014/main" id="{8F16BBE1-08C2-8D4D-A4A8-0AB5E1CE166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92080" y="0"/>
            <a:ext cx="3116064" cy="3116064"/>
          </a:xfrm>
          <a:prstGeom prst="rect">
            <a:avLst/>
          </a:prstGeom>
        </p:spPr>
      </p:pic>
      <p:pic>
        <p:nvPicPr>
          <p:cNvPr id="10" name="Picture 9">
            <a:extLst>
              <a:ext uri="{FF2B5EF4-FFF2-40B4-BE49-F238E27FC236}">
                <a16:creationId xmlns:a16="http://schemas.microsoft.com/office/drawing/2014/main" id="{8486996D-ED7D-FE47-9D88-F004FBD2E30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4660" y="2714429"/>
            <a:ext cx="2662152" cy="2662152"/>
          </a:xfrm>
          <a:prstGeom prst="rect">
            <a:avLst/>
          </a:prstGeom>
        </p:spPr>
      </p:pic>
    </p:spTree>
    <p:extLst>
      <p:ext uri="{BB962C8B-B14F-4D97-AF65-F5344CB8AC3E}">
        <p14:creationId xmlns:p14="http://schemas.microsoft.com/office/powerpoint/2010/main" val="16072923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00DF355-6883-CD44-B955-0E3E8B18222F}"/>
              </a:ext>
            </a:extLst>
          </p:cNvPr>
          <p:cNvSpPr>
            <a:spLocks noGrp="1"/>
          </p:cNvSpPr>
          <p:nvPr>
            <p:ph type="dt" sz="half" idx="10"/>
          </p:nvPr>
        </p:nvSpPr>
        <p:spPr/>
        <p:txBody>
          <a:bodyPr/>
          <a:lstStyle/>
          <a:p>
            <a:pPr>
              <a:defRPr/>
            </a:pPr>
            <a:fld id="{47C9B511-EA7C-47B7-97E3-4B5B1A80CF69}" type="datetime1">
              <a:rPr lang="en-GB" altLang="en-US" smtClean="0"/>
              <a:pPr>
                <a:defRPr/>
              </a:pPr>
              <a:t>18/10/2019</a:t>
            </a:fld>
            <a:endParaRPr lang="en-GB" altLang="en-US"/>
          </a:p>
        </p:txBody>
      </p:sp>
      <p:sp>
        <p:nvSpPr>
          <p:cNvPr id="3" name="Rectangle 2">
            <a:extLst>
              <a:ext uri="{FF2B5EF4-FFF2-40B4-BE49-F238E27FC236}">
                <a16:creationId xmlns:a16="http://schemas.microsoft.com/office/drawing/2014/main" id="{CA5AEA66-6395-0F47-9936-A6BE5F5CB8EF}"/>
              </a:ext>
            </a:extLst>
          </p:cNvPr>
          <p:cNvSpPr/>
          <p:nvPr/>
        </p:nvSpPr>
        <p:spPr>
          <a:xfrm>
            <a:off x="122545" y="485455"/>
            <a:ext cx="5248346" cy="1815882"/>
          </a:xfrm>
          <a:prstGeom prst="rect">
            <a:avLst/>
          </a:prstGeom>
        </p:spPr>
        <p:txBody>
          <a:bodyPr wrap="square">
            <a:spAutoFit/>
          </a:bodyPr>
          <a:lstStyle/>
          <a:p>
            <a:pPr>
              <a:spcAft>
                <a:spcPts val="0"/>
              </a:spcAft>
            </a:pPr>
            <a:r>
              <a:rPr lang="en-GB" sz="2800" dirty="0">
                <a:latin typeface="Times New Roman" panose="02020603050405020304" pitchFamily="18" charset="0"/>
                <a:ea typeface="Times New Roman" panose="02020603050405020304" pitchFamily="18" charset="0"/>
              </a:rPr>
              <a:t>“The heart of this business is about food, and around it we create a great, buzzy environment” (CEO Las Iguanas, 2016)</a:t>
            </a:r>
          </a:p>
        </p:txBody>
      </p:sp>
      <p:pic>
        <p:nvPicPr>
          <p:cNvPr id="5" name="Picture 4">
            <a:extLst>
              <a:ext uri="{FF2B5EF4-FFF2-40B4-BE49-F238E27FC236}">
                <a16:creationId xmlns:a16="http://schemas.microsoft.com/office/drawing/2014/main" id="{67633280-F511-4848-A5F5-0180111EC5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64088" y="779"/>
            <a:ext cx="3476104" cy="3476104"/>
          </a:xfrm>
          <a:prstGeom prst="rect">
            <a:avLst/>
          </a:prstGeom>
        </p:spPr>
      </p:pic>
      <p:sp>
        <p:nvSpPr>
          <p:cNvPr id="6" name="Rectangle 5">
            <a:extLst>
              <a:ext uri="{FF2B5EF4-FFF2-40B4-BE49-F238E27FC236}">
                <a16:creationId xmlns:a16="http://schemas.microsoft.com/office/drawing/2014/main" id="{6286AF69-A03B-2344-A56D-E026E77043F8}"/>
              </a:ext>
            </a:extLst>
          </p:cNvPr>
          <p:cNvSpPr/>
          <p:nvPr/>
        </p:nvSpPr>
        <p:spPr>
          <a:xfrm>
            <a:off x="4816140" y="3476883"/>
            <a:ext cx="4572000" cy="1815882"/>
          </a:xfrm>
          <a:prstGeom prst="rect">
            <a:avLst/>
          </a:prstGeom>
        </p:spPr>
        <p:txBody>
          <a:bodyPr>
            <a:spAutoFit/>
          </a:bodyPr>
          <a:lstStyle/>
          <a:p>
            <a:pPr>
              <a:spcAft>
                <a:spcPts val="0"/>
              </a:spcAft>
            </a:pPr>
            <a:r>
              <a:rPr lang="en-GB" sz="2800" dirty="0">
                <a:latin typeface="Times New Roman" panose="02020603050405020304" pitchFamily="18" charset="0"/>
                <a:ea typeface="Times New Roman" panose="02020603050405020304" pitchFamily="18" charset="0"/>
              </a:rPr>
              <a:t>“Our USP is being built around filled pasta and fresh pasta ranges” (CEO Bella Italia, 2016)</a:t>
            </a:r>
          </a:p>
        </p:txBody>
      </p:sp>
      <p:pic>
        <p:nvPicPr>
          <p:cNvPr id="8" name="Picture 7">
            <a:extLst>
              <a:ext uri="{FF2B5EF4-FFF2-40B4-BE49-F238E27FC236}">
                <a16:creationId xmlns:a16="http://schemas.microsoft.com/office/drawing/2014/main" id="{93D9269D-E33B-A846-8958-B11301BF5A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7584" y="2420888"/>
            <a:ext cx="3242015" cy="3242015"/>
          </a:xfrm>
          <a:prstGeom prst="rect">
            <a:avLst/>
          </a:prstGeom>
        </p:spPr>
      </p:pic>
    </p:spTree>
    <p:extLst>
      <p:ext uri="{BB962C8B-B14F-4D97-AF65-F5344CB8AC3E}">
        <p14:creationId xmlns:p14="http://schemas.microsoft.com/office/powerpoint/2010/main" val="4520391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p:txBody>
          <a:bodyPr/>
          <a:lstStyle/>
          <a:p>
            <a:pPr>
              <a:defRPr/>
            </a:pPr>
            <a:fld id="{13DF6455-2121-4A2D-846D-E85038EE51D4}" type="datetime1">
              <a:rPr lang="en-GB" altLang="en-US"/>
              <a:pPr>
                <a:defRPr/>
              </a:pPr>
              <a:t>16/10/2019</a:t>
            </a:fld>
            <a:endParaRPr lang="en-GB" altLang="en-US"/>
          </a:p>
        </p:txBody>
      </p:sp>
      <p:sp>
        <p:nvSpPr>
          <p:cNvPr id="2" name="Rectangle 1">
            <a:extLst>
              <a:ext uri="{FF2B5EF4-FFF2-40B4-BE49-F238E27FC236}">
                <a16:creationId xmlns:a16="http://schemas.microsoft.com/office/drawing/2014/main" id="{A91AB932-BC38-4346-8DD6-62ACCDE58DFC}"/>
              </a:ext>
            </a:extLst>
          </p:cNvPr>
          <p:cNvSpPr/>
          <p:nvPr/>
        </p:nvSpPr>
        <p:spPr>
          <a:xfrm>
            <a:off x="395536" y="620688"/>
            <a:ext cx="8568952" cy="4832092"/>
          </a:xfrm>
          <a:prstGeom prst="rect">
            <a:avLst/>
          </a:prstGeom>
        </p:spPr>
        <p:txBody>
          <a:bodyPr wrap="square">
            <a:spAutoFit/>
          </a:bodyPr>
          <a:lstStyle/>
          <a:p>
            <a:pPr>
              <a:spcAft>
                <a:spcPts val="0"/>
              </a:spcAft>
            </a:pPr>
            <a:r>
              <a:rPr lang="en-GB" sz="2800" dirty="0">
                <a:latin typeface="Times New Roman" panose="02020603050405020304" pitchFamily="18" charset="0"/>
                <a:ea typeface="Times New Roman" panose="02020603050405020304" pitchFamily="18" charset="0"/>
              </a:rPr>
              <a:t>	For success in service Walker (2013) identifies the following steps:</a:t>
            </a:r>
          </a:p>
          <a:p>
            <a:pPr>
              <a:spcAft>
                <a:spcPts val="0"/>
              </a:spcAft>
            </a:pPr>
            <a:r>
              <a:rPr lang="en-GB" sz="2800" dirty="0">
                <a:latin typeface="Times New Roman" panose="02020603050405020304" pitchFamily="18" charset="0"/>
                <a:ea typeface="Times New Roman" panose="02020603050405020304" pitchFamily="18" charset="0"/>
              </a:rPr>
              <a:t> </a:t>
            </a:r>
          </a:p>
          <a:p>
            <a:pPr>
              <a:spcAft>
                <a:spcPts val="0"/>
              </a:spcAft>
            </a:pPr>
            <a:r>
              <a:rPr lang="en-GB" sz="2800" dirty="0">
                <a:latin typeface="Times New Roman" panose="02020603050405020304" pitchFamily="18" charset="0"/>
                <a:ea typeface="Times New Roman" panose="02020603050405020304" pitchFamily="18" charset="0"/>
              </a:rPr>
              <a:t>1. Focus on the guest. </a:t>
            </a:r>
          </a:p>
          <a:p>
            <a:pPr>
              <a:spcAft>
                <a:spcPts val="0"/>
              </a:spcAft>
            </a:pPr>
            <a:r>
              <a:rPr lang="en-GB" sz="2800" dirty="0">
                <a:latin typeface="Times New Roman" panose="02020603050405020304" pitchFamily="18" charset="0"/>
                <a:ea typeface="Times New Roman" panose="02020603050405020304" pitchFamily="18" charset="0"/>
              </a:rPr>
              <a:t>2. Understand the role of the guest-contact employee. </a:t>
            </a:r>
          </a:p>
          <a:p>
            <a:pPr>
              <a:spcAft>
                <a:spcPts val="0"/>
              </a:spcAft>
            </a:pPr>
            <a:r>
              <a:rPr lang="en-GB" sz="2800" dirty="0">
                <a:latin typeface="Times New Roman" panose="02020603050405020304" pitchFamily="18" charset="0"/>
                <a:ea typeface="Times New Roman" panose="02020603050405020304" pitchFamily="18" charset="0"/>
              </a:rPr>
              <a:t>3. Weave a service culture into education and training systems. </a:t>
            </a:r>
          </a:p>
          <a:p>
            <a:pPr>
              <a:spcAft>
                <a:spcPts val="0"/>
              </a:spcAft>
            </a:pPr>
            <a:r>
              <a:rPr lang="en-GB" sz="2800" dirty="0">
                <a:latin typeface="Times New Roman" panose="02020603050405020304" pitchFamily="18" charset="0"/>
                <a:ea typeface="Times New Roman" panose="02020603050405020304" pitchFamily="18" charset="0"/>
              </a:rPr>
              <a:t>4. Emphasize high touch as well as high tech. </a:t>
            </a:r>
          </a:p>
          <a:p>
            <a:pPr>
              <a:spcAft>
                <a:spcPts val="0"/>
              </a:spcAft>
            </a:pPr>
            <a:r>
              <a:rPr lang="en-GB" sz="2800" dirty="0">
                <a:latin typeface="Times New Roman" panose="02020603050405020304" pitchFamily="18" charset="0"/>
                <a:ea typeface="Times New Roman" panose="02020603050405020304" pitchFamily="18" charset="0"/>
              </a:rPr>
              <a:t>5. Thrive on change—constantly improve the guest experience.</a:t>
            </a:r>
          </a:p>
          <a:p>
            <a:pPr>
              <a:spcAft>
                <a:spcPts val="0"/>
              </a:spcAft>
            </a:pPr>
            <a:r>
              <a:rPr lang="en-GB" sz="2800" dirty="0">
                <a:latin typeface="Times New Roman" panose="02020603050405020304" pitchFamily="18" charset="0"/>
                <a:ea typeface="Times New Roman" panose="02020603050405020304" pitchFamily="18" charset="0"/>
              </a:rPr>
              <a:t> </a:t>
            </a:r>
          </a:p>
        </p:txBody>
      </p:sp>
    </p:spTree>
    <p:extLst>
      <p:ext uri="{BB962C8B-B14F-4D97-AF65-F5344CB8AC3E}">
        <p14:creationId xmlns:p14="http://schemas.microsoft.com/office/powerpoint/2010/main" val="39036404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p:txBody>
          <a:bodyPr/>
          <a:lstStyle/>
          <a:p>
            <a:pPr>
              <a:defRPr/>
            </a:pPr>
            <a:fld id="{13DF6455-2121-4A2D-846D-E85038EE51D4}" type="datetime1">
              <a:rPr lang="en-GB" altLang="en-US"/>
              <a:pPr>
                <a:defRPr/>
              </a:pPr>
              <a:t>18/10/2019</a:t>
            </a:fld>
            <a:endParaRPr lang="en-GB" altLang="en-US"/>
          </a:p>
        </p:txBody>
      </p:sp>
      <p:sp>
        <p:nvSpPr>
          <p:cNvPr id="9219" name="Rectangle 3">
            <a:extLst>
              <a:ext uri="{FF2B5EF4-FFF2-40B4-BE49-F238E27FC236}">
                <a16:creationId xmlns:a16="http://schemas.microsoft.com/office/drawing/2014/main" id="{EDD6FDD8-03F3-4F96-9979-762D8609EA45}"/>
              </a:ext>
            </a:extLst>
          </p:cNvPr>
          <p:cNvSpPr>
            <a:spLocks noGrp="1"/>
          </p:cNvSpPr>
          <p:nvPr>
            <p:ph idx="4294967295"/>
          </p:nvPr>
        </p:nvSpPr>
        <p:spPr>
          <a:xfrm>
            <a:off x="107504" y="260648"/>
            <a:ext cx="9144000" cy="4060825"/>
          </a:xfrm>
        </p:spPr>
        <p:txBody>
          <a:bodyPr/>
          <a:lstStyle/>
          <a:p>
            <a:pPr marL="0" indent="0">
              <a:buNone/>
            </a:pPr>
            <a:r>
              <a:rPr lang="en-GB" sz="2700" dirty="0">
                <a:latin typeface="Times New Roman" panose="02020603050405020304" pitchFamily="18" charset="0"/>
                <a:cs typeface="Times New Roman" panose="02020603050405020304" pitchFamily="18" charset="0"/>
              </a:rPr>
              <a:t>Service quality – represents a comparison between the perceived expectations and the perceived performance of a product or service.</a:t>
            </a:r>
          </a:p>
          <a:p>
            <a:pPr marL="0" indent="0">
              <a:buNone/>
            </a:pPr>
            <a:endParaRPr lang="en-GB" sz="2700" dirty="0">
              <a:latin typeface="Times New Roman" panose="02020603050405020304" pitchFamily="18" charset="0"/>
              <a:cs typeface="Times New Roman" panose="02020603050405020304" pitchFamily="18" charset="0"/>
            </a:endParaRPr>
          </a:p>
          <a:p>
            <a:pPr marL="0" indent="0">
              <a:buNone/>
            </a:pPr>
            <a:r>
              <a:rPr lang="en-GB" sz="2700" dirty="0">
                <a:latin typeface="Times New Roman" panose="02020603050405020304" pitchFamily="18" charset="0"/>
                <a:cs typeface="Times New Roman" panose="02020603050405020304" pitchFamily="18" charset="0"/>
              </a:rPr>
              <a:t>Service settings – represents the entire environment in which the service is offered.</a:t>
            </a:r>
          </a:p>
          <a:p>
            <a:pPr marL="0" indent="0">
              <a:buNone/>
            </a:pPr>
            <a:endParaRPr lang="en-GB" sz="2700" dirty="0">
              <a:latin typeface="Times New Roman" panose="02020603050405020304" pitchFamily="18" charset="0"/>
              <a:cs typeface="Times New Roman" panose="02020603050405020304" pitchFamily="18" charset="0"/>
            </a:endParaRPr>
          </a:p>
          <a:p>
            <a:pPr marL="0" indent="0">
              <a:buNone/>
            </a:pPr>
            <a:r>
              <a:rPr lang="en-GB" sz="2700" dirty="0">
                <a:latin typeface="Times New Roman" panose="02020603050405020304" pitchFamily="18" charset="0"/>
                <a:cs typeface="Times New Roman" panose="02020603050405020304" pitchFamily="18" charset="0"/>
              </a:rPr>
              <a:t>Service delivery by the organisation – represents the principles, standards and policies used in order to deliver a service to a specific community and in a specific business context.</a:t>
            </a:r>
          </a:p>
          <a:p>
            <a:pPr marL="0" indent="0">
              <a:buNone/>
            </a:pPr>
            <a:r>
              <a:rPr lang="en-GB" sz="2700" dirty="0">
                <a:latin typeface="Times New Roman" panose="02020603050405020304" pitchFamily="18" charset="0"/>
                <a:cs typeface="Times New Roman" panose="02020603050405020304" pitchFamily="18" charset="0"/>
              </a:rPr>
              <a:t>(Wagner and Hollenbeck, 2010)</a:t>
            </a:r>
          </a:p>
          <a:p>
            <a:pPr marL="0" indent="0" eaLnBrk="1" hangingPunct="1">
              <a:buNone/>
            </a:pPr>
            <a:endParaRPr lang="en-GB" altLang="en-US" sz="2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565203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p:txBody>
          <a:bodyPr/>
          <a:lstStyle/>
          <a:p>
            <a:pPr>
              <a:defRPr/>
            </a:pPr>
            <a:fld id="{C42646B4-1ADF-47AE-B486-D5D6E23B0A98}" type="datetime1">
              <a:rPr lang="en-GB" altLang="en-US"/>
              <a:pPr>
                <a:defRPr/>
              </a:pPr>
              <a:t>16/10/2019</a:t>
            </a:fld>
            <a:endParaRPr lang="en-GB" altLang="en-US"/>
          </a:p>
        </p:txBody>
      </p:sp>
      <p:sp>
        <p:nvSpPr>
          <p:cNvPr id="2" name="Rectangle 1">
            <a:extLst>
              <a:ext uri="{FF2B5EF4-FFF2-40B4-BE49-F238E27FC236}">
                <a16:creationId xmlns:a16="http://schemas.microsoft.com/office/drawing/2014/main" id="{B60E7B84-2B56-F84E-99A8-73310E82D9C3}"/>
              </a:ext>
            </a:extLst>
          </p:cNvPr>
          <p:cNvSpPr/>
          <p:nvPr/>
        </p:nvSpPr>
        <p:spPr>
          <a:xfrm>
            <a:off x="107504" y="130293"/>
            <a:ext cx="9036496" cy="3108543"/>
          </a:xfrm>
          <a:prstGeom prst="rect">
            <a:avLst/>
          </a:prstGeom>
        </p:spPr>
        <p:txBody>
          <a:bodyPr wrap="square">
            <a:spAutoFit/>
          </a:bodyPr>
          <a:lstStyle/>
          <a:p>
            <a:pPr>
              <a:spcAft>
                <a:spcPts val="0"/>
              </a:spcAft>
            </a:pPr>
            <a:r>
              <a:rPr lang="en-GB" sz="2800" dirty="0">
                <a:solidFill>
                  <a:srgbClr val="000000"/>
                </a:solidFill>
                <a:latin typeface="Times New Roman" panose="02020603050405020304" pitchFamily="18" charset="0"/>
                <a:ea typeface="Times New Roman" panose="02020603050405020304" pitchFamily="18" charset="0"/>
              </a:rPr>
              <a:t>Wagamama</a:t>
            </a:r>
            <a:endParaRPr lang="en-GB" sz="2800" dirty="0">
              <a:latin typeface="Times New Roman" panose="02020603050405020304" pitchFamily="18" charset="0"/>
              <a:ea typeface="Times New Roman" panose="02020603050405020304" pitchFamily="18" charset="0"/>
            </a:endParaRPr>
          </a:p>
          <a:p>
            <a:pPr>
              <a:spcAft>
                <a:spcPts val="0"/>
              </a:spcAft>
            </a:pPr>
            <a:r>
              <a:rPr lang="en-GB" sz="2800" dirty="0">
                <a:solidFill>
                  <a:srgbClr val="000000"/>
                </a:solidFill>
                <a:latin typeface="Times New Roman" panose="02020603050405020304" pitchFamily="18" charset="0"/>
                <a:ea typeface="Times New Roman" panose="02020603050405020304" pitchFamily="18" charset="0"/>
              </a:rPr>
              <a:t> </a:t>
            </a:r>
            <a:endParaRPr lang="en-GB" sz="2800" dirty="0">
              <a:latin typeface="Times New Roman" panose="02020603050405020304" pitchFamily="18" charset="0"/>
              <a:ea typeface="Times New Roman" panose="02020603050405020304" pitchFamily="18" charset="0"/>
            </a:endParaRPr>
          </a:p>
          <a:p>
            <a:pPr>
              <a:spcAft>
                <a:spcPts val="0"/>
              </a:spcAft>
            </a:pPr>
            <a:r>
              <a:rPr lang="en-GB" sz="2800" dirty="0">
                <a:latin typeface="Times New Roman" panose="02020603050405020304" pitchFamily="18" charset="0"/>
                <a:ea typeface="Times New Roman" panose="02020603050405020304" pitchFamily="18" charset="0"/>
              </a:rPr>
              <a:t>	According to a customer experience survey made by Market Force Information® in 2019, Wagamama is on the first place in customer satisfaction and recommendations. The restaurant scored 4.23 and 46% of people would recommend it to friends and family.</a:t>
            </a:r>
            <a:endParaRPr lang="en-GB" sz="2800" dirty="0">
              <a:effectLst/>
              <a:latin typeface="Times New Roman" panose="02020603050405020304" pitchFamily="18" charset="0"/>
              <a:ea typeface="Times New Roman" panose="02020603050405020304" pitchFamily="18" charset="0"/>
            </a:endParaRPr>
          </a:p>
        </p:txBody>
      </p:sp>
      <p:pic>
        <p:nvPicPr>
          <p:cNvPr id="6" name="Picture 5">
            <a:extLst>
              <a:ext uri="{FF2B5EF4-FFF2-40B4-BE49-F238E27FC236}">
                <a16:creationId xmlns:a16="http://schemas.microsoft.com/office/drawing/2014/main" id="{2845E0FC-DA3E-A144-9535-6EC0ABB62D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9592" y="3429000"/>
            <a:ext cx="7344816" cy="2337335"/>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1DD3A6-968F-0E4A-9D93-E4D5831B019F}"/>
              </a:ext>
            </a:extLst>
          </p:cNvPr>
          <p:cNvSpPr>
            <a:spLocks noGrp="1"/>
          </p:cNvSpPr>
          <p:nvPr>
            <p:ph type="dt" sz="half" idx="10"/>
          </p:nvPr>
        </p:nvSpPr>
        <p:spPr/>
        <p:txBody>
          <a:bodyPr/>
          <a:lstStyle/>
          <a:p>
            <a:pPr>
              <a:defRPr/>
            </a:pPr>
            <a:fld id="{47C9B511-EA7C-47B7-97E3-4B5B1A80CF69}" type="datetime1">
              <a:rPr lang="en-GB" altLang="en-US" smtClean="0"/>
              <a:pPr>
                <a:defRPr/>
              </a:pPr>
              <a:t>18/10/2019</a:t>
            </a:fld>
            <a:endParaRPr lang="en-GB" altLang="en-US"/>
          </a:p>
        </p:txBody>
      </p:sp>
      <p:sp>
        <p:nvSpPr>
          <p:cNvPr id="3" name="Rectangle 2">
            <a:extLst>
              <a:ext uri="{FF2B5EF4-FFF2-40B4-BE49-F238E27FC236}">
                <a16:creationId xmlns:a16="http://schemas.microsoft.com/office/drawing/2014/main" id="{1705BD57-C274-7843-9750-7012499E3214}"/>
              </a:ext>
            </a:extLst>
          </p:cNvPr>
          <p:cNvSpPr/>
          <p:nvPr/>
        </p:nvSpPr>
        <p:spPr>
          <a:xfrm>
            <a:off x="107504" y="404664"/>
            <a:ext cx="9110671" cy="4832092"/>
          </a:xfrm>
          <a:prstGeom prst="rect">
            <a:avLst/>
          </a:prstGeom>
        </p:spPr>
        <p:txBody>
          <a:bodyPr wrap="square">
            <a:spAutoFit/>
          </a:bodyPr>
          <a:lstStyle/>
          <a:p>
            <a:pPr>
              <a:spcAft>
                <a:spcPts val="0"/>
              </a:spcAft>
            </a:pPr>
            <a:r>
              <a:rPr lang="en-GB" sz="2800" dirty="0">
                <a:latin typeface="Times New Roman" panose="02020603050405020304" pitchFamily="18" charset="0"/>
                <a:ea typeface="Times New Roman" panose="02020603050405020304" pitchFamily="18" charset="0"/>
              </a:rPr>
              <a:t>Another important source to measure the guest service experience is TripAdvisor and Wagamama New Street has a 4 out of 5 points, with 132 Excellent reviews and won the Certificate of Excellence 2016 - 2019 Winner.</a:t>
            </a:r>
          </a:p>
          <a:p>
            <a:pPr>
              <a:spcAft>
                <a:spcPts val="0"/>
              </a:spcAft>
            </a:pPr>
            <a:r>
              <a:rPr lang="en-GB" sz="2800" dirty="0">
                <a:latin typeface="Times New Roman" panose="02020603050405020304" pitchFamily="18" charset="0"/>
                <a:ea typeface="Times New Roman" panose="02020603050405020304" pitchFamily="18" charset="0"/>
              </a:rPr>
              <a:t> </a:t>
            </a:r>
          </a:p>
          <a:p>
            <a:pPr>
              <a:spcAft>
                <a:spcPts val="0"/>
              </a:spcAft>
            </a:pPr>
            <a:r>
              <a:rPr lang="en-GB" sz="2800" dirty="0">
                <a:latin typeface="Times New Roman" panose="02020603050405020304" pitchFamily="18" charset="0"/>
                <a:ea typeface="Times New Roman" panose="02020603050405020304" pitchFamily="18" charset="0"/>
              </a:rPr>
              <a:t>Iain, 2019 - </a:t>
            </a:r>
            <a:br>
              <a:rPr lang="en-GB" sz="2800" dirty="0">
                <a:latin typeface="Times New Roman" panose="02020603050405020304" pitchFamily="18" charset="0"/>
                <a:ea typeface="Times New Roman" panose="02020603050405020304" pitchFamily="18" charset="0"/>
              </a:rPr>
            </a:br>
            <a:r>
              <a:rPr lang="en-GB" sz="2800" dirty="0">
                <a:latin typeface="Times New Roman" panose="02020603050405020304" pitchFamily="18" charset="0"/>
                <a:ea typeface="Times New Roman" panose="02020603050405020304" pitchFamily="18" charset="0"/>
              </a:rPr>
              <a:t>“The food is always excellent quality and the level of service here equals that. Friendly efficient you feel and ease and welcomed. Lovely experience from a hardy working and attentive staff. Thank you from a someone who travels and works from home a great deal.”</a:t>
            </a:r>
          </a:p>
        </p:txBody>
      </p:sp>
    </p:spTree>
    <p:extLst>
      <p:ext uri="{BB962C8B-B14F-4D97-AF65-F5344CB8AC3E}">
        <p14:creationId xmlns:p14="http://schemas.microsoft.com/office/powerpoint/2010/main" val="26700128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p:txBody>
          <a:bodyPr/>
          <a:lstStyle/>
          <a:p>
            <a:pPr>
              <a:defRPr/>
            </a:pPr>
            <a:fld id="{C42646B4-1ADF-47AE-B486-D5D6E23B0A98}" type="datetime1">
              <a:rPr lang="en-GB" altLang="en-US"/>
              <a:pPr>
                <a:defRPr/>
              </a:pPr>
              <a:t>18/10/2019</a:t>
            </a:fld>
            <a:endParaRPr lang="en-GB" altLang="en-US"/>
          </a:p>
        </p:txBody>
      </p:sp>
      <p:sp>
        <p:nvSpPr>
          <p:cNvPr id="2" name="Rectangle 1">
            <a:extLst>
              <a:ext uri="{FF2B5EF4-FFF2-40B4-BE49-F238E27FC236}">
                <a16:creationId xmlns:a16="http://schemas.microsoft.com/office/drawing/2014/main" id="{CC8A9AFE-FDC7-FD43-8830-4C2BFEE760F1}"/>
              </a:ext>
            </a:extLst>
          </p:cNvPr>
          <p:cNvSpPr/>
          <p:nvPr/>
        </p:nvSpPr>
        <p:spPr>
          <a:xfrm>
            <a:off x="107504" y="0"/>
            <a:ext cx="9354829" cy="3108543"/>
          </a:xfrm>
          <a:prstGeom prst="rect">
            <a:avLst/>
          </a:prstGeom>
        </p:spPr>
        <p:txBody>
          <a:bodyPr wrap="square">
            <a:spAutoFit/>
          </a:bodyPr>
          <a:lstStyle/>
          <a:p>
            <a:r>
              <a:rPr lang="en-GB" sz="2800" dirty="0">
                <a:latin typeface="Times New Roman" panose="02020603050405020304" pitchFamily="18" charset="0"/>
                <a:cs typeface="Times New Roman" panose="02020603050405020304" pitchFamily="18" charset="0"/>
              </a:rPr>
              <a:t>Bella Italia	</a:t>
            </a:r>
          </a:p>
          <a:p>
            <a:endParaRPr lang="en-GB" sz="2800" dirty="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	According to TripAdvisor, Bella Italia is rated 4/5  with more than 400 excellent reviews, customer being happy with food, service, value and atmosphere.</a:t>
            </a:r>
          </a:p>
          <a:p>
            <a:r>
              <a:rPr lang="en-GB" sz="2800" dirty="0">
                <a:latin typeface="Times New Roman" panose="02020603050405020304" pitchFamily="18" charset="0"/>
                <a:cs typeface="Times New Roman" panose="02020603050405020304" pitchFamily="18" charset="0"/>
              </a:rPr>
              <a:t> </a:t>
            </a:r>
          </a:p>
          <a:p>
            <a:pPr>
              <a:spcAft>
                <a:spcPts val="0"/>
              </a:spcAft>
            </a:pPr>
            <a:endParaRPr lang="en-GB" sz="2800" dirty="0">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0E928876-8262-7E4C-97D3-F36A8E838494}"/>
              </a:ext>
            </a:extLst>
          </p:cNvPr>
          <p:cNvSpPr/>
          <p:nvPr/>
        </p:nvSpPr>
        <p:spPr>
          <a:xfrm>
            <a:off x="284216" y="2492896"/>
            <a:ext cx="4572000" cy="3108543"/>
          </a:xfrm>
          <a:prstGeom prst="rect">
            <a:avLst/>
          </a:prstGeom>
        </p:spPr>
        <p:txBody>
          <a:bodyPr>
            <a:spAutoFit/>
          </a:bodyPr>
          <a:lstStyle/>
          <a:p>
            <a:r>
              <a:rPr lang="en-GB" sz="2800" dirty="0">
                <a:latin typeface="Times New Roman" panose="02020603050405020304" pitchFamily="18" charset="0"/>
                <a:cs typeface="Times New Roman" panose="02020603050405020304" pitchFamily="18" charset="0"/>
              </a:rPr>
              <a:t>“Arrived on a busy Saturday evening as part of a large party. Service and food were excellent. Will go to this branch of the chain again as it’s the best one I’ve been to.” (Dawn, 2019)</a:t>
            </a:r>
          </a:p>
        </p:txBody>
      </p:sp>
      <p:pic>
        <p:nvPicPr>
          <p:cNvPr id="6" name="Picture 5">
            <a:extLst>
              <a:ext uri="{FF2B5EF4-FFF2-40B4-BE49-F238E27FC236}">
                <a16:creationId xmlns:a16="http://schemas.microsoft.com/office/drawing/2014/main" id="{B8AB258B-0B54-554E-AFDB-DAD16A7A02F8}"/>
              </a:ext>
            </a:extLst>
          </p:cNvPr>
          <p:cNvPicPr>
            <a:picLocks noChangeAspect="1"/>
          </p:cNvPicPr>
          <p:nvPr/>
        </p:nvPicPr>
        <p:blipFill rotWithShape="1">
          <a:blip r:embed="rId3">
            <a:extLst>
              <a:ext uri="{28A0092B-C50C-407E-A947-70E740481C1C}">
                <a14:useLocalDpi xmlns:a14="http://schemas.microsoft.com/office/drawing/2010/main" val="0"/>
              </a:ext>
            </a:extLst>
          </a:blip>
          <a:srcRect l="13837" r="18832"/>
          <a:stretch/>
        </p:blipFill>
        <p:spPr>
          <a:xfrm>
            <a:off x="4967447" y="2311900"/>
            <a:ext cx="3882071" cy="3243212"/>
          </a:xfrm>
          <a:prstGeom prst="rect">
            <a:avLst/>
          </a:prstGeom>
        </p:spPr>
      </p:pic>
    </p:spTree>
    <p:extLst>
      <p:ext uri="{BB962C8B-B14F-4D97-AF65-F5344CB8AC3E}">
        <p14:creationId xmlns:p14="http://schemas.microsoft.com/office/powerpoint/2010/main" val="11146281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p:txBody>
          <a:bodyPr/>
          <a:lstStyle/>
          <a:p>
            <a:pPr>
              <a:defRPr/>
            </a:pPr>
            <a:fld id="{C42646B4-1ADF-47AE-B486-D5D6E23B0A98}" type="datetime1">
              <a:rPr lang="en-GB" altLang="en-US"/>
              <a:pPr>
                <a:defRPr/>
              </a:pPr>
              <a:t>16/10/2019</a:t>
            </a:fld>
            <a:endParaRPr lang="en-GB" altLang="en-US"/>
          </a:p>
        </p:txBody>
      </p:sp>
      <p:sp>
        <p:nvSpPr>
          <p:cNvPr id="2" name="Rectangle 1">
            <a:extLst>
              <a:ext uri="{FF2B5EF4-FFF2-40B4-BE49-F238E27FC236}">
                <a16:creationId xmlns:a16="http://schemas.microsoft.com/office/drawing/2014/main" id="{D9931BE5-D702-D549-B35F-C0AA3B7707C7}"/>
              </a:ext>
            </a:extLst>
          </p:cNvPr>
          <p:cNvSpPr/>
          <p:nvPr/>
        </p:nvSpPr>
        <p:spPr>
          <a:xfrm>
            <a:off x="250825" y="620688"/>
            <a:ext cx="9130737" cy="2246769"/>
          </a:xfrm>
          <a:prstGeom prst="rect">
            <a:avLst/>
          </a:prstGeom>
        </p:spPr>
        <p:txBody>
          <a:bodyPr wrap="square">
            <a:spAutoFit/>
          </a:bodyPr>
          <a:lstStyle/>
          <a:p>
            <a:pPr>
              <a:spcAft>
                <a:spcPts val="0"/>
              </a:spcAft>
            </a:pPr>
            <a:r>
              <a:rPr lang="en-GB" sz="2800" dirty="0">
                <a:latin typeface="Times New Roman" panose="02020603050405020304" pitchFamily="18" charset="0"/>
                <a:ea typeface="Times New Roman" panose="02020603050405020304" pitchFamily="18" charset="0"/>
              </a:rPr>
              <a:t>McDonald’s </a:t>
            </a:r>
          </a:p>
          <a:p>
            <a:pPr>
              <a:spcAft>
                <a:spcPts val="0"/>
              </a:spcAft>
            </a:pPr>
            <a:endParaRPr lang="en-GB" sz="2800" dirty="0">
              <a:latin typeface="Times New Roman" panose="02020603050405020304" pitchFamily="18" charset="0"/>
              <a:ea typeface="Times New Roman" panose="02020603050405020304" pitchFamily="18" charset="0"/>
            </a:endParaRPr>
          </a:p>
          <a:p>
            <a:pPr>
              <a:spcAft>
                <a:spcPts val="0"/>
              </a:spcAft>
            </a:pPr>
            <a:r>
              <a:rPr lang="en-GB" sz="2800" dirty="0">
                <a:latin typeface="Times New Roman" panose="02020603050405020304" pitchFamily="18" charset="0"/>
                <a:ea typeface="Times New Roman" panose="02020603050405020304" pitchFamily="18" charset="0"/>
              </a:rPr>
              <a:t>“McDonald’s believe that good customer service is the responsibility of everybody in the company.” (CEO Easterbrook, 2016)</a:t>
            </a:r>
            <a:endParaRPr lang="en-GB" sz="2800" dirty="0">
              <a:effectLst/>
              <a:latin typeface="Times New Roman" panose="02020603050405020304" pitchFamily="18" charset="0"/>
              <a:ea typeface="Times New Roman" panose="02020603050405020304" pitchFamily="18" charset="0"/>
            </a:endParaRPr>
          </a:p>
        </p:txBody>
      </p:sp>
      <p:pic>
        <p:nvPicPr>
          <p:cNvPr id="7" name="Picture 6">
            <a:extLst>
              <a:ext uri="{FF2B5EF4-FFF2-40B4-BE49-F238E27FC236}">
                <a16:creationId xmlns:a16="http://schemas.microsoft.com/office/drawing/2014/main" id="{FC8088BF-C5AF-7F48-856A-5F7FC63F69A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95736" y="3861048"/>
            <a:ext cx="6296887" cy="1840109"/>
          </a:xfrm>
          <a:prstGeom prst="rect">
            <a:avLst/>
          </a:prstGeom>
        </p:spPr>
      </p:pic>
    </p:spTree>
    <p:extLst>
      <p:ext uri="{BB962C8B-B14F-4D97-AF65-F5344CB8AC3E}">
        <p14:creationId xmlns:p14="http://schemas.microsoft.com/office/powerpoint/2010/main" val="32133534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51FBBE-FCA6-4C4E-9EF5-0A551D470FCE}"/>
              </a:ext>
            </a:extLst>
          </p:cNvPr>
          <p:cNvSpPr>
            <a:spLocks noGrp="1"/>
          </p:cNvSpPr>
          <p:nvPr>
            <p:ph type="dt" sz="half" idx="10"/>
          </p:nvPr>
        </p:nvSpPr>
        <p:spPr/>
        <p:txBody>
          <a:bodyPr/>
          <a:lstStyle/>
          <a:p>
            <a:pPr>
              <a:defRPr/>
            </a:pPr>
            <a:fld id="{47C9B511-EA7C-47B7-97E3-4B5B1A80CF69}" type="datetime1">
              <a:rPr lang="en-GB" altLang="en-US" smtClean="0"/>
              <a:pPr>
                <a:defRPr/>
              </a:pPr>
              <a:t>18/10/2019</a:t>
            </a:fld>
            <a:endParaRPr lang="en-GB" altLang="en-US"/>
          </a:p>
        </p:txBody>
      </p:sp>
      <p:sp>
        <p:nvSpPr>
          <p:cNvPr id="3" name="Rectangle 2">
            <a:extLst>
              <a:ext uri="{FF2B5EF4-FFF2-40B4-BE49-F238E27FC236}">
                <a16:creationId xmlns:a16="http://schemas.microsoft.com/office/drawing/2014/main" id="{7E9B451D-9B97-1041-AC62-5B8C0A7F02B3}"/>
              </a:ext>
            </a:extLst>
          </p:cNvPr>
          <p:cNvSpPr/>
          <p:nvPr/>
        </p:nvSpPr>
        <p:spPr>
          <a:xfrm>
            <a:off x="611560" y="2708920"/>
            <a:ext cx="7920880" cy="2246769"/>
          </a:xfrm>
          <a:prstGeom prst="rect">
            <a:avLst/>
          </a:prstGeom>
        </p:spPr>
        <p:txBody>
          <a:bodyPr wrap="square">
            <a:spAutoFit/>
          </a:bodyPr>
          <a:lstStyle/>
          <a:p>
            <a:pPr>
              <a:spcAft>
                <a:spcPts val="0"/>
              </a:spcAft>
            </a:pPr>
            <a:r>
              <a:rPr lang="en-GB" sz="2800" dirty="0">
                <a:latin typeface="Times New Roman" panose="02020603050405020304" pitchFamily="18" charset="0"/>
                <a:ea typeface="Times New Roman" panose="02020603050405020304" pitchFamily="18" charset="0"/>
              </a:rPr>
              <a:t>“This is the most disgusting place we have ever seen that serves food. Food and milkshakes stained on the floor and rubbish everywhere and incredibly rude staff. They messed Up the orders and refused to sort the orders out.” (Abi, 2019)</a:t>
            </a:r>
          </a:p>
        </p:txBody>
      </p:sp>
      <p:sp>
        <p:nvSpPr>
          <p:cNvPr id="4" name="Rectangle 3">
            <a:extLst>
              <a:ext uri="{FF2B5EF4-FFF2-40B4-BE49-F238E27FC236}">
                <a16:creationId xmlns:a16="http://schemas.microsoft.com/office/drawing/2014/main" id="{0A70B0FF-4457-9F44-8C9F-DA8977564040}"/>
              </a:ext>
            </a:extLst>
          </p:cNvPr>
          <p:cNvSpPr/>
          <p:nvPr/>
        </p:nvSpPr>
        <p:spPr>
          <a:xfrm>
            <a:off x="611560" y="692696"/>
            <a:ext cx="7920880" cy="1384995"/>
          </a:xfrm>
          <a:prstGeom prst="rect">
            <a:avLst/>
          </a:prstGeom>
        </p:spPr>
        <p:txBody>
          <a:bodyPr wrap="square">
            <a:spAutoFit/>
          </a:bodyPr>
          <a:lstStyle/>
          <a:p>
            <a:pPr>
              <a:spcAft>
                <a:spcPts val="0"/>
              </a:spcAft>
            </a:pPr>
            <a:r>
              <a:rPr lang="en-GB" sz="2800" dirty="0">
                <a:latin typeface="Times New Roman" panose="02020603050405020304" pitchFamily="18" charset="0"/>
                <a:ea typeface="Times New Roman" panose="02020603050405020304" pitchFamily="18" charset="0"/>
              </a:rPr>
              <a:t>	Also, according to TripAdvisor, McDonalds New Street only has a 2.5/5 rating mostly because of the staff, cleanliness and atmosphere. </a:t>
            </a:r>
          </a:p>
        </p:txBody>
      </p:sp>
    </p:spTree>
    <p:extLst>
      <p:ext uri="{BB962C8B-B14F-4D97-AF65-F5344CB8AC3E}">
        <p14:creationId xmlns:p14="http://schemas.microsoft.com/office/powerpoint/2010/main" val="13923511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p:txBody>
          <a:bodyPr/>
          <a:lstStyle/>
          <a:p>
            <a:pPr>
              <a:defRPr/>
            </a:pPr>
            <a:fld id="{C42646B4-1ADF-47AE-B486-D5D6E23B0A98}" type="datetime1">
              <a:rPr lang="en-GB" altLang="en-US"/>
              <a:pPr>
                <a:defRPr/>
              </a:pPr>
              <a:t>16/10/2019</a:t>
            </a:fld>
            <a:endParaRPr lang="en-GB" altLang="en-US"/>
          </a:p>
        </p:txBody>
      </p:sp>
      <p:sp>
        <p:nvSpPr>
          <p:cNvPr id="2" name="Rectangle 1">
            <a:extLst>
              <a:ext uri="{FF2B5EF4-FFF2-40B4-BE49-F238E27FC236}">
                <a16:creationId xmlns:a16="http://schemas.microsoft.com/office/drawing/2014/main" id="{D770898A-ABD0-0B47-BA07-7C3837FFE7AD}"/>
              </a:ext>
            </a:extLst>
          </p:cNvPr>
          <p:cNvSpPr/>
          <p:nvPr/>
        </p:nvSpPr>
        <p:spPr>
          <a:xfrm>
            <a:off x="35496" y="23865"/>
            <a:ext cx="9108504" cy="3539430"/>
          </a:xfrm>
          <a:prstGeom prst="rect">
            <a:avLst/>
          </a:prstGeom>
        </p:spPr>
        <p:txBody>
          <a:bodyPr wrap="square">
            <a:spAutoFit/>
          </a:bodyPr>
          <a:lstStyle/>
          <a:p>
            <a:pPr>
              <a:spcAft>
                <a:spcPts val="0"/>
              </a:spcAft>
            </a:pPr>
            <a:r>
              <a:rPr lang="en-GB" sz="2800" dirty="0">
                <a:solidFill>
                  <a:srgbClr val="000000"/>
                </a:solidFill>
                <a:latin typeface="Times New Roman" panose="02020603050405020304" pitchFamily="18" charset="0"/>
                <a:ea typeface="Times New Roman" panose="02020603050405020304" pitchFamily="18" charset="0"/>
              </a:rPr>
              <a:t>Las Iguanas</a:t>
            </a:r>
            <a:endParaRPr lang="en-GB" sz="2800" dirty="0">
              <a:latin typeface="Times New Roman" panose="02020603050405020304" pitchFamily="18" charset="0"/>
              <a:ea typeface="Times New Roman" panose="02020603050405020304" pitchFamily="18" charset="0"/>
            </a:endParaRPr>
          </a:p>
          <a:p>
            <a:pPr>
              <a:spcAft>
                <a:spcPts val="0"/>
              </a:spcAft>
            </a:pPr>
            <a:r>
              <a:rPr lang="en-GB" sz="2800" dirty="0">
                <a:solidFill>
                  <a:srgbClr val="000000"/>
                </a:solidFill>
                <a:latin typeface="Times New Roman" panose="02020603050405020304" pitchFamily="18" charset="0"/>
                <a:ea typeface="Times New Roman" panose="02020603050405020304" pitchFamily="18" charset="0"/>
              </a:rPr>
              <a:t> </a:t>
            </a:r>
            <a:endParaRPr lang="en-GB" sz="2800" dirty="0">
              <a:latin typeface="Times New Roman" panose="02020603050405020304" pitchFamily="18" charset="0"/>
              <a:ea typeface="Times New Roman" panose="02020603050405020304" pitchFamily="18" charset="0"/>
            </a:endParaRPr>
          </a:p>
          <a:p>
            <a:pPr>
              <a:spcAft>
                <a:spcPts val="0"/>
              </a:spcAft>
            </a:pPr>
            <a:r>
              <a:rPr lang="en-GB" sz="2800" dirty="0">
                <a:latin typeface="Times New Roman" panose="02020603050405020304" pitchFamily="18" charset="0"/>
                <a:ea typeface="Times New Roman" panose="02020603050405020304" pitchFamily="18" charset="0"/>
              </a:rPr>
              <a:t>	Las Iguanas is a well-known restaurant in the city centre, in the Arcadian, mostly due to the type of food they serve. The restaurant won a Certificate of Excellence2016 – 2019, it has a mark of 4/5 on TripAdvisor and more than 500 reviews praying the food, customer service and the restaurant.</a:t>
            </a:r>
          </a:p>
          <a:p>
            <a:pPr>
              <a:spcAft>
                <a:spcPts val="0"/>
              </a:spcAft>
            </a:pPr>
            <a:r>
              <a:rPr lang="en-GB" sz="2800" dirty="0">
                <a:latin typeface="Times New Roman" panose="02020603050405020304" pitchFamily="18" charset="0"/>
                <a:ea typeface="Times New Roman" panose="02020603050405020304" pitchFamily="18" charset="0"/>
              </a:rPr>
              <a:t> </a:t>
            </a:r>
          </a:p>
        </p:txBody>
      </p:sp>
      <p:sp>
        <p:nvSpPr>
          <p:cNvPr id="3" name="Rectangle 2">
            <a:extLst>
              <a:ext uri="{FF2B5EF4-FFF2-40B4-BE49-F238E27FC236}">
                <a16:creationId xmlns:a16="http://schemas.microsoft.com/office/drawing/2014/main" id="{B8B07316-16DC-F842-B7BC-570562ABF4C7}"/>
              </a:ext>
            </a:extLst>
          </p:cNvPr>
          <p:cNvSpPr/>
          <p:nvPr/>
        </p:nvSpPr>
        <p:spPr>
          <a:xfrm>
            <a:off x="250825" y="3284984"/>
            <a:ext cx="4572000" cy="2246769"/>
          </a:xfrm>
          <a:prstGeom prst="rect">
            <a:avLst/>
          </a:prstGeom>
        </p:spPr>
        <p:txBody>
          <a:bodyPr>
            <a:spAutoFit/>
          </a:bodyPr>
          <a:lstStyle/>
          <a:p>
            <a:pPr>
              <a:spcAft>
                <a:spcPts val="0"/>
              </a:spcAft>
            </a:pPr>
            <a:r>
              <a:rPr lang="en-GB" sz="2800" dirty="0">
                <a:latin typeface="Times New Roman" panose="02020603050405020304" pitchFamily="18" charset="0"/>
                <a:ea typeface="Times New Roman" panose="02020603050405020304" pitchFamily="18" charset="0"/>
              </a:rPr>
              <a:t>“Service was great price was great food was great really enjoyed my experience there! Lots of choices as well” (Niamh, 2019)</a:t>
            </a:r>
          </a:p>
        </p:txBody>
      </p:sp>
      <p:pic>
        <p:nvPicPr>
          <p:cNvPr id="6" name="Picture 5">
            <a:extLst>
              <a:ext uri="{FF2B5EF4-FFF2-40B4-BE49-F238E27FC236}">
                <a16:creationId xmlns:a16="http://schemas.microsoft.com/office/drawing/2014/main" id="{D82EE9B1-F8DB-3D45-A209-D9B5109A3F9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48064" y="3140968"/>
            <a:ext cx="3399285" cy="2548378"/>
          </a:xfrm>
          <a:prstGeom prst="rect">
            <a:avLst/>
          </a:prstGeom>
        </p:spPr>
      </p:pic>
    </p:spTree>
    <p:extLst>
      <p:ext uri="{BB962C8B-B14F-4D97-AF65-F5344CB8AC3E}">
        <p14:creationId xmlns:p14="http://schemas.microsoft.com/office/powerpoint/2010/main" val="20046302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C6C7EED-4D9E-4003-AB2B-C0BFD970E007}"/>
              </a:ext>
            </a:extLst>
          </p:cNvPr>
          <p:cNvSpPr>
            <a:spLocks noGrp="1"/>
          </p:cNvSpPr>
          <p:nvPr>
            <p:ph type="title"/>
          </p:nvPr>
        </p:nvSpPr>
        <p:spPr>
          <a:xfrm>
            <a:off x="250825" y="223838"/>
            <a:ext cx="8435975" cy="1044575"/>
          </a:xfrm>
        </p:spPr>
        <p:txBody>
          <a:bodyPr/>
          <a:lstStyle/>
          <a:p>
            <a:pPr eaLnBrk="1" hangingPunct="1"/>
            <a:r>
              <a:rPr lang="en-GB" altLang="en-US" sz="3600" b="1" i="1" dirty="0">
                <a:latin typeface="Times New Roman" panose="02020603050405020304" pitchFamily="18" charset="0"/>
                <a:cs typeface="Times New Roman" panose="02020603050405020304" pitchFamily="18" charset="0"/>
              </a:rPr>
              <a:t>Conclusion</a:t>
            </a:r>
          </a:p>
        </p:txBody>
      </p:sp>
      <p:sp>
        <p:nvSpPr>
          <p:cNvPr id="4" name="Date Placeholder 3">
            <a:extLst>
              <a:ext uri="{FF2B5EF4-FFF2-40B4-BE49-F238E27FC236}">
                <a16:creationId xmlns:a16="http://schemas.microsoft.com/office/drawing/2014/main" id="{7B91B968-1B52-4E96-A9DD-5C894B372080}"/>
              </a:ext>
            </a:extLst>
          </p:cNvPr>
          <p:cNvSpPr>
            <a:spLocks noGrp="1"/>
          </p:cNvSpPr>
          <p:nvPr>
            <p:ph type="dt" sz="quarter" idx="10"/>
          </p:nvPr>
        </p:nvSpPr>
        <p:spPr/>
        <p:txBody>
          <a:bodyPr/>
          <a:lstStyle/>
          <a:p>
            <a:pPr>
              <a:defRPr/>
            </a:pPr>
            <a:fld id="{2AF6E3BD-2E92-472E-8EDA-F6014803D143}" type="datetime1">
              <a:rPr lang="en-GB" altLang="en-US"/>
              <a:pPr>
                <a:defRPr/>
              </a:pPr>
              <a:t>18/10/2019</a:t>
            </a:fld>
            <a:endParaRPr lang="en-GB" altLang="en-US"/>
          </a:p>
        </p:txBody>
      </p:sp>
      <p:sp>
        <p:nvSpPr>
          <p:cNvPr id="25604" name="Content Placeholder 2">
            <a:extLst>
              <a:ext uri="{FF2B5EF4-FFF2-40B4-BE49-F238E27FC236}">
                <a16:creationId xmlns:a16="http://schemas.microsoft.com/office/drawing/2014/main" id="{C292C6D8-9C4D-4B1B-9380-CB3E2B0B5EBC}"/>
              </a:ext>
            </a:extLst>
          </p:cNvPr>
          <p:cNvSpPr>
            <a:spLocks noGrp="1"/>
          </p:cNvSpPr>
          <p:nvPr>
            <p:ph idx="1"/>
          </p:nvPr>
        </p:nvSpPr>
        <p:spPr>
          <a:xfrm>
            <a:off x="457200" y="1470025"/>
            <a:ext cx="8229600" cy="3917950"/>
          </a:xfrm>
        </p:spPr>
        <p:txBody>
          <a:bodyPr/>
          <a:lstStyle/>
          <a:p>
            <a:pPr marL="0" indent="0">
              <a:buNone/>
            </a:pPr>
            <a:r>
              <a:rPr lang="en-GB" sz="2800" dirty="0"/>
              <a:t>	In conclusion, customer service is really important in a restaurant in order to make the customers feel welcome, to make sure they come back and bring more people. Whilst, the quality of food is the most important factor, not having employees that know how to deal with customers properly may be one of the biggest reasons why customers don’t come back.</a:t>
            </a:r>
          </a:p>
          <a:p>
            <a:pPr>
              <a:buFont typeface="Wingdings" panose="05000000000000000000" pitchFamily="2" charset="2"/>
              <a:buChar char="§"/>
            </a:pPr>
            <a:endParaRPr lang="en-GB" altLang="en-US" sz="2800" dirty="0"/>
          </a:p>
        </p:txBody>
      </p:sp>
    </p:spTree>
    <p:extLst>
      <p:ext uri="{BB962C8B-B14F-4D97-AF65-F5344CB8AC3E}">
        <p14:creationId xmlns:p14="http://schemas.microsoft.com/office/powerpoint/2010/main" val="19471796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C6C7EED-4D9E-4003-AB2B-C0BFD970E007}"/>
              </a:ext>
            </a:extLst>
          </p:cNvPr>
          <p:cNvSpPr>
            <a:spLocks noGrp="1"/>
          </p:cNvSpPr>
          <p:nvPr>
            <p:ph type="title"/>
          </p:nvPr>
        </p:nvSpPr>
        <p:spPr>
          <a:xfrm>
            <a:off x="250825" y="223838"/>
            <a:ext cx="8435975" cy="1044575"/>
          </a:xfrm>
        </p:spPr>
        <p:txBody>
          <a:bodyPr/>
          <a:lstStyle/>
          <a:p>
            <a:pPr eaLnBrk="1" hangingPunct="1"/>
            <a:r>
              <a:rPr lang="en-GB" altLang="en-US" sz="3600" b="1" i="1" dirty="0"/>
              <a:t>References</a:t>
            </a:r>
          </a:p>
        </p:txBody>
      </p:sp>
      <p:sp>
        <p:nvSpPr>
          <p:cNvPr id="4" name="Date Placeholder 3">
            <a:extLst>
              <a:ext uri="{FF2B5EF4-FFF2-40B4-BE49-F238E27FC236}">
                <a16:creationId xmlns:a16="http://schemas.microsoft.com/office/drawing/2014/main" id="{7B91B968-1B52-4E96-A9DD-5C894B372080}"/>
              </a:ext>
            </a:extLst>
          </p:cNvPr>
          <p:cNvSpPr>
            <a:spLocks noGrp="1"/>
          </p:cNvSpPr>
          <p:nvPr>
            <p:ph type="dt" sz="quarter" idx="10"/>
          </p:nvPr>
        </p:nvSpPr>
        <p:spPr/>
        <p:txBody>
          <a:bodyPr/>
          <a:lstStyle/>
          <a:p>
            <a:pPr>
              <a:defRPr/>
            </a:pPr>
            <a:fld id="{2AF6E3BD-2E92-472E-8EDA-F6014803D143}" type="datetime1">
              <a:rPr lang="en-GB" altLang="en-US"/>
              <a:pPr>
                <a:defRPr/>
              </a:pPr>
              <a:t>18/10/2019</a:t>
            </a:fld>
            <a:endParaRPr lang="en-GB" altLang="en-US"/>
          </a:p>
        </p:txBody>
      </p:sp>
      <p:sp>
        <p:nvSpPr>
          <p:cNvPr id="25604" name="Content Placeholder 2">
            <a:extLst>
              <a:ext uri="{FF2B5EF4-FFF2-40B4-BE49-F238E27FC236}">
                <a16:creationId xmlns:a16="http://schemas.microsoft.com/office/drawing/2014/main" id="{C292C6D8-9C4D-4B1B-9380-CB3E2B0B5EBC}"/>
              </a:ext>
            </a:extLst>
          </p:cNvPr>
          <p:cNvSpPr>
            <a:spLocks noGrp="1"/>
          </p:cNvSpPr>
          <p:nvPr>
            <p:ph idx="1"/>
          </p:nvPr>
        </p:nvSpPr>
        <p:spPr>
          <a:xfrm>
            <a:off x="457200" y="1470025"/>
            <a:ext cx="8229600" cy="3917950"/>
          </a:xfrm>
        </p:spPr>
        <p:txBody>
          <a:bodyPr/>
          <a:lstStyle/>
          <a:p>
            <a:pPr lvl="0"/>
            <a:r>
              <a:rPr lang="en-GB" sz="1400" dirty="0">
                <a:latin typeface="Times New Roman" panose="02020603050405020304" pitchFamily="18" charset="0"/>
                <a:cs typeface="Times New Roman" panose="02020603050405020304" pitchFamily="18" charset="0"/>
              </a:rPr>
              <a:t>Andrew Seymour (2016) </a:t>
            </a:r>
            <a:r>
              <a:rPr lang="en-GB" sz="1400" i="1" dirty="0">
                <a:latin typeface="Times New Roman" panose="02020603050405020304" pitchFamily="18" charset="0"/>
                <a:cs typeface="Times New Roman" panose="02020603050405020304" pitchFamily="18" charset="0"/>
              </a:rPr>
              <a:t>How casual dining group has turned under performing assets into profitable gems</a:t>
            </a:r>
            <a:r>
              <a:rPr lang="en-GB" sz="1400" dirty="0">
                <a:latin typeface="Times New Roman" panose="02020603050405020304" pitchFamily="18" charset="0"/>
                <a:cs typeface="Times New Roman" panose="02020603050405020304" pitchFamily="18" charset="0"/>
              </a:rPr>
              <a:t>, available at: </a:t>
            </a:r>
            <a:r>
              <a:rPr lang="en-GB" sz="1400" u="sng" dirty="0">
                <a:latin typeface="Times New Roman" panose="02020603050405020304" pitchFamily="18" charset="0"/>
                <a:cs typeface="Times New Roman" panose="02020603050405020304" pitchFamily="18" charset="0"/>
                <a:hlinkClick r:id="rId3"/>
              </a:rPr>
              <a:t>https://www.foodserviceequipmentjournal.com/special-report-how-casual-dining-group-has-turned-under-performing-assets-into-profitable-gems/</a:t>
            </a:r>
            <a:r>
              <a:rPr lang="en-GB" sz="1400" dirty="0">
                <a:latin typeface="Times New Roman" panose="02020603050405020304" pitchFamily="18" charset="0"/>
                <a:cs typeface="Times New Roman" panose="02020603050405020304" pitchFamily="18" charset="0"/>
              </a:rPr>
              <a:t>  (Accessed at: 14 Oct 2019)</a:t>
            </a:r>
          </a:p>
          <a:p>
            <a:pPr lvl="0"/>
            <a:r>
              <a:rPr lang="en-GB" sz="1400" dirty="0">
                <a:latin typeface="Times New Roman" panose="02020603050405020304" pitchFamily="18" charset="0"/>
                <a:cs typeface="Times New Roman" panose="02020603050405020304" pitchFamily="18" charset="0"/>
              </a:rPr>
              <a:t>Business Spotlight (2014) </a:t>
            </a:r>
            <a:r>
              <a:rPr lang="en-GB" sz="1400" i="1" dirty="0">
                <a:latin typeface="Times New Roman" panose="02020603050405020304" pitchFamily="18" charset="0"/>
                <a:cs typeface="Times New Roman" panose="02020603050405020304" pitchFamily="18" charset="0"/>
              </a:rPr>
              <a:t>Wagamama’s USP is good service in a unique setting</a:t>
            </a:r>
            <a:r>
              <a:rPr lang="en-GB" sz="1400" dirty="0">
                <a:latin typeface="Times New Roman" panose="02020603050405020304" pitchFamily="18" charset="0"/>
                <a:cs typeface="Times New Roman" panose="02020603050405020304" pitchFamily="18" charset="0"/>
              </a:rPr>
              <a:t>, available at: </a:t>
            </a:r>
            <a:r>
              <a:rPr lang="en-GB" sz="1400" u="sng" dirty="0">
                <a:latin typeface="Times New Roman" panose="02020603050405020304" pitchFamily="18" charset="0"/>
                <a:cs typeface="Times New Roman" panose="02020603050405020304" pitchFamily="18" charset="0"/>
                <a:hlinkClick r:id="rId4"/>
              </a:rPr>
              <a:t>https://www.mylondon.news/news/business/business-spotlight-wagamamas-usp-good-6807834</a:t>
            </a:r>
            <a:r>
              <a:rPr lang="en-GB" sz="1400" dirty="0">
                <a:latin typeface="Times New Roman" panose="02020603050405020304" pitchFamily="18" charset="0"/>
                <a:cs typeface="Times New Roman" panose="02020603050405020304" pitchFamily="18" charset="0"/>
              </a:rPr>
              <a:t> (Accessed at: 14 Oct 2019)</a:t>
            </a:r>
          </a:p>
          <a:p>
            <a:pPr lvl="0"/>
            <a:r>
              <a:rPr lang="en-GB" sz="1400" dirty="0">
                <a:latin typeface="Times New Roman" panose="02020603050405020304" pitchFamily="18" charset="0"/>
                <a:cs typeface="Times New Roman" panose="02020603050405020304" pitchFamily="18" charset="0"/>
              </a:rPr>
              <a:t>CCW (2016) </a:t>
            </a:r>
            <a:r>
              <a:rPr lang="en-GB" sz="1400" i="1" dirty="0">
                <a:latin typeface="Times New Roman" panose="02020603050405020304" pitchFamily="18" charset="0"/>
                <a:cs typeface="Times New Roman" panose="02020603050405020304" pitchFamily="18" charset="0"/>
              </a:rPr>
              <a:t>McDonalds’s improves customer experience</a:t>
            </a:r>
            <a:r>
              <a:rPr lang="en-GB" sz="1400" dirty="0">
                <a:latin typeface="Times New Roman" panose="02020603050405020304" pitchFamily="18" charset="0"/>
                <a:cs typeface="Times New Roman" panose="02020603050405020304" pitchFamily="18" charset="0"/>
              </a:rPr>
              <a:t>, available at: </a:t>
            </a:r>
            <a:r>
              <a:rPr lang="en-GB" sz="1400" u="sng" dirty="0">
                <a:latin typeface="Times New Roman" panose="02020603050405020304" pitchFamily="18" charset="0"/>
                <a:cs typeface="Times New Roman" panose="02020603050405020304" pitchFamily="18" charset="0"/>
                <a:hlinkClick r:id="rId5"/>
              </a:rPr>
              <a:t>https://www.customercontactweekdigital.com/agent-engagement/articles/mcdonalds-improves-customer-experience-by</a:t>
            </a:r>
            <a:r>
              <a:rPr lang="en-GB" sz="1400" dirty="0">
                <a:latin typeface="Times New Roman" panose="02020603050405020304" pitchFamily="18" charset="0"/>
                <a:cs typeface="Times New Roman" panose="02020603050405020304" pitchFamily="18" charset="0"/>
              </a:rPr>
              <a:t> (Accessed at: 15 Oct 2019)</a:t>
            </a:r>
          </a:p>
          <a:p>
            <a:pPr lvl="0"/>
            <a:r>
              <a:rPr lang="en-GB" sz="1400" dirty="0">
                <a:latin typeface="Times New Roman" panose="02020603050405020304" pitchFamily="18" charset="0"/>
                <a:cs typeface="Times New Roman" panose="02020603050405020304" pitchFamily="18" charset="0"/>
              </a:rPr>
              <a:t>Haley Marketing (2018) </a:t>
            </a:r>
            <a:r>
              <a:rPr lang="en-GB" sz="1400" i="1" dirty="0">
                <a:latin typeface="Times New Roman" panose="02020603050405020304" pitchFamily="18" charset="0"/>
                <a:cs typeface="Times New Roman" panose="02020603050405020304" pitchFamily="18" charset="0"/>
              </a:rPr>
              <a:t>What’s your USP?,</a:t>
            </a:r>
            <a:r>
              <a:rPr lang="en-GB" sz="1400" dirty="0">
                <a:latin typeface="Times New Roman" panose="02020603050405020304" pitchFamily="18" charset="0"/>
                <a:cs typeface="Times New Roman" panose="02020603050405020304" pitchFamily="18" charset="0"/>
              </a:rPr>
              <a:t> available at: </a:t>
            </a:r>
            <a:r>
              <a:rPr lang="en-GB" sz="1400" u="sng" dirty="0">
                <a:latin typeface="Times New Roman" panose="02020603050405020304" pitchFamily="18" charset="0"/>
                <a:cs typeface="Times New Roman" panose="02020603050405020304" pitchFamily="18" charset="0"/>
                <a:hlinkClick r:id="rId6"/>
              </a:rPr>
              <a:t>https://www.haleymarketing.com/how-to-tips/whats-your-usp/</a:t>
            </a:r>
            <a:r>
              <a:rPr lang="en-GB" sz="1400" dirty="0">
                <a:latin typeface="Times New Roman" panose="02020603050405020304" pitchFamily="18" charset="0"/>
                <a:cs typeface="Times New Roman" panose="02020603050405020304" pitchFamily="18" charset="0"/>
              </a:rPr>
              <a:t>  (Accessed at: 14 Oct 2019)</a:t>
            </a:r>
          </a:p>
          <a:p>
            <a:pPr lvl="0"/>
            <a:r>
              <a:rPr lang="en-GB" sz="1400" dirty="0">
                <a:latin typeface="Times New Roman" panose="02020603050405020304" pitchFamily="18" charset="0"/>
                <a:cs typeface="Times New Roman" panose="02020603050405020304" pitchFamily="18" charset="0"/>
              </a:rPr>
              <a:t>Laureate International Universities (2019) </a:t>
            </a:r>
            <a:r>
              <a:rPr lang="en-GB" sz="1400" i="1" dirty="0">
                <a:latin typeface="Times New Roman" panose="02020603050405020304" pitchFamily="18" charset="0"/>
                <a:cs typeface="Times New Roman" panose="02020603050405020304" pitchFamily="18" charset="0"/>
              </a:rPr>
              <a:t>Hospitality Management Education</a:t>
            </a:r>
            <a:r>
              <a:rPr lang="en-GB" sz="1400" dirty="0">
                <a:latin typeface="Times New Roman" panose="02020603050405020304" pitchFamily="18" charset="0"/>
                <a:cs typeface="Times New Roman" panose="02020603050405020304" pitchFamily="18" charset="0"/>
              </a:rPr>
              <a:t>, available at: </a:t>
            </a:r>
            <a:r>
              <a:rPr lang="en-GB" sz="1400" u="sng" dirty="0">
                <a:latin typeface="Times New Roman" panose="02020603050405020304" pitchFamily="18" charset="0"/>
                <a:cs typeface="Times New Roman" panose="02020603050405020304" pitchFamily="18" charset="0"/>
                <a:hlinkClick r:id="rId7"/>
              </a:rPr>
              <a:t>https://www.laureate.net/</a:t>
            </a:r>
            <a:r>
              <a:rPr lang="en-GB" sz="1400" dirty="0">
                <a:latin typeface="Times New Roman" panose="02020603050405020304" pitchFamily="18" charset="0"/>
                <a:cs typeface="Times New Roman" panose="02020603050405020304" pitchFamily="18" charset="0"/>
              </a:rPr>
              <a:t>  (Accessed at: 12 Oct 2019)</a:t>
            </a:r>
          </a:p>
          <a:p>
            <a:pPr lvl="0"/>
            <a:r>
              <a:rPr lang="en-GB" sz="1400" dirty="0">
                <a:latin typeface="Times New Roman" panose="02020603050405020304" pitchFamily="18" charset="0"/>
                <a:cs typeface="Times New Roman" panose="02020603050405020304" pitchFamily="18" charset="0"/>
              </a:rPr>
              <a:t>Levitt, T. (1986). </a:t>
            </a:r>
            <a:r>
              <a:rPr lang="en-GB" sz="1400" i="1" dirty="0">
                <a:latin typeface="Times New Roman" panose="02020603050405020304" pitchFamily="18" charset="0"/>
                <a:cs typeface="Times New Roman" panose="02020603050405020304" pitchFamily="18" charset="0"/>
              </a:rPr>
              <a:t>The marketing imagination</a:t>
            </a:r>
            <a:r>
              <a:rPr lang="en-GB" sz="1400" dirty="0">
                <a:latin typeface="Times New Roman" panose="02020603050405020304" pitchFamily="18" charset="0"/>
                <a:cs typeface="Times New Roman" panose="02020603050405020304" pitchFamily="18" charset="0"/>
              </a:rPr>
              <a:t>. New York: Free Press.</a:t>
            </a:r>
          </a:p>
          <a:p>
            <a:pPr lvl="0"/>
            <a:r>
              <a:rPr lang="en-GB" sz="1400" dirty="0" err="1">
                <a:latin typeface="Times New Roman" panose="02020603050405020304" pitchFamily="18" charset="0"/>
                <a:cs typeface="Times New Roman" panose="02020603050405020304" pitchFamily="18" charset="0"/>
              </a:rPr>
              <a:t>Marketforce</a:t>
            </a:r>
            <a:r>
              <a:rPr lang="en-GB" sz="1400" dirty="0">
                <a:latin typeface="Times New Roman" panose="02020603050405020304" pitchFamily="18" charset="0"/>
                <a:cs typeface="Times New Roman" panose="02020603050405020304" pitchFamily="18" charset="0"/>
              </a:rPr>
              <a:t> (2019) </a:t>
            </a:r>
            <a:r>
              <a:rPr lang="en-GB" sz="1400" i="1" dirty="0">
                <a:latin typeface="Times New Roman" panose="02020603050405020304" pitchFamily="18" charset="0"/>
                <a:cs typeface="Times New Roman" panose="02020603050405020304" pitchFamily="18" charset="0"/>
              </a:rPr>
              <a:t>Wagamama is the king of the casual dining world</a:t>
            </a:r>
            <a:r>
              <a:rPr lang="en-GB" sz="1400" dirty="0">
                <a:latin typeface="Times New Roman" panose="02020603050405020304" pitchFamily="18" charset="0"/>
                <a:cs typeface="Times New Roman" panose="02020603050405020304" pitchFamily="18" charset="0"/>
              </a:rPr>
              <a:t>, available at: </a:t>
            </a:r>
            <a:r>
              <a:rPr lang="en-GB" sz="1400" u="sng" dirty="0">
                <a:latin typeface="Times New Roman" panose="02020603050405020304" pitchFamily="18" charset="0"/>
                <a:cs typeface="Times New Roman" panose="02020603050405020304" pitchFamily="18" charset="0"/>
                <a:hlinkClick r:id="rId8"/>
              </a:rPr>
              <a:t>https://www.marketforce.com/en-gb/wagamama-king-casual-dining-world</a:t>
            </a:r>
            <a:r>
              <a:rPr lang="en-GB" sz="1400" u="sng" dirty="0">
                <a:latin typeface="Times New Roman" panose="02020603050405020304" pitchFamily="18" charset="0"/>
                <a:cs typeface="Times New Roman" panose="02020603050405020304" pitchFamily="18" charset="0"/>
              </a:rPr>
              <a:t> </a:t>
            </a:r>
            <a:r>
              <a:rPr lang="en-GB" sz="1400" dirty="0">
                <a:latin typeface="Times New Roman" panose="02020603050405020304" pitchFamily="18" charset="0"/>
                <a:cs typeface="Times New Roman" panose="02020603050405020304" pitchFamily="18" charset="0"/>
              </a:rPr>
              <a:t> (Accessed at: 14 Oct 2019)</a:t>
            </a:r>
          </a:p>
          <a:p>
            <a:pPr>
              <a:buFont typeface="Wingdings" panose="05000000000000000000" pitchFamily="2" charset="2"/>
              <a:buChar char="§"/>
            </a:pPr>
            <a:endParaRPr lang="en-GB" altLang="en-US" sz="1400"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962821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038AD42-9EAC-2440-A4AF-49BD6B53D0F3}"/>
              </a:ext>
            </a:extLst>
          </p:cNvPr>
          <p:cNvSpPr>
            <a:spLocks noGrp="1"/>
          </p:cNvSpPr>
          <p:nvPr>
            <p:ph type="dt" sz="half" idx="10"/>
          </p:nvPr>
        </p:nvSpPr>
        <p:spPr/>
        <p:txBody>
          <a:bodyPr/>
          <a:lstStyle/>
          <a:p>
            <a:pPr>
              <a:defRPr/>
            </a:pPr>
            <a:fld id="{384B99DA-8C13-4E5F-AA0A-1F1000BE46CB}" type="datetime1">
              <a:rPr lang="en-GB" altLang="en-US" smtClean="0"/>
              <a:pPr>
                <a:defRPr/>
              </a:pPr>
              <a:t>18/10/2019</a:t>
            </a:fld>
            <a:endParaRPr lang="en-GB" altLang="en-US"/>
          </a:p>
        </p:txBody>
      </p:sp>
      <p:sp>
        <p:nvSpPr>
          <p:cNvPr id="5" name="Footer Placeholder 4">
            <a:extLst>
              <a:ext uri="{FF2B5EF4-FFF2-40B4-BE49-F238E27FC236}">
                <a16:creationId xmlns:a16="http://schemas.microsoft.com/office/drawing/2014/main" id="{3D97A223-C01D-F04A-A859-BB7C31EEC54A}"/>
              </a:ext>
            </a:extLst>
          </p:cNvPr>
          <p:cNvSpPr>
            <a:spLocks noGrp="1"/>
          </p:cNvSpPr>
          <p:nvPr>
            <p:ph type="ftr" sz="quarter" idx="4294967295"/>
          </p:nvPr>
        </p:nvSpPr>
        <p:spPr>
          <a:xfrm>
            <a:off x="6248400" y="6461125"/>
            <a:ext cx="2895600" cy="365125"/>
          </a:xfrm>
          <a:prstGeom prst="rect">
            <a:avLst/>
          </a:prstGeom>
        </p:spPr>
        <p:txBody>
          <a:bodyPr/>
          <a:lstStyle/>
          <a:p>
            <a:pPr>
              <a:defRPr/>
            </a:pPr>
            <a:r>
              <a:rPr lang="en-GB" altLang="en-US"/>
              <a:t>Mary March</a:t>
            </a:r>
          </a:p>
        </p:txBody>
      </p:sp>
      <p:sp>
        <p:nvSpPr>
          <p:cNvPr id="6" name="Rectangle 5">
            <a:extLst>
              <a:ext uri="{FF2B5EF4-FFF2-40B4-BE49-F238E27FC236}">
                <a16:creationId xmlns:a16="http://schemas.microsoft.com/office/drawing/2014/main" id="{23D82834-C96B-AF4F-958F-4C8E38E3E5DE}"/>
              </a:ext>
            </a:extLst>
          </p:cNvPr>
          <p:cNvSpPr/>
          <p:nvPr/>
        </p:nvSpPr>
        <p:spPr>
          <a:xfrm>
            <a:off x="323528" y="535900"/>
            <a:ext cx="8496944" cy="2462213"/>
          </a:xfrm>
          <a:prstGeom prst="rect">
            <a:avLst/>
          </a:prstGeom>
        </p:spPr>
        <p:txBody>
          <a:bodyPr wrap="square">
            <a:spAutoFit/>
          </a:bodyPr>
          <a:lstStyle/>
          <a:p>
            <a:pPr marL="285750" lvl="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TripAdvisor (2019) </a:t>
            </a:r>
            <a:r>
              <a:rPr lang="en-GB" sz="1400" i="1" dirty="0">
                <a:latin typeface="Times New Roman" panose="02020603050405020304" pitchFamily="18" charset="0"/>
                <a:cs typeface="Times New Roman" panose="02020603050405020304" pitchFamily="18" charset="0"/>
              </a:rPr>
              <a:t>Wagamama</a:t>
            </a:r>
            <a:r>
              <a:rPr lang="en-GB" sz="1400" dirty="0">
                <a:latin typeface="Times New Roman" panose="02020603050405020304" pitchFamily="18" charset="0"/>
                <a:cs typeface="Times New Roman" panose="02020603050405020304" pitchFamily="18" charset="0"/>
              </a:rPr>
              <a:t>, available at: </a:t>
            </a:r>
            <a:r>
              <a:rPr lang="en-GB" sz="1400" u="sng" dirty="0">
                <a:latin typeface="Times New Roman" panose="02020603050405020304" pitchFamily="18" charset="0"/>
                <a:cs typeface="Times New Roman" panose="02020603050405020304" pitchFamily="18" charset="0"/>
                <a:hlinkClick r:id="rId2"/>
              </a:rPr>
              <a:t>https://www.tripadvisor.co.uk/Restaurant_Review-g186402-d7599792-Reviews-Wagamama-Birmingham_West_Midlands_England.html</a:t>
            </a:r>
            <a:r>
              <a:rPr lang="en-GB" sz="1400" u="sng" dirty="0">
                <a:latin typeface="Times New Roman" panose="02020603050405020304" pitchFamily="18" charset="0"/>
                <a:cs typeface="Times New Roman" panose="02020603050405020304" pitchFamily="18" charset="0"/>
              </a:rPr>
              <a:t> </a:t>
            </a:r>
            <a:r>
              <a:rPr lang="en-GB" sz="1400" dirty="0">
                <a:latin typeface="Times New Roman" panose="02020603050405020304" pitchFamily="18" charset="0"/>
                <a:cs typeface="Times New Roman" panose="02020603050405020304" pitchFamily="18" charset="0"/>
              </a:rPr>
              <a:t>(Accessed at: 14 Oct 2019)</a:t>
            </a:r>
          </a:p>
          <a:p>
            <a:pPr marL="285750" lvl="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TripAdvisor (2019) </a:t>
            </a:r>
            <a:r>
              <a:rPr lang="en-GB" sz="1400" i="1" dirty="0">
                <a:latin typeface="Times New Roman" panose="02020603050405020304" pitchFamily="18" charset="0"/>
                <a:cs typeface="Times New Roman" panose="02020603050405020304" pitchFamily="18" charset="0"/>
              </a:rPr>
              <a:t>Bella Italia</a:t>
            </a:r>
            <a:r>
              <a:rPr lang="en-GB" sz="1400" dirty="0">
                <a:latin typeface="Times New Roman" panose="02020603050405020304" pitchFamily="18" charset="0"/>
                <a:cs typeface="Times New Roman" panose="02020603050405020304" pitchFamily="18" charset="0"/>
              </a:rPr>
              <a:t>,  available at: </a:t>
            </a:r>
            <a:r>
              <a:rPr lang="en-GB" sz="1400" u="sng" dirty="0">
                <a:latin typeface="Times New Roman" panose="02020603050405020304" pitchFamily="18" charset="0"/>
                <a:cs typeface="Times New Roman" panose="02020603050405020304" pitchFamily="18" charset="0"/>
                <a:hlinkClick r:id="rId3"/>
              </a:rPr>
              <a:t>https://www.tripadvisor.co.uk/Restaurant_Review-g186402-d752121-Reviews-Bella_Italia-Birmingham_West_Midlands_England.html</a:t>
            </a:r>
            <a:r>
              <a:rPr lang="en-GB" sz="1400" dirty="0">
                <a:latin typeface="Times New Roman" panose="02020603050405020304" pitchFamily="18" charset="0"/>
                <a:cs typeface="Times New Roman" panose="02020603050405020304" pitchFamily="18" charset="0"/>
              </a:rPr>
              <a:t> (Accessed at: 15 Oct 2019)</a:t>
            </a:r>
          </a:p>
          <a:p>
            <a:pPr marL="285750" lvl="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TripAdvisor (2019) </a:t>
            </a:r>
            <a:r>
              <a:rPr lang="en-GB" sz="1400" i="1" dirty="0">
                <a:latin typeface="Times New Roman" panose="02020603050405020304" pitchFamily="18" charset="0"/>
                <a:cs typeface="Times New Roman" panose="02020603050405020304" pitchFamily="18" charset="0"/>
              </a:rPr>
              <a:t>Las Iguanas</a:t>
            </a:r>
            <a:r>
              <a:rPr lang="en-GB" sz="1400" dirty="0">
                <a:latin typeface="Times New Roman" panose="02020603050405020304" pitchFamily="18" charset="0"/>
                <a:cs typeface="Times New Roman" panose="02020603050405020304" pitchFamily="18" charset="0"/>
              </a:rPr>
              <a:t>, available at: </a:t>
            </a:r>
            <a:r>
              <a:rPr lang="en-GB" sz="1400" u="sng" dirty="0">
                <a:latin typeface="Times New Roman" panose="02020603050405020304" pitchFamily="18" charset="0"/>
                <a:cs typeface="Times New Roman" panose="02020603050405020304" pitchFamily="18" charset="0"/>
                <a:hlinkClick r:id="rId4"/>
              </a:rPr>
              <a:t>https://www.tripadvisor.co.uk/Restaurant_Review-g186402-d752124-Reviews-Las_Iguanas-Birmingham_West_Midlands_England.html</a:t>
            </a:r>
            <a:r>
              <a:rPr lang="en-GB" sz="1400" dirty="0">
                <a:latin typeface="Times New Roman" panose="02020603050405020304" pitchFamily="18" charset="0"/>
                <a:cs typeface="Times New Roman" panose="02020603050405020304" pitchFamily="18" charset="0"/>
              </a:rPr>
              <a:t> (Accessed at: 15 Oct 2019)</a:t>
            </a:r>
          </a:p>
          <a:p>
            <a:pPr marL="285750" lvl="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TripAdvisor (2019) </a:t>
            </a:r>
            <a:r>
              <a:rPr lang="en-GB" sz="1400" i="1" dirty="0">
                <a:latin typeface="Times New Roman" panose="02020603050405020304" pitchFamily="18" charset="0"/>
                <a:cs typeface="Times New Roman" panose="02020603050405020304" pitchFamily="18" charset="0"/>
              </a:rPr>
              <a:t>McDonald’s</a:t>
            </a:r>
            <a:r>
              <a:rPr lang="en-GB" sz="1400" dirty="0">
                <a:latin typeface="Times New Roman" panose="02020603050405020304" pitchFamily="18" charset="0"/>
                <a:cs typeface="Times New Roman" panose="02020603050405020304" pitchFamily="18" charset="0"/>
              </a:rPr>
              <a:t>, available at: </a:t>
            </a:r>
            <a:r>
              <a:rPr lang="en-GB" sz="1400" u="sng" dirty="0">
                <a:latin typeface="Times New Roman" panose="02020603050405020304" pitchFamily="18" charset="0"/>
                <a:cs typeface="Times New Roman" panose="02020603050405020304" pitchFamily="18" charset="0"/>
                <a:hlinkClick r:id="rId5"/>
              </a:rPr>
              <a:t>https://www.tripadvisor.co.uk/Restaurant_Review-g186402-d792874-Reviews-McDonald_s-Birmingham_West_Midlands_England.html</a:t>
            </a:r>
            <a:r>
              <a:rPr lang="en-GB" sz="1400" dirty="0">
                <a:latin typeface="Times New Roman" panose="02020603050405020304" pitchFamily="18" charset="0"/>
                <a:cs typeface="Times New Roman" panose="02020603050405020304" pitchFamily="18" charset="0"/>
              </a:rPr>
              <a:t> (Accessed at: 15 Oct 2019)</a:t>
            </a:r>
          </a:p>
          <a:p>
            <a:pPr marL="285750" lvl="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Wagner, J. and Hollenbeck, J. (2010). </a:t>
            </a:r>
            <a:r>
              <a:rPr lang="en-GB" sz="1400" i="1" dirty="0">
                <a:latin typeface="Times New Roman" panose="02020603050405020304" pitchFamily="18" charset="0"/>
                <a:cs typeface="Times New Roman" panose="02020603050405020304" pitchFamily="18" charset="0"/>
              </a:rPr>
              <a:t>Readings in organizational </a:t>
            </a:r>
            <a:r>
              <a:rPr lang="en-GB" sz="1400" i="1" dirty="0" err="1">
                <a:latin typeface="Times New Roman" panose="02020603050405020304" pitchFamily="18" charset="0"/>
                <a:cs typeface="Times New Roman" panose="02020603050405020304" pitchFamily="18" charset="0"/>
              </a:rPr>
              <a:t>behavior</a:t>
            </a:r>
            <a:r>
              <a:rPr lang="en-GB" sz="1400" dirty="0">
                <a:latin typeface="Times New Roman" panose="02020603050405020304" pitchFamily="18" charset="0"/>
                <a:cs typeface="Times New Roman" panose="02020603050405020304" pitchFamily="18" charset="0"/>
              </a:rPr>
              <a:t>. New York: Routledge.</a:t>
            </a:r>
          </a:p>
          <a:p>
            <a:pPr marL="285750" lvl="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Walker, J. (2013) </a:t>
            </a:r>
            <a:r>
              <a:rPr lang="en-GB" sz="1400" i="1" dirty="0">
                <a:latin typeface="Times New Roman" panose="02020603050405020304" pitchFamily="18" charset="0"/>
                <a:cs typeface="Times New Roman" panose="02020603050405020304" pitchFamily="18" charset="0"/>
              </a:rPr>
              <a:t>Introduction to Hospitality</a:t>
            </a:r>
            <a:r>
              <a:rPr lang="en-GB" sz="1400" dirty="0">
                <a:latin typeface="Times New Roman" panose="02020603050405020304" pitchFamily="18" charset="0"/>
                <a:cs typeface="Times New Roman" panose="02020603050405020304" pitchFamily="18" charset="0"/>
              </a:rPr>
              <a:t>, Pearson, London. </a:t>
            </a:r>
          </a:p>
          <a:p>
            <a:pPr marL="285750" indent="-285750">
              <a:spcAft>
                <a:spcPts val="0"/>
              </a:spcAft>
              <a:buFont typeface="Arial" panose="020B0604020202020204" pitchFamily="34" charset="0"/>
              <a:buChar char="•"/>
            </a:pPr>
            <a:endParaRPr lang="en-GB" sz="1400" dirty="0">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718887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10CB7B-C371-8441-AB6E-5291BB37AA81}"/>
              </a:ext>
            </a:extLst>
          </p:cNvPr>
          <p:cNvSpPr>
            <a:spLocks noGrp="1"/>
          </p:cNvSpPr>
          <p:nvPr>
            <p:ph type="dt" sz="half" idx="10"/>
          </p:nvPr>
        </p:nvSpPr>
        <p:spPr/>
        <p:txBody>
          <a:bodyPr/>
          <a:lstStyle/>
          <a:p>
            <a:pPr>
              <a:defRPr/>
            </a:pPr>
            <a:fld id="{47C9B511-EA7C-47B7-97E3-4B5B1A80CF69}" type="datetime1">
              <a:rPr lang="en-GB" altLang="en-US" smtClean="0"/>
              <a:pPr>
                <a:defRPr/>
              </a:pPr>
              <a:t>18/10/2019</a:t>
            </a:fld>
            <a:endParaRPr lang="en-GB" altLang="en-US"/>
          </a:p>
        </p:txBody>
      </p:sp>
      <p:pic>
        <p:nvPicPr>
          <p:cNvPr id="4" name="Picture 3">
            <a:extLst>
              <a:ext uri="{FF2B5EF4-FFF2-40B4-BE49-F238E27FC236}">
                <a16:creationId xmlns:a16="http://schemas.microsoft.com/office/drawing/2014/main" id="{230FECBC-2F2C-6A4A-B3B5-D020659A60A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9144000" cy="5733256"/>
          </a:xfrm>
          <a:prstGeom prst="rect">
            <a:avLst/>
          </a:prstGeom>
        </p:spPr>
      </p:pic>
    </p:spTree>
    <p:extLst>
      <p:ext uri="{BB962C8B-B14F-4D97-AF65-F5344CB8AC3E}">
        <p14:creationId xmlns:p14="http://schemas.microsoft.com/office/powerpoint/2010/main" val="352274104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