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89" r:id="rId5"/>
    <p:sldId id="291" r:id="rId6"/>
    <p:sldId id="270" r:id="rId7"/>
    <p:sldId id="273" r:id="rId8"/>
    <p:sldId id="295" r:id="rId9"/>
    <p:sldId id="293" r:id="rId10"/>
    <p:sldId id="296" r:id="rId11"/>
    <p:sldId id="297" r:id="rId12"/>
    <p:sldId id="298" r:id="rId13"/>
    <p:sldId id="299" r:id="rId14"/>
    <p:sldId id="300" r:id="rId15"/>
    <p:sldId id="301" r:id="rId16"/>
    <p:sldId id="302" r:id="rId17"/>
    <p:sldId id="271" r:id="rId18"/>
    <p:sldId id="303" r:id="rId19"/>
    <p:sldId id="305" r:id="rId20"/>
    <p:sldId id="287" r:id="rId21"/>
    <p:sldId id="288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13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5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0A2"/>
    <a:srgbClr val="404040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96" y="114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2F7A84F-E231-42BE-A9F8-B5131853C83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B813BC-9E49-4ABB-A3C3-CEE0885B027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EBDBEE-1FDA-4F57-947F-5759FA6ABC55}" type="datetimeFigureOut">
              <a:rPr lang="en-US" smtClean="0"/>
              <a:t>8/10/2026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ADFF29-9BE4-4CDF-A198-BBEE303F0EB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D4AFC6-5A97-4417-A16A-485E5801A6E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A8C659-3DDB-48CB-A056-6A658A161B7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7677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16A9CD-5E57-4C86-B862-09CA519924BA}" type="datetimeFigureOut">
              <a:rPr lang="en-US" smtClean="0"/>
              <a:t>8/10/2026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A004F4-F240-48F9-8AE1-486585C7F00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8810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88534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10292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3175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175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BEA091-90BA-3690-5440-4DA18484AE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35CBE4-E806-5B0A-E0B4-7CA7288255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2596A7-E941-854A-EFF3-D8BE1C811B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FB9BC7-2521-BB4A-3F86-2C479EF781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7833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ACF1DA-276D-6A07-A3FB-B2857E28AB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CFCEC4-5082-261C-9548-E8021CDDF6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62495C-E576-6F43-49EA-9965BD7F79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0D545D-D781-A9C3-7CB7-B17663E04A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84416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79E804-51C5-874E-577C-12F9966BA8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87E0BD-471C-B87E-B9A7-0AADC2ED8F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17D088-5795-B3C4-26B3-6C8FABD210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E51FCF-2844-7852-560F-16897FB273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6490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C405F2-16E7-01DC-E756-EE2C76516D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D84BB8-7E36-753F-262F-D6ACB2B79D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574E1E-A168-F16C-0262-58EECEDC11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B0E290-12F1-3CA4-7F3C-AB95B003B4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67688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EE9906-FCF2-69BD-0916-B07655B6EE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918081-9D26-F058-5104-7825B02753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5856DFC-F79B-CA46-BDC5-9614C30F5D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D9DFEB-990F-7028-01C4-9A238FE619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6860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8C404F-F12A-34A1-1C5A-CF8CDB4500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532C00-DD45-33F5-F8C9-4DAD5DB2FE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758932-6CC9-A687-0ADF-52F66678E0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777113-A5C9-DEA6-99A6-0F6FDDB2EE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24589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DFF4AB-1EE7-20F1-DF13-C951FFE2F1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C6D134-6E15-14BD-0FB6-23541E7E76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AD9396-370C-1915-848E-99D7EA951B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576380-EAB1-2EB8-94D6-F28D941F14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10765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AD19CA-AEBF-BA5E-C9B5-F977539D18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03013A-062B-7115-91D0-ABD2B57EF6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4C6E18-3BA7-AB64-27EA-C8AF3F3BE0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315455-9DBB-7967-8D03-0B5EF73F31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41176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DA8AA9-6778-BE67-1D29-91AD0CFCB1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DD67B3-1962-59B2-0687-7B36AC92F3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8A8BCD-937A-E3FE-99FE-F340364C97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3C49B5-AF1F-0953-6190-01CA9DFD9E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07992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1373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D2B123-44C9-4384-4B8D-CA2FD8B402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A7F668-D265-4340-9441-830B561FDF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027E50-FCEB-2375-D5AD-547E9507E3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0F3179-D00D-E998-6939-1E227EB964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870232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0BFFCE-47C4-36EC-4281-2B59E788D4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6C71CE-626C-0704-EEA1-67AF47F4F2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91CF06-EF92-ED2A-0168-52C778C6DF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41580B-D48D-F907-4D9D-17F82FCB90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48749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06490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7446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7D165-49B0-44FF-A267-367F5A6EE3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39514"/>
            <a:ext cx="9144000" cy="2128049"/>
          </a:xfrm>
        </p:spPr>
        <p:txBody>
          <a:bodyPr anchor="b"/>
          <a:lstStyle>
            <a:lvl1pPr algn="ctr">
              <a:lnSpc>
                <a:spcPct val="125000"/>
              </a:lnSpc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B52800-74D6-4A78-AC9B-8E737A1A3B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21162"/>
            <a:ext cx="9144000" cy="882001"/>
          </a:xfrm>
          <a:solidFill>
            <a:schemeClr val="accent2">
              <a:alpha val="90000"/>
            </a:schemeClr>
          </a:solidFill>
        </p:spPr>
        <p:txBody>
          <a:bodyPr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1" kern="1200" spc="65" dirty="0">
                <a:solidFill>
                  <a:schemeClr val="accent1"/>
                </a:solidFill>
                <a:latin typeface="+mn-lt"/>
                <a:ea typeface="+mn-ea"/>
                <a:cs typeface="Arial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B91F7B-C4AF-4FC6-A6BE-657DEF6D5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08ED5-AEFE-4443-9040-726EF6690995}" type="datetime1">
              <a:rPr lang="en-US" noProof="0" smtClean="0"/>
              <a:t>8/10/2026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D32F8-B0C7-4332-B0A5-BC19DD8C4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030946-D0C7-4F78-94B0-427DAA6D5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89509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11141-A77D-4E0E-8CAF-4CD3B2799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EFDE0-5A54-402A-B0C3-6BC0BB739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2825AD-4585-4E37-A076-3D0070C93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2561F-7E45-400C-8758-912CDFE9410A}" type="datetime1">
              <a:rPr lang="en-US" noProof="0" smtClean="0"/>
              <a:t>8/10/2026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064AD-EDC3-4B13-8CD6-49EB60099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90FD1E-16F6-49B1-A938-8CE601ED7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25465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FA988-92AD-48D7-890A-AA0540961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A999FA-A189-41DB-9CFC-D1356C5343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4D83DC-20E7-4B71-9794-36FC33B1B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24BC7-4CDB-41D7-81AF-9CE8473FF4B8}" type="datetime1">
              <a:rPr lang="en-US" noProof="0" smtClean="0"/>
              <a:t>8/10/2026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E7D103-1290-4592-B37C-19C9C9DBE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55B1B-4A5C-42C7-99A5-B8217736F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33201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60EB58-EF7E-435A-8B07-B5BCF3AF1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76098-6FA1-470A-BEF4-E4B0AC75E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47ABC-6745-43B6-8A64-6E191BD65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387105-2538-4216-9A7E-445FA092F9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F57DE0-C032-4FCC-9006-09C2C328A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CD216-73DE-4B96-8E1B-BB64D86142BB}" type="datetime1">
              <a:rPr lang="en-US" noProof="0" smtClean="0"/>
              <a:t>8/10/2026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C776CB-2819-4488-9012-A6EA22079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25036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43C73-1D0F-45F9-A7E4-E9D24EAFD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B88E76-F6AB-4621-A9A6-20A81C5A3F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313FB9-6D6C-4F61-9E7A-76E686D06C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93A737-E48B-4909-BE04-F55B581032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F9958C-DB5F-444E-ACE8-73F5E0CA67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D097D1-3052-4C1F-B573-CA25FFF6C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5CD8C-7FEF-4E71-8EB9-D3BA6E2E3E9E}" type="datetime1">
              <a:rPr lang="en-US" noProof="0" smtClean="0"/>
              <a:t>8/10/2026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607AC3-2220-4DDA-A22A-C404538FE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D8DEB3-F122-4B42-9E12-F61189B87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32769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89EF5-3FD9-4423-A9E8-B67B4E902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0D7191-31B4-440E-A4E9-F412FA558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4379E-9B58-41EA-B928-5B1C8436A60E}" type="datetime1">
              <a:rPr lang="en-US" noProof="0" smtClean="0"/>
              <a:t>8/10/2026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C85CB6-0880-4BF0-8E98-291E70C71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4A5E74-F26F-4C7A-BED1-6EE66C0B3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91903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55C546-684A-45B9-8890-66DC55DF7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A371-51FE-4D99-BD87-6A650FCE519D}" type="datetime1">
              <a:rPr lang="en-US" noProof="0" smtClean="0"/>
              <a:t>8/10/2026</a:t>
            </a:fld>
            <a:endParaRPr lang="en-US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43EBDF-D696-42F7-B962-56F5FEE12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89D77E-1675-4F9D-9113-B274CB0E8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4602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E9C90-06AB-49B5-9970-F5791DE93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B0071-932D-4CA0-92FB-A6E75AC85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C8D9F5-8B70-4BDD-9CB5-BBF87CF553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9DE91-7A80-4682-9D32-2CD41DEFB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F8CFF-A1C0-4B6C-AA8D-BE72CB14468D}" type="datetime1">
              <a:rPr lang="en-US" noProof="0" smtClean="0"/>
              <a:t>8/10/2026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9E2482-2E7D-4868-95A7-4A55B40FE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4E84CF-C3E5-4475-84C7-21CBAC064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62625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0E0AA-5363-4861-AB6B-0E4D34D74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44B7CE-2038-4CCA-AA8A-D03DE5FD95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79774D-36EB-4201-B1AC-922DD2E066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D1E234-1CB2-41A0-B40D-7E7F160CB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D634D-0427-413D-A0D0-098959D06FEF}" type="datetime1">
              <a:rPr lang="en-US" noProof="0" smtClean="0"/>
              <a:t>8/10/2026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FD472E-6334-4051-B4D9-6361A819F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2384B9-6290-4070-B7D1-A105B27F0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67443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Horisontal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2">
            <a:extLst>
              <a:ext uri="{FF2B5EF4-FFF2-40B4-BE49-F238E27FC236}">
                <a16:creationId xmlns:a16="http://schemas.microsoft.com/office/drawing/2014/main" id="{E4FD2CFF-0F3D-42BB-BBFF-903727B32640}"/>
              </a:ext>
            </a:extLst>
          </p:cNvPr>
          <p:cNvSpPr/>
          <p:nvPr userDrawn="1"/>
        </p:nvSpPr>
        <p:spPr>
          <a:xfrm>
            <a:off x="0" y="1562188"/>
            <a:ext cx="11269980" cy="2359660"/>
          </a:xfrm>
          <a:custGeom>
            <a:avLst/>
            <a:gdLst/>
            <a:ahLst/>
            <a:cxnLst/>
            <a:rect l="l" t="t" r="r" b="b"/>
            <a:pathLst>
              <a:path w="11269980" h="2359660">
                <a:moveTo>
                  <a:pt x="0" y="2359152"/>
                </a:moveTo>
                <a:lnTo>
                  <a:pt x="11269980" y="2359152"/>
                </a:lnTo>
                <a:lnTo>
                  <a:pt x="11269980" y="0"/>
                </a:lnTo>
                <a:lnTo>
                  <a:pt x="0" y="0"/>
                </a:lnTo>
                <a:lnTo>
                  <a:pt x="0" y="2359152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60EB58-EF7E-435A-8B07-B5BCF3AF1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76098-6FA1-470A-BEF4-E4B0AC75E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47ABC-6745-43B6-8A64-6E191BD65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4133087"/>
            <a:ext cx="10431780" cy="2043875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F57DE0-C032-4FCC-9006-09C2C328A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CD216-73DE-4B96-8E1B-BB64D86142BB}" type="datetime1">
              <a:rPr lang="en-US" noProof="0" smtClean="0"/>
              <a:t>8/10/2026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C776CB-2819-4488-9012-A6EA22079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C1B0D46C-2987-401A-A0C4-CFB6F73E9D23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844296" y="1788579"/>
            <a:ext cx="10425684" cy="190687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89795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ix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202246-9B90-4CE1-AAF1-3328E51AE0A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843DF42B-5E6A-409A-A205-0B59AE5FBD98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8530301" y="1690689"/>
            <a:ext cx="3148965" cy="1922438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9C7A202D-9C81-48E9-AC0B-E4DDE20AE14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4888689" y="1702826"/>
            <a:ext cx="3148965" cy="1922438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60EB58-EF7E-435A-8B07-B5BCF3AF1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76098-6FA1-470A-BEF4-E4B0AC75E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47ABC-6745-43B6-8A64-6E191BD65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37076" y="1702826"/>
            <a:ext cx="3148965" cy="1922438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F57DE0-C032-4FCC-9006-09C2C328A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CD216-73DE-4B96-8E1B-BB64D86142BB}" type="datetime1">
              <a:rPr lang="en-US" noProof="0" smtClean="0"/>
              <a:t>8/10/2026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C776CB-2819-4488-9012-A6EA22079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70506441-775A-4D93-ADE3-695C86D6699F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8530301" y="3849456"/>
            <a:ext cx="3148965" cy="1922438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FA00A08C-FA2D-44B5-9451-63F193A3E7B3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4888689" y="3849456"/>
            <a:ext cx="3148965" cy="1922438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6A8F9540-8D26-4ADA-88E6-B9A742232C2D}"/>
              </a:ext>
            </a:extLst>
          </p:cNvPr>
          <p:cNvSpPr>
            <a:spLocks noGrp="1"/>
          </p:cNvSpPr>
          <p:nvPr>
            <p:ph sz="half" idx="18"/>
          </p:nvPr>
        </p:nvSpPr>
        <p:spPr>
          <a:xfrm>
            <a:off x="1337076" y="3849456"/>
            <a:ext cx="3148965" cy="1922438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3D7801BA-80A8-4F2C-90C8-155E6210A852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47634" y="1679576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99C7ED62-8CE2-417B-9E03-DB47D419110B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4499246" y="1679576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1" name="Picture Placeholder 28">
            <a:extLst>
              <a:ext uri="{FF2B5EF4-FFF2-40B4-BE49-F238E27FC236}">
                <a16:creationId xmlns:a16="http://schemas.microsoft.com/office/drawing/2014/main" id="{96383197-4013-4D5E-BF47-64BD2386A4D6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126282" y="1679576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2" name="Picture Placeholder 28">
            <a:extLst>
              <a:ext uri="{FF2B5EF4-FFF2-40B4-BE49-F238E27FC236}">
                <a16:creationId xmlns:a16="http://schemas.microsoft.com/office/drawing/2014/main" id="{B2568099-B430-4F70-A248-1840860FFEE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947634" y="3792079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3" name="Picture Placeholder 28">
            <a:extLst>
              <a:ext uri="{FF2B5EF4-FFF2-40B4-BE49-F238E27FC236}">
                <a16:creationId xmlns:a16="http://schemas.microsoft.com/office/drawing/2014/main" id="{82A0F640-3653-4074-BEAA-B09FF6E0B39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4499246" y="3792079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4" name="Picture Placeholder 28">
            <a:extLst>
              <a:ext uri="{FF2B5EF4-FFF2-40B4-BE49-F238E27FC236}">
                <a16:creationId xmlns:a16="http://schemas.microsoft.com/office/drawing/2014/main" id="{1723BD4F-261F-418F-B763-09039D2CA7B6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126282" y="3792079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671047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mparison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B74348DE-EC54-4C62-948C-0B2BF904557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3115389"/>
            <a:ext cx="12188825" cy="3742611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0" name="object 3">
            <a:extLst>
              <a:ext uri="{FF2B5EF4-FFF2-40B4-BE49-F238E27FC236}">
                <a16:creationId xmlns:a16="http://schemas.microsoft.com/office/drawing/2014/main" id="{2A53E879-94A1-4659-9069-ED0D6F03014D}"/>
              </a:ext>
            </a:extLst>
          </p:cNvPr>
          <p:cNvSpPr/>
          <p:nvPr userDrawn="1"/>
        </p:nvSpPr>
        <p:spPr>
          <a:xfrm>
            <a:off x="2400" y="1999821"/>
            <a:ext cx="12189600" cy="1115568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F43C73-1D0F-45F9-A7E4-E9D24EAFD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B88E76-F6AB-4621-A9A6-20A81C5A3F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859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313FB9-6D6C-4F61-9E7A-76E686D06C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434047"/>
            <a:ext cx="5157787" cy="275561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93A737-E48B-4909-BE04-F55B581032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859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F9958C-DB5F-444E-ACE8-73F5E0CA67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434047"/>
            <a:ext cx="5183188" cy="275561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D097D1-3052-4C1F-B573-CA25FFF6C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5CD8C-7FEF-4E71-8EB9-D3BA6E2E3E9E}" type="datetime1">
              <a:rPr lang="en-US" noProof="0" smtClean="0"/>
              <a:t>8/10/2026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607AC3-2220-4DDA-A22A-C404538FE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D8DEB3-F122-4B42-9E12-F61189B87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753390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3">
            <a:extLst>
              <a:ext uri="{FF2B5EF4-FFF2-40B4-BE49-F238E27FC236}">
                <a16:creationId xmlns:a16="http://schemas.microsoft.com/office/drawing/2014/main" id="{29F16048-FF4E-41B1-B3D4-0FB210A70DF2}"/>
              </a:ext>
            </a:extLst>
          </p:cNvPr>
          <p:cNvSpPr/>
          <p:nvPr userDrawn="1"/>
        </p:nvSpPr>
        <p:spPr>
          <a:xfrm>
            <a:off x="5294630" y="0"/>
            <a:ext cx="6897370" cy="6858000"/>
          </a:xfrm>
          <a:custGeom>
            <a:avLst/>
            <a:gdLst/>
            <a:ahLst/>
            <a:cxnLst/>
            <a:rect l="l" t="t" r="r" b="b"/>
            <a:pathLst>
              <a:path w="6897370" h="6858000">
                <a:moveTo>
                  <a:pt x="0" y="6858000"/>
                </a:moveTo>
                <a:lnTo>
                  <a:pt x="6896900" y="6858000"/>
                </a:lnTo>
                <a:lnTo>
                  <a:pt x="689690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lang="en-US" noProof="0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8AB8B54-69CD-4C57-8DBB-02A0E09851DD}"/>
              </a:ext>
            </a:extLst>
          </p:cNvPr>
          <p:cNvSpPr/>
          <p:nvPr userDrawn="1"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0E0AA-5363-4861-AB6B-0E4D34D74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17362"/>
            <a:ext cx="3932237" cy="1302111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79774D-36EB-4201-B1AC-922DD2E066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94251" y="1192697"/>
            <a:ext cx="4057961" cy="1431234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D1E234-1CB2-41A0-B40D-7E7F160CB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D634D-0427-413D-A0D0-098959D06FEF}" type="datetime1">
              <a:rPr lang="en-US" noProof="0" smtClean="0"/>
              <a:t>8/10/2026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FD472E-6334-4051-B4D9-6361A819F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2384B9-6290-4070-B7D1-A105B27F0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object 2">
            <a:extLst>
              <a:ext uri="{FF2B5EF4-FFF2-40B4-BE49-F238E27FC236}">
                <a16:creationId xmlns:a16="http://schemas.microsoft.com/office/drawing/2014/main" id="{9337951D-6DB6-4713-9200-E8513CDEB6B3}"/>
              </a:ext>
            </a:extLst>
          </p:cNvPr>
          <p:cNvSpPr/>
          <p:nvPr userDrawn="1"/>
        </p:nvSpPr>
        <p:spPr>
          <a:xfrm>
            <a:off x="0" y="2430411"/>
            <a:ext cx="3625850" cy="3438525"/>
          </a:xfrm>
          <a:custGeom>
            <a:avLst/>
            <a:gdLst/>
            <a:ahLst/>
            <a:cxnLst/>
            <a:rect l="l" t="t" r="r" b="b"/>
            <a:pathLst>
              <a:path w="3625850" h="3438525">
                <a:moveTo>
                  <a:pt x="0" y="3438486"/>
                </a:moveTo>
                <a:lnTo>
                  <a:pt x="3625596" y="3438486"/>
                </a:lnTo>
                <a:lnTo>
                  <a:pt x="3625596" y="0"/>
                </a:lnTo>
                <a:lnTo>
                  <a:pt x="0" y="0"/>
                </a:lnTo>
                <a:lnTo>
                  <a:pt x="0" y="343848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 lang="en-US" noProof="0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44B7CE-2038-4CCA-AA8A-D03DE5FD95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781223"/>
            <a:ext cx="6040800" cy="273690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2" name="Picture Placeholder 28">
            <a:extLst>
              <a:ext uri="{FF2B5EF4-FFF2-40B4-BE49-F238E27FC236}">
                <a16:creationId xmlns:a16="http://schemas.microsoft.com/office/drawing/2014/main" id="{2EB2F967-97B6-4CA8-B3E7-5FF7CA2BDD8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586106" y="1188012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3" name="Picture Placeholder 28">
            <a:extLst>
              <a:ext uri="{FF2B5EF4-FFF2-40B4-BE49-F238E27FC236}">
                <a16:creationId xmlns:a16="http://schemas.microsoft.com/office/drawing/2014/main" id="{5E78E133-FE09-456A-8463-9EFAC6ADE26B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86106" y="2878015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7F0C3496-EA4B-43E5-9704-968F80A8552C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7294250" y="2880357"/>
            <a:ext cx="4057961" cy="1431234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5" name="Picture Placeholder 28">
            <a:extLst>
              <a:ext uri="{FF2B5EF4-FFF2-40B4-BE49-F238E27FC236}">
                <a16:creationId xmlns:a16="http://schemas.microsoft.com/office/drawing/2014/main" id="{13414E14-9FEB-40F8-AE6E-319637A8F1CB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586106" y="4568018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8EC97C88-8B4C-4665-845B-95CE8F237779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7294250" y="4568018"/>
            <a:ext cx="4057961" cy="1431234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94386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CEC732-0DE2-456B-92A1-84321C9BD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816A5B-B156-4DC3-B18E-14F3E59A64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B0252E-67CD-4B33-849F-7B1449CF27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17490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591E0-5367-4F2F-9C30-2087D79A846D}" type="datetime1">
              <a:rPr lang="en-US" noProof="0" smtClean="0"/>
              <a:t>8/10/2026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20AD2-E3F8-48CB-8B72-B0945DF534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17490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A5F3BCF-F6FD-4DFF-B0B4-9892C9389344}"/>
              </a:ext>
            </a:extLst>
          </p:cNvPr>
          <p:cNvSpPr/>
          <p:nvPr userDrawn="1"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5DEFFD-817B-43EC-86F0-34DEA2BA5E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1">
                <a:solidFill>
                  <a:schemeClr val="tx2">
                    <a:alpha val="70000"/>
                  </a:schemeClr>
                </a:solidFill>
              </a:defRPr>
            </a:lvl1pPr>
          </a:lstStyle>
          <a:p>
            <a:fld id="{82EE24B5-652C-4DB5-B7C3-B5BBEC1280B1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64101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freepngimg.com/png/29653-airplane-free-download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.jp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jp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publicdomainpictures.net/en/view-image.php?image=373261&amp;picture=any-questions" TargetMode="External"/><Relationship Id="rId5" Type="http://schemas.openxmlformats.org/officeDocument/2006/relationships/image" Target="../media/image16.jpg"/><Relationship Id="rId4" Type="http://schemas.openxmlformats.org/officeDocument/2006/relationships/hyperlink" Target="https://www.rawpixel.com/image/413943/team-business-peop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Professionals collaborating at a table over a laptop">
            <a:extLst>
              <a:ext uri="{FF2B5EF4-FFF2-40B4-BE49-F238E27FC236}">
                <a16:creationId xmlns:a16="http://schemas.microsoft.com/office/drawing/2014/main" id="{1E745F20-F130-4708-BD5A-1A4FF4BE4D0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89460" cy="6858000"/>
          </a:xfrm>
          <a:prstGeom prst="rect">
            <a:avLst/>
          </a:prstGeom>
        </p:spPr>
      </p:pic>
      <p:sp>
        <p:nvSpPr>
          <p:cNvPr id="4" name="object 3" descr="People with documents">
            <a:extLst>
              <a:ext uri="{FF2B5EF4-FFF2-40B4-BE49-F238E27FC236}">
                <a16:creationId xmlns:a16="http://schemas.microsoft.com/office/drawing/2014/main" id="{0CA2E80D-F3EC-4A5F-8E65-56FEA206EE0F}"/>
              </a:ext>
            </a:extLst>
          </p:cNvPr>
          <p:cNvSpPr/>
          <p:nvPr/>
        </p:nvSpPr>
        <p:spPr bwMode="ltGray">
          <a:xfrm>
            <a:off x="-6428" y="0"/>
            <a:ext cx="12189460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B6C91D-4B22-49F1-9A0B-ABEB9E1F5A26}"/>
              </a:ext>
            </a:extLst>
          </p:cNvPr>
          <p:cNvSpPr>
            <a:spLocks noGrp="1"/>
          </p:cNvSpPr>
          <p:nvPr>
            <p:ph type="ctrTitle"/>
          </p:nvPr>
        </p:nvSpPr>
        <p:spPr bwMode="ltGray">
          <a:xfrm>
            <a:off x="1317824" y="-349623"/>
            <a:ext cx="9553799" cy="2962140"/>
          </a:xfrm>
        </p:spPr>
        <p:txBody>
          <a:bodyPr>
            <a:noAutofit/>
          </a:bodyPr>
          <a:lstStyle/>
          <a:p>
            <a:r>
              <a:rPr lang="en-US" sz="4400" dirty="0">
                <a:solidFill>
                  <a:schemeClr val="bg1"/>
                </a:solidFill>
              </a:rPr>
              <a:t>LCLM4003 Effective Teamwork and Communication</a:t>
            </a:r>
            <a:br>
              <a:rPr lang="en-GB" sz="4400" dirty="0"/>
            </a:br>
            <a:r>
              <a:rPr lang="en-GB" sz="3800" i="1" dirty="0"/>
              <a:t>Assignment 2: </a:t>
            </a:r>
            <a:r>
              <a:rPr lang="en-GB" sz="3800" dirty="0"/>
              <a:t>Group Presentation</a:t>
            </a:r>
            <a:endParaRPr lang="en-US" sz="38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8CF06A-B594-4BA2-8B1E-D649096D742F}"/>
              </a:ext>
            </a:extLst>
          </p:cNvPr>
          <p:cNvSpPr>
            <a:spLocks noGrp="1"/>
          </p:cNvSpPr>
          <p:nvPr>
            <p:ph type="subTitle" idx="1"/>
          </p:nvPr>
        </p:nvSpPr>
        <p:spPr bwMode="blackGray">
          <a:xfrm>
            <a:off x="2480170" y="2822061"/>
            <a:ext cx="7216264" cy="3489523"/>
          </a:xfrm>
          <a:solidFill>
            <a:schemeClr val="accent2">
              <a:alpha val="90000"/>
            </a:schemeClr>
          </a:solidFill>
          <a:effectLst>
            <a:softEdge rad="12700"/>
          </a:effectLst>
        </p:spPr>
        <p:txBody>
          <a:bodyPr anchor="ctr" anchorCtr="0">
            <a:normAutofit/>
          </a:bodyPr>
          <a:lstStyle/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300" spc="65" dirty="0">
                <a:solidFill>
                  <a:schemeClr val="accent1"/>
                </a:solidFill>
                <a:cs typeface="Arial"/>
              </a:rPr>
              <a:t>Kristina Gendvilaite (2533786)     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300" i="0" spc="65" dirty="0" err="1">
                <a:solidFill>
                  <a:schemeClr val="accent1"/>
                </a:solidFill>
                <a:cs typeface="Arial"/>
              </a:rPr>
              <a:t>Cattiliani</a:t>
            </a:r>
            <a:r>
              <a:rPr lang="en-US" sz="2300" i="0" spc="65" dirty="0">
                <a:solidFill>
                  <a:schemeClr val="accent1"/>
                </a:solidFill>
                <a:cs typeface="Arial"/>
              </a:rPr>
              <a:t> </a:t>
            </a:r>
            <a:r>
              <a:rPr lang="en-US" sz="2300" i="0" spc="65" dirty="0" err="1">
                <a:solidFill>
                  <a:schemeClr val="accent1"/>
                </a:solidFill>
                <a:cs typeface="Arial"/>
              </a:rPr>
              <a:t>Choutock</a:t>
            </a:r>
            <a:r>
              <a:rPr lang="en-US" sz="2300" i="0" spc="65" dirty="0">
                <a:solidFill>
                  <a:schemeClr val="accent1"/>
                </a:solidFill>
                <a:cs typeface="Arial"/>
              </a:rPr>
              <a:t> Candido (2533092)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300" i="0" spc="65" dirty="0">
                <a:solidFill>
                  <a:schemeClr val="accent1"/>
                </a:solidFill>
                <a:cs typeface="Arial"/>
              </a:rPr>
              <a:t>Odair Vilela Junior (2532382)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300" i="0" spc="65" dirty="0">
                <a:solidFill>
                  <a:schemeClr val="accent1"/>
                </a:solidFill>
                <a:cs typeface="Arial"/>
              </a:rPr>
              <a:t>Charles June </a:t>
            </a:r>
            <a:r>
              <a:rPr lang="en-US" sz="2300" i="0" spc="65" dirty="0" err="1">
                <a:solidFill>
                  <a:schemeClr val="accent1"/>
                </a:solidFill>
                <a:cs typeface="Arial"/>
              </a:rPr>
              <a:t>Caparida</a:t>
            </a:r>
            <a:r>
              <a:rPr lang="en-US" sz="2300" i="0" spc="65" dirty="0">
                <a:solidFill>
                  <a:schemeClr val="accent1"/>
                </a:solidFill>
                <a:cs typeface="Arial"/>
              </a:rPr>
              <a:t> Castro (2528623)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300" spc="65" dirty="0">
                <a:solidFill>
                  <a:schemeClr val="accent1"/>
                </a:solidFill>
                <a:cs typeface="Arial"/>
              </a:rPr>
              <a:t>Leutrim Berisha (2533532)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300" i="0" spc="65" dirty="0">
                <a:solidFill>
                  <a:schemeClr val="accent1"/>
                </a:solidFill>
                <a:cs typeface="Arial"/>
              </a:rPr>
              <a:t>Evgenii Denisov (2533545)</a:t>
            </a:r>
          </a:p>
          <a:p>
            <a:pPr algn="l"/>
            <a:r>
              <a:rPr lang="en-US" sz="2300" b="0" i="1" spc="65" dirty="0">
                <a:solidFill>
                  <a:schemeClr val="accent1"/>
                </a:solidFill>
                <a:cs typeface="Arial"/>
              </a:rPr>
              <a:t> </a:t>
            </a:r>
            <a:r>
              <a:rPr lang="en-US" sz="2300" b="0" dirty="0"/>
              <a:t>       </a:t>
            </a:r>
            <a:r>
              <a:rPr lang="en-US" sz="2300" b="0" i="1" spc="65" dirty="0">
                <a:solidFill>
                  <a:schemeClr val="accent1"/>
                </a:solidFill>
                <a:cs typeface="Arial"/>
              </a:rPr>
              <a:t>Tutor: Dr Rejwan Bin Sulaiman</a:t>
            </a:r>
          </a:p>
        </p:txBody>
      </p:sp>
      <p:sp>
        <p:nvSpPr>
          <p:cNvPr id="6" name="object 7" descr="Beige rectangle">
            <a:extLst>
              <a:ext uri="{FF2B5EF4-FFF2-40B4-BE49-F238E27FC236}">
                <a16:creationId xmlns:a16="http://schemas.microsoft.com/office/drawing/2014/main" id="{B36975AA-C62E-46BE-9382-E2CF56FDF817}"/>
              </a:ext>
            </a:extLst>
          </p:cNvPr>
          <p:cNvSpPr/>
          <p:nvPr/>
        </p:nvSpPr>
        <p:spPr bwMode="white">
          <a:xfrm>
            <a:off x="3729318" y="1954306"/>
            <a:ext cx="4733364" cy="57256"/>
          </a:xfrm>
          <a:custGeom>
            <a:avLst/>
            <a:gdLst/>
            <a:ahLst/>
            <a:cxnLst/>
            <a:rect l="l" t="t" r="r" b="b"/>
            <a:pathLst>
              <a:path w="3935729">
                <a:moveTo>
                  <a:pt x="0" y="0"/>
                </a:moveTo>
                <a:lnTo>
                  <a:pt x="3935349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3556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D9931FE-A499-8268-DD57-FC9B677DDF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76709"/>
            <a:ext cx="11268635" cy="195289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A8AF702-A859-4D49-823E-455702872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2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5D9271-B659-4A45-8868-BAEC4EF7D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459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OVERVIEW</a:t>
            </a:r>
          </a:p>
        </p:txBody>
      </p:sp>
      <p:sp>
        <p:nvSpPr>
          <p:cNvPr id="29" name="object 27" descr="Beige rectangle">
            <a:extLst>
              <a:ext uri="{FF2B5EF4-FFF2-40B4-BE49-F238E27FC236}">
                <a16:creationId xmlns:a16="http://schemas.microsoft.com/office/drawing/2014/main" id="{CE178D24-EC15-4677-8CE4-B6FAE887C7CE}"/>
              </a:ext>
            </a:extLst>
          </p:cNvPr>
          <p:cNvSpPr/>
          <p:nvPr/>
        </p:nvSpPr>
        <p:spPr>
          <a:xfrm>
            <a:off x="947015" y="1341198"/>
            <a:ext cx="2808000" cy="0"/>
          </a:xfrm>
          <a:custGeom>
            <a:avLst/>
            <a:gdLst/>
            <a:ahLst/>
            <a:cxnLst/>
            <a:rect l="l" t="t" r="r" b="b"/>
            <a:pathLst>
              <a:path w="2501265">
                <a:moveTo>
                  <a:pt x="0" y="0"/>
                </a:moveTo>
                <a:lnTo>
                  <a:pt x="2500883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47A1645-EFC8-4537-A5ED-3F261355CC99}"/>
              </a:ext>
            </a:extLst>
          </p:cNvPr>
          <p:cNvSpPr/>
          <p:nvPr/>
        </p:nvSpPr>
        <p:spPr>
          <a:xfrm>
            <a:off x="804118" y="6202722"/>
            <a:ext cx="2268537" cy="370800"/>
          </a:xfrm>
          <a:prstGeom prst="rect">
            <a:avLst/>
          </a:prstGeom>
          <a:noFill/>
        </p:spPr>
        <p:txBody>
          <a:bodyPr wrap="square" anchor="ctr" anchorCtr="0">
            <a:noAutofit/>
          </a:bodyPr>
          <a:lstStyle/>
          <a:p>
            <a:pPr marL="12700" algn="ctr">
              <a:lnSpc>
                <a:spcPct val="100000"/>
              </a:lnSpc>
              <a:spcBef>
                <a:spcPts val="509"/>
              </a:spcBef>
            </a:pPr>
            <a:r>
              <a:rPr lang="en-US" sz="1400" i="1" spc="-5" dirty="0">
                <a:solidFill>
                  <a:schemeClr val="tx2">
                    <a:alpha val="70000"/>
                  </a:schemeClr>
                </a:solidFill>
                <a:cs typeface="Arial"/>
              </a:rPr>
              <a:t>Kristina Gendvilaite</a:t>
            </a:r>
            <a:endParaRPr lang="en-US" sz="1400" dirty="0">
              <a:solidFill>
                <a:schemeClr val="tx2">
                  <a:alpha val="70000"/>
                </a:schemeClr>
              </a:solidFill>
              <a:cs typeface="Arial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374F3F-4D90-061C-2ECB-407C3A80CB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9792" y="1877154"/>
            <a:ext cx="10325079" cy="341717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spc="65" dirty="0">
                <a:solidFill>
                  <a:schemeClr val="accent1"/>
                </a:solidFill>
                <a:cs typeface="Arial"/>
              </a:rPr>
              <a:t>1. Introduction – </a:t>
            </a:r>
            <a:r>
              <a:rPr lang="en-US" sz="2000" i="1" spc="65" dirty="0" err="1">
                <a:solidFill>
                  <a:schemeClr val="accent1"/>
                </a:solidFill>
                <a:cs typeface="Arial"/>
              </a:rPr>
              <a:t>Cattiliani</a:t>
            </a:r>
            <a:r>
              <a:rPr lang="en-US" sz="2000" i="1" spc="65" dirty="0">
                <a:solidFill>
                  <a:schemeClr val="accent1"/>
                </a:solidFill>
                <a:cs typeface="Arial"/>
              </a:rPr>
              <a:t> </a:t>
            </a:r>
            <a:r>
              <a:rPr lang="en-US" sz="2000" i="1" spc="65" dirty="0" err="1">
                <a:solidFill>
                  <a:schemeClr val="accent1"/>
                </a:solidFill>
                <a:cs typeface="Arial"/>
              </a:rPr>
              <a:t>Choutock</a:t>
            </a:r>
            <a:r>
              <a:rPr lang="en-US" sz="2000" i="1" spc="65" dirty="0">
                <a:solidFill>
                  <a:schemeClr val="accent1"/>
                </a:solidFill>
                <a:cs typeface="Arial"/>
              </a:rPr>
              <a:t> Candido                                       </a:t>
            </a:r>
            <a:r>
              <a:rPr lang="en-US" sz="2000" spc="65" dirty="0">
                <a:solidFill>
                  <a:schemeClr val="accent1"/>
                </a:solidFill>
                <a:cs typeface="Arial"/>
              </a:rPr>
              <a:t>S3                  </a:t>
            </a:r>
          </a:p>
          <a:p>
            <a:pPr marL="0" indent="0">
              <a:buNone/>
            </a:pPr>
            <a:r>
              <a:rPr lang="en-US" sz="2000" spc="65" dirty="0">
                <a:solidFill>
                  <a:schemeClr val="accent1"/>
                </a:solidFill>
                <a:cs typeface="Arial"/>
              </a:rPr>
              <a:t>2. Environmental Noise - </a:t>
            </a:r>
            <a:r>
              <a:rPr lang="en-US" sz="2000" i="1" spc="65" dirty="0" err="1">
                <a:solidFill>
                  <a:schemeClr val="accent1"/>
                </a:solidFill>
                <a:cs typeface="Arial"/>
              </a:rPr>
              <a:t>Cattiliani</a:t>
            </a:r>
            <a:r>
              <a:rPr lang="en-US" sz="2000" i="1" spc="65" dirty="0">
                <a:solidFill>
                  <a:schemeClr val="accent1"/>
                </a:solidFill>
                <a:cs typeface="Arial"/>
              </a:rPr>
              <a:t> </a:t>
            </a:r>
            <a:r>
              <a:rPr lang="en-US" sz="2000" i="1" spc="65" dirty="0" err="1">
                <a:solidFill>
                  <a:schemeClr val="accent1"/>
                </a:solidFill>
                <a:cs typeface="Arial"/>
              </a:rPr>
              <a:t>Choutock</a:t>
            </a:r>
            <a:r>
              <a:rPr lang="en-US" sz="2000" i="1" spc="65" dirty="0">
                <a:solidFill>
                  <a:schemeClr val="accent1"/>
                </a:solidFill>
                <a:cs typeface="Arial"/>
              </a:rPr>
              <a:t> Candido                          </a:t>
            </a:r>
            <a:r>
              <a:rPr lang="en-US" sz="2000" spc="65" dirty="0">
                <a:solidFill>
                  <a:schemeClr val="accent1"/>
                </a:solidFill>
                <a:cs typeface="Arial"/>
              </a:rPr>
              <a:t>S4 – S5          </a:t>
            </a:r>
          </a:p>
          <a:p>
            <a:pPr marL="0" indent="0">
              <a:buNone/>
            </a:pPr>
            <a:r>
              <a:rPr lang="en-US" sz="2000" spc="65" dirty="0">
                <a:solidFill>
                  <a:schemeClr val="accent1"/>
                </a:solidFill>
                <a:cs typeface="Arial"/>
              </a:rPr>
              <a:t>3. Language/Communication - </a:t>
            </a:r>
            <a:r>
              <a:rPr lang="en-US" sz="2000" i="1" spc="65" dirty="0">
                <a:solidFill>
                  <a:schemeClr val="accent1"/>
                </a:solidFill>
                <a:cs typeface="Arial"/>
              </a:rPr>
              <a:t>Charles June </a:t>
            </a:r>
            <a:r>
              <a:rPr lang="en-US" sz="2000" i="1" spc="65" dirty="0" err="1">
                <a:solidFill>
                  <a:schemeClr val="accent1"/>
                </a:solidFill>
                <a:cs typeface="Arial"/>
              </a:rPr>
              <a:t>Caparida</a:t>
            </a:r>
            <a:r>
              <a:rPr lang="en-US" sz="2000" i="1" spc="65" dirty="0">
                <a:solidFill>
                  <a:schemeClr val="accent1"/>
                </a:solidFill>
                <a:cs typeface="Arial"/>
              </a:rPr>
              <a:t> Castro              </a:t>
            </a:r>
            <a:r>
              <a:rPr lang="en-US" sz="2000" spc="65" dirty="0">
                <a:solidFill>
                  <a:schemeClr val="accent1"/>
                </a:solidFill>
                <a:cs typeface="Arial"/>
              </a:rPr>
              <a:t>S6 – S7 </a:t>
            </a:r>
          </a:p>
          <a:p>
            <a:pPr marL="0" indent="0">
              <a:buNone/>
            </a:pPr>
            <a:r>
              <a:rPr lang="en-US" sz="2000" spc="65" dirty="0">
                <a:solidFill>
                  <a:schemeClr val="accent1"/>
                </a:solidFill>
                <a:cs typeface="Arial"/>
              </a:rPr>
              <a:t>4. Age/Generational - </a:t>
            </a:r>
            <a:r>
              <a:rPr lang="en-US" sz="2000" i="1" spc="65" dirty="0">
                <a:solidFill>
                  <a:schemeClr val="accent1"/>
                </a:solidFill>
                <a:cs typeface="Arial"/>
              </a:rPr>
              <a:t>Leutrim Berisha                                                  </a:t>
            </a:r>
            <a:r>
              <a:rPr lang="en-US" sz="2000" spc="65" dirty="0">
                <a:solidFill>
                  <a:schemeClr val="accent1"/>
                </a:solidFill>
                <a:cs typeface="Arial"/>
              </a:rPr>
              <a:t>S8 – S9 </a:t>
            </a:r>
          </a:p>
          <a:p>
            <a:pPr marL="0" indent="0">
              <a:buNone/>
            </a:pPr>
            <a:r>
              <a:rPr lang="en-US" sz="2000" spc="65" dirty="0">
                <a:solidFill>
                  <a:schemeClr val="accent1"/>
                </a:solidFill>
                <a:cs typeface="Arial"/>
              </a:rPr>
              <a:t>5. Cultural (Standards and Practices) - </a:t>
            </a:r>
            <a:r>
              <a:rPr lang="en-US" sz="2000" i="1" spc="65" dirty="0">
                <a:solidFill>
                  <a:schemeClr val="accent1"/>
                </a:solidFill>
                <a:cs typeface="Arial"/>
              </a:rPr>
              <a:t>Odair Vilela Junior                   </a:t>
            </a:r>
            <a:r>
              <a:rPr lang="en-US" sz="2000" spc="65" dirty="0">
                <a:solidFill>
                  <a:schemeClr val="accent1"/>
                </a:solidFill>
                <a:cs typeface="Arial"/>
              </a:rPr>
              <a:t>S10 – S11</a:t>
            </a:r>
          </a:p>
          <a:p>
            <a:pPr marL="0" indent="0">
              <a:buNone/>
            </a:pPr>
            <a:r>
              <a:rPr lang="en-US" sz="2000" spc="65" dirty="0">
                <a:solidFill>
                  <a:schemeClr val="accent1"/>
                </a:solidFill>
                <a:cs typeface="Arial"/>
              </a:rPr>
              <a:t>6. Education and Knowledge - </a:t>
            </a:r>
            <a:r>
              <a:rPr lang="en-US" sz="2000" i="1" spc="65" dirty="0">
                <a:solidFill>
                  <a:schemeClr val="accent1"/>
                </a:solidFill>
                <a:cs typeface="Arial"/>
              </a:rPr>
              <a:t>Evgenii Denisov                                    </a:t>
            </a:r>
            <a:r>
              <a:rPr lang="en-US" sz="2000" spc="65" dirty="0">
                <a:solidFill>
                  <a:schemeClr val="accent1"/>
                </a:solidFill>
                <a:cs typeface="Arial"/>
              </a:rPr>
              <a:t>S12 – S13</a:t>
            </a:r>
          </a:p>
          <a:p>
            <a:pPr marL="0" indent="0">
              <a:buNone/>
            </a:pPr>
            <a:r>
              <a:rPr lang="en-US" sz="2000" spc="65" dirty="0">
                <a:solidFill>
                  <a:schemeClr val="accent1"/>
                </a:solidFill>
                <a:cs typeface="Arial"/>
              </a:rPr>
              <a:t>7. Emotional – </a:t>
            </a:r>
            <a:r>
              <a:rPr lang="en-US" sz="2000" i="1" spc="65" dirty="0">
                <a:solidFill>
                  <a:schemeClr val="accent1"/>
                </a:solidFill>
                <a:cs typeface="Arial"/>
              </a:rPr>
              <a:t>Kristina Gendvilaite                                                       </a:t>
            </a:r>
            <a:r>
              <a:rPr lang="en-US" sz="2000" spc="65" dirty="0">
                <a:solidFill>
                  <a:schemeClr val="accent1"/>
                </a:solidFill>
                <a:cs typeface="Arial"/>
              </a:rPr>
              <a:t>S14 – S15</a:t>
            </a:r>
          </a:p>
          <a:p>
            <a:pPr marL="0" indent="0">
              <a:buNone/>
            </a:pPr>
            <a:r>
              <a:rPr lang="en-US" sz="2000" spc="65" dirty="0">
                <a:solidFill>
                  <a:schemeClr val="accent1"/>
                </a:solidFill>
                <a:cs typeface="Arial"/>
              </a:rPr>
              <a:t>8. Conclusion – </a:t>
            </a:r>
            <a:r>
              <a:rPr lang="en-US" sz="2000" i="1" spc="65" dirty="0">
                <a:solidFill>
                  <a:schemeClr val="accent1"/>
                </a:solidFill>
                <a:cs typeface="Arial"/>
              </a:rPr>
              <a:t>Kristina Gendvilaite                                                     </a:t>
            </a:r>
            <a:r>
              <a:rPr lang="en-US" sz="2000" spc="65" dirty="0">
                <a:solidFill>
                  <a:schemeClr val="accent1"/>
                </a:solidFill>
                <a:cs typeface="Arial"/>
              </a:rPr>
              <a:t>S16</a:t>
            </a:r>
          </a:p>
          <a:p>
            <a:pPr marL="0" indent="0">
              <a:buNone/>
            </a:pPr>
            <a:r>
              <a:rPr lang="en-US" sz="2000" spc="65" dirty="0">
                <a:solidFill>
                  <a:schemeClr val="accent1"/>
                </a:solidFill>
                <a:cs typeface="Arial"/>
              </a:rPr>
              <a:t>9. References                                                                                       S17</a:t>
            </a:r>
            <a:endParaRPr lang="en-US" sz="2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741659E-06EF-59B2-6DD4-F90293D87E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045507" y="4521184"/>
            <a:ext cx="4172448" cy="278081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CDEEB3C-3660-B809-1ADB-482549A1EBF2}"/>
              </a:ext>
            </a:extLst>
          </p:cNvPr>
          <p:cNvSpPr txBox="1"/>
          <p:nvPr/>
        </p:nvSpPr>
        <p:spPr>
          <a:xfrm>
            <a:off x="7721303" y="7317438"/>
            <a:ext cx="429409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freepngimg.com/png/29653-airplane-free-download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/3.0/"/>
              </a:rPr>
              <a:t>CC BY-NC</a:t>
            </a:r>
            <a:endParaRPr lang="en-GB" sz="900"/>
          </a:p>
        </p:txBody>
      </p:sp>
      <p:pic>
        <p:nvPicPr>
          <p:cNvPr id="15" name="chart">
            <a:extLst>
              <a:ext uri="{FF2B5EF4-FFF2-40B4-BE49-F238E27FC236}">
                <a16:creationId xmlns:a16="http://schemas.microsoft.com/office/drawing/2014/main" id="{37A711B0-F580-1940-70A8-1AED811989D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62595" y="8965"/>
            <a:ext cx="2781688" cy="962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0906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20" descr="Two person handshake">
            <a:extLst>
              <a:ext uri="{FF2B5EF4-FFF2-40B4-BE49-F238E27FC236}">
                <a16:creationId xmlns:a16="http://schemas.microsoft.com/office/drawing/2014/main" id="{42EF1974-141C-494C-A63E-216742273C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22" name="object 3" descr="Blue rectangle">
            <a:extLst>
              <a:ext uri="{FF2B5EF4-FFF2-40B4-BE49-F238E27FC236}">
                <a16:creationId xmlns:a16="http://schemas.microsoft.com/office/drawing/2014/main" id="{2D225086-68BE-4168-8F17-9443ADD89675}"/>
              </a:ext>
            </a:extLst>
          </p:cNvPr>
          <p:cNvSpPr/>
          <p:nvPr/>
        </p:nvSpPr>
        <p:spPr>
          <a:xfrm>
            <a:off x="0" y="0"/>
            <a:ext cx="12189600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3" name="Oval 22" descr="Beige oval">
            <a:extLst>
              <a:ext uri="{FF2B5EF4-FFF2-40B4-BE49-F238E27FC236}">
                <a16:creationId xmlns:a16="http://schemas.microsoft.com/office/drawing/2014/main" id="{433945EE-A7C1-410E-BF29-F5CEA2F4F576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790A3AE-E658-426D-96CD-CB0614B74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3</a:t>
            </a:fld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BDEDF39-62EC-40AF-98F4-06A79F1F80F1}"/>
              </a:ext>
            </a:extLst>
          </p:cNvPr>
          <p:cNvSpPr>
            <a:spLocks noGrp="1"/>
          </p:cNvSpPr>
          <p:nvPr>
            <p:ph type="title"/>
          </p:nvPr>
        </p:nvSpPr>
        <p:spPr bwMode="ltGray">
          <a:xfrm>
            <a:off x="838200" y="153070"/>
            <a:ext cx="5914466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INTRODUC TION</a:t>
            </a:r>
            <a:endParaRPr lang="en-US" dirty="0"/>
          </a:p>
        </p:txBody>
      </p:sp>
      <p:pic>
        <p:nvPicPr>
          <p:cNvPr id="34" name="Picture Placeholder 33" descr="Check icon">
            <a:extLst>
              <a:ext uri="{FF2B5EF4-FFF2-40B4-BE49-F238E27FC236}">
                <a16:creationId xmlns:a16="http://schemas.microsoft.com/office/drawing/2014/main" id="{EA6876F1-58FD-4237-BE75-C15655445FE1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white">
          <a:xfrm>
            <a:off x="1489090" y="4413252"/>
            <a:ext cx="409534" cy="409534"/>
          </a:xfrm>
        </p:spPr>
      </p:pic>
      <p:sp>
        <p:nvSpPr>
          <p:cNvPr id="24" name="object 5" descr="Beige rectangle">
            <a:extLst>
              <a:ext uri="{FF2B5EF4-FFF2-40B4-BE49-F238E27FC236}">
                <a16:creationId xmlns:a16="http://schemas.microsoft.com/office/drawing/2014/main" id="{73ED10AC-D04B-401B-A6A1-6069912D1664}"/>
              </a:ext>
            </a:extLst>
          </p:cNvPr>
          <p:cNvSpPr/>
          <p:nvPr/>
        </p:nvSpPr>
        <p:spPr bwMode="ltGray">
          <a:xfrm>
            <a:off x="929705" y="1339122"/>
            <a:ext cx="3060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AD8124C6-C97D-AB35-9895-295CCD36FDD3}"/>
              </a:ext>
            </a:extLst>
          </p:cNvPr>
          <p:cNvSpPr txBox="1">
            <a:spLocks/>
          </p:cNvSpPr>
          <p:nvPr/>
        </p:nvSpPr>
        <p:spPr bwMode="white">
          <a:xfrm>
            <a:off x="939385" y="1418610"/>
            <a:ext cx="10904068" cy="4537651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None/>
            </a:pPr>
            <a:r>
              <a:rPr lang="en-US" sz="9200" b="1" i="1" spc="-5" dirty="0">
                <a:solidFill>
                  <a:schemeClr val="accent1"/>
                </a:solidFill>
                <a:cs typeface="Arial"/>
              </a:rPr>
              <a:t>Flight Foods: Case Overview</a:t>
            </a:r>
          </a:p>
          <a:p>
            <a:pPr marL="0" indent="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None/>
            </a:pPr>
            <a:r>
              <a:rPr lang="en-US" sz="6800" spc="-45" dirty="0">
                <a:solidFill>
                  <a:srgbClr val="FFFFFF"/>
                </a:solidFill>
                <a:cs typeface="Arial"/>
              </a:rPr>
              <a:t>We are investigating and </a:t>
            </a:r>
            <a:r>
              <a:rPr lang="en-US" sz="6800" spc="-45" dirty="0" err="1">
                <a:solidFill>
                  <a:srgbClr val="FFFFFF"/>
                </a:solidFill>
                <a:cs typeface="Arial"/>
              </a:rPr>
              <a:t>analysing</a:t>
            </a:r>
            <a:r>
              <a:rPr lang="en-US" sz="6800" spc="-45" dirty="0">
                <a:solidFill>
                  <a:srgbClr val="FFFFFF"/>
                </a:solidFill>
                <a:cs typeface="Arial"/>
              </a:rPr>
              <a:t> this company and show the Problem and find Solutions.</a:t>
            </a:r>
          </a:p>
          <a:p>
            <a:pPr marL="0" indent="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None/>
            </a:pPr>
            <a:r>
              <a:rPr lang="en-US" sz="6800" spc="-45" dirty="0">
                <a:solidFill>
                  <a:srgbClr val="FFFFFF"/>
                </a:solidFill>
                <a:cs typeface="Arial"/>
              </a:rPr>
              <a:t>Airlines have complained about poor food quality and undercooked meals to poor packaging and mixed food such as meat being found in vegetarian meals.</a:t>
            </a:r>
          </a:p>
          <a:p>
            <a:pPr marL="0" indent="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None/>
            </a:pPr>
            <a:endParaRPr lang="en-US" sz="6800" spc="-45" dirty="0">
              <a:solidFill>
                <a:srgbClr val="FFFFFF"/>
              </a:solidFill>
              <a:cs typeface="Arial"/>
            </a:endParaRPr>
          </a:p>
          <a:p>
            <a:pPr marL="0" indent="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None/>
            </a:pPr>
            <a:r>
              <a:rPr lang="en-US" sz="6800" b="1" u="sng" spc="-45" dirty="0">
                <a:solidFill>
                  <a:srgbClr val="FFFFFF"/>
                </a:solidFill>
                <a:cs typeface="Arial"/>
              </a:rPr>
              <a:t>Company:</a:t>
            </a:r>
            <a:r>
              <a:rPr lang="en-US" sz="6800" b="1" spc="-45" dirty="0">
                <a:solidFill>
                  <a:srgbClr val="FFFFFF"/>
                </a:solidFill>
                <a:cs typeface="Arial"/>
              </a:rPr>
              <a:t> </a:t>
            </a:r>
            <a:r>
              <a:rPr lang="en-US" sz="6800" spc="-45" dirty="0">
                <a:solidFill>
                  <a:srgbClr val="FFFFFF"/>
                </a:solidFill>
                <a:cs typeface="Arial"/>
              </a:rPr>
              <a:t>Flight Foods Ltd. </a:t>
            </a:r>
          </a:p>
          <a:p>
            <a:pPr marL="0" indent="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None/>
            </a:pPr>
            <a:r>
              <a:rPr lang="en-US" sz="6800" b="1" u="sng" spc="-45" dirty="0">
                <a:solidFill>
                  <a:srgbClr val="FFFFFF"/>
                </a:solidFill>
                <a:cs typeface="Arial"/>
              </a:rPr>
              <a:t>Size:</a:t>
            </a:r>
            <a:r>
              <a:rPr lang="en-US" sz="6800" b="1" spc="-45" dirty="0">
                <a:solidFill>
                  <a:srgbClr val="FFFFFF"/>
                </a:solidFill>
                <a:cs typeface="Arial"/>
              </a:rPr>
              <a:t> </a:t>
            </a:r>
            <a:r>
              <a:rPr lang="en-US" sz="6800" spc="-45" dirty="0">
                <a:solidFill>
                  <a:srgbClr val="FFFFFF"/>
                </a:solidFill>
                <a:cs typeface="Arial"/>
              </a:rPr>
              <a:t>Medium </a:t>
            </a:r>
          </a:p>
          <a:p>
            <a:pPr marL="0" indent="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None/>
            </a:pPr>
            <a:r>
              <a:rPr lang="en-US" sz="6800" b="1" u="sng" spc="-45" dirty="0">
                <a:solidFill>
                  <a:srgbClr val="FFFFFF"/>
                </a:solidFill>
                <a:cs typeface="Arial"/>
              </a:rPr>
              <a:t>Nature of Business</a:t>
            </a:r>
            <a:r>
              <a:rPr lang="en-US" sz="6800" spc="-45" dirty="0">
                <a:solidFill>
                  <a:srgbClr val="FFFFFF"/>
                </a:solidFill>
                <a:cs typeface="Arial"/>
              </a:rPr>
              <a:t>: The manufacture and sale of ready meals to Airlines.</a:t>
            </a:r>
          </a:p>
          <a:p>
            <a:pPr marL="0" indent="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None/>
            </a:pPr>
            <a:endParaRPr lang="en-US" sz="6800" spc="-45" dirty="0">
              <a:solidFill>
                <a:srgbClr val="FFFFFF"/>
              </a:solidFill>
              <a:cs typeface="Arial"/>
            </a:endParaRPr>
          </a:p>
          <a:p>
            <a:pPr marL="0" indent="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None/>
            </a:pPr>
            <a:r>
              <a:rPr lang="en-US" sz="6800" b="1" u="sng" spc="-45" dirty="0">
                <a:solidFill>
                  <a:srgbClr val="FFFFFF"/>
                </a:solidFill>
                <a:cs typeface="Arial"/>
              </a:rPr>
              <a:t>Key Challenges:</a:t>
            </a:r>
          </a:p>
          <a:p>
            <a:pPr marL="914400" lvl="2" indent="0">
              <a:lnSpc>
                <a:spcPct val="170000"/>
              </a:lnSpc>
              <a:spcBef>
                <a:spcPts val="100"/>
              </a:spcBef>
              <a:buClr>
                <a:schemeClr val="accent1"/>
              </a:buClr>
              <a:buNone/>
            </a:pPr>
            <a:r>
              <a:rPr lang="en-US" sz="6800" spc="-45" dirty="0">
                <a:solidFill>
                  <a:srgbClr val="FFFFFF"/>
                </a:solidFill>
                <a:cs typeface="Arial"/>
              </a:rPr>
              <a:t>Factory floor is large and spacious.</a:t>
            </a:r>
          </a:p>
          <a:p>
            <a:pPr marL="914400" lvl="2" indent="0">
              <a:lnSpc>
                <a:spcPct val="170000"/>
              </a:lnSpc>
              <a:spcBef>
                <a:spcPts val="100"/>
              </a:spcBef>
              <a:buClr>
                <a:schemeClr val="accent1"/>
              </a:buClr>
              <a:buNone/>
            </a:pPr>
            <a:r>
              <a:rPr lang="en-US" sz="6800" spc="-45" dirty="0">
                <a:solidFill>
                  <a:srgbClr val="FFFFFF"/>
                </a:solidFill>
                <a:cs typeface="Arial"/>
              </a:rPr>
              <a:t>Old noisy machines. </a:t>
            </a:r>
          </a:p>
          <a:p>
            <a:pPr marL="914400" lvl="2" indent="0">
              <a:lnSpc>
                <a:spcPct val="170000"/>
              </a:lnSpc>
              <a:spcBef>
                <a:spcPts val="100"/>
              </a:spcBef>
              <a:buClr>
                <a:schemeClr val="accent1"/>
              </a:buClr>
              <a:buNone/>
            </a:pPr>
            <a:r>
              <a:rPr lang="en-US" sz="6800" spc="-45" dirty="0">
                <a:solidFill>
                  <a:srgbClr val="FFFFFF"/>
                </a:solidFill>
                <a:cs typeface="Arial"/>
              </a:rPr>
              <a:t>The workforce is made up of 40 people ranging. from 16 to 60 years old.</a:t>
            </a:r>
          </a:p>
          <a:p>
            <a:pPr marL="914400" lvl="2" indent="0">
              <a:lnSpc>
                <a:spcPct val="170000"/>
              </a:lnSpc>
              <a:spcBef>
                <a:spcPts val="100"/>
              </a:spcBef>
              <a:buClr>
                <a:schemeClr val="accent1"/>
              </a:buClr>
              <a:buNone/>
            </a:pPr>
            <a:r>
              <a:rPr lang="en-US" sz="6800" spc="-45" dirty="0">
                <a:solidFill>
                  <a:srgbClr val="FFFFFF"/>
                </a:solidFill>
                <a:cs typeface="Arial"/>
              </a:rPr>
              <a:t>Immigrants from 5 different cultural groups.</a:t>
            </a:r>
            <a:endParaRPr lang="en-US" sz="6800" b="1" u="sng" spc="-45" dirty="0">
              <a:solidFill>
                <a:srgbClr val="FFFFFF"/>
              </a:solidFill>
              <a:cs typeface="Arial"/>
            </a:endParaRPr>
          </a:p>
        </p:txBody>
      </p:sp>
      <p:pic>
        <p:nvPicPr>
          <p:cNvPr id="4" name="Picture Placeholder 33" descr="Check icon">
            <a:extLst>
              <a:ext uri="{FF2B5EF4-FFF2-40B4-BE49-F238E27FC236}">
                <a16:creationId xmlns:a16="http://schemas.microsoft.com/office/drawing/2014/main" id="{41452649-AE06-074B-A01E-2522950ADB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white">
          <a:xfrm>
            <a:off x="1497611" y="4817746"/>
            <a:ext cx="409534" cy="409534"/>
          </a:xfrm>
          <a:prstGeom prst="rect">
            <a:avLst/>
          </a:prstGeom>
        </p:spPr>
      </p:pic>
      <p:pic>
        <p:nvPicPr>
          <p:cNvPr id="7" name="Picture Placeholder 33" descr="Check icon">
            <a:extLst>
              <a:ext uri="{FF2B5EF4-FFF2-40B4-BE49-F238E27FC236}">
                <a16:creationId xmlns:a16="http://schemas.microsoft.com/office/drawing/2014/main" id="{7633AD39-6EB7-5977-E317-DC3A65B4AFE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white">
          <a:xfrm>
            <a:off x="1489090" y="5215779"/>
            <a:ext cx="409534" cy="40953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045BB81-68C5-C1C5-7221-A3A379E84879}"/>
              </a:ext>
            </a:extLst>
          </p:cNvPr>
          <p:cNvSpPr/>
          <p:nvPr/>
        </p:nvSpPr>
        <p:spPr>
          <a:xfrm>
            <a:off x="682554" y="6227432"/>
            <a:ext cx="2432141" cy="370800"/>
          </a:xfrm>
          <a:prstGeom prst="rect">
            <a:avLst/>
          </a:prstGeom>
          <a:noFill/>
        </p:spPr>
        <p:txBody>
          <a:bodyPr wrap="square" anchor="ctr" anchorCtr="0">
            <a:noAutofit/>
          </a:bodyPr>
          <a:lstStyle/>
          <a:p>
            <a:pPr marL="12700" algn="ctr">
              <a:lnSpc>
                <a:spcPct val="100000"/>
              </a:lnSpc>
              <a:spcBef>
                <a:spcPts val="509"/>
              </a:spcBef>
            </a:pPr>
            <a:r>
              <a:rPr lang="en-US" sz="1400" i="1" spc="-5" dirty="0" err="1">
                <a:solidFill>
                  <a:schemeClr val="bg1">
                    <a:alpha val="70000"/>
                  </a:schemeClr>
                </a:solidFill>
                <a:cs typeface="Arial"/>
              </a:rPr>
              <a:t>Cattiliani</a:t>
            </a:r>
            <a:r>
              <a:rPr lang="en-US" sz="1400" i="1" spc="-5" dirty="0">
                <a:solidFill>
                  <a:schemeClr val="bg1">
                    <a:alpha val="70000"/>
                  </a:schemeClr>
                </a:solidFill>
                <a:cs typeface="Arial"/>
              </a:rPr>
              <a:t> </a:t>
            </a:r>
            <a:r>
              <a:rPr lang="en-US" sz="1400" i="1" spc="-5" dirty="0" err="1">
                <a:solidFill>
                  <a:schemeClr val="bg1">
                    <a:alpha val="70000"/>
                  </a:schemeClr>
                </a:solidFill>
                <a:cs typeface="Arial"/>
              </a:rPr>
              <a:t>Choutock</a:t>
            </a:r>
            <a:r>
              <a:rPr lang="en-US" sz="1400" i="1" spc="-5" dirty="0">
                <a:solidFill>
                  <a:schemeClr val="bg1">
                    <a:alpha val="70000"/>
                  </a:schemeClr>
                </a:solidFill>
                <a:cs typeface="Arial"/>
              </a:rPr>
              <a:t> Candido</a:t>
            </a:r>
            <a:endParaRPr lang="en-US" sz="1400" dirty="0">
              <a:solidFill>
                <a:schemeClr val="bg1">
                  <a:alpha val="70000"/>
                </a:schemeClr>
              </a:solidFill>
              <a:cs typeface="Arial"/>
            </a:endParaRPr>
          </a:p>
        </p:txBody>
      </p:sp>
      <p:pic>
        <p:nvPicPr>
          <p:cNvPr id="10" name="Picture Placeholder 33" descr="Check icon">
            <a:extLst>
              <a:ext uri="{FF2B5EF4-FFF2-40B4-BE49-F238E27FC236}">
                <a16:creationId xmlns:a16="http://schemas.microsoft.com/office/drawing/2014/main" id="{BC55926B-509B-E086-5A6B-5B641D4C3C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white">
          <a:xfrm>
            <a:off x="1489534" y="5608772"/>
            <a:ext cx="409534" cy="409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032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People discuss something">
            <a:extLst>
              <a:ext uri="{FF2B5EF4-FFF2-40B4-BE49-F238E27FC236}">
                <a16:creationId xmlns:a16="http://schemas.microsoft.com/office/drawing/2014/main" id="{AA6A75DC-BE31-480B-B034-B1DF7AFA509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3115389"/>
            <a:ext cx="12192000" cy="3742611"/>
          </a:xfrm>
        </p:spPr>
      </p:pic>
      <p:sp>
        <p:nvSpPr>
          <p:cNvPr id="12" name="object 3" descr="Blue rectangle">
            <a:extLst>
              <a:ext uri="{FF2B5EF4-FFF2-40B4-BE49-F238E27FC236}">
                <a16:creationId xmlns:a16="http://schemas.microsoft.com/office/drawing/2014/main" id="{CDEEA71D-C3B3-45BB-A776-D17D92A58127}"/>
              </a:ext>
            </a:extLst>
          </p:cNvPr>
          <p:cNvSpPr/>
          <p:nvPr/>
        </p:nvSpPr>
        <p:spPr>
          <a:xfrm>
            <a:off x="10896" y="3115389"/>
            <a:ext cx="12189600" cy="3742611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13" name="Oval 12" descr="Beige oval">
            <a:extLst>
              <a:ext uri="{FF2B5EF4-FFF2-40B4-BE49-F238E27FC236}">
                <a16:creationId xmlns:a16="http://schemas.microsoft.com/office/drawing/2014/main" id="{F336552F-CA64-452F-9BD8-01334388BFF5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9ADB42F-AE48-4323-897F-DB5A083BD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393" y="359310"/>
            <a:ext cx="7358595" cy="1325563"/>
          </a:xfrm>
        </p:spPr>
        <p:txBody>
          <a:bodyPr>
            <a:normAutofit/>
          </a:bodyPr>
          <a:lstStyle/>
          <a:p>
            <a:r>
              <a:rPr lang="en-US" sz="3600" dirty="0"/>
              <a:t>Environmental Noise - </a:t>
            </a:r>
            <a:r>
              <a:rPr lang="en-US" sz="3600" i="1" dirty="0"/>
              <a:t>Problem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EAD4F2-C5CC-44E9-A092-76413D5CA7F4}"/>
              </a:ext>
            </a:extLst>
          </p:cNvPr>
          <p:cNvSpPr>
            <a:spLocks noGrp="1"/>
          </p:cNvSpPr>
          <p:nvPr>
            <p:ph sz="half" idx="2"/>
          </p:nvPr>
        </p:nvSpPr>
        <p:spPr bwMode="white">
          <a:xfrm>
            <a:off x="1668534" y="3307049"/>
            <a:ext cx="8703627" cy="2755616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Font typeface="+mj-lt"/>
              <a:buAutoNum type="arabicPeriod"/>
            </a:pPr>
            <a:r>
              <a:rPr lang="en-US" sz="2000" b="1" spc="-5" dirty="0">
                <a:solidFill>
                  <a:schemeClr val="accent1"/>
                </a:solidFill>
                <a:cs typeface="Arial"/>
              </a:rPr>
              <a:t>Noise — </a:t>
            </a:r>
            <a:r>
              <a:rPr lang="en-US" sz="2000" spc="-45" dirty="0">
                <a:solidFill>
                  <a:srgbClr val="FFFFFF"/>
                </a:solidFill>
                <a:cs typeface="Arial"/>
              </a:rPr>
              <a:t>A noisy factory, the speaker's voice travels through the air, but the sound of the machine’s mixes with the voice. The receiver gets a fragmented message, resulting in a communication breakdown.</a:t>
            </a:r>
            <a:endParaRPr lang="en-US" sz="2000" dirty="0">
              <a:solidFill>
                <a:schemeClr val="accent1"/>
              </a:solidFill>
              <a:cs typeface="Arial"/>
            </a:endParaRPr>
          </a:p>
          <a:p>
            <a:pPr marL="342900" indent="-34290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Font typeface="+mj-lt"/>
              <a:buAutoNum type="arabicPeriod"/>
            </a:pPr>
            <a:r>
              <a:rPr lang="en-US" sz="2000" b="1" spc="-5" dirty="0">
                <a:solidFill>
                  <a:schemeClr val="accent1"/>
                </a:solidFill>
                <a:cs typeface="Arial"/>
              </a:rPr>
              <a:t>Distance — </a:t>
            </a:r>
            <a:r>
              <a:rPr lang="en-US" sz="2000" spc="-45" dirty="0">
                <a:solidFill>
                  <a:srgbClr val="FFFFFF"/>
                </a:solidFill>
                <a:cs typeface="Arial"/>
              </a:rPr>
              <a:t>Being geographically far from the other person impacts what reaches the team members. The factory is large and spacious. </a:t>
            </a:r>
          </a:p>
          <a:p>
            <a:pPr marL="342900" indent="-342900">
              <a:lnSpc>
                <a:spcPct val="125000"/>
              </a:lnSpc>
              <a:buClr>
                <a:schemeClr val="accent1"/>
              </a:buClr>
              <a:buFont typeface="+mj-lt"/>
              <a:buAutoNum type="arabicPeriod"/>
            </a:pPr>
            <a:r>
              <a:rPr lang="en-US" sz="2000" b="1" spc="-5" dirty="0">
                <a:solidFill>
                  <a:schemeClr val="accent1"/>
                </a:solidFill>
                <a:cs typeface="Arial"/>
              </a:rPr>
              <a:t>Obsolete technology — </a:t>
            </a:r>
            <a:r>
              <a:rPr lang="en-US" sz="2000" spc="-25" dirty="0">
                <a:solidFill>
                  <a:srgbClr val="FFFFFF"/>
                </a:solidFill>
                <a:cs typeface="Arial"/>
              </a:rPr>
              <a:t>The equipment are too old and too noise.</a:t>
            </a:r>
            <a:endParaRPr lang="en-US" sz="2000" b="1" spc="-5" dirty="0">
              <a:solidFill>
                <a:schemeClr val="accent1"/>
              </a:solidFill>
              <a:cs typeface="Arial"/>
            </a:endParaRPr>
          </a:p>
          <a:p>
            <a:pPr marL="342900" indent="-342900">
              <a:lnSpc>
                <a:spcPct val="125000"/>
              </a:lnSpc>
              <a:buClr>
                <a:schemeClr val="accent1"/>
              </a:buClr>
              <a:buFont typeface="+mj-lt"/>
              <a:buAutoNum type="arabicPeriod"/>
            </a:pPr>
            <a:endParaRPr lang="en-US" sz="2000" spc="-45" dirty="0">
              <a:solidFill>
                <a:srgbClr val="FFFFFF"/>
              </a:solidFill>
              <a:cs typeface="Arial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8F7FB6B-EAC9-40F7-9522-61A8D53EF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4</a:t>
            </a:fld>
            <a:endParaRPr lang="en-US" dirty="0"/>
          </a:p>
        </p:txBody>
      </p:sp>
      <p:sp>
        <p:nvSpPr>
          <p:cNvPr id="9" name="object 5" descr="Beige rectangle">
            <a:extLst>
              <a:ext uri="{FF2B5EF4-FFF2-40B4-BE49-F238E27FC236}">
                <a16:creationId xmlns:a16="http://schemas.microsoft.com/office/drawing/2014/main" id="{890F7762-BD37-4D33-9F80-1DA07B5E172E}"/>
              </a:ext>
            </a:extLst>
          </p:cNvPr>
          <p:cNvSpPr/>
          <p:nvPr/>
        </p:nvSpPr>
        <p:spPr>
          <a:xfrm>
            <a:off x="915637" y="1730432"/>
            <a:ext cx="3672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C090888-084B-080F-EE4F-F90B048BB7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1018" y="2045535"/>
            <a:ext cx="10512441" cy="1018206"/>
          </a:xfrm>
        </p:spPr>
        <p:txBody>
          <a:bodyPr>
            <a:normAutofit/>
          </a:bodyPr>
          <a:lstStyle/>
          <a:p>
            <a:r>
              <a:rPr lang="en-US" sz="2000" b="0" dirty="0"/>
              <a:t>What are physical or environmental barriers? They are tangible obstacles or environmental conditions that interfere with the clear transmission of a message between the sender and the receiver.</a:t>
            </a:r>
            <a:endParaRPr lang="en-GB" sz="2000" b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E595B8E-0917-9F33-1F11-BA1F08D96D80}"/>
              </a:ext>
            </a:extLst>
          </p:cNvPr>
          <p:cNvSpPr/>
          <p:nvPr/>
        </p:nvSpPr>
        <p:spPr>
          <a:xfrm>
            <a:off x="682554" y="6227432"/>
            <a:ext cx="2432141" cy="370800"/>
          </a:xfrm>
          <a:prstGeom prst="rect">
            <a:avLst/>
          </a:prstGeom>
          <a:noFill/>
        </p:spPr>
        <p:txBody>
          <a:bodyPr wrap="square" anchor="ctr" anchorCtr="0">
            <a:noAutofit/>
          </a:bodyPr>
          <a:lstStyle/>
          <a:p>
            <a:pPr marL="12700" algn="ctr">
              <a:lnSpc>
                <a:spcPct val="100000"/>
              </a:lnSpc>
              <a:spcBef>
                <a:spcPts val="509"/>
              </a:spcBef>
            </a:pPr>
            <a:r>
              <a:rPr lang="en-US" sz="1400" i="1" spc="-5" dirty="0" err="1">
                <a:solidFill>
                  <a:schemeClr val="bg1">
                    <a:alpha val="70000"/>
                  </a:schemeClr>
                </a:solidFill>
                <a:cs typeface="Arial"/>
              </a:rPr>
              <a:t>Cattiliani</a:t>
            </a:r>
            <a:r>
              <a:rPr lang="en-US" sz="1400" i="1" spc="-5" dirty="0">
                <a:solidFill>
                  <a:schemeClr val="bg1">
                    <a:alpha val="70000"/>
                  </a:schemeClr>
                </a:solidFill>
                <a:cs typeface="Arial"/>
              </a:rPr>
              <a:t> </a:t>
            </a:r>
            <a:r>
              <a:rPr lang="en-US" sz="1400" i="1" spc="-5" dirty="0" err="1">
                <a:solidFill>
                  <a:schemeClr val="bg1">
                    <a:alpha val="70000"/>
                  </a:schemeClr>
                </a:solidFill>
                <a:cs typeface="Arial"/>
              </a:rPr>
              <a:t>Choutock</a:t>
            </a:r>
            <a:r>
              <a:rPr lang="en-US" sz="1400" i="1" spc="-5" dirty="0">
                <a:solidFill>
                  <a:schemeClr val="bg1">
                    <a:alpha val="70000"/>
                  </a:schemeClr>
                </a:solidFill>
                <a:cs typeface="Arial"/>
              </a:rPr>
              <a:t> Candido</a:t>
            </a:r>
            <a:endParaRPr lang="en-US" sz="1400" dirty="0">
              <a:solidFill>
                <a:schemeClr val="bg1">
                  <a:alpha val="70000"/>
                </a:schemeClr>
              </a:solidFill>
              <a:cs typeface="Arial"/>
            </a:endParaRPr>
          </a:p>
        </p:txBody>
      </p:sp>
      <p:pic>
        <p:nvPicPr>
          <p:cNvPr id="21" name="chart">
            <a:extLst>
              <a:ext uri="{FF2B5EF4-FFF2-40B4-BE49-F238E27FC236}">
                <a16:creationId xmlns:a16="http://schemas.microsoft.com/office/drawing/2014/main" id="{DBA0BE6E-D66D-6E93-A411-FE3CDAB6C2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2595" y="8965"/>
            <a:ext cx="2781688" cy="962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0198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C05710-951B-A95B-ADF7-5D43256AC3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People discuss something">
            <a:extLst>
              <a:ext uri="{FF2B5EF4-FFF2-40B4-BE49-F238E27FC236}">
                <a16:creationId xmlns:a16="http://schemas.microsoft.com/office/drawing/2014/main" id="{D1BA239F-B362-37C1-0CD5-2DD0EA5F17E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3115389"/>
            <a:ext cx="12192000" cy="3742611"/>
          </a:xfrm>
        </p:spPr>
      </p:pic>
      <p:sp>
        <p:nvSpPr>
          <p:cNvPr id="12" name="object 3" descr="Blue rectangle">
            <a:extLst>
              <a:ext uri="{FF2B5EF4-FFF2-40B4-BE49-F238E27FC236}">
                <a16:creationId xmlns:a16="http://schemas.microsoft.com/office/drawing/2014/main" id="{9786F0F0-EA68-4305-EAE1-607C00CC196C}"/>
              </a:ext>
            </a:extLst>
          </p:cNvPr>
          <p:cNvSpPr/>
          <p:nvPr/>
        </p:nvSpPr>
        <p:spPr>
          <a:xfrm>
            <a:off x="10896" y="3115389"/>
            <a:ext cx="12189600" cy="3742611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13" name="Oval 12" descr="Beige oval">
            <a:extLst>
              <a:ext uri="{FF2B5EF4-FFF2-40B4-BE49-F238E27FC236}">
                <a16:creationId xmlns:a16="http://schemas.microsoft.com/office/drawing/2014/main" id="{502E9EAD-D3B2-3AF4-7BC7-E674599350FB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C36FE03-D4B2-1ABE-8858-D5FB66208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393" y="359310"/>
            <a:ext cx="7242054" cy="1325563"/>
          </a:xfrm>
        </p:spPr>
        <p:txBody>
          <a:bodyPr>
            <a:normAutofit/>
          </a:bodyPr>
          <a:lstStyle/>
          <a:p>
            <a:r>
              <a:rPr lang="en-US" sz="3600" dirty="0"/>
              <a:t>Environmental Noise - </a:t>
            </a:r>
            <a:r>
              <a:rPr lang="en-US" sz="3600" i="1" dirty="0"/>
              <a:t>Solutions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FA1555-3A74-A225-51D0-468E59AF11E0}"/>
              </a:ext>
            </a:extLst>
          </p:cNvPr>
          <p:cNvSpPr>
            <a:spLocks noGrp="1"/>
          </p:cNvSpPr>
          <p:nvPr>
            <p:ph sz="half" idx="2"/>
          </p:nvPr>
        </p:nvSpPr>
        <p:spPr bwMode="white">
          <a:xfrm>
            <a:off x="1641638" y="3333944"/>
            <a:ext cx="8300215" cy="2755616"/>
          </a:xfrm>
        </p:spPr>
        <p:txBody>
          <a:bodyPr>
            <a:normAutofit lnSpcReduction="10000"/>
          </a:bodyPr>
          <a:lstStyle/>
          <a:p>
            <a:pPr marL="342900" indent="-34290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Font typeface="+mj-lt"/>
              <a:buAutoNum type="arabicPeriod"/>
            </a:pPr>
            <a:r>
              <a:rPr lang="en-US" sz="2000" b="1" spc="-5" dirty="0">
                <a:solidFill>
                  <a:schemeClr val="accent1"/>
                </a:solidFill>
                <a:cs typeface="Arial"/>
              </a:rPr>
              <a:t>New machines — </a:t>
            </a:r>
            <a:r>
              <a:rPr lang="en-US" sz="2000" spc="-45" dirty="0">
                <a:solidFill>
                  <a:srgbClr val="FFFFFF"/>
                </a:solidFill>
                <a:cs typeface="Arial"/>
              </a:rPr>
              <a:t>New machines are less noisy.</a:t>
            </a:r>
          </a:p>
          <a:p>
            <a:pPr marL="342900" indent="-34290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Font typeface="+mj-lt"/>
              <a:buAutoNum type="arabicPeriod"/>
            </a:pPr>
            <a:endParaRPr lang="en-US" sz="2000" b="1" spc="-5" dirty="0">
              <a:solidFill>
                <a:schemeClr val="accent1"/>
              </a:solidFill>
              <a:cs typeface="Arial"/>
            </a:endParaRPr>
          </a:p>
          <a:p>
            <a:pPr marL="342900" indent="-34290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Font typeface="+mj-lt"/>
              <a:buAutoNum type="arabicPeriod"/>
            </a:pPr>
            <a:r>
              <a:rPr lang="en-US" sz="2000" b="1" spc="-5" dirty="0">
                <a:solidFill>
                  <a:schemeClr val="accent1"/>
                </a:solidFill>
                <a:cs typeface="Arial"/>
              </a:rPr>
              <a:t>Equipment for communication — </a:t>
            </a:r>
            <a:r>
              <a:rPr lang="en-US" sz="2000" spc="-45" dirty="0">
                <a:solidFill>
                  <a:srgbClr val="FFFFFF"/>
                </a:solidFill>
                <a:cs typeface="Arial"/>
              </a:rPr>
              <a:t>There are efficient communication equipment available, even for noisy environments.</a:t>
            </a:r>
          </a:p>
          <a:p>
            <a:pPr marL="342900" indent="-34290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Font typeface="+mj-lt"/>
              <a:buAutoNum type="arabicPeriod"/>
            </a:pPr>
            <a:endParaRPr lang="en-US" sz="2000" spc="-45" dirty="0">
              <a:solidFill>
                <a:srgbClr val="FFFFFF"/>
              </a:solidFill>
              <a:cs typeface="Arial"/>
            </a:endParaRPr>
          </a:p>
          <a:p>
            <a:pPr marL="342900" indent="-34290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Font typeface="+mj-lt"/>
              <a:buAutoNum type="arabicPeriod"/>
            </a:pPr>
            <a:r>
              <a:rPr lang="en-US" sz="2000" b="1" spc="-5" dirty="0">
                <a:solidFill>
                  <a:schemeClr val="accent1"/>
                </a:solidFill>
                <a:cs typeface="Arial"/>
              </a:rPr>
              <a:t>Technology — </a:t>
            </a:r>
            <a:r>
              <a:rPr lang="en-US" sz="2000" spc="-45" dirty="0">
                <a:solidFill>
                  <a:srgbClr val="FFFFFF"/>
                </a:solidFill>
                <a:cs typeface="Arial"/>
              </a:rPr>
              <a:t>With new machines and efficient equipment, we will have excellent communication.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B3F282E-ADE7-3B07-E60F-6B6058E7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5</a:t>
            </a:fld>
            <a:endParaRPr lang="en-US" dirty="0"/>
          </a:p>
        </p:txBody>
      </p:sp>
      <p:sp>
        <p:nvSpPr>
          <p:cNvPr id="9" name="object 5" descr="Beige rectangle">
            <a:extLst>
              <a:ext uri="{FF2B5EF4-FFF2-40B4-BE49-F238E27FC236}">
                <a16:creationId xmlns:a16="http://schemas.microsoft.com/office/drawing/2014/main" id="{77FF9942-1648-B41F-9968-F59399D1D005}"/>
              </a:ext>
            </a:extLst>
          </p:cNvPr>
          <p:cNvSpPr/>
          <p:nvPr/>
        </p:nvSpPr>
        <p:spPr>
          <a:xfrm>
            <a:off x="915637" y="1730432"/>
            <a:ext cx="3672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B6EA272-CF6E-BDDE-BD38-D56AD60EE4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5637" y="2025699"/>
            <a:ext cx="10264415" cy="769811"/>
          </a:xfrm>
        </p:spPr>
        <p:txBody>
          <a:bodyPr>
            <a:normAutofit/>
          </a:bodyPr>
          <a:lstStyle/>
          <a:p>
            <a:pPr algn="ctr"/>
            <a:r>
              <a:rPr lang="en-US" sz="2200" b="0" dirty="0"/>
              <a:t>Solutions to the Environmental Noise Problem at the </a:t>
            </a:r>
            <a:r>
              <a:rPr lang="en-US" sz="2200" dirty="0"/>
              <a:t>Flight Foods</a:t>
            </a:r>
            <a:endParaRPr lang="en-GB" sz="22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EF0F3F5-3153-5217-D67D-B2DAD6012D1E}"/>
              </a:ext>
            </a:extLst>
          </p:cNvPr>
          <p:cNvSpPr/>
          <p:nvPr/>
        </p:nvSpPr>
        <p:spPr>
          <a:xfrm>
            <a:off x="682554" y="6227432"/>
            <a:ext cx="2432141" cy="370800"/>
          </a:xfrm>
          <a:prstGeom prst="rect">
            <a:avLst/>
          </a:prstGeom>
          <a:noFill/>
        </p:spPr>
        <p:txBody>
          <a:bodyPr wrap="square" anchor="ctr" anchorCtr="0">
            <a:noAutofit/>
          </a:bodyPr>
          <a:lstStyle/>
          <a:p>
            <a:pPr marL="12700" algn="ctr">
              <a:lnSpc>
                <a:spcPct val="100000"/>
              </a:lnSpc>
              <a:spcBef>
                <a:spcPts val="509"/>
              </a:spcBef>
            </a:pPr>
            <a:r>
              <a:rPr lang="en-US" sz="1400" i="1" spc="-5" dirty="0" err="1">
                <a:solidFill>
                  <a:schemeClr val="bg1">
                    <a:alpha val="70000"/>
                  </a:schemeClr>
                </a:solidFill>
                <a:cs typeface="Arial"/>
              </a:rPr>
              <a:t>Cattiliani</a:t>
            </a:r>
            <a:r>
              <a:rPr lang="en-US" sz="1400" i="1" spc="-5" dirty="0">
                <a:solidFill>
                  <a:schemeClr val="bg1">
                    <a:alpha val="70000"/>
                  </a:schemeClr>
                </a:solidFill>
                <a:cs typeface="Arial"/>
              </a:rPr>
              <a:t> </a:t>
            </a:r>
            <a:r>
              <a:rPr lang="en-US" sz="1400" i="1" spc="-5" dirty="0" err="1">
                <a:solidFill>
                  <a:schemeClr val="bg1">
                    <a:alpha val="70000"/>
                  </a:schemeClr>
                </a:solidFill>
                <a:cs typeface="Arial"/>
              </a:rPr>
              <a:t>Choutock</a:t>
            </a:r>
            <a:r>
              <a:rPr lang="en-US" sz="1400" i="1" spc="-5" dirty="0">
                <a:solidFill>
                  <a:schemeClr val="bg1">
                    <a:alpha val="70000"/>
                  </a:schemeClr>
                </a:solidFill>
                <a:cs typeface="Arial"/>
              </a:rPr>
              <a:t> Candido</a:t>
            </a:r>
            <a:endParaRPr lang="en-US" sz="1400" dirty="0">
              <a:solidFill>
                <a:schemeClr val="bg1">
                  <a:alpha val="70000"/>
                </a:schemeClr>
              </a:solidFill>
              <a:cs typeface="Arial"/>
            </a:endParaRPr>
          </a:p>
        </p:txBody>
      </p:sp>
      <p:pic>
        <p:nvPicPr>
          <p:cNvPr id="4" name="chart">
            <a:extLst>
              <a:ext uri="{FF2B5EF4-FFF2-40B4-BE49-F238E27FC236}">
                <a16:creationId xmlns:a16="http://schemas.microsoft.com/office/drawing/2014/main" id="{1CD4E0D2-6ED3-BC24-A8E6-1A06BBF6DD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2595" y="8965"/>
            <a:ext cx="2781688" cy="962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3733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ADD3E6-C1D0-3580-A8FF-A53E9DC927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833CAA-5496-DD82-0BD9-BBCCE1225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6</a:t>
            </a:fld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4B502B7-B354-246B-995C-4A8B3B98DDE9}"/>
              </a:ext>
            </a:extLst>
          </p:cNvPr>
          <p:cNvSpPr/>
          <p:nvPr/>
        </p:nvSpPr>
        <p:spPr>
          <a:xfrm>
            <a:off x="678613" y="6237568"/>
            <a:ext cx="2719011" cy="370800"/>
          </a:xfrm>
          <a:prstGeom prst="rect">
            <a:avLst/>
          </a:prstGeom>
          <a:noFill/>
        </p:spPr>
        <p:txBody>
          <a:bodyPr wrap="square" anchor="ctr" anchorCtr="0">
            <a:noAutofit/>
          </a:bodyPr>
          <a:lstStyle/>
          <a:p>
            <a:pPr marL="12700" algn="ctr">
              <a:lnSpc>
                <a:spcPct val="100000"/>
              </a:lnSpc>
              <a:spcBef>
                <a:spcPts val="509"/>
              </a:spcBef>
            </a:pPr>
            <a:r>
              <a:rPr lang="en-US" sz="1400" i="1" dirty="0">
                <a:solidFill>
                  <a:schemeClr val="tx2">
                    <a:alpha val="70000"/>
                  </a:schemeClr>
                </a:solidFill>
                <a:cs typeface="Arial"/>
              </a:rPr>
              <a:t>Charles June </a:t>
            </a:r>
            <a:r>
              <a:rPr lang="en-US" sz="1400" i="1" dirty="0" err="1">
                <a:solidFill>
                  <a:schemeClr val="tx2">
                    <a:alpha val="70000"/>
                  </a:schemeClr>
                </a:solidFill>
                <a:cs typeface="Arial"/>
              </a:rPr>
              <a:t>Caparida</a:t>
            </a:r>
            <a:r>
              <a:rPr lang="en-US" sz="1400" i="1" dirty="0">
                <a:solidFill>
                  <a:schemeClr val="tx2">
                    <a:alpha val="70000"/>
                  </a:schemeClr>
                </a:solidFill>
                <a:cs typeface="Arial"/>
              </a:rPr>
              <a:t> Castro 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40CC7A4C-097E-48EA-C782-DE57CC3827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0250" y="317973"/>
            <a:ext cx="11282152" cy="5912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0627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ABC109-0BD3-AF6C-41C8-8556682732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3FA4AC-E88F-330F-D58C-9E36F2CF8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7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E36B88-71DF-793E-055B-1D9B05DD55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30180" y="317973"/>
            <a:ext cx="11228030" cy="592395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5DD588E-FE1E-52CD-4294-50A5603207B4}"/>
              </a:ext>
            </a:extLst>
          </p:cNvPr>
          <p:cNvSpPr/>
          <p:nvPr/>
        </p:nvSpPr>
        <p:spPr>
          <a:xfrm>
            <a:off x="678613" y="6237568"/>
            <a:ext cx="2719011" cy="370800"/>
          </a:xfrm>
          <a:prstGeom prst="rect">
            <a:avLst/>
          </a:prstGeom>
          <a:noFill/>
        </p:spPr>
        <p:txBody>
          <a:bodyPr wrap="square" anchor="ctr" anchorCtr="0">
            <a:noAutofit/>
          </a:bodyPr>
          <a:lstStyle/>
          <a:p>
            <a:pPr marL="12700" algn="ctr">
              <a:lnSpc>
                <a:spcPct val="100000"/>
              </a:lnSpc>
              <a:spcBef>
                <a:spcPts val="509"/>
              </a:spcBef>
            </a:pPr>
            <a:r>
              <a:rPr lang="en-US" sz="1400" i="1" dirty="0">
                <a:solidFill>
                  <a:schemeClr val="tx2">
                    <a:alpha val="70000"/>
                  </a:schemeClr>
                </a:solidFill>
                <a:cs typeface="Arial"/>
              </a:rPr>
              <a:t>Charles June </a:t>
            </a:r>
            <a:r>
              <a:rPr lang="en-US" sz="1400" i="1" dirty="0" err="1">
                <a:solidFill>
                  <a:schemeClr val="tx2">
                    <a:alpha val="70000"/>
                  </a:schemeClr>
                </a:solidFill>
                <a:cs typeface="Arial"/>
              </a:rPr>
              <a:t>Caparida</a:t>
            </a:r>
            <a:r>
              <a:rPr lang="en-US" sz="1400" i="1" dirty="0">
                <a:solidFill>
                  <a:schemeClr val="tx2">
                    <a:alpha val="70000"/>
                  </a:schemeClr>
                </a:solidFill>
                <a:cs typeface="Arial"/>
              </a:rPr>
              <a:t> Castro </a:t>
            </a:r>
          </a:p>
        </p:txBody>
      </p:sp>
    </p:spTree>
    <p:extLst>
      <p:ext uri="{BB962C8B-B14F-4D97-AF65-F5344CB8AC3E}">
        <p14:creationId xmlns:p14="http://schemas.microsoft.com/office/powerpoint/2010/main" val="1459141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14BC8A-B75C-6616-F2F4-3FD93A4BDD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People discuss something">
            <a:extLst>
              <a:ext uri="{FF2B5EF4-FFF2-40B4-BE49-F238E27FC236}">
                <a16:creationId xmlns:a16="http://schemas.microsoft.com/office/drawing/2014/main" id="{002F6DCE-0922-F538-CEF1-AFDD6DC905F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3115389"/>
            <a:ext cx="12192000" cy="3742611"/>
          </a:xfrm>
        </p:spPr>
      </p:pic>
      <p:sp>
        <p:nvSpPr>
          <p:cNvPr id="12" name="object 3" descr="Blue rectangle">
            <a:extLst>
              <a:ext uri="{FF2B5EF4-FFF2-40B4-BE49-F238E27FC236}">
                <a16:creationId xmlns:a16="http://schemas.microsoft.com/office/drawing/2014/main" id="{1E0CC8D9-6103-0D43-C3F8-00A40FD932E3}"/>
              </a:ext>
            </a:extLst>
          </p:cNvPr>
          <p:cNvSpPr/>
          <p:nvPr/>
        </p:nvSpPr>
        <p:spPr>
          <a:xfrm>
            <a:off x="10896" y="3115389"/>
            <a:ext cx="12189600" cy="3742611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13" name="Oval 12" descr="Beige oval">
            <a:extLst>
              <a:ext uri="{FF2B5EF4-FFF2-40B4-BE49-F238E27FC236}">
                <a16:creationId xmlns:a16="http://schemas.microsoft.com/office/drawing/2014/main" id="{77A57000-FC6C-D3D8-6BC7-28B0E20962F1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5F21D78-C9E3-9F8C-5F6F-F4A3C9F1D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393" y="359310"/>
            <a:ext cx="7062760" cy="1325563"/>
          </a:xfrm>
        </p:spPr>
        <p:txBody>
          <a:bodyPr>
            <a:normAutofit/>
          </a:bodyPr>
          <a:lstStyle/>
          <a:p>
            <a:r>
              <a:rPr lang="en-US" sz="3600" dirty="0"/>
              <a:t>Age/Generational - </a:t>
            </a:r>
            <a:r>
              <a:rPr lang="en-US" sz="3600" i="1" dirty="0"/>
              <a:t>Problem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2F2C59A-C286-4EB6-F318-83FD28419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8</a:t>
            </a:fld>
            <a:endParaRPr lang="en-US" dirty="0"/>
          </a:p>
        </p:txBody>
      </p:sp>
      <p:sp>
        <p:nvSpPr>
          <p:cNvPr id="9" name="object 5" descr="Beige rectangle">
            <a:extLst>
              <a:ext uri="{FF2B5EF4-FFF2-40B4-BE49-F238E27FC236}">
                <a16:creationId xmlns:a16="http://schemas.microsoft.com/office/drawing/2014/main" id="{216A954D-40C5-F657-337E-E8EA5D25F3B3}"/>
              </a:ext>
            </a:extLst>
          </p:cNvPr>
          <p:cNvSpPr/>
          <p:nvPr/>
        </p:nvSpPr>
        <p:spPr>
          <a:xfrm>
            <a:off x="915637" y="1730432"/>
            <a:ext cx="3672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C261AC6-435D-19FE-B3D7-52CD453DD887}"/>
              </a:ext>
            </a:extLst>
          </p:cNvPr>
          <p:cNvSpPr/>
          <p:nvPr/>
        </p:nvSpPr>
        <p:spPr>
          <a:xfrm>
            <a:off x="736342" y="6227432"/>
            <a:ext cx="2432141" cy="370800"/>
          </a:xfrm>
          <a:prstGeom prst="rect">
            <a:avLst/>
          </a:prstGeom>
          <a:noFill/>
        </p:spPr>
        <p:txBody>
          <a:bodyPr wrap="square" anchor="ctr" anchorCtr="0">
            <a:noAutofit/>
          </a:bodyPr>
          <a:lstStyle/>
          <a:p>
            <a:pPr marL="12700">
              <a:lnSpc>
                <a:spcPct val="100000"/>
              </a:lnSpc>
              <a:spcBef>
                <a:spcPts val="509"/>
              </a:spcBef>
            </a:pPr>
            <a:r>
              <a:rPr lang="en-US" sz="1400" i="1" spc="-5" dirty="0">
                <a:solidFill>
                  <a:schemeClr val="bg1">
                    <a:alpha val="70000"/>
                  </a:schemeClr>
                </a:solidFill>
                <a:cs typeface="Arial"/>
              </a:rPr>
              <a:t>Leutrim Berisha</a:t>
            </a:r>
            <a:endParaRPr lang="en-US" sz="1400" dirty="0">
              <a:solidFill>
                <a:schemeClr val="bg1">
                  <a:alpha val="70000"/>
                </a:schemeClr>
              </a:solidFill>
              <a:cs typeface="Arial"/>
            </a:endParaRPr>
          </a:p>
        </p:txBody>
      </p:sp>
      <p:pic>
        <p:nvPicPr>
          <p:cNvPr id="4" name="chart">
            <a:extLst>
              <a:ext uri="{FF2B5EF4-FFF2-40B4-BE49-F238E27FC236}">
                <a16:creationId xmlns:a16="http://schemas.microsoft.com/office/drawing/2014/main" id="{DC173201-C41C-13CB-E1ED-5952ABBCBD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2595" y="8965"/>
            <a:ext cx="2781688" cy="96215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28DD669-37B5-18B2-C80C-5421D4193B9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8584" y="2401640"/>
            <a:ext cx="9410700" cy="3517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321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E20133-4E2A-C015-EF11-45329528C0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People discuss something">
            <a:extLst>
              <a:ext uri="{FF2B5EF4-FFF2-40B4-BE49-F238E27FC236}">
                <a16:creationId xmlns:a16="http://schemas.microsoft.com/office/drawing/2014/main" id="{E4B10A24-4ADC-C28B-E88E-6110024560A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3115389"/>
            <a:ext cx="12192000" cy="3742611"/>
          </a:xfrm>
        </p:spPr>
      </p:pic>
      <p:sp>
        <p:nvSpPr>
          <p:cNvPr id="12" name="object 3" descr="Blue rectangle">
            <a:extLst>
              <a:ext uri="{FF2B5EF4-FFF2-40B4-BE49-F238E27FC236}">
                <a16:creationId xmlns:a16="http://schemas.microsoft.com/office/drawing/2014/main" id="{F592FFEF-D8CD-AD17-F848-4C19A0F9011E}"/>
              </a:ext>
            </a:extLst>
          </p:cNvPr>
          <p:cNvSpPr/>
          <p:nvPr/>
        </p:nvSpPr>
        <p:spPr>
          <a:xfrm>
            <a:off x="10896" y="3115389"/>
            <a:ext cx="12189600" cy="3742611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13" name="Oval 12" descr="Beige oval">
            <a:extLst>
              <a:ext uri="{FF2B5EF4-FFF2-40B4-BE49-F238E27FC236}">
                <a16:creationId xmlns:a16="http://schemas.microsoft.com/office/drawing/2014/main" id="{B560E7D4-6876-7AA9-9DCA-FDEA320BCCCB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AA6D3AE-DF63-B00D-34E5-A3533C220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393" y="359310"/>
            <a:ext cx="6506948" cy="1325563"/>
          </a:xfrm>
        </p:spPr>
        <p:txBody>
          <a:bodyPr>
            <a:normAutofit/>
          </a:bodyPr>
          <a:lstStyle/>
          <a:p>
            <a:r>
              <a:rPr lang="en-US" sz="3600" dirty="0"/>
              <a:t>Age/Generational - </a:t>
            </a:r>
            <a:r>
              <a:rPr lang="en-US" sz="3600" i="1" dirty="0"/>
              <a:t>Solutions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0247B62-21DD-D469-7254-5EDE00DBA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9</a:t>
            </a:fld>
            <a:endParaRPr lang="en-US" dirty="0"/>
          </a:p>
        </p:txBody>
      </p:sp>
      <p:sp>
        <p:nvSpPr>
          <p:cNvPr id="9" name="object 5" descr="Beige rectangle">
            <a:extLst>
              <a:ext uri="{FF2B5EF4-FFF2-40B4-BE49-F238E27FC236}">
                <a16:creationId xmlns:a16="http://schemas.microsoft.com/office/drawing/2014/main" id="{411B8804-52BA-91AE-6466-B79793434E12}"/>
              </a:ext>
            </a:extLst>
          </p:cNvPr>
          <p:cNvSpPr/>
          <p:nvPr/>
        </p:nvSpPr>
        <p:spPr>
          <a:xfrm>
            <a:off x="915637" y="1730432"/>
            <a:ext cx="3672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57CBBD4-A1F8-209C-90D0-DE053F0724EF}"/>
              </a:ext>
            </a:extLst>
          </p:cNvPr>
          <p:cNvSpPr/>
          <p:nvPr/>
        </p:nvSpPr>
        <p:spPr>
          <a:xfrm>
            <a:off x="736342" y="6227432"/>
            <a:ext cx="2432141" cy="370800"/>
          </a:xfrm>
          <a:prstGeom prst="rect">
            <a:avLst/>
          </a:prstGeom>
          <a:noFill/>
        </p:spPr>
        <p:txBody>
          <a:bodyPr wrap="square" anchor="ctr" anchorCtr="0">
            <a:noAutofit/>
          </a:bodyPr>
          <a:lstStyle/>
          <a:p>
            <a:pPr marL="12700">
              <a:lnSpc>
                <a:spcPct val="100000"/>
              </a:lnSpc>
              <a:spcBef>
                <a:spcPts val="509"/>
              </a:spcBef>
            </a:pPr>
            <a:r>
              <a:rPr lang="en-US" sz="1400" i="1" spc="-5" dirty="0">
                <a:solidFill>
                  <a:schemeClr val="bg1">
                    <a:alpha val="70000"/>
                  </a:schemeClr>
                </a:solidFill>
                <a:cs typeface="Arial"/>
              </a:rPr>
              <a:t>Leutrim Berisha</a:t>
            </a:r>
            <a:endParaRPr lang="en-US" sz="1400" dirty="0">
              <a:solidFill>
                <a:schemeClr val="bg1">
                  <a:alpha val="70000"/>
                </a:schemeClr>
              </a:solidFill>
              <a:cs typeface="Arial"/>
            </a:endParaRPr>
          </a:p>
        </p:txBody>
      </p:sp>
      <p:pic>
        <p:nvPicPr>
          <p:cNvPr id="4" name="chart">
            <a:extLst>
              <a:ext uri="{FF2B5EF4-FFF2-40B4-BE49-F238E27FC236}">
                <a16:creationId xmlns:a16="http://schemas.microsoft.com/office/drawing/2014/main" id="{D0D63A12-888A-A310-DC53-C60CC223D4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2595" y="8965"/>
            <a:ext cx="2781688" cy="96215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7E8E883-F43E-8C7B-7B4B-204AC01746D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6170" y="3601947"/>
            <a:ext cx="9258300" cy="153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21857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7190AB-210F-3044-D205-00CC90C3AC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C6660B-4FEB-6F3A-B5B9-F196450DF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10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FD4496B-C045-819E-49E3-1A551FF1FF5C}"/>
              </a:ext>
            </a:extLst>
          </p:cNvPr>
          <p:cNvSpPr/>
          <p:nvPr/>
        </p:nvSpPr>
        <p:spPr>
          <a:xfrm>
            <a:off x="696543" y="6237568"/>
            <a:ext cx="2719011" cy="370800"/>
          </a:xfrm>
          <a:prstGeom prst="rect">
            <a:avLst/>
          </a:prstGeom>
          <a:noFill/>
        </p:spPr>
        <p:txBody>
          <a:bodyPr wrap="square" anchor="ctr" anchorCtr="0">
            <a:noAutofit/>
          </a:bodyPr>
          <a:lstStyle/>
          <a:p>
            <a:pPr marL="12700">
              <a:lnSpc>
                <a:spcPct val="100000"/>
              </a:lnSpc>
              <a:spcBef>
                <a:spcPts val="509"/>
              </a:spcBef>
            </a:pPr>
            <a:r>
              <a:rPr lang="en-US" sz="1400" i="1" dirty="0">
                <a:solidFill>
                  <a:schemeClr val="tx2">
                    <a:alpha val="70000"/>
                  </a:schemeClr>
                </a:solidFill>
                <a:cs typeface="Arial"/>
              </a:rPr>
              <a:t>Odair Vilela Junior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899E63-5813-A0B8-6DC3-E58B8239EA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580" y="294457"/>
            <a:ext cx="10505020" cy="5889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9189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DCDAAD-18C5-4B64-DDF1-FA959F290B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4FF6CD-C4A6-815C-424E-6DFC2E2DF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11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1058A9B-0C73-A07D-1A6D-6D79503E143A}"/>
              </a:ext>
            </a:extLst>
          </p:cNvPr>
          <p:cNvSpPr/>
          <p:nvPr/>
        </p:nvSpPr>
        <p:spPr>
          <a:xfrm>
            <a:off x="696543" y="6237568"/>
            <a:ext cx="2719011" cy="370800"/>
          </a:xfrm>
          <a:prstGeom prst="rect">
            <a:avLst/>
          </a:prstGeom>
          <a:noFill/>
        </p:spPr>
        <p:txBody>
          <a:bodyPr wrap="square" anchor="ctr" anchorCtr="0">
            <a:noAutofit/>
          </a:bodyPr>
          <a:lstStyle/>
          <a:p>
            <a:pPr marL="12700">
              <a:lnSpc>
                <a:spcPct val="100000"/>
              </a:lnSpc>
              <a:spcBef>
                <a:spcPts val="509"/>
              </a:spcBef>
            </a:pPr>
            <a:r>
              <a:rPr lang="en-US" sz="1400" i="1" dirty="0">
                <a:solidFill>
                  <a:schemeClr val="tx2">
                    <a:alpha val="70000"/>
                  </a:schemeClr>
                </a:solidFill>
                <a:cs typeface="Arial"/>
              </a:rPr>
              <a:t>Odair Vilela Junior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D20367-A4EB-2D1A-EE73-0BF5B4BEBB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033" y="276527"/>
            <a:ext cx="10594283" cy="5929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5126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F93DFE-3AEE-11E6-37F1-FEF7B2EE19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People discuss something">
            <a:extLst>
              <a:ext uri="{FF2B5EF4-FFF2-40B4-BE49-F238E27FC236}">
                <a16:creationId xmlns:a16="http://schemas.microsoft.com/office/drawing/2014/main" id="{34D50E90-16AA-0C53-BF2C-96E3A5B1608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3115389"/>
            <a:ext cx="12192000" cy="3742611"/>
          </a:xfrm>
        </p:spPr>
      </p:pic>
      <p:sp>
        <p:nvSpPr>
          <p:cNvPr id="12" name="object 3" descr="Blue rectangle">
            <a:extLst>
              <a:ext uri="{FF2B5EF4-FFF2-40B4-BE49-F238E27FC236}">
                <a16:creationId xmlns:a16="http://schemas.microsoft.com/office/drawing/2014/main" id="{689A9709-E407-F810-0B06-F804E2324BCF}"/>
              </a:ext>
            </a:extLst>
          </p:cNvPr>
          <p:cNvSpPr/>
          <p:nvPr/>
        </p:nvSpPr>
        <p:spPr>
          <a:xfrm>
            <a:off x="10896" y="3115389"/>
            <a:ext cx="12189600" cy="3742611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13" name="Oval 12" descr="Beige oval">
            <a:extLst>
              <a:ext uri="{FF2B5EF4-FFF2-40B4-BE49-F238E27FC236}">
                <a16:creationId xmlns:a16="http://schemas.microsoft.com/office/drawing/2014/main" id="{CE78A06E-A59B-66B1-5AB4-96A3556EED78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0484DEE-D7CE-7239-6D5D-ED54C5688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393" y="359310"/>
            <a:ext cx="7890202" cy="1325563"/>
          </a:xfrm>
        </p:spPr>
        <p:txBody>
          <a:bodyPr>
            <a:normAutofit/>
          </a:bodyPr>
          <a:lstStyle/>
          <a:p>
            <a:r>
              <a:rPr lang="en-US" sz="3600" dirty="0"/>
              <a:t>Education and Knowledge - </a:t>
            </a:r>
            <a:r>
              <a:rPr lang="en-US" sz="3600" i="1" dirty="0"/>
              <a:t>Barriers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DA6C4FC-8594-1013-A3B4-F527B2AB7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12</a:t>
            </a:fld>
            <a:endParaRPr lang="en-US" dirty="0"/>
          </a:p>
        </p:txBody>
      </p:sp>
      <p:sp>
        <p:nvSpPr>
          <p:cNvPr id="9" name="object 5" descr="Beige rectangle">
            <a:extLst>
              <a:ext uri="{FF2B5EF4-FFF2-40B4-BE49-F238E27FC236}">
                <a16:creationId xmlns:a16="http://schemas.microsoft.com/office/drawing/2014/main" id="{DC3732B4-52C9-F61F-3E8C-2813241945B5}"/>
              </a:ext>
            </a:extLst>
          </p:cNvPr>
          <p:cNvSpPr/>
          <p:nvPr/>
        </p:nvSpPr>
        <p:spPr>
          <a:xfrm>
            <a:off x="915637" y="1730432"/>
            <a:ext cx="3672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4353310-CE91-E1CD-30BE-F9952C2C388B}"/>
              </a:ext>
            </a:extLst>
          </p:cNvPr>
          <p:cNvSpPr/>
          <p:nvPr/>
        </p:nvSpPr>
        <p:spPr>
          <a:xfrm>
            <a:off x="736342" y="6343974"/>
            <a:ext cx="2432141" cy="370800"/>
          </a:xfrm>
          <a:prstGeom prst="rect">
            <a:avLst/>
          </a:prstGeom>
          <a:noFill/>
        </p:spPr>
        <p:txBody>
          <a:bodyPr wrap="square" anchor="ctr" anchorCtr="0">
            <a:noAutofit/>
          </a:bodyPr>
          <a:lstStyle/>
          <a:p>
            <a:pPr marL="12700">
              <a:lnSpc>
                <a:spcPct val="100000"/>
              </a:lnSpc>
              <a:spcBef>
                <a:spcPts val="509"/>
              </a:spcBef>
            </a:pPr>
            <a:r>
              <a:rPr lang="en-US" sz="1400" i="1" spc="-5" dirty="0">
                <a:solidFill>
                  <a:schemeClr val="bg1">
                    <a:alpha val="70000"/>
                  </a:schemeClr>
                </a:solidFill>
                <a:cs typeface="Arial"/>
              </a:rPr>
              <a:t>Evgenii Denisov</a:t>
            </a:r>
            <a:endParaRPr lang="en-US" sz="1400" dirty="0">
              <a:solidFill>
                <a:schemeClr val="bg1">
                  <a:alpha val="70000"/>
                </a:schemeClr>
              </a:solidFill>
              <a:cs typeface="Arial"/>
            </a:endParaRPr>
          </a:p>
        </p:txBody>
      </p:sp>
      <p:pic>
        <p:nvPicPr>
          <p:cNvPr id="4" name="chart">
            <a:extLst>
              <a:ext uri="{FF2B5EF4-FFF2-40B4-BE49-F238E27FC236}">
                <a16:creationId xmlns:a16="http://schemas.microsoft.com/office/drawing/2014/main" id="{423F1F3A-1B3E-3498-B105-6F9A52F64B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2595" y="8965"/>
            <a:ext cx="2781688" cy="96215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37D162D-243E-9B1C-0368-DDE41297A248}"/>
              </a:ext>
            </a:extLst>
          </p:cNvPr>
          <p:cNvSpPr txBox="1"/>
          <p:nvPr/>
        </p:nvSpPr>
        <p:spPr>
          <a:xfrm>
            <a:off x="1342446" y="3115389"/>
            <a:ext cx="10123721" cy="32583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1500"/>
              </a:spcAft>
              <a:buFont typeface="Arial" panose="020B0604020202020204" pitchFamily="34" charset="0"/>
              <a:buChar char="•"/>
              <a:defRPr sz="2100">
                <a:solidFill>
                  <a:srgbClr val="181818"/>
                </a:solidFill>
                <a:latin typeface="Arial"/>
              </a:defRPr>
            </a:pPr>
            <a:r>
              <a:rPr lang="en-GB" sz="2200" dirty="0">
                <a:solidFill>
                  <a:schemeClr val="bg1"/>
                </a:solidFill>
              </a:rPr>
              <a:t>Employees receive </a:t>
            </a:r>
            <a:r>
              <a:rPr lang="en-GB" sz="2200" b="1" spc="-5" dirty="0">
                <a:solidFill>
                  <a:schemeClr val="accent1"/>
                </a:solidFill>
                <a:latin typeface="Arial"/>
                <a:cs typeface="Arial"/>
              </a:rPr>
              <a:t>little or no hygiene training before starting work.</a:t>
            </a:r>
          </a:p>
          <a:p>
            <a:pPr marL="342900" indent="-342900">
              <a:lnSpc>
                <a:spcPct val="150000"/>
              </a:lnSpc>
              <a:spcAft>
                <a:spcPts val="1500"/>
              </a:spcAft>
              <a:buFont typeface="Arial" panose="020B0604020202020204" pitchFamily="34" charset="0"/>
              <a:buChar char="•"/>
              <a:defRPr sz="2100">
                <a:solidFill>
                  <a:srgbClr val="181818"/>
                </a:solidFill>
                <a:latin typeface="Arial"/>
              </a:defRPr>
            </a:pPr>
            <a:r>
              <a:rPr lang="en-GB" sz="2200" dirty="0">
                <a:solidFill>
                  <a:schemeClr val="bg1"/>
                </a:solidFill>
              </a:rPr>
              <a:t>Differences in knowledge can make </a:t>
            </a:r>
            <a:r>
              <a:rPr lang="en-GB" sz="2200" b="1" spc="-5" dirty="0">
                <a:solidFill>
                  <a:schemeClr val="accent1"/>
                </a:solidFill>
                <a:latin typeface="Arial"/>
                <a:cs typeface="Arial"/>
              </a:rPr>
              <a:t>instructions harder to understand.</a:t>
            </a:r>
          </a:p>
          <a:p>
            <a:pPr marL="342900" indent="-342900">
              <a:lnSpc>
                <a:spcPct val="150000"/>
              </a:lnSpc>
              <a:spcAft>
                <a:spcPts val="1500"/>
              </a:spcAft>
              <a:buFont typeface="Arial" panose="020B0604020202020204" pitchFamily="34" charset="0"/>
              <a:buChar char="•"/>
              <a:defRPr sz="2100">
                <a:solidFill>
                  <a:srgbClr val="181818"/>
                </a:solidFill>
                <a:latin typeface="Arial"/>
              </a:defRPr>
            </a:pPr>
            <a:r>
              <a:rPr lang="en-GB" sz="2200" dirty="0">
                <a:solidFill>
                  <a:schemeClr val="bg1"/>
                </a:solidFill>
              </a:rPr>
              <a:t>Limited English can cause </a:t>
            </a:r>
            <a:r>
              <a:rPr lang="en-GB" sz="2200" b="1" spc="-5" dirty="0">
                <a:solidFill>
                  <a:schemeClr val="accent1"/>
                </a:solidFill>
                <a:latin typeface="Arial"/>
                <a:cs typeface="Arial"/>
              </a:rPr>
              <a:t>problems when communicating workplace procedures.</a:t>
            </a:r>
          </a:p>
          <a:p>
            <a:pPr marL="342900" indent="-342900">
              <a:lnSpc>
                <a:spcPct val="150000"/>
              </a:lnSpc>
              <a:spcAft>
                <a:spcPts val="1500"/>
              </a:spcAft>
              <a:buFont typeface="Arial" panose="020B0604020202020204" pitchFamily="34" charset="0"/>
              <a:buChar char="•"/>
              <a:defRPr sz="2100">
                <a:solidFill>
                  <a:srgbClr val="181818"/>
                </a:solidFill>
                <a:latin typeface="Arial"/>
              </a:defRPr>
            </a:pPr>
            <a:r>
              <a:rPr lang="en-GB" sz="2200" dirty="0">
                <a:solidFill>
                  <a:schemeClr val="bg1"/>
                </a:solidFill>
              </a:rPr>
              <a:t>Employees may </a:t>
            </a:r>
            <a:r>
              <a:rPr lang="en-GB" sz="2200" b="1" spc="-5" dirty="0">
                <a:solidFill>
                  <a:schemeClr val="accent1"/>
                </a:solidFill>
                <a:latin typeface="Arial"/>
                <a:cs typeface="Arial"/>
              </a:rPr>
              <a:t>misunderstand important food hygiene requirements.</a:t>
            </a:r>
            <a:endParaRPr sz="2200" b="1" spc="-5" dirty="0">
              <a:solidFill>
                <a:schemeClr val="accent1"/>
              </a:solidFill>
              <a:latin typeface="Arial"/>
              <a:cs typeface="Arial"/>
            </a:endParaRPr>
          </a:p>
        </p:txBody>
      </p:sp>
      <p:sp>
        <p:nvSpPr>
          <p:cNvPr id="17" name="Rounded Rectangle 6">
            <a:extLst>
              <a:ext uri="{FF2B5EF4-FFF2-40B4-BE49-F238E27FC236}">
                <a16:creationId xmlns:a16="http://schemas.microsoft.com/office/drawing/2014/main" id="{7BFA4B13-5BF7-B1B8-29AC-2311BE9C5D06}"/>
              </a:ext>
            </a:extLst>
          </p:cNvPr>
          <p:cNvSpPr/>
          <p:nvPr/>
        </p:nvSpPr>
        <p:spPr>
          <a:xfrm>
            <a:off x="1121485" y="2165284"/>
            <a:ext cx="9966960" cy="822960"/>
          </a:xfrm>
          <a:prstGeom prst="roundRect">
            <a:avLst/>
          </a:prstGeom>
          <a:solidFill>
            <a:srgbClr val="F5F5F5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98B7C55-F930-3219-26ED-82CF26F21946}"/>
              </a:ext>
            </a:extLst>
          </p:cNvPr>
          <p:cNvSpPr txBox="1"/>
          <p:nvPr/>
        </p:nvSpPr>
        <p:spPr>
          <a:xfrm>
            <a:off x="3667185" y="2405486"/>
            <a:ext cx="487556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555555"/>
                </a:solidFill>
                <a:latin typeface="Arial"/>
              </a:defRPr>
            </a:pPr>
            <a:r>
              <a:rPr lang="en-GB" sz="2200" b="1" dirty="0"/>
              <a:t>Shannon–Weaver </a:t>
            </a:r>
            <a:r>
              <a:rPr lang="en-GB" sz="2200" dirty="0"/>
              <a:t>Adapted Model</a:t>
            </a:r>
          </a:p>
        </p:txBody>
      </p:sp>
    </p:spTree>
    <p:extLst>
      <p:ext uri="{BB962C8B-B14F-4D97-AF65-F5344CB8AC3E}">
        <p14:creationId xmlns:p14="http://schemas.microsoft.com/office/powerpoint/2010/main" val="200635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964535-25E4-BD71-66FC-B045514183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People discuss something">
            <a:extLst>
              <a:ext uri="{FF2B5EF4-FFF2-40B4-BE49-F238E27FC236}">
                <a16:creationId xmlns:a16="http://schemas.microsoft.com/office/drawing/2014/main" id="{38F8968A-ADD3-82E1-048E-8DE2742E3AB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3115389"/>
            <a:ext cx="12192000" cy="3742611"/>
          </a:xfrm>
        </p:spPr>
      </p:pic>
      <p:sp>
        <p:nvSpPr>
          <p:cNvPr id="12" name="object 3" descr="Blue rectangle">
            <a:extLst>
              <a:ext uri="{FF2B5EF4-FFF2-40B4-BE49-F238E27FC236}">
                <a16:creationId xmlns:a16="http://schemas.microsoft.com/office/drawing/2014/main" id="{3173453B-4BF8-F339-8482-D2B4557D59AE}"/>
              </a:ext>
            </a:extLst>
          </p:cNvPr>
          <p:cNvSpPr/>
          <p:nvPr/>
        </p:nvSpPr>
        <p:spPr>
          <a:xfrm>
            <a:off x="10896" y="3115389"/>
            <a:ext cx="12189600" cy="3742611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13" name="Oval 12" descr="Beige oval">
            <a:extLst>
              <a:ext uri="{FF2B5EF4-FFF2-40B4-BE49-F238E27FC236}">
                <a16:creationId xmlns:a16="http://schemas.microsoft.com/office/drawing/2014/main" id="{38B6E759-AFE4-A970-16A9-08700518C5B3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E3785A8-2E49-04F1-9BD2-1BC51B138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392" y="359310"/>
            <a:ext cx="8219207" cy="1325563"/>
          </a:xfrm>
        </p:spPr>
        <p:txBody>
          <a:bodyPr>
            <a:normAutofit/>
          </a:bodyPr>
          <a:lstStyle/>
          <a:p>
            <a:r>
              <a:rPr lang="en-US" sz="3600" dirty="0"/>
              <a:t>Education and Knowledge - </a:t>
            </a:r>
            <a:r>
              <a:rPr lang="en-US" sz="3600" i="1" dirty="0"/>
              <a:t>Solutions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804916C-090D-1766-2B22-1FAE3C9FD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13</a:t>
            </a:fld>
            <a:endParaRPr lang="en-US" dirty="0"/>
          </a:p>
        </p:txBody>
      </p:sp>
      <p:sp>
        <p:nvSpPr>
          <p:cNvPr id="9" name="object 5" descr="Beige rectangle">
            <a:extLst>
              <a:ext uri="{FF2B5EF4-FFF2-40B4-BE49-F238E27FC236}">
                <a16:creationId xmlns:a16="http://schemas.microsoft.com/office/drawing/2014/main" id="{0DB0AF75-3F85-6BDA-0438-C06CF048B9EA}"/>
              </a:ext>
            </a:extLst>
          </p:cNvPr>
          <p:cNvSpPr/>
          <p:nvPr/>
        </p:nvSpPr>
        <p:spPr>
          <a:xfrm>
            <a:off x="915637" y="1730432"/>
            <a:ext cx="3672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377B43B-8333-3D96-3E2C-B2F41EE1A61F}"/>
              </a:ext>
            </a:extLst>
          </p:cNvPr>
          <p:cNvSpPr/>
          <p:nvPr/>
        </p:nvSpPr>
        <p:spPr>
          <a:xfrm>
            <a:off x="736342" y="6343974"/>
            <a:ext cx="2432141" cy="370800"/>
          </a:xfrm>
          <a:prstGeom prst="rect">
            <a:avLst/>
          </a:prstGeom>
          <a:noFill/>
        </p:spPr>
        <p:txBody>
          <a:bodyPr wrap="square" anchor="ctr" anchorCtr="0">
            <a:noAutofit/>
          </a:bodyPr>
          <a:lstStyle/>
          <a:p>
            <a:pPr marL="12700">
              <a:lnSpc>
                <a:spcPct val="100000"/>
              </a:lnSpc>
              <a:spcBef>
                <a:spcPts val="509"/>
              </a:spcBef>
            </a:pPr>
            <a:r>
              <a:rPr lang="en-US" sz="1400" i="1" spc="-5" dirty="0">
                <a:solidFill>
                  <a:schemeClr val="bg1">
                    <a:alpha val="70000"/>
                  </a:schemeClr>
                </a:solidFill>
                <a:cs typeface="Arial"/>
              </a:rPr>
              <a:t>Evgenii Denisov</a:t>
            </a:r>
            <a:endParaRPr lang="en-US" sz="1400" dirty="0">
              <a:solidFill>
                <a:schemeClr val="bg1">
                  <a:alpha val="70000"/>
                </a:schemeClr>
              </a:solidFill>
              <a:cs typeface="Arial"/>
            </a:endParaRPr>
          </a:p>
        </p:txBody>
      </p:sp>
      <p:pic>
        <p:nvPicPr>
          <p:cNvPr id="4" name="chart">
            <a:extLst>
              <a:ext uri="{FF2B5EF4-FFF2-40B4-BE49-F238E27FC236}">
                <a16:creationId xmlns:a16="http://schemas.microsoft.com/office/drawing/2014/main" id="{39514471-3775-9A59-78DA-41DD3D99DD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2595" y="8965"/>
            <a:ext cx="2781688" cy="96215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18ADFD3-D527-EBEC-9174-7C09C24378B6}"/>
              </a:ext>
            </a:extLst>
          </p:cNvPr>
          <p:cNvSpPr txBox="1"/>
          <p:nvPr/>
        </p:nvSpPr>
        <p:spPr>
          <a:xfrm>
            <a:off x="951497" y="3064334"/>
            <a:ext cx="10910323" cy="31457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1500"/>
              </a:spcAft>
              <a:buFont typeface="Arial" panose="020B0604020202020204" pitchFamily="34" charset="0"/>
              <a:buChar char="•"/>
              <a:defRPr sz="2100">
                <a:solidFill>
                  <a:srgbClr val="181818"/>
                </a:solidFill>
                <a:latin typeface="Arial"/>
              </a:defRPr>
            </a:pPr>
            <a:r>
              <a:rPr lang="en-US" sz="2200" dirty="0">
                <a:solidFill>
                  <a:schemeClr val="bg1"/>
                </a:solidFill>
              </a:rPr>
              <a:t>Provide </a:t>
            </a:r>
            <a:r>
              <a:rPr lang="en-US" sz="2200" b="1" spc="-5" dirty="0">
                <a:solidFill>
                  <a:schemeClr val="accent1"/>
                </a:solidFill>
                <a:latin typeface="Arial"/>
                <a:cs typeface="Arial"/>
              </a:rPr>
              <a:t>food hygiene training before employees begin their duties.</a:t>
            </a:r>
          </a:p>
          <a:p>
            <a:pPr marL="342900" indent="-342900">
              <a:lnSpc>
                <a:spcPct val="150000"/>
              </a:lnSpc>
              <a:spcAft>
                <a:spcPts val="1500"/>
              </a:spcAft>
              <a:buFont typeface="Arial" panose="020B0604020202020204" pitchFamily="34" charset="0"/>
              <a:buChar char="•"/>
              <a:defRPr sz="2100">
                <a:solidFill>
                  <a:srgbClr val="181818"/>
                </a:solidFill>
                <a:latin typeface="Arial"/>
              </a:defRPr>
            </a:pPr>
            <a:r>
              <a:rPr lang="en-US" sz="2200" dirty="0">
                <a:solidFill>
                  <a:schemeClr val="bg1"/>
                </a:solidFill>
              </a:rPr>
              <a:t>Use </a:t>
            </a:r>
            <a:r>
              <a:rPr lang="en-US" sz="2200" b="1" spc="-5" dirty="0">
                <a:solidFill>
                  <a:schemeClr val="accent1"/>
                </a:solidFill>
                <a:latin typeface="Arial"/>
                <a:cs typeface="Arial"/>
              </a:rPr>
              <a:t>clear language and practical demonstrations </a:t>
            </a:r>
            <a:r>
              <a:rPr lang="en-US" sz="2200" dirty="0">
                <a:solidFill>
                  <a:schemeClr val="bg1"/>
                </a:solidFill>
              </a:rPr>
              <a:t>to explain procedures.</a:t>
            </a:r>
          </a:p>
          <a:p>
            <a:pPr marL="342900" indent="-342900">
              <a:lnSpc>
                <a:spcPct val="150000"/>
              </a:lnSpc>
              <a:spcAft>
                <a:spcPts val="1500"/>
              </a:spcAft>
              <a:buFont typeface="Arial" panose="020B0604020202020204" pitchFamily="34" charset="0"/>
              <a:buChar char="•"/>
              <a:defRPr sz="2100">
                <a:solidFill>
                  <a:srgbClr val="181818"/>
                </a:solidFill>
                <a:latin typeface="Arial"/>
              </a:defRPr>
            </a:pPr>
            <a:r>
              <a:rPr lang="en-US" sz="2200" dirty="0">
                <a:solidFill>
                  <a:schemeClr val="bg1"/>
                </a:solidFill>
              </a:rPr>
              <a:t>Check </a:t>
            </a:r>
            <a:r>
              <a:rPr lang="en-US" sz="2200" b="1" spc="-5" dirty="0">
                <a:solidFill>
                  <a:schemeClr val="accent1"/>
                </a:solidFill>
                <a:latin typeface="Arial"/>
                <a:cs typeface="Arial"/>
              </a:rPr>
              <a:t>employees’ understanding </a:t>
            </a:r>
            <a:r>
              <a:rPr lang="en-US" sz="2200" dirty="0">
                <a:solidFill>
                  <a:schemeClr val="bg1"/>
                </a:solidFill>
              </a:rPr>
              <a:t>by asking them to explain or demonstrate the task.</a:t>
            </a:r>
          </a:p>
          <a:p>
            <a:pPr marL="342900" indent="-342900">
              <a:lnSpc>
                <a:spcPct val="150000"/>
              </a:lnSpc>
              <a:spcAft>
                <a:spcPts val="1500"/>
              </a:spcAft>
              <a:buFont typeface="Arial" panose="020B0604020202020204" pitchFamily="34" charset="0"/>
              <a:buChar char="•"/>
              <a:defRPr sz="2100">
                <a:solidFill>
                  <a:srgbClr val="181818"/>
                </a:solidFill>
                <a:latin typeface="Arial"/>
              </a:defRPr>
            </a:pPr>
            <a:r>
              <a:rPr lang="en-US" sz="2200" dirty="0">
                <a:solidFill>
                  <a:schemeClr val="bg1"/>
                </a:solidFill>
              </a:rPr>
              <a:t>Provide </a:t>
            </a:r>
            <a:r>
              <a:rPr lang="en-US" sz="2200" b="1" spc="-5" dirty="0">
                <a:solidFill>
                  <a:schemeClr val="accent1"/>
                </a:solidFill>
                <a:latin typeface="Arial"/>
                <a:cs typeface="Arial"/>
              </a:rPr>
              <a:t>regular refresher trainings </a:t>
            </a:r>
            <a:r>
              <a:rPr lang="en-US" sz="2200" dirty="0">
                <a:solidFill>
                  <a:schemeClr val="bg1"/>
                </a:solidFill>
              </a:rPr>
              <a:t>to maintain knowledge and improve standards.</a:t>
            </a:r>
          </a:p>
        </p:txBody>
      </p:sp>
      <p:sp>
        <p:nvSpPr>
          <p:cNvPr id="5" name="Rounded Rectangle 6">
            <a:extLst>
              <a:ext uri="{FF2B5EF4-FFF2-40B4-BE49-F238E27FC236}">
                <a16:creationId xmlns:a16="http://schemas.microsoft.com/office/drawing/2014/main" id="{96D15984-BE0B-6AAC-4F3B-396D2A92F725}"/>
              </a:ext>
            </a:extLst>
          </p:cNvPr>
          <p:cNvSpPr/>
          <p:nvPr/>
        </p:nvSpPr>
        <p:spPr>
          <a:xfrm>
            <a:off x="1387318" y="2151938"/>
            <a:ext cx="9966960" cy="822960"/>
          </a:xfrm>
          <a:prstGeom prst="roundRect">
            <a:avLst/>
          </a:prstGeom>
          <a:solidFill>
            <a:srgbClr val="F5F5F5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15E0B1-FD5F-0825-112A-6EACA2FEC3F1}"/>
              </a:ext>
            </a:extLst>
          </p:cNvPr>
          <p:cNvSpPr txBox="1"/>
          <p:nvPr/>
        </p:nvSpPr>
        <p:spPr>
          <a:xfrm>
            <a:off x="1720596" y="2271947"/>
            <a:ext cx="9719327" cy="61555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555555"/>
                </a:solidFill>
                <a:latin typeface="Arial"/>
              </a:defRPr>
            </a:pPr>
            <a:r>
              <a:rPr lang="en-GB" sz="1700" b="1" dirty="0"/>
              <a:t>Expected outcome:</a:t>
            </a:r>
            <a:r>
              <a:rPr lang="en-GB" sz="1700" dirty="0"/>
              <a:t> Better understanding → fewer mistakes → improved food hygiene standards</a:t>
            </a:r>
            <a:r>
              <a:rPr sz="1700" dirty="0"/>
              <a:t>.</a:t>
            </a:r>
            <a:endParaRPr lang="en-GB" sz="1700" dirty="0"/>
          </a:p>
          <a:p>
            <a:pPr>
              <a:defRPr sz="1400">
                <a:solidFill>
                  <a:srgbClr val="555555"/>
                </a:solidFill>
                <a:latin typeface="Arial"/>
              </a:defRPr>
            </a:pPr>
            <a:r>
              <a:rPr lang="en-GB" sz="1700" i="1" dirty="0"/>
              <a:t>(Young et al., 2019)</a:t>
            </a:r>
            <a:endParaRPr sz="1700" dirty="0"/>
          </a:p>
        </p:txBody>
      </p:sp>
    </p:spTree>
    <p:extLst>
      <p:ext uri="{BB962C8B-B14F-4D97-AF65-F5344CB8AC3E}">
        <p14:creationId xmlns:p14="http://schemas.microsoft.com/office/powerpoint/2010/main" val="29717544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0">
            <a:extLst>
              <a:ext uri="{FF2B5EF4-FFF2-40B4-BE49-F238E27FC236}">
                <a16:creationId xmlns:a16="http://schemas.microsoft.com/office/drawing/2014/main" id="{148207B5-A9C2-1E7C-742D-A110EE662594}"/>
              </a:ext>
            </a:extLst>
          </p:cNvPr>
          <p:cNvSpPr/>
          <p:nvPr/>
        </p:nvSpPr>
        <p:spPr>
          <a:xfrm>
            <a:off x="8130911" y="1962372"/>
            <a:ext cx="3429000" cy="3810897"/>
          </a:xfrm>
          <a:prstGeom prst="roundRect">
            <a:avLst/>
          </a:prstGeom>
          <a:solidFill>
            <a:srgbClr val="F2F6F7"/>
          </a:solidFill>
          <a:ln>
            <a:solidFill>
              <a:srgbClr val="267E8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           </a:t>
            </a:r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C89DD8-AB5B-4556-B381-45F1AC070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14</a:t>
            </a:fld>
            <a:endParaRPr lang="en-US" dirty="0"/>
          </a:p>
        </p:txBody>
      </p:sp>
      <p:sp>
        <p:nvSpPr>
          <p:cNvPr id="8" name="object 13" descr="Beige rectangle">
            <a:extLst>
              <a:ext uri="{FF2B5EF4-FFF2-40B4-BE49-F238E27FC236}">
                <a16:creationId xmlns:a16="http://schemas.microsoft.com/office/drawing/2014/main" id="{DFB86A96-0959-48CB-911E-06E243290C23}"/>
              </a:ext>
            </a:extLst>
          </p:cNvPr>
          <p:cNvSpPr/>
          <p:nvPr/>
        </p:nvSpPr>
        <p:spPr>
          <a:xfrm>
            <a:off x="919594" y="1607432"/>
            <a:ext cx="3096000" cy="0"/>
          </a:xfrm>
          <a:custGeom>
            <a:avLst/>
            <a:gdLst/>
            <a:ahLst/>
            <a:cxnLst/>
            <a:rect l="l" t="t" r="r" b="b"/>
            <a:pathLst>
              <a:path w="2694304">
                <a:moveTo>
                  <a:pt x="0" y="0"/>
                </a:moveTo>
                <a:lnTo>
                  <a:pt x="2694127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3B1AEE2A-A28F-4DE2-83D1-CEB7AC21658F}"/>
              </a:ext>
            </a:extLst>
          </p:cNvPr>
          <p:cNvSpPr txBox="1">
            <a:spLocks/>
          </p:cNvSpPr>
          <p:nvPr/>
        </p:nvSpPr>
        <p:spPr>
          <a:xfrm>
            <a:off x="575163" y="296556"/>
            <a:ext cx="7890202" cy="10258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dirty="0"/>
              <a:t>Emotional</a:t>
            </a:r>
            <a:r>
              <a:rPr lang="en-US" sz="3600" i="1" dirty="0"/>
              <a:t> - Problem</a:t>
            </a:r>
          </a:p>
        </p:txBody>
      </p:sp>
      <p:sp>
        <p:nvSpPr>
          <p:cNvPr id="6" name="Rounded Rectangle 4">
            <a:extLst>
              <a:ext uri="{FF2B5EF4-FFF2-40B4-BE49-F238E27FC236}">
                <a16:creationId xmlns:a16="http://schemas.microsoft.com/office/drawing/2014/main" id="{16440F5B-28D8-09E6-3613-57A6F4BFDA33}"/>
              </a:ext>
            </a:extLst>
          </p:cNvPr>
          <p:cNvSpPr/>
          <p:nvPr/>
        </p:nvSpPr>
        <p:spPr>
          <a:xfrm>
            <a:off x="577967" y="1962372"/>
            <a:ext cx="3429000" cy="3810898"/>
          </a:xfrm>
          <a:prstGeom prst="roundRect">
            <a:avLst/>
          </a:prstGeom>
          <a:solidFill>
            <a:srgbClr val="F2F6F7"/>
          </a:solidFill>
          <a:ln>
            <a:solidFill>
              <a:srgbClr val="267E8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8AB03A-1C52-106B-36FE-147F8A9B947D}"/>
              </a:ext>
            </a:extLst>
          </p:cNvPr>
          <p:cNvSpPr txBox="1"/>
          <p:nvPr/>
        </p:nvSpPr>
        <p:spPr>
          <a:xfrm>
            <a:off x="742559" y="2090387"/>
            <a:ext cx="309981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600" b="1">
                <a:solidFill>
                  <a:srgbClr val="267E80"/>
                </a:solidFill>
              </a:defRPr>
            </a:pPr>
            <a:r>
              <a:rPr u="sng" dirty="0"/>
              <a:t>CASE EVIDENCE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310D03-7E1B-16B8-CE63-C8A07938B18F}"/>
              </a:ext>
            </a:extLst>
          </p:cNvPr>
          <p:cNvSpPr txBox="1"/>
          <p:nvPr/>
        </p:nvSpPr>
        <p:spPr>
          <a:xfrm>
            <a:off x="760489" y="2510117"/>
            <a:ext cx="3099816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250" b="0">
                <a:solidFill>
                  <a:srgbClr val="283037"/>
                </a:solidFill>
              </a:defRPr>
            </a:pPr>
            <a:r>
              <a:rPr sz="1300" dirty="0"/>
              <a:t>• </a:t>
            </a:r>
            <a:r>
              <a:rPr sz="1400" dirty="0"/>
              <a:t>Gary describes the factory as a “madhouse”.</a:t>
            </a:r>
            <a:endParaRPr lang="en-GB" sz="1400" dirty="0"/>
          </a:p>
          <a:p>
            <a:pPr algn="l">
              <a:defRPr sz="1250" b="0">
                <a:solidFill>
                  <a:srgbClr val="283037"/>
                </a:solidFill>
              </a:defRPr>
            </a:pPr>
            <a:br>
              <a:rPr sz="1400" dirty="0"/>
            </a:br>
            <a:r>
              <a:rPr sz="1400" dirty="0"/>
              <a:t>• He becomes angry when food is left out.</a:t>
            </a:r>
            <a:endParaRPr lang="en-GB" sz="1400" dirty="0"/>
          </a:p>
          <a:p>
            <a:pPr algn="l">
              <a:defRPr sz="1250" b="0">
                <a:solidFill>
                  <a:srgbClr val="283037"/>
                </a:solidFill>
              </a:defRPr>
            </a:pPr>
            <a:br>
              <a:rPr sz="1400" dirty="0"/>
            </a:br>
            <a:r>
              <a:rPr sz="1400" dirty="0"/>
              <a:t>• He shouts “Idiots!” at the employees.</a:t>
            </a:r>
            <a:endParaRPr lang="en-GB" sz="1400" dirty="0"/>
          </a:p>
          <a:p>
            <a:pPr algn="l">
              <a:defRPr sz="1250" b="0">
                <a:solidFill>
                  <a:srgbClr val="283037"/>
                </a:solidFill>
              </a:defRPr>
            </a:pPr>
            <a:br>
              <a:rPr sz="1400" dirty="0"/>
            </a:br>
            <a:r>
              <a:rPr sz="1400" dirty="0"/>
              <a:t>• Many employees have limited English.</a:t>
            </a:r>
            <a:br>
              <a:rPr sz="1400" dirty="0"/>
            </a:br>
            <a:br>
              <a:rPr sz="1400" dirty="0"/>
            </a:br>
            <a:r>
              <a:rPr sz="1400" dirty="0"/>
              <a:t>(Flight Foods case)</a:t>
            </a:r>
          </a:p>
        </p:txBody>
      </p:sp>
      <p:sp>
        <p:nvSpPr>
          <p:cNvPr id="10" name="Rounded Rectangle 7">
            <a:extLst>
              <a:ext uri="{FF2B5EF4-FFF2-40B4-BE49-F238E27FC236}">
                <a16:creationId xmlns:a16="http://schemas.microsoft.com/office/drawing/2014/main" id="{8D297585-A8C8-6AE4-8CC6-1AE5E5D11A70}"/>
              </a:ext>
            </a:extLst>
          </p:cNvPr>
          <p:cNvSpPr/>
          <p:nvPr/>
        </p:nvSpPr>
        <p:spPr>
          <a:xfrm>
            <a:off x="4354439" y="1962373"/>
            <a:ext cx="3429000" cy="3810897"/>
          </a:xfrm>
          <a:prstGeom prst="roundRect">
            <a:avLst/>
          </a:prstGeom>
          <a:solidFill>
            <a:srgbClr val="F2F6F7"/>
          </a:solidFill>
          <a:ln>
            <a:solidFill>
              <a:srgbClr val="267E8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24FA57-8992-AD91-AA1E-6AE7BE44DBB3}"/>
              </a:ext>
            </a:extLst>
          </p:cNvPr>
          <p:cNvSpPr txBox="1"/>
          <p:nvPr/>
        </p:nvSpPr>
        <p:spPr>
          <a:xfrm>
            <a:off x="4519031" y="2090387"/>
            <a:ext cx="309981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600" b="1">
                <a:solidFill>
                  <a:srgbClr val="267E80"/>
                </a:solidFill>
              </a:defRPr>
            </a:pPr>
            <a:r>
              <a:rPr u="sng" dirty="0"/>
              <a:t>BERLO — SMCR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4C78D1C-4ECE-FA0C-D19B-49DEFB1AFD69}"/>
              </a:ext>
            </a:extLst>
          </p:cNvPr>
          <p:cNvSpPr txBox="1"/>
          <p:nvPr/>
        </p:nvSpPr>
        <p:spPr>
          <a:xfrm>
            <a:off x="4545926" y="2438397"/>
            <a:ext cx="3099816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250" b="0">
                <a:solidFill>
                  <a:srgbClr val="283037"/>
                </a:solidFill>
              </a:defRPr>
            </a:pPr>
            <a:r>
              <a:rPr sz="1400" b="1" i="1" dirty="0"/>
              <a:t>SOURCE</a:t>
            </a:r>
            <a:br>
              <a:rPr sz="1400" dirty="0"/>
            </a:br>
            <a:r>
              <a:rPr sz="1400" dirty="0"/>
              <a:t>Gary: food-hygiene knowledge</a:t>
            </a:r>
            <a:br>
              <a:rPr sz="1400" dirty="0"/>
            </a:br>
            <a:br>
              <a:rPr sz="1400" b="1" i="1" u="sng" dirty="0"/>
            </a:br>
            <a:r>
              <a:rPr sz="1400" b="1" i="1" dirty="0"/>
              <a:t>MESSAGE</a:t>
            </a:r>
            <a:br>
              <a:rPr sz="1400" dirty="0"/>
            </a:br>
            <a:r>
              <a:rPr sz="1400" dirty="0"/>
              <a:t>Food-safety instructions</a:t>
            </a:r>
            <a:br>
              <a:rPr sz="1400" dirty="0"/>
            </a:br>
            <a:br>
              <a:rPr sz="1400" dirty="0"/>
            </a:br>
            <a:r>
              <a:rPr sz="1400" b="1" i="1" dirty="0"/>
              <a:t>CHANNEL</a:t>
            </a:r>
            <a:br>
              <a:rPr sz="1400" dirty="0"/>
            </a:br>
            <a:r>
              <a:rPr sz="1400" dirty="0"/>
              <a:t>Mainly verbal + signs</a:t>
            </a:r>
            <a:br>
              <a:rPr sz="1400" dirty="0"/>
            </a:br>
            <a:br>
              <a:rPr sz="1400" dirty="0"/>
            </a:br>
            <a:r>
              <a:rPr sz="1400" b="1" i="1" dirty="0"/>
              <a:t>RECEIVER</a:t>
            </a:r>
            <a:br>
              <a:rPr sz="1400" dirty="0"/>
            </a:br>
            <a:r>
              <a:rPr sz="1400" dirty="0"/>
              <a:t>Culturally diverse workforce</a:t>
            </a:r>
            <a:br>
              <a:rPr sz="1400" dirty="0"/>
            </a:br>
            <a:br>
              <a:rPr sz="1400" dirty="0"/>
            </a:br>
            <a:r>
              <a:rPr sz="1400" i="1" dirty="0"/>
              <a:t>Emotional frustration can reduce constructive interaction.</a:t>
            </a:r>
            <a:br>
              <a:rPr sz="1400" dirty="0"/>
            </a:br>
            <a:r>
              <a:rPr sz="1400" dirty="0"/>
              <a:t>(Berlo, 1960)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79D40BA-3845-2BD8-1B8A-FBFBBC70801B}"/>
              </a:ext>
            </a:extLst>
          </p:cNvPr>
          <p:cNvSpPr txBox="1"/>
          <p:nvPr/>
        </p:nvSpPr>
        <p:spPr>
          <a:xfrm>
            <a:off x="8295503" y="2090387"/>
            <a:ext cx="309981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600" b="1">
                <a:solidFill>
                  <a:srgbClr val="267E80"/>
                </a:solidFill>
              </a:defRPr>
            </a:pPr>
            <a:r>
              <a:rPr u="sng" dirty="0"/>
              <a:t>SHANNON &amp; WEAVER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12C1125-ED4A-3484-8AFC-B104AA20395E}"/>
              </a:ext>
            </a:extLst>
          </p:cNvPr>
          <p:cNvSpPr txBox="1"/>
          <p:nvPr/>
        </p:nvSpPr>
        <p:spPr>
          <a:xfrm>
            <a:off x="8460094" y="2510117"/>
            <a:ext cx="3008749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250" b="0">
                <a:solidFill>
                  <a:srgbClr val="283037"/>
                </a:solidFill>
              </a:defRPr>
            </a:pPr>
            <a:r>
              <a:rPr lang="en-US" sz="1400" b="1" i="1" dirty="0"/>
              <a:t>NOISE / INTERFERENCE</a:t>
            </a:r>
          </a:p>
          <a:p>
            <a:pPr algn="l">
              <a:defRPr sz="1250" b="0">
                <a:solidFill>
                  <a:srgbClr val="283037"/>
                </a:solidFill>
              </a:defRPr>
            </a:pPr>
            <a:br>
              <a:rPr lang="en-US" sz="1400" dirty="0"/>
            </a:br>
            <a:r>
              <a:rPr lang="en-US" sz="1400" dirty="0"/>
              <a:t>• Old, noisy machinery</a:t>
            </a:r>
          </a:p>
          <a:p>
            <a:pPr algn="l">
              <a:defRPr sz="1250" b="0">
                <a:solidFill>
                  <a:srgbClr val="283037"/>
                </a:solidFill>
              </a:defRPr>
            </a:pPr>
            <a:br>
              <a:rPr lang="en-US" sz="1400" dirty="0"/>
            </a:br>
            <a:r>
              <a:rPr lang="en-US" sz="1400" dirty="0"/>
              <a:t>• Language differences</a:t>
            </a:r>
            <a:br>
              <a:rPr lang="en-US" sz="1400" dirty="0"/>
            </a:br>
            <a:endParaRPr lang="en-US" sz="1400" dirty="0"/>
          </a:p>
          <a:p>
            <a:pPr algn="l">
              <a:defRPr sz="1250" b="0">
                <a:solidFill>
                  <a:srgbClr val="283037"/>
                </a:solidFill>
              </a:defRPr>
            </a:pPr>
            <a:r>
              <a:rPr lang="en-US" sz="1400" dirty="0"/>
              <a:t>• Frustration during communication</a:t>
            </a:r>
            <a:br>
              <a:rPr lang="en-US" sz="1400" dirty="0"/>
            </a:br>
            <a:br>
              <a:rPr lang="en-US" sz="1400" i="1" dirty="0"/>
            </a:br>
            <a:r>
              <a:rPr lang="en-US" sz="1400" i="1" dirty="0"/>
              <a:t>These barriers can combine and increase the risk of misunderstanding.</a:t>
            </a:r>
          </a:p>
          <a:p>
            <a:pPr algn="l">
              <a:defRPr sz="1250" b="0">
                <a:solidFill>
                  <a:srgbClr val="283037"/>
                </a:solidFill>
              </a:defRPr>
            </a:pPr>
            <a:br>
              <a:rPr lang="en-US" sz="1400" dirty="0"/>
            </a:br>
            <a:r>
              <a:rPr lang="en-US" sz="1400" dirty="0"/>
              <a:t>(Shannon and Weaver, 1949)</a:t>
            </a:r>
            <a:endParaRPr sz="14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B873816-A2B2-E34D-57C4-DE1B4FFD5BF5}"/>
              </a:ext>
            </a:extLst>
          </p:cNvPr>
          <p:cNvSpPr/>
          <p:nvPr/>
        </p:nvSpPr>
        <p:spPr>
          <a:xfrm>
            <a:off x="696543" y="6237568"/>
            <a:ext cx="2719011" cy="370800"/>
          </a:xfrm>
          <a:prstGeom prst="rect">
            <a:avLst/>
          </a:prstGeom>
          <a:noFill/>
        </p:spPr>
        <p:txBody>
          <a:bodyPr wrap="square" anchor="ctr" anchorCtr="0">
            <a:noAutofit/>
          </a:bodyPr>
          <a:lstStyle/>
          <a:p>
            <a:pPr marL="12700">
              <a:lnSpc>
                <a:spcPct val="100000"/>
              </a:lnSpc>
              <a:spcBef>
                <a:spcPts val="509"/>
              </a:spcBef>
            </a:pPr>
            <a:r>
              <a:rPr lang="en-US" sz="1400" i="1" dirty="0">
                <a:solidFill>
                  <a:schemeClr val="tx2">
                    <a:alpha val="70000"/>
                  </a:schemeClr>
                </a:solidFill>
                <a:cs typeface="Arial"/>
              </a:rPr>
              <a:t>Kristina Gendvilaite </a:t>
            </a:r>
          </a:p>
        </p:txBody>
      </p:sp>
      <p:sp>
        <p:nvSpPr>
          <p:cNvPr id="17" name="Rounded Rectangle 6">
            <a:extLst>
              <a:ext uri="{FF2B5EF4-FFF2-40B4-BE49-F238E27FC236}">
                <a16:creationId xmlns:a16="http://schemas.microsoft.com/office/drawing/2014/main" id="{B0889A88-900D-8428-5DB9-956A69EE80E1}"/>
              </a:ext>
            </a:extLst>
          </p:cNvPr>
          <p:cNvSpPr/>
          <p:nvPr/>
        </p:nvSpPr>
        <p:spPr>
          <a:xfrm>
            <a:off x="5514732" y="784711"/>
            <a:ext cx="6152285" cy="588011"/>
          </a:xfrm>
          <a:prstGeom prst="roundRect">
            <a:avLst/>
          </a:prstGeom>
          <a:solidFill>
            <a:srgbClr val="F5F5F5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0">
                <a:solidFill>
                  <a:srgbClr val="5C6871"/>
                </a:solidFill>
              </a:defRPr>
            </a:pPr>
            <a:r>
              <a:rPr lang="en-US" sz="1600" b="1" i="1" dirty="0"/>
              <a:t>Gary’s frustration adds pressure to an already difficult communication environment.</a:t>
            </a:r>
          </a:p>
        </p:txBody>
      </p:sp>
      <p:pic>
        <p:nvPicPr>
          <p:cNvPr id="19" name="chart">
            <a:extLst>
              <a:ext uri="{FF2B5EF4-FFF2-40B4-BE49-F238E27FC236}">
                <a16:creationId xmlns:a16="http://schemas.microsoft.com/office/drawing/2014/main" id="{E189AAA9-B152-15F4-72EF-452D88523E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2495520" y="6024352"/>
            <a:ext cx="2352133" cy="813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8121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53123E-3A09-6601-8577-9389494B1D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83D54F-DC36-738F-8375-EFBFCE349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15</a:t>
            </a:fld>
            <a:endParaRPr lang="en-US" dirty="0"/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6CA501E6-0E4A-564F-6BA8-191F4F16116D}"/>
              </a:ext>
            </a:extLst>
          </p:cNvPr>
          <p:cNvSpPr txBox="1">
            <a:spLocks/>
          </p:cNvSpPr>
          <p:nvPr/>
        </p:nvSpPr>
        <p:spPr>
          <a:xfrm>
            <a:off x="575163" y="233804"/>
            <a:ext cx="7890202" cy="10885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dirty="0"/>
              <a:t>Emotional</a:t>
            </a:r>
            <a:r>
              <a:rPr lang="en-US" sz="3600" i="1" dirty="0"/>
              <a:t> - Solutions</a:t>
            </a:r>
          </a:p>
        </p:txBody>
      </p:sp>
      <p:sp>
        <p:nvSpPr>
          <p:cNvPr id="6" name="Rounded Rectangle 10">
            <a:extLst>
              <a:ext uri="{FF2B5EF4-FFF2-40B4-BE49-F238E27FC236}">
                <a16:creationId xmlns:a16="http://schemas.microsoft.com/office/drawing/2014/main" id="{D4466993-68B5-EF6C-5739-EB5A24998689}"/>
              </a:ext>
            </a:extLst>
          </p:cNvPr>
          <p:cNvSpPr/>
          <p:nvPr/>
        </p:nvSpPr>
        <p:spPr>
          <a:xfrm>
            <a:off x="8130911" y="1962372"/>
            <a:ext cx="3429000" cy="3810897"/>
          </a:xfrm>
          <a:prstGeom prst="roundRect">
            <a:avLst/>
          </a:prstGeom>
          <a:solidFill>
            <a:srgbClr val="F2F6F7"/>
          </a:solidFill>
          <a:ln>
            <a:solidFill>
              <a:srgbClr val="267E8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           </a:t>
            </a:r>
            <a:endParaRPr dirty="0"/>
          </a:p>
        </p:txBody>
      </p:sp>
      <p:sp>
        <p:nvSpPr>
          <p:cNvPr id="7" name="Rounded Rectangle 4">
            <a:extLst>
              <a:ext uri="{FF2B5EF4-FFF2-40B4-BE49-F238E27FC236}">
                <a16:creationId xmlns:a16="http://schemas.microsoft.com/office/drawing/2014/main" id="{A6B5FA3A-989F-AB9A-F93D-D5B4C66905AE}"/>
              </a:ext>
            </a:extLst>
          </p:cNvPr>
          <p:cNvSpPr/>
          <p:nvPr/>
        </p:nvSpPr>
        <p:spPr>
          <a:xfrm>
            <a:off x="577967" y="1962372"/>
            <a:ext cx="3429000" cy="3810897"/>
          </a:xfrm>
          <a:prstGeom prst="roundRect">
            <a:avLst/>
          </a:prstGeom>
          <a:solidFill>
            <a:srgbClr val="F2F6F7"/>
          </a:solidFill>
          <a:ln>
            <a:solidFill>
              <a:srgbClr val="267E8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A37D14-2E50-0906-F2A9-DA952A794D81}"/>
              </a:ext>
            </a:extLst>
          </p:cNvPr>
          <p:cNvSpPr txBox="1"/>
          <p:nvPr/>
        </p:nvSpPr>
        <p:spPr>
          <a:xfrm>
            <a:off x="769786" y="2090387"/>
            <a:ext cx="309981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600" b="1">
                <a:solidFill>
                  <a:srgbClr val="267E80"/>
                </a:solidFill>
              </a:defRPr>
            </a:pPr>
            <a:r>
              <a:rPr lang="en-GB" u="sng" dirty="0"/>
              <a:t>1. CHANGE THE APPROACH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6D15B4-D9BB-0AFA-E08B-342CD595623F}"/>
              </a:ext>
            </a:extLst>
          </p:cNvPr>
          <p:cNvSpPr txBox="1"/>
          <p:nvPr/>
        </p:nvSpPr>
        <p:spPr>
          <a:xfrm>
            <a:off x="742559" y="2644592"/>
            <a:ext cx="3099816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50" b="0">
                <a:solidFill>
                  <a:srgbClr val="283037"/>
                </a:solidFill>
              </a:defRPr>
            </a:pPr>
            <a:r>
              <a:rPr lang="en-US" sz="1400" dirty="0"/>
              <a:t>• Replace blame with calm and constructive feedback.</a:t>
            </a:r>
          </a:p>
          <a:p>
            <a:pPr>
              <a:defRPr sz="1250" b="0">
                <a:solidFill>
                  <a:srgbClr val="283037"/>
                </a:solidFill>
              </a:defRPr>
            </a:pPr>
            <a:br>
              <a:rPr lang="en-US" sz="1400" dirty="0"/>
            </a:br>
            <a:r>
              <a:rPr lang="en-US" sz="1400" dirty="0"/>
              <a:t>• Focus on the required behavior, </a:t>
            </a:r>
          </a:p>
          <a:p>
            <a:pPr>
              <a:defRPr sz="1250" b="0">
                <a:solidFill>
                  <a:srgbClr val="283037"/>
                </a:solidFill>
              </a:defRPr>
            </a:pPr>
            <a:r>
              <a:rPr lang="en-US" sz="1400" dirty="0"/>
              <a:t>not the person.</a:t>
            </a:r>
          </a:p>
          <a:p>
            <a:pPr>
              <a:defRPr sz="1250" b="0">
                <a:solidFill>
                  <a:srgbClr val="283037"/>
                </a:solidFill>
              </a:defRPr>
            </a:pPr>
            <a:br>
              <a:rPr lang="en-US" sz="1400" dirty="0"/>
            </a:br>
            <a:r>
              <a:rPr lang="en-US" sz="1400" dirty="0"/>
              <a:t>• Use short, practical instructions.</a:t>
            </a:r>
          </a:p>
          <a:p>
            <a:pPr>
              <a:defRPr sz="1250" b="0">
                <a:solidFill>
                  <a:srgbClr val="283037"/>
                </a:solidFill>
              </a:defRPr>
            </a:pPr>
            <a:br>
              <a:rPr lang="en-US" sz="1400" dirty="0"/>
            </a:br>
            <a:r>
              <a:rPr lang="en-US" sz="1400" dirty="0"/>
              <a:t>• Demonstrate the correct procedure.</a:t>
            </a:r>
            <a:br>
              <a:rPr lang="en-US" sz="1400" dirty="0"/>
            </a:br>
            <a:endParaRPr lang="en-US" sz="1400" dirty="0"/>
          </a:p>
          <a:p>
            <a:pPr>
              <a:defRPr sz="1250" b="0">
                <a:solidFill>
                  <a:srgbClr val="283037"/>
                </a:solidFill>
              </a:defRPr>
            </a:pPr>
            <a:br>
              <a:rPr lang="en-US" sz="1400" b="1" i="1" dirty="0"/>
            </a:br>
            <a:r>
              <a:rPr lang="en-US" sz="1400" b="1" i="1" dirty="0"/>
              <a:t>Goal: </a:t>
            </a:r>
            <a:r>
              <a:rPr lang="en-US" sz="1400" i="1" dirty="0"/>
              <a:t>To reduce emotional tension.</a:t>
            </a:r>
          </a:p>
        </p:txBody>
      </p:sp>
      <p:sp>
        <p:nvSpPr>
          <p:cNvPr id="11" name="Rounded Rectangle 7">
            <a:extLst>
              <a:ext uri="{FF2B5EF4-FFF2-40B4-BE49-F238E27FC236}">
                <a16:creationId xmlns:a16="http://schemas.microsoft.com/office/drawing/2014/main" id="{C19A4D10-CAF1-7D56-E195-D0D07778E484}"/>
              </a:ext>
            </a:extLst>
          </p:cNvPr>
          <p:cNvSpPr/>
          <p:nvPr/>
        </p:nvSpPr>
        <p:spPr>
          <a:xfrm>
            <a:off x="4354439" y="1962372"/>
            <a:ext cx="3429000" cy="3810899"/>
          </a:xfrm>
          <a:prstGeom prst="roundRect">
            <a:avLst/>
          </a:prstGeom>
          <a:solidFill>
            <a:srgbClr val="F2F6F7"/>
          </a:solidFill>
          <a:ln>
            <a:solidFill>
              <a:srgbClr val="267E8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12DFE56-C35D-3663-4CDE-DFFAD532B882}"/>
              </a:ext>
            </a:extLst>
          </p:cNvPr>
          <p:cNvSpPr txBox="1"/>
          <p:nvPr/>
        </p:nvSpPr>
        <p:spPr>
          <a:xfrm>
            <a:off x="4501101" y="2090387"/>
            <a:ext cx="309981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600" b="1">
                <a:solidFill>
                  <a:srgbClr val="267E80"/>
                </a:solidFill>
              </a:defRPr>
            </a:pPr>
            <a:r>
              <a:rPr lang="en-GB" u="sng" dirty="0"/>
              <a:t>2. SCHRAMM — FEEDBACK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A1CDDE5-FCCC-D194-0DE4-B1B041352152}"/>
              </a:ext>
            </a:extLst>
          </p:cNvPr>
          <p:cNvSpPr txBox="1"/>
          <p:nvPr/>
        </p:nvSpPr>
        <p:spPr>
          <a:xfrm>
            <a:off x="4626611" y="2438397"/>
            <a:ext cx="3099816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50" b="0">
                <a:solidFill>
                  <a:srgbClr val="283037"/>
                </a:solidFill>
              </a:defRPr>
            </a:pPr>
            <a:r>
              <a:rPr lang="en-US" sz="1400" dirty="0"/>
              <a:t>EXPLAIN</a:t>
            </a:r>
            <a:br>
              <a:rPr lang="en-US" sz="1400" dirty="0"/>
            </a:br>
            <a:r>
              <a:rPr lang="en-US" sz="1400" dirty="0"/>
              <a:t>↓</a:t>
            </a:r>
            <a:br>
              <a:rPr lang="en-US" sz="1400" dirty="0"/>
            </a:br>
            <a:r>
              <a:rPr lang="en-US" sz="1400" dirty="0"/>
              <a:t>EMPLOYEE RESPONDS</a:t>
            </a:r>
            <a:br>
              <a:rPr lang="en-US" sz="1400" dirty="0"/>
            </a:br>
            <a:r>
              <a:rPr lang="en-US" sz="1400" dirty="0"/>
              <a:t>↓</a:t>
            </a:r>
            <a:br>
              <a:rPr lang="en-US" sz="1400" dirty="0"/>
            </a:br>
            <a:r>
              <a:rPr lang="en-US" sz="1400" dirty="0"/>
              <a:t>CHECK UNDERSTANDING</a:t>
            </a:r>
            <a:br>
              <a:rPr lang="en-US" sz="1400" dirty="0"/>
            </a:br>
            <a:r>
              <a:rPr lang="en-US" sz="1400" dirty="0"/>
              <a:t>↓</a:t>
            </a:r>
            <a:br>
              <a:rPr lang="en-US" sz="1400" dirty="0"/>
            </a:br>
            <a:r>
              <a:rPr lang="en-US" sz="1400" dirty="0"/>
              <a:t>CLARIFY</a:t>
            </a:r>
            <a:br>
              <a:rPr lang="en-US" sz="1400" dirty="0"/>
            </a:br>
            <a:r>
              <a:rPr lang="en-US" sz="1400" dirty="0"/>
              <a:t>↓</a:t>
            </a:r>
            <a:br>
              <a:rPr lang="en-US" sz="1400" dirty="0"/>
            </a:br>
            <a:r>
              <a:rPr lang="en-US" sz="1400" dirty="0"/>
              <a:t>CONFIRM</a:t>
            </a:r>
            <a:br>
              <a:rPr lang="en-US" sz="1400" dirty="0"/>
            </a:br>
            <a:br>
              <a:rPr lang="en-US" sz="1400" b="1" i="1" dirty="0"/>
            </a:br>
            <a:r>
              <a:rPr lang="en-US" sz="1400" i="1" dirty="0"/>
              <a:t>Employees can repeat or demonstrate the instruction, allowing misunderstandings to be corrected early.</a:t>
            </a:r>
            <a:br>
              <a:rPr lang="en-US" sz="1400" b="1" i="1" dirty="0"/>
            </a:br>
            <a:r>
              <a:rPr lang="en-US" sz="1400" dirty="0"/>
              <a:t>(Schramm, 1954)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5F9A19A-85DB-92A8-6D16-3AD2C4FF7169}"/>
              </a:ext>
            </a:extLst>
          </p:cNvPr>
          <p:cNvSpPr txBox="1"/>
          <p:nvPr/>
        </p:nvSpPr>
        <p:spPr>
          <a:xfrm>
            <a:off x="8295503" y="2090387"/>
            <a:ext cx="309981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600" b="1">
                <a:solidFill>
                  <a:srgbClr val="267E80"/>
                </a:solidFill>
              </a:defRPr>
            </a:pPr>
            <a:r>
              <a:rPr lang="en-GB" u="sng" dirty="0"/>
              <a:t>3. EXPECTED OUTCOME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7C519C6-598C-39C0-1124-881C474B7920}"/>
              </a:ext>
            </a:extLst>
          </p:cNvPr>
          <p:cNvSpPr txBox="1"/>
          <p:nvPr/>
        </p:nvSpPr>
        <p:spPr>
          <a:xfrm>
            <a:off x="8295503" y="2474257"/>
            <a:ext cx="3099816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50" b="0">
                <a:solidFill>
                  <a:srgbClr val="283037"/>
                </a:solidFill>
              </a:defRPr>
            </a:pPr>
            <a:r>
              <a:rPr lang="en-US" sz="1400" dirty="0"/>
              <a:t>CALMER COMMUNICATION</a:t>
            </a:r>
            <a:br>
              <a:rPr lang="en-US" sz="1400" dirty="0"/>
            </a:br>
            <a:r>
              <a:rPr lang="en-US" sz="1400" dirty="0"/>
              <a:t>↓</a:t>
            </a:r>
            <a:br>
              <a:rPr lang="en-US" sz="1400" dirty="0"/>
            </a:br>
            <a:r>
              <a:rPr lang="en-US" sz="1400" dirty="0"/>
              <a:t>SHARED UNDERSTANDING</a:t>
            </a:r>
            <a:br>
              <a:rPr lang="en-US" sz="1400" dirty="0"/>
            </a:br>
            <a:r>
              <a:rPr lang="en-US" sz="1400" dirty="0"/>
              <a:t>↓</a:t>
            </a:r>
            <a:br>
              <a:rPr lang="en-US" sz="1400" dirty="0"/>
            </a:br>
            <a:r>
              <a:rPr lang="en-US" sz="1400" dirty="0"/>
              <a:t>FEWER MISUNDERSTANDINGS</a:t>
            </a:r>
            <a:br>
              <a:rPr lang="en-US" sz="1400" dirty="0"/>
            </a:br>
            <a:r>
              <a:rPr lang="en-US" sz="1400" dirty="0"/>
              <a:t>↓</a:t>
            </a:r>
            <a:br>
              <a:rPr lang="en-US" sz="1400" dirty="0"/>
            </a:br>
            <a:r>
              <a:rPr lang="en-US" sz="1400" dirty="0"/>
              <a:t>MORE CONSISTENT PRACTICE</a:t>
            </a:r>
            <a:br>
              <a:rPr lang="en-US" sz="1400" dirty="0"/>
            </a:br>
            <a:r>
              <a:rPr lang="en-US" sz="1400" dirty="0"/>
              <a:t>↓</a:t>
            </a:r>
            <a:br>
              <a:rPr lang="en-US" sz="1400" dirty="0"/>
            </a:br>
            <a:r>
              <a:rPr lang="en-US" sz="1400" dirty="0"/>
              <a:t>STRONGER TEAMWORK + FOOD HYGIENE</a:t>
            </a:r>
            <a:br>
              <a:rPr lang="en-US" sz="1400" dirty="0"/>
            </a:br>
            <a:br>
              <a:rPr lang="en-US" sz="1400" dirty="0"/>
            </a:br>
            <a:r>
              <a:rPr lang="en-US" sz="1400" i="1" dirty="0"/>
              <a:t>Application of communication theory to the Flight Foods case.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344D5EA-9348-8E8E-E82B-F400BD233EF6}"/>
              </a:ext>
            </a:extLst>
          </p:cNvPr>
          <p:cNvSpPr/>
          <p:nvPr/>
        </p:nvSpPr>
        <p:spPr>
          <a:xfrm>
            <a:off x="696543" y="6237568"/>
            <a:ext cx="2719011" cy="370800"/>
          </a:xfrm>
          <a:prstGeom prst="rect">
            <a:avLst/>
          </a:prstGeom>
          <a:noFill/>
        </p:spPr>
        <p:txBody>
          <a:bodyPr wrap="square" anchor="ctr" anchorCtr="0">
            <a:noAutofit/>
          </a:bodyPr>
          <a:lstStyle/>
          <a:p>
            <a:pPr marL="12700">
              <a:lnSpc>
                <a:spcPct val="100000"/>
              </a:lnSpc>
              <a:spcBef>
                <a:spcPts val="509"/>
              </a:spcBef>
            </a:pPr>
            <a:r>
              <a:rPr lang="en-US" sz="1400" i="1" dirty="0">
                <a:solidFill>
                  <a:schemeClr val="tx2">
                    <a:alpha val="70000"/>
                  </a:schemeClr>
                </a:solidFill>
                <a:cs typeface="Arial"/>
              </a:rPr>
              <a:t>Kristina Gendvilaite </a:t>
            </a:r>
          </a:p>
        </p:txBody>
      </p:sp>
      <p:sp>
        <p:nvSpPr>
          <p:cNvPr id="21" name="Rounded Rectangle 6">
            <a:extLst>
              <a:ext uri="{FF2B5EF4-FFF2-40B4-BE49-F238E27FC236}">
                <a16:creationId xmlns:a16="http://schemas.microsoft.com/office/drawing/2014/main" id="{22C5B12F-00F7-2552-C875-1D87E22F4312}"/>
              </a:ext>
            </a:extLst>
          </p:cNvPr>
          <p:cNvSpPr/>
          <p:nvPr/>
        </p:nvSpPr>
        <p:spPr>
          <a:xfrm>
            <a:off x="5514732" y="784716"/>
            <a:ext cx="6152285" cy="588011"/>
          </a:xfrm>
          <a:prstGeom prst="roundRect">
            <a:avLst/>
          </a:prstGeom>
          <a:solidFill>
            <a:srgbClr val="F5F5F5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0">
                <a:solidFill>
                  <a:srgbClr val="5C6871"/>
                </a:solidFill>
              </a:defRPr>
            </a:pPr>
            <a:r>
              <a:rPr lang="en-US" sz="1600" b="1" i="1" dirty="0"/>
              <a:t>To move from one-way instructions and frustration </a:t>
            </a:r>
          </a:p>
          <a:p>
            <a:pPr algn="ctr">
              <a:defRPr sz="1400" b="0">
                <a:solidFill>
                  <a:srgbClr val="5C6871"/>
                </a:solidFill>
              </a:defRPr>
            </a:pPr>
            <a:r>
              <a:rPr lang="en-US" sz="1600" b="1" i="1" dirty="0"/>
              <a:t>to a calm and interactive communication.</a:t>
            </a:r>
          </a:p>
        </p:txBody>
      </p:sp>
      <p:pic>
        <p:nvPicPr>
          <p:cNvPr id="22" name="chart">
            <a:extLst>
              <a:ext uri="{FF2B5EF4-FFF2-40B4-BE49-F238E27FC236}">
                <a16:creationId xmlns:a16="http://schemas.microsoft.com/office/drawing/2014/main" id="{272E5ED0-296B-3BDB-9FCE-1A8D512563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2495520" y="6024352"/>
            <a:ext cx="2352133" cy="813580"/>
          </a:xfrm>
          <a:prstGeom prst="rect">
            <a:avLst/>
          </a:prstGeom>
        </p:spPr>
      </p:pic>
      <p:sp>
        <p:nvSpPr>
          <p:cNvPr id="23" name="object 13" descr="Beige rectangle">
            <a:extLst>
              <a:ext uri="{FF2B5EF4-FFF2-40B4-BE49-F238E27FC236}">
                <a16:creationId xmlns:a16="http://schemas.microsoft.com/office/drawing/2014/main" id="{5502F5C8-7AD4-1521-F287-5C528999D7FA}"/>
              </a:ext>
            </a:extLst>
          </p:cNvPr>
          <p:cNvSpPr/>
          <p:nvPr/>
        </p:nvSpPr>
        <p:spPr>
          <a:xfrm>
            <a:off x="919594" y="1607432"/>
            <a:ext cx="3096000" cy="0"/>
          </a:xfrm>
          <a:custGeom>
            <a:avLst/>
            <a:gdLst/>
            <a:ahLst/>
            <a:cxnLst/>
            <a:rect l="l" t="t" r="r" b="b"/>
            <a:pathLst>
              <a:path w="2694304">
                <a:moveTo>
                  <a:pt x="0" y="0"/>
                </a:moveTo>
                <a:lnTo>
                  <a:pt x="2694127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35178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D382F8-C3C8-B71A-8B59-AD35185737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20" descr="Two person handshake">
            <a:extLst>
              <a:ext uri="{FF2B5EF4-FFF2-40B4-BE49-F238E27FC236}">
                <a16:creationId xmlns:a16="http://schemas.microsoft.com/office/drawing/2014/main" id="{31DA62E6-C03D-1B07-05CD-555D43E589C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22" name="object 3" descr="Blue rectangle">
            <a:extLst>
              <a:ext uri="{FF2B5EF4-FFF2-40B4-BE49-F238E27FC236}">
                <a16:creationId xmlns:a16="http://schemas.microsoft.com/office/drawing/2014/main" id="{EAC554A2-3FE2-9BC2-9611-31278B86268D}"/>
              </a:ext>
            </a:extLst>
          </p:cNvPr>
          <p:cNvSpPr/>
          <p:nvPr/>
        </p:nvSpPr>
        <p:spPr>
          <a:xfrm>
            <a:off x="0" y="-17930"/>
            <a:ext cx="12189600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3" name="Oval 22" descr="Beige oval">
            <a:extLst>
              <a:ext uri="{FF2B5EF4-FFF2-40B4-BE49-F238E27FC236}">
                <a16:creationId xmlns:a16="http://schemas.microsoft.com/office/drawing/2014/main" id="{469C3251-247B-2851-2CEF-2FD545EF9F9E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9441624-534D-2CDA-BEE2-B9A964368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16</a:t>
            </a:fld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5D257C4-BFD0-8863-CB18-29040DFF65A2}"/>
              </a:ext>
            </a:extLst>
          </p:cNvPr>
          <p:cNvSpPr>
            <a:spLocks noGrp="1"/>
          </p:cNvSpPr>
          <p:nvPr>
            <p:ph type="title"/>
          </p:nvPr>
        </p:nvSpPr>
        <p:spPr bwMode="ltGray">
          <a:xfrm>
            <a:off x="863283" y="-37143"/>
            <a:ext cx="5914466" cy="1325563"/>
          </a:xfrm>
        </p:spPr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24" name="object 5" descr="Beige rectangle">
            <a:extLst>
              <a:ext uri="{FF2B5EF4-FFF2-40B4-BE49-F238E27FC236}">
                <a16:creationId xmlns:a16="http://schemas.microsoft.com/office/drawing/2014/main" id="{248E174D-4BF0-7474-0610-37BBC5BC6C1F}"/>
              </a:ext>
            </a:extLst>
          </p:cNvPr>
          <p:cNvSpPr/>
          <p:nvPr/>
        </p:nvSpPr>
        <p:spPr bwMode="ltGray">
          <a:xfrm>
            <a:off x="929705" y="1088112"/>
            <a:ext cx="3060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86A7418-6488-94EA-58B8-2339CA090760}"/>
              </a:ext>
            </a:extLst>
          </p:cNvPr>
          <p:cNvSpPr/>
          <p:nvPr/>
        </p:nvSpPr>
        <p:spPr>
          <a:xfrm>
            <a:off x="763239" y="6227432"/>
            <a:ext cx="2432141" cy="370800"/>
          </a:xfrm>
          <a:prstGeom prst="rect">
            <a:avLst/>
          </a:prstGeom>
          <a:noFill/>
        </p:spPr>
        <p:txBody>
          <a:bodyPr wrap="square" anchor="ctr" anchorCtr="0">
            <a:noAutofit/>
          </a:bodyPr>
          <a:lstStyle/>
          <a:p>
            <a:pPr marL="12700">
              <a:lnSpc>
                <a:spcPct val="100000"/>
              </a:lnSpc>
              <a:spcBef>
                <a:spcPts val="509"/>
              </a:spcBef>
            </a:pPr>
            <a:r>
              <a:rPr lang="en-US" sz="1400" i="1" spc="-5" dirty="0">
                <a:solidFill>
                  <a:schemeClr val="bg1">
                    <a:alpha val="70000"/>
                  </a:schemeClr>
                </a:solidFill>
                <a:cs typeface="Arial"/>
              </a:rPr>
              <a:t>Kristina Gendvilaite</a:t>
            </a:r>
            <a:endParaRPr lang="en-US" sz="1400" dirty="0">
              <a:solidFill>
                <a:schemeClr val="bg1">
                  <a:alpha val="70000"/>
                </a:schemeClr>
              </a:solidFill>
              <a:cs typeface="Arial"/>
            </a:endParaRPr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10D79E2B-B38B-B0AC-F42D-BD7BDFFF062C}"/>
              </a:ext>
            </a:extLst>
          </p:cNvPr>
          <p:cNvSpPr txBox="1">
            <a:spLocks/>
          </p:cNvSpPr>
          <p:nvPr/>
        </p:nvSpPr>
        <p:spPr bwMode="white">
          <a:xfrm>
            <a:off x="908108" y="1288420"/>
            <a:ext cx="10904068" cy="5013769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None/>
            </a:pPr>
            <a:r>
              <a:rPr lang="en-US" sz="9200" b="1" i="1" spc="-5" dirty="0">
                <a:solidFill>
                  <a:schemeClr val="accent1"/>
                </a:solidFill>
                <a:cs typeface="Arial"/>
              </a:rPr>
              <a:t>Strategic Recommendations for Flight Foods </a:t>
            </a:r>
          </a:p>
          <a:p>
            <a:pPr marL="0" indent="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None/>
            </a:pPr>
            <a:endParaRPr lang="en-US" sz="2600" spc="-45" dirty="0">
              <a:solidFill>
                <a:srgbClr val="FFFFFF"/>
              </a:solidFill>
              <a:cs typeface="Arial"/>
            </a:endParaRPr>
          </a:p>
          <a:p>
            <a:pPr marL="0" indent="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None/>
            </a:pPr>
            <a:r>
              <a:rPr lang="en-US" sz="7200" b="1" u="sng" spc="-45" dirty="0">
                <a:solidFill>
                  <a:srgbClr val="FFFFFF"/>
                </a:solidFill>
                <a:cs typeface="Arial"/>
              </a:rPr>
              <a:t>Key Insight</a:t>
            </a:r>
            <a:r>
              <a:rPr lang="en-US" sz="7200" spc="-45" dirty="0">
                <a:solidFill>
                  <a:srgbClr val="FFFFFF"/>
                </a:solidFill>
                <a:cs typeface="Arial"/>
              </a:rPr>
              <a:t>: Communication breakdowns at Flight Foods are caused by </a:t>
            </a:r>
            <a:r>
              <a:rPr lang="en-US" sz="7200" b="1" i="1" spc="-5" dirty="0">
                <a:solidFill>
                  <a:schemeClr val="accent1"/>
                </a:solidFill>
                <a:cs typeface="Arial"/>
              </a:rPr>
              <a:t>environmental noise, language differences, age/generational gaps, cultural diversity, limited education, and emotional frustration.</a:t>
            </a:r>
          </a:p>
          <a:p>
            <a:pPr marL="0" indent="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None/>
            </a:pPr>
            <a:endParaRPr lang="en-US" sz="7200" spc="-45" dirty="0">
              <a:solidFill>
                <a:srgbClr val="FFFFFF"/>
              </a:solidFill>
              <a:cs typeface="Arial"/>
            </a:endParaRPr>
          </a:p>
          <a:p>
            <a:pPr marL="0" indent="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None/>
            </a:pPr>
            <a:r>
              <a:rPr lang="en-US" sz="7200" b="1" u="sng" spc="-45" dirty="0">
                <a:solidFill>
                  <a:srgbClr val="FFFFFF"/>
                </a:solidFill>
                <a:cs typeface="Arial"/>
              </a:rPr>
              <a:t>Integrated Approach</a:t>
            </a:r>
            <a:r>
              <a:rPr lang="en-US" sz="7200" spc="-45" dirty="0">
                <a:solidFill>
                  <a:srgbClr val="FFFFFF"/>
                </a:solidFill>
                <a:cs typeface="Arial"/>
              </a:rPr>
              <a:t>: Addressing these barriers requires clear </a:t>
            </a:r>
            <a:r>
              <a:rPr lang="en-US" sz="7200" b="1" i="1" spc="-5" dirty="0">
                <a:solidFill>
                  <a:schemeClr val="accent1"/>
                </a:solidFill>
                <a:cs typeface="Arial"/>
              </a:rPr>
              <a:t>channels, cultural awareness, inclusive practices, and consistent training </a:t>
            </a:r>
            <a:r>
              <a:rPr lang="en-US" sz="7200" spc="-45" dirty="0">
                <a:solidFill>
                  <a:srgbClr val="FFFFFF"/>
                </a:solidFill>
                <a:cs typeface="Arial"/>
              </a:rPr>
              <a:t>across all teams.</a:t>
            </a:r>
          </a:p>
          <a:p>
            <a:pPr marL="0" indent="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None/>
            </a:pPr>
            <a:endParaRPr lang="en-US" sz="7200" spc="-45" dirty="0">
              <a:solidFill>
                <a:srgbClr val="FFFFFF"/>
              </a:solidFill>
              <a:cs typeface="Arial"/>
            </a:endParaRPr>
          </a:p>
          <a:p>
            <a:pPr marL="0" indent="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None/>
            </a:pPr>
            <a:r>
              <a:rPr lang="en-US" sz="7200" b="1" u="sng" spc="-45" dirty="0">
                <a:solidFill>
                  <a:srgbClr val="FFFFFF"/>
                </a:solidFill>
                <a:cs typeface="Arial"/>
              </a:rPr>
              <a:t>Recommended Actions</a:t>
            </a:r>
            <a:r>
              <a:rPr lang="en-US" sz="7200" spc="-45" dirty="0">
                <a:solidFill>
                  <a:srgbClr val="FFFFFF"/>
                </a:solidFill>
                <a:cs typeface="Arial"/>
              </a:rPr>
              <a:t>: Implement </a:t>
            </a:r>
            <a:r>
              <a:rPr lang="en-US" sz="7200" b="1" i="1" spc="-5" dirty="0">
                <a:solidFill>
                  <a:schemeClr val="accent1"/>
                </a:solidFill>
                <a:cs typeface="Arial"/>
              </a:rPr>
              <a:t>multilingual materials, new/quieter equipment, training programs, cultural training, and regular feedback </a:t>
            </a:r>
            <a:r>
              <a:rPr lang="en-US" sz="7200" spc="-45" dirty="0">
                <a:solidFill>
                  <a:srgbClr val="FFFFFF"/>
                </a:solidFill>
                <a:cs typeface="Arial"/>
              </a:rPr>
              <a:t>to improve understanding.</a:t>
            </a:r>
          </a:p>
          <a:p>
            <a:pPr marL="0" indent="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None/>
            </a:pPr>
            <a:endParaRPr lang="en-US" sz="7200" spc="-45" dirty="0">
              <a:solidFill>
                <a:srgbClr val="FFFFFF"/>
              </a:solidFill>
              <a:cs typeface="Arial"/>
            </a:endParaRPr>
          </a:p>
          <a:p>
            <a:pPr marL="0" indent="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None/>
            </a:pPr>
            <a:r>
              <a:rPr lang="en-US" sz="7200" b="1" u="sng" spc="-45" dirty="0">
                <a:solidFill>
                  <a:srgbClr val="FFFFFF"/>
                </a:solidFill>
                <a:cs typeface="Arial"/>
              </a:rPr>
              <a:t>Expected Outcome</a:t>
            </a:r>
            <a:r>
              <a:rPr lang="en-US" sz="7200" spc="-45" dirty="0">
                <a:solidFill>
                  <a:srgbClr val="FFFFFF"/>
                </a:solidFill>
                <a:cs typeface="Arial"/>
              </a:rPr>
              <a:t>: Better communication will lead to </a:t>
            </a:r>
            <a:r>
              <a:rPr lang="en-US" sz="7200" b="1" i="1" spc="-5" dirty="0">
                <a:solidFill>
                  <a:schemeClr val="accent1"/>
                </a:solidFill>
                <a:cs typeface="Arial"/>
              </a:rPr>
              <a:t>fewer mistakes, improved food hygiene standards, stronger teamwork, and a safer work environment.</a:t>
            </a:r>
          </a:p>
          <a:p>
            <a:pPr marL="0" indent="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None/>
            </a:pPr>
            <a:r>
              <a:rPr lang="en-US" sz="7200" spc="-45" dirty="0">
                <a:solidFill>
                  <a:srgbClr val="FFFFFF"/>
                </a:solidFill>
                <a:cs typeface="Arial"/>
              </a:rPr>
              <a:t>                 </a:t>
            </a:r>
          </a:p>
          <a:p>
            <a:pPr marL="0" indent="0">
              <a:lnSpc>
                <a:spcPct val="125000"/>
              </a:lnSpc>
              <a:spcBef>
                <a:spcPts val="100"/>
              </a:spcBef>
              <a:buClr>
                <a:schemeClr val="accent1"/>
              </a:buClr>
              <a:buNone/>
            </a:pPr>
            <a:r>
              <a:rPr lang="en-US" sz="7200" i="1" spc="-45" dirty="0">
                <a:solidFill>
                  <a:srgbClr val="FFFFFF"/>
                </a:solidFill>
                <a:cs typeface="Arial"/>
              </a:rPr>
              <a:t>      Effective teamwork depends on adapting communication to people instead of expecting people to adapt to poor communication.</a:t>
            </a:r>
          </a:p>
        </p:txBody>
      </p:sp>
      <p:pic>
        <p:nvPicPr>
          <p:cNvPr id="4" name="Picture Placeholder 33" descr="Check icon">
            <a:extLst>
              <a:ext uri="{FF2B5EF4-FFF2-40B4-BE49-F238E27FC236}">
                <a16:creationId xmlns:a16="http://schemas.microsoft.com/office/drawing/2014/main" id="{5ADB212D-F428-AA26-18C7-13E6E1E15F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white">
          <a:xfrm>
            <a:off x="956600" y="5271052"/>
            <a:ext cx="409534" cy="409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1255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13" descr="People's hands">
            <a:extLst>
              <a:ext uri="{FF2B5EF4-FFF2-40B4-BE49-F238E27FC236}">
                <a16:creationId xmlns:a16="http://schemas.microsoft.com/office/drawing/2014/main" id="{3473867A-FBFD-45C7-BD5B-FDE711A8EC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00" y="0"/>
            <a:ext cx="12192000" cy="6858000"/>
          </a:xfrm>
          <a:prstGeom prst="rect">
            <a:avLst/>
          </a:prstGeom>
        </p:spPr>
      </p:pic>
      <p:sp>
        <p:nvSpPr>
          <p:cNvPr id="5" name="object 3" descr="Blue rectangle">
            <a:extLst>
              <a:ext uri="{FF2B5EF4-FFF2-40B4-BE49-F238E27FC236}">
                <a16:creationId xmlns:a16="http://schemas.microsoft.com/office/drawing/2014/main" id="{33BB357B-B238-4C43-8242-F33D9E1D4905}"/>
              </a:ext>
            </a:extLst>
          </p:cNvPr>
          <p:cNvSpPr/>
          <p:nvPr/>
        </p:nvSpPr>
        <p:spPr>
          <a:xfrm>
            <a:off x="1200" y="-8965"/>
            <a:ext cx="12189600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7" name="Oval 6" descr="Beige oval">
            <a:extLst>
              <a:ext uri="{FF2B5EF4-FFF2-40B4-BE49-F238E27FC236}">
                <a16:creationId xmlns:a16="http://schemas.microsoft.com/office/drawing/2014/main" id="{5E8475D7-5EB4-4E70-AD4D-D32B1FB40E6E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592443CF-1BB0-4648-AEBA-9AFB75D72A99}"/>
              </a:ext>
            </a:extLst>
          </p:cNvPr>
          <p:cNvSpPr>
            <a:spLocks noGrp="1"/>
          </p:cNvSpPr>
          <p:nvPr>
            <p:ph type="title"/>
          </p:nvPr>
        </p:nvSpPr>
        <p:spPr bwMode="white">
          <a:xfrm>
            <a:off x="863895" y="112318"/>
            <a:ext cx="10515600" cy="1143879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REFERENCING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F16D174-C1FB-4494-B78F-EFF7C645A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2912" y="6174902"/>
            <a:ext cx="357116" cy="365125"/>
          </a:xfrm>
        </p:spPr>
        <p:txBody>
          <a:bodyPr/>
          <a:lstStyle/>
          <a:p>
            <a:fld id="{82EE24B5-652C-4DB5-B7C3-B5BBEC1280B1}" type="slidenum">
              <a:rPr lang="en-US" smtClean="0"/>
              <a:t>17</a:t>
            </a:fld>
            <a:endParaRPr lang="en-US" dirty="0"/>
          </a:p>
        </p:txBody>
      </p:sp>
      <p:sp>
        <p:nvSpPr>
          <p:cNvPr id="9" name="object 5" descr="Beige rectangle">
            <a:extLst>
              <a:ext uri="{FF2B5EF4-FFF2-40B4-BE49-F238E27FC236}">
                <a16:creationId xmlns:a16="http://schemas.microsoft.com/office/drawing/2014/main" id="{3C19A568-7E73-443A-A183-2C3EDA0087DF}"/>
              </a:ext>
            </a:extLst>
          </p:cNvPr>
          <p:cNvSpPr/>
          <p:nvPr/>
        </p:nvSpPr>
        <p:spPr bwMode="white">
          <a:xfrm>
            <a:off x="944410" y="1076899"/>
            <a:ext cx="4356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F6F9814-DE81-653E-5A65-73F13EE821E6}"/>
              </a:ext>
            </a:extLst>
          </p:cNvPr>
          <p:cNvSpPr txBox="1"/>
          <p:nvPr/>
        </p:nvSpPr>
        <p:spPr>
          <a:xfrm>
            <a:off x="860610" y="1293845"/>
            <a:ext cx="10622302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Berlo, D.K. (1960) ‘</a:t>
            </a:r>
            <a:r>
              <a:rPr lang="en-US" sz="1600" i="1" dirty="0">
                <a:solidFill>
                  <a:schemeClr val="bg1"/>
                </a:solidFill>
              </a:rPr>
              <a:t>The process of communication: An introduction to theory and practice’</a:t>
            </a:r>
            <a:r>
              <a:rPr lang="en-US" sz="1600" dirty="0">
                <a:solidFill>
                  <a:schemeClr val="bg1"/>
                </a:solidFill>
              </a:rPr>
              <a:t>. New York: Holt, Rinehart and Winston.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sz="1600" dirty="0">
                <a:solidFill>
                  <a:schemeClr val="bg1"/>
                </a:solidFill>
              </a:rPr>
              <a:t>Berlo, 1960; Caffaro et al., 2020</a:t>
            </a: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Chartered Institute of Personnel and Development (CIPD) (2025) ‘</a:t>
            </a:r>
            <a:r>
              <a:rPr lang="en-US" sz="1600" i="1" dirty="0">
                <a:solidFill>
                  <a:schemeClr val="bg1"/>
                </a:solidFill>
              </a:rPr>
              <a:t>Embracing generational diversity in the workplace’. </a:t>
            </a:r>
            <a:r>
              <a:rPr lang="en-US" sz="1600" dirty="0">
                <a:solidFill>
                  <a:schemeClr val="bg1"/>
                </a:solidFill>
              </a:rPr>
              <a:t>Available at: https://www.cipd.org/uk/get-involved/events/2025/4/embracing-generational-diversity-in-the-workplace/ (Accessed: 9 August 2026).</a:t>
            </a:r>
          </a:p>
          <a:p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The Communication Theory (2024) ‘</a:t>
            </a:r>
            <a:r>
              <a:rPr lang="en-US" sz="1600" i="1" dirty="0">
                <a:solidFill>
                  <a:schemeClr val="bg1"/>
                </a:solidFill>
              </a:rPr>
              <a:t>Schramm Model of Communication’. </a:t>
            </a:r>
            <a:r>
              <a:rPr lang="en-US" sz="1600" dirty="0">
                <a:solidFill>
                  <a:schemeClr val="bg1"/>
                </a:solidFill>
              </a:rPr>
              <a:t>Available at: https://www.thecommunicationtheory.org/schramm-model-of-communication/ (Accessed: 5</a:t>
            </a:r>
            <a:r>
              <a:rPr lang="en-US" sz="1600" baseline="30000" dirty="0">
                <a:solidFill>
                  <a:schemeClr val="bg1"/>
                </a:solidFill>
              </a:rPr>
              <a:t>th</a:t>
            </a:r>
            <a:r>
              <a:rPr lang="en-US" sz="1600" dirty="0">
                <a:solidFill>
                  <a:schemeClr val="bg1"/>
                </a:solidFill>
              </a:rPr>
              <a:t> August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Shannon, C.E. and Weaver, W. (1949) ‘</a:t>
            </a:r>
            <a:r>
              <a:rPr lang="en-US" sz="1600" i="1" dirty="0">
                <a:solidFill>
                  <a:schemeClr val="bg1"/>
                </a:solidFill>
              </a:rPr>
              <a:t>The mathematical theory of communication’. </a:t>
            </a:r>
            <a:r>
              <a:rPr lang="en-US" sz="1600" dirty="0">
                <a:solidFill>
                  <a:schemeClr val="bg1"/>
                </a:solidFill>
              </a:rPr>
              <a:t>Urbana: University of Illinois Press.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Young, I., Greig, J., Wilhelm, B.J. and Waddell, L.A. (2019) </a:t>
            </a:r>
            <a:r>
              <a:rPr lang="en-US" sz="1600" i="1" dirty="0">
                <a:solidFill>
                  <a:schemeClr val="bg1"/>
                </a:solidFill>
              </a:rPr>
              <a:t>‘Effectiveness of food handler training and education interventions: A systematic review and meta-analysis’, </a:t>
            </a:r>
            <a:r>
              <a:rPr lang="en-US" sz="1600" dirty="0">
                <a:solidFill>
                  <a:schemeClr val="bg1"/>
                </a:solidFill>
              </a:rPr>
              <a:t>Journal of Food Protection, 82(10), pp. 1714–1728. Available at: https://doi.org/10.4315/0362-028X.JFP-19-108 (Accessed: 9 August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Schramm, W. (1954) ‘How communication works’, in Schramm, W. (ed.) The process and effects of mass communication. Urbana: University of Illinois Press, pp. 3–26.</a:t>
            </a:r>
          </a:p>
          <a:p>
            <a:endParaRPr lang="en-GB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28110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613C2F0A-52EF-75FA-BCC0-D52134DC7E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-897"/>
          <a:stretch>
            <a:fillRect/>
          </a:stretch>
        </p:blipFill>
        <p:spPr>
          <a:xfrm>
            <a:off x="-1" y="-116073"/>
            <a:ext cx="12192000" cy="7055224"/>
          </a:xfrm>
          <a:prstGeom prst="rect">
            <a:avLst/>
          </a:prstGeom>
          <a:effectLst/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5537408-2125-4CE5-92A7-F7E0FCBA31D0}"/>
              </a:ext>
            </a:extLst>
          </p:cNvPr>
          <p:cNvSpPr txBox="1">
            <a:spLocks/>
          </p:cNvSpPr>
          <p:nvPr/>
        </p:nvSpPr>
        <p:spPr>
          <a:xfrm>
            <a:off x="-1" y="1341439"/>
            <a:ext cx="6348413" cy="4140200"/>
          </a:xfrm>
          <a:prstGeom prst="rect">
            <a:avLst/>
          </a:prstGeom>
          <a:solidFill>
            <a:schemeClr val="accent2"/>
          </a:solidFill>
        </p:spPr>
        <p:txBody>
          <a:bodyPr lIns="1548000" tIns="216000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5000"/>
              </a:lnSpc>
              <a:buFont typeface="Arial" panose="020B0604020202020204" pitchFamily="34" charset="0"/>
              <a:buNone/>
            </a:pPr>
            <a:endParaRPr lang="en-US" sz="2500" b="1" dirty="0">
              <a:solidFill>
                <a:schemeClr val="bg2">
                  <a:alpha val="50000"/>
                </a:schemeClr>
              </a:solidFill>
            </a:endParaRPr>
          </a:p>
        </p:txBody>
      </p:sp>
      <p:sp>
        <p:nvSpPr>
          <p:cNvPr id="6" name="object 6" descr="Beige rectangle">
            <a:extLst>
              <a:ext uri="{FF2B5EF4-FFF2-40B4-BE49-F238E27FC236}">
                <a16:creationId xmlns:a16="http://schemas.microsoft.com/office/drawing/2014/main" id="{B0C70F64-F3E5-413B-AF4F-E15CE944B761}"/>
              </a:ext>
            </a:extLst>
          </p:cNvPr>
          <p:cNvSpPr/>
          <p:nvPr/>
        </p:nvSpPr>
        <p:spPr bwMode="ltGray">
          <a:xfrm>
            <a:off x="931203" y="2894901"/>
            <a:ext cx="4176000" cy="0"/>
          </a:xfrm>
          <a:custGeom>
            <a:avLst/>
            <a:gdLst/>
            <a:ahLst/>
            <a:cxnLst/>
            <a:rect l="l" t="t" r="r" b="b"/>
            <a:pathLst>
              <a:path w="4206240">
                <a:moveTo>
                  <a:pt x="0" y="0"/>
                </a:moveTo>
                <a:lnTo>
                  <a:pt x="4206240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D43A5E-77DF-44FD-800D-158434A3ABC6}"/>
              </a:ext>
            </a:extLst>
          </p:cNvPr>
          <p:cNvSpPr>
            <a:spLocks noGrp="1"/>
          </p:cNvSpPr>
          <p:nvPr>
            <p:ph type="title"/>
          </p:nvPr>
        </p:nvSpPr>
        <p:spPr bwMode="ltGray">
          <a:xfrm>
            <a:off x="838200" y="1701559"/>
            <a:ext cx="4859215" cy="1325563"/>
          </a:xfrm>
        </p:spPr>
        <p:txBody>
          <a:bodyPr>
            <a:normAutofit/>
          </a:bodyPr>
          <a:lstStyle/>
          <a:p>
            <a:r>
              <a:rPr lang="en-US" sz="5000" dirty="0">
                <a:solidFill>
                  <a:schemeClr val="bg1"/>
                </a:solidFill>
              </a:rPr>
              <a:t>THANK YOU!</a:t>
            </a:r>
            <a:endParaRPr lang="en-US" sz="5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E21324C-971F-0986-9BAD-3F7F0F9DD8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41418" y="3165010"/>
            <a:ext cx="4716935" cy="3151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9512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30">
      <a:dk1>
        <a:sysClr val="windowText" lastClr="000000"/>
      </a:dk1>
      <a:lt1>
        <a:sysClr val="window" lastClr="FFFFFF"/>
      </a:lt1>
      <a:dk2>
        <a:srgbClr val="00292E"/>
      </a:dk2>
      <a:lt2>
        <a:srgbClr val="64B2C1"/>
      </a:lt2>
      <a:accent1>
        <a:srgbClr val="F0CDA1"/>
      </a:accent1>
      <a:accent2>
        <a:srgbClr val="107082"/>
      </a:accent2>
      <a:accent3>
        <a:srgbClr val="054854"/>
      </a:accent3>
      <a:accent4>
        <a:srgbClr val="00AEEF"/>
      </a:accent4>
      <a:accent5>
        <a:srgbClr val="F99927"/>
      </a:accent5>
      <a:accent6>
        <a:srgbClr val="EC7216"/>
      </a:accent6>
      <a:hlink>
        <a:srgbClr val="000000"/>
      </a:hlink>
      <a:folHlink>
        <a:srgbClr val="000000"/>
      </a:folHlink>
    </a:clrScheme>
    <a:fontScheme name="Custom 25">
      <a:majorFont>
        <a:latin typeface="Gill Sans MT"/>
        <a:ea typeface=""/>
        <a:cs typeface=""/>
      </a:majorFont>
      <a:minorFont>
        <a:latin typeface="Arial 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M23188392_Professional services pitch deck_SL_V1.potx" id="{A16A60D7-542B-43C6-BB27-7BA8168B4019}" vid="{8C6CFC53-4DED-4518-8264-5814B6A3711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71946EF-A3EA-4ECB-8D9A-56C36FFF407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FFDD087A-3273-4D74-8700-4C8E2BE507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2DAF9E5-DED4-4A50-A81B-4CC218A03F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Professional services pitch deck</Template>
  <TotalTime>606</TotalTime>
  <Words>1324</Words>
  <Application>Microsoft Office PowerPoint</Application>
  <PresentationFormat>Widescreen</PresentationFormat>
  <Paragraphs>167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Arial </vt:lpstr>
      <vt:lpstr>Calibri</vt:lpstr>
      <vt:lpstr>Gill Sans MT</vt:lpstr>
      <vt:lpstr>Office Theme</vt:lpstr>
      <vt:lpstr>LCLM4003 Effective Teamwork and Communication Assignment 2: Group Presentation</vt:lpstr>
      <vt:lpstr>OVERVIEW</vt:lpstr>
      <vt:lpstr>INTRODUC TION</vt:lpstr>
      <vt:lpstr>Environmental Noise - Problem</vt:lpstr>
      <vt:lpstr>Environmental Noise - Solutions</vt:lpstr>
      <vt:lpstr>PowerPoint Presentation</vt:lpstr>
      <vt:lpstr>PowerPoint Presentation</vt:lpstr>
      <vt:lpstr>Age/Generational - Problem</vt:lpstr>
      <vt:lpstr>Age/Generational - Solutions</vt:lpstr>
      <vt:lpstr>PowerPoint Presentation</vt:lpstr>
      <vt:lpstr>PowerPoint Presentation</vt:lpstr>
      <vt:lpstr>Education and Knowledge - Barriers</vt:lpstr>
      <vt:lpstr>Education and Knowledge - Solutions</vt:lpstr>
      <vt:lpstr>PowerPoint Presentation</vt:lpstr>
      <vt:lpstr>PowerPoint Presentation</vt:lpstr>
      <vt:lpstr>CONCLUSION</vt:lpstr>
      <vt:lpstr>REFERENCING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Kristina G</dc:creator>
  <cp:lastModifiedBy>Kristina G</cp:lastModifiedBy>
  <cp:revision>280</cp:revision>
  <dcterms:created xsi:type="dcterms:W3CDTF">2026-08-02T15:53:00Z</dcterms:created>
  <dcterms:modified xsi:type="dcterms:W3CDTF">2026-08-10T08:01:22Z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