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11/23/2017</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asiasociety.org/global-cities-education-network/south-korean-education" TargetMode="External"/><Relationship Id="rId2" Type="http://schemas.openxmlformats.org/officeDocument/2006/relationships/hyperlink" Target="https://wenr.wes.org/2013/06/wenr-june-2013-an-overview-of-education-in-south-korea" TargetMode="External"/><Relationship Id="rId1" Type="http://schemas.openxmlformats.org/officeDocument/2006/relationships/slideLayout" Target="../slideLayouts/slideLayout2.xml"/><Relationship Id="rId6" Type="http://schemas.openxmlformats.org/officeDocument/2006/relationships/hyperlink" Target="http://www.caerphilly.gov.uk/CaerphillyDocs/Schools/How-is-your-child-doing-at-Primary-School.aspx" TargetMode="External"/><Relationship Id="rId5" Type="http://schemas.openxmlformats.org/officeDocument/2006/relationships/hyperlink" Target="http://www.unesco.org/new/en/education/themes/strengthening-education-systems/quality-framework/technical-notes/different-meaning-of-curriculum/" TargetMode="External"/><Relationship Id="rId4" Type="http://schemas.openxmlformats.org/officeDocument/2006/relationships/hyperlink" Target="https://www.nytimes.com/2014/04/03/opinion/south-koreas-struggle-with-suicide.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A6254-5177-4D81-8299-DDB1E3FBF462}"/>
              </a:ext>
            </a:extLst>
          </p:cNvPr>
          <p:cNvSpPr>
            <a:spLocks noGrp="1"/>
          </p:cNvSpPr>
          <p:nvPr>
            <p:ph type="ctrTitle"/>
          </p:nvPr>
        </p:nvSpPr>
        <p:spPr>
          <a:xfrm>
            <a:off x="-1544715" y="2475556"/>
            <a:ext cx="11301274" cy="1646302"/>
          </a:xfrm>
        </p:spPr>
        <p:txBody>
          <a:bodyPr/>
          <a:lstStyle/>
          <a:p>
            <a:r>
              <a:rPr lang="en-GB" sz="4400" dirty="0"/>
              <a:t>South Korean education comparison: </a:t>
            </a:r>
            <a:br>
              <a:rPr lang="en-GB" sz="4400" dirty="0"/>
            </a:br>
            <a:r>
              <a:rPr lang="en-GB" sz="4400" dirty="0"/>
              <a:t>A glimpse of our future?   </a:t>
            </a:r>
          </a:p>
        </p:txBody>
      </p:sp>
      <p:sp>
        <p:nvSpPr>
          <p:cNvPr id="3" name="Subtitle 2">
            <a:extLst>
              <a:ext uri="{FF2B5EF4-FFF2-40B4-BE49-F238E27FC236}">
                <a16:creationId xmlns:a16="http://schemas.microsoft.com/office/drawing/2014/main" id="{CAFAAB07-119D-4397-B652-A3E6776DBFFC}"/>
              </a:ext>
            </a:extLst>
          </p:cNvPr>
          <p:cNvSpPr>
            <a:spLocks noGrp="1"/>
          </p:cNvSpPr>
          <p:nvPr>
            <p:ph type="subTitle" idx="1"/>
          </p:nvPr>
        </p:nvSpPr>
        <p:spPr>
          <a:xfrm>
            <a:off x="124286" y="6190353"/>
            <a:ext cx="1606859" cy="576254"/>
          </a:xfrm>
        </p:spPr>
        <p:txBody>
          <a:bodyPr>
            <a:normAutofit fontScale="92500" lnSpcReduction="10000"/>
          </a:bodyPr>
          <a:lstStyle/>
          <a:p>
            <a:r>
              <a:rPr lang="en-GB" dirty="0"/>
              <a:t>By Ryan Friend</a:t>
            </a:r>
          </a:p>
        </p:txBody>
      </p:sp>
    </p:spTree>
    <p:extLst>
      <p:ext uri="{BB962C8B-B14F-4D97-AF65-F5344CB8AC3E}">
        <p14:creationId xmlns:p14="http://schemas.microsoft.com/office/powerpoint/2010/main" val="1030613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BF636-384E-4994-A0AB-58470B6DE1BA}"/>
              </a:ext>
            </a:extLst>
          </p:cNvPr>
          <p:cNvSpPr>
            <a:spLocks noGrp="1"/>
          </p:cNvSpPr>
          <p:nvPr>
            <p:ph type="title"/>
          </p:nvPr>
        </p:nvSpPr>
        <p:spPr/>
        <p:txBody>
          <a:bodyPr/>
          <a:lstStyle/>
          <a:p>
            <a:r>
              <a:rPr lang="en-GB" dirty="0"/>
              <a:t>Topics to be covered:</a:t>
            </a:r>
          </a:p>
        </p:txBody>
      </p:sp>
      <p:sp>
        <p:nvSpPr>
          <p:cNvPr id="3" name="Content Placeholder 2">
            <a:extLst>
              <a:ext uri="{FF2B5EF4-FFF2-40B4-BE49-F238E27FC236}">
                <a16:creationId xmlns:a16="http://schemas.microsoft.com/office/drawing/2014/main" id="{58395B81-21D2-43EC-9227-A7C3361320C5}"/>
              </a:ext>
            </a:extLst>
          </p:cNvPr>
          <p:cNvSpPr>
            <a:spLocks noGrp="1"/>
          </p:cNvSpPr>
          <p:nvPr>
            <p:ph idx="1"/>
          </p:nvPr>
        </p:nvSpPr>
        <p:spPr/>
        <p:txBody>
          <a:bodyPr/>
          <a:lstStyle/>
          <a:p>
            <a:r>
              <a:rPr lang="en-GB" dirty="0"/>
              <a:t>Why I chose South Korean education</a:t>
            </a:r>
          </a:p>
          <a:p>
            <a:r>
              <a:rPr lang="en-GB" dirty="0"/>
              <a:t>What does the South Korean national education system look like?</a:t>
            </a:r>
          </a:p>
          <a:p>
            <a:r>
              <a:rPr lang="en-GB" dirty="0"/>
              <a:t>How does this compare to the Welsh curriculum?</a:t>
            </a:r>
          </a:p>
          <a:p>
            <a:r>
              <a:rPr lang="en-GB" dirty="0"/>
              <a:t>What are the benefits and drawbacks of their system?</a:t>
            </a:r>
          </a:p>
          <a:p>
            <a:r>
              <a:rPr lang="en-GB" dirty="0"/>
              <a:t>What can we learn from both forms of curriculum?</a:t>
            </a:r>
          </a:p>
        </p:txBody>
      </p:sp>
    </p:spTree>
    <p:extLst>
      <p:ext uri="{BB962C8B-B14F-4D97-AF65-F5344CB8AC3E}">
        <p14:creationId xmlns:p14="http://schemas.microsoft.com/office/powerpoint/2010/main" val="4214966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5CBBD-FDA1-4A91-8023-22D2388096E5}"/>
              </a:ext>
            </a:extLst>
          </p:cNvPr>
          <p:cNvSpPr>
            <a:spLocks noGrp="1"/>
          </p:cNvSpPr>
          <p:nvPr>
            <p:ph type="title"/>
          </p:nvPr>
        </p:nvSpPr>
        <p:spPr/>
        <p:txBody>
          <a:bodyPr/>
          <a:lstStyle/>
          <a:p>
            <a:r>
              <a:rPr lang="en-GB" dirty="0"/>
              <a:t>Curriculum</a:t>
            </a:r>
          </a:p>
        </p:txBody>
      </p:sp>
      <p:sp>
        <p:nvSpPr>
          <p:cNvPr id="3" name="Content Placeholder 2">
            <a:extLst>
              <a:ext uri="{FF2B5EF4-FFF2-40B4-BE49-F238E27FC236}">
                <a16:creationId xmlns:a16="http://schemas.microsoft.com/office/drawing/2014/main" id="{C85A9AC4-70B9-4D5C-8ABA-52E447094968}"/>
              </a:ext>
            </a:extLst>
          </p:cNvPr>
          <p:cNvSpPr>
            <a:spLocks noGrp="1"/>
          </p:cNvSpPr>
          <p:nvPr>
            <p:ph idx="1"/>
          </p:nvPr>
        </p:nvSpPr>
        <p:spPr/>
        <p:txBody>
          <a:bodyPr/>
          <a:lstStyle/>
          <a:p>
            <a:r>
              <a:rPr lang="en-GB" dirty="0"/>
              <a:t>What does the curriculum mean to you?</a:t>
            </a:r>
          </a:p>
          <a:p>
            <a:endParaRPr lang="en-GB" dirty="0"/>
          </a:p>
          <a:p>
            <a:r>
              <a:rPr lang="en-GB" dirty="0"/>
              <a:t>‘In some cases, people see the curriculum entirely in terms of the subjects that are taught, and as set out within the set of textbooks, and forget the wider goals of competencies and personal development.’ (UNESCO, 2017)</a:t>
            </a:r>
          </a:p>
        </p:txBody>
      </p:sp>
    </p:spTree>
    <p:extLst>
      <p:ext uri="{BB962C8B-B14F-4D97-AF65-F5344CB8AC3E}">
        <p14:creationId xmlns:p14="http://schemas.microsoft.com/office/powerpoint/2010/main" val="846721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6C839-B412-4C5B-AAC9-76AAA97DEC94}"/>
              </a:ext>
            </a:extLst>
          </p:cNvPr>
          <p:cNvSpPr>
            <a:spLocks noGrp="1"/>
          </p:cNvSpPr>
          <p:nvPr>
            <p:ph type="title"/>
          </p:nvPr>
        </p:nvSpPr>
        <p:spPr/>
        <p:txBody>
          <a:bodyPr/>
          <a:lstStyle/>
          <a:p>
            <a:r>
              <a:rPr lang="en-GB" dirty="0"/>
              <a:t>South Korean education/ curriculum</a:t>
            </a:r>
          </a:p>
        </p:txBody>
      </p:sp>
      <p:sp>
        <p:nvSpPr>
          <p:cNvPr id="3" name="Content Placeholder 2">
            <a:extLst>
              <a:ext uri="{FF2B5EF4-FFF2-40B4-BE49-F238E27FC236}">
                <a16:creationId xmlns:a16="http://schemas.microsoft.com/office/drawing/2014/main" id="{6AE2F3A2-083C-4111-B76C-078EB61C7AF0}"/>
              </a:ext>
            </a:extLst>
          </p:cNvPr>
          <p:cNvSpPr>
            <a:spLocks noGrp="1"/>
          </p:cNvSpPr>
          <p:nvPr>
            <p:ph idx="1"/>
          </p:nvPr>
        </p:nvSpPr>
        <p:spPr/>
        <p:txBody>
          <a:bodyPr/>
          <a:lstStyle/>
          <a:p>
            <a:r>
              <a:rPr lang="en-GB" dirty="0"/>
              <a:t>The primary curriculum consists of nine principal subjects: moral education, Korean language, social studies, mathematics, science, physical education, music, fine arts, and practical arts. English-language instruction now begins in the third grade. (Diem et Al, 2017)</a:t>
            </a:r>
          </a:p>
          <a:p>
            <a:r>
              <a:rPr lang="en-GB" dirty="0"/>
              <a:t>In middle school ‘The curriculum consists of 12 basic or required subjects, electives, and extracurricular activities. While elementary school instructors teach all subjects, middle school teachers, like their colleagues in the United States, are content specialists. High schools are divided into academic and vocational schools. (Diem et Al, 2017)</a:t>
            </a:r>
          </a:p>
        </p:txBody>
      </p:sp>
    </p:spTree>
    <p:extLst>
      <p:ext uri="{BB962C8B-B14F-4D97-AF65-F5344CB8AC3E}">
        <p14:creationId xmlns:p14="http://schemas.microsoft.com/office/powerpoint/2010/main" val="3423882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8F761-D19C-42AB-964A-0171A9E91A94}"/>
              </a:ext>
            </a:extLst>
          </p:cNvPr>
          <p:cNvSpPr>
            <a:spLocks noGrp="1"/>
          </p:cNvSpPr>
          <p:nvPr>
            <p:ph type="title"/>
          </p:nvPr>
        </p:nvSpPr>
        <p:spPr/>
        <p:txBody>
          <a:bodyPr/>
          <a:lstStyle/>
          <a:p>
            <a:r>
              <a:rPr lang="en-GB" dirty="0"/>
              <a:t>Compared to the Welsh national curriculum</a:t>
            </a:r>
          </a:p>
        </p:txBody>
      </p:sp>
      <p:sp>
        <p:nvSpPr>
          <p:cNvPr id="3" name="Content Placeholder 2">
            <a:extLst>
              <a:ext uri="{FF2B5EF4-FFF2-40B4-BE49-F238E27FC236}">
                <a16:creationId xmlns:a16="http://schemas.microsoft.com/office/drawing/2014/main" id="{514CB65B-D0F5-47EA-B5E5-5D73BC2F4D6A}"/>
              </a:ext>
            </a:extLst>
          </p:cNvPr>
          <p:cNvSpPr>
            <a:spLocks noGrp="1"/>
          </p:cNvSpPr>
          <p:nvPr>
            <p:ph idx="1"/>
          </p:nvPr>
        </p:nvSpPr>
        <p:spPr/>
        <p:txBody>
          <a:bodyPr/>
          <a:lstStyle/>
          <a:p>
            <a:r>
              <a:rPr lang="en-GB" dirty="0"/>
              <a:t>The National Curriculum is made up of the following subjects: </a:t>
            </a:r>
          </a:p>
          <a:p>
            <a:pPr marL="0" indent="0">
              <a:buNone/>
            </a:pPr>
            <a:r>
              <a:rPr lang="en-GB" dirty="0"/>
              <a:t>English*, Welsh, Mathematics, Science, Design and Technology, Information Technology, History, Geography, Music, Art and Physical Education (PE).</a:t>
            </a:r>
          </a:p>
          <a:p>
            <a:pPr marL="0" indent="0">
              <a:buNone/>
            </a:pPr>
            <a:r>
              <a:rPr lang="en-GB" dirty="0"/>
              <a:t>A modern foreign language is added from the start of Key Stage 3 and most schools provide personal and social education. Children must also study Religious Education (according to the syllabus laid down by the local authority). (Welsh Government, 2007)</a:t>
            </a:r>
          </a:p>
          <a:p>
            <a:endParaRPr lang="en-GB" dirty="0"/>
          </a:p>
        </p:txBody>
      </p:sp>
    </p:spTree>
    <p:extLst>
      <p:ext uri="{BB962C8B-B14F-4D97-AF65-F5344CB8AC3E}">
        <p14:creationId xmlns:p14="http://schemas.microsoft.com/office/powerpoint/2010/main" val="3473716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78002-848A-4983-B7AC-31F79C5C0F5B}"/>
              </a:ext>
            </a:extLst>
          </p:cNvPr>
          <p:cNvSpPr>
            <a:spLocks noGrp="1"/>
          </p:cNvSpPr>
          <p:nvPr>
            <p:ph type="title"/>
          </p:nvPr>
        </p:nvSpPr>
        <p:spPr/>
        <p:txBody>
          <a:bodyPr/>
          <a:lstStyle/>
          <a:p>
            <a:r>
              <a:rPr lang="en-GB" dirty="0"/>
              <a:t>Pro’s of the South Korean curriculum</a:t>
            </a:r>
          </a:p>
        </p:txBody>
      </p:sp>
      <p:sp>
        <p:nvSpPr>
          <p:cNvPr id="3" name="Content Placeholder 2">
            <a:extLst>
              <a:ext uri="{FF2B5EF4-FFF2-40B4-BE49-F238E27FC236}">
                <a16:creationId xmlns:a16="http://schemas.microsoft.com/office/drawing/2014/main" id="{16BEDCDE-24E9-4134-9E0E-26A4C011B0EF}"/>
              </a:ext>
            </a:extLst>
          </p:cNvPr>
          <p:cNvSpPr>
            <a:spLocks noGrp="1"/>
          </p:cNvSpPr>
          <p:nvPr>
            <p:ph idx="1"/>
          </p:nvPr>
        </p:nvSpPr>
        <p:spPr>
          <a:xfrm>
            <a:off x="677334" y="1270000"/>
            <a:ext cx="8596668" cy="3880773"/>
          </a:xfrm>
        </p:spPr>
        <p:txBody>
          <a:bodyPr/>
          <a:lstStyle/>
          <a:p>
            <a:r>
              <a:rPr lang="en-GB" dirty="0"/>
              <a:t>A study by education firm Pearson, with data from the Economist Intelligence Unit, found South Korea to have the second-best education system in the world (after Finland). (Clark, 2013)</a:t>
            </a:r>
          </a:p>
          <a:p>
            <a:r>
              <a:rPr lang="en-GB" dirty="0"/>
              <a:t> South Koreans ranked second in reading, fourth in math, and sixth in science in 2009, the last year for which results are currently available. (Clark, 2013)</a:t>
            </a:r>
          </a:p>
          <a:p>
            <a:r>
              <a:rPr lang="en-GB" dirty="0"/>
              <a:t>Compared to Wales’ 40th in reading, 39</a:t>
            </a:r>
            <a:r>
              <a:rPr lang="en-GB" baseline="30000" dirty="0"/>
              <a:t>th</a:t>
            </a:r>
            <a:r>
              <a:rPr lang="en-GB" dirty="0"/>
              <a:t> in maths and 35</a:t>
            </a:r>
            <a:r>
              <a:rPr lang="en-GB" baseline="30000" dirty="0"/>
              <a:t>th</a:t>
            </a:r>
            <a:r>
              <a:rPr lang="en-GB" dirty="0"/>
              <a:t> in science. </a:t>
            </a:r>
          </a:p>
          <a:p>
            <a:endParaRPr lang="en-GB" dirty="0"/>
          </a:p>
          <a:p>
            <a:pPr marL="0" indent="0">
              <a:buNone/>
            </a:pPr>
            <a:endParaRPr lang="en-GB" dirty="0"/>
          </a:p>
        </p:txBody>
      </p:sp>
      <p:pic>
        <p:nvPicPr>
          <p:cNvPr id="4" name="Picture 3">
            <a:extLst>
              <a:ext uri="{FF2B5EF4-FFF2-40B4-BE49-F238E27FC236}">
                <a16:creationId xmlns:a16="http://schemas.microsoft.com/office/drawing/2014/main" id="{5DB48CAE-195B-4C95-AC8D-239267BB9A5E}"/>
              </a:ext>
            </a:extLst>
          </p:cNvPr>
          <p:cNvPicPr>
            <a:picLocks noChangeAspect="1"/>
          </p:cNvPicPr>
          <p:nvPr/>
        </p:nvPicPr>
        <p:blipFill>
          <a:blip r:embed="rId2"/>
          <a:stretch>
            <a:fillRect/>
          </a:stretch>
        </p:blipFill>
        <p:spPr>
          <a:xfrm>
            <a:off x="2590636" y="3428444"/>
            <a:ext cx="4770064" cy="2998314"/>
          </a:xfrm>
          <a:prstGeom prst="rect">
            <a:avLst/>
          </a:prstGeom>
        </p:spPr>
      </p:pic>
    </p:spTree>
    <p:extLst>
      <p:ext uri="{BB962C8B-B14F-4D97-AF65-F5344CB8AC3E}">
        <p14:creationId xmlns:p14="http://schemas.microsoft.com/office/powerpoint/2010/main" val="1484972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D7466-8570-4A41-9CB9-67B604C2AC9B}"/>
              </a:ext>
            </a:extLst>
          </p:cNvPr>
          <p:cNvSpPr>
            <a:spLocks noGrp="1"/>
          </p:cNvSpPr>
          <p:nvPr>
            <p:ph type="title"/>
          </p:nvPr>
        </p:nvSpPr>
        <p:spPr/>
        <p:txBody>
          <a:bodyPr/>
          <a:lstStyle/>
          <a:p>
            <a:r>
              <a:rPr lang="en-GB" dirty="0"/>
              <a:t>Cons of the South Korean curriculum</a:t>
            </a:r>
          </a:p>
        </p:txBody>
      </p:sp>
      <p:sp>
        <p:nvSpPr>
          <p:cNvPr id="3" name="Content Placeholder 2">
            <a:extLst>
              <a:ext uri="{FF2B5EF4-FFF2-40B4-BE49-F238E27FC236}">
                <a16:creationId xmlns:a16="http://schemas.microsoft.com/office/drawing/2014/main" id="{EA633471-1E08-4331-A0BE-7C83C0AD626D}"/>
              </a:ext>
            </a:extLst>
          </p:cNvPr>
          <p:cNvSpPr>
            <a:spLocks noGrp="1"/>
          </p:cNvSpPr>
          <p:nvPr>
            <p:ph idx="1"/>
          </p:nvPr>
        </p:nvSpPr>
        <p:spPr>
          <a:xfrm>
            <a:off x="677334" y="1270000"/>
            <a:ext cx="8596668" cy="4978400"/>
          </a:xfrm>
        </p:spPr>
        <p:txBody>
          <a:bodyPr>
            <a:normAutofit/>
          </a:bodyPr>
          <a:lstStyle/>
          <a:p>
            <a:r>
              <a:rPr lang="en-GB" dirty="0"/>
              <a:t>A typical day finds high schoolers studying before school begins at about 8:00 A.M. Classes run for 50 minutes each, with a morning break and a 50-minute lunch period. The afternoon session resumes at about 1:00 P.M., and classes continue until about 4:00 or 4:30, followed by the cleaning of the classroom. Students return to the school library to study or attend private schools or tutoring sessions until between 10:00 P.M. and midnight. (Diem et al, 2017)</a:t>
            </a:r>
          </a:p>
          <a:p>
            <a:r>
              <a:rPr lang="en-GB" dirty="0"/>
              <a:t>By some measures, the average Korean child spends 13 hours a day studying after supplemental class time is factored in. (Clark ,2013)</a:t>
            </a:r>
          </a:p>
          <a:p>
            <a:r>
              <a:rPr lang="en-GB" dirty="0"/>
              <a:t>South Korea has had the highest suicide rate in the industrialized world for eight consecutive years. It’s the No.1 cause of death for people between the ages of 10 and 30. Among the youth, the pressure over college entrance examinations is often blamed. (Kim, 2014)</a:t>
            </a:r>
          </a:p>
          <a:p>
            <a:r>
              <a:rPr lang="en-GB" dirty="0"/>
              <a:t>Therein lies the educational conundrum that policymakers in Korea face. They have a highly motivated and educated populace, but the system is failing to maximize the effort being put in by its students and teachers.(Clark,2013)</a:t>
            </a:r>
          </a:p>
          <a:p>
            <a:endParaRPr lang="en-GB" dirty="0"/>
          </a:p>
        </p:txBody>
      </p:sp>
    </p:spTree>
    <p:extLst>
      <p:ext uri="{BB962C8B-B14F-4D97-AF65-F5344CB8AC3E}">
        <p14:creationId xmlns:p14="http://schemas.microsoft.com/office/powerpoint/2010/main" val="848536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C6565-5DAC-47B7-A880-897DFC17237F}"/>
              </a:ext>
            </a:extLst>
          </p:cNvPr>
          <p:cNvSpPr>
            <a:spLocks noGrp="1"/>
          </p:cNvSpPr>
          <p:nvPr>
            <p:ph type="title"/>
          </p:nvPr>
        </p:nvSpPr>
        <p:spPr/>
        <p:txBody>
          <a:bodyPr/>
          <a:lstStyle/>
          <a:p>
            <a:r>
              <a:rPr lang="en-GB" dirty="0"/>
              <a:t>Conclusion and questions</a:t>
            </a:r>
          </a:p>
        </p:txBody>
      </p:sp>
      <p:sp>
        <p:nvSpPr>
          <p:cNvPr id="3" name="Content Placeholder 2">
            <a:extLst>
              <a:ext uri="{FF2B5EF4-FFF2-40B4-BE49-F238E27FC236}">
                <a16:creationId xmlns:a16="http://schemas.microsoft.com/office/drawing/2014/main" id="{56121BA1-4A81-49F1-BCA7-707B1AB62A42}"/>
              </a:ext>
            </a:extLst>
          </p:cNvPr>
          <p:cNvSpPr>
            <a:spLocks noGrp="1"/>
          </p:cNvSpPr>
          <p:nvPr>
            <p:ph idx="1"/>
          </p:nvPr>
        </p:nvSpPr>
        <p:spPr/>
        <p:txBody>
          <a:bodyPr/>
          <a:lstStyle/>
          <a:p>
            <a:r>
              <a:rPr lang="en-GB" dirty="0"/>
              <a:t>For all the difference there is in academic attainment there seems to be very little difference in delivery or pedagogy between South Korean and Welsh curriculum and as a result both face similar issues.</a:t>
            </a:r>
          </a:p>
          <a:p>
            <a:r>
              <a:rPr lang="en-GB" dirty="0"/>
              <a:t>South Korean education perhaps provides a glimpse of what Welsh educations future may look like. One must ask themselves what is the price of academic achievement if we are to follow our current path.</a:t>
            </a:r>
          </a:p>
        </p:txBody>
      </p:sp>
    </p:spTree>
    <p:extLst>
      <p:ext uri="{BB962C8B-B14F-4D97-AF65-F5344CB8AC3E}">
        <p14:creationId xmlns:p14="http://schemas.microsoft.com/office/powerpoint/2010/main" val="2130269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B8466-F1E9-4C7E-ACA8-B3C8518A3F0B}"/>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A67617D7-E278-4D3A-827E-FAE743B62911}"/>
              </a:ext>
            </a:extLst>
          </p:cNvPr>
          <p:cNvSpPr>
            <a:spLocks noGrp="1"/>
          </p:cNvSpPr>
          <p:nvPr>
            <p:ph idx="1"/>
          </p:nvPr>
        </p:nvSpPr>
        <p:spPr>
          <a:xfrm>
            <a:off x="677334" y="1627929"/>
            <a:ext cx="8596668" cy="4373376"/>
          </a:xfrm>
        </p:spPr>
        <p:txBody>
          <a:bodyPr>
            <a:normAutofit lnSpcReduction="10000"/>
          </a:bodyPr>
          <a:lstStyle/>
          <a:p>
            <a:r>
              <a:rPr lang="en-GB" dirty="0"/>
              <a:t>Clark, 2013 </a:t>
            </a:r>
            <a:r>
              <a:rPr lang="en-GB" i="1" dirty="0"/>
              <a:t>Education in South Korea</a:t>
            </a:r>
            <a:r>
              <a:rPr lang="en-GB" dirty="0"/>
              <a:t>  </a:t>
            </a:r>
            <a:r>
              <a:rPr lang="en-GB" dirty="0">
                <a:hlinkClick r:id="rId2"/>
              </a:rPr>
              <a:t>https://wenr.wes.org/2013/06/wenr-june-2013-an-overview-of-education-in-south-korea</a:t>
            </a:r>
            <a:r>
              <a:rPr lang="en-GB" dirty="0"/>
              <a:t> (Accessed 23/11/2017)</a:t>
            </a:r>
          </a:p>
          <a:p>
            <a:r>
              <a:rPr lang="en-GB" dirty="0"/>
              <a:t>Diem et Al, 2017 </a:t>
            </a:r>
            <a:r>
              <a:rPr lang="en-GB" i="1" dirty="0"/>
              <a:t>South Korean Education</a:t>
            </a:r>
            <a:r>
              <a:rPr lang="en-GB" dirty="0"/>
              <a:t> </a:t>
            </a:r>
            <a:r>
              <a:rPr lang="en-GB" dirty="0">
                <a:hlinkClick r:id="rId3"/>
              </a:rPr>
              <a:t>http://asiasociety.org/global-cities-education-network/south-korean-education</a:t>
            </a:r>
            <a:r>
              <a:rPr lang="en-GB" dirty="0"/>
              <a:t> (Accessed 23/11/2017)</a:t>
            </a:r>
          </a:p>
          <a:p>
            <a:r>
              <a:rPr lang="en-GB" dirty="0"/>
              <a:t>Kim, 2014 </a:t>
            </a:r>
            <a:r>
              <a:rPr lang="en-GB" i="1" dirty="0"/>
              <a:t>South Korea’s Struggle With Suicide </a:t>
            </a:r>
            <a:r>
              <a:rPr lang="en-GB" i="1" dirty="0">
                <a:hlinkClick r:id="rId4"/>
              </a:rPr>
              <a:t>https://www.nytimes.com/2014/04/03/opinion/south-koreas-struggle-with-suicide.html</a:t>
            </a:r>
            <a:r>
              <a:rPr lang="en-GB" i="1" dirty="0"/>
              <a:t> (Accessed 24/11/2017) </a:t>
            </a:r>
          </a:p>
          <a:p>
            <a:r>
              <a:rPr lang="en-GB" i="1" dirty="0"/>
              <a:t>UNESCO, 2017 Education </a:t>
            </a:r>
            <a:r>
              <a:rPr lang="en-GB" i="1" dirty="0">
                <a:hlinkClick r:id="rId5"/>
              </a:rPr>
              <a:t>http://www.unesco.org/new/en/education/themes/strengthening-education-systems/quality-framework/technical-notes/different-meaning-of-curriculum/</a:t>
            </a:r>
            <a:r>
              <a:rPr lang="en-GB" i="1" dirty="0"/>
              <a:t> (Accessed 23/11/2017)</a:t>
            </a:r>
          </a:p>
          <a:p>
            <a:r>
              <a:rPr lang="en-GB" i="1" dirty="0"/>
              <a:t>Welsh Government, 2007 How is your child doing at primary school?</a:t>
            </a:r>
            <a:r>
              <a:rPr lang="en-GB" dirty="0"/>
              <a:t> </a:t>
            </a:r>
            <a:r>
              <a:rPr lang="en-GB" dirty="0">
                <a:hlinkClick r:id="rId6"/>
              </a:rPr>
              <a:t>http://www.caerphilly.gov.uk/CaerphillyDocs/Schools/How-is-your-child-doing-at-Primary-School.aspx</a:t>
            </a:r>
            <a:r>
              <a:rPr lang="en-GB" dirty="0"/>
              <a:t> (Accessed 24/11/2017)</a:t>
            </a:r>
          </a:p>
          <a:p>
            <a:endParaRPr lang="en-GB" dirty="0"/>
          </a:p>
        </p:txBody>
      </p:sp>
    </p:spTree>
    <p:extLst>
      <p:ext uri="{BB962C8B-B14F-4D97-AF65-F5344CB8AC3E}">
        <p14:creationId xmlns:p14="http://schemas.microsoft.com/office/powerpoint/2010/main" val="156218304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870</TotalTime>
  <Words>846</Words>
  <Application>Microsoft Office PowerPoint</Application>
  <PresentationFormat>Widescreen</PresentationFormat>
  <Paragraphs>37</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Trebuchet MS</vt:lpstr>
      <vt:lpstr>Wingdings 3</vt:lpstr>
      <vt:lpstr>Facet</vt:lpstr>
      <vt:lpstr>South Korean education comparison:  A glimpse of our future?   </vt:lpstr>
      <vt:lpstr>Topics to be covered:</vt:lpstr>
      <vt:lpstr>Curriculum</vt:lpstr>
      <vt:lpstr>South Korean education/ curriculum</vt:lpstr>
      <vt:lpstr>Compared to the Welsh national curriculum</vt:lpstr>
      <vt:lpstr>Pro’s of the South Korean curriculum</vt:lpstr>
      <vt:lpstr>Cons of the South Korean curriculum</vt:lpstr>
      <vt:lpstr>Conclusion and questions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South Korean education comparison:  A glimpse of our future?</dc:title>
  <dc:creator>Ryan Friend</dc:creator>
  <cp:lastModifiedBy>Ryan Friend</cp:lastModifiedBy>
  <cp:revision>9</cp:revision>
  <dcterms:created xsi:type="dcterms:W3CDTF">2017-11-23T21:12:12Z</dcterms:created>
  <dcterms:modified xsi:type="dcterms:W3CDTF">2017-11-24T11:42:25Z</dcterms:modified>
</cp:coreProperties>
</file>