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5" r:id="rId3"/>
    <p:sldId id="286" r:id="rId4"/>
    <p:sldId id="288" r:id="rId5"/>
    <p:sldId id="273" r:id="rId6"/>
    <p:sldId id="274" r:id="rId7"/>
    <p:sldId id="279" r:id="rId8"/>
    <p:sldId id="283" r:id="rId9"/>
    <p:sldId id="276" r:id="rId10"/>
    <p:sldId id="277" r:id="rId11"/>
    <p:sldId id="272" r:id="rId12"/>
    <p:sldId id="258" r:id="rId13"/>
    <p:sldId id="259" r:id="rId14"/>
    <p:sldId id="260" r:id="rId15"/>
    <p:sldId id="285" r:id="rId16"/>
    <p:sldId id="262" r:id="rId17"/>
    <p:sldId id="263" r:id="rId18"/>
    <p:sldId id="265" r:id="rId19"/>
    <p:sldId id="266" r:id="rId20"/>
    <p:sldId id="267" r:id="rId21"/>
    <p:sldId id="268" r:id="rId22"/>
    <p:sldId id="269" r:id="rId23"/>
    <p:sldId id="27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17" name="Footer Placeholder 16"/>
          <p:cNvSpPr>
            <a:spLocks noGrp="1"/>
          </p:cNvSpPr>
          <p:nvPr>
            <p:ph type="ftr" sz="quarter" idx="11"/>
          </p:nvPr>
        </p:nvSpPr>
        <p:spPr/>
        <p:txBody>
          <a:bodyPr/>
          <a:lstStyle/>
          <a:p>
            <a:endParaRPr lang="en-GB" dirty="0"/>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01583568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58638011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dirty="0"/>
          </a:p>
        </p:txBody>
      </p:sp>
      <p:sp>
        <p:nvSpPr>
          <p:cNvPr id="4" name="Date Placeholder 3"/>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41383968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30/11/2016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001195753"/>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8" name="Footer Placeholder 7"/>
          <p:cNvSpPr>
            <a:spLocks noGrp="1"/>
          </p:cNvSpPr>
          <p:nvPr>
            <p:ph type="ftr" sz="quarter" idx="11"/>
          </p:nvPr>
        </p:nvSpPr>
        <p:spPr>
          <a:xfrm>
            <a:off x="304800" y="6409944"/>
            <a:ext cx="3581400" cy="365760"/>
          </a:xfrm>
        </p:spPr>
        <p:txBody>
          <a:bodyPr/>
          <a:lstStyle/>
          <a:p>
            <a:endParaRPr lang="en-GB" dirty="0"/>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744707291"/>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067152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dirty="0"/>
          </a:p>
        </p:txBody>
      </p:sp>
    </p:spTree>
    <p:extLst>
      <p:ext uri="{BB962C8B-B14F-4D97-AF65-F5344CB8AC3E}">
        <p14:creationId xmlns:p14="http://schemas.microsoft.com/office/powerpoint/2010/main" val="1379693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6" name="Footer Placeholder 5"/>
          <p:cNvSpPr>
            <a:spLocks noGrp="1"/>
          </p:cNvSpPr>
          <p:nvPr>
            <p:ph type="ftr" sz="quarter" idx="11"/>
          </p:nvPr>
        </p:nvSpPr>
        <p:spPr>
          <a:xfrm>
            <a:off x="301752" y="6410848"/>
            <a:ext cx="3383280" cy="365760"/>
          </a:xfrm>
        </p:spPr>
        <p:txBody>
          <a:bodyPr/>
          <a:lstStyle/>
          <a:p>
            <a:endParaRPr lang="en-GB" dirty="0"/>
          </a:p>
        </p:txBody>
      </p:sp>
    </p:spTree>
    <p:extLst>
      <p:ext uri="{BB962C8B-B14F-4D97-AF65-F5344CB8AC3E}">
        <p14:creationId xmlns:p14="http://schemas.microsoft.com/office/powerpoint/2010/main" val="72995745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30/11/2016</a:t>
            </a:fld>
            <a:endParaRPr lang="en-GB" dirty="0"/>
          </a:p>
        </p:txBody>
      </p:sp>
      <p:sp>
        <p:nvSpPr>
          <p:cNvPr id="6" name="Footer Placeholder 5"/>
          <p:cNvSpPr>
            <a:spLocks noGrp="1"/>
          </p:cNvSpPr>
          <p:nvPr>
            <p:ph type="ftr" sz="quarter" idx="11"/>
          </p:nvPr>
        </p:nvSpPr>
        <p:spPr>
          <a:xfrm>
            <a:off x="301752" y="6410848"/>
            <a:ext cx="3584448" cy="365760"/>
          </a:xfrm>
        </p:spPr>
        <p:txBody>
          <a:bodyPr/>
          <a:lstStyle/>
          <a:p>
            <a:endParaRPr lang="en-GB" dirty="0"/>
          </a:p>
        </p:txBody>
      </p:sp>
    </p:spTree>
    <p:extLst>
      <p:ext uri="{BB962C8B-B14F-4D97-AF65-F5344CB8AC3E}">
        <p14:creationId xmlns:p14="http://schemas.microsoft.com/office/powerpoint/2010/main" val="689185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Tree>
    <p:extLst>
      <p:ext uri="{BB962C8B-B14F-4D97-AF65-F5344CB8AC3E}">
        <p14:creationId xmlns:p14="http://schemas.microsoft.com/office/powerpoint/2010/main" val="1250155637"/>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30/11/2016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124339558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30/11/2016</a:t>
            </a:fld>
            <a:endParaRPr lang="en-GB" dirty="0"/>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dirty="0"/>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dirty="0">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34037386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684619"/>
            <a:ext cx="6400800" cy="1752600"/>
          </a:xfrm>
        </p:spPr>
        <p:txBody>
          <a:bodyPr/>
          <a:lstStyle/>
          <a:p>
            <a:r>
              <a:rPr lang="en-GB" dirty="0" smtClean="0"/>
              <a:t>CLCS5010 </a:t>
            </a:r>
            <a:endParaRPr lang="en-GB" dirty="0" smtClean="0"/>
          </a:p>
          <a:p>
            <a:endParaRPr lang="en-GB" dirty="0" smtClean="0"/>
          </a:p>
          <a:p>
            <a:r>
              <a:rPr lang="en-GB" dirty="0" smtClean="0"/>
              <a:t>Britain under the Julio-</a:t>
            </a:r>
            <a:r>
              <a:rPr lang="en-GB" dirty="0" err="1" smtClean="0"/>
              <a:t>Claudians</a:t>
            </a:r>
            <a:endParaRPr lang="en-GB" dirty="0"/>
          </a:p>
        </p:txBody>
      </p:sp>
      <p:sp>
        <p:nvSpPr>
          <p:cNvPr id="2" name="Title 1"/>
          <p:cNvSpPr>
            <a:spLocks noGrp="1"/>
          </p:cNvSpPr>
          <p:nvPr>
            <p:ph type="ctrTitle"/>
          </p:nvPr>
        </p:nvSpPr>
        <p:spPr/>
        <p:txBody>
          <a:bodyPr>
            <a:normAutofit/>
          </a:bodyPr>
          <a:lstStyle/>
          <a:p>
            <a:r>
              <a:rPr lang="en-GB" dirty="0"/>
              <a:t>Literature and Culture in the Reign of Nero</a:t>
            </a:r>
            <a:endParaRPr lang="en-GB" dirty="0"/>
          </a:p>
        </p:txBody>
      </p:sp>
      <p:pic>
        <p:nvPicPr>
          <p:cNvPr id="5" name="Picture 4"/>
          <p:cNvPicPr>
            <a:picLocks noChangeAspect="1"/>
          </p:cNvPicPr>
          <p:nvPr/>
        </p:nvPicPr>
        <p:blipFill>
          <a:blip r:embed="rId2"/>
          <a:stretch>
            <a:fillRect/>
          </a:stretch>
        </p:blipFill>
        <p:spPr>
          <a:xfrm>
            <a:off x="808618" y="3861048"/>
            <a:ext cx="2380358" cy="2319840"/>
          </a:xfrm>
          <a:prstGeom prst="rect">
            <a:avLst/>
          </a:prstGeom>
        </p:spPr>
      </p:pic>
      <p:sp>
        <p:nvSpPr>
          <p:cNvPr id="6" name="Rectangle 5"/>
          <p:cNvSpPr/>
          <p:nvPr/>
        </p:nvSpPr>
        <p:spPr>
          <a:xfrm>
            <a:off x="522633" y="6180888"/>
            <a:ext cx="2952328" cy="646331"/>
          </a:xfrm>
          <a:prstGeom prst="rect">
            <a:avLst/>
          </a:prstGeom>
        </p:spPr>
        <p:txBody>
          <a:bodyPr wrap="square">
            <a:spAutoFit/>
          </a:bodyPr>
          <a:lstStyle/>
          <a:p>
            <a:r>
              <a:rPr lang="en-GB" b="1" dirty="0"/>
              <a:t>Claudius and Britannia – </a:t>
            </a:r>
            <a:r>
              <a:rPr lang="en-GB" b="1" dirty="0" err="1"/>
              <a:t>Aphrodisias</a:t>
            </a:r>
            <a:r>
              <a:rPr lang="en-GB" b="1" dirty="0"/>
              <a:t> (Caria) </a:t>
            </a:r>
          </a:p>
        </p:txBody>
      </p:sp>
      <p:pic>
        <p:nvPicPr>
          <p:cNvPr id="7" name="Picture 6"/>
          <p:cNvPicPr>
            <a:picLocks noChangeAspect="1"/>
          </p:cNvPicPr>
          <p:nvPr/>
        </p:nvPicPr>
        <p:blipFill>
          <a:blip r:embed="rId3"/>
          <a:stretch>
            <a:fillRect/>
          </a:stretch>
        </p:blipFill>
        <p:spPr>
          <a:xfrm>
            <a:off x="4246812" y="3885502"/>
            <a:ext cx="3962743" cy="2292295"/>
          </a:xfrm>
          <a:prstGeom prst="rect">
            <a:avLst/>
          </a:prstGeom>
        </p:spPr>
      </p:pic>
      <p:sp>
        <p:nvSpPr>
          <p:cNvPr id="8" name="Rectangle 7"/>
          <p:cNvSpPr/>
          <p:nvPr/>
        </p:nvSpPr>
        <p:spPr>
          <a:xfrm>
            <a:off x="3707904" y="6160546"/>
            <a:ext cx="5040560" cy="646331"/>
          </a:xfrm>
          <a:prstGeom prst="rect">
            <a:avLst/>
          </a:prstGeom>
        </p:spPr>
        <p:txBody>
          <a:bodyPr wrap="square">
            <a:spAutoFit/>
          </a:bodyPr>
          <a:lstStyle/>
          <a:p>
            <a:r>
              <a:rPr lang="en-GB" b="1" dirty="0"/>
              <a:t>Claudius Denarius. 49-50 AD. TI CLAVD CAESAR AVG P M TR P VIIII IMP XVI</a:t>
            </a:r>
          </a:p>
        </p:txBody>
      </p:sp>
    </p:spTree>
    <p:extLst>
      <p:ext uri="{BB962C8B-B14F-4D97-AF65-F5344CB8AC3E}">
        <p14:creationId xmlns:p14="http://schemas.microsoft.com/office/powerpoint/2010/main" val="23200665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www.geodus.com/globe-map/tresgrand/planet-observer_POPBRI.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8420" t="43169"/>
          <a:stretch/>
        </p:blipFill>
        <p:spPr bwMode="auto">
          <a:xfrm>
            <a:off x="1691680" y="260649"/>
            <a:ext cx="5688631" cy="60486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275856" y="3789040"/>
            <a:ext cx="1008112" cy="369332"/>
          </a:xfrm>
          <a:prstGeom prst="rect">
            <a:avLst/>
          </a:prstGeom>
          <a:noFill/>
        </p:spPr>
        <p:txBody>
          <a:bodyPr wrap="square" rtlCol="0">
            <a:spAutoFit/>
          </a:bodyPr>
          <a:lstStyle/>
          <a:p>
            <a:r>
              <a:rPr lang="en-GB" dirty="0" smtClean="0">
                <a:solidFill>
                  <a:srgbClr val="FFFF00"/>
                </a:solidFill>
              </a:rPr>
              <a:t>Silures</a:t>
            </a:r>
            <a:endParaRPr lang="en-GB" dirty="0">
              <a:solidFill>
                <a:srgbClr val="FFFF00"/>
              </a:solidFill>
            </a:endParaRPr>
          </a:p>
        </p:txBody>
      </p:sp>
      <p:sp>
        <p:nvSpPr>
          <p:cNvPr id="7" name="TextBox 6"/>
          <p:cNvSpPr txBox="1"/>
          <p:nvPr/>
        </p:nvSpPr>
        <p:spPr>
          <a:xfrm>
            <a:off x="2265377" y="3594691"/>
            <a:ext cx="1152128" cy="369332"/>
          </a:xfrm>
          <a:prstGeom prst="rect">
            <a:avLst/>
          </a:prstGeom>
          <a:noFill/>
        </p:spPr>
        <p:txBody>
          <a:bodyPr wrap="square" rtlCol="0">
            <a:spAutoFit/>
          </a:bodyPr>
          <a:lstStyle/>
          <a:p>
            <a:r>
              <a:rPr lang="en-GB" dirty="0" smtClean="0">
                <a:solidFill>
                  <a:srgbClr val="FFFF00"/>
                </a:solidFill>
              </a:rPr>
              <a:t>Demetae</a:t>
            </a:r>
            <a:endParaRPr lang="en-GB" dirty="0">
              <a:solidFill>
                <a:srgbClr val="FFFF00"/>
              </a:solidFill>
            </a:endParaRPr>
          </a:p>
        </p:txBody>
      </p:sp>
      <p:sp>
        <p:nvSpPr>
          <p:cNvPr id="8" name="TextBox 7"/>
          <p:cNvSpPr txBox="1"/>
          <p:nvPr/>
        </p:nvSpPr>
        <p:spPr>
          <a:xfrm>
            <a:off x="2874707" y="2918288"/>
            <a:ext cx="1368152" cy="369332"/>
          </a:xfrm>
          <a:prstGeom prst="rect">
            <a:avLst/>
          </a:prstGeom>
          <a:noFill/>
        </p:spPr>
        <p:txBody>
          <a:bodyPr wrap="square" rtlCol="0">
            <a:spAutoFit/>
          </a:bodyPr>
          <a:lstStyle/>
          <a:p>
            <a:r>
              <a:rPr lang="en-GB" dirty="0" smtClean="0">
                <a:solidFill>
                  <a:srgbClr val="FFFF00"/>
                </a:solidFill>
              </a:rPr>
              <a:t>Ordovices</a:t>
            </a:r>
            <a:endParaRPr lang="en-GB" dirty="0">
              <a:solidFill>
                <a:srgbClr val="FFFF00"/>
              </a:solidFill>
            </a:endParaRPr>
          </a:p>
        </p:txBody>
      </p:sp>
      <p:sp>
        <p:nvSpPr>
          <p:cNvPr id="9" name="TextBox 8"/>
          <p:cNvSpPr txBox="1"/>
          <p:nvPr/>
        </p:nvSpPr>
        <p:spPr>
          <a:xfrm>
            <a:off x="3153644" y="2204864"/>
            <a:ext cx="1368152" cy="369332"/>
          </a:xfrm>
          <a:prstGeom prst="rect">
            <a:avLst/>
          </a:prstGeom>
          <a:noFill/>
        </p:spPr>
        <p:txBody>
          <a:bodyPr wrap="square" rtlCol="0">
            <a:spAutoFit/>
          </a:bodyPr>
          <a:lstStyle/>
          <a:p>
            <a:r>
              <a:rPr lang="en-GB" dirty="0" smtClean="0">
                <a:solidFill>
                  <a:srgbClr val="FFFF00"/>
                </a:solidFill>
              </a:rPr>
              <a:t>Deceangli</a:t>
            </a:r>
            <a:endParaRPr lang="en-GB" dirty="0">
              <a:solidFill>
                <a:srgbClr val="FFFF00"/>
              </a:solidFill>
            </a:endParaRPr>
          </a:p>
        </p:txBody>
      </p:sp>
      <p:sp>
        <p:nvSpPr>
          <p:cNvPr id="10" name="TextBox 9"/>
          <p:cNvSpPr txBox="1"/>
          <p:nvPr/>
        </p:nvSpPr>
        <p:spPr>
          <a:xfrm>
            <a:off x="6066521" y="4265862"/>
            <a:ext cx="864096" cy="369332"/>
          </a:xfrm>
          <a:prstGeom prst="rect">
            <a:avLst/>
          </a:prstGeom>
          <a:noFill/>
        </p:spPr>
        <p:txBody>
          <a:bodyPr wrap="square" rtlCol="0">
            <a:spAutoFit/>
          </a:bodyPr>
          <a:lstStyle/>
          <a:p>
            <a:r>
              <a:rPr lang="en-GB" dirty="0" smtClean="0">
                <a:solidFill>
                  <a:srgbClr val="FFFF00"/>
                </a:solidFill>
              </a:rPr>
              <a:t>Canti</a:t>
            </a:r>
            <a:endParaRPr lang="en-GB" dirty="0">
              <a:solidFill>
                <a:srgbClr val="FFFF00"/>
              </a:solidFill>
            </a:endParaRPr>
          </a:p>
        </p:txBody>
      </p:sp>
      <p:sp>
        <p:nvSpPr>
          <p:cNvPr id="11" name="TextBox 10"/>
          <p:cNvSpPr txBox="1"/>
          <p:nvPr/>
        </p:nvSpPr>
        <p:spPr>
          <a:xfrm>
            <a:off x="5739206" y="3751867"/>
            <a:ext cx="1475454" cy="369332"/>
          </a:xfrm>
          <a:prstGeom prst="rect">
            <a:avLst/>
          </a:prstGeom>
          <a:noFill/>
        </p:spPr>
        <p:txBody>
          <a:bodyPr wrap="square" rtlCol="0">
            <a:spAutoFit/>
          </a:bodyPr>
          <a:lstStyle/>
          <a:p>
            <a:r>
              <a:rPr lang="en-GB" dirty="0" smtClean="0">
                <a:solidFill>
                  <a:srgbClr val="FFFF00"/>
                </a:solidFill>
              </a:rPr>
              <a:t>Trinovantes</a:t>
            </a:r>
            <a:endParaRPr lang="en-GB" dirty="0">
              <a:solidFill>
                <a:srgbClr val="FFFF00"/>
              </a:solidFill>
            </a:endParaRPr>
          </a:p>
        </p:txBody>
      </p:sp>
      <p:sp>
        <p:nvSpPr>
          <p:cNvPr id="12" name="TextBox 11"/>
          <p:cNvSpPr txBox="1"/>
          <p:nvPr/>
        </p:nvSpPr>
        <p:spPr>
          <a:xfrm>
            <a:off x="6419800" y="2854673"/>
            <a:ext cx="864096" cy="369332"/>
          </a:xfrm>
          <a:prstGeom prst="rect">
            <a:avLst/>
          </a:prstGeom>
          <a:noFill/>
        </p:spPr>
        <p:txBody>
          <a:bodyPr wrap="square" rtlCol="0">
            <a:spAutoFit/>
          </a:bodyPr>
          <a:lstStyle/>
          <a:p>
            <a:r>
              <a:rPr lang="en-GB" dirty="0" smtClean="0">
                <a:solidFill>
                  <a:srgbClr val="FFFF00"/>
                </a:solidFill>
              </a:rPr>
              <a:t>Iceni</a:t>
            </a:r>
            <a:endParaRPr lang="en-GB" dirty="0">
              <a:solidFill>
                <a:srgbClr val="FFFF00"/>
              </a:solidFill>
            </a:endParaRPr>
          </a:p>
        </p:txBody>
      </p:sp>
      <p:sp>
        <p:nvSpPr>
          <p:cNvPr id="13" name="TextBox 12"/>
          <p:cNvSpPr txBox="1"/>
          <p:nvPr/>
        </p:nvSpPr>
        <p:spPr>
          <a:xfrm>
            <a:off x="3995936" y="1628800"/>
            <a:ext cx="1475454" cy="369332"/>
          </a:xfrm>
          <a:prstGeom prst="rect">
            <a:avLst/>
          </a:prstGeom>
          <a:noFill/>
        </p:spPr>
        <p:txBody>
          <a:bodyPr wrap="square" rtlCol="0">
            <a:spAutoFit/>
          </a:bodyPr>
          <a:lstStyle/>
          <a:p>
            <a:r>
              <a:rPr lang="en-GB" dirty="0" smtClean="0">
                <a:solidFill>
                  <a:srgbClr val="FFFF00"/>
                </a:solidFill>
              </a:rPr>
              <a:t>Brigantes</a:t>
            </a:r>
            <a:endParaRPr lang="en-GB" dirty="0">
              <a:solidFill>
                <a:srgbClr val="FFFF00"/>
              </a:solidFill>
            </a:endParaRPr>
          </a:p>
        </p:txBody>
      </p:sp>
      <p:sp>
        <p:nvSpPr>
          <p:cNvPr id="14" name="TextBox 13"/>
          <p:cNvSpPr txBox="1"/>
          <p:nvPr/>
        </p:nvSpPr>
        <p:spPr>
          <a:xfrm>
            <a:off x="2520482" y="4941168"/>
            <a:ext cx="1475454" cy="369332"/>
          </a:xfrm>
          <a:prstGeom prst="rect">
            <a:avLst/>
          </a:prstGeom>
          <a:noFill/>
        </p:spPr>
        <p:txBody>
          <a:bodyPr wrap="square" rtlCol="0">
            <a:spAutoFit/>
          </a:bodyPr>
          <a:lstStyle/>
          <a:p>
            <a:r>
              <a:rPr lang="en-GB" dirty="0" smtClean="0">
                <a:solidFill>
                  <a:srgbClr val="FFFF00"/>
                </a:solidFill>
              </a:rPr>
              <a:t>Dumnonii</a:t>
            </a:r>
            <a:endParaRPr lang="en-GB" dirty="0">
              <a:solidFill>
                <a:srgbClr val="FFFF00"/>
              </a:solidFill>
            </a:endParaRPr>
          </a:p>
        </p:txBody>
      </p:sp>
      <p:sp>
        <p:nvSpPr>
          <p:cNvPr id="15" name="TextBox 14"/>
          <p:cNvSpPr txBox="1"/>
          <p:nvPr/>
        </p:nvSpPr>
        <p:spPr>
          <a:xfrm>
            <a:off x="4661654" y="4264524"/>
            <a:ext cx="1224136" cy="369332"/>
          </a:xfrm>
          <a:prstGeom prst="rect">
            <a:avLst/>
          </a:prstGeom>
          <a:noFill/>
        </p:spPr>
        <p:txBody>
          <a:bodyPr wrap="square" rtlCol="0">
            <a:spAutoFit/>
          </a:bodyPr>
          <a:lstStyle/>
          <a:p>
            <a:r>
              <a:rPr lang="en-GB" dirty="0" smtClean="0">
                <a:solidFill>
                  <a:srgbClr val="FFFF00"/>
                </a:solidFill>
              </a:rPr>
              <a:t>Atrebates</a:t>
            </a:r>
            <a:endParaRPr lang="en-GB" dirty="0">
              <a:solidFill>
                <a:srgbClr val="FFFF00"/>
              </a:solidFill>
            </a:endParaRPr>
          </a:p>
        </p:txBody>
      </p:sp>
      <p:sp>
        <p:nvSpPr>
          <p:cNvPr id="17" name="TextBox 16"/>
          <p:cNvSpPr txBox="1"/>
          <p:nvPr/>
        </p:nvSpPr>
        <p:spPr>
          <a:xfrm>
            <a:off x="4139952" y="3751867"/>
            <a:ext cx="1475454" cy="369332"/>
          </a:xfrm>
          <a:prstGeom prst="rect">
            <a:avLst/>
          </a:prstGeom>
          <a:noFill/>
        </p:spPr>
        <p:txBody>
          <a:bodyPr wrap="square" rtlCol="0">
            <a:spAutoFit/>
          </a:bodyPr>
          <a:lstStyle/>
          <a:p>
            <a:r>
              <a:rPr lang="en-GB" dirty="0" smtClean="0">
                <a:solidFill>
                  <a:srgbClr val="FFFF00"/>
                </a:solidFill>
              </a:rPr>
              <a:t>Dobuni</a:t>
            </a:r>
            <a:endParaRPr lang="en-GB" dirty="0">
              <a:solidFill>
                <a:srgbClr val="FFFF00"/>
              </a:solidFill>
            </a:endParaRPr>
          </a:p>
        </p:txBody>
      </p:sp>
      <p:sp>
        <p:nvSpPr>
          <p:cNvPr id="18" name="TextBox 17"/>
          <p:cNvSpPr txBox="1"/>
          <p:nvPr/>
        </p:nvSpPr>
        <p:spPr>
          <a:xfrm>
            <a:off x="4535995" y="2490182"/>
            <a:ext cx="1475454" cy="369332"/>
          </a:xfrm>
          <a:prstGeom prst="rect">
            <a:avLst/>
          </a:prstGeom>
          <a:noFill/>
        </p:spPr>
        <p:txBody>
          <a:bodyPr wrap="square" rtlCol="0">
            <a:spAutoFit/>
          </a:bodyPr>
          <a:lstStyle/>
          <a:p>
            <a:r>
              <a:rPr lang="en-GB" dirty="0" smtClean="0">
                <a:solidFill>
                  <a:srgbClr val="FFFF00"/>
                </a:solidFill>
              </a:rPr>
              <a:t>Coritani</a:t>
            </a:r>
            <a:endParaRPr lang="en-GB" dirty="0">
              <a:solidFill>
                <a:srgbClr val="FFFF00"/>
              </a:solidFill>
            </a:endParaRPr>
          </a:p>
        </p:txBody>
      </p:sp>
      <p:sp>
        <p:nvSpPr>
          <p:cNvPr id="16" name="TextBox 15"/>
          <p:cNvSpPr txBox="1"/>
          <p:nvPr/>
        </p:nvSpPr>
        <p:spPr>
          <a:xfrm>
            <a:off x="4767808" y="3400602"/>
            <a:ext cx="1651992" cy="369332"/>
          </a:xfrm>
          <a:prstGeom prst="rect">
            <a:avLst/>
          </a:prstGeom>
          <a:noFill/>
        </p:spPr>
        <p:txBody>
          <a:bodyPr wrap="square" rtlCol="0">
            <a:spAutoFit/>
          </a:bodyPr>
          <a:lstStyle/>
          <a:p>
            <a:r>
              <a:rPr lang="en-GB" dirty="0" smtClean="0">
                <a:solidFill>
                  <a:srgbClr val="FFFF00"/>
                </a:solidFill>
              </a:rPr>
              <a:t>Catuvellauni</a:t>
            </a:r>
            <a:endParaRPr lang="en-GB" dirty="0">
              <a:solidFill>
                <a:srgbClr val="FFFF00"/>
              </a:solidFill>
            </a:endParaRPr>
          </a:p>
        </p:txBody>
      </p:sp>
      <p:sp>
        <p:nvSpPr>
          <p:cNvPr id="2" name="TextBox 1"/>
          <p:cNvSpPr txBox="1"/>
          <p:nvPr/>
        </p:nvSpPr>
        <p:spPr>
          <a:xfrm>
            <a:off x="3995936" y="4569716"/>
            <a:ext cx="1008112" cy="369332"/>
          </a:xfrm>
          <a:prstGeom prst="rect">
            <a:avLst/>
          </a:prstGeom>
          <a:noFill/>
        </p:spPr>
        <p:txBody>
          <a:bodyPr wrap="square" rtlCol="0">
            <a:spAutoFit/>
          </a:bodyPr>
          <a:lstStyle/>
          <a:p>
            <a:r>
              <a:rPr lang="en-GB" dirty="0" smtClean="0">
                <a:solidFill>
                  <a:srgbClr val="FFFF00"/>
                </a:solidFill>
              </a:rPr>
              <a:t>Belgae</a:t>
            </a:r>
            <a:endParaRPr lang="en-GB" dirty="0">
              <a:solidFill>
                <a:srgbClr val="FFFF00"/>
              </a:solidFill>
            </a:endParaRPr>
          </a:p>
        </p:txBody>
      </p:sp>
      <p:sp>
        <p:nvSpPr>
          <p:cNvPr id="3" name="Rectangle 2"/>
          <p:cNvSpPr/>
          <p:nvPr/>
        </p:nvSpPr>
        <p:spPr>
          <a:xfrm>
            <a:off x="1691680" y="380862"/>
            <a:ext cx="5688630" cy="830997"/>
          </a:xfrm>
          <a:prstGeom prst="rect">
            <a:avLst/>
          </a:prstGeom>
        </p:spPr>
        <p:txBody>
          <a:bodyPr wrap="square">
            <a:spAutoFit/>
          </a:bodyPr>
          <a:lstStyle/>
          <a:p>
            <a:pPr marL="274320" indent="-274320" algn="ctr">
              <a:spcBef>
                <a:spcPct val="20000"/>
              </a:spcBef>
              <a:buClr>
                <a:srgbClr val="D16349"/>
              </a:buClr>
              <a:buSzPct val="85000"/>
              <a:defRPr/>
            </a:pPr>
            <a:r>
              <a:rPr lang="en-GB" sz="2400" b="1" dirty="0">
                <a:solidFill>
                  <a:srgbClr val="FFFF00"/>
                </a:solidFill>
              </a:rPr>
              <a:t>Earlier Roman interaction with Britain</a:t>
            </a:r>
          </a:p>
        </p:txBody>
      </p:sp>
    </p:spTree>
    <p:extLst>
      <p:ext uri="{BB962C8B-B14F-4D97-AF65-F5344CB8AC3E}">
        <p14:creationId xmlns:p14="http://schemas.microsoft.com/office/powerpoint/2010/main" val="250589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Caesar’s Forays – 55 and 54 BC</a:t>
            </a:r>
            <a:endParaRPr lang="en-GB" dirty="0"/>
          </a:p>
        </p:txBody>
      </p:sp>
      <p:sp>
        <p:nvSpPr>
          <p:cNvPr id="3" name="Content Placeholder 2"/>
          <p:cNvSpPr>
            <a:spLocks noGrp="1"/>
          </p:cNvSpPr>
          <p:nvPr>
            <p:ph sz="quarter" idx="1"/>
          </p:nvPr>
        </p:nvSpPr>
        <p:spPr>
          <a:xfrm>
            <a:off x="179512" y="1527048"/>
            <a:ext cx="8784976" cy="5330952"/>
          </a:xfrm>
        </p:spPr>
        <p:txBody>
          <a:bodyPr>
            <a:normAutofit lnSpcReduction="10000"/>
          </a:bodyPr>
          <a:lstStyle/>
          <a:p>
            <a:r>
              <a:rPr lang="en-GB" dirty="0" smtClean="0"/>
              <a:t>Belgae [Belgium / northeast France] and </a:t>
            </a:r>
            <a:r>
              <a:rPr lang="en-GB" dirty="0" err="1" smtClean="0"/>
              <a:t>Veneti</a:t>
            </a:r>
            <a:r>
              <a:rPr lang="en-GB" dirty="0" smtClean="0"/>
              <a:t> [Brittany] received helps from Britons:</a:t>
            </a:r>
          </a:p>
          <a:p>
            <a:pPr lvl="1"/>
            <a:r>
              <a:rPr lang="en-GB" dirty="0" smtClean="0"/>
              <a:t>in August 55 BC Caesar sailed with 2 legions [10,000 men] and 500 cavalry, landing in Kent.</a:t>
            </a:r>
          </a:p>
          <a:p>
            <a:pPr lvl="1"/>
            <a:endParaRPr lang="en-GB" sz="200" dirty="0"/>
          </a:p>
          <a:p>
            <a:r>
              <a:rPr lang="en-GB" dirty="0" smtClean="0"/>
              <a:t>Second expedition in 54 BC, sets out </a:t>
            </a:r>
            <a:r>
              <a:rPr lang="en-GB" dirty="0"/>
              <a:t>in July with </a:t>
            </a:r>
            <a:r>
              <a:rPr lang="en-GB" dirty="0" smtClean="0"/>
              <a:t>800 </a:t>
            </a:r>
            <a:r>
              <a:rPr lang="en-GB" dirty="0"/>
              <a:t>ships, carrying 5 legions [25,000 men], and 2,000 </a:t>
            </a:r>
            <a:r>
              <a:rPr lang="en-GB" dirty="0" smtClean="0"/>
              <a:t>cavalry.</a:t>
            </a:r>
          </a:p>
          <a:p>
            <a:pPr lvl="1"/>
            <a:r>
              <a:rPr lang="en-GB" dirty="0"/>
              <a:t>Confederation of Britons under </a:t>
            </a:r>
            <a:r>
              <a:rPr lang="en-GB" dirty="0" err="1"/>
              <a:t>Cassivellaunus</a:t>
            </a:r>
            <a:r>
              <a:rPr lang="en-GB" dirty="0"/>
              <a:t>, king of the </a:t>
            </a:r>
            <a:r>
              <a:rPr lang="en-GB" dirty="0" err="1"/>
              <a:t>Catuvellauni</a:t>
            </a:r>
            <a:r>
              <a:rPr lang="en-GB" dirty="0"/>
              <a:t> – Caesar makes an alliance with the </a:t>
            </a:r>
            <a:r>
              <a:rPr lang="en-GB" dirty="0" err="1"/>
              <a:t>Trinovantes</a:t>
            </a:r>
            <a:r>
              <a:rPr lang="en-GB" dirty="0" smtClean="0"/>
              <a:t>.</a:t>
            </a:r>
          </a:p>
          <a:p>
            <a:pPr lvl="1"/>
            <a:r>
              <a:rPr lang="en-GB" dirty="0" smtClean="0"/>
              <a:t>“</a:t>
            </a:r>
            <a:r>
              <a:rPr lang="en-GB" dirty="0" err="1" smtClean="0"/>
              <a:t>Cassivellaunus</a:t>
            </a:r>
            <a:r>
              <a:rPr lang="en-GB" dirty="0" smtClean="0"/>
              <a:t>… [hear reports of] </a:t>
            </a:r>
            <a:r>
              <a:rPr lang="en-GB" dirty="0"/>
              <a:t>so many </a:t>
            </a:r>
            <a:r>
              <a:rPr lang="en-GB" dirty="0" smtClean="0"/>
              <a:t>losses… and </a:t>
            </a:r>
            <a:r>
              <a:rPr lang="en-GB" dirty="0"/>
              <a:t>his territories laid waste, being alarmed most of all by the desertion of the states, sends ambassadors to Caesar [to treat] about a </a:t>
            </a:r>
            <a:r>
              <a:rPr lang="en-GB" dirty="0" smtClean="0"/>
              <a:t>surrender… Caesar</a:t>
            </a:r>
            <a:r>
              <a:rPr lang="en-GB" dirty="0"/>
              <a:t>, since he had determined to pass the winter on the continent, on account of the sudden revolts of </a:t>
            </a:r>
            <a:r>
              <a:rPr lang="en-GB" dirty="0" smtClean="0"/>
              <a:t>Gaul…” </a:t>
            </a:r>
            <a:r>
              <a:rPr lang="en-GB" dirty="0"/>
              <a:t>- </a:t>
            </a:r>
            <a:r>
              <a:rPr lang="en-GB" b="1" dirty="0"/>
              <a:t>Caesar </a:t>
            </a:r>
            <a:r>
              <a:rPr lang="en-GB" b="1" i="1" dirty="0"/>
              <a:t>Gallic War </a:t>
            </a:r>
            <a:r>
              <a:rPr lang="en-GB" b="1" dirty="0" smtClean="0"/>
              <a:t>5.22</a:t>
            </a:r>
            <a:r>
              <a:rPr lang="en-GB" dirty="0" smtClean="0"/>
              <a:t>.</a:t>
            </a:r>
            <a:endParaRPr lang="en-GB" dirty="0"/>
          </a:p>
          <a:p>
            <a:pPr lvl="1"/>
            <a:endParaRPr lang="en-GB" dirty="0" smtClean="0"/>
          </a:p>
          <a:p>
            <a:endParaRPr lang="en-GB" dirty="0" smtClean="0"/>
          </a:p>
        </p:txBody>
      </p:sp>
    </p:spTree>
    <p:extLst>
      <p:ext uri="{BB962C8B-B14F-4D97-AF65-F5344CB8AC3E}">
        <p14:creationId xmlns:p14="http://schemas.microsoft.com/office/powerpoint/2010/main" val="4039381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Augustus and Britain</a:t>
            </a:r>
            <a:endParaRPr lang="en-GB" dirty="0"/>
          </a:p>
        </p:txBody>
      </p:sp>
      <p:sp>
        <p:nvSpPr>
          <p:cNvPr id="3" name="Content Placeholder 2"/>
          <p:cNvSpPr>
            <a:spLocks noGrp="1"/>
          </p:cNvSpPr>
          <p:nvPr>
            <p:ph sz="quarter" idx="1"/>
          </p:nvPr>
        </p:nvSpPr>
        <p:spPr>
          <a:xfrm>
            <a:off x="179512" y="1412776"/>
            <a:ext cx="8784976" cy="5328592"/>
          </a:xfrm>
        </p:spPr>
        <p:txBody>
          <a:bodyPr>
            <a:normAutofit fontScale="92500" lnSpcReduction="20000"/>
          </a:bodyPr>
          <a:lstStyle/>
          <a:p>
            <a:pPr marL="0" indent="0">
              <a:buNone/>
            </a:pPr>
            <a:r>
              <a:rPr lang="en-GB" dirty="0"/>
              <a:t> </a:t>
            </a:r>
            <a:r>
              <a:rPr lang="en-GB" b="1" dirty="0"/>
              <a:t>At present, however, some of the chieftains there, after procuring the friendship of Caesar Augustus by sending embassies and by paying court to </a:t>
            </a:r>
            <a:r>
              <a:rPr lang="en-GB" b="1" dirty="0" smtClean="0"/>
              <a:t>him</a:t>
            </a:r>
            <a:r>
              <a:rPr lang="en-GB" dirty="0" smtClean="0"/>
              <a:t>, have </a:t>
            </a:r>
            <a:r>
              <a:rPr lang="en-GB" dirty="0"/>
              <a:t>not only dedicated offerings in the Capitol, but have also managed to make the whole of the island virtually Roman </a:t>
            </a:r>
            <a:r>
              <a:rPr lang="en-GB" dirty="0" smtClean="0"/>
              <a:t>property</a:t>
            </a:r>
            <a:r>
              <a:rPr lang="en-GB" dirty="0"/>
              <a:t>. </a:t>
            </a:r>
            <a:r>
              <a:rPr lang="en-GB" b="1" dirty="0"/>
              <a:t>Further, they submit so easily to heavy duties, both on the exports from there to </a:t>
            </a:r>
            <a:r>
              <a:rPr lang="en-GB" b="1" dirty="0" err="1" smtClean="0"/>
              <a:t>Gual</a:t>
            </a:r>
            <a:r>
              <a:rPr lang="en-GB" b="1" dirty="0" smtClean="0"/>
              <a:t> and </a:t>
            </a:r>
            <a:r>
              <a:rPr lang="en-GB" b="1" dirty="0"/>
              <a:t>on the imports from </a:t>
            </a:r>
            <a:r>
              <a:rPr lang="en-GB" b="1" dirty="0" smtClean="0"/>
              <a:t>Gaul </a:t>
            </a:r>
            <a:r>
              <a:rPr lang="en-GB" dirty="0"/>
              <a:t>(these latter are </a:t>
            </a:r>
            <a:r>
              <a:rPr lang="en-GB" dirty="0" smtClean="0"/>
              <a:t>ivory</a:t>
            </a:r>
            <a:r>
              <a:rPr lang="en-GB" dirty="0"/>
              <a:t> chains and necklaces, and </a:t>
            </a:r>
            <a:r>
              <a:rPr lang="en-GB" dirty="0" smtClean="0"/>
              <a:t>amber-gems</a:t>
            </a:r>
            <a:r>
              <a:rPr lang="en-GB" dirty="0"/>
              <a:t> and glass vessels and other petty wares of that sort), </a:t>
            </a:r>
            <a:r>
              <a:rPr lang="en-GB" b="1" dirty="0"/>
              <a:t>that there is no need of garrisoning the island</a:t>
            </a:r>
            <a:r>
              <a:rPr lang="en-GB" dirty="0"/>
              <a:t>; for one legion, at the least, and some cavalry would be required in order to carry off tribute from them, and the expense of the army would offset the </a:t>
            </a:r>
            <a:r>
              <a:rPr lang="en-GB" dirty="0" smtClean="0"/>
              <a:t>tribute-money;</a:t>
            </a:r>
            <a:r>
              <a:rPr lang="en-GB" dirty="0"/>
              <a:t> </a:t>
            </a:r>
            <a:r>
              <a:rPr lang="en-GB" dirty="0" smtClean="0"/>
              <a:t>in </a:t>
            </a:r>
            <a:r>
              <a:rPr lang="en-GB" dirty="0"/>
              <a:t>fact, the duties must necessarily be lessened if tribute is imposed, and, at the same time, dangers be encountered, if force is applied</a:t>
            </a:r>
            <a:r>
              <a:rPr lang="en-GB" dirty="0" smtClean="0"/>
              <a:t>. – </a:t>
            </a:r>
            <a:r>
              <a:rPr lang="en-GB" b="1" dirty="0" smtClean="0"/>
              <a:t>Strabo </a:t>
            </a:r>
            <a:r>
              <a:rPr lang="en-GB" b="1" i="1" dirty="0" smtClean="0"/>
              <a:t>Geog. </a:t>
            </a:r>
            <a:r>
              <a:rPr lang="en-GB" b="1" dirty="0" smtClean="0"/>
              <a:t>4.5.3</a:t>
            </a:r>
            <a:r>
              <a:rPr lang="en-GB" dirty="0" smtClean="0"/>
              <a:t>.</a:t>
            </a:r>
            <a:endParaRPr lang="en-GB" dirty="0"/>
          </a:p>
        </p:txBody>
      </p:sp>
    </p:spTree>
    <p:extLst>
      <p:ext uri="{BB962C8B-B14F-4D97-AF65-F5344CB8AC3E}">
        <p14:creationId xmlns:p14="http://schemas.microsoft.com/office/powerpoint/2010/main" val="3405202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indent="-274320" algn="ctr">
              <a:spcBef>
                <a:spcPct val="20000"/>
              </a:spcBef>
              <a:buClr>
                <a:srgbClr val="D16349"/>
              </a:buClr>
              <a:buSzPct val="85000"/>
              <a:defRPr/>
            </a:pPr>
            <a:r>
              <a:rPr lang="en-GB" sz="6000" b="1" dirty="0" smtClean="0">
                <a:solidFill>
                  <a:prstClr val="black"/>
                </a:solidFill>
              </a:rPr>
              <a:t>Invasion of Britain </a:t>
            </a:r>
            <a:endParaRPr lang="en-GB" sz="6000" b="1" dirty="0">
              <a:solidFill>
                <a:prstClr val="black"/>
              </a:solidFill>
            </a:endParaRPr>
          </a:p>
          <a:p>
            <a:pPr marL="274320" indent="-274320">
              <a:spcBef>
                <a:spcPct val="20000"/>
              </a:spcBef>
              <a:buClr>
                <a:srgbClr val="D16349"/>
              </a:buClr>
              <a:buSzPct val="85000"/>
              <a:buFont typeface="Wingdings 2"/>
              <a:buChar char=""/>
              <a:defRPr/>
            </a:pPr>
            <a:endParaRPr lang="en-GB" sz="100" dirty="0">
              <a:solidFill>
                <a:prstClr val="black"/>
              </a:solidFill>
            </a:endParaRPr>
          </a:p>
        </p:txBody>
      </p:sp>
    </p:spTree>
    <p:extLst>
      <p:ext uri="{BB962C8B-B14F-4D97-AF65-F5344CB8AC3E}">
        <p14:creationId xmlns:p14="http://schemas.microsoft.com/office/powerpoint/2010/main" val="2045967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Caligula – Intended British Invasion?</a:t>
            </a:r>
            <a:endParaRPr lang="en-GB" dirty="0"/>
          </a:p>
        </p:txBody>
      </p:sp>
      <p:sp>
        <p:nvSpPr>
          <p:cNvPr id="5" name="Content Placeholder 4"/>
          <p:cNvSpPr>
            <a:spLocks noGrp="1"/>
          </p:cNvSpPr>
          <p:nvPr>
            <p:ph sz="quarter" idx="1"/>
          </p:nvPr>
        </p:nvSpPr>
        <p:spPr>
          <a:xfrm>
            <a:off x="251520" y="1412776"/>
            <a:ext cx="4536504" cy="2448272"/>
          </a:xfrm>
        </p:spPr>
        <p:txBody>
          <a:bodyPr>
            <a:noAutofit/>
          </a:bodyPr>
          <a:lstStyle/>
          <a:p>
            <a:pPr marL="0" indent="0">
              <a:buNone/>
            </a:pPr>
            <a:r>
              <a:rPr lang="en-GB" sz="2000" dirty="0"/>
              <a:t>“All that he accomplished in this expedition was to receive the surrender of </a:t>
            </a:r>
            <a:r>
              <a:rPr lang="en-GB" sz="2000" dirty="0" err="1"/>
              <a:t>Adminius</a:t>
            </a:r>
            <a:r>
              <a:rPr lang="en-GB" sz="2000" dirty="0"/>
              <a:t>, son of the British king </a:t>
            </a:r>
            <a:r>
              <a:rPr lang="en-GB" sz="2000" dirty="0" err="1" smtClean="0"/>
              <a:t>Cunobellinus</a:t>
            </a:r>
            <a:r>
              <a:rPr lang="en-GB" sz="2000" dirty="0"/>
              <a:t>, who had been banished by his father and come over to the Romans with a few followers.” – </a:t>
            </a:r>
            <a:r>
              <a:rPr lang="en-GB" sz="2000" b="1" dirty="0"/>
              <a:t>Suetonius </a:t>
            </a:r>
            <a:r>
              <a:rPr lang="en-GB" sz="2000" b="1" i="1" dirty="0"/>
              <a:t>Gaius Caligula </a:t>
            </a:r>
            <a:r>
              <a:rPr lang="en-GB" sz="2000" b="1" dirty="0"/>
              <a:t>44. </a:t>
            </a:r>
            <a:endParaRPr lang="en-GB" sz="2000" dirty="0"/>
          </a:p>
        </p:txBody>
      </p:sp>
      <p:sp>
        <p:nvSpPr>
          <p:cNvPr id="6" name="Content Placeholder 5"/>
          <p:cNvSpPr>
            <a:spLocks noGrp="1"/>
          </p:cNvSpPr>
          <p:nvPr>
            <p:ph sz="half" idx="4294967295"/>
          </p:nvPr>
        </p:nvSpPr>
        <p:spPr>
          <a:xfrm>
            <a:off x="179512" y="3861048"/>
            <a:ext cx="4896544" cy="2160587"/>
          </a:xfrm>
        </p:spPr>
        <p:txBody>
          <a:bodyPr>
            <a:noAutofit/>
          </a:bodyPr>
          <a:lstStyle/>
          <a:p>
            <a:pPr marL="0" indent="0">
              <a:buNone/>
            </a:pPr>
            <a:r>
              <a:rPr lang="en-GB" sz="2000" dirty="0"/>
              <a:t>“And when he reached the Ocean, as if he were going to conduct a campaign in Britain, and had drawn up all the soldiers on the beach, he embarked on a trireme, and then, after putting out a little from the land, sailed back again… then all of a sudden he ordered them to gather up the shells.” – </a:t>
            </a:r>
            <a:r>
              <a:rPr lang="en-GB" sz="2000" b="1" dirty="0" err="1"/>
              <a:t>Dio</a:t>
            </a:r>
            <a:r>
              <a:rPr lang="en-GB" sz="2000" b="1" dirty="0"/>
              <a:t> Cassius 59.25.1-2. </a:t>
            </a:r>
            <a:endParaRPr lang="en-GB" sz="2000" dirty="0"/>
          </a:p>
          <a:p>
            <a:pPr marL="0" indent="0">
              <a:buNone/>
            </a:pPr>
            <a:endParaRPr lang="en-GB" sz="2800" dirty="0"/>
          </a:p>
        </p:txBody>
      </p:sp>
      <p:sp>
        <p:nvSpPr>
          <p:cNvPr id="8" name="Content Placeholder 5"/>
          <p:cNvSpPr txBox="1">
            <a:spLocks/>
          </p:cNvSpPr>
          <p:nvPr/>
        </p:nvSpPr>
        <p:spPr>
          <a:xfrm>
            <a:off x="5004048" y="1484784"/>
            <a:ext cx="3960440" cy="5225752"/>
          </a:xfrm>
          <a:prstGeom prst="rect">
            <a:avLst/>
          </a:prstGeom>
        </p:spPr>
        <p:txBody>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sz="2800" dirty="0" smtClean="0"/>
              <a:t>“The emperor Gaius [Caligula] unquestionably planned an invasion of Britain; but his impulsive ideas shifted like a weathercock, and his grandiose efforts against Germany had come to nothing.” – </a:t>
            </a:r>
            <a:r>
              <a:rPr lang="en-GB" sz="2800" b="1" dirty="0" smtClean="0"/>
              <a:t>Tacitus </a:t>
            </a:r>
            <a:r>
              <a:rPr lang="en-GB" sz="2800" b="1" i="1" dirty="0" smtClean="0"/>
              <a:t>Agricola </a:t>
            </a:r>
            <a:r>
              <a:rPr lang="en-GB" sz="2800" b="1" dirty="0" smtClean="0"/>
              <a:t>13</a:t>
            </a:r>
            <a:r>
              <a:rPr lang="en-GB" sz="2800" dirty="0" smtClean="0"/>
              <a:t>.</a:t>
            </a:r>
          </a:p>
          <a:p>
            <a:pPr marL="0" indent="0">
              <a:buFont typeface="Wingdings 2"/>
              <a:buNone/>
            </a:pPr>
            <a:endParaRPr lang="en-GB" dirty="0"/>
          </a:p>
        </p:txBody>
      </p:sp>
    </p:spTree>
    <p:extLst>
      <p:ext uri="{BB962C8B-B14F-4D97-AF65-F5344CB8AC3E}">
        <p14:creationId xmlns:p14="http://schemas.microsoft.com/office/powerpoint/2010/main" val="2666000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Claudius – Conquest of Southeast Britain</a:t>
            </a:r>
            <a:endParaRPr lang="en-GB" dirty="0"/>
          </a:p>
        </p:txBody>
      </p:sp>
      <p:sp>
        <p:nvSpPr>
          <p:cNvPr id="4" name="Content Placeholder 3"/>
          <p:cNvSpPr>
            <a:spLocks noGrp="1"/>
          </p:cNvSpPr>
          <p:nvPr>
            <p:ph sz="quarter" idx="1"/>
          </p:nvPr>
        </p:nvSpPr>
        <p:spPr>
          <a:xfrm>
            <a:off x="323528" y="1628800"/>
            <a:ext cx="8512624" cy="2160240"/>
          </a:xfrm>
        </p:spPr>
        <p:txBody>
          <a:bodyPr>
            <a:normAutofit fontScale="85000" lnSpcReduction="20000"/>
          </a:bodyPr>
          <a:lstStyle/>
          <a:p>
            <a:r>
              <a:rPr lang="en-GB" dirty="0"/>
              <a:t>AD 43 – four legions under the command of </a:t>
            </a:r>
            <a:r>
              <a:rPr lang="en-GB" dirty="0" err="1"/>
              <a:t>Aulus</a:t>
            </a:r>
            <a:r>
              <a:rPr lang="en-GB" dirty="0"/>
              <a:t> </a:t>
            </a:r>
            <a:r>
              <a:rPr lang="en-GB" dirty="0" err="1"/>
              <a:t>Plautius</a:t>
            </a:r>
            <a:r>
              <a:rPr lang="en-GB" dirty="0"/>
              <a:t> and auxiliary troops are sent to Britain </a:t>
            </a:r>
            <a:r>
              <a:rPr lang="en-GB" dirty="0" smtClean="0"/>
              <a:t>– paper strength 40,000.</a:t>
            </a:r>
            <a:endParaRPr lang="en-GB" dirty="0"/>
          </a:p>
          <a:p>
            <a:pPr lvl="1"/>
            <a:r>
              <a:rPr lang="en-GB" dirty="0" smtClean="0"/>
              <a:t>II </a:t>
            </a:r>
            <a:r>
              <a:rPr lang="en-GB" dirty="0"/>
              <a:t>Augusta (Rhine) </a:t>
            </a:r>
          </a:p>
          <a:p>
            <a:pPr lvl="1"/>
            <a:r>
              <a:rPr lang="en-GB" dirty="0" smtClean="0"/>
              <a:t>XIV </a:t>
            </a:r>
            <a:r>
              <a:rPr lang="en-GB" dirty="0" err="1"/>
              <a:t>Gemina</a:t>
            </a:r>
            <a:r>
              <a:rPr lang="en-GB" dirty="0"/>
              <a:t> </a:t>
            </a:r>
          </a:p>
          <a:p>
            <a:pPr lvl="1"/>
            <a:r>
              <a:rPr lang="en-GB" dirty="0" smtClean="0"/>
              <a:t>XX </a:t>
            </a:r>
            <a:r>
              <a:rPr lang="en-GB" dirty="0"/>
              <a:t>Valeria </a:t>
            </a:r>
            <a:r>
              <a:rPr lang="en-GB" dirty="0" err="1"/>
              <a:t>Victrix</a:t>
            </a:r>
            <a:r>
              <a:rPr lang="en-GB" dirty="0"/>
              <a:t> </a:t>
            </a:r>
          </a:p>
          <a:p>
            <a:pPr lvl="1"/>
            <a:r>
              <a:rPr lang="en-GB" dirty="0" smtClean="0"/>
              <a:t>IX </a:t>
            </a:r>
            <a:r>
              <a:rPr lang="en-GB" dirty="0" err="1"/>
              <a:t>Hispana</a:t>
            </a:r>
            <a:r>
              <a:rPr lang="en-GB" dirty="0"/>
              <a:t> (Pannonia). </a:t>
            </a:r>
          </a:p>
          <a:p>
            <a:endParaRPr lang="en-GB" sz="1200" dirty="0"/>
          </a:p>
          <a:p>
            <a:endParaRPr lang="en-GB" dirty="0"/>
          </a:p>
          <a:p>
            <a:endParaRPr lang="en-GB" dirty="0"/>
          </a:p>
          <a:p>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1544" y="2578275"/>
            <a:ext cx="3504608" cy="370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179512" y="3933056"/>
            <a:ext cx="5152032" cy="2736304"/>
          </a:xfrm>
          <a:prstGeom prst="rect">
            <a:avLst/>
          </a:prstGeom>
        </p:spPr>
        <p:txBody>
          <a:bodyPr vert="horz">
            <a:normAutofit fontScale="925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dirty="0" smtClean="0"/>
              <a:t>Defeat of </a:t>
            </a:r>
            <a:r>
              <a:rPr lang="en-GB" dirty="0" err="1" smtClean="0"/>
              <a:t>Caratacus</a:t>
            </a:r>
            <a:r>
              <a:rPr lang="en-GB" dirty="0" smtClean="0"/>
              <a:t>, chieftain of the </a:t>
            </a:r>
            <a:r>
              <a:rPr lang="en-GB" dirty="0" err="1" smtClean="0"/>
              <a:t>Catuvellani</a:t>
            </a:r>
            <a:r>
              <a:rPr lang="en-GB" dirty="0" smtClean="0"/>
              <a:t> tribe, at Medway. </a:t>
            </a:r>
          </a:p>
          <a:p>
            <a:endParaRPr lang="en-GB" sz="500" dirty="0" smtClean="0"/>
          </a:p>
          <a:p>
            <a:r>
              <a:rPr lang="en-GB" dirty="0" smtClean="0"/>
              <a:t>Claudius established the capitol of the new province of Britannia at </a:t>
            </a:r>
            <a:r>
              <a:rPr lang="en-GB" dirty="0" err="1" smtClean="0"/>
              <a:t>Camulodunum</a:t>
            </a:r>
            <a:r>
              <a:rPr lang="en-GB" dirty="0" smtClean="0"/>
              <a:t> (Colchester). </a:t>
            </a:r>
          </a:p>
          <a:p>
            <a:endParaRPr lang="en-GB" sz="500" dirty="0" smtClean="0"/>
          </a:p>
          <a:p>
            <a:r>
              <a:rPr lang="en-GB" dirty="0" smtClean="0"/>
              <a:t>Claudius receives the submission of the southern Tribes. </a:t>
            </a:r>
            <a:endParaRPr lang="en-GB" dirty="0"/>
          </a:p>
        </p:txBody>
      </p:sp>
    </p:spTree>
    <p:extLst>
      <p:ext uri="{BB962C8B-B14F-4D97-AF65-F5344CB8AC3E}">
        <p14:creationId xmlns:p14="http://schemas.microsoft.com/office/powerpoint/2010/main" val="338397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Fighting Against </a:t>
            </a:r>
            <a:r>
              <a:rPr lang="en-GB" dirty="0" err="1" smtClean="0"/>
              <a:t>Caratacus</a:t>
            </a:r>
            <a:endParaRPr lang="en-GB" dirty="0"/>
          </a:p>
        </p:txBody>
      </p:sp>
      <p:sp>
        <p:nvSpPr>
          <p:cNvPr id="3" name="Content Placeholder 2"/>
          <p:cNvSpPr>
            <a:spLocks noGrp="1"/>
          </p:cNvSpPr>
          <p:nvPr>
            <p:ph sz="quarter" idx="1"/>
          </p:nvPr>
        </p:nvSpPr>
        <p:spPr>
          <a:xfrm>
            <a:off x="179512" y="1628800"/>
            <a:ext cx="4824536" cy="4752528"/>
          </a:xfrm>
        </p:spPr>
        <p:txBody>
          <a:bodyPr>
            <a:normAutofit fontScale="77500" lnSpcReduction="20000"/>
          </a:bodyPr>
          <a:lstStyle/>
          <a:p>
            <a:r>
              <a:rPr lang="en-GB" dirty="0" err="1" smtClean="0"/>
              <a:t>Caratacus</a:t>
            </a:r>
            <a:r>
              <a:rPr lang="en-GB" dirty="0" smtClean="0"/>
              <a:t>, royal member of the </a:t>
            </a:r>
            <a:r>
              <a:rPr lang="en-GB" dirty="0" err="1" smtClean="0"/>
              <a:t>Catuvellaunian</a:t>
            </a:r>
            <a:r>
              <a:rPr lang="en-GB" dirty="0" smtClean="0"/>
              <a:t> tribe.</a:t>
            </a:r>
          </a:p>
          <a:p>
            <a:endParaRPr lang="en-GB" sz="1200" dirty="0" smtClean="0"/>
          </a:p>
          <a:p>
            <a:r>
              <a:rPr lang="en-GB" dirty="0" smtClean="0"/>
              <a:t>Governor </a:t>
            </a:r>
            <a:r>
              <a:rPr lang="en-GB" dirty="0" err="1" smtClean="0"/>
              <a:t>Aulus</a:t>
            </a:r>
            <a:r>
              <a:rPr lang="en-GB" dirty="0" smtClean="0"/>
              <a:t> </a:t>
            </a:r>
            <a:r>
              <a:rPr lang="en-GB" dirty="0" err="1" smtClean="0"/>
              <a:t>Plautius</a:t>
            </a:r>
            <a:r>
              <a:rPr lang="en-GB" dirty="0" smtClean="0"/>
              <a:t> (AD 43-47) replaced by </a:t>
            </a:r>
            <a:r>
              <a:rPr lang="en-GB" dirty="0" err="1" smtClean="0"/>
              <a:t>Publius</a:t>
            </a:r>
            <a:r>
              <a:rPr lang="en-GB" dirty="0" smtClean="0"/>
              <a:t> Ostorius Scapula (AD 47-52). </a:t>
            </a:r>
          </a:p>
          <a:p>
            <a:endParaRPr lang="en-GB" sz="1200" dirty="0"/>
          </a:p>
          <a:p>
            <a:r>
              <a:rPr lang="en-GB" dirty="0" smtClean="0"/>
              <a:t>Allied Iceni engage Ostorius in battle – simmering among the Brigantes.</a:t>
            </a:r>
          </a:p>
          <a:p>
            <a:endParaRPr lang="en-GB" sz="1200" dirty="0"/>
          </a:p>
          <a:p>
            <a:r>
              <a:rPr lang="en-GB" dirty="0" smtClean="0"/>
              <a:t>Warfare with the Silures, encouraged by </a:t>
            </a:r>
            <a:r>
              <a:rPr lang="en-GB" dirty="0" err="1" smtClean="0"/>
              <a:t>Caratacus</a:t>
            </a:r>
            <a:r>
              <a:rPr lang="en-GB" dirty="0" smtClean="0"/>
              <a:t> as preeminent leader of resistance – fights Ostorius in territory of the Ordovices. </a:t>
            </a:r>
          </a:p>
          <a:p>
            <a:endParaRPr lang="en-GB" sz="1200" dirty="0"/>
          </a:p>
          <a:p>
            <a:r>
              <a:rPr lang="en-GB" dirty="0" err="1" smtClean="0"/>
              <a:t>Caratacus</a:t>
            </a:r>
            <a:r>
              <a:rPr lang="en-GB" dirty="0" smtClean="0"/>
              <a:t> after fleeing is handed over to the Romans by </a:t>
            </a:r>
            <a:r>
              <a:rPr lang="en-GB" dirty="0" err="1" smtClean="0"/>
              <a:t>Cartimandua</a:t>
            </a:r>
            <a:r>
              <a:rPr lang="en-GB" dirty="0" smtClean="0"/>
              <a:t>, queen of the Brigantes.</a:t>
            </a:r>
            <a:endParaRPr lang="en-GB" dirty="0"/>
          </a:p>
        </p:txBody>
      </p:sp>
      <p:pic>
        <p:nvPicPr>
          <p:cNvPr id="4" name="Picture 3"/>
          <p:cNvPicPr>
            <a:picLocks noChangeAspect="1"/>
          </p:cNvPicPr>
          <p:nvPr/>
        </p:nvPicPr>
        <p:blipFill>
          <a:blip r:embed="rId2"/>
          <a:stretch>
            <a:fillRect/>
          </a:stretch>
        </p:blipFill>
        <p:spPr>
          <a:xfrm>
            <a:off x="5008335" y="1484784"/>
            <a:ext cx="3867150" cy="4762500"/>
          </a:xfrm>
          <a:prstGeom prst="rect">
            <a:avLst/>
          </a:prstGeom>
        </p:spPr>
      </p:pic>
      <p:sp>
        <p:nvSpPr>
          <p:cNvPr id="5" name="Rectangle 4"/>
          <p:cNvSpPr/>
          <p:nvPr/>
        </p:nvSpPr>
        <p:spPr>
          <a:xfrm>
            <a:off x="5331533" y="6247284"/>
            <a:ext cx="3220753" cy="369332"/>
          </a:xfrm>
          <a:prstGeom prst="rect">
            <a:avLst/>
          </a:prstGeom>
        </p:spPr>
        <p:txBody>
          <a:bodyPr wrap="none">
            <a:spAutoFit/>
          </a:bodyPr>
          <a:lstStyle/>
          <a:p>
            <a:r>
              <a:rPr lang="en-GB" b="1" dirty="0"/>
              <a:t>Arts by Thomas Davidson</a:t>
            </a:r>
          </a:p>
        </p:txBody>
      </p:sp>
    </p:spTree>
    <p:extLst>
      <p:ext uri="{BB962C8B-B14F-4D97-AF65-F5344CB8AC3E}">
        <p14:creationId xmlns:p14="http://schemas.microsoft.com/office/powerpoint/2010/main" val="3004974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83568" y="1916832"/>
            <a:ext cx="7776864" cy="3240360"/>
          </a:xfrm>
          <a:prstGeom prst="rect">
            <a:avLst/>
          </a:prstGeom>
        </p:spPr>
        <p:txBody>
          <a:bodyPr vert="horz">
            <a:normAutofit/>
          </a:bodyPr>
          <a:lstStyle/>
          <a:p>
            <a:pPr marL="274320" indent="-274320" algn="ctr">
              <a:spcBef>
                <a:spcPct val="20000"/>
              </a:spcBef>
              <a:buClr>
                <a:srgbClr val="D16349"/>
              </a:buClr>
              <a:buSzPct val="85000"/>
              <a:defRPr/>
            </a:pPr>
            <a:r>
              <a:rPr lang="en-GB" sz="6000" b="1" dirty="0" err="1" smtClean="0">
                <a:solidFill>
                  <a:prstClr val="black"/>
                </a:solidFill>
              </a:rPr>
              <a:t>Neronian</a:t>
            </a:r>
            <a:r>
              <a:rPr lang="en-GB" sz="6000" b="1" dirty="0" smtClean="0">
                <a:solidFill>
                  <a:prstClr val="black"/>
                </a:solidFill>
              </a:rPr>
              <a:t> Expansion in Britain? </a:t>
            </a:r>
          </a:p>
          <a:p>
            <a:pPr marL="274320" indent="-274320">
              <a:spcBef>
                <a:spcPct val="20000"/>
              </a:spcBef>
              <a:buClr>
                <a:srgbClr val="D16349"/>
              </a:buClr>
              <a:buSzPct val="85000"/>
              <a:buFont typeface="Wingdings 2"/>
              <a:buChar char=""/>
              <a:defRPr/>
            </a:pPr>
            <a:endParaRPr lang="en-GB" sz="100" dirty="0">
              <a:solidFill>
                <a:prstClr val="black"/>
              </a:solidFill>
            </a:endParaRPr>
          </a:p>
        </p:txBody>
      </p:sp>
    </p:spTree>
    <p:extLst>
      <p:ext uri="{BB962C8B-B14F-4D97-AF65-F5344CB8AC3E}">
        <p14:creationId xmlns:p14="http://schemas.microsoft.com/office/powerpoint/2010/main" val="34771401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Governors of the Province</a:t>
            </a:r>
            <a:endParaRPr lang="en-GB" dirty="0"/>
          </a:p>
        </p:txBody>
      </p:sp>
      <p:sp>
        <p:nvSpPr>
          <p:cNvPr id="5" name="Content Placeholder 4"/>
          <p:cNvSpPr>
            <a:spLocks noGrp="1"/>
          </p:cNvSpPr>
          <p:nvPr>
            <p:ph sz="half" idx="1"/>
          </p:nvPr>
        </p:nvSpPr>
        <p:spPr>
          <a:xfrm>
            <a:off x="301752" y="1628800"/>
            <a:ext cx="4198240" cy="4752528"/>
          </a:xfrm>
        </p:spPr>
        <p:txBody>
          <a:bodyPr>
            <a:normAutofit fontScale="92500" lnSpcReduction="10000"/>
          </a:bodyPr>
          <a:lstStyle/>
          <a:p>
            <a:r>
              <a:rPr lang="en-GB" dirty="0" err="1" smtClean="0"/>
              <a:t>Aulus</a:t>
            </a:r>
            <a:r>
              <a:rPr lang="en-GB" dirty="0" smtClean="0"/>
              <a:t> </a:t>
            </a:r>
            <a:r>
              <a:rPr lang="en-GB" dirty="0" err="1" smtClean="0"/>
              <a:t>Didius</a:t>
            </a:r>
            <a:r>
              <a:rPr lang="en-GB" dirty="0" smtClean="0"/>
              <a:t> Gallus – governor from AD 52-57 (latter years of Claudius reign and first few of Nero’s).</a:t>
            </a:r>
          </a:p>
          <a:p>
            <a:endParaRPr lang="en-GB" dirty="0"/>
          </a:p>
          <a:p>
            <a:r>
              <a:rPr lang="en-GB" dirty="0" smtClean="0"/>
              <a:t>Quintus </a:t>
            </a:r>
            <a:r>
              <a:rPr lang="en-GB" dirty="0" err="1" smtClean="0"/>
              <a:t>Veranius</a:t>
            </a:r>
            <a:r>
              <a:rPr lang="en-GB" dirty="0" smtClean="0"/>
              <a:t> – governor in AD 57 (started campaigns against Silures).</a:t>
            </a:r>
          </a:p>
          <a:p>
            <a:endParaRPr lang="en-GB" dirty="0"/>
          </a:p>
          <a:p>
            <a:r>
              <a:rPr lang="en-GB" dirty="0" smtClean="0"/>
              <a:t>Gaius Suetonius </a:t>
            </a:r>
            <a:r>
              <a:rPr lang="en-GB" dirty="0" err="1" smtClean="0"/>
              <a:t>Paulinus</a:t>
            </a:r>
            <a:r>
              <a:rPr lang="en-GB" dirty="0" smtClean="0"/>
              <a:t> – governor from AD 58-62.</a:t>
            </a:r>
            <a:endParaRPr lang="en-GB" dirty="0"/>
          </a:p>
        </p:txBody>
      </p:sp>
      <p:sp>
        <p:nvSpPr>
          <p:cNvPr id="6" name="Content Placeholder 5"/>
          <p:cNvSpPr>
            <a:spLocks noGrp="1"/>
          </p:cNvSpPr>
          <p:nvPr>
            <p:ph sz="half" idx="2"/>
          </p:nvPr>
        </p:nvSpPr>
        <p:spPr>
          <a:xfrm>
            <a:off x="4800600" y="1556792"/>
            <a:ext cx="4091880" cy="5040560"/>
          </a:xfrm>
        </p:spPr>
        <p:txBody>
          <a:bodyPr>
            <a:normAutofit fontScale="92500" lnSpcReduction="10000"/>
          </a:bodyPr>
          <a:lstStyle/>
          <a:p>
            <a:pPr marL="0" indent="0">
              <a:buNone/>
            </a:pPr>
            <a:r>
              <a:rPr lang="en-GB" dirty="0" smtClean="0"/>
              <a:t>“… </a:t>
            </a:r>
            <a:r>
              <a:rPr lang="en-GB" dirty="0" err="1" smtClean="0"/>
              <a:t>Didius</a:t>
            </a:r>
            <a:r>
              <a:rPr lang="en-GB" dirty="0" smtClean="0"/>
              <a:t> Gallus, the next governor, merely held what this predecessors had won, establishing a few forts in more advanced positions, so that he could claim the credit of having made some annexations. </a:t>
            </a:r>
            <a:r>
              <a:rPr lang="en-GB" dirty="0" err="1" smtClean="0"/>
              <a:t>Veranius</a:t>
            </a:r>
            <a:r>
              <a:rPr lang="en-GB" dirty="0" smtClean="0"/>
              <a:t> succeeded </a:t>
            </a:r>
            <a:r>
              <a:rPr lang="en-GB" dirty="0" err="1" smtClean="0"/>
              <a:t>Didius</a:t>
            </a:r>
            <a:r>
              <a:rPr lang="en-GB" dirty="0" smtClean="0"/>
              <a:t> only to die within the year. After him Suetonius </a:t>
            </a:r>
            <a:r>
              <a:rPr lang="en-GB" dirty="0" err="1" smtClean="0"/>
              <a:t>Paulinus</a:t>
            </a:r>
            <a:r>
              <a:rPr lang="en-GB" dirty="0" smtClean="0"/>
              <a:t> enjoyed two years of success, conquering fresh tribes and strengthening the forts.” – </a:t>
            </a:r>
            <a:r>
              <a:rPr lang="en-GB" b="1" dirty="0" smtClean="0"/>
              <a:t>Tacitus </a:t>
            </a:r>
            <a:r>
              <a:rPr lang="en-GB" b="1" i="1" dirty="0" smtClean="0"/>
              <a:t>Agricola </a:t>
            </a:r>
            <a:r>
              <a:rPr lang="en-GB" b="1" dirty="0" smtClean="0"/>
              <a:t>14</a:t>
            </a:r>
            <a:r>
              <a:rPr lang="en-GB" dirty="0" smtClean="0"/>
              <a:t>.</a:t>
            </a:r>
            <a:endParaRPr lang="en-GB" dirty="0"/>
          </a:p>
        </p:txBody>
      </p:sp>
    </p:spTree>
    <p:extLst>
      <p:ext uri="{BB962C8B-B14F-4D97-AF65-F5344CB8AC3E}">
        <p14:creationId xmlns:p14="http://schemas.microsoft.com/office/powerpoint/2010/main" val="1809124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Suetonius on Nero’s Military Ambition</a:t>
            </a:r>
            <a:endParaRPr lang="en-GB" dirty="0"/>
          </a:p>
        </p:txBody>
      </p:sp>
      <p:sp>
        <p:nvSpPr>
          <p:cNvPr id="3" name="Content Placeholder 2"/>
          <p:cNvSpPr>
            <a:spLocks noGrp="1"/>
          </p:cNvSpPr>
          <p:nvPr>
            <p:ph sz="quarter" idx="1"/>
          </p:nvPr>
        </p:nvSpPr>
        <p:spPr>
          <a:xfrm>
            <a:off x="251520" y="1412776"/>
            <a:ext cx="8640960" cy="4572000"/>
          </a:xfrm>
        </p:spPr>
        <p:txBody>
          <a:bodyPr>
            <a:noAutofit/>
          </a:bodyPr>
          <a:lstStyle/>
          <a:p>
            <a:pPr marL="0" indent="0">
              <a:buNone/>
            </a:pPr>
            <a:r>
              <a:rPr lang="en-GB" sz="3200" dirty="0" smtClean="0"/>
              <a:t>“Nero </a:t>
            </a:r>
            <a:r>
              <a:rPr lang="en-GB" sz="3200" dirty="0"/>
              <a:t>felt no ambition to extend the Roman Empire; he even considered withdrawing his forces from Britain, yet kept them there because such a decisions might have reflected on the glory won by his adopted father Claudius. The sole additions made during his reign to the list of provinces were the kingdom of Pontus (NE Turkey), ceded to him by </a:t>
            </a:r>
            <a:r>
              <a:rPr lang="en-GB" sz="3200" dirty="0" err="1" smtClean="0"/>
              <a:t>Polemon</a:t>
            </a:r>
            <a:r>
              <a:rPr lang="en-GB" sz="3200" dirty="0"/>
              <a:t>, and that of the Cottian Alps (SW Alps) on the death of </a:t>
            </a:r>
            <a:r>
              <a:rPr lang="en-GB" sz="3200" dirty="0" err="1"/>
              <a:t>Cottius</a:t>
            </a:r>
            <a:r>
              <a:rPr lang="en-GB" sz="3200" dirty="0" smtClean="0"/>
              <a:t>.” </a:t>
            </a:r>
            <a:r>
              <a:rPr lang="en-GB" sz="3200" dirty="0"/>
              <a:t>– </a:t>
            </a:r>
            <a:r>
              <a:rPr lang="en-GB" sz="3200" b="1" i="1" dirty="0"/>
              <a:t>Nero </a:t>
            </a:r>
            <a:r>
              <a:rPr lang="en-GB" sz="3200" b="1" dirty="0"/>
              <a:t>18</a:t>
            </a:r>
            <a:r>
              <a:rPr lang="en-GB" sz="3200" dirty="0"/>
              <a:t>. </a:t>
            </a:r>
          </a:p>
        </p:txBody>
      </p:sp>
    </p:spTree>
    <p:extLst>
      <p:ext uri="{BB962C8B-B14F-4D97-AF65-F5344CB8AC3E}">
        <p14:creationId xmlns:p14="http://schemas.microsoft.com/office/powerpoint/2010/main" val="2802756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D16349">
                  <a:lumMod val="60000"/>
                  <a:lumOff val="40000"/>
                </a:srgb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indent="-274320" algn="ctr">
              <a:spcBef>
                <a:spcPct val="20000"/>
              </a:spcBef>
              <a:buClr>
                <a:srgbClr val="D16349"/>
              </a:buClr>
              <a:buSzPct val="85000"/>
              <a:defRPr/>
            </a:pPr>
            <a:r>
              <a:rPr lang="en-GB" sz="6000" b="1" dirty="0" smtClean="0">
                <a:solidFill>
                  <a:prstClr val="black"/>
                </a:solidFill>
              </a:rPr>
              <a:t>Revolt of Boudicca </a:t>
            </a:r>
            <a:endParaRPr lang="en-GB" sz="6000" b="1" dirty="0">
              <a:solidFill>
                <a:prstClr val="black"/>
              </a:solidFill>
            </a:endParaRPr>
          </a:p>
          <a:p>
            <a:pPr marL="274320" indent="-274320">
              <a:spcBef>
                <a:spcPct val="20000"/>
              </a:spcBef>
              <a:buClr>
                <a:srgbClr val="D16349"/>
              </a:buClr>
              <a:buSzPct val="85000"/>
              <a:buFont typeface="Wingdings 2"/>
              <a:buChar char=""/>
              <a:defRPr/>
            </a:pPr>
            <a:endParaRPr lang="en-GB" sz="100" dirty="0">
              <a:solidFill>
                <a:prstClr val="black"/>
              </a:solidFill>
            </a:endParaRPr>
          </a:p>
        </p:txBody>
      </p:sp>
    </p:spTree>
    <p:extLst>
      <p:ext uri="{BB962C8B-B14F-4D97-AF65-F5344CB8AC3E}">
        <p14:creationId xmlns:p14="http://schemas.microsoft.com/office/powerpoint/2010/main" val="1760448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(1)</a:t>
            </a:r>
            <a:endParaRPr lang="en-GB" dirty="0"/>
          </a:p>
        </p:txBody>
      </p:sp>
      <p:sp>
        <p:nvSpPr>
          <p:cNvPr id="3" name="Content Placeholder 2"/>
          <p:cNvSpPr>
            <a:spLocks noGrp="1"/>
          </p:cNvSpPr>
          <p:nvPr>
            <p:ph sz="quarter" idx="1"/>
          </p:nvPr>
        </p:nvSpPr>
        <p:spPr>
          <a:xfrm>
            <a:off x="251520" y="1527048"/>
            <a:ext cx="8640960" cy="4998296"/>
          </a:xfrm>
        </p:spPr>
        <p:txBody>
          <a:bodyPr>
            <a:normAutofit fontScale="92500" lnSpcReduction="20000"/>
          </a:bodyPr>
          <a:lstStyle/>
          <a:p>
            <a:pPr marL="0" indent="0">
              <a:buNone/>
            </a:pPr>
            <a:r>
              <a:rPr lang="en-GB" dirty="0" smtClean="0"/>
              <a:t>“An </a:t>
            </a:r>
            <a:r>
              <a:rPr lang="en-GB" dirty="0"/>
              <a:t>excuse for the war was found in the </a:t>
            </a:r>
            <a:r>
              <a:rPr lang="en-GB" b="1" dirty="0"/>
              <a:t>confiscation </a:t>
            </a:r>
            <a:r>
              <a:rPr lang="en-GB" dirty="0"/>
              <a:t>of the sums </a:t>
            </a:r>
            <a:r>
              <a:rPr lang="en-GB" b="1" dirty="0"/>
              <a:t>of money </a:t>
            </a:r>
            <a:r>
              <a:rPr lang="en-GB" dirty="0"/>
              <a:t>that Claudius had given to the foremost Britons; for these sums, as </a:t>
            </a:r>
            <a:r>
              <a:rPr lang="en-GB" b="1" dirty="0" err="1"/>
              <a:t>Decianus</a:t>
            </a:r>
            <a:r>
              <a:rPr lang="en-GB" b="1" dirty="0"/>
              <a:t> </a:t>
            </a:r>
            <a:r>
              <a:rPr lang="en-GB" b="1" dirty="0" err="1"/>
              <a:t>Catus</a:t>
            </a:r>
            <a:r>
              <a:rPr lang="en-GB" b="1" dirty="0"/>
              <a:t>, the procurator of the island</a:t>
            </a:r>
            <a:r>
              <a:rPr lang="en-GB" dirty="0"/>
              <a:t>, maintained, </a:t>
            </a:r>
            <a:r>
              <a:rPr lang="en-GB" b="1" dirty="0"/>
              <a:t>were to be paid back</a:t>
            </a:r>
            <a:r>
              <a:rPr lang="en-GB" dirty="0"/>
              <a:t>. This was one reason for the uprising; another was found in the fact that </a:t>
            </a:r>
            <a:r>
              <a:rPr lang="en-GB" b="1" dirty="0"/>
              <a:t>Seneca</a:t>
            </a:r>
            <a:r>
              <a:rPr lang="en-GB" dirty="0"/>
              <a:t>, in the hope of receiving a good rate of interest, had </a:t>
            </a:r>
            <a:r>
              <a:rPr lang="en-GB" b="1" dirty="0"/>
              <a:t>lent to the islanders 40,000,000 sesterces </a:t>
            </a:r>
            <a:r>
              <a:rPr lang="en-GB" dirty="0"/>
              <a:t>that they did not want, and had afterwards </a:t>
            </a:r>
            <a:r>
              <a:rPr lang="en-GB" b="1" dirty="0"/>
              <a:t>called in this loan </a:t>
            </a:r>
            <a:r>
              <a:rPr lang="en-GB" dirty="0"/>
              <a:t>all at once and had resorted to </a:t>
            </a:r>
            <a:r>
              <a:rPr lang="en-GB" b="1" dirty="0"/>
              <a:t>severe measures in exacting it</a:t>
            </a:r>
            <a:r>
              <a:rPr lang="en-GB" dirty="0"/>
              <a:t>. But the person who was chiefly instrumental in rousing the natives and persuading them to fight the Romans, the person who was thought worthy to be their leader and who directed the conduct of the entire war, was </a:t>
            </a:r>
            <a:r>
              <a:rPr lang="en-GB" b="1" dirty="0"/>
              <a:t>Boudicca</a:t>
            </a:r>
            <a:r>
              <a:rPr lang="en-GB" dirty="0"/>
              <a:t>, a </a:t>
            </a:r>
            <a:r>
              <a:rPr lang="en-GB" dirty="0" smtClean="0"/>
              <a:t>British </a:t>
            </a:r>
            <a:r>
              <a:rPr lang="en-GB" dirty="0"/>
              <a:t>woman of the royal family and possessed of greater intelligence than often belongs to women</a:t>
            </a:r>
            <a:r>
              <a:rPr lang="en-GB" dirty="0" smtClean="0"/>
              <a:t>.” </a:t>
            </a:r>
            <a:r>
              <a:rPr lang="en-GB" dirty="0"/>
              <a:t>– </a:t>
            </a:r>
            <a:r>
              <a:rPr lang="en-GB" b="1" dirty="0" err="1"/>
              <a:t>Dio</a:t>
            </a:r>
            <a:r>
              <a:rPr lang="en-GB" b="1" dirty="0"/>
              <a:t> Cassius 62.2.1-2. </a:t>
            </a:r>
            <a:endParaRPr lang="en-GB" dirty="0"/>
          </a:p>
        </p:txBody>
      </p:sp>
    </p:spTree>
    <p:extLst>
      <p:ext uri="{BB962C8B-B14F-4D97-AF65-F5344CB8AC3E}">
        <p14:creationId xmlns:p14="http://schemas.microsoft.com/office/powerpoint/2010/main" val="1397871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(2)</a:t>
            </a:r>
            <a:endParaRPr lang="en-GB" dirty="0"/>
          </a:p>
        </p:txBody>
      </p:sp>
      <p:sp>
        <p:nvSpPr>
          <p:cNvPr id="3" name="Content Placeholder 2"/>
          <p:cNvSpPr>
            <a:spLocks noGrp="1"/>
          </p:cNvSpPr>
          <p:nvPr>
            <p:ph sz="quarter" idx="1"/>
          </p:nvPr>
        </p:nvSpPr>
        <p:spPr>
          <a:xfrm>
            <a:off x="251520" y="1412776"/>
            <a:ext cx="8640960" cy="5070304"/>
          </a:xfrm>
        </p:spPr>
        <p:txBody>
          <a:bodyPr>
            <a:normAutofit fontScale="92500"/>
          </a:bodyPr>
          <a:lstStyle/>
          <a:p>
            <a:pPr marL="0" indent="0">
              <a:buNone/>
            </a:pPr>
            <a:r>
              <a:rPr lang="en-GB" dirty="0" smtClean="0"/>
              <a:t>“The </a:t>
            </a:r>
            <a:r>
              <a:rPr lang="en-GB" dirty="0"/>
              <a:t>king of the Iceni </a:t>
            </a:r>
            <a:r>
              <a:rPr lang="en-GB" dirty="0" err="1"/>
              <a:t>Prasutagus</a:t>
            </a:r>
            <a:r>
              <a:rPr lang="en-GB" dirty="0"/>
              <a:t>, renowned for his long prosperity, had named the emperor his heir, together with his two daughters; an act of respect which he thought would place his kingdom and household beyond the risk of injury. The result was </a:t>
            </a:r>
            <a:r>
              <a:rPr lang="en-GB" dirty="0" smtClean="0"/>
              <a:t>different </a:t>
            </a:r>
            <a:r>
              <a:rPr lang="en-GB" dirty="0"/>
              <a:t>— so much so that his </a:t>
            </a:r>
            <a:r>
              <a:rPr lang="en-GB" b="1" dirty="0"/>
              <a:t>kingdom was pillaged by centurions</a:t>
            </a:r>
            <a:r>
              <a:rPr lang="en-GB" dirty="0"/>
              <a:t>, his household by slaves… As a beginning, </a:t>
            </a:r>
            <a:r>
              <a:rPr lang="en-GB" b="1" dirty="0"/>
              <a:t>his wife Boudicca was subjected to the lash and his daughters violated</a:t>
            </a:r>
            <a:r>
              <a:rPr lang="en-GB" dirty="0"/>
              <a:t>: all the chief men of the Iceni were stripped of their family estates, and the relatives of the king were treated as slaves… incited to rebellion the Trinovantes and others, who, not yet broken by servitude, had entered into a secret and treasonable compact to resume their independence</a:t>
            </a:r>
            <a:r>
              <a:rPr lang="en-GB" dirty="0" smtClean="0"/>
              <a:t>.” </a:t>
            </a:r>
            <a:r>
              <a:rPr lang="en-GB" dirty="0"/>
              <a:t>– </a:t>
            </a:r>
            <a:r>
              <a:rPr lang="en-GB" b="1" dirty="0"/>
              <a:t>Tacitus </a:t>
            </a:r>
            <a:r>
              <a:rPr lang="en-GB" b="1" i="1" dirty="0"/>
              <a:t>Annals </a:t>
            </a:r>
            <a:r>
              <a:rPr lang="en-GB" b="1" dirty="0"/>
              <a:t>14.31. </a:t>
            </a:r>
            <a:endParaRPr lang="en-GB" dirty="0"/>
          </a:p>
        </p:txBody>
      </p:sp>
    </p:spTree>
    <p:extLst>
      <p:ext uri="{BB962C8B-B14F-4D97-AF65-F5344CB8AC3E}">
        <p14:creationId xmlns:p14="http://schemas.microsoft.com/office/powerpoint/2010/main" val="3231106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Causes of the Rebellion (3)</a:t>
            </a:r>
            <a:endParaRPr lang="en-GB" dirty="0"/>
          </a:p>
        </p:txBody>
      </p:sp>
      <p:sp>
        <p:nvSpPr>
          <p:cNvPr id="3" name="Content Placeholder 2"/>
          <p:cNvSpPr>
            <a:spLocks noGrp="1"/>
          </p:cNvSpPr>
          <p:nvPr>
            <p:ph sz="quarter" idx="1"/>
          </p:nvPr>
        </p:nvSpPr>
        <p:spPr>
          <a:xfrm>
            <a:off x="395536" y="1484784"/>
            <a:ext cx="8496944" cy="2520280"/>
          </a:xfrm>
        </p:spPr>
        <p:txBody>
          <a:bodyPr>
            <a:normAutofit/>
          </a:bodyPr>
          <a:lstStyle/>
          <a:p>
            <a:pPr marL="0" indent="0">
              <a:buNone/>
            </a:pPr>
            <a:r>
              <a:rPr lang="en-GB" sz="2800" dirty="0" smtClean="0"/>
              <a:t>“…a </a:t>
            </a:r>
            <a:r>
              <a:rPr lang="en-GB" sz="2800" dirty="0"/>
              <a:t>colony was settled on conquered lands at </a:t>
            </a:r>
            <a:r>
              <a:rPr lang="en-GB" sz="2800" dirty="0" err="1" smtClean="0"/>
              <a:t>Camulodunum</a:t>
            </a:r>
            <a:r>
              <a:rPr lang="en-GB" sz="2800" dirty="0"/>
              <a:t> by a strong detachment of </a:t>
            </a:r>
            <a:r>
              <a:rPr lang="en-GB" sz="2800" dirty="0" smtClean="0"/>
              <a:t>veterans</a:t>
            </a:r>
            <a:r>
              <a:rPr lang="en-GB" sz="2800" dirty="0"/>
              <a:t>, who were to serve as a bulwark against revolt and to </a:t>
            </a:r>
            <a:r>
              <a:rPr lang="en-GB" sz="2800" dirty="0" smtClean="0"/>
              <a:t>familiarize </a:t>
            </a:r>
            <a:r>
              <a:rPr lang="en-GB" sz="2800" dirty="0"/>
              <a:t>the friendly natives to their legal </a:t>
            </a:r>
            <a:r>
              <a:rPr lang="en-GB" sz="2800" dirty="0" smtClean="0"/>
              <a:t>obligations.” – </a:t>
            </a:r>
            <a:r>
              <a:rPr lang="en-GB" sz="2800" b="1" dirty="0" err="1" smtClean="0"/>
              <a:t>Tac</a:t>
            </a:r>
            <a:r>
              <a:rPr lang="en-GB" sz="2800" b="1" dirty="0" smtClean="0"/>
              <a:t>. </a:t>
            </a:r>
            <a:r>
              <a:rPr lang="en-GB" sz="2800" b="1" i="1" dirty="0" smtClean="0"/>
              <a:t>Ann. </a:t>
            </a:r>
            <a:r>
              <a:rPr lang="en-GB" sz="2800" b="1" dirty="0" smtClean="0"/>
              <a:t>12.32</a:t>
            </a:r>
            <a:r>
              <a:rPr lang="en-GB" sz="2800" dirty="0" smtClean="0"/>
              <a:t>.</a:t>
            </a:r>
            <a:endParaRPr lang="en-GB" sz="2800" dirty="0"/>
          </a:p>
        </p:txBody>
      </p:sp>
      <p:sp>
        <p:nvSpPr>
          <p:cNvPr id="4" name="Rectangle 3"/>
          <p:cNvSpPr/>
          <p:nvPr/>
        </p:nvSpPr>
        <p:spPr>
          <a:xfrm>
            <a:off x="395536" y="3789040"/>
            <a:ext cx="8496944" cy="2677656"/>
          </a:xfrm>
          <a:prstGeom prst="rect">
            <a:avLst/>
          </a:prstGeom>
        </p:spPr>
        <p:txBody>
          <a:bodyPr wrap="square">
            <a:spAutoFit/>
          </a:bodyPr>
          <a:lstStyle/>
          <a:p>
            <a:r>
              <a:rPr lang="en-GB" sz="2800" dirty="0" smtClean="0"/>
              <a:t>“More </a:t>
            </a:r>
            <a:r>
              <a:rPr lang="en-GB" sz="2800" dirty="0"/>
              <a:t>than this, the temple raised to the deified </a:t>
            </a:r>
            <a:r>
              <a:rPr lang="en-GB" sz="2800" dirty="0" smtClean="0"/>
              <a:t>Claudius</a:t>
            </a:r>
            <a:r>
              <a:rPr lang="en-GB" sz="2800" dirty="0"/>
              <a:t> continually met the view, like the citadel of an eternal tyranny; while the priests, chosen for its service, were bound under the pretext of religion to pour out their fortunes like water</a:t>
            </a:r>
            <a:r>
              <a:rPr lang="en-GB" sz="2800" dirty="0" smtClean="0"/>
              <a:t>.” – </a:t>
            </a:r>
            <a:r>
              <a:rPr lang="en-GB" sz="2800" b="1" dirty="0" err="1" smtClean="0"/>
              <a:t>Tac</a:t>
            </a:r>
            <a:r>
              <a:rPr lang="en-GB" sz="2800" b="1" dirty="0" smtClean="0"/>
              <a:t>. </a:t>
            </a:r>
            <a:r>
              <a:rPr lang="en-GB" sz="2800" b="1" i="1" dirty="0" smtClean="0"/>
              <a:t>Ann. </a:t>
            </a:r>
            <a:r>
              <a:rPr lang="en-GB" sz="2800" b="1" dirty="0" smtClean="0"/>
              <a:t>14.31</a:t>
            </a:r>
            <a:r>
              <a:rPr lang="en-GB" sz="2800" dirty="0" smtClean="0"/>
              <a:t>. </a:t>
            </a:r>
            <a:endParaRPr lang="en-GB" sz="2800" dirty="0"/>
          </a:p>
        </p:txBody>
      </p:sp>
    </p:spTree>
    <p:extLst>
      <p:ext uri="{BB962C8B-B14F-4D97-AF65-F5344CB8AC3E}">
        <p14:creationId xmlns:p14="http://schemas.microsoft.com/office/powerpoint/2010/main" val="918949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Boudicca’s Speech in </a:t>
            </a:r>
            <a:r>
              <a:rPr lang="en-GB" dirty="0" err="1" smtClean="0"/>
              <a:t>Dio</a:t>
            </a:r>
            <a:r>
              <a:rPr lang="en-GB" dirty="0" smtClean="0"/>
              <a:t> (62.3-5)</a:t>
            </a:r>
            <a:endParaRPr lang="en-GB" dirty="0"/>
          </a:p>
        </p:txBody>
      </p:sp>
      <p:sp>
        <p:nvSpPr>
          <p:cNvPr id="3" name="Content Placeholder 2"/>
          <p:cNvSpPr>
            <a:spLocks noGrp="1"/>
          </p:cNvSpPr>
          <p:nvPr>
            <p:ph sz="quarter" idx="1"/>
          </p:nvPr>
        </p:nvSpPr>
        <p:spPr>
          <a:xfrm>
            <a:off x="301752" y="1527048"/>
            <a:ext cx="8503920" cy="4926288"/>
          </a:xfrm>
        </p:spPr>
        <p:txBody>
          <a:bodyPr>
            <a:normAutofit/>
          </a:bodyPr>
          <a:lstStyle/>
          <a:p>
            <a:r>
              <a:rPr lang="en-GB" b="1" dirty="0">
                <a:solidFill>
                  <a:srgbClr val="000000"/>
                </a:solidFill>
              </a:rPr>
              <a:t>Main points: </a:t>
            </a:r>
            <a:endParaRPr lang="en-GB" dirty="0">
              <a:solidFill>
                <a:srgbClr val="000000"/>
              </a:solidFill>
            </a:endParaRPr>
          </a:p>
          <a:p>
            <a:pPr marL="0" indent="0">
              <a:buNone/>
            </a:pPr>
            <a:r>
              <a:rPr lang="en-GB" dirty="0">
                <a:solidFill>
                  <a:srgbClr val="000000"/>
                </a:solidFill>
              </a:rPr>
              <a:t>- Property seized and forced to pay taxes. </a:t>
            </a:r>
          </a:p>
          <a:p>
            <a:pPr marL="0" indent="0">
              <a:buNone/>
            </a:pPr>
            <a:r>
              <a:rPr lang="en-GB" dirty="0">
                <a:solidFill>
                  <a:srgbClr val="000000"/>
                </a:solidFill>
              </a:rPr>
              <a:t>- Worse off than slaves. </a:t>
            </a:r>
          </a:p>
          <a:p>
            <a:pPr marL="0" indent="0">
              <a:buNone/>
            </a:pPr>
            <a:r>
              <a:rPr lang="en-GB" dirty="0">
                <a:solidFill>
                  <a:srgbClr val="000000"/>
                </a:solidFill>
              </a:rPr>
              <a:t>- We failed to force the Roman’s out like we had done with Julius Caesar. </a:t>
            </a:r>
          </a:p>
          <a:p>
            <a:pPr marL="0" indent="0">
              <a:buNone/>
            </a:pPr>
            <a:r>
              <a:rPr lang="en-GB" dirty="0">
                <a:solidFill>
                  <a:srgbClr val="000000"/>
                </a:solidFill>
              </a:rPr>
              <a:t>- One island with one common name, remember what freedom is. </a:t>
            </a:r>
          </a:p>
          <a:p>
            <a:pPr marL="0" indent="0">
              <a:buNone/>
            </a:pPr>
            <a:r>
              <a:rPr lang="en-GB" dirty="0">
                <a:solidFill>
                  <a:srgbClr val="000000"/>
                </a:solidFill>
              </a:rPr>
              <a:t>- Pours scorn on Roman armour and Roman defences, they have neither numbers or bravery. </a:t>
            </a:r>
          </a:p>
          <a:p>
            <a:pPr marL="0" indent="0">
              <a:buNone/>
            </a:pPr>
            <a:r>
              <a:rPr lang="en-GB" dirty="0">
                <a:solidFill>
                  <a:srgbClr val="000000"/>
                </a:solidFill>
              </a:rPr>
              <a:t>- </a:t>
            </a:r>
            <a:r>
              <a:rPr lang="en-GB" dirty="0" smtClean="0">
                <a:solidFill>
                  <a:srgbClr val="000000"/>
                </a:solidFill>
              </a:rPr>
              <a:t>We </a:t>
            </a:r>
            <a:r>
              <a:rPr lang="en-GB" dirty="0">
                <a:solidFill>
                  <a:srgbClr val="000000"/>
                </a:solidFill>
              </a:rPr>
              <a:t>know our island they do not. </a:t>
            </a:r>
            <a:endParaRPr lang="en-GB" dirty="0"/>
          </a:p>
        </p:txBody>
      </p:sp>
    </p:spTree>
    <p:extLst>
      <p:ext uri="{BB962C8B-B14F-4D97-AF65-F5344CB8AC3E}">
        <p14:creationId xmlns:p14="http://schemas.microsoft.com/office/powerpoint/2010/main" val="2625971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Campaign at Mona</a:t>
            </a:r>
            <a:endParaRPr lang="en-GB" dirty="0"/>
          </a:p>
        </p:txBody>
      </p:sp>
      <p:sp>
        <p:nvSpPr>
          <p:cNvPr id="4" name="Content Placeholder 3"/>
          <p:cNvSpPr>
            <a:spLocks noGrp="1"/>
          </p:cNvSpPr>
          <p:nvPr>
            <p:ph sz="quarter" idx="1"/>
          </p:nvPr>
        </p:nvSpPr>
        <p:spPr>
          <a:xfrm>
            <a:off x="179512" y="1527048"/>
            <a:ext cx="5400600" cy="5142312"/>
          </a:xfrm>
        </p:spPr>
        <p:txBody>
          <a:bodyPr>
            <a:normAutofit fontScale="85000" lnSpcReduction="20000"/>
          </a:bodyPr>
          <a:lstStyle/>
          <a:p>
            <a:pPr marL="0" indent="0">
              <a:buNone/>
            </a:pPr>
            <a:r>
              <a:rPr lang="en-GB" dirty="0"/>
              <a:t>The main bulk of the Roman forces with the governor Gaius Suetonius </a:t>
            </a:r>
            <a:r>
              <a:rPr lang="en-GB" dirty="0" err="1"/>
              <a:t>Paulinus</a:t>
            </a:r>
            <a:r>
              <a:rPr lang="en-GB" dirty="0"/>
              <a:t> </a:t>
            </a:r>
            <a:r>
              <a:rPr lang="en-GB" dirty="0" smtClean="0"/>
              <a:t>on </a:t>
            </a:r>
            <a:r>
              <a:rPr lang="en-GB" dirty="0"/>
              <a:t>Mona (modern Anglesey) – </a:t>
            </a:r>
            <a:r>
              <a:rPr lang="en-GB" b="1" dirty="0" err="1"/>
              <a:t>Dio</a:t>
            </a:r>
            <a:r>
              <a:rPr lang="en-GB" b="1" dirty="0"/>
              <a:t> 62.7</a:t>
            </a:r>
            <a:r>
              <a:rPr lang="en-GB" dirty="0"/>
              <a:t>; </a:t>
            </a:r>
            <a:r>
              <a:rPr lang="en-GB" b="1" dirty="0" err="1"/>
              <a:t>Tac</a:t>
            </a:r>
            <a:r>
              <a:rPr lang="en-GB" b="1" dirty="0"/>
              <a:t>. </a:t>
            </a:r>
            <a:r>
              <a:rPr lang="en-GB" b="1" i="1" dirty="0"/>
              <a:t>Ann. </a:t>
            </a:r>
            <a:r>
              <a:rPr lang="en-GB" b="1" dirty="0" smtClean="0"/>
              <a:t>14.29-30</a:t>
            </a:r>
            <a:r>
              <a:rPr lang="en-GB" dirty="0" smtClean="0"/>
              <a:t>.</a:t>
            </a:r>
            <a:endParaRPr lang="en-GB" b="1" dirty="0" smtClean="0"/>
          </a:p>
          <a:p>
            <a:pPr marL="0" indent="0">
              <a:buNone/>
            </a:pPr>
            <a:endParaRPr lang="en-GB" sz="600" b="1" dirty="0"/>
          </a:p>
          <a:p>
            <a:pPr marL="0" indent="0">
              <a:buNone/>
            </a:pPr>
            <a:r>
              <a:rPr lang="en-GB" dirty="0" smtClean="0"/>
              <a:t>“</a:t>
            </a:r>
            <a:r>
              <a:rPr lang="en-GB" dirty="0"/>
              <a:t>On the beach stood the adverse array, a serried mass of arms and men, with women flitting between the </a:t>
            </a:r>
            <a:r>
              <a:rPr lang="en-GB" dirty="0" smtClean="0"/>
              <a:t>ranks… In </a:t>
            </a:r>
            <a:r>
              <a:rPr lang="en-GB" dirty="0"/>
              <a:t>the style of Furies, in robes of deathly black and with dishevelled hair, they brandished their torches; while a circle of Druids, lifting their hands to heaven and showering </a:t>
            </a:r>
            <a:r>
              <a:rPr lang="en-GB" dirty="0" smtClean="0"/>
              <a:t>swearwords… </a:t>
            </a:r>
            <a:r>
              <a:rPr lang="en-GB" dirty="0"/>
              <a:t>a band of females and </a:t>
            </a:r>
            <a:r>
              <a:rPr lang="en-GB" dirty="0" smtClean="0"/>
              <a:t>fanatics… </a:t>
            </a:r>
            <a:r>
              <a:rPr lang="en-GB" dirty="0"/>
              <a:t>to demolish the groves consecrated to their savage cults: for they considered it a duty to consult their deities by means of human entrails</a:t>
            </a:r>
            <a:r>
              <a:rPr lang="en-GB" dirty="0" smtClean="0"/>
              <a:t>.” (</a:t>
            </a:r>
            <a:r>
              <a:rPr lang="en-GB" b="1" dirty="0" err="1" smtClean="0"/>
              <a:t>Tac</a:t>
            </a:r>
            <a:r>
              <a:rPr lang="en-GB" b="1" dirty="0" smtClean="0"/>
              <a:t>. </a:t>
            </a:r>
            <a:r>
              <a:rPr lang="en-GB" b="1" i="1" dirty="0" smtClean="0"/>
              <a:t>Ann. </a:t>
            </a:r>
            <a:r>
              <a:rPr lang="en-GB" b="1" dirty="0" smtClean="0"/>
              <a:t>14.30</a:t>
            </a:r>
            <a:r>
              <a:rPr lang="en-GB" dirty="0" smtClean="0"/>
              <a:t>).</a:t>
            </a:r>
            <a:endParaRPr lang="en-GB" dirty="0"/>
          </a:p>
        </p:txBody>
      </p:sp>
      <p:pic>
        <p:nvPicPr>
          <p:cNvPr id="1026" name="Picture 2" descr="Satellite map of Wales (generi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1700808"/>
            <a:ext cx="3168352" cy="453650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740352" y="5301208"/>
            <a:ext cx="1008112" cy="369332"/>
          </a:xfrm>
          <a:prstGeom prst="rect">
            <a:avLst/>
          </a:prstGeom>
          <a:noFill/>
        </p:spPr>
        <p:txBody>
          <a:bodyPr wrap="square" rtlCol="0">
            <a:spAutoFit/>
          </a:bodyPr>
          <a:lstStyle/>
          <a:p>
            <a:r>
              <a:rPr lang="en-GB" dirty="0" smtClean="0">
                <a:solidFill>
                  <a:srgbClr val="FF0000"/>
                </a:solidFill>
              </a:rPr>
              <a:t>Silures</a:t>
            </a:r>
            <a:endParaRPr lang="en-GB" dirty="0">
              <a:solidFill>
                <a:srgbClr val="FF0000"/>
              </a:solidFill>
            </a:endParaRPr>
          </a:p>
        </p:txBody>
      </p:sp>
      <p:sp>
        <p:nvSpPr>
          <p:cNvPr id="7" name="TextBox 6"/>
          <p:cNvSpPr txBox="1"/>
          <p:nvPr/>
        </p:nvSpPr>
        <p:spPr>
          <a:xfrm>
            <a:off x="6228184" y="4869160"/>
            <a:ext cx="1152128" cy="369332"/>
          </a:xfrm>
          <a:prstGeom prst="rect">
            <a:avLst/>
          </a:prstGeom>
          <a:noFill/>
        </p:spPr>
        <p:txBody>
          <a:bodyPr wrap="square" rtlCol="0">
            <a:spAutoFit/>
          </a:bodyPr>
          <a:lstStyle/>
          <a:p>
            <a:r>
              <a:rPr lang="en-GB" dirty="0" smtClean="0">
                <a:solidFill>
                  <a:srgbClr val="FF0000"/>
                </a:solidFill>
              </a:rPr>
              <a:t>Demetae</a:t>
            </a:r>
            <a:endParaRPr lang="en-GB" dirty="0">
              <a:solidFill>
                <a:srgbClr val="FF0000"/>
              </a:solidFill>
            </a:endParaRPr>
          </a:p>
        </p:txBody>
      </p:sp>
      <p:sp>
        <p:nvSpPr>
          <p:cNvPr id="8" name="TextBox 7"/>
          <p:cNvSpPr txBox="1"/>
          <p:nvPr/>
        </p:nvSpPr>
        <p:spPr>
          <a:xfrm>
            <a:off x="7280448" y="2987566"/>
            <a:ext cx="1368152" cy="369332"/>
          </a:xfrm>
          <a:prstGeom prst="rect">
            <a:avLst/>
          </a:prstGeom>
          <a:noFill/>
        </p:spPr>
        <p:txBody>
          <a:bodyPr wrap="square" rtlCol="0">
            <a:spAutoFit/>
          </a:bodyPr>
          <a:lstStyle/>
          <a:p>
            <a:r>
              <a:rPr lang="en-GB" dirty="0" smtClean="0">
                <a:solidFill>
                  <a:srgbClr val="FF0000"/>
                </a:solidFill>
              </a:rPr>
              <a:t>Ordovices</a:t>
            </a:r>
            <a:endParaRPr lang="en-GB" dirty="0">
              <a:solidFill>
                <a:srgbClr val="FF0000"/>
              </a:solidFill>
            </a:endParaRPr>
          </a:p>
        </p:txBody>
      </p:sp>
      <p:sp>
        <p:nvSpPr>
          <p:cNvPr id="10" name="TextBox 9"/>
          <p:cNvSpPr txBox="1"/>
          <p:nvPr/>
        </p:nvSpPr>
        <p:spPr>
          <a:xfrm>
            <a:off x="6300192" y="2060848"/>
            <a:ext cx="864096" cy="369332"/>
          </a:xfrm>
          <a:prstGeom prst="rect">
            <a:avLst/>
          </a:prstGeom>
          <a:noFill/>
        </p:spPr>
        <p:txBody>
          <a:bodyPr wrap="square" rtlCol="0">
            <a:spAutoFit/>
          </a:bodyPr>
          <a:lstStyle/>
          <a:p>
            <a:r>
              <a:rPr lang="en-GB" dirty="0" smtClean="0"/>
              <a:t>Mona</a:t>
            </a:r>
            <a:endParaRPr lang="en-GB" dirty="0"/>
          </a:p>
        </p:txBody>
      </p:sp>
    </p:spTree>
    <p:extLst>
      <p:ext uri="{BB962C8B-B14F-4D97-AF65-F5344CB8AC3E}">
        <p14:creationId xmlns:p14="http://schemas.microsoft.com/office/powerpoint/2010/main" val="2240783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Outbreak and Roman Setbacks</a:t>
            </a:r>
            <a:endParaRPr lang="en-GB" dirty="0"/>
          </a:p>
        </p:txBody>
      </p:sp>
      <p:sp>
        <p:nvSpPr>
          <p:cNvPr id="3" name="Content Placeholder 2"/>
          <p:cNvSpPr>
            <a:spLocks noGrp="1"/>
          </p:cNvSpPr>
          <p:nvPr>
            <p:ph sz="quarter" idx="1"/>
          </p:nvPr>
        </p:nvSpPr>
        <p:spPr>
          <a:xfrm>
            <a:off x="179512" y="1628800"/>
            <a:ext cx="4896544" cy="5229200"/>
          </a:xfrm>
        </p:spPr>
        <p:txBody>
          <a:bodyPr>
            <a:normAutofit fontScale="77500" lnSpcReduction="20000"/>
          </a:bodyPr>
          <a:lstStyle/>
          <a:p>
            <a:r>
              <a:rPr lang="en-GB" dirty="0"/>
              <a:t>Two hundred men sent to by the procurator </a:t>
            </a:r>
            <a:r>
              <a:rPr lang="en-GB" dirty="0" err="1"/>
              <a:t>Catus</a:t>
            </a:r>
            <a:r>
              <a:rPr lang="en-GB" dirty="0"/>
              <a:t> </a:t>
            </a:r>
            <a:r>
              <a:rPr lang="en-GB" dirty="0" err="1"/>
              <a:t>Cecianus</a:t>
            </a:r>
            <a:r>
              <a:rPr lang="en-GB" dirty="0"/>
              <a:t> to defend the veteran colony at </a:t>
            </a:r>
            <a:r>
              <a:rPr lang="en-GB" dirty="0" err="1"/>
              <a:t>Camulodunum</a:t>
            </a:r>
            <a:r>
              <a:rPr lang="en-GB" dirty="0"/>
              <a:t> (Colchester), troops held out in two day siege at temple of Claudius. The ninth legion sent in relief is routed by British forces, </a:t>
            </a:r>
            <a:r>
              <a:rPr lang="en-GB" dirty="0" err="1"/>
              <a:t>Catus</a:t>
            </a:r>
            <a:r>
              <a:rPr lang="en-GB" dirty="0"/>
              <a:t> flees to Gaul - </a:t>
            </a:r>
            <a:r>
              <a:rPr lang="en-GB" b="1" dirty="0" err="1"/>
              <a:t>Tac</a:t>
            </a:r>
            <a:r>
              <a:rPr lang="en-GB" b="1" dirty="0"/>
              <a:t>. </a:t>
            </a:r>
            <a:r>
              <a:rPr lang="en-GB" b="1" i="1" dirty="0"/>
              <a:t>Ann</a:t>
            </a:r>
            <a:r>
              <a:rPr lang="en-GB" b="1" dirty="0"/>
              <a:t>. 14.32</a:t>
            </a:r>
            <a:r>
              <a:rPr lang="en-GB" dirty="0"/>
              <a:t>. </a:t>
            </a:r>
          </a:p>
          <a:p>
            <a:endParaRPr lang="en-GB" sz="300" dirty="0"/>
          </a:p>
          <a:p>
            <a:r>
              <a:rPr lang="en-GB" dirty="0" err="1" smtClean="0"/>
              <a:t>Paulinus</a:t>
            </a:r>
            <a:r>
              <a:rPr lang="en-GB" dirty="0" smtClean="0"/>
              <a:t> </a:t>
            </a:r>
            <a:r>
              <a:rPr lang="en-GB" dirty="0"/>
              <a:t>having put down </a:t>
            </a:r>
            <a:r>
              <a:rPr lang="en-GB" dirty="0" smtClean="0"/>
              <a:t>Mona [Anglesey], </a:t>
            </a:r>
            <a:r>
              <a:rPr lang="en-GB" dirty="0"/>
              <a:t>marches his army to face Boudicca’s but does not immediately engage them, later forced to due to shortage of supplies - </a:t>
            </a:r>
            <a:r>
              <a:rPr lang="en-GB" b="1" dirty="0" err="1"/>
              <a:t>Dio</a:t>
            </a:r>
            <a:r>
              <a:rPr lang="en-GB" b="1" dirty="0"/>
              <a:t> 62.8</a:t>
            </a:r>
            <a:r>
              <a:rPr lang="en-GB" dirty="0"/>
              <a:t>. </a:t>
            </a:r>
            <a:endParaRPr lang="en-GB" dirty="0" smtClean="0"/>
          </a:p>
          <a:p>
            <a:endParaRPr lang="en-GB" sz="300" dirty="0"/>
          </a:p>
          <a:p>
            <a:r>
              <a:rPr lang="en-GB" dirty="0" err="1"/>
              <a:t>Paulinus</a:t>
            </a:r>
            <a:r>
              <a:rPr lang="en-GB" dirty="0"/>
              <a:t> feels he does not have sufficient forces to protect London so the town is abandoned, </a:t>
            </a:r>
            <a:r>
              <a:rPr lang="en-GB" dirty="0" err="1"/>
              <a:t>Verulamium</a:t>
            </a:r>
            <a:r>
              <a:rPr lang="en-GB" dirty="0"/>
              <a:t> (St Albans) also suffers the same fate -</a:t>
            </a:r>
            <a:r>
              <a:rPr lang="en-GB" b="1" dirty="0" err="1"/>
              <a:t>Tac</a:t>
            </a:r>
            <a:r>
              <a:rPr lang="en-GB" b="1" dirty="0"/>
              <a:t>. </a:t>
            </a:r>
            <a:r>
              <a:rPr lang="en-GB" b="1" i="1" dirty="0"/>
              <a:t>Ann. </a:t>
            </a:r>
            <a:r>
              <a:rPr lang="en-GB" b="1" dirty="0"/>
              <a:t>14.33. </a:t>
            </a:r>
            <a:endParaRPr lang="en-GB" dirty="0"/>
          </a:p>
          <a:p>
            <a:endParaRPr lang="en-GB" dirty="0"/>
          </a:p>
          <a:p>
            <a:endParaRPr lang="en-GB" dirty="0"/>
          </a:p>
        </p:txBody>
      </p:sp>
      <p:pic>
        <p:nvPicPr>
          <p:cNvPr id="2050" name="Picture 2" descr="http://www.geodus.com/globe-map/tresgrand/planet-observer_POPBRI.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8485" t="59967"/>
          <a:stretch/>
        </p:blipFill>
        <p:spPr bwMode="auto">
          <a:xfrm>
            <a:off x="5076056" y="1700808"/>
            <a:ext cx="3747455" cy="4524672"/>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1 4"/>
          <p:cNvSpPr/>
          <p:nvPr/>
        </p:nvSpPr>
        <p:spPr>
          <a:xfrm>
            <a:off x="8072502" y="3349596"/>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6" name="Rectangle 5"/>
          <p:cNvSpPr/>
          <p:nvPr/>
        </p:nvSpPr>
        <p:spPr>
          <a:xfrm>
            <a:off x="6949783" y="3025725"/>
            <a:ext cx="1598515" cy="338554"/>
          </a:xfrm>
          <a:prstGeom prst="rect">
            <a:avLst/>
          </a:prstGeom>
        </p:spPr>
        <p:txBody>
          <a:bodyPr wrap="none">
            <a:spAutoFit/>
          </a:bodyPr>
          <a:lstStyle/>
          <a:p>
            <a:r>
              <a:rPr lang="en-GB" sz="1600" dirty="0" err="1" smtClean="0"/>
              <a:t>Camulodunum</a:t>
            </a:r>
            <a:r>
              <a:rPr lang="en-GB" sz="1600" dirty="0" smtClean="0"/>
              <a:t> </a:t>
            </a:r>
            <a:endParaRPr lang="en-GB" sz="1600" dirty="0"/>
          </a:p>
        </p:txBody>
      </p:sp>
      <p:sp>
        <p:nvSpPr>
          <p:cNvPr id="7" name="Explosion 1 6"/>
          <p:cNvSpPr/>
          <p:nvPr/>
        </p:nvSpPr>
        <p:spPr>
          <a:xfrm>
            <a:off x="7539136" y="3607278"/>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8" name="Rectangle 7"/>
          <p:cNvSpPr/>
          <p:nvPr/>
        </p:nvSpPr>
        <p:spPr>
          <a:xfrm>
            <a:off x="6493746" y="3339835"/>
            <a:ext cx="1377300" cy="338554"/>
          </a:xfrm>
          <a:prstGeom prst="rect">
            <a:avLst/>
          </a:prstGeom>
        </p:spPr>
        <p:txBody>
          <a:bodyPr wrap="none">
            <a:spAutoFit/>
          </a:bodyPr>
          <a:lstStyle/>
          <a:p>
            <a:r>
              <a:rPr lang="en-GB" sz="1600" dirty="0" err="1" smtClean="0"/>
              <a:t>Verulamium</a:t>
            </a:r>
            <a:r>
              <a:rPr lang="en-GB" sz="1600" dirty="0" smtClean="0"/>
              <a:t> </a:t>
            </a:r>
            <a:endParaRPr lang="en-GB" sz="1600" dirty="0"/>
          </a:p>
        </p:txBody>
      </p:sp>
      <p:sp>
        <p:nvSpPr>
          <p:cNvPr id="9" name="Explosion 1 8"/>
          <p:cNvSpPr/>
          <p:nvPr/>
        </p:nvSpPr>
        <p:spPr>
          <a:xfrm>
            <a:off x="7725680" y="3889065"/>
            <a:ext cx="216024" cy="234026"/>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0" name="Rectangle 9"/>
          <p:cNvSpPr/>
          <p:nvPr/>
        </p:nvSpPr>
        <p:spPr>
          <a:xfrm>
            <a:off x="6523107" y="3841304"/>
            <a:ext cx="1202573" cy="338554"/>
          </a:xfrm>
          <a:prstGeom prst="rect">
            <a:avLst/>
          </a:prstGeom>
        </p:spPr>
        <p:txBody>
          <a:bodyPr wrap="none">
            <a:spAutoFit/>
          </a:bodyPr>
          <a:lstStyle/>
          <a:p>
            <a:r>
              <a:rPr lang="en-GB" sz="1600" dirty="0" err="1" smtClean="0"/>
              <a:t>Londinium</a:t>
            </a:r>
            <a:endParaRPr lang="en-GB" sz="1600" dirty="0"/>
          </a:p>
        </p:txBody>
      </p:sp>
      <p:sp>
        <p:nvSpPr>
          <p:cNvPr id="11" name="TextBox 10"/>
          <p:cNvSpPr txBox="1"/>
          <p:nvPr/>
        </p:nvSpPr>
        <p:spPr>
          <a:xfrm>
            <a:off x="5436096" y="1783849"/>
            <a:ext cx="649591" cy="276999"/>
          </a:xfrm>
          <a:prstGeom prst="rect">
            <a:avLst/>
          </a:prstGeom>
          <a:noFill/>
        </p:spPr>
        <p:txBody>
          <a:bodyPr wrap="square" rtlCol="0">
            <a:spAutoFit/>
          </a:bodyPr>
          <a:lstStyle/>
          <a:p>
            <a:r>
              <a:rPr lang="en-GB" sz="1200" dirty="0" smtClean="0">
                <a:solidFill>
                  <a:srgbClr val="FF0000"/>
                </a:solidFill>
              </a:rPr>
              <a:t>Mona</a:t>
            </a:r>
            <a:endParaRPr lang="en-GB" sz="1200" dirty="0">
              <a:solidFill>
                <a:srgbClr val="FF0000"/>
              </a:solidFill>
            </a:endParaRPr>
          </a:p>
        </p:txBody>
      </p:sp>
    </p:spTree>
    <p:extLst>
      <p:ext uri="{BB962C8B-B14F-4D97-AF65-F5344CB8AC3E}">
        <p14:creationId xmlns:p14="http://schemas.microsoft.com/office/powerpoint/2010/main" val="2993250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British Brutality</a:t>
            </a:r>
            <a:endParaRPr lang="en-GB" dirty="0"/>
          </a:p>
        </p:txBody>
      </p:sp>
      <p:sp>
        <p:nvSpPr>
          <p:cNvPr id="3" name="Content Placeholder 2"/>
          <p:cNvSpPr>
            <a:spLocks noGrp="1"/>
          </p:cNvSpPr>
          <p:nvPr>
            <p:ph sz="quarter" idx="1"/>
          </p:nvPr>
        </p:nvSpPr>
        <p:spPr>
          <a:xfrm>
            <a:off x="323528" y="1628800"/>
            <a:ext cx="8590728" cy="5070304"/>
          </a:xfrm>
        </p:spPr>
        <p:txBody>
          <a:bodyPr>
            <a:normAutofit/>
          </a:bodyPr>
          <a:lstStyle/>
          <a:p>
            <a:pPr marL="0" indent="0">
              <a:buNone/>
            </a:pPr>
            <a:r>
              <a:rPr lang="en-GB" sz="3200" dirty="0" smtClean="0"/>
              <a:t>“The </a:t>
            </a:r>
            <a:r>
              <a:rPr lang="en-GB" sz="3200" dirty="0"/>
              <a:t>worst and most bestial atrocity committed by their captors was the following. They hung up naked the noblest and most distinguished women and then cut off their breasts and sewed them to their mouths, in order to make the victims appear to be eating them; afterwards they impaled the women on sharp skewers run lengthwise through the entire body</a:t>
            </a:r>
            <a:r>
              <a:rPr lang="en-GB" sz="3200" dirty="0" smtClean="0"/>
              <a:t>.” </a:t>
            </a:r>
            <a:r>
              <a:rPr lang="en-GB" sz="3200" dirty="0"/>
              <a:t>– </a:t>
            </a:r>
            <a:r>
              <a:rPr lang="en-GB" sz="3200" b="1" dirty="0" err="1"/>
              <a:t>Dio</a:t>
            </a:r>
            <a:r>
              <a:rPr lang="en-GB" sz="3200" b="1" dirty="0"/>
              <a:t> Cassius 62.7.2. </a:t>
            </a:r>
            <a:endParaRPr lang="en-GB" sz="3200" dirty="0"/>
          </a:p>
        </p:txBody>
      </p:sp>
    </p:spTree>
    <p:extLst>
      <p:ext uri="{BB962C8B-B14F-4D97-AF65-F5344CB8AC3E}">
        <p14:creationId xmlns:p14="http://schemas.microsoft.com/office/powerpoint/2010/main" val="1256038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Size of Armies and Tactics (1)</a:t>
            </a:r>
            <a:endParaRPr lang="en-GB" dirty="0"/>
          </a:p>
        </p:txBody>
      </p:sp>
      <p:sp>
        <p:nvSpPr>
          <p:cNvPr id="3" name="Content Placeholder 2"/>
          <p:cNvSpPr>
            <a:spLocks noGrp="1"/>
          </p:cNvSpPr>
          <p:nvPr>
            <p:ph sz="quarter" idx="1"/>
          </p:nvPr>
        </p:nvSpPr>
        <p:spPr>
          <a:xfrm>
            <a:off x="301752" y="1700808"/>
            <a:ext cx="8503920" cy="4680520"/>
          </a:xfrm>
        </p:spPr>
        <p:txBody>
          <a:bodyPr>
            <a:normAutofit/>
          </a:bodyPr>
          <a:lstStyle/>
          <a:p>
            <a:r>
              <a:rPr lang="en-GB" dirty="0"/>
              <a:t>Boudicca’s had forces of 230,000 men, rides in a chariot herself – </a:t>
            </a:r>
            <a:r>
              <a:rPr lang="en-GB" b="1" dirty="0" err="1"/>
              <a:t>Dio</a:t>
            </a:r>
            <a:r>
              <a:rPr lang="en-GB" b="1" dirty="0"/>
              <a:t> 62.8</a:t>
            </a:r>
            <a:r>
              <a:rPr lang="en-GB" dirty="0"/>
              <a:t>. </a:t>
            </a:r>
          </a:p>
          <a:p>
            <a:endParaRPr lang="en-GB" sz="1200" dirty="0"/>
          </a:p>
          <a:p>
            <a:r>
              <a:rPr lang="en-GB" dirty="0" smtClean="0"/>
              <a:t>Roman </a:t>
            </a:r>
            <a:r>
              <a:rPr lang="en-GB" dirty="0"/>
              <a:t>forces considerably smaller – 10,000 men – Fourteenth Legion, a detachment of the Twentieth, and auxiliary forces from the surrounding areas - </a:t>
            </a:r>
            <a:r>
              <a:rPr lang="en-GB" b="1" dirty="0" err="1"/>
              <a:t>Tac</a:t>
            </a:r>
            <a:r>
              <a:rPr lang="en-GB" b="1" dirty="0"/>
              <a:t>. </a:t>
            </a:r>
            <a:r>
              <a:rPr lang="en-GB" b="1" i="1" dirty="0"/>
              <a:t>Ann. </a:t>
            </a:r>
            <a:r>
              <a:rPr lang="en-GB" b="1" dirty="0"/>
              <a:t>14.34. </a:t>
            </a:r>
            <a:endParaRPr lang="en-GB" dirty="0"/>
          </a:p>
          <a:p>
            <a:endParaRPr lang="en-GB" sz="1200" dirty="0"/>
          </a:p>
          <a:p>
            <a:r>
              <a:rPr lang="en-GB" dirty="0" err="1" smtClean="0"/>
              <a:t>Paulinus</a:t>
            </a:r>
            <a:r>
              <a:rPr lang="en-GB" dirty="0" smtClean="0"/>
              <a:t> </a:t>
            </a:r>
            <a:r>
              <a:rPr lang="en-GB" dirty="0"/>
              <a:t>decides to spilt his forces into three divisions, in order to fight at different points simultaneously - </a:t>
            </a:r>
            <a:r>
              <a:rPr lang="en-GB" b="1" dirty="0" err="1"/>
              <a:t>Dio</a:t>
            </a:r>
            <a:r>
              <a:rPr lang="en-GB" b="1" dirty="0"/>
              <a:t> 62.8</a:t>
            </a:r>
            <a:r>
              <a:rPr lang="en-GB" dirty="0"/>
              <a:t>. </a:t>
            </a:r>
          </a:p>
          <a:p>
            <a:endParaRPr lang="en-GB" dirty="0"/>
          </a:p>
        </p:txBody>
      </p:sp>
    </p:spTree>
    <p:extLst>
      <p:ext uri="{BB962C8B-B14F-4D97-AF65-F5344CB8AC3E}">
        <p14:creationId xmlns:p14="http://schemas.microsoft.com/office/powerpoint/2010/main" val="3429264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Size of Armies and Tactics </a:t>
            </a:r>
            <a:r>
              <a:rPr lang="en-GB" dirty="0" smtClean="0"/>
              <a:t>(</a:t>
            </a:r>
            <a:r>
              <a:rPr lang="en-GB" dirty="0"/>
              <a:t>2</a:t>
            </a:r>
            <a:r>
              <a:rPr lang="en-GB" dirty="0" smtClean="0"/>
              <a:t>)</a:t>
            </a:r>
            <a:endParaRPr lang="en-GB" dirty="0"/>
          </a:p>
        </p:txBody>
      </p:sp>
      <p:sp>
        <p:nvSpPr>
          <p:cNvPr id="3" name="Content Placeholder 2"/>
          <p:cNvSpPr>
            <a:spLocks noGrp="1"/>
          </p:cNvSpPr>
          <p:nvPr>
            <p:ph sz="quarter" idx="1"/>
          </p:nvPr>
        </p:nvSpPr>
        <p:spPr>
          <a:xfrm>
            <a:off x="323528" y="1700808"/>
            <a:ext cx="8503920" cy="4752528"/>
          </a:xfrm>
        </p:spPr>
        <p:txBody>
          <a:bodyPr>
            <a:normAutofit fontScale="92500" lnSpcReduction="20000"/>
          </a:bodyPr>
          <a:lstStyle/>
          <a:p>
            <a:r>
              <a:rPr lang="en-GB" dirty="0" err="1" smtClean="0"/>
              <a:t>Paulinus</a:t>
            </a:r>
            <a:r>
              <a:rPr lang="en-GB" dirty="0" smtClean="0"/>
              <a:t> </a:t>
            </a:r>
            <a:r>
              <a:rPr lang="en-GB" dirty="0"/>
              <a:t>chooses a position in a narrow defile, with woodland in the rear – light infantry and cavalry on the wings - </a:t>
            </a:r>
            <a:r>
              <a:rPr lang="en-GB" b="1" dirty="0" err="1"/>
              <a:t>Tac</a:t>
            </a:r>
            <a:r>
              <a:rPr lang="en-GB" b="1" dirty="0"/>
              <a:t>. </a:t>
            </a:r>
            <a:r>
              <a:rPr lang="en-GB" b="1" i="1" dirty="0"/>
              <a:t>Ann. </a:t>
            </a:r>
            <a:r>
              <a:rPr lang="en-GB" b="1" dirty="0"/>
              <a:t>14.34. </a:t>
            </a:r>
            <a:endParaRPr lang="en-GB" dirty="0"/>
          </a:p>
          <a:p>
            <a:endParaRPr lang="en-GB" sz="1600" dirty="0"/>
          </a:p>
          <a:p>
            <a:r>
              <a:rPr lang="en-GB" dirty="0" smtClean="0"/>
              <a:t>Roman’s </a:t>
            </a:r>
            <a:r>
              <a:rPr lang="en-GB" dirty="0"/>
              <a:t>wait until enemy gets within javelin throwing distance, </a:t>
            </a:r>
            <a:r>
              <a:rPr lang="en-GB" dirty="0" smtClean="0"/>
              <a:t>unleash </a:t>
            </a:r>
            <a:r>
              <a:rPr lang="en-GB" dirty="0"/>
              <a:t>them and then charges at the Britons in a wedge formation. Roman archers used to fight against chariots. - </a:t>
            </a:r>
            <a:r>
              <a:rPr lang="en-GB" b="1" dirty="0" err="1"/>
              <a:t>Dio</a:t>
            </a:r>
            <a:r>
              <a:rPr lang="en-GB" b="1" dirty="0"/>
              <a:t> 62.12</a:t>
            </a:r>
            <a:r>
              <a:rPr lang="en-GB" dirty="0"/>
              <a:t>; </a:t>
            </a:r>
            <a:r>
              <a:rPr lang="en-GB" b="1" dirty="0" err="1"/>
              <a:t>Tac</a:t>
            </a:r>
            <a:r>
              <a:rPr lang="en-GB" b="1" dirty="0"/>
              <a:t>. </a:t>
            </a:r>
            <a:r>
              <a:rPr lang="en-GB" b="1" i="1" dirty="0"/>
              <a:t>Ann. </a:t>
            </a:r>
            <a:r>
              <a:rPr lang="en-GB" b="1" dirty="0"/>
              <a:t>14.37. </a:t>
            </a:r>
            <a:endParaRPr lang="en-GB" dirty="0"/>
          </a:p>
          <a:p>
            <a:endParaRPr lang="en-GB" sz="1400" dirty="0"/>
          </a:p>
          <a:p>
            <a:r>
              <a:rPr lang="en-GB" dirty="0" smtClean="0"/>
              <a:t>400 </a:t>
            </a:r>
            <a:r>
              <a:rPr lang="en-GB" dirty="0"/>
              <a:t>Roman dead to 80,000 Britons - </a:t>
            </a:r>
            <a:r>
              <a:rPr lang="en-GB" b="1" dirty="0" err="1"/>
              <a:t>Tac</a:t>
            </a:r>
            <a:r>
              <a:rPr lang="en-GB" b="1" dirty="0"/>
              <a:t>. </a:t>
            </a:r>
            <a:r>
              <a:rPr lang="en-GB" b="1" i="1" dirty="0"/>
              <a:t>Ann. </a:t>
            </a:r>
            <a:r>
              <a:rPr lang="en-GB" b="1" dirty="0"/>
              <a:t>14.37. </a:t>
            </a:r>
            <a:endParaRPr lang="en-GB" dirty="0"/>
          </a:p>
          <a:p>
            <a:endParaRPr lang="en-GB" sz="1300" dirty="0"/>
          </a:p>
          <a:p>
            <a:r>
              <a:rPr lang="en-GB" dirty="0" smtClean="0"/>
              <a:t>Boudicca </a:t>
            </a:r>
            <a:r>
              <a:rPr lang="en-GB" dirty="0"/>
              <a:t>feel sick and died - </a:t>
            </a:r>
            <a:r>
              <a:rPr lang="en-GB" b="1" dirty="0" err="1"/>
              <a:t>Dio</a:t>
            </a:r>
            <a:r>
              <a:rPr lang="en-GB" b="1" dirty="0"/>
              <a:t> 62.12.6</a:t>
            </a:r>
            <a:r>
              <a:rPr lang="en-GB" dirty="0"/>
              <a:t>; </a:t>
            </a:r>
            <a:r>
              <a:rPr lang="en-GB" i="1" dirty="0"/>
              <a:t>contra </a:t>
            </a:r>
            <a:r>
              <a:rPr lang="en-GB" dirty="0"/>
              <a:t>Tacitus (</a:t>
            </a:r>
            <a:r>
              <a:rPr lang="en-GB" b="1" i="1" dirty="0"/>
              <a:t>Ann. </a:t>
            </a:r>
            <a:r>
              <a:rPr lang="en-GB" b="1" dirty="0"/>
              <a:t>14.37</a:t>
            </a:r>
            <a:r>
              <a:rPr lang="en-GB" dirty="0"/>
              <a:t>) who says she killed herself with poison. </a:t>
            </a:r>
          </a:p>
          <a:p>
            <a:endParaRPr lang="en-GB" dirty="0"/>
          </a:p>
        </p:txBody>
      </p:sp>
    </p:spTree>
    <p:extLst>
      <p:ext uri="{BB962C8B-B14F-4D97-AF65-F5344CB8AC3E}">
        <p14:creationId xmlns:p14="http://schemas.microsoft.com/office/powerpoint/2010/main" val="255982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Aftermath</a:t>
            </a:r>
            <a:endParaRPr lang="en-GB" dirty="0"/>
          </a:p>
        </p:txBody>
      </p:sp>
      <p:sp>
        <p:nvSpPr>
          <p:cNvPr id="3" name="Content Placeholder 2"/>
          <p:cNvSpPr>
            <a:spLocks noGrp="1"/>
          </p:cNvSpPr>
          <p:nvPr>
            <p:ph sz="quarter" idx="1"/>
          </p:nvPr>
        </p:nvSpPr>
        <p:spPr>
          <a:xfrm>
            <a:off x="323528" y="1628800"/>
            <a:ext cx="8503920" cy="4572000"/>
          </a:xfrm>
        </p:spPr>
        <p:txBody>
          <a:bodyPr>
            <a:normAutofit/>
          </a:bodyPr>
          <a:lstStyle/>
          <a:p>
            <a:r>
              <a:rPr lang="en-GB" dirty="0"/>
              <a:t>The whole army is concentrated and 2,000 legionnaires, eight cohorts of auxiliary and 1,000 cavalry are sent over from Germany. </a:t>
            </a:r>
          </a:p>
          <a:p>
            <a:endParaRPr lang="en-GB" sz="1200" dirty="0"/>
          </a:p>
          <a:p>
            <a:r>
              <a:rPr lang="en-GB" dirty="0" smtClean="0"/>
              <a:t>Julius </a:t>
            </a:r>
            <a:r>
              <a:rPr lang="en-GB" dirty="0" err="1"/>
              <a:t>Classicianus</a:t>
            </a:r>
            <a:r>
              <a:rPr lang="en-GB" dirty="0"/>
              <a:t> sent to replace </a:t>
            </a:r>
            <a:r>
              <a:rPr lang="en-GB" dirty="0" err="1"/>
              <a:t>Catus</a:t>
            </a:r>
            <a:r>
              <a:rPr lang="en-GB" dirty="0"/>
              <a:t>, but has poor relations with </a:t>
            </a:r>
            <a:r>
              <a:rPr lang="en-GB" dirty="0" err="1"/>
              <a:t>Paulinus</a:t>
            </a:r>
            <a:r>
              <a:rPr lang="en-GB" dirty="0"/>
              <a:t>. – Julius reports to Nero of </a:t>
            </a:r>
            <a:r>
              <a:rPr lang="en-GB" dirty="0" err="1"/>
              <a:t>Paulinus</a:t>
            </a:r>
            <a:r>
              <a:rPr lang="en-GB" dirty="0"/>
              <a:t> cruelty. </a:t>
            </a:r>
          </a:p>
          <a:p>
            <a:endParaRPr lang="en-GB" sz="1200" dirty="0"/>
          </a:p>
          <a:p>
            <a:r>
              <a:rPr lang="en-GB" dirty="0" smtClean="0"/>
              <a:t>Polyclitus</a:t>
            </a:r>
            <a:r>
              <a:rPr lang="en-GB" dirty="0"/>
              <a:t>, a freedman of Nero, is sent to inspect affairs in Britain, </a:t>
            </a:r>
            <a:r>
              <a:rPr lang="en-GB" dirty="0" err="1"/>
              <a:t>Paulinus</a:t>
            </a:r>
            <a:r>
              <a:rPr lang="en-GB" dirty="0"/>
              <a:t> initial left in place but then replaced in command by Petronius </a:t>
            </a:r>
            <a:r>
              <a:rPr lang="en-GB" dirty="0" err="1"/>
              <a:t>Turpilianus</a:t>
            </a:r>
            <a:r>
              <a:rPr lang="en-GB" dirty="0"/>
              <a:t>. </a:t>
            </a:r>
          </a:p>
          <a:p>
            <a:endParaRPr lang="en-GB" dirty="0"/>
          </a:p>
        </p:txBody>
      </p:sp>
    </p:spTree>
    <p:extLst>
      <p:ext uri="{BB962C8B-B14F-4D97-AF65-F5344CB8AC3E}">
        <p14:creationId xmlns:p14="http://schemas.microsoft.com/office/powerpoint/2010/main" val="3998663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sz="quarter" idx="1"/>
          </p:nvPr>
        </p:nvSpPr>
        <p:spPr>
          <a:xfrm>
            <a:off x="301752" y="1700808"/>
            <a:ext cx="8662736" cy="4968552"/>
          </a:xfrm>
        </p:spPr>
        <p:txBody>
          <a:bodyPr>
            <a:normAutofit lnSpcReduction="10000"/>
          </a:bodyPr>
          <a:lstStyle/>
          <a:p>
            <a:r>
              <a:rPr lang="en-GB" dirty="0" smtClean="0"/>
              <a:t>Potter, T. W. and Jones, C. 1992. </a:t>
            </a:r>
            <a:r>
              <a:rPr lang="en-GB" i="1" dirty="0" smtClean="0"/>
              <a:t>Roman Britain. </a:t>
            </a:r>
            <a:r>
              <a:rPr lang="en-GB" dirty="0" smtClean="0"/>
              <a:t>London. British Museum Press.</a:t>
            </a:r>
            <a:r>
              <a:rPr lang="en-GB" i="1" dirty="0" smtClean="0"/>
              <a:t> </a:t>
            </a:r>
          </a:p>
          <a:p>
            <a:endParaRPr lang="en-GB" sz="1200" i="1" dirty="0" smtClean="0"/>
          </a:p>
          <a:p>
            <a:r>
              <a:rPr lang="en-GB" dirty="0" err="1" smtClean="0"/>
              <a:t>Scullard</a:t>
            </a:r>
            <a:r>
              <a:rPr lang="en-GB" dirty="0" smtClean="0"/>
              <a:t>, H. H. 1979. </a:t>
            </a:r>
            <a:r>
              <a:rPr lang="en-GB" i="1" dirty="0" smtClean="0"/>
              <a:t>Roman Britain: Outpost of Empire</a:t>
            </a:r>
            <a:r>
              <a:rPr lang="en-GB" dirty="0" smtClean="0"/>
              <a:t>. London: Thames and Hudson.</a:t>
            </a:r>
          </a:p>
          <a:p>
            <a:endParaRPr lang="en-GB" sz="1100" dirty="0"/>
          </a:p>
          <a:p>
            <a:r>
              <a:rPr lang="en-GB" dirty="0"/>
              <a:t>Dudley, D. R. and Webster, G. </a:t>
            </a:r>
            <a:r>
              <a:rPr lang="en-GB" dirty="0" smtClean="0"/>
              <a:t>1962</a:t>
            </a:r>
            <a:r>
              <a:rPr lang="en-GB" dirty="0"/>
              <a:t>.</a:t>
            </a:r>
            <a:r>
              <a:rPr lang="en-GB" dirty="0" smtClean="0"/>
              <a:t> </a:t>
            </a:r>
            <a:r>
              <a:rPr lang="en-GB" i="1" dirty="0"/>
              <a:t>The Rebellion of Boudicca</a:t>
            </a:r>
            <a:r>
              <a:rPr lang="en-GB" dirty="0"/>
              <a:t>. London: Routledge &amp; Kegan Paul</a:t>
            </a:r>
            <a:r>
              <a:rPr lang="en-GB" dirty="0" smtClean="0"/>
              <a:t>.</a:t>
            </a:r>
          </a:p>
          <a:p>
            <a:endParaRPr lang="en-GB" sz="1100" dirty="0"/>
          </a:p>
          <a:p>
            <a:r>
              <a:rPr lang="en-GB" dirty="0"/>
              <a:t>Roberts, M. </a:t>
            </a:r>
            <a:r>
              <a:rPr lang="en-GB" dirty="0" smtClean="0"/>
              <a:t>1988. </a:t>
            </a:r>
            <a:r>
              <a:rPr lang="en-GB" dirty="0"/>
              <a:t>The Revolt of Boudicca (Tacitus, Annals 14.29-39) and the Assertion of </a:t>
            </a:r>
            <a:r>
              <a:rPr lang="en-GB" dirty="0" err="1"/>
              <a:t>Libertas</a:t>
            </a:r>
            <a:r>
              <a:rPr lang="en-GB" dirty="0"/>
              <a:t> in </a:t>
            </a:r>
            <a:r>
              <a:rPr lang="en-GB" dirty="0" err="1"/>
              <a:t>Neronian</a:t>
            </a:r>
            <a:r>
              <a:rPr lang="en-GB" dirty="0"/>
              <a:t> Rome, </a:t>
            </a:r>
            <a:r>
              <a:rPr lang="en-GB" i="1" dirty="0"/>
              <a:t>The American Journal of Philology </a:t>
            </a:r>
            <a:r>
              <a:rPr lang="en-GB" dirty="0"/>
              <a:t>109 (1): 118-132.</a:t>
            </a:r>
          </a:p>
          <a:p>
            <a:endParaRPr lang="en-GB" dirty="0" smtClean="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398428953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624</TotalTime>
  <Words>1923</Words>
  <Application>Microsoft Office PowerPoint</Application>
  <PresentationFormat>On-screen Show (4:3)</PresentationFormat>
  <Paragraphs>135</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Georgia</vt:lpstr>
      <vt:lpstr>Wingdings</vt:lpstr>
      <vt:lpstr>Wingdings 2</vt:lpstr>
      <vt:lpstr>Civic</vt:lpstr>
      <vt:lpstr>Literature and Culture in the Reign of Nero</vt:lpstr>
      <vt:lpstr>PowerPoint Presentation</vt:lpstr>
      <vt:lpstr>Caesar’s Forays – 55 and 54 BC</vt:lpstr>
      <vt:lpstr>Augustus and Britain</vt:lpstr>
      <vt:lpstr>PowerPoint Presentation</vt:lpstr>
      <vt:lpstr>Caligula – Intended British Invasion?</vt:lpstr>
      <vt:lpstr>Claudius – Conquest of Southeast Britain</vt:lpstr>
      <vt:lpstr>Fighting Against Caratacus</vt:lpstr>
      <vt:lpstr>PowerPoint Presentation</vt:lpstr>
      <vt:lpstr>Governors of the Province</vt:lpstr>
      <vt:lpstr>Suetonius on Nero’s Military Ambition</vt:lpstr>
      <vt:lpstr>PowerPoint Presentation</vt:lpstr>
      <vt:lpstr>Causes of the Rebellion (1)</vt:lpstr>
      <vt:lpstr>Causes of the Rebellion (2)</vt:lpstr>
      <vt:lpstr>Causes of the Rebellion (3)</vt:lpstr>
      <vt:lpstr>Boudicca’s Speech in Dio (62.3-5)</vt:lpstr>
      <vt:lpstr>Campaign at Mona</vt:lpstr>
      <vt:lpstr>Outbreak and Roman Setbacks</vt:lpstr>
      <vt:lpstr>British Brutality</vt:lpstr>
      <vt:lpstr>Size of Armies and Tactics (1)</vt:lpstr>
      <vt:lpstr>Size of Armies and Tactics (2)</vt:lpstr>
      <vt:lpstr>Aftermath</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Infamous and Damned? The Emperor Nero and the Julio-Claudian Dynasty</dc:title>
  <dc:creator>Matt</dc:creator>
  <cp:lastModifiedBy>Matthew Cobb</cp:lastModifiedBy>
  <cp:revision>165</cp:revision>
  <dcterms:created xsi:type="dcterms:W3CDTF">2013-11-16T10:19:17Z</dcterms:created>
  <dcterms:modified xsi:type="dcterms:W3CDTF">2016-11-30T12:18:31Z</dcterms:modified>
</cp:coreProperties>
</file>