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7" r:id="rId2"/>
    <p:sldId id="261" r:id="rId3"/>
    <p:sldId id="259" r:id="rId4"/>
    <p:sldId id="260" r:id="rId5"/>
    <p:sldId id="262" r:id="rId6"/>
    <p:sldId id="269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9" name="Picture 8" descr="HD-PanelTitle-V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47673"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18" name="Picture 17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8819"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8F508B7A-942A-47B4-83C5-7909C174088C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B198B9A8-F694-4F35-8ACB-6B05C1F2EF1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54625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08B7A-942A-47B4-83C5-7909C174088C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8B9A8-F694-4F35-8ACB-6B05C1F2E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69317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08B7A-942A-47B4-83C5-7909C174088C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8B9A8-F694-4F35-8ACB-6B05C1F2EF1E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98642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08B7A-942A-47B4-83C5-7909C174088C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8B9A8-F694-4F35-8ACB-6B05C1F2EF1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27092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08B7A-942A-47B4-83C5-7909C174088C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8B9A8-F694-4F35-8ACB-6B05C1F2EF1E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21187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08B7A-942A-47B4-83C5-7909C174088C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8B9A8-F694-4F35-8ACB-6B05C1F2EF1E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57248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08B7A-942A-47B4-83C5-7909C174088C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8B9A8-F694-4F35-8ACB-6B05C1F2E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633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08B7A-942A-47B4-83C5-7909C174088C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8B9A8-F694-4F35-8ACB-6B05C1F2EF1E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81941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08B7A-942A-47B4-83C5-7909C174088C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8B9A8-F694-4F35-8ACB-6B05C1F2E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8825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08B7A-942A-47B4-83C5-7909C174088C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8B9A8-F694-4F35-8ACB-6B05C1F2E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3478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08B7A-942A-47B4-83C5-7909C174088C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8B9A8-F694-4F35-8ACB-6B05C1F2EF1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77333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08B7A-942A-47B4-83C5-7909C174088C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8B9A8-F694-4F35-8ACB-6B05C1F2EF1E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83008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08B7A-942A-47B4-83C5-7909C174088C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8B9A8-F694-4F35-8ACB-6B05C1F2E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6551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08B7A-942A-47B4-83C5-7909C174088C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8B9A8-F694-4F35-8ACB-6B05C1F2EF1E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66527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08B7A-942A-47B4-83C5-7909C174088C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8B9A8-F694-4F35-8ACB-6B05C1F2EF1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17779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08B7A-942A-47B4-83C5-7909C174088C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8B9A8-F694-4F35-8ACB-6B05C1F2EF1E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03803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08B7A-942A-47B4-83C5-7909C174088C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98B9A8-F694-4F35-8ACB-6B05C1F2EF1E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77585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88825" cy="6856215"/>
            <a:chOff x="0" y="0"/>
            <a:chExt cx="12188825" cy="6856215"/>
          </a:xfrm>
        </p:grpSpPr>
        <p:pic>
          <p:nvPicPr>
            <p:cNvPr id="8" name="Picture 7" descr="HD-PanelContent-V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1" y="76265"/>
              <a:ext cx="758952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0" y="6173526"/>
              <a:ext cx="758952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F508B7A-942A-47B4-83C5-7909C174088C}" type="datetimeFigureOut">
              <a:rPr lang="en-GB" smtClean="0"/>
              <a:t>22/03/2020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198B9A8-F694-4F35-8ACB-6B05C1F2EF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5330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DEE0D-D755-4F09-9E48-01B9615B26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Number: 1901988</a:t>
            </a:r>
            <a:b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SJYW4013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4D9EC-DC53-46C9-A7AB-FF10907756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Passport to Youth and Community Work</a:t>
            </a:r>
          </a:p>
        </p:txBody>
      </p:sp>
    </p:spTree>
    <p:extLst>
      <p:ext uri="{BB962C8B-B14F-4D97-AF65-F5344CB8AC3E}">
        <p14:creationId xmlns:p14="http://schemas.microsoft.com/office/powerpoint/2010/main" val="5467502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E5B26-5960-486C-8DD1-74D196A859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25644-F524-452D-B973-06819E150F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This Presentation will:</a:t>
            </a:r>
          </a:p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Outline the Experience.</a:t>
            </a:r>
          </a:p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Analise Positive/Negative Results.</a:t>
            </a:r>
          </a:p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Review Based Learning and Implications for Future Practice.</a:t>
            </a:r>
          </a:p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Under a Youth Work Perspective, Evaluate Final Conclusions.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192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1FED8-F4E5-4B0D-8FFE-335FA13669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 Experience: A Reflective Journal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D9EC87-D3F2-47E1-9AA5-5C8C8BDD61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During a Youth Work session within the current Placement, the student has experienced controversial feelings concerning Boundaries and Safeguarding disputes.</a:t>
            </a:r>
          </a:p>
          <a:p>
            <a:pPr marL="0" indent="0" algn="ctr">
              <a:buNone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following few key points, aim to support a better understanding:</a:t>
            </a:r>
          </a:p>
          <a:p>
            <a:pPr algn="ctr"/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Unexpected participants.</a:t>
            </a:r>
          </a:p>
          <a:p>
            <a:pPr algn="ctr"/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 overwhelming positive, environment.</a:t>
            </a:r>
          </a:p>
          <a:p>
            <a:pPr algn="ctr"/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inability to manage professionality, when required.  </a:t>
            </a:r>
          </a:p>
          <a:p>
            <a:pPr marL="0" indent="0">
              <a:buNone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897762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160786-CBBA-42C5-BD29-E0272D8CB1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Inside The Experience:</a:t>
            </a:r>
            <a:b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Positive or/and Negative?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F1C73B-7FFA-4E18-AF71-021A69D36EC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00FF00"/>
                </a:highlight>
              </a:rPr>
              <a:t>The discovery of what Youth Work is, and what it can bring.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00FF00"/>
                </a:highlight>
              </a:rPr>
              <a:t>The honest appreciation for the Profession.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00FF00"/>
                </a:highlight>
              </a:rPr>
              <a:t>The understanding of what the Student can do, and achieve. 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00FF00"/>
                </a:highlight>
              </a:rPr>
              <a:t>During and after a reflective analysis, the identification of further points to improve.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D599AEE-94B3-4583-B730-A688225EE00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FF0000"/>
                </a:highlight>
              </a:rPr>
              <a:t>High volume of risks.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FF0000"/>
                </a:highlight>
              </a:rPr>
              <a:t>The projection of personal needs, to Young People.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FF0000"/>
                </a:highlight>
              </a:rPr>
              <a:t>The loss of focus, professionality and reliability. </a:t>
            </a:r>
          </a:p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FF0000"/>
                </a:highlight>
              </a:rPr>
              <a:t>The sense of dangerous distance, from the Youth Work Principles.</a:t>
            </a:r>
          </a:p>
          <a:p>
            <a:endParaRPr lang="en-GB" dirty="0">
              <a:solidFill>
                <a:schemeClr val="bg1"/>
              </a:solidFill>
              <a:highlight>
                <a:srgbClr val="FF0000"/>
              </a:highlight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1698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DD4C1-67C7-4016-BE1E-29350F9E53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Review &amp; 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437D76-4E1D-4397-A70D-3AA23E1306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 required for a constructive development of the student, a review can be inquired studying the possible implications for future practice.</a:t>
            </a:r>
          </a:p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Youth Workers are required to shape their practice through ethically accepted social norms following the Youth Work Values, essential core of the Profession.</a:t>
            </a:r>
          </a:p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correct understanding of Boundaries and Safeguarding Programs in Youth Work is vital. Acknowledging this, it is possible to empower Young People, safely and efficiently.  </a:t>
            </a:r>
          </a:p>
        </p:txBody>
      </p:sp>
    </p:spTree>
    <p:extLst>
      <p:ext uri="{BB962C8B-B14F-4D97-AF65-F5344CB8AC3E}">
        <p14:creationId xmlns:p14="http://schemas.microsoft.com/office/powerpoint/2010/main" val="22244003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5BA1D-0389-4A3A-96BA-2AD1A54EB6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9A242B-5DFE-4DE0-93A8-F8D8E19EE6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Ingram, G. &amp; Harris, J. (2001) Delivering Good Youth Work, Dorset: Russell House Publishing Ltd.</a:t>
            </a:r>
          </a:p>
          <a:p>
            <a:r>
              <a:rPr lang="en-US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Jeffs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T. &amp; Smith, M. (1990) Young People, Inequality and Youth work, Basingstoke: PALGRAVE.</a:t>
            </a:r>
          </a:p>
          <a:p>
            <a:r>
              <a:rPr lang="en-US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Jeffs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T. &amp; Smith, M. (2010) Youth Work Practice, Basingstoke: PALGRAVE.</a:t>
            </a:r>
          </a:p>
          <a:p>
            <a:r>
              <a:rPr lang="en-US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Sapin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K. (2013) (2</a:t>
            </a:r>
            <a:r>
              <a:rPr lang="en-US" baseline="30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nd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edition) Essential Skills for Youth Work Practice, London: SAGE Publications.</a:t>
            </a:r>
          </a:p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Lewis, A. &amp; Gardner, K. (2019) Academic Material, UWSTD Moodle.</a:t>
            </a:r>
          </a:p>
          <a:p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70072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B15E28"/>
      </a:accent1>
      <a:accent2>
        <a:srgbClr val="B13228"/>
      </a:accent2>
      <a:accent3>
        <a:srgbClr val="8B7B56"/>
      </a:accent3>
      <a:accent4>
        <a:srgbClr val="E09C41"/>
      </a:accent4>
      <a:accent5>
        <a:srgbClr val="9EAE51"/>
      </a:accent5>
      <a:accent6>
        <a:srgbClr val="6E7355"/>
      </a:accent6>
      <a:hlink>
        <a:srgbClr val="D37A21"/>
      </a:hlink>
      <a:folHlink>
        <a:srgbClr val="CA8F55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039A4B3-0617-4CFC-B614-27363ECC28A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1728</TotalTime>
  <Words>384</Words>
  <Application>Microsoft Office PowerPoint</Application>
  <PresentationFormat>Widescreen</PresentationFormat>
  <Paragraphs>37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Garamond</vt:lpstr>
      <vt:lpstr>Times New Roman</vt:lpstr>
      <vt:lpstr>Organic</vt:lpstr>
      <vt:lpstr>Student Number: 1901988 Module Code: SJYW4013</vt:lpstr>
      <vt:lpstr>The Experience</vt:lpstr>
      <vt:lpstr>The Experience: A Reflective Journal</vt:lpstr>
      <vt:lpstr> Inside The Experience: Positive or/and Negative?</vt:lpstr>
      <vt:lpstr>Review &amp; Conclusions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Tobia Lugano</dc:creator>
  <cp:lastModifiedBy>Tobia Lugano</cp:lastModifiedBy>
  <cp:revision>20</cp:revision>
  <dcterms:created xsi:type="dcterms:W3CDTF">2020-03-10T10:36:02Z</dcterms:created>
  <dcterms:modified xsi:type="dcterms:W3CDTF">2020-03-22T21:44:55Z</dcterms:modified>
</cp:coreProperties>
</file>