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8288000" cy="10287000"/>
  <p:notesSz cx="6858000" cy="9144000"/>
  <p:embeddedFontLst>
    <p:embeddedFont>
      <p:font typeface="Times New Roman Bold" panose="02020803070505020304" pitchFamily="18" charset="0"/>
      <p:bold r:id="rId12"/>
    </p:embeddedFont>
    <p:embeddedFont>
      <p:font typeface="Times New Roman Italics" panose="020B0604020202020204" charset="0"/>
      <p:regular r:id="rId1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40" d="100"/>
          <a:sy n="40" d="100"/>
        </p:scale>
        <p:origin x="900" y="5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2.fntdata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font" Target="fonts/font1.fntdata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vana Konjevod" userId="729b15ae8f6d86b2" providerId="LiveId" clId="{AE2FBBF8-57A2-419A-9EB1-2B2BE3C44D45}"/>
    <pc:docChg chg="custSel modSld">
      <pc:chgData name="Ivana Konjevod" userId="729b15ae8f6d86b2" providerId="LiveId" clId="{AE2FBBF8-57A2-419A-9EB1-2B2BE3C44D45}" dt="2026-10-19T08:27:04.218" v="457" actId="20577"/>
      <pc:docMkLst>
        <pc:docMk/>
      </pc:docMkLst>
      <pc:sldChg chg="modSp mod">
        <pc:chgData name="Ivana Konjevod" userId="729b15ae8f6d86b2" providerId="LiveId" clId="{AE2FBBF8-57A2-419A-9EB1-2B2BE3C44D45}" dt="2026-10-19T08:27:04.218" v="457" actId="20577"/>
        <pc:sldMkLst>
          <pc:docMk/>
          <pc:sldMk cId="0" sldId="256"/>
        </pc:sldMkLst>
        <pc:spChg chg="mod">
          <ac:chgData name="Ivana Konjevod" userId="729b15ae8f6d86b2" providerId="LiveId" clId="{AE2FBBF8-57A2-419A-9EB1-2B2BE3C44D45}" dt="2026-10-19T08:27:04.218" v="457" actId="20577"/>
          <ac:spMkLst>
            <pc:docMk/>
            <pc:sldMk cId="0" sldId="256"/>
            <ac:spMk id="24" creationId="{00000000-0000-0000-0000-000000000000}"/>
          </ac:spMkLst>
        </pc:spChg>
      </pc:sldChg>
      <pc:sldChg chg="modSp mod">
        <pc:chgData name="Ivana Konjevod" userId="729b15ae8f6d86b2" providerId="LiveId" clId="{AE2FBBF8-57A2-419A-9EB1-2B2BE3C44D45}" dt="2026-10-19T07:55:15.343" v="351" actId="20577"/>
        <pc:sldMkLst>
          <pc:docMk/>
          <pc:sldMk cId="0" sldId="263"/>
        </pc:sldMkLst>
        <pc:spChg chg="mod">
          <ac:chgData name="Ivana Konjevod" userId="729b15ae8f6d86b2" providerId="LiveId" clId="{AE2FBBF8-57A2-419A-9EB1-2B2BE3C44D45}" dt="2026-10-19T07:55:15.343" v="351" actId="20577"/>
          <ac:spMkLst>
            <pc:docMk/>
            <pc:sldMk cId="0" sldId="263"/>
            <ac:spMk id="18" creationId="{00000000-0000-0000-0000-000000000000}"/>
          </ac:spMkLst>
        </pc:spChg>
      </pc:sldChg>
      <pc:sldChg chg="modSp mod">
        <pc:chgData name="Ivana Konjevod" userId="729b15ae8f6d86b2" providerId="LiveId" clId="{AE2FBBF8-57A2-419A-9EB1-2B2BE3C44D45}" dt="2026-10-19T08:19:46.207" v="456" actId="20577"/>
        <pc:sldMkLst>
          <pc:docMk/>
          <pc:sldMk cId="0" sldId="264"/>
        </pc:sldMkLst>
        <pc:spChg chg="mod">
          <ac:chgData name="Ivana Konjevod" userId="729b15ae8f6d86b2" providerId="LiveId" clId="{AE2FBBF8-57A2-419A-9EB1-2B2BE3C44D45}" dt="2026-10-19T08:19:46.207" v="456" actId="20577"/>
          <ac:spMkLst>
            <pc:docMk/>
            <pc:sldMk cId="0" sldId="264"/>
            <ac:spMk id="18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sv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1658600" y="-256127"/>
            <a:ext cx="8916790" cy="10799254"/>
            <a:chOff x="0" y="0"/>
            <a:chExt cx="777062" cy="941111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777062" cy="941111"/>
            </a:xfrm>
            <a:custGeom>
              <a:avLst/>
              <a:gdLst/>
              <a:ahLst/>
              <a:cxnLst/>
              <a:rect l="l" t="t" r="r" b="b"/>
              <a:pathLst>
                <a:path w="777062" h="941111">
                  <a:moveTo>
                    <a:pt x="0" y="0"/>
                  </a:moveTo>
                  <a:lnTo>
                    <a:pt x="573862" y="0"/>
                  </a:lnTo>
                  <a:lnTo>
                    <a:pt x="777062" y="470556"/>
                  </a:lnTo>
                  <a:lnTo>
                    <a:pt x="573862" y="941111"/>
                  </a:lnTo>
                  <a:lnTo>
                    <a:pt x="0" y="941111"/>
                  </a:lnTo>
                  <a:lnTo>
                    <a:pt x="203200" y="47055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-2632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-944880" y="-256127"/>
            <a:ext cx="6751320" cy="10799254"/>
            <a:chOff x="0" y="0"/>
            <a:chExt cx="588350" cy="941111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588350" cy="941111"/>
            </a:xfrm>
            <a:custGeom>
              <a:avLst/>
              <a:gdLst/>
              <a:ahLst/>
              <a:cxnLst/>
              <a:rect l="l" t="t" r="r" b="b"/>
              <a:pathLst>
                <a:path w="588350" h="941111">
                  <a:moveTo>
                    <a:pt x="0" y="0"/>
                  </a:moveTo>
                  <a:lnTo>
                    <a:pt x="385150" y="0"/>
                  </a:lnTo>
                  <a:lnTo>
                    <a:pt x="588350" y="470556"/>
                  </a:lnTo>
                  <a:lnTo>
                    <a:pt x="385150" y="941111"/>
                  </a:lnTo>
                  <a:lnTo>
                    <a:pt x="0" y="941111"/>
                  </a:lnTo>
                  <a:lnTo>
                    <a:pt x="203200" y="47055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4F5F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177800" y="-57150"/>
              <a:ext cx="334350" cy="99826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12705138" y="3411922"/>
            <a:ext cx="2513340" cy="3463157"/>
            <a:chOff x="0" y="0"/>
            <a:chExt cx="682999" cy="941111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682999" cy="941111"/>
            </a:xfrm>
            <a:custGeom>
              <a:avLst/>
              <a:gdLst/>
              <a:ahLst/>
              <a:cxnLst/>
              <a:rect l="l" t="t" r="r" b="b"/>
              <a:pathLst>
                <a:path w="682999" h="941111">
                  <a:moveTo>
                    <a:pt x="0" y="0"/>
                  </a:moveTo>
                  <a:lnTo>
                    <a:pt x="479799" y="0"/>
                  </a:lnTo>
                  <a:lnTo>
                    <a:pt x="682999" y="470556"/>
                  </a:lnTo>
                  <a:lnTo>
                    <a:pt x="479799" y="941111"/>
                  </a:lnTo>
                  <a:lnTo>
                    <a:pt x="0" y="941111"/>
                  </a:lnTo>
                  <a:lnTo>
                    <a:pt x="203200" y="47055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737AA8">
                <a:alpha val="69804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177800" y="-57150"/>
              <a:ext cx="428999" cy="99826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0668630" y="3411922"/>
            <a:ext cx="2513340" cy="3463157"/>
            <a:chOff x="0" y="0"/>
            <a:chExt cx="682999" cy="941111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682999" cy="941111"/>
            </a:xfrm>
            <a:custGeom>
              <a:avLst/>
              <a:gdLst/>
              <a:ahLst/>
              <a:cxnLst/>
              <a:rect l="l" t="t" r="r" b="b"/>
              <a:pathLst>
                <a:path w="682999" h="941111">
                  <a:moveTo>
                    <a:pt x="0" y="0"/>
                  </a:moveTo>
                  <a:lnTo>
                    <a:pt x="479799" y="0"/>
                  </a:lnTo>
                  <a:lnTo>
                    <a:pt x="682999" y="470556"/>
                  </a:lnTo>
                  <a:lnTo>
                    <a:pt x="479799" y="941111"/>
                  </a:lnTo>
                  <a:lnTo>
                    <a:pt x="0" y="941111"/>
                  </a:lnTo>
                  <a:lnTo>
                    <a:pt x="203200" y="470556"/>
                  </a:lnTo>
                  <a:lnTo>
                    <a:pt x="0" y="0"/>
                  </a:lnTo>
                  <a:close/>
                </a:path>
              </a:pathLst>
            </a:custGeom>
            <a:ln w="38100" cap="sq">
              <a:solidFill>
                <a:srgbClr val="737AA8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177800" y="-57150"/>
              <a:ext cx="428999" cy="99826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 rot="2700000">
            <a:off x="11037589" y="4886269"/>
            <a:ext cx="514462" cy="514462"/>
            <a:chOff x="0" y="0"/>
            <a:chExt cx="135496" cy="135496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135496" cy="135496"/>
            </a:xfrm>
            <a:custGeom>
              <a:avLst/>
              <a:gdLst/>
              <a:ahLst/>
              <a:cxnLst/>
              <a:rect l="l" t="t" r="r" b="b"/>
              <a:pathLst>
                <a:path w="135496" h="135496">
                  <a:moveTo>
                    <a:pt x="0" y="0"/>
                  </a:moveTo>
                  <a:lnTo>
                    <a:pt x="135496" y="0"/>
                  </a:lnTo>
                  <a:lnTo>
                    <a:pt x="135496" y="135496"/>
                  </a:lnTo>
                  <a:lnTo>
                    <a:pt x="0" y="135496"/>
                  </a:lnTo>
                  <a:close/>
                </a:path>
              </a:pathLst>
            </a:custGeom>
            <a:solidFill>
              <a:srgbClr val="F8BB8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57150"/>
              <a:ext cx="135496" cy="19264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 rot="2700000">
            <a:off x="-257231" y="4886269"/>
            <a:ext cx="514462" cy="514462"/>
            <a:chOff x="0" y="0"/>
            <a:chExt cx="135496" cy="135496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35496" cy="135496"/>
            </a:xfrm>
            <a:custGeom>
              <a:avLst/>
              <a:gdLst/>
              <a:ahLst/>
              <a:cxnLst/>
              <a:rect l="l" t="t" r="r" b="b"/>
              <a:pathLst>
                <a:path w="135496" h="135496">
                  <a:moveTo>
                    <a:pt x="0" y="0"/>
                  </a:moveTo>
                  <a:lnTo>
                    <a:pt x="135496" y="0"/>
                  </a:lnTo>
                  <a:lnTo>
                    <a:pt x="135496" y="135496"/>
                  </a:lnTo>
                  <a:lnTo>
                    <a:pt x="0" y="135496"/>
                  </a:lnTo>
                  <a:close/>
                </a:path>
              </a:pathLst>
            </a:custGeom>
            <a:solidFill>
              <a:srgbClr val="F8BB8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-57150"/>
              <a:ext cx="135496" cy="19264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9" name="Freeform 19"/>
          <p:cNvSpPr/>
          <p:nvPr/>
        </p:nvSpPr>
        <p:spPr>
          <a:xfrm>
            <a:off x="2137004" y="726230"/>
            <a:ext cx="489100" cy="321520"/>
          </a:xfrm>
          <a:custGeom>
            <a:avLst/>
            <a:gdLst/>
            <a:ahLst/>
            <a:cxnLst/>
            <a:rect l="l" t="t" r="r" b="b"/>
            <a:pathLst>
              <a:path w="489100" h="321520">
                <a:moveTo>
                  <a:pt x="0" y="0"/>
                </a:moveTo>
                <a:lnTo>
                  <a:pt x="489100" y="0"/>
                </a:lnTo>
                <a:lnTo>
                  <a:pt x="489100" y="321520"/>
                </a:lnTo>
                <a:lnTo>
                  <a:pt x="0" y="32152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20" name="Group 20"/>
          <p:cNvGrpSpPr/>
          <p:nvPr/>
        </p:nvGrpSpPr>
        <p:grpSpPr>
          <a:xfrm>
            <a:off x="3701049" y="933008"/>
            <a:ext cx="53450" cy="53450"/>
            <a:chOff x="0" y="0"/>
            <a:chExt cx="812800" cy="812800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8BB8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74078" tIns="74078" rIns="74078" bIns="74078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3" name="TextBox 23"/>
          <p:cNvSpPr txBox="1"/>
          <p:nvPr/>
        </p:nvSpPr>
        <p:spPr>
          <a:xfrm>
            <a:off x="1028700" y="1417076"/>
            <a:ext cx="10065181" cy="48310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11"/>
              </a:lnSpc>
            </a:pPr>
            <a:r>
              <a:rPr lang="en-US" sz="7199" b="1" spc="-172">
                <a:solidFill>
                  <a:srgbClr val="737AA8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The Lucy Letby Case: A Systems Failure in Quality Assurance at Countess of Chester Hospital</a:t>
            </a:r>
          </a:p>
          <a:p>
            <a:pPr algn="just">
              <a:lnSpc>
                <a:spcPts val="9407"/>
              </a:lnSpc>
            </a:pPr>
            <a:endParaRPr lang="en-US" sz="7199" b="1" spc="-172">
              <a:solidFill>
                <a:srgbClr val="737AA8"/>
              </a:solidFill>
              <a:latin typeface="Times New Roman Bold"/>
              <a:ea typeface="Times New Roman Bold"/>
              <a:cs typeface="Times New Roman Bold"/>
              <a:sym typeface="Times New Roman Bold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865859" y="5210809"/>
            <a:ext cx="9413374" cy="34875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55641" lvl="1" indent="-377820" algn="l">
              <a:lnSpc>
                <a:spcPts val="4899"/>
              </a:lnSpc>
              <a:buFont typeface="Arial"/>
              <a:buChar char="•"/>
            </a:pPr>
            <a:r>
              <a:rPr lang="en-US" sz="3499" dirty="0">
                <a:solidFill>
                  <a:srgbClr val="171C2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Student Name: Ivana Konjevod Novosel</a:t>
            </a:r>
          </a:p>
          <a:p>
            <a:pPr marL="755641" lvl="1" indent="-377820" algn="l">
              <a:lnSpc>
                <a:spcPts val="4899"/>
              </a:lnSpc>
              <a:buFont typeface="Arial"/>
              <a:buChar char="•"/>
            </a:pPr>
            <a:r>
              <a:rPr lang="en-US" sz="3499" dirty="0">
                <a:solidFill>
                  <a:srgbClr val="171C2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Student ID: 2217492</a:t>
            </a:r>
          </a:p>
          <a:p>
            <a:pPr marL="755641" lvl="1" indent="-377820" algn="l">
              <a:lnSpc>
                <a:spcPts val="4899"/>
              </a:lnSpc>
              <a:buFont typeface="Arial"/>
              <a:buChar char="•"/>
            </a:pPr>
            <a:r>
              <a:rPr lang="en-US" sz="3499">
                <a:solidFill>
                  <a:srgbClr val="171C2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Module</a:t>
            </a:r>
            <a:r>
              <a:rPr lang="en-US" sz="3499" dirty="0">
                <a:solidFill>
                  <a:srgbClr val="171C2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: LCHS7006 – Quality Assurance and Service Improvements</a:t>
            </a:r>
          </a:p>
          <a:p>
            <a:pPr marL="755641" lvl="1" indent="-377820" algn="l">
              <a:lnSpc>
                <a:spcPts val="4899"/>
              </a:lnSpc>
              <a:buFont typeface="Arial"/>
              <a:buChar char="•"/>
            </a:pPr>
            <a:r>
              <a:rPr lang="en-US" sz="3499" dirty="0">
                <a:solidFill>
                  <a:srgbClr val="171C2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Lecturer: Dr Fahad Khan</a:t>
            </a:r>
          </a:p>
          <a:p>
            <a:pPr algn="l">
              <a:lnSpc>
                <a:spcPts val="2520"/>
              </a:lnSpc>
            </a:pPr>
            <a:endParaRPr lang="en-US" sz="3499" dirty="0">
              <a:solidFill>
                <a:srgbClr val="171C2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71678" y="7119019"/>
            <a:ext cx="18817070" cy="3376610"/>
          </a:xfrm>
          <a:custGeom>
            <a:avLst/>
            <a:gdLst/>
            <a:ahLst/>
            <a:cxnLst/>
            <a:rect l="l" t="t" r="r" b="b"/>
            <a:pathLst>
              <a:path w="18817070" h="3376610">
                <a:moveTo>
                  <a:pt x="0" y="0"/>
                </a:moveTo>
                <a:lnTo>
                  <a:pt x="18817070" y="0"/>
                </a:lnTo>
                <a:lnTo>
                  <a:pt x="18817070" y="3376610"/>
                </a:lnTo>
                <a:lnTo>
                  <a:pt x="0" y="337661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15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 l="-14951" r="-15027" b="-360943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0229850" y="-1810911"/>
            <a:ext cx="10101962" cy="11755011"/>
            <a:chOff x="0" y="0"/>
            <a:chExt cx="6985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698500" cy="812800"/>
            </a:xfrm>
            <a:custGeom>
              <a:avLst/>
              <a:gdLst/>
              <a:ahLst/>
              <a:cxnLst/>
              <a:rect l="l" t="t" r="r" b="b"/>
              <a:pathLst>
                <a:path w="698500" h="812800">
                  <a:moveTo>
                    <a:pt x="349250" y="0"/>
                  </a:moveTo>
                  <a:lnTo>
                    <a:pt x="698500" y="203200"/>
                  </a:lnTo>
                  <a:lnTo>
                    <a:pt x="698500" y="609600"/>
                  </a:lnTo>
                  <a:lnTo>
                    <a:pt x="349250" y="812800"/>
                  </a:lnTo>
                  <a:lnTo>
                    <a:pt x="0" y="609600"/>
                  </a:lnTo>
                  <a:lnTo>
                    <a:pt x="0" y="203200"/>
                  </a:lnTo>
                  <a:lnTo>
                    <a:pt x="349250" y="0"/>
                  </a:lnTo>
                  <a:close/>
                </a:path>
              </a:pathLst>
            </a:custGeom>
            <a:blipFill>
              <a:blip r:embed="rId3"/>
              <a:stretch>
                <a:fillRect l="-37272" r="-3727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-5965381" y="-8040261"/>
            <a:ext cx="10101962" cy="11755011"/>
            <a:chOff x="0" y="0"/>
            <a:chExt cx="6985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698500" cy="812800"/>
            </a:xfrm>
            <a:custGeom>
              <a:avLst/>
              <a:gdLst/>
              <a:ahLst/>
              <a:cxnLst/>
              <a:rect l="l" t="t" r="r" b="b"/>
              <a:pathLst>
                <a:path w="698500" h="812800">
                  <a:moveTo>
                    <a:pt x="349250" y="0"/>
                  </a:moveTo>
                  <a:lnTo>
                    <a:pt x="698500" y="203200"/>
                  </a:lnTo>
                  <a:lnTo>
                    <a:pt x="698500" y="609600"/>
                  </a:lnTo>
                  <a:lnTo>
                    <a:pt x="349250" y="812800"/>
                  </a:lnTo>
                  <a:lnTo>
                    <a:pt x="0" y="609600"/>
                  </a:lnTo>
                  <a:lnTo>
                    <a:pt x="0" y="203200"/>
                  </a:lnTo>
                  <a:lnTo>
                    <a:pt x="349250" y="0"/>
                  </a:lnTo>
                  <a:close/>
                </a:path>
              </a:pathLst>
            </a:custGeom>
            <a:solidFill>
              <a:srgbClr val="F4F5F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82550"/>
              <a:ext cx="698500" cy="590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9395873" y="4066595"/>
            <a:ext cx="4117829" cy="4791655"/>
            <a:chOff x="0" y="0"/>
            <a:chExt cx="6985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698500" cy="812800"/>
            </a:xfrm>
            <a:custGeom>
              <a:avLst/>
              <a:gdLst/>
              <a:ahLst/>
              <a:cxnLst/>
              <a:rect l="l" t="t" r="r" b="b"/>
              <a:pathLst>
                <a:path w="698500" h="812800">
                  <a:moveTo>
                    <a:pt x="349250" y="0"/>
                  </a:moveTo>
                  <a:lnTo>
                    <a:pt x="698500" y="203200"/>
                  </a:lnTo>
                  <a:lnTo>
                    <a:pt x="698500" y="609600"/>
                  </a:lnTo>
                  <a:lnTo>
                    <a:pt x="349250" y="812800"/>
                  </a:lnTo>
                  <a:lnTo>
                    <a:pt x="0" y="609600"/>
                  </a:lnTo>
                  <a:lnTo>
                    <a:pt x="0" y="203200"/>
                  </a:lnTo>
                  <a:lnTo>
                    <a:pt x="349250" y="0"/>
                  </a:lnTo>
                  <a:close/>
                </a:path>
              </a:pathLst>
            </a:custGeom>
            <a:solidFill>
              <a:srgbClr val="737AA8">
                <a:alpha val="69804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82550"/>
              <a:ext cx="698500" cy="590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9491123" y="479991"/>
            <a:ext cx="2652083" cy="3086060"/>
            <a:chOff x="0" y="0"/>
            <a:chExt cx="6985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698500" cy="812800"/>
            </a:xfrm>
            <a:custGeom>
              <a:avLst/>
              <a:gdLst/>
              <a:ahLst/>
              <a:cxnLst/>
              <a:rect l="l" t="t" r="r" b="b"/>
              <a:pathLst>
                <a:path w="698500" h="812800">
                  <a:moveTo>
                    <a:pt x="349250" y="0"/>
                  </a:moveTo>
                  <a:lnTo>
                    <a:pt x="698500" y="203200"/>
                  </a:lnTo>
                  <a:lnTo>
                    <a:pt x="698500" y="609600"/>
                  </a:lnTo>
                  <a:lnTo>
                    <a:pt x="349250" y="812800"/>
                  </a:lnTo>
                  <a:lnTo>
                    <a:pt x="0" y="609600"/>
                  </a:lnTo>
                  <a:lnTo>
                    <a:pt x="0" y="203200"/>
                  </a:lnTo>
                  <a:lnTo>
                    <a:pt x="349250" y="0"/>
                  </a:lnTo>
                  <a:close/>
                </a:path>
              </a:pathLst>
            </a:custGeom>
            <a:ln w="38100" cap="sq">
              <a:solidFill>
                <a:srgbClr val="737AA8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82550"/>
              <a:ext cx="698500" cy="590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 rot="2700000">
            <a:off x="9250549" y="2521688"/>
            <a:ext cx="514462" cy="514462"/>
            <a:chOff x="0" y="0"/>
            <a:chExt cx="135496" cy="135496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35496" cy="135496"/>
            </a:xfrm>
            <a:custGeom>
              <a:avLst/>
              <a:gdLst/>
              <a:ahLst/>
              <a:cxnLst/>
              <a:rect l="l" t="t" r="r" b="b"/>
              <a:pathLst>
                <a:path w="135496" h="135496">
                  <a:moveTo>
                    <a:pt x="0" y="0"/>
                  </a:moveTo>
                  <a:lnTo>
                    <a:pt x="135496" y="0"/>
                  </a:lnTo>
                  <a:lnTo>
                    <a:pt x="135496" y="135496"/>
                  </a:lnTo>
                  <a:lnTo>
                    <a:pt x="0" y="135496"/>
                  </a:lnTo>
                  <a:close/>
                </a:path>
              </a:pathLst>
            </a:custGeom>
            <a:solidFill>
              <a:srgbClr val="F8BB8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57150"/>
              <a:ext cx="135496" cy="19264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490326" y="928178"/>
            <a:ext cx="10527506" cy="2105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399"/>
              </a:lnSpc>
            </a:pPr>
            <a:r>
              <a:rPr lang="en-US" sz="5999" b="1">
                <a:solidFill>
                  <a:srgbClr val="737AA8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Introduction and Background</a:t>
            </a:r>
          </a:p>
          <a:p>
            <a:pPr algn="l">
              <a:lnSpc>
                <a:spcPts val="8399"/>
              </a:lnSpc>
              <a:spcBef>
                <a:spcPct val="0"/>
              </a:spcBef>
            </a:pPr>
            <a:endParaRPr lang="en-US" sz="5999" b="1">
              <a:solidFill>
                <a:srgbClr val="737AA8"/>
              </a:solidFill>
              <a:latin typeface="Times New Roman Bold"/>
              <a:ea typeface="Times New Roman Bold"/>
              <a:cs typeface="Times New Roman Bold"/>
              <a:sym typeface="Times New Roman Bold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460847" y="2272264"/>
            <a:ext cx="9769003" cy="74114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90879" lvl="1" indent="-345439" algn="l">
              <a:lnSpc>
                <a:spcPts val="5023"/>
              </a:lnSpc>
              <a:buFont typeface="Arial"/>
              <a:buChar char="•"/>
            </a:pPr>
            <a:r>
              <a:rPr lang="en-US" sz="31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Between 2015–2016, neonatal nurse Lucy Letby murdered seven infants and attempted to kill six others at Countess of Chester Hospital (Thirlwall Inquiry, 2026).</a:t>
            </a:r>
          </a:p>
          <a:p>
            <a:pPr marL="690879" lvl="1" indent="-345439" algn="l">
              <a:lnSpc>
                <a:spcPts val="5023"/>
              </a:lnSpc>
              <a:buFont typeface="Arial"/>
              <a:buChar char="•"/>
            </a:pPr>
            <a:r>
              <a:rPr lang="en-US" sz="31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case represents one of the most significant quality assurance failures in NHS history.</a:t>
            </a:r>
          </a:p>
          <a:p>
            <a:pPr marL="690879" lvl="1" indent="-345439" algn="l">
              <a:lnSpc>
                <a:spcPts val="5023"/>
              </a:lnSpc>
              <a:buFont typeface="Arial"/>
              <a:buChar char="•"/>
            </a:pPr>
            <a:r>
              <a:rPr lang="en-US" sz="31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Senior clinicians raised concerns about unusual deaths and deteriorations but were ignored by management.</a:t>
            </a:r>
          </a:p>
          <a:p>
            <a:pPr marL="690879" lvl="1" indent="-345439" algn="l">
              <a:lnSpc>
                <a:spcPts val="5023"/>
              </a:lnSpc>
              <a:buFont typeface="Arial"/>
              <a:buChar char="•"/>
            </a:pPr>
            <a:r>
              <a:rPr lang="en-US" sz="31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hospital prioritised reputation over patient safety, allowing harm to continue unchecked.</a:t>
            </a:r>
          </a:p>
          <a:p>
            <a:pPr algn="l">
              <a:lnSpc>
                <a:spcPts val="4479"/>
              </a:lnSpc>
            </a:pPr>
            <a:endParaRPr lang="en-US" sz="3199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algn="l">
              <a:lnSpc>
                <a:spcPts val="4200"/>
              </a:lnSpc>
            </a:pPr>
            <a:endParaRPr lang="en-US" sz="3199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71678" y="7119019"/>
            <a:ext cx="18817070" cy="3376610"/>
          </a:xfrm>
          <a:custGeom>
            <a:avLst/>
            <a:gdLst/>
            <a:ahLst/>
            <a:cxnLst/>
            <a:rect l="l" t="t" r="r" b="b"/>
            <a:pathLst>
              <a:path w="18817070" h="3376610">
                <a:moveTo>
                  <a:pt x="0" y="0"/>
                </a:moveTo>
                <a:lnTo>
                  <a:pt x="18817070" y="0"/>
                </a:lnTo>
                <a:lnTo>
                  <a:pt x="18817070" y="3376610"/>
                </a:lnTo>
                <a:lnTo>
                  <a:pt x="0" y="337661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15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 l="-14951" r="-15027" b="-360943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-4029075" y="-1761783"/>
            <a:ext cx="11970327" cy="13810566"/>
            <a:chOff x="0" y="0"/>
            <a:chExt cx="812800" cy="937755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937754"/>
            </a:xfrm>
            <a:custGeom>
              <a:avLst/>
              <a:gdLst/>
              <a:ahLst/>
              <a:cxnLst/>
              <a:rect l="l" t="t" r="r" b="b"/>
              <a:pathLst>
                <a:path w="812800" h="937754">
                  <a:moveTo>
                    <a:pt x="812800" y="468877"/>
                  </a:moveTo>
                  <a:lnTo>
                    <a:pt x="609600" y="937754"/>
                  </a:lnTo>
                  <a:lnTo>
                    <a:pt x="203200" y="937754"/>
                  </a:lnTo>
                  <a:lnTo>
                    <a:pt x="0" y="468877"/>
                  </a:lnTo>
                  <a:lnTo>
                    <a:pt x="203200" y="0"/>
                  </a:lnTo>
                  <a:lnTo>
                    <a:pt x="609600" y="0"/>
                  </a:lnTo>
                  <a:lnTo>
                    <a:pt x="812800" y="468877"/>
                  </a:lnTo>
                  <a:close/>
                </a:path>
              </a:pathLst>
            </a:custGeom>
            <a:blipFill>
              <a:blip r:embed="rId3"/>
              <a:stretch>
                <a:fillRect l="-26822" r="-2682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-6584026" y="-256127"/>
            <a:ext cx="9326880" cy="10799254"/>
            <a:chOff x="0" y="0"/>
            <a:chExt cx="812800" cy="941111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941111"/>
            </a:xfrm>
            <a:custGeom>
              <a:avLst/>
              <a:gdLst/>
              <a:ahLst/>
              <a:cxnLst/>
              <a:rect l="l" t="t" r="r" b="b"/>
              <a:pathLst>
                <a:path w="812800" h="941111">
                  <a:moveTo>
                    <a:pt x="0" y="0"/>
                  </a:moveTo>
                  <a:lnTo>
                    <a:pt x="609600" y="0"/>
                  </a:lnTo>
                  <a:lnTo>
                    <a:pt x="812800" y="470556"/>
                  </a:lnTo>
                  <a:lnTo>
                    <a:pt x="609600" y="941111"/>
                  </a:lnTo>
                  <a:lnTo>
                    <a:pt x="0" y="941111"/>
                  </a:lnTo>
                  <a:lnTo>
                    <a:pt x="203200" y="47055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737AA8">
                <a:alpha val="69804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177800" y="-57150"/>
              <a:ext cx="558800" cy="99826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335716" y="1219102"/>
            <a:ext cx="3463748" cy="7848796"/>
            <a:chOff x="0" y="0"/>
            <a:chExt cx="415321" cy="941111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415321" cy="941111"/>
            </a:xfrm>
            <a:custGeom>
              <a:avLst/>
              <a:gdLst/>
              <a:ahLst/>
              <a:cxnLst/>
              <a:rect l="l" t="t" r="r" b="b"/>
              <a:pathLst>
                <a:path w="415321" h="941111">
                  <a:moveTo>
                    <a:pt x="0" y="0"/>
                  </a:moveTo>
                  <a:lnTo>
                    <a:pt x="212121" y="0"/>
                  </a:lnTo>
                  <a:lnTo>
                    <a:pt x="415321" y="470556"/>
                  </a:lnTo>
                  <a:lnTo>
                    <a:pt x="212121" y="941111"/>
                  </a:lnTo>
                  <a:lnTo>
                    <a:pt x="0" y="941111"/>
                  </a:lnTo>
                  <a:lnTo>
                    <a:pt x="203200" y="470556"/>
                  </a:lnTo>
                  <a:lnTo>
                    <a:pt x="0" y="0"/>
                  </a:lnTo>
                  <a:close/>
                </a:path>
              </a:pathLst>
            </a:custGeom>
            <a:ln w="38100" cap="sq">
              <a:solidFill>
                <a:srgbClr val="737AA8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177800" y="-57150"/>
              <a:ext cx="161321" cy="99826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 rot="2700000">
            <a:off x="8380114" y="4886269"/>
            <a:ext cx="514462" cy="514462"/>
            <a:chOff x="0" y="0"/>
            <a:chExt cx="135496" cy="135496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35496" cy="135496"/>
            </a:xfrm>
            <a:custGeom>
              <a:avLst/>
              <a:gdLst/>
              <a:ahLst/>
              <a:cxnLst/>
              <a:rect l="l" t="t" r="r" b="b"/>
              <a:pathLst>
                <a:path w="135496" h="135496">
                  <a:moveTo>
                    <a:pt x="0" y="0"/>
                  </a:moveTo>
                  <a:lnTo>
                    <a:pt x="135496" y="0"/>
                  </a:lnTo>
                  <a:lnTo>
                    <a:pt x="135496" y="135496"/>
                  </a:lnTo>
                  <a:lnTo>
                    <a:pt x="0" y="135496"/>
                  </a:lnTo>
                  <a:close/>
                </a:path>
              </a:pathLst>
            </a:custGeom>
            <a:solidFill>
              <a:srgbClr val="F8BB8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57150"/>
              <a:ext cx="135496" cy="19264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8799465" y="1154908"/>
            <a:ext cx="8459835" cy="28251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380"/>
              </a:lnSpc>
            </a:pPr>
            <a:r>
              <a:rPr lang="en-US" sz="6000" b="1" spc="-84">
                <a:solidFill>
                  <a:srgbClr val="737AA8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The Problem – Quality Assurance Breakdown</a:t>
            </a:r>
          </a:p>
          <a:p>
            <a:pPr algn="l">
              <a:lnSpc>
                <a:spcPts val="7380"/>
              </a:lnSpc>
            </a:pPr>
            <a:endParaRPr lang="en-US" sz="6000" b="1" spc="-84">
              <a:solidFill>
                <a:srgbClr val="737AA8"/>
              </a:solidFill>
              <a:latin typeface="Times New Roman Bold"/>
              <a:ea typeface="Times New Roman Bold"/>
              <a:cs typeface="Times New Roman Bold"/>
              <a:sym typeface="Times New Roman Bold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8273565" y="3299858"/>
            <a:ext cx="9659221" cy="66001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34059" lvl="1" indent="-367030" algn="just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2B2B2B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Incident reporting systems were "not fit for purpose" and failed to escalate concerns (Oweidat et al., 2023).</a:t>
            </a:r>
          </a:p>
          <a:p>
            <a:pPr marL="734059" lvl="1" indent="-367030" algn="just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2B2B2B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Safeguarding failures occurred at every level of the organisation (Thirlwall Inquiry, 2026).</a:t>
            </a:r>
          </a:p>
          <a:p>
            <a:pPr marL="734059" lvl="1" indent="-367030" algn="just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2B2B2B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Deaths were under-graded, and critical information was withheld from the board.</a:t>
            </a:r>
          </a:p>
          <a:p>
            <a:pPr marL="734059" lvl="1" indent="-367030" algn="just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2B2B2B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Statistical warning signs in mortality data were missed or dismissed by leadership.</a:t>
            </a:r>
          </a:p>
          <a:p>
            <a:pPr algn="just">
              <a:lnSpc>
                <a:spcPts val="4759"/>
              </a:lnSpc>
            </a:pPr>
            <a:endParaRPr lang="en-US" sz="3399">
              <a:solidFill>
                <a:srgbClr val="2B2B2B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algn="just">
              <a:lnSpc>
                <a:spcPts val="4759"/>
              </a:lnSpc>
            </a:pPr>
            <a:endParaRPr lang="en-US" sz="3399">
              <a:solidFill>
                <a:srgbClr val="2B2B2B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6" name="Freeform 16"/>
          <p:cNvSpPr/>
          <p:nvPr/>
        </p:nvSpPr>
        <p:spPr>
          <a:xfrm rot="-1090132">
            <a:off x="14546681" y="-1235514"/>
            <a:ext cx="3905319" cy="4114800"/>
          </a:xfrm>
          <a:custGeom>
            <a:avLst/>
            <a:gdLst/>
            <a:ahLst/>
            <a:cxnLst/>
            <a:rect l="l" t="t" r="r" b="b"/>
            <a:pathLst>
              <a:path w="3905319" h="4114800">
                <a:moveTo>
                  <a:pt x="0" y="0"/>
                </a:moveTo>
                <a:lnTo>
                  <a:pt x="3905320" y="0"/>
                </a:lnTo>
                <a:lnTo>
                  <a:pt x="390532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19999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71678" y="7119019"/>
            <a:ext cx="18817070" cy="3376610"/>
          </a:xfrm>
          <a:custGeom>
            <a:avLst/>
            <a:gdLst/>
            <a:ahLst/>
            <a:cxnLst/>
            <a:rect l="l" t="t" r="r" b="b"/>
            <a:pathLst>
              <a:path w="18817070" h="3376610">
                <a:moveTo>
                  <a:pt x="0" y="0"/>
                </a:moveTo>
                <a:lnTo>
                  <a:pt x="18817070" y="0"/>
                </a:lnTo>
                <a:lnTo>
                  <a:pt x="18817070" y="3376610"/>
                </a:lnTo>
                <a:lnTo>
                  <a:pt x="0" y="337661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15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 l="-14951" r="-15027" b="-360943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1697071" y="2779822"/>
            <a:ext cx="3430815" cy="4727356"/>
            <a:chOff x="0" y="0"/>
            <a:chExt cx="682999" cy="941111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682999" cy="941111"/>
            </a:xfrm>
            <a:custGeom>
              <a:avLst/>
              <a:gdLst/>
              <a:ahLst/>
              <a:cxnLst/>
              <a:rect l="l" t="t" r="r" b="b"/>
              <a:pathLst>
                <a:path w="682999" h="941111">
                  <a:moveTo>
                    <a:pt x="0" y="0"/>
                  </a:moveTo>
                  <a:lnTo>
                    <a:pt x="479799" y="0"/>
                  </a:lnTo>
                  <a:lnTo>
                    <a:pt x="682999" y="470556"/>
                  </a:lnTo>
                  <a:lnTo>
                    <a:pt x="479799" y="941111"/>
                  </a:lnTo>
                  <a:lnTo>
                    <a:pt x="0" y="941111"/>
                  </a:lnTo>
                  <a:lnTo>
                    <a:pt x="203200" y="470556"/>
                  </a:lnTo>
                  <a:lnTo>
                    <a:pt x="0" y="0"/>
                  </a:lnTo>
                  <a:close/>
                </a:path>
              </a:pathLst>
            </a:custGeom>
            <a:ln w="38100" cap="sq">
              <a:solidFill>
                <a:srgbClr val="737AA8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177800" y="-57150"/>
              <a:ext cx="428999" cy="99826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1087471" y="0"/>
            <a:ext cx="11975130" cy="10287000"/>
            <a:chOff x="0" y="0"/>
            <a:chExt cx="540693" cy="464472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540693" cy="464472"/>
            </a:xfrm>
            <a:custGeom>
              <a:avLst/>
              <a:gdLst/>
              <a:ahLst/>
              <a:cxnLst/>
              <a:rect l="l" t="t" r="r" b="b"/>
              <a:pathLst>
                <a:path w="540693" h="464472">
                  <a:moveTo>
                    <a:pt x="203200" y="0"/>
                  </a:moveTo>
                  <a:lnTo>
                    <a:pt x="540693" y="0"/>
                  </a:lnTo>
                  <a:lnTo>
                    <a:pt x="337493" y="464472"/>
                  </a:lnTo>
                  <a:lnTo>
                    <a:pt x="0" y="464472"/>
                  </a:lnTo>
                  <a:lnTo>
                    <a:pt x="203200" y="0"/>
                  </a:lnTo>
                  <a:close/>
                </a:path>
              </a:pathLst>
            </a:custGeom>
            <a:blipFill>
              <a:blip r:embed="rId3"/>
              <a:stretch>
                <a:fillRect l="-14467" r="-14467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5718436" y="4385839"/>
            <a:ext cx="5179259" cy="5901161"/>
            <a:chOff x="0" y="0"/>
            <a:chExt cx="406400" cy="463045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406400" cy="463045"/>
            </a:xfrm>
            <a:custGeom>
              <a:avLst/>
              <a:gdLst/>
              <a:ahLst/>
              <a:cxnLst/>
              <a:rect l="l" t="t" r="r" b="b"/>
              <a:pathLst>
                <a:path w="406400" h="463045">
                  <a:moveTo>
                    <a:pt x="203200" y="0"/>
                  </a:moveTo>
                  <a:lnTo>
                    <a:pt x="406400" y="0"/>
                  </a:lnTo>
                  <a:lnTo>
                    <a:pt x="203200" y="463045"/>
                  </a:lnTo>
                  <a:lnTo>
                    <a:pt x="0" y="463045"/>
                  </a:lnTo>
                  <a:lnTo>
                    <a:pt x="203200" y="0"/>
                  </a:lnTo>
                  <a:close/>
                </a:path>
              </a:pathLst>
            </a:custGeom>
            <a:solidFill>
              <a:srgbClr val="737AA8">
                <a:alpha val="69804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101600" y="-57150"/>
              <a:ext cx="203200" cy="52019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 rot="2700000">
            <a:off x="12346984" y="4886269"/>
            <a:ext cx="514462" cy="514462"/>
            <a:chOff x="0" y="0"/>
            <a:chExt cx="135496" cy="135496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35496" cy="135496"/>
            </a:xfrm>
            <a:custGeom>
              <a:avLst/>
              <a:gdLst/>
              <a:ahLst/>
              <a:cxnLst/>
              <a:rect l="l" t="t" r="r" b="b"/>
              <a:pathLst>
                <a:path w="135496" h="135496">
                  <a:moveTo>
                    <a:pt x="0" y="0"/>
                  </a:moveTo>
                  <a:lnTo>
                    <a:pt x="135496" y="0"/>
                  </a:lnTo>
                  <a:lnTo>
                    <a:pt x="135496" y="135496"/>
                  </a:lnTo>
                  <a:lnTo>
                    <a:pt x="0" y="135496"/>
                  </a:lnTo>
                  <a:close/>
                </a:path>
              </a:pathLst>
            </a:custGeom>
            <a:solidFill>
              <a:srgbClr val="F8BB8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57150"/>
              <a:ext cx="135496" cy="19264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4" name="Freeform 14"/>
          <p:cNvSpPr/>
          <p:nvPr/>
        </p:nvSpPr>
        <p:spPr>
          <a:xfrm rot="588957">
            <a:off x="2184407" y="-2338388"/>
            <a:ext cx="5249441" cy="4676775"/>
          </a:xfrm>
          <a:custGeom>
            <a:avLst/>
            <a:gdLst/>
            <a:ahLst/>
            <a:cxnLst/>
            <a:rect l="l" t="t" r="r" b="b"/>
            <a:pathLst>
              <a:path w="5249441" h="4676775">
                <a:moveTo>
                  <a:pt x="0" y="0"/>
                </a:moveTo>
                <a:lnTo>
                  <a:pt x="5249441" y="0"/>
                </a:lnTo>
                <a:lnTo>
                  <a:pt x="5249441" y="4676775"/>
                </a:lnTo>
                <a:lnTo>
                  <a:pt x="0" y="467677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19999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TextBox 15"/>
          <p:cNvSpPr txBox="1"/>
          <p:nvPr/>
        </p:nvSpPr>
        <p:spPr>
          <a:xfrm>
            <a:off x="951502" y="740410"/>
            <a:ext cx="7715250" cy="28251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380"/>
              </a:lnSpc>
            </a:pPr>
            <a:r>
              <a:rPr lang="en-US" sz="6000" b="1" spc="-84">
                <a:solidFill>
                  <a:srgbClr val="737AA8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Root Causes – Swiss Cheese Model Analysis</a:t>
            </a:r>
          </a:p>
          <a:p>
            <a:pPr algn="l">
              <a:lnSpc>
                <a:spcPts val="7380"/>
              </a:lnSpc>
            </a:pPr>
            <a:endParaRPr lang="en-US" sz="6000" b="1" spc="-84">
              <a:solidFill>
                <a:srgbClr val="737AA8"/>
              </a:solidFill>
              <a:latin typeface="Times New Roman Bold"/>
              <a:ea typeface="Times New Roman Bold"/>
              <a:cs typeface="Times New Roman Bold"/>
              <a:sym typeface="Times New Roman Bold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525750" y="2656377"/>
            <a:ext cx="11171321" cy="7435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55651" lvl="1" indent="-377825" algn="just">
              <a:lnSpc>
                <a:spcPts val="4900"/>
              </a:lnSpc>
              <a:buFont typeface="Arial"/>
              <a:buChar char="•"/>
            </a:pPr>
            <a:r>
              <a:rPr lang="en-US" sz="3500" b="1">
                <a:solidFill>
                  <a:srgbClr val="2B2B2B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Layer 1 (Triage/Assessment):</a:t>
            </a:r>
            <a:r>
              <a:rPr lang="en-US" sz="3500">
                <a:solidFill>
                  <a:srgbClr val="2B2B2B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Early warning scores not calculated correctly; deteriorating infants not escalated.</a:t>
            </a:r>
          </a:p>
          <a:p>
            <a:pPr marL="755651" lvl="1" indent="-377825" algn="just">
              <a:lnSpc>
                <a:spcPts val="4900"/>
              </a:lnSpc>
              <a:buFont typeface="Arial"/>
              <a:buChar char="•"/>
            </a:pPr>
            <a:r>
              <a:rPr lang="en-US" sz="3500" b="1">
                <a:solidFill>
                  <a:srgbClr val="2B2B2B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Layer 2 (Communication):</a:t>
            </a:r>
            <a:r>
              <a:rPr lang="en-US" sz="3500">
                <a:solidFill>
                  <a:srgbClr val="2B2B2B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Incomplete handovers; senior nurses "shouted down" clinicians who raised concerns (Mrowiec, 2022).</a:t>
            </a:r>
          </a:p>
          <a:p>
            <a:pPr marL="755651" lvl="1" indent="-377825" algn="just">
              <a:lnSpc>
                <a:spcPts val="4900"/>
              </a:lnSpc>
              <a:buFont typeface="Arial"/>
              <a:buChar char="•"/>
            </a:pPr>
            <a:r>
              <a:rPr lang="en-US" sz="3500" b="1">
                <a:solidFill>
                  <a:srgbClr val="2B2B2B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Layer 3 (Protocol):</a:t>
            </a:r>
            <a:r>
              <a:rPr lang="en-US" sz="3500">
                <a:solidFill>
                  <a:srgbClr val="2B2B2B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Incident reporting system failed to record or escalate unusual deaths (Oweidat et al., 2023).</a:t>
            </a:r>
          </a:p>
          <a:p>
            <a:pPr marL="755651" lvl="1" indent="-377825" algn="just">
              <a:lnSpc>
                <a:spcPts val="4900"/>
              </a:lnSpc>
              <a:buFont typeface="Arial"/>
              <a:buChar char="•"/>
            </a:pPr>
            <a:r>
              <a:rPr lang="en-US" sz="3500" b="1">
                <a:solidFill>
                  <a:srgbClr val="2B2B2B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Layer 4 (Supervision):</a:t>
            </a:r>
            <a:r>
              <a:rPr lang="en-US" sz="3500">
                <a:solidFill>
                  <a:srgbClr val="2B2B2B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Senior doctor cover was inadequate; management delayed police referral.</a:t>
            </a:r>
          </a:p>
          <a:p>
            <a:pPr marL="755651" lvl="1" indent="-377825" algn="just">
              <a:lnSpc>
                <a:spcPts val="4900"/>
              </a:lnSpc>
              <a:buFont typeface="Arial"/>
              <a:buChar char="•"/>
            </a:pPr>
            <a:r>
              <a:rPr lang="en-US" sz="3500" b="1">
                <a:solidFill>
                  <a:srgbClr val="2B2B2B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Result:</a:t>
            </a:r>
            <a:r>
              <a:rPr lang="en-US" sz="3500">
                <a:solidFill>
                  <a:srgbClr val="2B2B2B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All holes aligned, allowing catastrophic harm to pass through every defence.</a:t>
            </a:r>
          </a:p>
          <a:p>
            <a:pPr algn="just">
              <a:lnSpc>
                <a:spcPts val="4900"/>
              </a:lnSpc>
            </a:pPr>
            <a:endParaRPr lang="en-US" sz="3500">
              <a:solidFill>
                <a:srgbClr val="2B2B2B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222" b="-9222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-1712682" y="2977816"/>
            <a:ext cx="14516919" cy="7309184"/>
            <a:chOff x="0" y="0"/>
            <a:chExt cx="1818138" cy="915422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818138" cy="915422"/>
            </a:xfrm>
            <a:custGeom>
              <a:avLst/>
              <a:gdLst/>
              <a:ahLst/>
              <a:cxnLst/>
              <a:rect l="l" t="t" r="r" b="b"/>
              <a:pathLst>
                <a:path w="1818138" h="915422">
                  <a:moveTo>
                    <a:pt x="1614938" y="0"/>
                  </a:moveTo>
                  <a:lnTo>
                    <a:pt x="0" y="0"/>
                  </a:lnTo>
                  <a:lnTo>
                    <a:pt x="203200" y="915422"/>
                  </a:lnTo>
                  <a:lnTo>
                    <a:pt x="1818138" y="915422"/>
                  </a:lnTo>
                  <a:lnTo>
                    <a:pt x="1614938" y="0"/>
                  </a:lnTo>
                  <a:close/>
                </a:path>
              </a:pathLst>
            </a:custGeom>
            <a:solidFill>
              <a:srgbClr val="FFFFFF">
                <a:alpha val="84706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101600" y="-57150"/>
              <a:ext cx="1614938" cy="97257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9774291" y="6534328"/>
            <a:ext cx="3464794" cy="2136835"/>
            <a:chOff x="0" y="0"/>
            <a:chExt cx="762807" cy="470444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762807" cy="470444"/>
            </a:xfrm>
            <a:custGeom>
              <a:avLst/>
              <a:gdLst/>
              <a:ahLst/>
              <a:cxnLst/>
              <a:rect l="l" t="t" r="r" b="b"/>
              <a:pathLst>
                <a:path w="762807" h="470444">
                  <a:moveTo>
                    <a:pt x="559607" y="0"/>
                  </a:moveTo>
                  <a:lnTo>
                    <a:pt x="0" y="0"/>
                  </a:lnTo>
                  <a:lnTo>
                    <a:pt x="203200" y="470444"/>
                  </a:lnTo>
                  <a:lnTo>
                    <a:pt x="762807" y="470444"/>
                  </a:lnTo>
                  <a:lnTo>
                    <a:pt x="559607" y="0"/>
                  </a:lnTo>
                  <a:close/>
                </a:path>
              </a:pathLst>
            </a:custGeom>
            <a:ln w="38100" cap="sq">
              <a:solidFill>
                <a:srgbClr val="737AA8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101600" y="-57150"/>
              <a:ext cx="559607" cy="52759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 rot="2700000">
            <a:off x="9517060" y="6277097"/>
            <a:ext cx="514462" cy="514462"/>
            <a:chOff x="0" y="0"/>
            <a:chExt cx="135496" cy="135496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135496" cy="135496"/>
            </a:xfrm>
            <a:custGeom>
              <a:avLst/>
              <a:gdLst/>
              <a:ahLst/>
              <a:cxnLst/>
              <a:rect l="l" t="t" r="r" b="b"/>
              <a:pathLst>
                <a:path w="135496" h="135496">
                  <a:moveTo>
                    <a:pt x="0" y="0"/>
                  </a:moveTo>
                  <a:lnTo>
                    <a:pt x="135496" y="0"/>
                  </a:lnTo>
                  <a:lnTo>
                    <a:pt x="135496" y="135496"/>
                  </a:lnTo>
                  <a:lnTo>
                    <a:pt x="0" y="135496"/>
                  </a:lnTo>
                  <a:close/>
                </a:path>
              </a:pathLst>
            </a:custGeom>
            <a:solidFill>
              <a:srgbClr val="F8BB8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57150"/>
              <a:ext cx="135496" cy="19264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334948" y="3345433"/>
            <a:ext cx="10991756" cy="18916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380"/>
              </a:lnSpc>
            </a:pPr>
            <a:r>
              <a:rPr lang="en-US" sz="6000" b="1" spc="-84">
                <a:solidFill>
                  <a:srgbClr val="737AA8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Theoretical Frameworks Applied</a:t>
            </a:r>
          </a:p>
          <a:p>
            <a:pPr algn="l">
              <a:lnSpc>
                <a:spcPts val="7380"/>
              </a:lnSpc>
            </a:pPr>
            <a:endParaRPr lang="en-US" sz="6000" b="1" spc="-84">
              <a:solidFill>
                <a:srgbClr val="737AA8"/>
              </a:solidFill>
              <a:latin typeface="Times New Roman Bold"/>
              <a:ea typeface="Times New Roman Bold"/>
              <a:cs typeface="Times New Roman Bold"/>
              <a:sym typeface="Times New Roman Bold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244955" y="4286488"/>
            <a:ext cx="11259915" cy="61976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55651" lvl="1" indent="-377825" algn="just">
              <a:lnSpc>
                <a:spcPts val="4900"/>
              </a:lnSpc>
              <a:buFont typeface="Arial"/>
              <a:buChar char="•"/>
            </a:pPr>
            <a:r>
              <a:rPr lang="en-US" sz="3500" b="1">
                <a:solidFill>
                  <a:srgbClr val="2B2B2B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Swiss Cheese Model (Reason):</a:t>
            </a:r>
            <a:r>
              <a:rPr lang="en-US" sz="3500">
                <a:solidFill>
                  <a:srgbClr val="2B2B2B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Explains how multiple system weaknesses aligned to permit error (Nguyen et al., 2023).</a:t>
            </a:r>
          </a:p>
          <a:p>
            <a:pPr marL="755651" lvl="1" indent="-377825" algn="just">
              <a:lnSpc>
                <a:spcPts val="4900"/>
              </a:lnSpc>
              <a:buFont typeface="Arial"/>
              <a:buChar char="•"/>
            </a:pPr>
            <a:r>
              <a:rPr lang="en-US" sz="3500" b="1">
                <a:solidFill>
                  <a:srgbClr val="2B2B2B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Root Cause Analysis:</a:t>
            </a:r>
            <a:r>
              <a:rPr lang="en-US" sz="3500">
                <a:solidFill>
                  <a:srgbClr val="2B2B2B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Identifies that governance failure, not individual error alone, drove the outcome (Alinezhad et al., 2022).</a:t>
            </a:r>
          </a:p>
          <a:p>
            <a:pPr marL="755651" lvl="1" indent="-377825" algn="just">
              <a:lnSpc>
                <a:spcPts val="4900"/>
              </a:lnSpc>
              <a:buFont typeface="Arial"/>
              <a:buChar char="•"/>
            </a:pPr>
            <a:r>
              <a:rPr lang="en-US" sz="3500" b="1">
                <a:solidFill>
                  <a:srgbClr val="2B2B2B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Donabedian Model:</a:t>
            </a:r>
            <a:r>
              <a:rPr lang="en-US" sz="3500">
                <a:solidFill>
                  <a:srgbClr val="2B2B2B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Structure (staffing, governance) and process (reporting, escalation) failures produced poor outcomes.</a:t>
            </a:r>
          </a:p>
          <a:p>
            <a:pPr algn="just">
              <a:lnSpc>
                <a:spcPts val="4900"/>
              </a:lnSpc>
            </a:pPr>
            <a:endParaRPr lang="en-US" sz="3500">
              <a:solidFill>
                <a:srgbClr val="2B2B2B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71678" y="7119019"/>
            <a:ext cx="18817070" cy="3376610"/>
          </a:xfrm>
          <a:custGeom>
            <a:avLst/>
            <a:gdLst/>
            <a:ahLst/>
            <a:cxnLst/>
            <a:rect l="l" t="t" r="r" b="b"/>
            <a:pathLst>
              <a:path w="18817070" h="3376610">
                <a:moveTo>
                  <a:pt x="0" y="0"/>
                </a:moveTo>
                <a:lnTo>
                  <a:pt x="18817070" y="0"/>
                </a:lnTo>
                <a:lnTo>
                  <a:pt x="18817070" y="3376610"/>
                </a:lnTo>
                <a:lnTo>
                  <a:pt x="0" y="337661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15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 l="-14951" r="-15027" b="-360943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-4242961" y="-1761783"/>
            <a:ext cx="11970327" cy="13810566"/>
            <a:chOff x="0" y="0"/>
            <a:chExt cx="812800" cy="937755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937754"/>
            </a:xfrm>
            <a:custGeom>
              <a:avLst/>
              <a:gdLst/>
              <a:ahLst/>
              <a:cxnLst/>
              <a:rect l="l" t="t" r="r" b="b"/>
              <a:pathLst>
                <a:path w="812800" h="937754">
                  <a:moveTo>
                    <a:pt x="812800" y="468877"/>
                  </a:moveTo>
                  <a:lnTo>
                    <a:pt x="609600" y="937754"/>
                  </a:lnTo>
                  <a:lnTo>
                    <a:pt x="203200" y="937754"/>
                  </a:lnTo>
                  <a:lnTo>
                    <a:pt x="0" y="468877"/>
                  </a:lnTo>
                  <a:lnTo>
                    <a:pt x="203200" y="0"/>
                  </a:lnTo>
                  <a:lnTo>
                    <a:pt x="609600" y="0"/>
                  </a:lnTo>
                  <a:lnTo>
                    <a:pt x="812800" y="468877"/>
                  </a:lnTo>
                  <a:close/>
                </a:path>
              </a:pathLst>
            </a:custGeom>
            <a:blipFill>
              <a:blip r:embed="rId3"/>
              <a:stretch>
                <a:fillRect t="-24937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-6584026" y="-256127"/>
            <a:ext cx="9326880" cy="10799254"/>
            <a:chOff x="0" y="0"/>
            <a:chExt cx="812800" cy="941111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941111"/>
            </a:xfrm>
            <a:custGeom>
              <a:avLst/>
              <a:gdLst/>
              <a:ahLst/>
              <a:cxnLst/>
              <a:rect l="l" t="t" r="r" b="b"/>
              <a:pathLst>
                <a:path w="812800" h="941111">
                  <a:moveTo>
                    <a:pt x="0" y="0"/>
                  </a:moveTo>
                  <a:lnTo>
                    <a:pt x="609600" y="0"/>
                  </a:lnTo>
                  <a:lnTo>
                    <a:pt x="812800" y="470556"/>
                  </a:lnTo>
                  <a:lnTo>
                    <a:pt x="609600" y="941111"/>
                  </a:lnTo>
                  <a:lnTo>
                    <a:pt x="0" y="941111"/>
                  </a:lnTo>
                  <a:lnTo>
                    <a:pt x="203200" y="47055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737AA8">
                <a:alpha val="69804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177800" y="-57150"/>
              <a:ext cx="558800" cy="99826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4449888" y="1219102"/>
            <a:ext cx="3463748" cy="7848796"/>
            <a:chOff x="0" y="0"/>
            <a:chExt cx="415321" cy="941111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415321" cy="941111"/>
            </a:xfrm>
            <a:custGeom>
              <a:avLst/>
              <a:gdLst/>
              <a:ahLst/>
              <a:cxnLst/>
              <a:rect l="l" t="t" r="r" b="b"/>
              <a:pathLst>
                <a:path w="415321" h="941111">
                  <a:moveTo>
                    <a:pt x="0" y="0"/>
                  </a:moveTo>
                  <a:lnTo>
                    <a:pt x="212121" y="0"/>
                  </a:lnTo>
                  <a:lnTo>
                    <a:pt x="415321" y="470556"/>
                  </a:lnTo>
                  <a:lnTo>
                    <a:pt x="212121" y="941111"/>
                  </a:lnTo>
                  <a:lnTo>
                    <a:pt x="0" y="941111"/>
                  </a:lnTo>
                  <a:lnTo>
                    <a:pt x="203200" y="470556"/>
                  </a:lnTo>
                  <a:lnTo>
                    <a:pt x="0" y="0"/>
                  </a:lnTo>
                  <a:close/>
                </a:path>
              </a:pathLst>
            </a:custGeom>
            <a:ln w="38100" cap="sq">
              <a:solidFill>
                <a:srgbClr val="737AA8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177800" y="-57150"/>
              <a:ext cx="161321" cy="99826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 rot="2700000">
            <a:off x="8380114" y="4886269"/>
            <a:ext cx="514462" cy="514462"/>
            <a:chOff x="0" y="0"/>
            <a:chExt cx="135496" cy="135496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35496" cy="135496"/>
            </a:xfrm>
            <a:custGeom>
              <a:avLst/>
              <a:gdLst/>
              <a:ahLst/>
              <a:cxnLst/>
              <a:rect l="l" t="t" r="r" b="b"/>
              <a:pathLst>
                <a:path w="135496" h="135496">
                  <a:moveTo>
                    <a:pt x="0" y="0"/>
                  </a:moveTo>
                  <a:lnTo>
                    <a:pt x="135496" y="0"/>
                  </a:lnTo>
                  <a:lnTo>
                    <a:pt x="135496" y="135496"/>
                  </a:lnTo>
                  <a:lnTo>
                    <a:pt x="0" y="135496"/>
                  </a:lnTo>
                  <a:close/>
                </a:path>
              </a:pathLst>
            </a:custGeom>
            <a:solidFill>
              <a:srgbClr val="F8BB8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57150"/>
              <a:ext cx="135496" cy="19264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7178846" y="509737"/>
            <a:ext cx="9639811" cy="28251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380"/>
              </a:lnSpc>
            </a:pPr>
            <a:r>
              <a:rPr lang="en-US" sz="6000" b="1" spc="-84">
                <a:solidFill>
                  <a:srgbClr val="737AA8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Policy Issues Contributing to Root Causes</a:t>
            </a:r>
          </a:p>
          <a:p>
            <a:pPr algn="l">
              <a:lnSpc>
                <a:spcPts val="7380"/>
              </a:lnSpc>
            </a:pPr>
            <a:endParaRPr lang="en-US" sz="6000" b="1" spc="-84">
              <a:solidFill>
                <a:srgbClr val="737AA8"/>
              </a:solidFill>
              <a:latin typeface="Times New Roman Bold"/>
              <a:ea typeface="Times New Roman Bold"/>
              <a:cs typeface="Times New Roman Bold"/>
              <a:sym typeface="Times New Roman Bold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7056438" y="2232025"/>
            <a:ext cx="10854550" cy="7435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55651" lvl="1" indent="-377825" algn="just">
              <a:lnSpc>
                <a:spcPts val="4900"/>
              </a:lnSpc>
              <a:buFont typeface="Arial"/>
              <a:buChar char="•"/>
            </a:pPr>
            <a:r>
              <a:rPr lang="en-US" sz="3500" b="1">
                <a:solidFill>
                  <a:srgbClr val="2B2B2B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Governance Failure:</a:t>
            </a:r>
            <a:r>
              <a:rPr lang="en-US" sz="3500">
                <a:solidFill>
                  <a:srgbClr val="2B2B2B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Board-level oversight mechanisms broke down completely (Lucas et al., 2022).</a:t>
            </a:r>
          </a:p>
          <a:p>
            <a:pPr marL="755651" lvl="1" indent="-377825" algn="just">
              <a:lnSpc>
                <a:spcPts val="4900"/>
              </a:lnSpc>
              <a:buFont typeface="Arial"/>
              <a:buChar char="•"/>
            </a:pPr>
            <a:r>
              <a:rPr lang="en-US" sz="3500" b="1">
                <a:solidFill>
                  <a:srgbClr val="2B2B2B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Safeguarding Policy:</a:t>
            </a:r>
            <a:r>
              <a:rPr lang="en-US" sz="3500">
                <a:solidFill>
                  <a:srgbClr val="2B2B2B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Total failure of safeguarding systems at every level (Thirlwall Inquiry, 2026; Tuakli-Wosornu et al., 2024).</a:t>
            </a:r>
          </a:p>
          <a:p>
            <a:pPr marL="755651" lvl="1" indent="-377825" algn="just">
              <a:lnSpc>
                <a:spcPts val="4900"/>
              </a:lnSpc>
              <a:buFont typeface="Arial"/>
              <a:buChar char="•"/>
            </a:pPr>
            <a:r>
              <a:rPr lang="en-US" sz="3500" b="1">
                <a:solidFill>
                  <a:srgbClr val="2B2B2B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Whistleblowing Policy:</a:t>
            </a:r>
            <a:r>
              <a:rPr lang="en-US" sz="3500">
                <a:solidFill>
                  <a:srgbClr val="2B2B2B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Clinicians' concerns were ignored; no effective escalation pathway existed (Mrowiec, 2022).</a:t>
            </a:r>
          </a:p>
          <a:p>
            <a:pPr marL="755651" lvl="1" indent="-377825" algn="just">
              <a:lnSpc>
                <a:spcPts val="4900"/>
              </a:lnSpc>
              <a:buFont typeface="Arial"/>
              <a:buChar char="•"/>
            </a:pPr>
            <a:r>
              <a:rPr lang="en-US" sz="3500" b="1">
                <a:solidFill>
                  <a:srgbClr val="2B2B2B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Incident Reporting Policy:</a:t>
            </a:r>
            <a:r>
              <a:rPr lang="en-US" sz="3500">
                <a:solidFill>
                  <a:srgbClr val="2B2B2B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Systems failed to capture or act on deterioration data (Oweidat et al., 2023).</a:t>
            </a:r>
          </a:p>
          <a:p>
            <a:pPr algn="just">
              <a:lnSpc>
                <a:spcPts val="4900"/>
              </a:lnSpc>
            </a:pPr>
            <a:endParaRPr lang="en-US" sz="3500">
              <a:solidFill>
                <a:srgbClr val="2B2B2B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6" name="Freeform 16"/>
          <p:cNvSpPr/>
          <p:nvPr/>
        </p:nvSpPr>
        <p:spPr>
          <a:xfrm rot="-1090132">
            <a:off x="14546681" y="-1235514"/>
            <a:ext cx="3905319" cy="4114800"/>
          </a:xfrm>
          <a:custGeom>
            <a:avLst/>
            <a:gdLst/>
            <a:ahLst/>
            <a:cxnLst/>
            <a:rect l="l" t="t" r="r" b="b"/>
            <a:pathLst>
              <a:path w="3905319" h="4114800">
                <a:moveTo>
                  <a:pt x="0" y="0"/>
                </a:moveTo>
                <a:lnTo>
                  <a:pt x="3905320" y="0"/>
                </a:lnTo>
                <a:lnTo>
                  <a:pt x="390532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19999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71678" y="7119019"/>
            <a:ext cx="18817070" cy="3376610"/>
          </a:xfrm>
          <a:custGeom>
            <a:avLst/>
            <a:gdLst/>
            <a:ahLst/>
            <a:cxnLst/>
            <a:rect l="l" t="t" r="r" b="b"/>
            <a:pathLst>
              <a:path w="18817070" h="3376610">
                <a:moveTo>
                  <a:pt x="0" y="0"/>
                </a:moveTo>
                <a:lnTo>
                  <a:pt x="18817070" y="0"/>
                </a:lnTo>
                <a:lnTo>
                  <a:pt x="18817070" y="3376610"/>
                </a:lnTo>
                <a:lnTo>
                  <a:pt x="0" y="337661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15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 l="-14951" r="-15027" b="-360943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1697071" y="2779822"/>
            <a:ext cx="3430815" cy="4727356"/>
            <a:chOff x="0" y="0"/>
            <a:chExt cx="682999" cy="941111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682999" cy="941111"/>
            </a:xfrm>
            <a:custGeom>
              <a:avLst/>
              <a:gdLst/>
              <a:ahLst/>
              <a:cxnLst/>
              <a:rect l="l" t="t" r="r" b="b"/>
              <a:pathLst>
                <a:path w="682999" h="941111">
                  <a:moveTo>
                    <a:pt x="0" y="0"/>
                  </a:moveTo>
                  <a:lnTo>
                    <a:pt x="479799" y="0"/>
                  </a:lnTo>
                  <a:lnTo>
                    <a:pt x="682999" y="470556"/>
                  </a:lnTo>
                  <a:lnTo>
                    <a:pt x="479799" y="941111"/>
                  </a:lnTo>
                  <a:lnTo>
                    <a:pt x="0" y="941111"/>
                  </a:lnTo>
                  <a:lnTo>
                    <a:pt x="203200" y="470556"/>
                  </a:lnTo>
                  <a:lnTo>
                    <a:pt x="0" y="0"/>
                  </a:lnTo>
                  <a:close/>
                </a:path>
              </a:pathLst>
            </a:custGeom>
            <a:ln w="38100" cap="sq">
              <a:solidFill>
                <a:srgbClr val="737AA8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177800" y="-57150"/>
              <a:ext cx="428999" cy="99826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1087471" y="0"/>
            <a:ext cx="11975130" cy="10287000"/>
            <a:chOff x="0" y="0"/>
            <a:chExt cx="540693" cy="464472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540693" cy="464472"/>
            </a:xfrm>
            <a:custGeom>
              <a:avLst/>
              <a:gdLst/>
              <a:ahLst/>
              <a:cxnLst/>
              <a:rect l="l" t="t" r="r" b="b"/>
              <a:pathLst>
                <a:path w="540693" h="464472">
                  <a:moveTo>
                    <a:pt x="203200" y="0"/>
                  </a:moveTo>
                  <a:lnTo>
                    <a:pt x="540693" y="0"/>
                  </a:lnTo>
                  <a:lnTo>
                    <a:pt x="337493" y="464472"/>
                  </a:lnTo>
                  <a:lnTo>
                    <a:pt x="0" y="464472"/>
                  </a:lnTo>
                  <a:lnTo>
                    <a:pt x="203200" y="0"/>
                  </a:lnTo>
                  <a:close/>
                </a:path>
              </a:pathLst>
            </a:custGeom>
            <a:blipFill>
              <a:blip r:embed="rId3"/>
              <a:stretch>
                <a:fillRect l="-14832" r="-1483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5718436" y="4385839"/>
            <a:ext cx="5179259" cy="5901161"/>
            <a:chOff x="0" y="0"/>
            <a:chExt cx="406400" cy="463045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406400" cy="463045"/>
            </a:xfrm>
            <a:custGeom>
              <a:avLst/>
              <a:gdLst/>
              <a:ahLst/>
              <a:cxnLst/>
              <a:rect l="l" t="t" r="r" b="b"/>
              <a:pathLst>
                <a:path w="406400" h="463045">
                  <a:moveTo>
                    <a:pt x="203200" y="0"/>
                  </a:moveTo>
                  <a:lnTo>
                    <a:pt x="406400" y="0"/>
                  </a:lnTo>
                  <a:lnTo>
                    <a:pt x="203200" y="463045"/>
                  </a:lnTo>
                  <a:lnTo>
                    <a:pt x="0" y="463045"/>
                  </a:lnTo>
                  <a:lnTo>
                    <a:pt x="203200" y="0"/>
                  </a:lnTo>
                  <a:close/>
                </a:path>
              </a:pathLst>
            </a:custGeom>
            <a:solidFill>
              <a:srgbClr val="737AA8">
                <a:alpha val="69804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101600" y="-57150"/>
              <a:ext cx="203200" cy="52019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 rot="2700000">
            <a:off x="12346984" y="4886269"/>
            <a:ext cx="514462" cy="514462"/>
            <a:chOff x="0" y="0"/>
            <a:chExt cx="135496" cy="135496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35496" cy="135496"/>
            </a:xfrm>
            <a:custGeom>
              <a:avLst/>
              <a:gdLst/>
              <a:ahLst/>
              <a:cxnLst/>
              <a:rect l="l" t="t" r="r" b="b"/>
              <a:pathLst>
                <a:path w="135496" h="135496">
                  <a:moveTo>
                    <a:pt x="0" y="0"/>
                  </a:moveTo>
                  <a:lnTo>
                    <a:pt x="135496" y="0"/>
                  </a:lnTo>
                  <a:lnTo>
                    <a:pt x="135496" y="135496"/>
                  </a:lnTo>
                  <a:lnTo>
                    <a:pt x="0" y="135496"/>
                  </a:lnTo>
                  <a:close/>
                </a:path>
              </a:pathLst>
            </a:custGeom>
            <a:solidFill>
              <a:srgbClr val="F8BB8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57150"/>
              <a:ext cx="135496" cy="19264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951502" y="981075"/>
            <a:ext cx="9831445" cy="28251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380"/>
              </a:lnSpc>
            </a:pPr>
            <a:r>
              <a:rPr lang="en-US" sz="6000" b="1" spc="-84">
                <a:solidFill>
                  <a:srgbClr val="737AA8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Impact on Service Provision – Quality, Efficiency, Equity</a:t>
            </a:r>
          </a:p>
          <a:p>
            <a:pPr algn="l">
              <a:lnSpc>
                <a:spcPts val="7380"/>
              </a:lnSpc>
            </a:pPr>
            <a:endParaRPr lang="en-US" sz="6000" b="1" spc="-84">
              <a:solidFill>
                <a:srgbClr val="737AA8"/>
              </a:solidFill>
              <a:latin typeface="Times New Roman Bold"/>
              <a:ea typeface="Times New Roman Bold"/>
              <a:cs typeface="Times New Roman Bold"/>
              <a:sym typeface="Times New Roman Bold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06301" y="3059779"/>
            <a:ext cx="10921848" cy="7435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55651" lvl="1" indent="-377825" algn="just">
              <a:lnSpc>
                <a:spcPts val="4900"/>
              </a:lnSpc>
              <a:buFont typeface="Arial"/>
              <a:buChar char="•"/>
            </a:pPr>
            <a:r>
              <a:rPr lang="en-US" sz="3500" b="1">
                <a:solidFill>
                  <a:srgbClr val="2B2B2B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Quality:</a:t>
            </a:r>
            <a:r>
              <a:rPr lang="en-US" sz="3500">
                <a:solidFill>
                  <a:srgbClr val="2B2B2B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Patient safety was systematically compromised; preventable deaths occurred (Alharbi et al., 2025).</a:t>
            </a:r>
          </a:p>
          <a:p>
            <a:pPr marL="755651" lvl="1" indent="-377825" algn="just">
              <a:lnSpc>
                <a:spcPts val="4900"/>
              </a:lnSpc>
              <a:buFont typeface="Arial"/>
              <a:buChar char="•"/>
            </a:pPr>
            <a:r>
              <a:rPr lang="en-US" sz="3500" b="1">
                <a:solidFill>
                  <a:srgbClr val="2B2B2B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Efficiency:</a:t>
            </a:r>
            <a:r>
              <a:rPr lang="en-US" sz="3500">
                <a:solidFill>
                  <a:srgbClr val="2B2B2B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Delayed referrals and investigations allowed harm to continue for over a year.</a:t>
            </a:r>
          </a:p>
          <a:p>
            <a:pPr marL="755651" lvl="1" indent="-377825" algn="just">
              <a:lnSpc>
                <a:spcPts val="4900"/>
              </a:lnSpc>
              <a:buFont typeface="Arial"/>
              <a:buChar char="•"/>
            </a:pPr>
            <a:r>
              <a:rPr lang="en-US" sz="3500" b="1">
                <a:solidFill>
                  <a:srgbClr val="2B2B2B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Equity:</a:t>
            </a:r>
            <a:r>
              <a:rPr lang="en-US" sz="3500">
                <a:solidFill>
                  <a:srgbClr val="2B2B2B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Vulnerable neonates and their families were failed by the very systems designed to protect them.</a:t>
            </a:r>
          </a:p>
          <a:p>
            <a:pPr marL="755651" lvl="1" indent="-377825" algn="just">
              <a:lnSpc>
                <a:spcPts val="4900"/>
              </a:lnSpc>
              <a:buFont typeface="Arial"/>
              <a:buChar char="•"/>
            </a:pPr>
            <a:r>
              <a:rPr lang="en-US" sz="3500" b="1">
                <a:solidFill>
                  <a:srgbClr val="2B2B2B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Trust:</a:t>
            </a:r>
            <a:r>
              <a:rPr lang="en-US" sz="3500">
                <a:solidFill>
                  <a:srgbClr val="2B2B2B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Public confidence in NHS governance and safeguarding was severely damaged (Bassoli and Campomori, 2024).</a:t>
            </a:r>
          </a:p>
          <a:p>
            <a:pPr algn="just">
              <a:lnSpc>
                <a:spcPts val="4900"/>
              </a:lnSpc>
            </a:pPr>
            <a:endParaRPr lang="en-US" sz="3500">
              <a:solidFill>
                <a:srgbClr val="2B2B2B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algn="just">
              <a:lnSpc>
                <a:spcPts val="4900"/>
              </a:lnSpc>
            </a:pPr>
            <a:endParaRPr lang="en-US" sz="3500">
              <a:solidFill>
                <a:srgbClr val="2B2B2B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6" name="Freeform 16"/>
          <p:cNvSpPr/>
          <p:nvPr/>
        </p:nvSpPr>
        <p:spPr>
          <a:xfrm rot="588957">
            <a:off x="2184407" y="-2338388"/>
            <a:ext cx="5249441" cy="4676775"/>
          </a:xfrm>
          <a:custGeom>
            <a:avLst/>
            <a:gdLst/>
            <a:ahLst/>
            <a:cxnLst/>
            <a:rect l="l" t="t" r="r" b="b"/>
            <a:pathLst>
              <a:path w="5249441" h="4676775">
                <a:moveTo>
                  <a:pt x="0" y="0"/>
                </a:moveTo>
                <a:lnTo>
                  <a:pt x="5249441" y="0"/>
                </a:lnTo>
                <a:lnTo>
                  <a:pt x="5249441" y="4676775"/>
                </a:lnTo>
                <a:lnTo>
                  <a:pt x="0" y="467677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19999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71678" y="7119019"/>
            <a:ext cx="18817070" cy="3376610"/>
          </a:xfrm>
          <a:custGeom>
            <a:avLst/>
            <a:gdLst/>
            <a:ahLst/>
            <a:cxnLst/>
            <a:rect l="l" t="t" r="r" b="b"/>
            <a:pathLst>
              <a:path w="18817070" h="3376610">
                <a:moveTo>
                  <a:pt x="0" y="0"/>
                </a:moveTo>
                <a:lnTo>
                  <a:pt x="18817070" y="0"/>
                </a:lnTo>
                <a:lnTo>
                  <a:pt x="18817070" y="3376610"/>
                </a:lnTo>
                <a:lnTo>
                  <a:pt x="0" y="337661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15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 l="-14951" r="-15027" b="-360943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0229850" y="-1810911"/>
            <a:ext cx="10101962" cy="11755011"/>
            <a:chOff x="0" y="0"/>
            <a:chExt cx="6985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698500" cy="812800"/>
            </a:xfrm>
            <a:custGeom>
              <a:avLst/>
              <a:gdLst/>
              <a:ahLst/>
              <a:cxnLst/>
              <a:rect l="l" t="t" r="r" b="b"/>
              <a:pathLst>
                <a:path w="698500" h="812800">
                  <a:moveTo>
                    <a:pt x="349250" y="0"/>
                  </a:moveTo>
                  <a:lnTo>
                    <a:pt x="698500" y="203200"/>
                  </a:lnTo>
                  <a:lnTo>
                    <a:pt x="698500" y="609600"/>
                  </a:lnTo>
                  <a:lnTo>
                    <a:pt x="349250" y="812800"/>
                  </a:lnTo>
                  <a:lnTo>
                    <a:pt x="0" y="609600"/>
                  </a:lnTo>
                  <a:lnTo>
                    <a:pt x="0" y="203200"/>
                  </a:lnTo>
                  <a:lnTo>
                    <a:pt x="349250" y="0"/>
                  </a:lnTo>
                  <a:close/>
                </a:path>
              </a:pathLst>
            </a:custGeom>
            <a:blipFill>
              <a:blip r:embed="rId3"/>
              <a:stretch>
                <a:fillRect l="-76384" r="-15350" b="-9848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-5965381" y="-8040261"/>
            <a:ext cx="10101962" cy="11755011"/>
            <a:chOff x="0" y="0"/>
            <a:chExt cx="6985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698500" cy="812800"/>
            </a:xfrm>
            <a:custGeom>
              <a:avLst/>
              <a:gdLst/>
              <a:ahLst/>
              <a:cxnLst/>
              <a:rect l="l" t="t" r="r" b="b"/>
              <a:pathLst>
                <a:path w="698500" h="812800">
                  <a:moveTo>
                    <a:pt x="349250" y="0"/>
                  </a:moveTo>
                  <a:lnTo>
                    <a:pt x="698500" y="203200"/>
                  </a:lnTo>
                  <a:lnTo>
                    <a:pt x="698500" y="609600"/>
                  </a:lnTo>
                  <a:lnTo>
                    <a:pt x="349250" y="812800"/>
                  </a:lnTo>
                  <a:lnTo>
                    <a:pt x="0" y="609600"/>
                  </a:lnTo>
                  <a:lnTo>
                    <a:pt x="0" y="203200"/>
                  </a:lnTo>
                  <a:lnTo>
                    <a:pt x="349250" y="0"/>
                  </a:lnTo>
                  <a:close/>
                </a:path>
              </a:pathLst>
            </a:custGeom>
            <a:solidFill>
              <a:srgbClr val="F4F5F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82550"/>
              <a:ext cx="698500" cy="590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9395873" y="4066595"/>
            <a:ext cx="4117829" cy="4791655"/>
            <a:chOff x="0" y="0"/>
            <a:chExt cx="6985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698500" cy="812800"/>
            </a:xfrm>
            <a:custGeom>
              <a:avLst/>
              <a:gdLst/>
              <a:ahLst/>
              <a:cxnLst/>
              <a:rect l="l" t="t" r="r" b="b"/>
              <a:pathLst>
                <a:path w="698500" h="812800">
                  <a:moveTo>
                    <a:pt x="349250" y="0"/>
                  </a:moveTo>
                  <a:lnTo>
                    <a:pt x="698500" y="203200"/>
                  </a:lnTo>
                  <a:lnTo>
                    <a:pt x="698500" y="609600"/>
                  </a:lnTo>
                  <a:lnTo>
                    <a:pt x="349250" y="812800"/>
                  </a:lnTo>
                  <a:lnTo>
                    <a:pt x="0" y="609600"/>
                  </a:lnTo>
                  <a:lnTo>
                    <a:pt x="0" y="203200"/>
                  </a:lnTo>
                  <a:lnTo>
                    <a:pt x="349250" y="0"/>
                  </a:lnTo>
                  <a:close/>
                </a:path>
              </a:pathLst>
            </a:custGeom>
            <a:solidFill>
              <a:srgbClr val="737AA8">
                <a:alpha val="69804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82550"/>
              <a:ext cx="698500" cy="590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9491123" y="479991"/>
            <a:ext cx="2652083" cy="3086060"/>
            <a:chOff x="0" y="0"/>
            <a:chExt cx="6985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698500" cy="812800"/>
            </a:xfrm>
            <a:custGeom>
              <a:avLst/>
              <a:gdLst/>
              <a:ahLst/>
              <a:cxnLst/>
              <a:rect l="l" t="t" r="r" b="b"/>
              <a:pathLst>
                <a:path w="698500" h="812800">
                  <a:moveTo>
                    <a:pt x="349250" y="0"/>
                  </a:moveTo>
                  <a:lnTo>
                    <a:pt x="698500" y="203200"/>
                  </a:lnTo>
                  <a:lnTo>
                    <a:pt x="698500" y="609600"/>
                  </a:lnTo>
                  <a:lnTo>
                    <a:pt x="349250" y="812800"/>
                  </a:lnTo>
                  <a:lnTo>
                    <a:pt x="0" y="609600"/>
                  </a:lnTo>
                  <a:lnTo>
                    <a:pt x="0" y="203200"/>
                  </a:lnTo>
                  <a:lnTo>
                    <a:pt x="349250" y="0"/>
                  </a:lnTo>
                  <a:close/>
                </a:path>
              </a:pathLst>
            </a:custGeom>
            <a:ln w="38100" cap="sq">
              <a:solidFill>
                <a:srgbClr val="737AA8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82550"/>
              <a:ext cx="698500" cy="590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 rot="2700000">
            <a:off x="9250549" y="2521688"/>
            <a:ext cx="514462" cy="514462"/>
            <a:chOff x="0" y="0"/>
            <a:chExt cx="135496" cy="135496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35496" cy="135496"/>
            </a:xfrm>
            <a:custGeom>
              <a:avLst/>
              <a:gdLst/>
              <a:ahLst/>
              <a:cxnLst/>
              <a:rect l="l" t="t" r="r" b="b"/>
              <a:pathLst>
                <a:path w="135496" h="135496">
                  <a:moveTo>
                    <a:pt x="0" y="0"/>
                  </a:moveTo>
                  <a:lnTo>
                    <a:pt x="135496" y="0"/>
                  </a:lnTo>
                  <a:lnTo>
                    <a:pt x="135496" y="135496"/>
                  </a:lnTo>
                  <a:lnTo>
                    <a:pt x="0" y="135496"/>
                  </a:lnTo>
                  <a:close/>
                </a:path>
              </a:pathLst>
            </a:custGeom>
            <a:solidFill>
              <a:srgbClr val="F8BB8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57150"/>
              <a:ext cx="135496" cy="19264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576942" y="586651"/>
            <a:ext cx="7715250" cy="28251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380"/>
              </a:lnSpc>
            </a:pPr>
            <a:r>
              <a:rPr lang="en-US" sz="6000" b="1" spc="-84">
                <a:solidFill>
                  <a:srgbClr val="737AA8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Policy and Governance Lessons</a:t>
            </a:r>
          </a:p>
          <a:p>
            <a:pPr algn="l">
              <a:lnSpc>
                <a:spcPts val="7380"/>
              </a:lnSpc>
            </a:pPr>
            <a:endParaRPr lang="en-US" sz="6000" b="1" spc="-84">
              <a:solidFill>
                <a:srgbClr val="737AA8"/>
              </a:solidFill>
              <a:latin typeface="Times New Roman Bold"/>
              <a:ea typeface="Times New Roman Bold"/>
              <a:cs typeface="Times New Roman Bold"/>
              <a:sym typeface="Times New Roman Bold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19050" y="2243689"/>
            <a:ext cx="9488730" cy="92455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55651" lvl="1" indent="-377825" algn="just">
              <a:lnSpc>
                <a:spcPts val="5705"/>
              </a:lnSpc>
              <a:buFont typeface="Arial"/>
              <a:buChar char="•"/>
            </a:pPr>
            <a:r>
              <a:rPr lang="en-US" sz="3500" dirty="0">
                <a:solidFill>
                  <a:srgbClr val="2B2B2B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Patient Safety: Accurate data helps identify safety risks earlier (World Health Organization, 2023).</a:t>
            </a:r>
          </a:p>
          <a:p>
            <a:pPr marL="755651" lvl="1" indent="-377825" algn="just">
              <a:lnSpc>
                <a:spcPts val="5705"/>
              </a:lnSpc>
              <a:buFont typeface="Arial"/>
              <a:buChar char="•"/>
            </a:pPr>
            <a:r>
              <a:rPr lang="en-US" sz="3500" dirty="0">
                <a:solidFill>
                  <a:srgbClr val="2B2B2B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Leadership: Hospital managers must take responsibility and listen to staff concerns (Lucas et al., 2022).</a:t>
            </a:r>
          </a:p>
          <a:p>
            <a:pPr marL="755651" lvl="1" indent="-377825" algn="just">
              <a:lnSpc>
                <a:spcPts val="5705"/>
              </a:lnSpc>
              <a:buFont typeface="Arial"/>
              <a:buChar char="•"/>
            </a:pPr>
            <a:r>
              <a:rPr lang="en-US" sz="3500" dirty="0">
                <a:solidFill>
                  <a:srgbClr val="2B2B2B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Safety Systems: Strong safety systems help prevent serious failures (Nguyen et al., 2023).</a:t>
            </a:r>
          </a:p>
          <a:p>
            <a:pPr marL="755651" lvl="1" indent="-377825" algn="just">
              <a:lnSpc>
                <a:spcPts val="5705"/>
              </a:lnSpc>
              <a:buFont typeface="Arial"/>
              <a:buChar char="•"/>
            </a:pPr>
            <a:r>
              <a:rPr lang="en-US" sz="3500" dirty="0">
                <a:solidFill>
                  <a:srgbClr val="2B2B2B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Safeguarding: Clear policies are needed to protect vulnerable patients (</a:t>
            </a:r>
            <a:r>
              <a:rPr lang="en-US" sz="3500" dirty="0" err="1">
                <a:solidFill>
                  <a:srgbClr val="2B2B2B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Tuakli-Wosornu</a:t>
            </a:r>
            <a:r>
              <a:rPr lang="en-US" sz="3500" dirty="0">
                <a:solidFill>
                  <a:srgbClr val="2B2B2B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et al., 2024).</a:t>
            </a:r>
          </a:p>
          <a:p>
            <a:pPr algn="just">
              <a:lnSpc>
                <a:spcPts val="4900"/>
              </a:lnSpc>
            </a:pPr>
            <a:endParaRPr lang="en-US" sz="3500" dirty="0">
              <a:solidFill>
                <a:srgbClr val="2B2B2B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algn="just">
              <a:lnSpc>
                <a:spcPts val="4900"/>
              </a:lnSpc>
            </a:pPr>
            <a:endParaRPr lang="en-US" sz="3500" dirty="0">
              <a:solidFill>
                <a:srgbClr val="2B2B2B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71678" y="7119019"/>
            <a:ext cx="18817070" cy="3376610"/>
          </a:xfrm>
          <a:custGeom>
            <a:avLst/>
            <a:gdLst/>
            <a:ahLst/>
            <a:cxnLst/>
            <a:rect l="l" t="t" r="r" b="b"/>
            <a:pathLst>
              <a:path w="18817070" h="3376610">
                <a:moveTo>
                  <a:pt x="0" y="0"/>
                </a:moveTo>
                <a:lnTo>
                  <a:pt x="18817070" y="0"/>
                </a:lnTo>
                <a:lnTo>
                  <a:pt x="18817070" y="3376610"/>
                </a:lnTo>
                <a:lnTo>
                  <a:pt x="0" y="337661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15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 l="-14951" r="-15027" b="-360943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0229850" y="-1810911"/>
            <a:ext cx="10101962" cy="11755011"/>
            <a:chOff x="0" y="0"/>
            <a:chExt cx="6985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698500" cy="812800"/>
            </a:xfrm>
            <a:custGeom>
              <a:avLst/>
              <a:gdLst/>
              <a:ahLst/>
              <a:cxnLst/>
              <a:rect l="l" t="t" r="r" b="b"/>
              <a:pathLst>
                <a:path w="698500" h="812800">
                  <a:moveTo>
                    <a:pt x="349250" y="0"/>
                  </a:moveTo>
                  <a:lnTo>
                    <a:pt x="698500" y="203200"/>
                  </a:lnTo>
                  <a:lnTo>
                    <a:pt x="698500" y="609600"/>
                  </a:lnTo>
                  <a:lnTo>
                    <a:pt x="349250" y="812800"/>
                  </a:lnTo>
                  <a:lnTo>
                    <a:pt x="0" y="609600"/>
                  </a:lnTo>
                  <a:lnTo>
                    <a:pt x="0" y="203200"/>
                  </a:lnTo>
                  <a:lnTo>
                    <a:pt x="349250" y="0"/>
                  </a:lnTo>
                  <a:close/>
                </a:path>
              </a:pathLst>
            </a:custGeom>
            <a:blipFill>
              <a:blip r:embed="rId3"/>
              <a:stretch>
                <a:fillRect l="-37272" r="-3727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-5965381" y="-8040261"/>
            <a:ext cx="10101962" cy="11755011"/>
            <a:chOff x="0" y="0"/>
            <a:chExt cx="6985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698500" cy="812800"/>
            </a:xfrm>
            <a:custGeom>
              <a:avLst/>
              <a:gdLst/>
              <a:ahLst/>
              <a:cxnLst/>
              <a:rect l="l" t="t" r="r" b="b"/>
              <a:pathLst>
                <a:path w="698500" h="812800">
                  <a:moveTo>
                    <a:pt x="349250" y="0"/>
                  </a:moveTo>
                  <a:lnTo>
                    <a:pt x="698500" y="203200"/>
                  </a:lnTo>
                  <a:lnTo>
                    <a:pt x="698500" y="609600"/>
                  </a:lnTo>
                  <a:lnTo>
                    <a:pt x="349250" y="812800"/>
                  </a:lnTo>
                  <a:lnTo>
                    <a:pt x="0" y="609600"/>
                  </a:lnTo>
                  <a:lnTo>
                    <a:pt x="0" y="203200"/>
                  </a:lnTo>
                  <a:lnTo>
                    <a:pt x="349250" y="0"/>
                  </a:lnTo>
                  <a:close/>
                </a:path>
              </a:pathLst>
            </a:custGeom>
            <a:solidFill>
              <a:srgbClr val="F4F5F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82550"/>
              <a:ext cx="698500" cy="590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9871560" y="4066595"/>
            <a:ext cx="4117829" cy="4791655"/>
            <a:chOff x="0" y="0"/>
            <a:chExt cx="6985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698500" cy="812800"/>
            </a:xfrm>
            <a:custGeom>
              <a:avLst/>
              <a:gdLst/>
              <a:ahLst/>
              <a:cxnLst/>
              <a:rect l="l" t="t" r="r" b="b"/>
              <a:pathLst>
                <a:path w="698500" h="812800">
                  <a:moveTo>
                    <a:pt x="349250" y="0"/>
                  </a:moveTo>
                  <a:lnTo>
                    <a:pt x="698500" y="203200"/>
                  </a:lnTo>
                  <a:lnTo>
                    <a:pt x="698500" y="609600"/>
                  </a:lnTo>
                  <a:lnTo>
                    <a:pt x="349250" y="812800"/>
                  </a:lnTo>
                  <a:lnTo>
                    <a:pt x="0" y="609600"/>
                  </a:lnTo>
                  <a:lnTo>
                    <a:pt x="0" y="203200"/>
                  </a:lnTo>
                  <a:lnTo>
                    <a:pt x="349250" y="0"/>
                  </a:lnTo>
                  <a:close/>
                </a:path>
              </a:pathLst>
            </a:custGeom>
            <a:solidFill>
              <a:srgbClr val="737AA8">
                <a:alpha val="69804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82550"/>
              <a:ext cx="698500" cy="590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9491123" y="479991"/>
            <a:ext cx="2652083" cy="3086060"/>
            <a:chOff x="0" y="0"/>
            <a:chExt cx="6985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698500" cy="812800"/>
            </a:xfrm>
            <a:custGeom>
              <a:avLst/>
              <a:gdLst/>
              <a:ahLst/>
              <a:cxnLst/>
              <a:rect l="l" t="t" r="r" b="b"/>
              <a:pathLst>
                <a:path w="698500" h="812800">
                  <a:moveTo>
                    <a:pt x="349250" y="0"/>
                  </a:moveTo>
                  <a:lnTo>
                    <a:pt x="698500" y="203200"/>
                  </a:lnTo>
                  <a:lnTo>
                    <a:pt x="698500" y="609600"/>
                  </a:lnTo>
                  <a:lnTo>
                    <a:pt x="349250" y="812800"/>
                  </a:lnTo>
                  <a:lnTo>
                    <a:pt x="0" y="609600"/>
                  </a:lnTo>
                  <a:lnTo>
                    <a:pt x="0" y="203200"/>
                  </a:lnTo>
                  <a:lnTo>
                    <a:pt x="349250" y="0"/>
                  </a:lnTo>
                  <a:close/>
                </a:path>
              </a:pathLst>
            </a:custGeom>
            <a:ln w="38100" cap="sq">
              <a:solidFill>
                <a:srgbClr val="737AA8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82550"/>
              <a:ext cx="698500" cy="590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 rot="2700000">
            <a:off x="9250549" y="2521688"/>
            <a:ext cx="514462" cy="514462"/>
            <a:chOff x="0" y="0"/>
            <a:chExt cx="135496" cy="135496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35496" cy="135496"/>
            </a:xfrm>
            <a:custGeom>
              <a:avLst/>
              <a:gdLst/>
              <a:ahLst/>
              <a:cxnLst/>
              <a:rect l="l" t="t" r="r" b="b"/>
              <a:pathLst>
                <a:path w="135496" h="135496">
                  <a:moveTo>
                    <a:pt x="0" y="0"/>
                  </a:moveTo>
                  <a:lnTo>
                    <a:pt x="135496" y="0"/>
                  </a:lnTo>
                  <a:lnTo>
                    <a:pt x="135496" y="135496"/>
                  </a:lnTo>
                  <a:lnTo>
                    <a:pt x="0" y="135496"/>
                  </a:lnTo>
                  <a:close/>
                </a:path>
              </a:pathLst>
            </a:custGeom>
            <a:solidFill>
              <a:srgbClr val="F8BB8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57150"/>
              <a:ext cx="135496" cy="19264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642875" y="337116"/>
            <a:ext cx="9586975" cy="31623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399"/>
              </a:lnSpc>
            </a:pPr>
            <a:r>
              <a:rPr lang="en-US" sz="5999" b="1">
                <a:solidFill>
                  <a:srgbClr val="737AA8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How Component 2 Report Will Be Structured</a:t>
            </a:r>
          </a:p>
          <a:p>
            <a:pPr algn="l">
              <a:lnSpc>
                <a:spcPts val="8399"/>
              </a:lnSpc>
              <a:spcBef>
                <a:spcPct val="0"/>
              </a:spcBef>
            </a:pPr>
            <a:endParaRPr lang="en-US" sz="5999" b="1">
              <a:solidFill>
                <a:srgbClr val="737AA8"/>
              </a:solidFill>
              <a:latin typeface="Times New Roman Bold"/>
              <a:ea typeface="Times New Roman Bold"/>
              <a:cs typeface="Times New Roman Bold"/>
              <a:sym typeface="Times New Roman Bold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348915" y="2215114"/>
            <a:ext cx="10174894" cy="76072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55647" lvl="1" indent="-377824" algn="just">
              <a:lnSpc>
                <a:spcPts val="6019"/>
              </a:lnSpc>
              <a:buFont typeface="Arial"/>
              <a:buChar char="•"/>
            </a:pPr>
            <a:r>
              <a:rPr lang="en-US" sz="34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Background to the Lucy Letby case and its significance as a quality assurance failure.</a:t>
            </a:r>
          </a:p>
          <a:p>
            <a:pPr marL="755647" lvl="1" indent="-377824" algn="just">
              <a:lnSpc>
                <a:spcPts val="6019"/>
              </a:lnSpc>
              <a:buFont typeface="Arial"/>
              <a:buChar char="•"/>
            </a:pPr>
            <a:r>
              <a:rPr lang="en-US" sz="34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Application of Fishbone Diagram, 5 Whys, and Donabedian Model; SWOT/PESTLE analysis; policy analysis.</a:t>
            </a:r>
          </a:p>
          <a:p>
            <a:pPr marL="755647" lvl="1" indent="-377824" algn="just">
              <a:lnSpc>
                <a:spcPts val="6019"/>
              </a:lnSpc>
              <a:buFont typeface="Arial"/>
              <a:buChar char="•"/>
            </a:pPr>
            <a:r>
              <a:rPr lang="en-US" sz="34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PDSA cycle and recommendations for safer care.</a:t>
            </a:r>
          </a:p>
          <a:p>
            <a:pPr marL="755647" lvl="1" indent="-377824" algn="just">
              <a:lnSpc>
                <a:spcPts val="6019"/>
              </a:lnSpc>
              <a:buFont typeface="Arial"/>
              <a:buChar char="•"/>
            </a:pPr>
            <a:r>
              <a:rPr lang="en-US" sz="34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Main findings and recommendations for </a:t>
            </a:r>
            <a:r>
              <a:rPr lang="en-US" sz="3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systematic improvement. </a:t>
            </a:r>
            <a:endParaRPr lang="en-US" sz="3499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algn="l">
              <a:lnSpc>
                <a:spcPts val="6019"/>
              </a:lnSpc>
            </a:pPr>
            <a:endParaRPr lang="en-US" sz="3499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algn="l">
              <a:lnSpc>
                <a:spcPts val="6019"/>
              </a:lnSpc>
            </a:pPr>
            <a:endParaRPr lang="en-US" sz="3499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944880" y="-256127"/>
            <a:ext cx="6751320" cy="10799254"/>
            <a:chOff x="0" y="0"/>
            <a:chExt cx="588350" cy="941111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88350" cy="941111"/>
            </a:xfrm>
            <a:custGeom>
              <a:avLst/>
              <a:gdLst/>
              <a:ahLst/>
              <a:cxnLst/>
              <a:rect l="l" t="t" r="r" b="b"/>
              <a:pathLst>
                <a:path w="588350" h="941111">
                  <a:moveTo>
                    <a:pt x="0" y="0"/>
                  </a:moveTo>
                  <a:lnTo>
                    <a:pt x="385150" y="0"/>
                  </a:lnTo>
                  <a:lnTo>
                    <a:pt x="588350" y="470556"/>
                  </a:lnTo>
                  <a:lnTo>
                    <a:pt x="385150" y="941111"/>
                  </a:lnTo>
                  <a:lnTo>
                    <a:pt x="0" y="941111"/>
                  </a:lnTo>
                  <a:lnTo>
                    <a:pt x="203200" y="47055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4F5F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177800" y="-57150"/>
              <a:ext cx="334350" cy="99826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 rot="2700000">
            <a:off x="11037589" y="4886269"/>
            <a:ext cx="514462" cy="514462"/>
            <a:chOff x="0" y="0"/>
            <a:chExt cx="135496" cy="135496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35496" cy="135496"/>
            </a:xfrm>
            <a:custGeom>
              <a:avLst/>
              <a:gdLst/>
              <a:ahLst/>
              <a:cxnLst/>
              <a:rect l="l" t="t" r="r" b="b"/>
              <a:pathLst>
                <a:path w="135496" h="135496">
                  <a:moveTo>
                    <a:pt x="0" y="0"/>
                  </a:moveTo>
                  <a:lnTo>
                    <a:pt x="135496" y="0"/>
                  </a:lnTo>
                  <a:lnTo>
                    <a:pt x="135496" y="135496"/>
                  </a:lnTo>
                  <a:lnTo>
                    <a:pt x="0" y="135496"/>
                  </a:lnTo>
                  <a:close/>
                </a:path>
              </a:pathLst>
            </a:custGeom>
            <a:solidFill>
              <a:srgbClr val="F8BB8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57150"/>
              <a:ext cx="135496" cy="19264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 rot="2700000">
            <a:off x="-257231" y="4886269"/>
            <a:ext cx="514462" cy="514462"/>
            <a:chOff x="0" y="0"/>
            <a:chExt cx="135496" cy="135496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35496" cy="135496"/>
            </a:xfrm>
            <a:custGeom>
              <a:avLst/>
              <a:gdLst/>
              <a:ahLst/>
              <a:cxnLst/>
              <a:rect l="l" t="t" r="r" b="b"/>
              <a:pathLst>
                <a:path w="135496" h="135496">
                  <a:moveTo>
                    <a:pt x="0" y="0"/>
                  </a:moveTo>
                  <a:lnTo>
                    <a:pt x="135496" y="0"/>
                  </a:lnTo>
                  <a:lnTo>
                    <a:pt x="135496" y="135496"/>
                  </a:lnTo>
                  <a:lnTo>
                    <a:pt x="0" y="135496"/>
                  </a:lnTo>
                  <a:close/>
                </a:path>
              </a:pathLst>
            </a:custGeom>
            <a:solidFill>
              <a:srgbClr val="F8BB8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57150"/>
              <a:ext cx="135496" cy="19264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3701049" y="933008"/>
            <a:ext cx="53450" cy="53450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8BB8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74078" tIns="74078" rIns="74078" bIns="74078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6644475" y="104775"/>
            <a:ext cx="9300691" cy="15259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759"/>
              </a:lnSpc>
            </a:pPr>
            <a:r>
              <a:rPr lang="en-US" sz="6000" b="1" spc="-144">
                <a:solidFill>
                  <a:srgbClr val="737AA8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References</a:t>
            </a:r>
          </a:p>
          <a:p>
            <a:pPr algn="l">
              <a:lnSpc>
                <a:spcPts val="5759"/>
              </a:lnSpc>
            </a:pPr>
            <a:endParaRPr lang="en-US" sz="6000" b="1" spc="-144">
              <a:solidFill>
                <a:srgbClr val="737AA8"/>
              </a:solidFill>
              <a:latin typeface="Times New Roman Bold"/>
              <a:ea typeface="Times New Roman Bold"/>
              <a:cs typeface="Times New Roman Bold"/>
              <a:sym typeface="Times New Roman Bold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0" y="748665"/>
            <a:ext cx="18066652" cy="100056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61336" lvl="1" indent="-280668" algn="l">
              <a:lnSpc>
                <a:spcPts val="3639"/>
              </a:lnSpc>
              <a:buFont typeface="Arial"/>
              <a:buChar char="•"/>
            </a:pPr>
            <a:r>
              <a:rPr lang="en-US" sz="2599">
                <a:solidFill>
                  <a:srgbClr val="171C2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Alharbi, T.A.F., Rababa, M., Alsuwayl, H., Alsubail, A. and Alenizi, W.S., (2025). Diagnostic challenges and patient safety: the critical role of accuracy–a systematic review. </a:t>
            </a:r>
            <a:r>
              <a:rPr lang="en-US" sz="2599" i="1">
                <a:solidFill>
                  <a:srgbClr val="171C20"/>
                </a:solidFill>
                <a:latin typeface="Times New Roman Italics"/>
                <a:ea typeface="Times New Roman Italics"/>
                <a:cs typeface="Times New Roman Italics"/>
                <a:sym typeface="Times New Roman Italics"/>
              </a:rPr>
              <a:t>Journal of Multidisciplinary Healthcare,</a:t>
            </a:r>
            <a:r>
              <a:rPr lang="en-US" sz="2599">
                <a:solidFill>
                  <a:srgbClr val="171C2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pp.3051-3064.</a:t>
            </a:r>
          </a:p>
          <a:p>
            <a:pPr marL="561336" lvl="1" indent="-280668" algn="l">
              <a:lnSpc>
                <a:spcPts val="3639"/>
              </a:lnSpc>
              <a:buFont typeface="Arial"/>
              <a:buChar char="•"/>
            </a:pPr>
            <a:r>
              <a:rPr lang="en-US" sz="2599">
                <a:solidFill>
                  <a:srgbClr val="171C2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Alinezhad, H.S., Roohi, M.H. and Chen, T., (2022). A review of alarm root cause analysis in process industries: Common methods, recent research status and challenges. Chemical Engineering Research and Design, 188, pp.846-860.</a:t>
            </a:r>
          </a:p>
          <a:p>
            <a:pPr marL="561336" lvl="1" indent="-280668" algn="l">
              <a:lnSpc>
                <a:spcPts val="3639"/>
              </a:lnSpc>
              <a:buFont typeface="Arial"/>
              <a:buChar char="•"/>
            </a:pPr>
            <a:r>
              <a:rPr lang="en-US" sz="2599">
                <a:solidFill>
                  <a:srgbClr val="171C2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Bassoli, M. and Campomori, F., (2024). Re‐thinking policy and (multi‐level) governance failure: </a:t>
            </a:r>
            <a:r>
              <a:rPr lang="en-US" sz="2599" i="1">
                <a:solidFill>
                  <a:srgbClr val="171C20"/>
                </a:solidFill>
                <a:latin typeface="Times New Roman Italics"/>
                <a:ea typeface="Times New Roman Italics"/>
                <a:cs typeface="Times New Roman Italics"/>
                <a:sym typeface="Times New Roman Italics"/>
              </a:rPr>
              <a:t>What went wrong and why in the reception of Ukrainian refugees in Italy? Governance, 3</a:t>
            </a:r>
            <a:r>
              <a:rPr lang="en-US" sz="2599">
                <a:solidFill>
                  <a:srgbClr val="171C2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7(4), pp.1391-1411.</a:t>
            </a:r>
          </a:p>
          <a:p>
            <a:pPr marL="561336" lvl="1" indent="-280668" algn="l">
              <a:lnSpc>
                <a:spcPts val="3639"/>
              </a:lnSpc>
              <a:buFont typeface="Arial"/>
              <a:buChar char="•"/>
            </a:pPr>
            <a:r>
              <a:rPr lang="en-US" sz="2599">
                <a:solidFill>
                  <a:srgbClr val="171C2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Lucas, J., Leggat, S.G. and Taylor, N.F., (2022). Association between use of clinical governance systems at the frontline and patient safety: a pre-post study. </a:t>
            </a:r>
            <a:r>
              <a:rPr lang="en-US" sz="2599" i="1">
                <a:solidFill>
                  <a:srgbClr val="171C20"/>
                </a:solidFill>
                <a:latin typeface="Times New Roman Italics"/>
                <a:ea typeface="Times New Roman Italics"/>
                <a:cs typeface="Times New Roman Italics"/>
                <a:sym typeface="Times New Roman Italics"/>
              </a:rPr>
              <a:t>International Journal of Health Governance, </a:t>
            </a:r>
            <a:r>
              <a:rPr lang="en-US" sz="2599">
                <a:solidFill>
                  <a:srgbClr val="171C2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27(3), pp.282-295.</a:t>
            </a:r>
          </a:p>
          <a:p>
            <a:pPr marL="561336" lvl="1" indent="-280668" algn="l">
              <a:lnSpc>
                <a:spcPts val="3639"/>
              </a:lnSpc>
              <a:buFont typeface="Arial"/>
              <a:buChar char="•"/>
            </a:pPr>
            <a:r>
              <a:rPr lang="en-US" sz="2599">
                <a:solidFill>
                  <a:srgbClr val="171C2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Mrowiec, D., (2022). Factors influencing internal whistleblowing. A systematic review of the literature. </a:t>
            </a:r>
            <a:r>
              <a:rPr lang="en-US" sz="2599" i="1">
                <a:solidFill>
                  <a:srgbClr val="171C20"/>
                </a:solidFill>
                <a:latin typeface="Times New Roman Italics"/>
                <a:ea typeface="Times New Roman Italics"/>
                <a:cs typeface="Times New Roman Italics"/>
                <a:sym typeface="Times New Roman Italics"/>
              </a:rPr>
              <a:t>Journal of Economics and Management, </a:t>
            </a:r>
            <a:r>
              <a:rPr lang="en-US" sz="2599">
                <a:solidFill>
                  <a:srgbClr val="171C2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44(1), pp.142-186.</a:t>
            </a:r>
          </a:p>
          <a:p>
            <a:pPr marL="561336" lvl="1" indent="-280668" algn="l">
              <a:lnSpc>
                <a:spcPts val="3639"/>
              </a:lnSpc>
              <a:buFont typeface="Arial"/>
              <a:buChar char="•"/>
            </a:pPr>
            <a:r>
              <a:rPr lang="en-US" sz="2599">
                <a:solidFill>
                  <a:srgbClr val="171C2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Nguyen, L.K.N., Kumar, C., Jiang, B. and Zimmermann, N., (2023). Implementation of systems thinking in public policy: </a:t>
            </a:r>
            <a:r>
              <a:rPr lang="en-US" sz="2599" i="1">
                <a:solidFill>
                  <a:srgbClr val="171C20"/>
                </a:solidFill>
                <a:latin typeface="Times New Roman Italics"/>
                <a:ea typeface="Times New Roman Italics"/>
                <a:cs typeface="Times New Roman Italics"/>
                <a:sym typeface="Times New Roman Italics"/>
              </a:rPr>
              <a:t>A systematic review. Systems, </a:t>
            </a:r>
            <a:r>
              <a:rPr lang="en-US" sz="2599">
                <a:solidFill>
                  <a:srgbClr val="171C2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11(2), p.64.</a:t>
            </a:r>
          </a:p>
          <a:p>
            <a:pPr marL="561336" lvl="1" indent="-280668" algn="l">
              <a:lnSpc>
                <a:spcPts val="3639"/>
              </a:lnSpc>
              <a:buFont typeface="Arial"/>
              <a:buChar char="•"/>
            </a:pPr>
            <a:r>
              <a:rPr lang="en-US" sz="2599">
                <a:solidFill>
                  <a:srgbClr val="171C2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Oweidat, I., Al-Mugheed, K., Alsenany, S.A., Abdelaliem, S.M.F. and Alzoubi, M.M., (2023). Awareness of reporting practices and barriers to incident reporting among nurses. </a:t>
            </a:r>
            <a:r>
              <a:rPr lang="en-US" sz="2599" i="1">
                <a:solidFill>
                  <a:srgbClr val="171C20"/>
                </a:solidFill>
                <a:latin typeface="Times New Roman Italics"/>
                <a:ea typeface="Times New Roman Italics"/>
                <a:cs typeface="Times New Roman Italics"/>
                <a:sym typeface="Times New Roman Italics"/>
              </a:rPr>
              <a:t>BMC Nursing, </a:t>
            </a:r>
            <a:r>
              <a:rPr lang="en-US" sz="2599">
                <a:solidFill>
                  <a:srgbClr val="171C2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22(1), p.231.</a:t>
            </a:r>
          </a:p>
          <a:p>
            <a:pPr marL="561336" lvl="1" indent="-280668" algn="l">
              <a:lnSpc>
                <a:spcPts val="3639"/>
              </a:lnSpc>
              <a:buFont typeface="Arial"/>
              <a:buChar char="•"/>
            </a:pPr>
            <a:r>
              <a:rPr lang="en-US" sz="2599">
                <a:solidFill>
                  <a:srgbClr val="171C2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Thirlwall Inquiry, (2026). </a:t>
            </a:r>
            <a:r>
              <a:rPr lang="en-US" sz="2599" i="1">
                <a:solidFill>
                  <a:srgbClr val="171C20"/>
                </a:solidFill>
                <a:latin typeface="Times New Roman Italics"/>
                <a:ea typeface="Times New Roman Italics"/>
                <a:cs typeface="Times New Roman Italics"/>
                <a:sym typeface="Times New Roman Italics"/>
              </a:rPr>
              <a:t>Report of the Thirlwall Inquiry into the events at Countess of Chester Hospital. London: </a:t>
            </a:r>
            <a:r>
              <a:rPr lang="en-US" sz="2599">
                <a:solidFill>
                  <a:srgbClr val="171C2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HM Government.</a:t>
            </a:r>
          </a:p>
          <a:p>
            <a:pPr marL="561336" lvl="1" indent="-280668" algn="l">
              <a:lnSpc>
                <a:spcPts val="3639"/>
              </a:lnSpc>
              <a:buFont typeface="Arial"/>
              <a:buChar char="•"/>
            </a:pPr>
            <a:r>
              <a:rPr lang="en-US" sz="2599">
                <a:solidFill>
                  <a:srgbClr val="171C2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Tuakli-Wosornu, Y.A., Burrows, K., Fasting, K., Hartill, M., Hodge, K., Kaufman, K., Kavanagh, E., Kirby, S.L., MacLeod, J.G., Mountjoy, M. and Parent, S., [2024]. IOC consensus statement: interpersonal violence and safeguarding in sport. </a:t>
            </a:r>
            <a:r>
              <a:rPr lang="en-US" sz="2599" i="1">
                <a:solidFill>
                  <a:srgbClr val="171C20"/>
                </a:solidFill>
                <a:latin typeface="Times New Roman Italics"/>
                <a:ea typeface="Times New Roman Italics"/>
                <a:cs typeface="Times New Roman Italics"/>
                <a:sym typeface="Times New Roman Italics"/>
              </a:rPr>
              <a:t>British Journal of Sports Medicine, </a:t>
            </a:r>
            <a:r>
              <a:rPr lang="en-US" sz="2599">
                <a:solidFill>
                  <a:srgbClr val="171C2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58(22), pp.1322-1344.</a:t>
            </a:r>
          </a:p>
          <a:p>
            <a:pPr marL="561336" lvl="1" indent="-280668" algn="l">
              <a:lnSpc>
                <a:spcPts val="3639"/>
              </a:lnSpc>
              <a:buFont typeface="Arial"/>
              <a:buChar char="•"/>
            </a:pPr>
            <a:r>
              <a:rPr lang="en-US" sz="2599">
                <a:solidFill>
                  <a:srgbClr val="171C2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World Health Organization, (2023). Data quality assurance. Module 1. </a:t>
            </a:r>
            <a:r>
              <a:rPr lang="en-US" sz="2599" i="1">
                <a:solidFill>
                  <a:srgbClr val="171C20"/>
                </a:solidFill>
                <a:latin typeface="Times New Roman Italics"/>
                <a:ea typeface="Times New Roman Italics"/>
                <a:cs typeface="Times New Roman Italics"/>
                <a:sym typeface="Times New Roman Italics"/>
              </a:rPr>
              <a:t>Framework and metrics. Geneva: World Health Organization.</a:t>
            </a:r>
          </a:p>
          <a:p>
            <a:pPr algn="just">
              <a:lnSpc>
                <a:spcPts val="3219"/>
              </a:lnSpc>
            </a:pPr>
            <a:endParaRPr lang="en-US" sz="2599" i="1">
              <a:solidFill>
                <a:srgbClr val="171C20"/>
              </a:solidFill>
              <a:latin typeface="Times New Roman Italics"/>
              <a:ea typeface="Times New Roman Italics"/>
              <a:cs typeface="Times New Roman Italics"/>
              <a:sym typeface="Times New Roman Italics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1110</Words>
  <Application>Microsoft Office PowerPoint</Application>
  <PresentationFormat>Custom</PresentationFormat>
  <Paragraphs>56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Times New Roman Bold</vt:lpstr>
      <vt:lpstr>Arial</vt:lpstr>
      <vt:lpstr>Times New Roman</vt:lpstr>
      <vt:lpstr>Calibri</vt:lpstr>
      <vt:lpstr>Times New Roman Italics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Understanding Pregnancy and Health</dc:title>
  <cp:lastModifiedBy>Ivana Konjevod</cp:lastModifiedBy>
  <cp:revision>1</cp:revision>
  <dcterms:created xsi:type="dcterms:W3CDTF">2006-08-16T00:00:00Z</dcterms:created>
  <dcterms:modified xsi:type="dcterms:W3CDTF">2026-10-19T08:27:07Z</dcterms:modified>
  <dc:identifier>DAHREp3nklA</dc:identifier>
</cp:coreProperties>
</file>