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4"/>
  </p:sld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824976-8BF8-452B-8588-655E0F7C13A3}"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19336E1-DAB1-4DF5-9579-5FB61CBEDB5A}">
      <dgm:prSet/>
      <dgm:spPr/>
      <dgm:t>
        <a:bodyPr/>
        <a:lstStyle/>
        <a:p>
          <a:pPr>
            <a:defRPr cap="all"/>
          </a:pPr>
          <a:r>
            <a:rPr lang="en-GB"/>
            <a:t>Most medicines are kept at room temperature but a some of them must be kept in the fridge between a temperature of 2°c to 8°c.</a:t>
          </a:r>
          <a:endParaRPr lang="en-US"/>
        </a:p>
      </dgm:t>
    </dgm:pt>
    <dgm:pt modelId="{893F77FB-8825-4067-AE93-8B3409E39D84}" type="parTrans" cxnId="{76506FDE-86FD-4881-9948-3BA69D3F1453}">
      <dgm:prSet/>
      <dgm:spPr/>
      <dgm:t>
        <a:bodyPr/>
        <a:lstStyle/>
        <a:p>
          <a:endParaRPr lang="en-US"/>
        </a:p>
      </dgm:t>
    </dgm:pt>
    <dgm:pt modelId="{39753DC9-26D8-42A1-B332-97C78955162B}" type="sibTrans" cxnId="{76506FDE-86FD-4881-9948-3BA69D3F1453}">
      <dgm:prSet/>
      <dgm:spPr/>
      <dgm:t>
        <a:bodyPr/>
        <a:lstStyle/>
        <a:p>
          <a:endParaRPr lang="en-US"/>
        </a:p>
      </dgm:t>
    </dgm:pt>
    <dgm:pt modelId="{7B02BBF6-6067-491D-812B-A03C629A1BAD}">
      <dgm:prSet/>
      <dgm:spPr/>
      <dgm:t>
        <a:bodyPr/>
        <a:lstStyle/>
        <a:p>
          <a:pPr>
            <a:defRPr cap="all"/>
          </a:pPr>
          <a:r>
            <a:rPr lang="en-GB"/>
            <a:t>Any critical medicine which contains the instructions on the packaging that it must be kept in the fridge should immediately be followed.</a:t>
          </a:r>
          <a:endParaRPr lang="en-US"/>
        </a:p>
      </dgm:t>
    </dgm:pt>
    <dgm:pt modelId="{00C13C74-F81A-424D-84FB-E06B8E0E3B1D}" type="parTrans" cxnId="{41913484-E45A-4362-95F2-FEC505B080A7}">
      <dgm:prSet/>
      <dgm:spPr/>
      <dgm:t>
        <a:bodyPr/>
        <a:lstStyle/>
        <a:p>
          <a:endParaRPr lang="en-US"/>
        </a:p>
      </dgm:t>
    </dgm:pt>
    <dgm:pt modelId="{72A3E854-5443-44B2-9BDE-32DCDABA2CAC}" type="sibTrans" cxnId="{41913484-E45A-4362-95F2-FEC505B080A7}">
      <dgm:prSet/>
      <dgm:spPr/>
      <dgm:t>
        <a:bodyPr/>
        <a:lstStyle/>
        <a:p>
          <a:endParaRPr lang="en-US"/>
        </a:p>
      </dgm:t>
    </dgm:pt>
    <dgm:pt modelId="{6A355732-4512-4A61-A817-5A7E994290E8}">
      <dgm:prSet/>
      <dgm:spPr/>
      <dgm:t>
        <a:bodyPr/>
        <a:lstStyle/>
        <a:p>
          <a:pPr>
            <a:defRPr cap="all"/>
          </a:pPr>
          <a:r>
            <a:rPr lang="en-GB"/>
            <a:t>Occasionally medicines can be left out of the fridge as an error which can cost the NHS thousands of pounds of loss. In this case the quality control department must be contacted to see if the medicine is intact to use.</a:t>
          </a:r>
          <a:endParaRPr lang="en-US"/>
        </a:p>
      </dgm:t>
    </dgm:pt>
    <dgm:pt modelId="{A6016E93-C266-4B26-AAE8-872F804CE7D3}" type="parTrans" cxnId="{202C55C9-357E-490E-85C7-6AE4CBD97667}">
      <dgm:prSet/>
      <dgm:spPr/>
      <dgm:t>
        <a:bodyPr/>
        <a:lstStyle/>
        <a:p>
          <a:endParaRPr lang="en-US"/>
        </a:p>
      </dgm:t>
    </dgm:pt>
    <dgm:pt modelId="{16BF5904-741B-4DE6-8A5F-44FDA32FE67B}" type="sibTrans" cxnId="{202C55C9-357E-490E-85C7-6AE4CBD97667}">
      <dgm:prSet/>
      <dgm:spPr/>
      <dgm:t>
        <a:bodyPr/>
        <a:lstStyle/>
        <a:p>
          <a:endParaRPr lang="en-US"/>
        </a:p>
      </dgm:t>
    </dgm:pt>
    <dgm:pt modelId="{3D973F0B-6ADE-45F4-BCB6-A5B0FC0BBC31}">
      <dgm:prSet/>
      <dgm:spPr/>
      <dgm:t>
        <a:bodyPr/>
        <a:lstStyle/>
        <a:p>
          <a:pPr>
            <a:defRPr cap="all"/>
          </a:pPr>
          <a:r>
            <a:rPr lang="en-GB"/>
            <a:t>Routine maintenance of the fridge and temperature measured at all time</a:t>
          </a:r>
          <a:endParaRPr lang="en-US"/>
        </a:p>
      </dgm:t>
    </dgm:pt>
    <dgm:pt modelId="{6FD7D98F-DC1C-4072-9E59-799A6C67D118}" type="parTrans" cxnId="{387E9780-B62A-49E4-A6BD-AD6DD503EF2F}">
      <dgm:prSet/>
      <dgm:spPr/>
      <dgm:t>
        <a:bodyPr/>
        <a:lstStyle/>
        <a:p>
          <a:endParaRPr lang="en-US"/>
        </a:p>
      </dgm:t>
    </dgm:pt>
    <dgm:pt modelId="{84C9C2AE-AB8B-4D13-B431-9A7E2394A496}" type="sibTrans" cxnId="{387E9780-B62A-49E4-A6BD-AD6DD503EF2F}">
      <dgm:prSet/>
      <dgm:spPr/>
      <dgm:t>
        <a:bodyPr/>
        <a:lstStyle/>
        <a:p>
          <a:endParaRPr lang="en-US"/>
        </a:p>
      </dgm:t>
    </dgm:pt>
    <dgm:pt modelId="{53C44DF0-5454-4D90-AA78-BBF8405A6DE3}">
      <dgm:prSet/>
      <dgm:spPr/>
      <dgm:t>
        <a:bodyPr/>
        <a:lstStyle/>
        <a:p>
          <a:pPr>
            <a:defRPr cap="all"/>
          </a:pPr>
          <a:r>
            <a:rPr lang="en-GB"/>
            <a:t>Same medicines but different brands of medicine can occasionally change to room temperatures if kept in the fridge previously, again always check the instructions on the packaging</a:t>
          </a:r>
          <a:endParaRPr lang="en-US"/>
        </a:p>
      </dgm:t>
    </dgm:pt>
    <dgm:pt modelId="{138E0924-E4E3-49CB-82C2-2B5F66B17DFC}" type="parTrans" cxnId="{C980CBFB-498F-4FEA-BE96-93523C3209B1}">
      <dgm:prSet/>
      <dgm:spPr/>
      <dgm:t>
        <a:bodyPr/>
        <a:lstStyle/>
        <a:p>
          <a:endParaRPr lang="en-US"/>
        </a:p>
      </dgm:t>
    </dgm:pt>
    <dgm:pt modelId="{C0ADBBBA-1859-4C7B-BD44-250FD8D4CD07}" type="sibTrans" cxnId="{C980CBFB-498F-4FEA-BE96-93523C3209B1}">
      <dgm:prSet/>
      <dgm:spPr/>
      <dgm:t>
        <a:bodyPr/>
        <a:lstStyle/>
        <a:p>
          <a:endParaRPr lang="en-US"/>
        </a:p>
      </dgm:t>
    </dgm:pt>
    <dgm:pt modelId="{BBDAA6E9-E34F-4392-BC9D-70D159A82754}" type="pres">
      <dgm:prSet presAssocID="{E4824976-8BF8-452B-8588-655E0F7C13A3}" presName="root" presStyleCnt="0">
        <dgm:presLayoutVars>
          <dgm:dir/>
          <dgm:resizeHandles val="exact"/>
        </dgm:presLayoutVars>
      </dgm:prSet>
      <dgm:spPr/>
    </dgm:pt>
    <dgm:pt modelId="{36018C2A-9F49-46C7-9ADB-A88416EC3A6C}" type="pres">
      <dgm:prSet presAssocID="{A19336E1-DAB1-4DF5-9579-5FB61CBEDB5A}" presName="compNode" presStyleCnt="0"/>
      <dgm:spPr/>
    </dgm:pt>
    <dgm:pt modelId="{4CAC91E6-C171-4F95-8C4E-6CA7014F543D}" type="pres">
      <dgm:prSet presAssocID="{A19336E1-DAB1-4DF5-9579-5FB61CBEDB5A}" presName="iconBgRect" presStyleLbl="bgShp" presStyleIdx="0" presStyleCnt="5"/>
      <dgm:spPr/>
    </dgm:pt>
    <dgm:pt modelId="{703D9F34-04C1-4C45-A592-2374D30DAB02}" type="pres">
      <dgm:prSet presAssocID="{A19336E1-DAB1-4DF5-9579-5FB61CBEDB5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rmometer"/>
        </a:ext>
      </dgm:extLst>
    </dgm:pt>
    <dgm:pt modelId="{9703881B-5B74-4502-8130-9470D1C55855}" type="pres">
      <dgm:prSet presAssocID="{A19336E1-DAB1-4DF5-9579-5FB61CBEDB5A}" presName="spaceRect" presStyleCnt="0"/>
      <dgm:spPr/>
    </dgm:pt>
    <dgm:pt modelId="{95143D7A-5FE3-4500-8075-078D38E04A8D}" type="pres">
      <dgm:prSet presAssocID="{A19336E1-DAB1-4DF5-9579-5FB61CBEDB5A}" presName="textRect" presStyleLbl="revTx" presStyleIdx="0" presStyleCnt="5">
        <dgm:presLayoutVars>
          <dgm:chMax val="1"/>
          <dgm:chPref val="1"/>
        </dgm:presLayoutVars>
      </dgm:prSet>
      <dgm:spPr/>
    </dgm:pt>
    <dgm:pt modelId="{C24DA1A3-DC23-4CF5-AE12-4C48E7060427}" type="pres">
      <dgm:prSet presAssocID="{39753DC9-26D8-42A1-B332-97C78955162B}" presName="sibTrans" presStyleCnt="0"/>
      <dgm:spPr/>
    </dgm:pt>
    <dgm:pt modelId="{56E0C9FA-FC5E-4C5C-83CE-2A6C268CBC5F}" type="pres">
      <dgm:prSet presAssocID="{7B02BBF6-6067-491D-812B-A03C629A1BAD}" presName="compNode" presStyleCnt="0"/>
      <dgm:spPr/>
    </dgm:pt>
    <dgm:pt modelId="{EB91B388-46EA-4572-8AD5-FF3C78112C1C}" type="pres">
      <dgm:prSet presAssocID="{7B02BBF6-6067-491D-812B-A03C629A1BAD}" presName="iconBgRect" presStyleLbl="bgShp" presStyleIdx="1" presStyleCnt="5"/>
      <dgm:spPr/>
    </dgm:pt>
    <dgm:pt modelId="{19D11E28-8166-4667-BBEA-36361AB3616B}" type="pres">
      <dgm:prSet presAssocID="{7B02BBF6-6067-491D-812B-A03C629A1BA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79235123-DDBA-4D3B-81F7-FF9070F9364C}" type="pres">
      <dgm:prSet presAssocID="{7B02BBF6-6067-491D-812B-A03C629A1BAD}" presName="spaceRect" presStyleCnt="0"/>
      <dgm:spPr/>
    </dgm:pt>
    <dgm:pt modelId="{8CFF81E7-B965-469C-9933-E0BCF41E0408}" type="pres">
      <dgm:prSet presAssocID="{7B02BBF6-6067-491D-812B-A03C629A1BAD}" presName="textRect" presStyleLbl="revTx" presStyleIdx="1" presStyleCnt="5">
        <dgm:presLayoutVars>
          <dgm:chMax val="1"/>
          <dgm:chPref val="1"/>
        </dgm:presLayoutVars>
      </dgm:prSet>
      <dgm:spPr/>
    </dgm:pt>
    <dgm:pt modelId="{34AC9470-614D-4B09-A2F0-8EA83AB6A1A6}" type="pres">
      <dgm:prSet presAssocID="{72A3E854-5443-44B2-9BDE-32DCDABA2CAC}" presName="sibTrans" presStyleCnt="0"/>
      <dgm:spPr/>
    </dgm:pt>
    <dgm:pt modelId="{7057B6B0-E5D7-4253-82BB-8C7874BBAB7D}" type="pres">
      <dgm:prSet presAssocID="{6A355732-4512-4A61-A817-5A7E994290E8}" presName="compNode" presStyleCnt="0"/>
      <dgm:spPr/>
    </dgm:pt>
    <dgm:pt modelId="{7E8AC137-790C-4882-B869-3218953F8109}" type="pres">
      <dgm:prSet presAssocID="{6A355732-4512-4A61-A817-5A7E994290E8}" presName="iconBgRect" presStyleLbl="bgShp" presStyleIdx="2" presStyleCnt="5"/>
      <dgm:spPr/>
    </dgm:pt>
    <dgm:pt modelId="{D38A2BFB-7EEA-46F7-B59F-C5644CF54FC6}" type="pres">
      <dgm:prSet presAssocID="{6A355732-4512-4A61-A817-5A7E994290E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ine"/>
        </a:ext>
      </dgm:extLst>
    </dgm:pt>
    <dgm:pt modelId="{D2A90500-0F57-49E5-8C1C-0AAC2C3EDC5D}" type="pres">
      <dgm:prSet presAssocID="{6A355732-4512-4A61-A817-5A7E994290E8}" presName="spaceRect" presStyleCnt="0"/>
      <dgm:spPr/>
    </dgm:pt>
    <dgm:pt modelId="{8864C78A-5A0E-4FD3-B5EF-9C46BAA02B20}" type="pres">
      <dgm:prSet presAssocID="{6A355732-4512-4A61-A817-5A7E994290E8}" presName="textRect" presStyleLbl="revTx" presStyleIdx="2" presStyleCnt="5">
        <dgm:presLayoutVars>
          <dgm:chMax val="1"/>
          <dgm:chPref val="1"/>
        </dgm:presLayoutVars>
      </dgm:prSet>
      <dgm:spPr/>
    </dgm:pt>
    <dgm:pt modelId="{E35001EB-B157-44DF-AFF3-4F5F0DD8D478}" type="pres">
      <dgm:prSet presAssocID="{16BF5904-741B-4DE6-8A5F-44FDA32FE67B}" presName="sibTrans" presStyleCnt="0"/>
      <dgm:spPr/>
    </dgm:pt>
    <dgm:pt modelId="{D967A60D-94C4-4E94-935D-8379B24977D0}" type="pres">
      <dgm:prSet presAssocID="{3D973F0B-6ADE-45F4-BCB6-A5B0FC0BBC31}" presName="compNode" presStyleCnt="0"/>
      <dgm:spPr/>
    </dgm:pt>
    <dgm:pt modelId="{8EEB8636-ACE6-46B5-929A-2D609DF17E34}" type="pres">
      <dgm:prSet presAssocID="{3D973F0B-6ADE-45F4-BCB6-A5B0FC0BBC31}" presName="iconBgRect" presStyleLbl="bgShp" presStyleIdx="3" presStyleCnt="5"/>
      <dgm:spPr/>
    </dgm:pt>
    <dgm:pt modelId="{C6AB087E-8515-474D-9A73-23A00A57A229}" type="pres">
      <dgm:prSet presAssocID="{3D973F0B-6ADE-45F4-BCB6-A5B0FC0BBC3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48E15832-D409-45FE-AF7E-5E1172D8DC4D}" type="pres">
      <dgm:prSet presAssocID="{3D973F0B-6ADE-45F4-BCB6-A5B0FC0BBC31}" presName="spaceRect" presStyleCnt="0"/>
      <dgm:spPr/>
    </dgm:pt>
    <dgm:pt modelId="{A7D4CBB3-1F6B-4C40-BFFC-2B6C52AB49E7}" type="pres">
      <dgm:prSet presAssocID="{3D973F0B-6ADE-45F4-BCB6-A5B0FC0BBC31}" presName="textRect" presStyleLbl="revTx" presStyleIdx="3" presStyleCnt="5">
        <dgm:presLayoutVars>
          <dgm:chMax val="1"/>
          <dgm:chPref val="1"/>
        </dgm:presLayoutVars>
      </dgm:prSet>
      <dgm:spPr/>
    </dgm:pt>
    <dgm:pt modelId="{93D6234D-D5EE-4CF0-A85B-1189EFDCFE60}" type="pres">
      <dgm:prSet presAssocID="{84C9C2AE-AB8B-4D13-B431-9A7E2394A496}" presName="sibTrans" presStyleCnt="0"/>
      <dgm:spPr/>
    </dgm:pt>
    <dgm:pt modelId="{62262141-27AB-477C-9081-5634F9A14C1A}" type="pres">
      <dgm:prSet presAssocID="{53C44DF0-5454-4D90-AA78-BBF8405A6DE3}" presName="compNode" presStyleCnt="0"/>
      <dgm:spPr/>
    </dgm:pt>
    <dgm:pt modelId="{6B089755-722D-44ED-8F43-2BA2B4F0AD17}" type="pres">
      <dgm:prSet presAssocID="{53C44DF0-5454-4D90-AA78-BBF8405A6DE3}" presName="iconBgRect" presStyleLbl="bgShp" presStyleIdx="4" presStyleCnt="5"/>
      <dgm:spPr/>
    </dgm:pt>
    <dgm:pt modelId="{C90D7F60-18B2-4980-A1BB-139E485AAD84}" type="pres">
      <dgm:prSet presAssocID="{53C44DF0-5454-4D90-AA78-BBF8405A6DE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nk"/>
        </a:ext>
      </dgm:extLst>
    </dgm:pt>
    <dgm:pt modelId="{C008B842-02BC-47A1-A843-E8D1963FBC55}" type="pres">
      <dgm:prSet presAssocID="{53C44DF0-5454-4D90-AA78-BBF8405A6DE3}" presName="spaceRect" presStyleCnt="0"/>
      <dgm:spPr/>
    </dgm:pt>
    <dgm:pt modelId="{BCD0622A-AA0F-4BF2-AB18-64F8B54B3F91}" type="pres">
      <dgm:prSet presAssocID="{53C44DF0-5454-4D90-AA78-BBF8405A6DE3}" presName="textRect" presStyleLbl="revTx" presStyleIdx="4" presStyleCnt="5">
        <dgm:presLayoutVars>
          <dgm:chMax val="1"/>
          <dgm:chPref val="1"/>
        </dgm:presLayoutVars>
      </dgm:prSet>
      <dgm:spPr/>
    </dgm:pt>
  </dgm:ptLst>
  <dgm:cxnLst>
    <dgm:cxn modelId="{CFB5F536-089B-483A-B124-68414FF6CF61}" type="presOf" srcId="{7B02BBF6-6067-491D-812B-A03C629A1BAD}" destId="{8CFF81E7-B965-469C-9933-E0BCF41E0408}" srcOrd="0" destOrd="0" presId="urn:microsoft.com/office/officeart/2018/5/layout/IconCircleLabelList"/>
    <dgm:cxn modelId="{A6D5063E-1788-4C8C-8024-96E794F16837}" type="presOf" srcId="{6A355732-4512-4A61-A817-5A7E994290E8}" destId="{8864C78A-5A0E-4FD3-B5EF-9C46BAA02B20}" srcOrd="0" destOrd="0" presId="urn:microsoft.com/office/officeart/2018/5/layout/IconCircleLabelList"/>
    <dgm:cxn modelId="{387E9780-B62A-49E4-A6BD-AD6DD503EF2F}" srcId="{E4824976-8BF8-452B-8588-655E0F7C13A3}" destId="{3D973F0B-6ADE-45F4-BCB6-A5B0FC0BBC31}" srcOrd="3" destOrd="0" parTransId="{6FD7D98F-DC1C-4072-9E59-799A6C67D118}" sibTransId="{84C9C2AE-AB8B-4D13-B431-9A7E2394A496}"/>
    <dgm:cxn modelId="{41913484-E45A-4362-95F2-FEC505B080A7}" srcId="{E4824976-8BF8-452B-8588-655E0F7C13A3}" destId="{7B02BBF6-6067-491D-812B-A03C629A1BAD}" srcOrd="1" destOrd="0" parTransId="{00C13C74-F81A-424D-84FB-E06B8E0E3B1D}" sibTransId="{72A3E854-5443-44B2-9BDE-32DCDABA2CAC}"/>
    <dgm:cxn modelId="{2DE4AB8C-792F-4472-8D91-9725819E3136}" type="presOf" srcId="{53C44DF0-5454-4D90-AA78-BBF8405A6DE3}" destId="{BCD0622A-AA0F-4BF2-AB18-64F8B54B3F91}" srcOrd="0" destOrd="0" presId="urn:microsoft.com/office/officeart/2018/5/layout/IconCircleLabelList"/>
    <dgm:cxn modelId="{202C55C9-357E-490E-85C7-6AE4CBD97667}" srcId="{E4824976-8BF8-452B-8588-655E0F7C13A3}" destId="{6A355732-4512-4A61-A817-5A7E994290E8}" srcOrd="2" destOrd="0" parTransId="{A6016E93-C266-4B26-AAE8-872F804CE7D3}" sibTransId="{16BF5904-741B-4DE6-8A5F-44FDA32FE67B}"/>
    <dgm:cxn modelId="{8E4EABCF-2823-481A-A95A-3B6A3D0CABC3}" type="presOf" srcId="{E4824976-8BF8-452B-8588-655E0F7C13A3}" destId="{BBDAA6E9-E34F-4392-BC9D-70D159A82754}" srcOrd="0" destOrd="0" presId="urn:microsoft.com/office/officeart/2018/5/layout/IconCircleLabelList"/>
    <dgm:cxn modelId="{A95524D8-5D45-4BBD-8D2C-2D26F0F5E398}" type="presOf" srcId="{A19336E1-DAB1-4DF5-9579-5FB61CBEDB5A}" destId="{95143D7A-5FE3-4500-8075-078D38E04A8D}" srcOrd="0" destOrd="0" presId="urn:microsoft.com/office/officeart/2018/5/layout/IconCircleLabelList"/>
    <dgm:cxn modelId="{76506FDE-86FD-4881-9948-3BA69D3F1453}" srcId="{E4824976-8BF8-452B-8588-655E0F7C13A3}" destId="{A19336E1-DAB1-4DF5-9579-5FB61CBEDB5A}" srcOrd="0" destOrd="0" parTransId="{893F77FB-8825-4067-AE93-8B3409E39D84}" sibTransId="{39753DC9-26D8-42A1-B332-97C78955162B}"/>
    <dgm:cxn modelId="{02500FE0-2270-46AB-8027-36121D546C28}" type="presOf" srcId="{3D973F0B-6ADE-45F4-BCB6-A5B0FC0BBC31}" destId="{A7D4CBB3-1F6B-4C40-BFFC-2B6C52AB49E7}" srcOrd="0" destOrd="0" presId="urn:microsoft.com/office/officeart/2018/5/layout/IconCircleLabelList"/>
    <dgm:cxn modelId="{C980CBFB-498F-4FEA-BE96-93523C3209B1}" srcId="{E4824976-8BF8-452B-8588-655E0F7C13A3}" destId="{53C44DF0-5454-4D90-AA78-BBF8405A6DE3}" srcOrd="4" destOrd="0" parTransId="{138E0924-E4E3-49CB-82C2-2B5F66B17DFC}" sibTransId="{C0ADBBBA-1859-4C7B-BD44-250FD8D4CD07}"/>
    <dgm:cxn modelId="{FCE16547-69D1-4591-BACF-BD4B0D4EA047}" type="presParOf" srcId="{BBDAA6E9-E34F-4392-BC9D-70D159A82754}" destId="{36018C2A-9F49-46C7-9ADB-A88416EC3A6C}" srcOrd="0" destOrd="0" presId="urn:microsoft.com/office/officeart/2018/5/layout/IconCircleLabelList"/>
    <dgm:cxn modelId="{527C866D-3870-4A8C-B8C5-BC3A6EF8BB0E}" type="presParOf" srcId="{36018C2A-9F49-46C7-9ADB-A88416EC3A6C}" destId="{4CAC91E6-C171-4F95-8C4E-6CA7014F543D}" srcOrd="0" destOrd="0" presId="urn:microsoft.com/office/officeart/2018/5/layout/IconCircleLabelList"/>
    <dgm:cxn modelId="{0F41BAF6-16D0-476B-B718-CAC7003BDF62}" type="presParOf" srcId="{36018C2A-9F49-46C7-9ADB-A88416EC3A6C}" destId="{703D9F34-04C1-4C45-A592-2374D30DAB02}" srcOrd="1" destOrd="0" presId="urn:microsoft.com/office/officeart/2018/5/layout/IconCircleLabelList"/>
    <dgm:cxn modelId="{719FBD7B-B7AF-41DC-9C1B-FF3F105BDBB3}" type="presParOf" srcId="{36018C2A-9F49-46C7-9ADB-A88416EC3A6C}" destId="{9703881B-5B74-4502-8130-9470D1C55855}" srcOrd="2" destOrd="0" presId="urn:microsoft.com/office/officeart/2018/5/layout/IconCircleLabelList"/>
    <dgm:cxn modelId="{F45DE2B9-179E-4ECA-AA14-79FE5B0FD513}" type="presParOf" srcId="{36018C2A-9F49-46C7-9ADB-A88416EC3A6C}" destId="{95143D7A-5FE3-4500-8075-078D38E04A8D}" srcOrd="3" destOrd="0" presId="urn:microsoft.com/office/officeart/2018/5/layout/IconCircleLabelList"/>
    <dgm:cxn modelId="{8313C5FF-E78D-495F-BC4D-89DDA42A1315}" type="presParOf" srcId="{BBDAA6E9-E34F-4392-BC9D-70D159A82754}" destId="{C24DA1A3-DC23-4CF5-AE12-4C48E7060427}" srcOrd="1" destOrd="0" presId="urn:microsoft.com/office/officeart/2018/5/layout/IconCircleLabelList"/>
    <dgm:cxn modelId="{8094D387-5036-48BB-A07E-13A1D091A8FE}" type="presParOf" srcId="{BBDAA6E9-E34F-4392-BC9D-70D159A82754}" destId="{56E0C9FA-FC5E-4C5C-83CE-2A6C268CBC5F}" srcOrd="2" destOrd="0" presId="urn:microsoft.com/office/officeart/2018/5/layout/IconCircleLabelList"/>
    <dgm:cxn modelId="{473472E9-65C4-418A-AFA2-0D1E98129D47}" type="presParOf" srcId="{56E0C9FA-FC5E-4C5C-83CE-2A6C268CBC5F}" destId="{EB91B388-46EA-4572-8AD5-FF3C78112C1C}" srcOrd="0" destOrd="0" presId="urn:microsoft.com/office/officeart/2018/5/layout/IconCircleLabelList"/>
    <dgm:cxn modelId="{A109E81E-A06F-4A9C-897C-82430F489583}" type="presParOf" srcId="{56E0C9FA-FC5E-4C5C-83CE-2A6C268CBC5F}" destId="{19D11E28-8166-4667-BBEA-36361AB3616B}" srcOrd="1" destOrd="0" presId="urn:microsoft.com/office/officeart/2018/5/layout/IconCircleLabelList"/>
    <dgm:cxn modelId="{56AC3880-C84E-497E-8F1D-880264186B98}" type="presParOf" srcId="{56E0C9FA-FC5E-4C5C-83CE-2A6C268CBC5F}" destId="{79235123-DDBA-4D3B-81F7-FF9070F9364C}" srcOrd="2" destOrd="0" presId="urn:microsoft.com/office/officeart/2018/5/layout/IconCircleLabelList"/>
    <dgm:cxn modelId="{918B4C42-FF0E-4601-8087-8AC4AB1C0C86}" type="presParOf" srcId="{56E0C9FA-FC5E-4C5C-83CE-2A6C268CBC5F}" destId="{8CFF81E7-B965-469C-9933-E0BCF41E0408}" srcOrd="3" destOrd="0" presId="urn:microsoft.com/office/officeart/2018/5/layout/IconCircleLabelList"/>
    <dgm:cxn modelId="{66F9E3E1-EFA4-4B2B-8FBD-AFD069A2B4F6}" type="presParOf" srcId="{BBDAA6E9-E34F-4392-BC9D-70D159A82754}" destId="{34AC9470-614D-4B09-A2F0-8EA83AB6A1A6}" srcOrd="3" destOrd="0" presId="urn:microsoft.com/office/officeart/2018/5/layout/IconCircleLabelList"/>
    <dgm:cxn modelId="{A6B59F5B-60C8-414B-BB57-C6C7D3C50C6F}" type="presParOf" srcId="{BBDAA6E9-E34F-4392-BC9D-70D159A82754}" destId="{7057B6B0-E5D7-4253-82BB-8C7874BBAB7D}" srcOrd="4" destOrd="0" presId="urn:microsoft.com/office/officeart/2018/5/layout/IconCircleLabelList"/>
    <dgm:cxn modelId="{17B8E785-C9AD-4A78-B2D9-E82C64D48036}" type="presParOf" srcId="{7057B6B0-E5D7-4253-82BB-8C7874BBAB7D}" destId="{7E8AC137-790C-4882-B869-3218953F8109}" srcOrd="0" destOrd="0" presId="urn:microsoft.com/office/officeart/2018/5/layout/IconCircleLabelList"/>
    <dgm:cxn modelId="{97CA1969-FCE6-4D79-B6AA-89D9B42B984F}" type="presParOf" srcId="{7057B6B0-E5D7-4253-82BB-8C7874BBAB7D}" destId="{D38A2BFB-7EEA-46F7-B59F-C5644CF54FC6}" srcOrd="1" destOrd="0" presId="urn:microsoft.com/office/officeart/2018/5/layout/IconCircleLabelList"/>
    <dgm:cxn modelId="{BA826F88-6B03-401B-B9C9-0D9C98050E9E}" type="presParOf" srcId="{7057B6B0-E5D7-4253-82BB-8C7874BBAB7D}" destId="{D2A90500-0F57-49E5-8C1C-0AAC2C3EDC5D}" srcOrd="2" destOrd="0" presId="urn:microsoft.com/office/officeart/2018/5/layout/IconCircleLabelList"/>
    <dgm:cxn modelId="{B1EE37B1-E98E-43BE-8738-956C33F92C45}" type="presParOf" srcId="{7057B6B0-E5D7-4253-82BB-8C7874BBAB7D}" destId="{8864C78A-5A0E-4FD3-B5EF-9C46BAA02B20}" srcOrd="3" destOrd="0" presId="urn:microsoft.com/office/officeart/2018/5/layout/IconCircleLabelList"/>
    <dgm:cxn modelId="{A6EEFF3B-FAF2-4D60-864B-AB44E6736923}" type="presParOf" srcId="{BBDAA6E9-E34F-4392-BC9D-70D159A82754}" destId="{E35001EB-B157-44DF-AFF3-4F5F0DD8D478}" srcOrd="5" destOrd="0" presId="urn:microsoft.com/office/officeart/2018/5/layout/IconCircleLabelList"/>
    <dgm:cxn modelId="{836434CB-49B4-4E70-88D6-CBD6BF2C7035}" type="presParOf" srcId="{BBDAA6E9-E34F-4392-BC9D-70D159A82754}" destId="{D967A60D-94C4-4E94-935D-8379B24977D0}" srcOrd="6" destOrd="0" presId="urn:microsoft.com/office/officeart/2018/5/layout/IconCircleLabelList"/>
    <dgm:cxn modelId="{E1D51D6B-F62C-4343-84EA-F626BEE8D4F9}" type="presParOf" srcId="{D967A60D-94C4-4E94-935D-8379B24977D0}" destId="{8EEB8636-ACE6-46B5-929A-2D609DF17E34}" srcOrd="0" destOrd="0" presId="urn:microsoft.com/office/officeart/2018/5/layout/IconCircleLabelList"/>
    <dgm:cxn modelId="{F072715E-4C11-4CB3-B874-2890986AADA3}" type="presParOf" srcId="{D967A60D-94C4-4E94-935D-8379B24977D0}" destId="{C6AB087E-8515-474D-9A73-23A00A57A229}" srcOrd="1" destOrd="0" presId="urn:microsoft.com/office/officeart/2018/5/layout/IconCircleLabelList"/>
    <dgm:cxn modelId="{C52275A1-F01C-4F45-9CCF-7ABB885F7014}" type="presParOf" srcId="{D967A60D-94C4-4E94-935D-8379B24977D0}" destId="{48E15832-D409-45FE-AF7E-5E1172D8DC4D}" srcOrd="2" destOrd="0" presId="urn:microsoft.com/office/officeart/2018/5/layout/IconCircleLabelList"/>
    <dgm:cxn modelId="{20BFE468-373B-406A-B731-4555882DA87F}" type="presParOf" srcId="{D967A60D-94C4-4E94-935D-8379B24977D0}" destId="{A7D4CBB3-1F6B-4C40-BFFC-2B6C52AB49E7}" srcOrd="3" destOrd="0" presId="urn:microsoft.com/office/officeart/2018/5/layout/IconCircleLabelList"/>
    <dgm:cxn modelId="{9A2111E0-0834-4640-9EC6-2547AFCB81EC}" type="presParOf" srcId="{BBDAA6E9-E34F-4392-BC9D-70D159A82754}" destId="{93D6234D-D5EE-4CF0-A85B-1189EFDCFE60}" srcOrd="7" destOrd="0" presId="urn:microsoft.com/office/officeart/2018/5/layout/IconCircleLabelList"/>
    <dgm:cxn modelId="{58DFC31A-1053-455D-BFA6-F989F719FF6A}" type="presParOf" srcId="{BBDAA6E9-E34F-4392-BC9D-70D159A82754}" destId="{62262141-27AB-477C-9081-5634F9A14C1A}" srcOrd="8" destOrd="0" presId="urn:microsoft.com/office/officeart/2018/5/layout/IconCircleLabelList"/>
    <dgm:cxn modelId="{08929A21-E2AD-4B9E-AF79-AD0CB120A002}" type="presParOf" srcId="{62262141-27AB-477C-9081-5634F9A14C1A}" destId="{6B089755-722D-44ED-8F43-2BA2B4F0AD17}" srcOrd="0" destOrd="0" presId="urn:microsoft.com/office/officeart/2018/5/layout/IconCircleLabelList"/>
    <dgm:cxn modelId="{C81C4088-113C-4E06-ADC1-A5598DF556E3}" type="presParOf" srcId="{62262141-27AB-477C-9081-5634F9A14C1A}" destId="{C90D7F60-18B2-4980-A1BB-139E485AAD84}" srcOrd="1" destOrd="0" presId="urn:microsoft.com/office/officeart/2018/5/layout/IconCircleLabelList"/>
    <dgm:cxn modelId="{1CD404DD-0C59-4481-8B18-44320A088D0D}" type="presParOf" srcId="{62262141-27AB-477C-9081-5634F9A14C1A}" destId="{C008B842-02BC-47A1-A843-E8D1963FBC55}" srcOrd="2" destOrd="0" presId="urn:microsoft.com/office/officeart/2018/5/layout/IconCircleLabelList"/>
    <dgm:cxn modelId="{E0210341-919C-4BA8-AC88-25A689192385}" type="presParOf" srcId="{62262141-27AB-477C-9081-5634F9A14C1A}" destId="{BCD0622A-AA0F-4BF2-AB18-64F8B54B3F9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C91E6-C171-4F95-8C4E-6CA7014F543D}">
      <dsp:nvSpPr>
        <dsp:cNvPr id="0" name=""/>
        <dsp:cNvSpPr/>
      </dsp:nvSpPr>
      <dsp:spPr>
        <a:xfrm>
          <a:off x="478800" y="441683"/>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3D9F34-04C1-4C45-A592-2374D30DAB02}">
      <dsp:nvSpPr>
        <dsp:cNvPr id="0" name=""/>
        <dsp:cNvSpPr/>
      </dsp:nvSpPr>
      <dsp:spPr>
        <a:xfrm>
          <a:off x="712800" y="675683"/>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143D7A-5FE3-4500-8075-078D38E04A8D}">
      <dsp:nvSpPr>
        <dsp:cNvPr id="0" name=""/>
        <dsp:cNvSpPr/>
      </dsp:nvSpPr>
      <dsp:spPr>
        <a:xfrm>
          <a:off x="127800" y="1881684"/>
          <a:ext cx="1800000" cy="167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Most medicines are kept at room temperature but a some of them must be kept in the fridge between a temperature of 2°c to 8°c.</a:t>
          </a:r>
          <a:endParaRPr lang="en-US" sz="1100" kern="1200"/>
        </a:p>
      </dsp:txBody>
      <dsp:txXfrm>
        <a:off x="127800" y="1881684"/>
        <a:ext cx="1800000" cy="1670625"/>
      </dsp:txXfrm>
    </dsp:sp>
    <dsp:sp modelId="{EB91B388-46EA-4572-8AD5-FF3C78112C1C}">
      <dsp:nvSpPr>
        <dsp:cNvPr id="0" name=""/>
        <dsp:cNvSpPr/>
      </dsp:nvSpPr>
      <dsp:spPr>
        <a:xfrm>
          <a:off x="2593800" y="441683"/>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D11E28-8166-4667-BBEA-36361AB3616B}">
      <dsp:nvSpPr>
        <dsp:cNvPr id="0" name=""/>
        <dsp:cNvSpPr/>
      </dsp:nvSpPr>
      <dsp:spPr>
        <a:xfrm>
          <a:off x="2827800" y="675683"/>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FF81E7-B965-469C-9933-E0BCF41E0408}">
      <dsp:nvSpPr>
        <dsp:cNvPr id="0" name=""/>
        <dsp:cNvSpPr/>
      </dsp:nvSpPr>
      <dsp:spPr>
        <a:xfrm>
          <a:off x="2242800" y="1881684"/>
          <a:ext cx="1800000" cy="167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Any critical medicine which contains the instructions on the packaging that it must be kept in the fridge should immediately be followed.</a:t>
          </a:r>
          <a:endParaRPr lang="en-US" sz="1100" kern="1200"/>
        </a:p>
      </dsp:txBody>
      <dsp:txXfrm>
        <a:off x="2242800" y="1881684"/>
        <a:ext cx="1800000" cy="1670625"/>
      </dsp:txXfrm>
    </dsp:sp>
    <dsp:sp modelId="{7E8AC137-790C-4882-B869-3218953F8109}">
      <dsp:nvSpPr>
        <dsp:cNvPr id="0" name=""/>
        <dsp:cNvSpPr/>
      </dsp:nvSpPr>
      <dsp:spPr>
        <a:xfrm>
          <a:off x="4708800" y="441683"/>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8A2BFB-7EEA-46F7-B59F-C5644CF54FC6}">
      <dsp:nvSpPr>
        <dsp:cNvPr id="0" name=""/>
        <dsp:cNvSpPr/>
      </dsp:nvSpPr>
      <dsp:spPr>
        <a:xfrm>
          <a:off x="4942800" y="675683"/>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4C78A-5A0E-4FD3-B5EF-9C46BAA02B20}">
      <dsp:nvSpPr>
        <dsp:cNvPr id="0" name=""/>
        <dsp:cNvSpPr/>
      </dsp:nvSpPr>
      <dsp:spPr>
        <a:xfrm>
          <a:off x="4357800" y="1881684"/>
          <a:ext cx="1800000" cy="167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Occasionally medicines can be left out of the fridge as an error which can cost the NHS thousands of pounds of loss. In this case the quality control department must be contacted to see if the medicine is intact to use.</a:t>
          </a:r>
          <a:endParaRPr lang="en-US" sz="1100" kern="1200"/>
        </a:p>
      </dsp:txBody>
      <dsp:txXfrm>
        <a:off x="4357800" y="1881684"/>
        <a:ext cx="1800000" cy="1670625"/>
      </dsp:txXfrm>
    </dsp:sp>
    <dsp:sp modelId="{8EEB8636-ACE6-46B5-929A-2D609DF17E34}">
      <dsp:nvSpPr>
        <dsp:cNvPr id="0" name=""/>
        <dsp:cNvSpPr/>
      </dsp:nvSpPr>
      <dsp:spPr>
        <a:xfrm>
          <a:off x="6823800" y="441683"/>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AB087E-8515-474D-9A73-23A00A57A229}">
      <dsp:nvSpPr>
        <dsp:cNvPr id="0" name=""/>
        <dsp:cNvSpPr/>
      </dsp:nvSpPr>
      <dsp:spPr>
        <a:xfrm>
          <a:off x="7057800" y="675683"/>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D4CBB3-1F6B-4C40-BFFC-2B6C52AB49E7}">
      <dsp:nvSpPr>
        <dsp:cNvPr id="0" name=""/>
        <dsp:cNvSpPr/>
      </dsp:nvSpPr>
      <dsp:spPr>
        <a:xfrm>
          <a:off x="6472800" y="1881684"/>
          <a:ext cx="1800000" cy="167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Routine maintenance of the fridge and temperature measured at all time</a:t>
          </a:r>
          <a:endParaRPr lang="en-US" sz="1100" kern="1200"/>
        </a:p>
      </dsp:txBody>
      <dsp:txXfrm>
        <a:off x="6472800" y="1881684"/>
        <a:ext cx="1800000" cy="1670625"/>
      </dsp:txXfrm>
    </dsp:sp>
    <dsp:sp modelId="{6B089755-722D-44ED-8F43-2BA2B4F0AD17}">
      <dsp:nvSpPr>
        <dsp:cNvPr id="0" name=""/>
        <dsp:cNvSpPr/>
      </dsp:nvSpPr>
      <dsp:spPr>
        <a:xfrm>
          <a:off x="8938800" y="441683"/>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0D7F60-18B2-4980-A1BB-139E485AAD84}">
      <dsp:nvSpPr>
        <dsp:cNvPr id="0" name=""/>
        <dsp:cNvSpPr/>
      </dsp:nvSpPr>
      <dsp:spPr>
        <a:xfrm>
          <a:off x="9172800" y="675683"/>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CD0622A-AA0F-4BF2-AB18-64F8B54B3F91}">
      <dsp:nvSpPr>
        <dsp:cNvPr id="0" name=""/>
        <dsp:cNvSpPr/>
      </dsp:nvSpPr>
      <dsp:spPr>
        <a:xfrm>
          <a:off x="8587800" y="1881684"/>
          <a:ext cx="1800000" cy="1670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Same medicines but different brands of medicine can occasionally change to room temperatures if kept in the fridge previously, again always check the instructions on the packaging</a:t>
          </a:r>
          <a:endParaRPr lang="en-US" sz="1100" kern="1200"/>
        </a:p>
      </dsp:txBody>
      <dsp:txXfrm>
        <a:off x="8587800" y="1881684"/>
        <a:ext cx="1800000" cy="167062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8132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778934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007005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4053311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798874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724378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131408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5234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5437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196076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1/19/2024</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0542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1/19/2024</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973480"/>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67" r:id="rId6"/>
    <p:sldLayoutId id="2147483763" r:id="rId7"/>
    <p:sldLayoutId id="2147483764" r:id="rId8"/>
    <p:sldLayoutId id="2147483765" r:id="rId9"/>
    <p:sldLayoutId id="2147483766" r:id="rId10"/>
    <p:sldLayoutId id="21474837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F626F98-F213-4034-8836-88A71501D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descr="Network Technology Background">
            <a:extLst>
              <a:ext uri="{FF2B5EF4-FFF2-40B4-BE49-F238E27FC236}">
                <a16:creationId xmlns:a16="http://schemas.microsoft.com/office/drawing/2014/main" id="{95C6F1FB-0344-BAF7-5FCD-969DEDA6DCF3}"/>
              </a:ext>
            </a:extLst>
          </p:cNvPr>
          <p:cNvPicPr>
            <a:picLocks noChangeAspect="1"/>
          </p:cNvPicPr>
          <p:nvPr/>
        </p:nvPicPr>
        <p:blipFill rotWithShape="1">
          <a:blip r:embed="rId2">
            <a:alphaModFix amt="60000"/>
          </a:blip>
          <a:srcRect b="3433"/>
          <a:stretch/>
        </p:blipFill>
        <p:spPr>
          <a:xfrm>
            <a:off x="20" y="1"/>
            <a:ext cx="12191980" cy="6857999"/>
          </a:xfrm>
          <a:prstGeom prst="rect">
            <a:avLst/>
          </a:prstGeom>
        </p:spPr>
      </p:pic>
      <p:sp useBgFill="1">
        <p:nvSpPr>
          <p:cNvPr id="73" name="Freeform: Shape 72">
            <a:extLst>
              <a:ext uri="{FF2B5EF4-FFF2-40B4-BE49-F238E27FC236}">
                <a16:creationId xmlns:a16="http://schemas.microsoft.com/office/drawing/2014/main" id="{6B3DAACF-D844-4480-94BE-2DE00ABEE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75199" y="726177"/>
            <a:ext cx="5241603" cy="5343721"/>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ln w="63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EAF9BE-8ECF-EB54-42CA-9FF525B390A1}"/>
              </a:ext>
            </a:extLst>
          </p:cNvPr>
          <p:cNvSpPr>
            <a:spLocks noGrp="1"/>
          </p:cNvSpPr>
          <p:nvPr>
            <p:ph type="ctrTitle"/>
          </p:nvPr>
        </p:nvSpPr>
        <p:spPr>
          <a:xfrm>
            <a:off x="1524000" y="1336430"/>
            <a:ext cx="9144000" cy="2820573"/>
          </a:xfrm>
        </p:spPr>
        <p:txBody>
          <a:bodyPr>
            <a:normAutofit/>
          </a:bodyPr>
          <a:lstStyle/>
          <a:p>
            <a:pPr algn="ctr"/>
            <a:r>
              <a:rPr lang="en-GB" sz="6600"/>
              <a:t>NHS Pharmaceutical study</a:t>
            </a:r>
          </a:p>
        </p:txBody>
      </p:sp>
      <p:sp>
        <p:nvSpPr>
          <p:cNvPr id="3" name="Subtitle 2">
            <a:extLst>
              <a:ext uri="{FF2B5EF4-FFF2-40B4-BE49-F238E27FC236}">
                <a16:creationId xmlns:a16="http://schemas.microsoft.com/office/drawing/2014/main" id="{AC266FD7-962A-A18A-3670-E0C4ECC35C72}"/>
              </a:ext>
            </a:extLst>
          </p:cNvPr>
          <p:cNvSpPr>
            <a:spLocks noGrp="1"/>
          </p:cNvSpPr>
          <p:nvPr>
            <p:ph type="subTitle" idx="1"/>
          </p:nvPr>
        </p:nvSpPr>
        <p:spPr>
          <a:xfrm>
            <a:off x="4068856" y="4287520"/>
            <a:ext cx="4054288" cy="1409895"/>
          </a:xfrm>
        </p:spPr>
        <p:txBody>
          <a:bodyPr>
            <a:normAutofit/>
          </a:bodyPr>
          <a:lstStyle/>
          <a:p>
            <a:pPr algn="ctr">
              <a:lnSpc>
                <a:spcPct val="100000"/>
              </a:lnSpc>
            </a:pPr>
            <a:r>
              <a:rPr lang="en-GB" sz="1300" dirty="0"/>
              <a:t>A study on quickly and efficiently delivering pharmaceutical critical drugs to patients admitted in hospital via new system.</a:t>
            </a:r>
          </a:p>
          <a:p>
            <a:pPr algn="ctr">
              <a:lnSpc>
                <a:spcPct val="100000"/>
              </a:lnSpc>
            </a:pPr>
            <a:r>
              <a:rPr lang="en-GB" sz="1300" dirty="0"/>
              <a:t>Sanam Aziz……… Student ID 2128612</a:t>
            </a:r>
          </a:p>
          <a:p>
            <a:pPr algn="ctr">
              <a:lnSpc>
                <a:spcPct val="100000"/>
              </a:lnSpc>
            </a:pPr>
            <a:endParaRPr lang="en-GB" sz="1300" dirty="0"/>
          </a:p>
        </p:txBody>
      </p:sp>
    </p:spTree>
    <p:extLst>
      <p:ext uri="{BB962C8B-B14F-4D97-AF65-F5344CB8AC3E}">
        <p14:creationId xmlns:p14="http://schemas.microsoft.com/office/powerpoint/2010/main" val="171715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E045EA-C386-4DF6-A9BF-C8966A717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089CC-8F95-4B8E-78E0-8DD445D54D35}"/>
              </a:ext>
            </a:extLst>
          </p:cNvPr>
          <p:cNvSpPr>
            <a:spLocks noGrp="1"/>
          </p:cNvSpPr>
          <p:nvPr>
            <p:ph type="title"/>
          </p:nvPr>
        </p:nvSpPr>
        <p:spPr>
          <a:xfrm>
            <a:off x="1150410" y="2102494"/>
            <a:ext cx="3512558" cy="3207332"/>
          </a:xfrm>
        </p:spPr>
        <p:txBody>
          <a:bodyPr anchor="ctr">
            <a:normAutofit/>
          </a:bodyPr>
          <a:lstStyle/>
          <a:p>
            <a:pPr algn="ctr"/>
            <a:r>
              <a:rPr lang="en-GB"/>
              <a:t>Aim of the project</a:t>
            </a:r>
          </a:p>
        </p:txBody>
      </p:sp>
      <p:sp>
        <p:nvSpPr>
          <p:cNvPr id="13" name="Freeform: Shape 12">
            <a:extLst>
              <a:ext uri="{FF2B5EF4-FFF2-40B4-BE49-F238E27FC236}">
                <a16:creationId xmlns:a16="http://schemas.microsoft.com/office/drawing/2014/main" id="{391612D7-BF13-40AE-9564-EFF5BB6DC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8775" y="1297827"/>
            <a:ext cx="5248765" cy="4195178"/>
          </a:xfrm>
          <a:custGeom>
            <a:avLst/>
            <a:gdLst>
              <a:gd name="connsiteX0" fmla="*/ 5248765 w 5248765"/>
              <a:gd name="connsiteY0" fmla="*/ 2071122 h 4142242"/>
              <a:gd name="connsiteX1" fmla="*/ 3177643 w 5248765"/>
              <a:gd name="connsiteY1" fmla="*/ 4142242 h 4142242"/>
              <a:gd name="connsiteX2" fmla="*/ 2287675 w 5248765"/>
              <a:gd name="connsiteY2" fmla="*/ 4142239 h 4142242"/>
              <a:gd name="connsiteX3" fmla="*/ 2287639 w 5248765"/>
              <a:gd name="connsiteY3" fmla="*/ 4142242 h 4142242"/>
              <a:gd name="connsiteX4" fmla="*/ 0 w 5248765"/>
              <a:gd name="connsiteY4" fmla="*/ 4142237 h 4142242"/>
              <a:gd name="connsiteX5" fmla="*/ 0 w 5248765"/>
              <a:gd name="connsiteY5" fmla="*/ 0 h 4142242"/>
              <a:gd name="connsiteX6" fmla="*/ 3177643 w 5248765"/>
              <a:gd name="connsiteY6" fmla="*/ 1 h 4142242"/>
              <a:gd name="connsiteX7" fmla="*/ 5248765 w 5248765"/>
              <a:gd name="connsiteY7" fmla="*/ 2071122 h 414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8765" h="4142242">
                <a:moveTo>
                  <a:pt x="5248765" y="2071122"/>
                </a:moveTo>
                <a:cubicBezTo>
                  <a:pt x="5248765" y="3214970"/>
                  <a:pt x="4321493" y="4142242"/>
                  <a:pt x="3177643" y="4142242"/>
                </a:cubicBezTo>
                <a:lnTo>
                  <a:pt x="2287675" y="4142239"/>
                </a:lnTo>
                <a:cubicBezTo>
                  <a:pt x="2287664" y="4142241"/>
                  <a:pt x="2287652" y="4142241"/>
                  <a:pt x="2287639" y="4142242"/>
                </a:cubicBezTo>
                <a:lnTo>
                  <a:pt x="0" y="4142237"/>
                </a:lnTo>
                <a:lnTo>
                  <a:pt x="0" y="0"/>
                </a:lnTo>
                <a:lnTo>
                  <a:pt x="3177643" y="1"/>
                </a:lnTo>
                <a:cubicBezTo>
                  <a:pt x="4321493" y="1"/>
                  <a:pt x="5248765" y="927273"/>
                  <a:pt x="5248765" y="2071122"/>
                </a:cubicBezTo>
                <a:close/>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1323F21-C36C-4BA9-1EE8-EA747D3144CC}"/>
              </a:ext>
            </a:extLst>
          </p:cNvPr>
          <p:cNvSpPr>
            <a:spLocks noGrp="1"/>
          </p:cNvSpPr>
          <p:nvPr>
            <p:ph idx="1"/>
          </p:nvPr>
        </p:nvSpPr>
        <p:spPr>
          <a:xfrm>
            <a:off x="6293162" y="838201"/>
            <a:ext cx="5060637" cy="5181600"/>
          </a:xfrm>
        </p:spPr>
        <p:txBody>
          <a:bodyPr anchor="ctr">
            <a:normAutofit/>
          </a:bodyPr>
          <a:lstStyle/>
          <a:p>
            <a:r>
              <a:rPr lang="en-GB" dirty="0"/>
              <a:t>To see how the new Electronic patient record (EPR) has made a great impact on critical drugs reaching the patient in a timely manner.  Also, to reduce time length spent in drugs been delivered to the wards. The new system will reduce the volume of phone calls made to pharmacy asking how long the prescription will take. This project will also aim to improve the communication between two teams, the pharmacy team and the ward team.</a:t>
            </a:r>
          </a:p>
        </p:txBody>
      </p:sp>
    </p:spTree>
    <p:extLst>
      <p:ext uri="{BB962C8B-B14F-4D97-AF65-F5344CB8AC3E}">
        <p14:creationId xmlns:p14="http://schemas.microsoft.com/office/powerpoint/2010/main" val="3297908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6E045EA-C386-4DF6-A9BF-C8966A717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8E3341-2C0B-4B67-86BC-335122FD93B0}"/>
              </a:ext>
            </a:extLst>
          </p:cNvPr>
          <p:cNvSpPr>
            <a:spLocks noGrp="1"/>
          </p:cNvSpPr>
          <p:nvPr>
            <p:ph type="ctrTitle"/>
          </p:nvPr>
        </p:nvSpPr>
        <p:spPr>
          <a:xfrm>
            <a:off x="1150410" y="2102494"/>
            <a:ext cx="3512558" cy="3207332"/>
          </a:xfrm>
        </p:spPr>
        <p:txBody>
          <a:bodyPr vert="horz" lIns="91440" tIns="45720" rIns="91440" bIns="45720" rtlCol="0" anchor="ctr">
            <a:normAutofit/>
          </a:bodyPr>
          <a:lstStyle/>
          <a:p>
            <a:pPr algn="ctr"/>
            <a:r>
              <a:rPr lang="en-US" sz="4400"/>
              <a:t>Objectives of the project</a:t>
            </a:r>
          </a:p>
        </p:txBody>
      </p:sp>
      <p:sp>
        <p:nvSpPr>
          <p:cNvPr id="30" name="Freeform: Shape 29">
            <a:extLst>
              <a:ext uri="{FF2B5EF4-FFF2-40B4-BE49-F238E27FC236}">
                <a16:creationId xmlns:a16="http://schemas.microsoft.com/office/drawing/2014/main" id="{391612D7-BF13-40AE-9564-EFF5BB6DC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8775" y="1297827"/>
            <a:ext cx="5248765" cy="4195178"/>
          </a:xfrm>
          <a:custGeom>
            <a:avLst/>
            <a:gdLst>
              <a:gd name="connsiteX0" fmla="*/ 5248765 w 5248765"/>
              <a:gd name="connsiteY0" fmla="*/ 2071122 h 4142242"/>
              <a:gd name="connsiteX1" fmla="*/ 3177643 w 5248765"/>
              <a:gd name="connsiteY1" fmla="*/ 4142242 h 4142242"/>
              <a:gd name="connsiteX2" fmla="*/ 2287675 w 5248765"/>
              <a:gd name="connsiteY2" fmla="*/ 4142239 h 4142242"/>
              <a:gd name="connsiteX3" fmla="*/ 2287639 w 5248765"/>
              <a:gd name="connsiteY3" fmla="*/ 4142242 h 4142242"/>
              <a:gd name="connsiteX4" fmla="*/ 0 w 5248765"/>
              <a:gd name="connsiteY4" fmla="*/ 4142237 h 4142242"/>
              <a:gd name="connsiteX5" fmla="*/ 0 w 5248765"/>
              <a:gd name="connsiteY5" fmla="*/ 0 h 4142242"/>
              <a:gd name="connsiteX6" fmla="*/ 3177643 w 5248765"/>
              <a:gd name="connsiteY6" fmla="*/ 1 h 4142242"/>
              <a:gd name="connsiteX7" fmla="*/ 5248765 w 5248765"/>
              <a:gd name="connsiteY7" fmla="*/ 2071122 h 4142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8765" h="4142242">
                <a:moveTo>
                  <a:pt x="5248765" y="2071122"/>
                </a:moveTo>
                <a:cubicBezTo>
                  <a:pt x="5248765" y="3214970"/>
                  <a:pt x="4321493" y="4142242"/>
                  <a:pt x="3177643" y="4142242"/>
                </a:cubicBezTo>
                <a:lnTo>
                  <a:pt x="2287675" y="4142239"/>
                </a:lnTo>
                <a:cubicBezTo>
                  <a:pt x="2287664" y="4142241"/>
                  <a:pt x="2287652" y="4142241"/>
                  <a:pt x="2287639" y="4142242"/>
                </a:cubicBezTo>
                <a:lnTo>
                  <a:pt x="0" y="4142237"/>
                </a:lnTo>
                <a:lnTo>
                  <a:pt x="0" y="0"/>
                </a:lnTo>
                <a:lnTo>
                  <a:pt x="3177643" y="1"/>
                </a:lnTo>
                <a:cubicBezTo>
                  <a:pt x="4321493" y="1"/>
                  <a:pt x="5248765" y="927273"/>
                  <a:pt x="5248765" y="2071122"/>
                </a:cubicBezTo>
                <a:close/>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69D81338-27B1-9823-4804-DD4CE752F293}"/>
              </a:ext>
            </a:extLst>
          </p:cNvPr>
          <p:cNvSpPr>
            <a:spLocks noGrp="1"/>
          </p:cNvSpPr>
          <p:nvPr>
            <p:ph type="subTitle" idx="1"/>
          </p:nvPr>
        </p:nvSpPr>
        <p:spPr>
          <a:xfrm>
            <a:off x="6293162" y="838201"/>
            <a:ext cx="5060637" cy="5181600"/>
          </a:xfrm>
        </p:spPr>
        <p:txBody>
          <a:bodyPr vert="horz" lIns="91440" tIns="45720" rIns="91440" bIns="45720" rtlCol="0" anchor="ctr">
            <a:normAutofit/>
          </a:bodyPr>
          <a:lstStyle/>
          <a:p>
            <a:pPr marL="342900" indent="-228600">
              <a:buFont typeface="Arial" panose="020B0604020202020204" pitchFamily="34" charset="0"/>
              <a:buChar char="•"/>
            </a:pPr>
            <a:r>
              <a:rPr lang="en-US" dirty="0"/>
              <a:t>To show how Electronic patient record has made an impact on the management of critical drugs in hospitals</a:t>
            </a:r>
          </a:p>
          <a:p>
            <a:pPr marL="342900" indent="-228600">
              <a:buFont typeface="Arial" panose="020B0604020202020204" pitchFamily="34" charset="0"/>
              <a:buChar char="•"/>
            </a:pPr>
            <a:r>
              <a:rPr lang="en-US" dirty="0"/>
              <a:t>How to reduce workload by keeping track on the patient discharge notes and preparing a discharge before hand</a:t>
            </a:r>
          </a:p>
          <a:p>
            <a:pPr marL="342900" indent="-228600">
              <a:buFont typeface="Arial" panose="020B0604020202020204" pitchFamily="34" charset="0"/>
              <a:buChar char="•"/>
            </a:pPr>
            <a:r>
              <a:rPr lang="en-US" dirty="0"/>
              <a:t>A plan to do study will show exactly how much time was spent to get the critical drugs to the patient</a:t>
            </a:r>
          </a:p>
          <a:p>
            <a:pPr marL="342900" indent="-228600">
              <a:buFont typeface="Arial" panose="020B0604020202020204" pitchFamily="34" charset="0"/>
              <a:buChar char="•"/>
            </a:pPr>
            <a:r>
              <a:rPr lang="en-US" dirty="0"/>
              <a:t>How to manage delayed doses of the critical medicines and a system set in place for missed doses</a:t>
            </a:r>
          </a:p>
          <a:p>
            <a:pPr marL="342900" indent="-228600">
              <a:buFont typeface="Arial" panose="020B0604020202020204" pitchFamily="34" charset="0"/>
              <a:buChar char="•"/>
            </a:pPr>
            <a:endParaRPr lang="en-US" dirty="0"/>
          </a:p>
          <a:p>
            <a:pPr indent="-228600"/>
            <a:endParaRPr lang="en-US" dirty="0"/>
          </a:p>
        </p:txBody>
      </p:sp>
    </p:spTree>
    <p:extLst>
      <p:ext uri="{BB962C8B-B14F-4D97-AF65-F5344CB8AC3E}">
        <p14:creationId xmlns:p14="http://schemas.microsoft.com/office/powerpoint/2010/main" val="397214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518037-902F-4158-A488-74F1F967E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86AF4-26B8-B981-2DD1-F04FF2845D36}"/>
              </a:ext>
            </a:extLst>
          </p:cNvPr>
          <p:cNvSpPr>
            <a:spLocks noGrp="1"/>
          </p:cNvSpPr>
          <p:nvPr>
            <p:ph type="title"/>
          </p:nvPr>
        </p:nvSpPr>
        <p:spPr>
          <a:xfrm>
            <a:off x="1124793" y="315534"/>
            <a:ext cx="9937019" cy="1081822"/>
          </a:xfrm>
        </p:spPr>
        <p:txBody>
          <a:bodyPr>
            <a:normAutofit/>
          </a:bodyPr>
          <a:lstStyle/>
          <a:p>
            <a:pPr algn="ctr"/>
            <a:r>
              <a:rPr lang="en-GB" sz="3400"/>
              <a:t>Storage of medicines and why it's important</a:t>
            </a:r>
          </a:p>
        </p:txBody>
      </p:sp>
      <p:cxnSp>
        <p:nvCxnSpPr>
          <p:cNvPr id="11" name="Straight Connector 10">
            <a:extLst>
              <a:ext uri="{FF2B5EF4-FFF2-40B4-BE49-F238E27FC236}">
                <a16:creationId xmlns:a16="http://schemas.microsoft.com/office/drawing/2014/main" id="{B200CA7E-42AB-4F9C-8519-0EBCEC0AF2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6026" y="1714500"/>
            <a:ext cx="12175974"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46F8CA1-D535-0735-FAB4-4BC0B014159A}"/>
              </a:ext>
            </a:extLst>
          </p:cNvPr>
          <p:cNvGraphicFramePr>
            <a:graphicFrameLocks noGrp="1"/>
          </p:cNvGraphicFramePr>
          <p:nvPr>
            <p:ph idx="1"/>
            <p:extLst>
              <p:ext uri="{D42A27DB-BD31-4B8C-83A1-F6EECF244321}">
                <p14:modId xmlns:p14="http://schemas.microsoft.com/office/powerpoint/2010/main" val="3894188815"/>
              </p:ext>
            </p:extLst>
          </p:nvPr>
        </p:nvGraphicFramePr>
        <p:xfrm>
          <a:off x="838200" y="2182969"/>
          <a:ext cx="10515600" cy="399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0929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24A7CC8F-56A6-423D-B67A-8BA89D3EC9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8" name="Rectangle 1037">
            <a:extLst>
              <a:ext uri="{FF2B5EF4-FFF2-40B4-BE49-F238E27FC236}">
                <a16:creationId xmlns:a16="http://schemas.microsoft.com/office/drawing/2014/main" id="{B3956EBE-CC9C-413A-B3CC-751844EF8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197A7227-4124-2F98-7335-B20FB714282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0184"/>
          <a:stretch/>
        </p:blipFill>
        <p:spPr bwMode="auto">
          <a:xfrm>
            <a:off x="20" y="-13351"/>
            <a:ext cx="12191980" cy="6871351"/>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1FC8D519-5A24-4E2E-8D97-C6F37BD48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13349"/>
            <a:ext cx="12191996" cy="4305300"/>
          </a:xfrm>
          <a:prstGeom prst="rect">
            <a:avLst/>
          </a:prstGeom>
          <a:gradFill>
            <a:gsLst>
              <a:gs pos="0">
                <a:srgbClr val="000000">
                  <a:alpha val="0"/>
                </a:srgbClr>
              </a:gs>
              <a:gs pos="98780">
                <a:srgbClr val="000000">
                  <a:alpha val="66000"/>
                </a:srgbClr>
              </a:gs>
              <a:gs pos="67000">
                <a:srgbClr val="000000">
                  <a:alpha val="5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7D3EF1-75CD-CD7B-A2FC-25F911288731}"/>
              </a:ext>
            </a:extLst>
          </p:cNvPr>
          <p:cNvSpPr>
            <a:spLocks noGrp="1"/>
          </p:cNvSpPr>
          <p:nvPr>
            <p:ph type="title"/>
          </p:nvPr>
        </p:nvSpPr>
        <p:spPr>
          <a:xfrm>
            <a:off x="962800" y="580925"/>
            <a:ext cx="10266399" cy="1072624"/>
          </a:xfrm>
        </p:spPr>
        <p:txBody>
          <a:bodyPr vert="horz" lIns="91440" tIns="45720" rIns="91440" bIns="45720" rtlCol="0" anchor="b">
            <a:normAutofit/>
          </a:bodyPr>
          <a:lstStyle/>
          <a:p>
            <a:pPr algn="ctr"/>
            <a:r>
              <a:rPr lang="en-US" sz="3400" dirty="0">
                <a:solidFill>
                  <a:srgbClr val="FFFFFF"/>
                </a:solidFill>
              </a:rPr>
              <a:t>A stacked bar chart showing steps of introducing EPR system</a:t>
            </a:r>
          </a:p>
        </p:txBody>
      </p:sp>
      <p:cxnSp>
        <p:nvCxnSpPr>
          <p:cNvPr id="1037" name="Straight Connector 1036">
            <a:extLst>
              <a:ext uri="{FF2B5EF4-FFF2-40B4-BE49-F238E27FC236}">
                <a16:creationId xmlns:a16="http://schemas.microsoft.com/office/drawing/2014/main" id="{BD1C99D0-461D-4A91-81EF-CCCD798B37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590800"/>
            <a:ext cx="12191996"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6927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064" name="Straight Connector 2063">
            <a:extLst>
              <a:ext uri="{FF2B5EF4-FFF2-40B4-BE49-F238E27FC236}">
                <a16:creationId xmlns:a16="http://schemas.microsoft.com/office/drawing/2014/main" id="{24A7CC8F-56A6-423D-B67A-8BA89D3EC9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66" name="Rectangle 2065">
            <a:extLst>
              <a:ext uri="{FF2B5EF4-FFF2-40B4-BE49-F238E27FC236}">
                <a16:creationId xmlns:a16="http://schemas.microsoft.com/office/drawing/2014/main" id="{BDC533AA-B6B5-45C1-841D-B865E2FFF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667F27-3EBB-CBD5-FB0D-D5C5EB6E6D2E}"/>
              </a:ext>
            </a:extLst>
          </p:cNvPr>
          <p:cNvSpPr>
            <a:spLocks noGrp="1"/>
          </p:cNvSpPr>
          <p:nvPr>
            <p:ph type="title"/>
          </p:nvPr>
        </p:nvSpPr>
        <p:spPr>
          <a:xfrm>
            <a:off x="1088406" y="2034539"/>
            <a:ext cx="3680458" cy="2080261"/>
          </a:xfrm>
        </p:spPr>
        <p:txBody>
          <a:bodyPr vert="horz" lIns="91440" tIns="45720" rIns="91440" bIns="45720" rtlCol="0" anchor="b">
            <a:normAutofit/>
          </a:bodyPr>
          <a:lstStyle/>
          <a:p>
            <a:pPr algn="ctr"/>
            <a:r>
              <a:rPr lang="en-US" sz="2800"/>
              <a:t>A checklist for nurses when ordering critical drugs</a:t>
            </a:r>
          </a:p>
        </p:txBody>
      </p:sp>
      <p:sp>
        <p:nvSpPr>
          <p:cNvPr id="2068" name="Freeform: Shape 2067">
            <a:extLst>
              <a:ext uri="{FF2B5EF4-FFF2-40B4-BE49-F238E27FC236}">
                <a16:creationId xmlns:a16="http://schemas.microsoft.com/office/drawing/2014/main" id="{F04A0B6E-3C5F-4D45-8EC3-F7CCB53D0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0977" y="1446099"/>
            <a:ext cx="4075318" cy="4154714"/>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A pink medical form with black text&#10;&#10;Description automatically generated">
            <a:extLst>
              <a:ext uri="{FF2B5EF4-FFF2-40B4-BE49-F238E27FC236}">
                <a16:creationId xmlns:a16="http://schemas.microsoft.com/office/drawing/2014/main" id="{1524BED5-67AC-A029-4C6B-33FCB2BAFB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689102" y="838200"/>
            <a:ext cx="3873247" cy="518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1275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FA7EEAB1-2D96-442A-B623-A58A5EA2C8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5E6481-8EDA-6E21-D658-213CA1896078}"/>
              </a:ext>
            </a:extLst>
          </p:cNvPr>
          <p:cNvSpPr>
            <a:spLocks noGrp="1"/>
          </p:cNvSpPr>
          <p:nvPr>
            <p:ph type="title"/>
          </p:nvPr>
        </p:nvSpPr>
        <p:spPr>
          <a:xfrm>
            <a:off x="531448" y="838200"/>
            <a:ext cx="3222201" cy="3467100"/>
          </a:xfrm>
        </p:spPr>
        <p:txBody>
          <a:bodyPr vert="horz" lIns="91440" tIns="45720" rIns="91440" bIns="45720" rtlCol="0" anchor="t">
            <a:normAutofit/>
          </a:bodyPr>
          <a:lstStyle/>
          <a:p>
            <a:pPr algn="r"/>
            <a:r>
              <a:rPr lang="en-US" sz="3600" dirty="0"/>
              <a:t>Medicines not available on the wards</a:t>
            </a:r>
          </a:p>
        </p:txBody>
      </p:sp>
      <p:pic>
        <p:nvPicPr>
          <p:cNvPr id="3074" name="Picture 2" descr="A flowchart of a pharmacy&#10;&#10;Description automatically generated">
            <a:extLst>
              <a:ext uri="{FF2B5EF4-FFF2-40B4-BE49-F238E27FC236}">
                <a16:creationId xmlns:a16="http://schemas.microsoft.com/office/drawing/2014/main" id="{75B4F438-44FB-A6DD-7622-D8AF566473D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13910" b="-2"/>
          <a:stretch/>
        </p:blipFill>
        <p:spPr bwMode="auto">
          <a:xfrm>
            <a:off x="4241850" y="778905"/>
            <a:ext cx="3101856" cy="5240894"/>
          </a:xfrm>
          <a:custGeom>
            <a:avLst/>
            <a:gdLst/>
            <a:ahLst/>
            <a:cxnLst/>
            <a:rect l="l" t="t" r="r" b="b"/>
            <a:pathLst>
              <a:path w="3101856" h="5240894">
                <a:moveTo>
                  <a:pt x="1550929" y="0"/>
                </a:moveTo>
                <a:cubicBezTo>
                  <a:pt x="2407482" y="0"/>
                  <a:pt x="3101856" y="697822"/>
                  <a:pt x="3101856" y="1558629"/>
                </a:cubicBezTo>
                <a:cubicBezTo>
                  <a:pt x="3101856" y="1925991"/>
                  <a:pt x="3101855" y="2293354"/>
                  <a:pt x="3101855" y="2660716"/>
                </a:cubicBezTo>
                <a:lnTo>
                  <a:pt x="3101856" y="5240894"/>
                </a:lnTo>
                <a:lnTo>
                  <a:pt x="0" y="5240894"/>
                </a:lnTo>
                <a:lnTo>
                  <a:pt x="1" y="1558629"/>
                </a:lnTo>
                <a:cubicBezTo>
                  <a:pt x="1" y="697822"/>
                  <a:pt x="694375" y="0"/>
                  <a:pt x="1550929"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C96500A-4689-3527-C94A-BA5C3C7F410E}"/>
              </a:ext>
            </a:extLst>
          </p:cNvPr>
          <p:cNvSpPr txBox="1"/>
          <p:nvPr/>
        </p:nvSpPr>
        <p:spPr>
          <a:xfrm>
            <a:off x="7768354" y="1422400"/>
            <a:ext cx="3585446" cy="4616582"/>
          </a:xfrm>
          <a:prstGeom prst="rect">
            <a:avLst/>
          </a:prstGeom>
        </p:spPr>
        <p:txBody>
          <a:bodyPr vert="horz" lIns="91440" tIns="45720" rIns="91440" bIns="45720" rtlCol="0" anchor="b">
            <a:normAutofit/>
          </a:bodyPr>
          <a:lstStyle/>
          <a:p>
            <a:pPr marL="285750" indent="-228600">
              <a:lnSpc>
                <a:spcPct val="110000"/>
              </a:lnSpc>
              <a:spcAft>
                <a:spcPts val="600"/>
              </a:spcAft>
              <a:buSzPct val="80000"/>
              <a:buFont typeface="Arial" panose="020B0604020202020204" pitchFamily="34" charset="0"/>
              <a:buChar char="•"/>
            </a:pPr>
            <a:r>
              <a:rPr lang="en-US"/>
              <a:t>Nursing staff can utilise this flow chart to place crucial medicine orders for geriatric wards.</a:t>
            </a:r>
          </a:p>
          <a:p>
            <a:pPr marL="285750" indent="-228600">
              <a:lnSpc>
                <a:spcPct val="110000"/>
              </a:lnSpc>
              <a:spcAft>
                <a:spcPts val="600"/>
              </a:spcAft>
              <a:buSzPct val="80000"/>
              <a:buFont typeface="Arial" panose="020B0604020202020204" pitchFamily="34" charset="0"/>
              <a:buChar char="•"/>
            </a:pPr>
            <a:r>
              <a:rPr lang="en-US"/>
              <a:t>Because of delays in medicine, a flow chart was produced outlining the steps needed to obtain a crucial drug through EPR.</a:t>
            </a:r>
          </a:p>
        </p:txBody>
      </p:sp>
    </p:spTree>
    <p:extLst>
      <p:ext uri="{BB962C8B-B14F-4D97-AF65-F5344CB8AC3E}">
        <p14:creationId xmlns:p14="http://schemas.microsoft.com/office/powerpoint/2010/main" val="3923582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11C6B01-43BD-459F-8867-22BF92542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2CD26-4426-A0F2-BED2-086BBEB53CC6}"/>
              </a:ext>
            </a:extLst>
          </p:cNvPr>
          <p:cNvSpPr>
            <a:spLocks noGrp="1"/>
          </p:cNvSpPr>
          <p:nvPr>
            <p:ph type="title"/>
          </p:nvPr>
        </p:nvSpPr>
        <p:spPr>
          <a:xfrm>
            <a:off x="1603623" y="2410992"/>
            <a:ext cx="3052301" cy="2463664"/>
          </a:xfrm>
        </p:spPr>
        <p:txBody>
          <a:bodyPr anchor="ctr">
            <a:normAutofit/>
          </a:bodyPr>
          <a:lstStyle/>
          <a:p>
            <a:pPr algn="ctr"/>
            <a:r>
              <a:rPr lang="en-GB" sz="3100"/>
              <a:t>Conclusions</a:t>
            </a:r>
          </a:p>
        </p:txBody>
      </p:sp>
      <p:sp>
        <p:nvSpPr>
          <p:cNvPr id="10" name="Freeform: Shape 9">
            <a:extLst>
              <a:ext uri="{FF2B5EF4-FFF2-40B4-BE49-F238E27FC236}">
                <a16:creationId xmlns:a16="http://schemas.microsoft.com/office/drawing/2014/main" id="{9530FD04-FB05-4E6F-BE5D-24A6F248E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92796" y="1445763"/>
            <a:ext cx="3673955" cy="3745532"/>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644D5A7-0D89-D517-1852-61EB450BE0F6}"/>
              </a:ext>
            </a:extLst>
          </p:cNvPr>
          <p:cNvSpPr>
            <a:spLocks noGrp="1"/>
          </p:cNvSpPr>
          <p:nvPr>
            <p:ph idx="1"/>
          </p:nvPr>
        </p:nvSpPr>
        <p:spPr>
          <a:xfrm>
            <a:off x="6290459" y="838201"/>
            <a:ext cx="4644534" cy="5181600"/>
          </a:xfrm>
        </p:spPr>
        <p:txBody>
          <a:bodyPr anchor="ctr">
            <a:normAutofit/>
          </a:bodyPr>
          <a:lstStyle/>
          <a:p>
            <a:pPr>
              <a:lnSpc>
                <a:spcPct val="100000"/>
              </a:lnSpc>
            </a:pPr>
            <a:r>
              <a:rPr lang="en-GB" sz="1700" b="0" i="0" dirty="0">
                <a:effectLst/>
                <a:latin typeface="Calibri Light" panose="020F0302020204030204" pitchFamily="34" charset="0"/>
              </a:rPr>
              <a:t>The Electronic prescribing system has shown to be a great impact on sending medicines to the wards quickly and efficiently. Summing up my findings I believe that we are still in need of some more training when it comes to prescribing on EPR as errors are still occurring when medication is ordered. The EPR system has greatly helped with nurses ordering medication for they patients prior to the discharge in hospital. I still believe we need to keep prompting both teams to work together and help each other understand the EPR system. Critical medicines were a big problem and a massive impact on delayed doses for patients staying overnight which I feel has made a big improvement in the ordering of these drugs. </a:t>
            </a:r>
            <a:endParaRPr lang="en-GB" sz="1700" dirty="0"/>
          </a:p>
        </p:txBody>
      </p:sp>
    </p:spTree>
    <p:extLst>
      <p:ext uri="{BB962C8B-B14F-4D97-AF65-F5344CB8AC3E}">
        <p14:creationId xmlns:p14="http://schemas.microsoft.com/office/powerpoint/2010/main" val="4060787246"/>
      </p:ext>
    </p:extLst>
  </p:cSld>
  <p:clrMapOvr>
    <a:masterClrMapping/>
  </p:clrMapOvr>
</p:sld>
</file>

<file path=ppt/theme/theme1.xml><?xml version="1.0" encoding="utf-8"?>
<a:theme xmlns:a="http://schemas.openxmlformats.org/drawingml/2006/main" name="ArchwayVTI">
  <a:themeElements>
    <a:clrScheme name="Custom 1">
      <a:dk1>
        <a:sysClr val="windowText" lastClr="000000"/>
      </a:dk1>
      <a:lt1>
        <a:sysClr val="window" lastClr="FFFFFF"/>
      </a:lt1>
      <a:dk2>
        <a:srgbClr val="2E3A3C"/>
      </a:dk2>
      <a:lt2>
        <a:srgbClr val="EDE9E7"/>
      </a:lt2>
      <a:accent1>
        <a:srgbClr val="898470"/>
      </a:accent1>
      <a:accent2>
        <a:srgbClr val="7A8773"/>
      </a:accent2>
      <a:accent3>
        <a:srgbClr val="8C845E"/>
      </a:accent3>
      <a:accent4>
        <a:srgbClr val="9F7E56"/>
      </a:accent4>
      <a:accent5>
        <a:srgbClr val="9B7E69"/>
      </a:accent5>
      <a:accent6>
        <a:srgbClr val="AA7862"/>
      </a:accent6>
      <a:hlink>
        <a:srgbClr val="7A8773"/>
      </a:hlink>
      <a:folHlink>
        <a:srgbClr val="9F7E56"/>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9" ma:contentTypeDescription="Create a new document." ma:contentTypeScope="" ma:versionID="0c7ba2c96e8dca51acd34bf241bc162e">
  <xsd:schema xmlns:xsd="http://www.w3.org/2001/XMLSchema" xmlns:xs="http://www.w3.org/2001/XMLSchema" xmlns:p="http://schemas.microsoft.com/office/2006/metadata/properties" xmlns:ns3="4055ddc6-ee7b-4b5b-b8fb-52871646f80e" targetNamespace="http://schemas.microsoft.com/office/2006/metadata/properties" ma:root="true" ma:fieldsID="f480e449d5768f0250af2da6456fdab8" ns3:_="">
    <xsd:import namespace="4055ddc6-ee7b-4b5b-b8fb-52871646f80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9253827-AB5B-49D6-8CE1-765703D99E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AEC01C7-7F63-45CD-88B2-5C8A4347126F}">
  <ds:schemaRefs>
    <ds:schemaRef ds:uri="http://schemas.microsoft.com/sharepoint/v3/contenttype/forms"/>
  </ds:schemaRefs>
</ds:datastoreItem>
</file>

<file path=customXml/itemProps3.xml><?xml version="1.0" encoding="utf-8"?>
<ds:datastoreItem xmlns:ds="http://schemas.openxmlformats.org/officeDocument/2006/customXml" ds:itemID="{79275175-16C7-43C2-B2E9-04DE93D920A7}">
  <ds:schemaRefs>
    <ds:schemaRef ds:uri="http://schemas.microsoft.com/office/2006/metadata/properties"/>
    <ds:schemaRef ds:uri="http://purl.org/dc/elements/1.1/"/>
    <ds:schemaRef ds:uri="http://schemas.microsoft.com/office/2006/documentManagement/types"/>
    <ds:schemaRef ds:uri="http://purl.org/dc/dcmitype/"/>
    <ds:schemaRef ds:uri="http://purl.org/dc/terms/"/>
    <ds:schemaRef ds:uri="http://www.w3.org/XML/1998/namespace"/>
    <ds:schemaRef ds:uri="http://schemas.openxmlformats.org/package/2006/metadata/core-properties"/>
    <ds:schemaRef ds:uri="http://schemas.microsoft.com/office/infopath/2007/PartnerControls"/>
    <ds:schemaRef ds:uri="4055ddc6-ee7b-4b5b-b8fb-52871646f80e"/>
  </ds:schemaRefs>
</ds:datastoreItem>
</file>

<file path=docProps/app.xml><?xml version="1.0" encoding="utf-8"?>
<Properties xmlns="http://schemas.openxmlformats.org/officeDocument/2006/extended-properties" xmlns:vt="http://schemas.openxmlformats.org/officeDocument/2006/docPropsVTypes">
  <TotalTime>57</TotalTime>
  <Words>529</Words>
  <Application>Microsoft Office PowerPoint</Application>
  <PresentationFormat>Widescreen</PresentationFormat>
  <Paragraphs>23</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 Light</vt:lpstr>
      <vt:lpstr>Felix Titling</vt:lpstr>
      <vt:lpstr>Goudy Old Style</vt:lpstr>
      <vt:lpstr>ArchwayVTI</vt:lpstr>
      <vt:lpstr>NHS Pharmaceutical study</vt:lpstr>
      <vt:lpstr>Aim of the project</vt:lpstr>
      <vt:lpstr>Objectives of the project</vt:lpstr>
      <vt:lpstr>Storage of medicines and why it's important</vt:lpstr>
      <vt:lpstr>A stacked bar chart showing steps of introducing EPR system</vt:lpstr>
      <vt:lpstr>A checklist for nurses when ordering critical drugs</vt:lpstr>
      <vt:lpstr>Medicines not available on the wards</vt:lpstr>
      <vt:lpstr>Conclusions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Pharmaceutical study</dc:title>
  <dc:creator>Sanam Aziz (2128612)</dc:creator>
  <cp:lastModifiedBy>Sanam Aziz (2128612)</cp:lastModifiedBy>
  <cp:revision>1</cp:revision>
  <dcterms:created xsi:type="dcterms:W3CDTF">2024-01-19T00:02:26Z</dcterms:created>
  <dcterms:modified xsi:type="dcterms:W3CDTF">2024-01-19T01:00:08Z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