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163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4" autoAdjust="0"/>
    <p:restoredTop sz="94660"/>
  </p:normalViewPr>
  <p:slideViewPr>
    <p:cSldViewPr snapToGrid="0">
      <p:cViewPr varScale="1">
        <p:scale>
          <a:sx n="150" d="100"/>
          <a:sy n="150" d="100"/>
        </p:scale>
        <p:origin x="62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6E83F-D8B1-3948-343A-455B17D793C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6AF00D7-459B-4347-1DD3-D7D5542871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22FF579-299F-02AD-3433-A6D9D950032B}"/>
              </a:ext>
            </a:extLst>
          </p:cNvPr>
          <p:cNvSpPr>
            <a:spLocks noGrp="1"/>
          </p:cNvSpPr>
          <p:nvPr>
            <p:ph type="dt" sz="half" idx="10"/>
          </p:nvPr>
        </p:nvSpPr>
        <p:spPr/>
        <p:txBody>
          <a:bodyPr/>
          <a:lstStyle/>
          <a:p>
            <a:fld id="{E8F25628-C581-46BF-BDFC-CD03A82698AB}" type="datetimeFigureOut">
              <a:rPr lang="en-GB" smtClean="0"/>
              <a:t>20/07/2026</a:t>
            </a:fld>
            <a:endParaRPr lang="en-GB"/>
          </a:p>
        </p:txBody>
      </p:sp>
      <p:sp>
        <p:nvSpPr>
          <p:cNvPr id="5" name="Footer Placeholder 4">
            <a:extLst>
              <a:ext uri="{FF2B5EF4-FFF2-40B4-BE49-F238E27FC236}">
                <a16:creationId xmlns:a16="http://schemas.microsoft.com/office/drawing/2014/main" id="{98D5E2C9-2EBB-2727-75CB-AF97A45362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AF8EC4-105F-F6A9-F936-B3BB6AFFBA7E}"/>
              </a:ext>
            </a:extLst>
          </p:cNvPr>
          <p:cNvSpPr>
            <a:spLocks noGrp="1"/>
          </p:cNvSpPr>
          <p:nvPr>
            <p:ph type="sldNum" sz="quarter" idx="12"/>
          </p:nvPr>
        </p:nvSpPr>
        <p:spPr/>
        <p:txBody>
          <a:bodyPr/>
          <a:lstStyle/>
          <a:p>
            <a:fld id="{413EEB31-1013-4729-93E6-9BEF6E28FB76}" type="slidenum">
              <a:rPr lang="en-GB" smtClean="0"/>
              <a:t>‹#›</a:t>
            </a:fld>
            <a:endParaRPr lang="en-GB"/>
          </a:p>
        </p:txBody>
      </p:sp>
    </p:spTree>
    <p:extLst>
      <p:ext uri="{BB962C8B-B14F-4D97-AF65-F5344CB8AC3E}">
        <p14:creationId xmlns:p14="http://schemas.microsoft.com/office/powerpoint/2010/main" val="238932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FDCC2-BEAE-B9F3-7BF2-F4DE8CE68C9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CB2BF5C-33BE-B466-FDEC-A9DB8D65A98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0408CC-793E-C7DB-CF78-3323FFAB6D92}"/>
              </a:ext>
            </a:extLst>
          </p:cNvPr>
          <p:cNvSpPr>
            <a:spLocks noGrp="1"/>
          </p:cNvSpPr>
          <p:nvPr>
            <p:ph type="dt" sz="half" idx="10"/>
          </p:nvPr>
        </p:nvSpPr>
        <p:spPr/>
        <p:txBody>
          <a:bodyPr/>
          <a:lstStyle/>
          <a:p>
            <a:fld id="{E8F25628-C581-46BF-BDFC-CD03A82698AB}" type="datetimeFigureOut">
              <a:rPr lang="en-GB" smtClean="0"/>
              <a:t>20/07/2026</a:t>
            </a:fld>
            <a:endParaRPr lang="en-GB"/>
          </a:p>
        </p:txBody>
      </p:sp>
      <p:sp>
        <p:nvSpPr>
          <p:cNvPr id="5" name="Footer Placeholder 4">
            <a:extLst>
              <a:ext uri="{FF2B5EF4-FFF2-40B4-BE49-F238E27FC236}">
                <a16:creationId xmlns:a16="http://schemas.microsoft.com/office/drawing/2014/main" id="{CC9A5384-A4AE-8C28-0EB3-011776E7A7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15B106-8F8F-2B1F-4705-197754AC1156}"/>
              </a:ext>
            </a:extLst>
          </p:cNvPr>
          <p:cNvSpPr>
            <a:spLocks noGrp="1"/>
          </p:cNvSpPr>
          <p:nvPr>
            <p:ph type="sldNum" sz="quarter" idx="12"/>
          </p:nvPr>
        </p:nvSpPr>
        <p:spPr/>
        <p:txBody>
          <a:bodyPr/>
          <a:lstStyle/>
          <a:p>
            <a:fld id="{413EEB31-1013-4729-93E6-9BEF6E28FB76}" type="slidenum">
              <a:rPr lang="en-GB" smtClean="0"/>
              <a:t>‹#›</a:t>
            </a:fld>
            <a:endParaRPr lang="en-GB"/>
          </a:p>
        </p:txBody>
      </p:sp>
    </p:spTree>
    <p:extLst>
      <p:ext uri="{BB962C8B-B14F-4D97-AF65-F5344CB8AC3E}">
        <p14:creationId xmlns:p14="http://schemas.microsoft.com/office/powerpoint/2010/main" val="621922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0E151-7BE2-8D3B-CD65-F81B6DE3B93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11329C3-5AA6-83C9-1EA6-870E83B656E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2D79113-2202-475A-425E-7E08F606A95B}"/>
              </a:ext>
            </a:extLst>
          </p:cNvPr>
          <p:cNvSpPr>
            <a:spLocks noGrp="1"/>
          </p:cNvSpPr>
          <p:nvPr>
            <p:ph type="dt" sz="half" idx="10"/>
          </p:nvPr>
        </p:nvSpPr>
        <p:spPr/>
        <p:txBody>
          <a:bodyPr/>
          <a:lstStyle/>
          <a:p>
            <a:fld id="{E8F25628-C581-46BF-BDFC-CD03A82698AB}" type="datetimeFigureOut">
              <a:rPr lang="en-GB" smtClean="0"/>
              <a:t>20/07/2026</a:t>
            </a:fld>
            <a:endParaRPr lang="en-GB"/>
          </a:p>
        </p:txBody>
      </p:sp>
      <p:sp>
        <p:nvSpPr>
          <p:cNvPr id="5" name="Footer Placeholder 4">
            <a:extLst>
              <a:ext uri="{FF2B5EF4-FFF2-40B4-BE49-F238E27FC236}">
                <a16:creationId xmlns:a16="http://schemas.microsoft.com/office/drawing/2014/main" id="{2B5BE4F2-50B7-0B85-C78F-482C02CDB3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3E399A-E9CC-AFB8-FD59-6DE9A45EE3FE}"/>
              </a:ext>
            </a:extLst>
          </p:cNvPr>
          <p:cNvSpPr>
            <a:spLocks noGrp="1"/>
          </p:cNvSpPr>
          <p:nvPr>
            <p:ph type="sldNum" sz="quarter" idx="12"/>
          </p:nvPr>
        </p:nvSpPr>
        <p:spPr/>
        <p:txBody>
          <a:bodyPr/>
          <a:lstStyle/>
          <a:p>
            <a:fld id="{413EEB31-1013-4729-93E6-9BEF6E28FB76}" type="slidenum">
              <a:rPr lang="en-GB" smtClean="0"/>
              <a:t>‹#›</a:t>
            </a:fld>
            <a:endParaRPr lang="en-GB"/>
          </a:p>
        </p:txBody>
      </p:sp>
    </p:spTree>
    <p:extLst>
      <p:ext uri="{BB962C8B-B14F-4D97-AF65-F5344CB8AC3E}">
        <p14:creationId xmlns:p14="http://schemas.microsoft.com/office/powerpoint/2010/main" val="1541375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BE8D1-7C9B-FA62-DEC1-D46B6463FB4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2D2B7F3-EADA-111D-B936-36B98BBFF95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7499DB1-EF42-992A-9CEF-4FDDC583CC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5284075-138C-56F7-5D88-9AA047CF4006}"/>
              </a:ext>
            </a:extLst>
          </p:cNvPr>
          <p:cNvSpPr>
            <a:spLocks noGrp="1"/>
          </p:cNvSpPr>
          <p:nvPr>
            <p:ph type="dt" sz="half" idx="10"/>
          </p:nvPr>
        </p:nvSpPr>
        <p:spPr/>
        <p:txBody>
          <a:bodyPr/>
          <a:lstStyle/>
          <a:p>
            <a:fld id="{E8F25628-C581-46BF-BDFC-CD03A82698AB}" type="datetimeFigureOut">
              <a:rPr lang="en-GB" smtClean="0"/>
              <a:t>20/07/2026</a:t>
            </a:fld>
            <a:endParaRPr lang="en-GB"/>
          </a:p>
        </p:txBody>
      </p:sp>
      <p:sp>
        <p:nvSpPr>
          <p:cNvPr id="6" name="Footer Placeholder 5">
            <a:extLst>
              <a:ext uri="{FF2B5EF4-FFF2-40B4-BE49-F238E27FC236}">
                <a16:creationId xmlns:a16="http://schemas.microsoft.com/office/drawing/2014/main" id="{CD85984F-9135-6404-76B6-B0F93366B1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6C63DB-7891-89C4-D459-6236608B4A83}"/>
              </a:ext>
            </a:extLst>
          </p:cNvPr>
          <p:cNvSpPr>
            <a:spLocks noGrp="1"/>
          </p:cNvSpPr>
          <p:nvPr>
            <p:ph type="sldNum" sz="quarter" idx="12"/>
          </p:nvPr>
        </p:nvSpPr>
        <p:spPr/>
        <p:txBody>
          <a:bodyPr/>
          <a:lstStyle/>
          <a:p>
            <a:fld id="{413EEB31-1013-4729-93E6-9BEF6E28FB76}" type="slidenum">
              <a:rPr lang="en-GB" smtClean="0"/>
              <a:t>‹#›</a:t>
            </a:fld>
            <a:endParaRPr lang="en-GB"/>
          </a:p>
        </p:txBody>
      </p:sp>
    </p:spTree>
    <p:extLst>
      <p:ext uri="{BB962C8B-B14F-4D97-AF65-F5344CB8AC3E}">
        <p14:creationId xmlns:p14="http://schemas.microsoft.com/office/powerpoint/2010/main" val="2988015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80EE5-C210-32E1-3BC4-6AECBE2EBF9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17E7863-04A4-0CD3-9CC7-7778B48F59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8515A1A-3DBF-63CC-1A8F-C04070F85E0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4CE2611-0993-9783-6E4C-364A06E8FA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D7F97AB-CE24-8075-4977-66572AC0087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309F538-4760-E81F-C30E-EEDC2AC8DC81}"/>
              </a:ext>
            </a:extLst>
          </p:cNvPr>
          <p:cNvSpPr>
            <a:spLocks noGrp="1"/>
          </p:cNvSpPr>
          <p:nvPr>
            <p:ph type="dt" sz="half" idx="10"/>
          </p:nvPr>
        </p:nvSpPr>
        <p:spPr/>
        <p:txBody>
          <a:bodyPr/>
          <a:lstStyle/>
          <a:p>
            <a:fld id="{E8F25628-C581-46BF-BDFC-CD03A82698AB}" type="datetimeFigureOut">
              <a:rPr lang="en-GB" smtClean="0"/>
              <a:t>20/07/2026</a:t>
            </a:fld>
            <a:endParaRPr lang="en-GB"/>
          </a:p>
        </p:txBody>
      </p:sp>
      <p:sp>
        <p:nvSpPr>
          <p:cNvPr id="8" name="Footer Placeholder 7">
            <a:extLst>
              <a:ext uri="{FF2B5EF4-FFF2-40B4-BE49-F238E27FC236}">
                <a16:creationId xmlns:a16="http://schemas.microsoft.com/office/drawing/2014/main" id="{DF2DAB08-77E4-2285-7E40-11044EBD6D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C0AEE1-3BC6-A157-6E87-DE109CD530B3}"/>
              </a:ext>
            </a:extLst>
          </p:cNvPr>
          <p:cNvSpPr>
            <a:spLocks noGrp="1"/>
          </p:cNvSpPr>
          <p:nvPr>
            <p:ph type="sldNum" sz="quarter" idx="12"/>
          </p:nvPr>
        </p:nvSpPr>
        <p:spPr/>
        <p:txBody>
          <a:bodyPr/>
          <a:lstStyle/>
          <a:p>
            <a:fld id="{413EEB31-1013-4729-93E6-9BEF6E28FB76}" type="slidenum">
              <a:rPr lang="en-GB" smtClean="0"/>
              <a:t>‹#›</a:t>
            </a:fld>
            <a:endParaRPr lang="en-GB"/>
          </a:p>
        </p:txBody>
      </p:sp>
    </p:spTree>
    <p:extLst>
      <p:ext uri="{BB962C8B-B14F-4D97-AF65-F5344CB8AC3E}">
        <p14:creationId xmlns:p14="http://schemas.microsoft.com/office/powerpoint/2010/main" val="1916398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3A55E-E23C-FDC5-151E-29B630AFDD2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D57DBE8-8DF5-95B6-5937-981BC1D7AD22}"/>
              </a:ext>
            </a:extLst>
          </p:cNvPr>
          <p:cNvSpPr>
            <a:spLocks noGrp="1"/>
          </p:cNvSpPr>
          <p:nvPr>
            <p:ph type="dt" sz="half" idx="10"/>
          </p:nvPr>
        </p:nvSpPr>
        <p:spPr/>
        <p:txBody>
          <a:bodyPr/>
          <a:lstStyle/>
          <a:p>
            <a:fld id="{E8F25628-C581-46BF-BDFC-CD03A82698AB}" type="datetimeFigureOut">
              <a:rPr lang="en-GB" smtClean="0"/>
              <a:t>20/07/2026</a:t>
            </a:fld>
            <a:endParaRPr lang="en-GB"/>
          </a:p>
        </p:txBody>
      </p:sp>
      <p:sp>
        <p:nvSpPr>
          <p:cNvPr id="4" name="Footer Placeholder 3">
            <a:extLst>
              <a:ext uri="{FF2B5EF4-FFF2-40B4-BE49-F238E27FC236}">
                <a16:creationId xmlns:a16="http://schemas.microsoft.com/office/drawing/2014/main" id="{F71CBBBE-534B-D436-415E-A5E6BBD8E8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157C6A6-CB5B-D4DF-AE3D-B0429B3EE873}"/>
              </a:ext>
            </a:extLst>
          </p:cNvPr>
          <p:cNvSpPr>
            <a:spLocks noGrp="1"/>
          </p:cNvSpPr>
          <p:nvPr>
            <p:ph type="sldNum" sz="quarter" idx="12"/>
          </p:nvPr>
        </p:nvSpPr>
        <p:spPr/>
        <p:txBody>
          <a:bodyPr/>
          <a:lstStyle/>
          <a:p>
            <a:fld id="{413EEB31-1013-4729-93E6-9BEF6E28FB76}" type="slidenum">
              <a:rPr lang="en-GB" smtClean="0"/>
              <a:t>‹#›</a:t>
            </a:fld>
            <a:endParaRPr lang="en-GB"/>
          </a:p>
        </p:txBody>
      </p:sp>
    </p:spTree>
    <p:extLst>
      <p:ext uri="{BB962C8B-B14F-4D97-AF65-F5344CB8AC3E}">
        <p14:creationId xmlns:p14="http://schemas.microsoft.com/office/powerpoint/2010/main" val="1319314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3FCFC4-3931-05D6-5323-B47142879C64}"/>
              </a:ext>
            </a:extLst>
          </p:cNvPr>
          <p:cNvSpPr>
            <a:spLocks noGrp="1"/>
          </p:cNvSpPr>
          <p:nvPr>
            <p:ph type="dt" sz="half" idx="10"/>
          </p:nvPr>
        </p:nvSpPr>
        <p:spPr/>
        <p:txBody>
          <a:bodyPr/>
          <a:lstStyle/>
          <a:p>
            <a:fld id="{E8F25628-C581-46BF-BDFC-CD03A82698AB}" type="datetimeFigureOut">
              <a:rPr lang="en-GB" smtClean="0"/>
              <a:t>20/07/2026</a:t>
            </a:fld>
            <a:endParaRPr lang="en-GB"/>
          </a:p>
        </p:txBody>
      </p:sp>
      <p:sp>
        <p:nvSpPr>
          <p:cNvPr id="3" name="Footer Placeholder 2">
            <a:extLst>
              <a:ext uri="{FF2B5EF4-FFF2-40B4-BE49-F238E27FC236}">
                <a16:creationId xmlns:a16="http://schemas.microsoft.com/office/drawing/2014/main" id="{CD7D484C-1472-DDA5-855A-CE1B4B6015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AA1E7F7-E23A-C684-E901-DDBBB2042598}"/>
              </a:ext>
            </a:extLst>
          </p:cNvPr>
          <p:cNvSpPr>
            <a:spLocks noGrp="1"/>
          </p:cNvSpPr>
          <p:nvPr>
            <p:ph type="sldNum" sz="quarter" idx="12"/>
          </p:nvPr>
        </p:nvSpPr>
        <p:spPr/>
        <p:txBody>
          <a:bodyPr/>
          <a:lstStyle/>
          <a:p>
            <a:fld id="{413EEB31-1013-4729-93E6-9BEF6E28FB76}" type="slidenum">
              <a:rPr lang="en-GB" smtClean="0"/>
              <a:t>‹#›</a:t>
            </a:fld>
            <a:endParaRPr lang="en-GB"/>
          </a:p>
        </p:txBody>
      </p:sp>
    </p:spTree>
    <p:extLst>
      <p:ext uri="{BB962C8B-B14F-4D97-AF65-F5344CB8AC3E}">
        <p14:creationId xmlns:p14="http://schemas.microsoft.com/office/powerpoint/2010/main" val="142826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F9FD5-C542-96EB-75F1-B70ABF5D570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130816F-7DCF-DE49-439A-3F05256C79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0370484-619B-F1FE-326B-8216D2168B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85E8D8-F5E9-FD42-5E2B-4A6019267EC9}"/>
              </a:ext>
            </a:extLst>
          </p:cNvPr>
          <p:cNvSpPr>
            <a:spLocks noGrp="1"/>
          </p:cNvSpPr>
          <p:nvPr>
            <p:ph type="dt" sz="half" idx="10"/>
          </p:nvPr>
        </p:nvSpPr>
        <p:spPr/>
        <p:txBody>
          <a:bodyPr/>
          <a:lstStyle/>
          <a:p>
            <a:fld id="{E8F25628-C581-46BF-BDFC-CD03A82698AB}" type="datetimeFigureOut">
              <a:rPr lang="en-GB" smtClean="0"/>
              <a:t>20/07/2026</a:t>
            </a:fld>
            <a:endParaRPr lang="en-GB"/>
          </a:p>
        </p:txBody>
      </p:sp>
      <p:sp>
        <p:nvSpPr>
          <p:cNvPr id="6" name="Footer Placeholder 5">
            <a:extLst>
              <a:ext uri="{FF2B5EF4-FFF2-40B4-BE49-F238E27FC236}">
                <a16:creationId xmlns:a16="http://schemas.microsoft.com/office/drawing/2014/main" id="{F678C032-9455-EBAB-8922-3EA53BBD1E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FB3A7D-F2CC-3A31-E28D-EB8A495F718D}"/>
              </a:ext>
            </a:extLst>
          </p:cNvPr>
          <p:cNvSpPr>
            <a:spLocks noGrp="1"/>
          </p:cNvSpPr>
          <p:nvPr>
            <p:ph type="sldNum" sz="quarter" idx="12"/>
          </p:nvPr>
        </p:nvSpPr>
        <p:spPr/>
        <p:txBody>
          <a:bodyPr/>
          <a:lstStyle/>
          <a:p>
            <a:fld id="{413EEB31-1013-4729-93E6-9BEF6E28FB76}" type="slidenum">
              <a:rPr lang="en-GB" smtClean="0"/>
              <a:t>‹#›</a:t>
            </a:fld>
            <a:endParaRPr lang="en-GB"/>
          </a:p>
        </p:txBody>
      </p:sp>
    </p:spTree>
    <p:extLst>
      <p:ext uri="{BB962C8B-B14F-4D97-AF65-F5344CB8AC3E}">
        <p14:creationId xmlns:p14="http://schemas.microsoft.com/office/powerpoint/2010/main" val="2435159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87CBF-A674-84AA-9DA2-CED0EFAF6A4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AEE9FC2-28C6-A238-BFAA-B78BB422E1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34E695-6847-BACD-9F3E-F9FA95EF1F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774A244-50A1-BF6B-D66B-E155FA3581E1}"/>
              </a:ext>
            </a:extLst>
          </p:cNvPr>
          <p:cNvSpPr>
            <a:spLocks noGrp="1"/>
          </p:cNvSpPr>
          <p:nvPr>
            <p:ph type="dt" sz="half" idx="10"/>
          </p:nvPr>
        </p:nvSpPr>
        <p:spPr/>
        <p:txBody>
          <a:bodyPr/>
          <a:lstStyle/>
          <a:p>
            <a:fld id="{E8F25628-C581-46BF-BDFC-CD03A82698AB}" type="datetimeFigureOut">
              <a:rPr lang="en-GB" smtClean="0"/>
              <a:t>20/07/2026</a:t>
            </a:fld>
            <a:endParaRPr lang="en-GB"/>
          </a:p>
        </p:txBody>
      </p:sp>
      <p:sp>
        <p:nvSpPr>
          <p:cNvPr id="6" name="Footer Placeholder 5">
            <a:extLst>
              <a:ext uri="{FF2B5EF4-FFF2-40B4-BE49-F238E27FC236}">
                <a16:creationId xmlns:a16="http://schemas.microsoft.com/office/drawing/2014/main" id="{345E01F0-4ED0-C7A4-C5CC-F6DB9B2AC8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B0179C-48E6-0F62-5F5A-5DA09FC76023}"/>
              </a:ext>
            </a:extLst>
          </p:cNvPr>
          <p:cNvSpPr>
            <a:spLocks noGrp="1"/>
          </p:cNvSpPr>
          <p:nvPr>
            <p:ph type="sldNum" sz="quarter" idx="12"/>
          </p:nvPr>
        </p:nvSpPr>
        <p:spPr/>
        <p:txBody>
          <a:bodyPr/>
          <a:lstStyle/>
          <a:p>
            <a:fld id="{413EEB31-1013-4729-93E6-9BEF6E28FB76}" type="slidenum">
              <a:rPr lang="en-GB" smtClean="0"/>
              <a:t>‹#›</a:t>
            </a:fld>
            <a:endParaRPr lang="en-GB"/>
          </a:p>
        </p:txBody>
      </p:sp>
    </p:spTree>
    <p:extLst>
      <p:ext uri="{BB962C8B-B14F-4D97-AF65-F5344CB8AC3E}">
        <p14:creationId xmlns:p14="http://schemas.microsoft.com/office/powerpoint/2010/main" val="330441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BBD85-0AB5-3CC2-84DA-57891D9DF85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0467DA4-82E9-CA1D-D776-4ED4EA65EE5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25B9FD-A310-EC21-BF05-261FB76E142B}"/>
              </a:ext>
            </a:extLst>
          </p:cNvPr>
          <p:cNvSpPr>
            <a:spLocks noGrp="1"/>
          </p:cNvSpPr>
          <p:nvPr>
            <p:ph type="dt" sz="half" idx="10"/>
          </p:nvPr>
        </p:nvSpPr>
        <p:spPr/>
        <p:txBody>
          <a:bodyPr/>
          <a:lstStyle/>
          <a:p>
            <a:fld id="{E8F25628-C581-46BF-BDFC-CD03A82698AB}" type="datetimeFigureOut">
              <a:rPr lang="en-GB" smtClean="0"/>
              <a:t>20/07/2026</a:t>
            </a:fld>
            <a:endParaRPr lang="en-GB"/>
          </a:p>
        </p:txBody>
      </p:sp>
      <p:sp>
        <p:nvSpPr>
          <p:cNvPr id="5" name="Footer Placeholder 4">
            <a:extLst>
              <a:ext uri="{FF2B5EF4-FFF2-40B4-BE49-F238E27FC236}">
                <a16:creationId xmlns:a16="http://schemas.microsoft.com/office/drawing/2014/main" id="{D741C7EA-6718-05E5-7730-0452210A9F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78672C-7962-3AF3-51BA-4DF32D1F376F}"/>
              </a:ext>
            </a:extLst>
          </p:cNvPr>
          <p:cNvSpPr>
            <a:spLocks noGrp="1"/>
          </p:cNvSpPr>
          <p:nvPr>
            <p:ph type="sldNum" sz="quarter" idx="12"/>
          </p:nvPr>
        </p:nvSpPr>
        <p:spPr/>
        <p:txBody>
          <a:bodyPr/>
          <a:lstStyle/>
          <a:p>
            <a:fld id="{413EEB31-1013-4729-93E6-9BEF6E28FB76}" type="slidenum">
              <a:rPr lang="en-GB" smtClean="0"/>
              <a:t>‹#›</a:t>
            </a:fld>
            <a:endParaRPr lang="en-GB"/>
          </a:p>
        </p:txBody>
      </p:sp>
    </p:spTree>
    <p:extLst>
      <p:ext uri="{BB962C8B-B14F-4D97-AF65-F5344CB8AC3E}">
        <p14:creationId xmlns:p14="http://schemas.microsoft.com/office/powerpoint/2010/main" val="715248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9FE1C1-B492-6AC9-980C-8397998115C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1D58651-BD98-291A-FA0A-CC0283946DF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7BD5007-7233-46BC-1FA7-79983D071152}"/>
              </a:ext>
            </a:extLst>
          </p:cNvPr>
          <p:cNvSpPr>
            <a:spLocks noGrp="1"/>
          </p:cNvSpPr>
          <p:nvPr>
            <p:ph type="dt" sz="half" idx="10"/>
          </p:nvPr>
        </p:nvSpPr>
        <p:spPr/>
        <p:txBody>
          <a:bodyPr/>
          <a:lstStyle/>
          <a:p>
            <a:fld id="{E8F25628-C581-46BF-BDFC-CD03A82698AB}" type="datetimeFigureOut">
              <a:rPr lang="en-GB" smtClean="0"/>
              <a:t>20/07/2026</a:t>
            </a:fld>
            <a:endParaRPr lang="en-GB"/>
          </a:p>
        </p:txBody>
      </p:sp>
      <p:sp>
        <p:nvSpPr>
          <p:cNvPr id="5" name="Footer Placeholder 4">
            <a:extLst>
              <a:ext uri="{FF2B5EF4-FFF2-40B4-BE49-F238E27FC236}">
                <a16:creationId xmlns:a16="http://schemas.microsoft.com/office/drawing/2014/main" id="{0CB3D701-2381-E575-C0D9-B052EDC0E6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DD84F0-79DE-8929-2317-9D58A6C11937}"/>
              </a:ext>
            </a:extLst>
          </p:cNvPr>
          <p:cNvSpPr>
            <a:spLocks noGrp="1"/>
          </p:cNvSpPr>
          <p:nvPr>
            <p:ph type="sldNum" sz="quarter" idx="12"/>
          </p:nvPr>
        </p:nvSpPr>
        <p:spPr/>
        <p:txBody>
          <a:bodyPr/>
          <a:lstStyle/>
          <a:p>
            <a:fld id="{413EEB31-1013-4729-93E6-9BEF6E28FB76}" type="slidenum">
              <a:rPr lang="en-GB" smtClean="0"/>
              <a:t>‹#›</a:t>
            </a:fld>
            <a:endParaRPr lang="en-GB"/>
          </a:p>
        </p:txBody>
      </p:sp>
    </p:spTree>
    <p:extLst>
      <p:ext uri="{BB962C8B-B14F-4D97-AF65-F5344CB8AC3E}">
        <p14:creationId xmlns:p14="http://schemas.microsoft.com/office/powerpoint/2010/main" val="1224327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390238-2C53-16F5-E8F0-2456F4C573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605707F-971B-02B5-46F6-8C23F34F7B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D0A5FF-335F-E5FA-4078-0D976F3E86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F25628-C581-46BF-BDFC-CD03A82698AB}" type="datetimeFigureOut">
              <a:rPr lang="en-GB" smtClean="0"/>
              <a:t>20/07/2026</a:t>
            </a:fld>
            <a:endParaRPr lang="en-GB"/>
          </a:p>
        </p:txBody>
      </p:sp>
      <p:sp>
        <p:nvSpPr>
          <p:cNvPr id="5" name="Footer Placeholder 4">
            <a:extLst>
              <a:ext uri="{FF2B5EF4-FFF2-40B4-BE49-F238E27FC236}">
                <a16:creationId xmlns:a16="http://schemas.microsoft.com/office/drawing/2014/main" id="{9F0864B1-F479-8EF3-2FB5-18EF5FEBC7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40A1814-B2B1-D9D5-F5C8-23E3979A38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13EEB31-1013-4729-93E6-9BEF6E28FB76}" type="slidenum">
              <a:rPr lang="en-GB" smtClean="0"/>
              <a:t>‹#›</a:t>
            </a:fld>
            <a:endParaRPr lang="en-GB"/>
          </a:p>
        </p:txBody>
      </p:sp>
    </p:spTree>
    <p:extLst>
      <p:ext uri="{BB962C8B-B14F-4D97-AF65-F5344CB8AC3E}">
        <p14:creationId xmlns:p14="http://schemas.microsoft.com/office/powerpoint/2010/main" val="38045058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ACFFB8B3-1E4C-95EB-C0FB-909CCCFF8827}"/>
              </a:ext>
            </a:extLst>
          </p:cNvPr>
          <p:cNvSpPr/>
          <p:nvPr/>
        </p:nvSpPr>
        <p:spPr>
          <a:xfrm>
            <a:off x="0" y="-7596"/>
            <a:ext cx="12192000" cy="902341"/>
          </a:xfrm>
          <a:prstGeom prst="rect">
            <a:avLst/>
          </a:prstGeom>
          <a:solidFill>
            <a:srgbClr val="00163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5B9DAF7C-D646-B3C8-C8AE-274D600911F4}"/>
              </a:ext>
            </a:extLst>
          </p:cNvPr>
          <p:cNvSpPr txBox="1"/>
          <p:nvPr/>
        </p:nvSpPr>
        <p:spPr>
          <a:xfrm>
            <a:off x="4087812" y="94218"/>
            <a:ext cx="4016375" cy="569387"/>
          </a:xfrm>
          <a:prstGeom prst="rect">
            <a:avLst/>
          </a:prstGeom>
          <a:noFill/>
        </p:spPr>
        <p:txBody>
          <a:bodyPr wrap="square" rtlCol="0">
            <a:spAutoFit/>
          </a:bodyPr>
          <a:lstStyle/>
          <a:p>
            <a:pPr algn="ctr"/>
            <a:r>
              <a:rPr lang="en-GB" sz="1100" b="1" dirty="0">
                <a:solidFill>
                  <a:schemeClr val="bg1"/>
                </a:solidFill>
              </a:rPr>
              <a:t>Developing Emotion Intelligence Skills</a:t>
            </a:r>
          </a:p>
          <a:p>
            <a:pPr algn="ctr"/>
            <a:r>
              <a:rPr lang="en-GB" sz="1000" dirty="0">
                <a:solidFill>
                  <a:schemeClr val="bg1"/>
                </a:solidFill>
              </a:rPr>
              <a:t>L Paige Wallace Alleyne - 2336338</a:t>
            </a:r>
          </a:p>
          <a:p>
            <a:pPr algn="ctr"/>
            <a:r>
              <a:rPr lang="en-GB" sz="1000" dirty="0">
                <a:solidFill>
                  <a:schemeClr val="bg1"/>
                </a:solidFill>
              </a:rPr>
              <a:t>C1 – Poster Presentation - Nishi Ramsurrun Dr. Abdallah Naser</a:t>
            </a:r>
          </a:p>
        </p:txBody>
      </p:sp>
      <p:sp>
        <p:nvSpPr>
          <p:cNvPr id="5" name="TextBox 4">
            <a:extLst>
              <a:ext uri="{FF2B5EF4-FFF2-40B4-BE49-F238E27FC236}">
                <a16:creationId xmlns:a16="http://schemas.microsoft.com/office/drawing/2014/main" id="{9DED92A7-C701-EE6C-D67B-97047E77D4CA}"/>
              </a:ext>
            </a:extLst>
          </p:cNvPr>
          <p:cNvSpPr txBox="1"/>
          <p:nvPr/>
        </p:nvSpPr>
        <p:spPr>
          <a:xfrm>
            <a:off x="349250" y="1022350"/>
            <a:ext cx="1428750" cy="338554"/>
          </a:xfrm>
          <a:prstGeom prst="rect">
            <a:avLst/>
          </a:prstGeom>
          <a:noFill/>
        </p:spPr>
        <p:txBody>
          <a:bodyPr wrap="square" rtlCol="0">
            <a:spAutoFit/>
          </a:bodyPr>
          <a:lstStyle/>
          <a:p>
            <a:r>
              <a:rPr lang="en-GB" sz="1600" dirty="0"/>
              <a:t>Introduction</a:t>
            </a:r>
          </a:p>
        </p:txBody>
      </p:sp>
      <p:sp>
        <p:nvSpPr>
          <p:cNvPr id="6" name="TextBox 5">
            <a:extLst>
              <a:ext uri="{FF2B5EF4-FFF2-40B4-BE49-F238E27FC236}">
                <a16:creationId xmlns:a16="http://schemas.microsoft.com/office/drawing/2014/main" id="{41057A1B-4158-C857-252E-2BA63E092B1F}"/>
              </a:ext>
            </a:extLst>
          </p:cNvPr>
          <p:cNvSpPr txBox="1"/>
          <p:nvPr/>
        </p:nvSpPr>
        <p:spPr>
          <a:xfrm>
            <a:off x="349250" y="1308100"/>
            <a:ext cx="2965450" cy="1323439"/>
          </a:xfrm>
          <a:prstGeom prst="rect">
            <a:avLst/>
          </a:prstGeom>
          <a:noFill/>
        </p:spPr>
        <p:txBody>
          <a:bodyPr wrap="square" rtlCol="0">
            <a:spAutoFit/>
          </a:bodyPr>
          <a:lstStyle/>
          <a:p>
            <a:pPr algn="just"/>
            <a:r>
              <a:rPr lang="en-GB" sz="800" dirty="0"/>
              <a:t>Emotional Intelligence (EI) refers to the ability to recognise, understand, manage and influence emotions in ourselves and others (Goleman, 1995). Within university group projects, students often experience pressure from deadlines, different personalities and conflicting working styles. Developing emotional intelligence enables students to communicate effectively, resolve disagreements and maintain positive working relationships. By applying EI, groups can improve collaboration, reduce conflict and achieve stronger academic outcomes.</a:t>
            </a:r>
          </a:p>
        </p:txBody>
      </p:sp>
      <p:sp>
        <p:nvSpPr>
          <p:cNvPr id="7" name="TextBox 6">
            <a:extLst>
              <a:ext uri="{FF2B5EF4-FFF2-40B4-BE49-F238E27FC236}">
                <a16:creationId xmlns:a16="http://schemas.microsoft.com/office/drawing/2014/main" id="{D3B35EAD-4486-C9B5-87D9-AA3D55F1EF5F}"/>
              </a:ext>
            </a:extLst>
          </p:cNvPr>
          <p:cNvSpPr txBox="1"/>
          <p:nvPr/>
        </p:nvSpPr>
        <p:spPr>
          <a:xfrm>
            <a:off x="3598862" y="1022350"/>
            <a:ext cx="4154488" cy="338554"/>
          </a:xfrm>
          <a:prstGeom prst="rect">
            <a:avLst/>
          </a:prstGeom>
          <a:noFill/>
        </p:spPr>
        <p:txBody>
          <a:bodyPr wrap="square" rtlCol="0">
            <a:spAutoFit/>
          </a:bodyPr>
          <a:lstStyle/>
          <a:p>
            <a:r>
              <a:rPr lang="en-GB" sz="1600" dirty="0"/>
              <a:t>Emotional Intelligence in Teamwork</a:t>
            </a:r>
          </a:p>
        </p:txBody>
      </p:sp>
      <p:sp>
        <p:nvSpPr>
          <p:cNvPr id="8" name="TextBox 7">
            <a:extLst>
              <a:ext uri="{FF2B5EF4-FFF2-40B4-BE49-F238E27FC236}">
                <a16:creationId xmlns:a16="http://schemas.microsoft.com/office/drawing/2014/main" id="{BB7AAA10-9AA7-74C6-FCA7-F1352150F0CB}"/>
              </a:ext>
            </a:extLst>
          </p:cNvPr>
          <p:cNvSpPr txBox="1"/>
          <p:nvPr/>
        </p:nvSpPr>
        <p:spPr>
          <a:xfrm>
            <a:off x="3598862" y="1360904"/>
            <a:ext cx="2293938" cy="461665"/>
          </a:xfrm>
          <a:prstGeom prst="rect">
            <a:avLst/>
          </a:prstGeom>
          <a:noFill/>
        </p:spPr>
        <p:txBody>
          <a:bodyPr wrap="square" rtlCol="0">
            <a:spAutoFit/>
          </a:bodyPr>
          <a:lstStyle/>
          <a:p>
            <a:r>
              <a:rPr lang="en-GB" sz="800" b="1" dirty="0"/>
              <a:t>Self-awareness</a:t>
            </a:r>
          </a:p>
          <a:p>
            <a:r>
              <a:rPr lang="en-GB" sz="800" dirty="0"/>
              <a:t>Recognising your own emotions and how they affect your behaviour.</a:t>
            </a:r>
          </a:p>
        </p:txBody>
      </p:sp>
      <p:sp>
        <p:nvSpPr>
          <p:cNvPr id="9" name="TextBox 8">
            <a:extLst>
              <a:ext uri="{FF2B5EF4-FFF2-40B4-BE49-F238E27FC236}">
                <a16:creationId xmlns:a16="http://schemas.microsoft.com/office/drawing/2014/main" id="{14ABF87A-E8F4-A078-82C9-56C8E578987D}"/>
              </a:ext>
            </a:extLst>
          </p:cNvPr>
          <p:cNvSpPr txBox="1"/>
          <p:nvPr/>
        </p:nvSpPr>
        <p:spPr>
          <a:xfrm>
            <a:off x="3598862" y="1817219"/>
            <a:ext cx="2009776" cy="461665"/>
          </a:xfrm>
          <a:prstGeom prst="rect">
            <a:avLst/>
          </a:prstGeom>
          <a:noFill/>
        </p:spPr>
        <p:txBody>
          <a:bodyPr wrap="square" rtlCol="0">
            <a:spAutoFit/>
          </a:bodyPr>
          <a:lstStyle/>
          <a:p>
            <a:r>
              <a:rPr lang="en-GB" sz="800" b="1" dirty="0"/>
              <a:t>Self-regulation</a:t>
            </a:r>
          </a:p>
          <a:p>
            <a:r>
              <a:rPr lang="en-GB" sz="800" dirty="0"/>
              <a:t>Managing emotional reactions instead of responding impulsively.</a:t>
            </a:r>
          </a:p>
        </p:txBody>
      </p:sp>
      <p:sp>
        <p:nvSpPr>
          <p:cNvPr id="10" name="TextBox 9">
            <a:extLst>
              <a:ext uri="{FF2B5EF4-FFF2-40B4-BE49-F238E27FC236}">
                <a16:creationId xmlns:a16="http://schemas.microsoft.com/office/drawing/2014/main" id="{81291221-7581-4D81-02C6-C094BF7DBB13}"/>
              </a:ext>
            </a:extLst>
          </p:cNvPr>
          <p:cNvSpPr txBox="1"/>
          <p:nvPr/>
        </p:nvSpPr>
        <p:spPr>
          <a:xfrm>
            <a:off x="3598862" y="2269044"/>
            <a:ext cx="2009776" cy="338554"/>
          </a:xfrm>
          <a:prstGeom prst="rect">
            <a:avLst/>
          </a:prstGeom>
          <a:noFill/>
        </p:spPr>
        <p:txBody>
          <a:bodyPr wrap="square" rtlCol="0">
            <a:spAutoFit/>
          </a:bodyPr>
          <a:lstStyle/>
          <a:p>
            <a:r>
              <a:rPr lang="en-GB" sz="800" b="1" dirty="0"/>
              <a:t>Motivation</a:t>
            </a:r>
          </a:p>
          <a:p>
            <a:r>
              <a:rPr lang="en-GB" sz="800" dirty="0"/>
              <a:t>Remaining committed despite setbacks.</a:t>
            </a:r>
          </a:p>
        </p:txBody>
      </p:sp>
      <p:sp>
        <p:nvSpPr>
          <p:cNvPr id="11" name="TextBox 10">
            <a:extLst>
              <a:ext uri="{FF2B5EF4-FFF2-40B4-BE49-F238E27FC236}">
                <a16:creationId xmlns:a16="http://schemas.microsoft.com/office/drawing/2014/main" id="{C15245FA-2603-3EDF-4E06-57300B3D0B6D}"/>
              </a:ext>
            </a:extLst>
          </p:cNvPr>
          <p:cNvSpPr txBox="1"/>
          <p:nvPr/>
        </p:nvSpPr>
        <p:spPr>
          <a:xfrm>
            <a:off x="5688014" y="1353309"/>
            <a:ext cx="1697037" cy="461665"/>
          </a:xfrm>
          <a:prstGeom prst="rect">
            <a:avLst/>
          </a:prstGeom>
          <a:noFill/>
        </p:spPr>
        <p:txBody>
          <a:bodyPr wrap="square" rtlCol="0">
            <a:spAutoFit/>
          </a:bodyPr>
          <a:lstStyle/>
          <a:p>
            <a:r>
              <a:rPr lang="en-GB" sz="800" b="1" dirty="0"/>
              <a:t>Empathy</a:t>
            </a:r>
          </a:p>
          <a:p>
            <a:r>
              <a:rPr lang="en-GB" sz="800" dirty="0"/>
              <a:t>Understanding how teammates may be feeling.</a:t>
            </a:r>
          </a:p>
        </p:txBody>
      </p:sp>
      <p:sp>
        <p:nvSpPr>
          <p:cNvPr id="12" name="TextBox 11">
            <a:extLst>
              <a:ext uri="{FF2B5EF4-FFF2-40B4-BE49-F238E27FC236}">
                <a16:creationId xmlns:a16="http://schemas.microsoft.com/office/drawing/2014/main" id="{4DEB0223-D14A-0127-98D1-58252E36C9E8}"/>
              </a:ext>
            </a:extLst>
          </p:cNvPr>
          <p:cNvSpPr txBox="1"/>
          <p:nvPr/>
        </p:nvSpPr>
        <p:spPr>
          <a:xfrm>
            <a:off x="5626101" y="1913731"/>
            <a:ext cx="1758950" cy="707886"/>
          </a:xfrm>
          <a:prstGeom prst="rect">
            <a:avLst/>
          </a:prstGeom>
          <a:noFill/>
        </p:spPr>
        <p:txBody>
          <a:bodyPr wrap="square" rtlCol="0">
            <a:spAutoFit/>
          </a:bodyPr>
          <a:lstStyle/>
          <a:p>
            <a:r>
              <a:rPr lang="en-GB" sz="800" b="1" dirty="0"/>
              <a:t>Social Skills</a:t>
            </a:r>
          </a:p>
          <a:p>
            <a:r>
              <a:rPr lang="en-GB" sz="800" dirty="0"/>
              <a:t>Building positive relationships:</a:t>
            </a:r>
          </a:p>
          <a:p>
            <a:r>
              <a:rPr lang="en-GB" sz="800" dirty="0"/>
              <a:t>• Respectful communication</a:t>
            </a:r>
          </a:p>
          <a:p>
            <a:r>
              <a:rPr lang="en-GB" sz="800" dirty="0"/>
              <a:t>• Conflict resolution</a:t>
            </a:r>
          </a:p>
          <a:p>
            <a:r>
              <a:rPr lang="en-GB" sz="800" dirty="0"/>
              <a:t>• Giving constructive feedback</a:t>
            </a:r>
          </a:p>
        </p:txBody>
      </p:sp>
      <p:sp>
        <p:nvSpPr>
          <p:cNvPr id="13" name="TextBox 12">
            <a:extLst>
              <a:ext uri="{FF2B5EF4-FFF2-40B4-BE49-F238E27FC236}">
                <a16:creationId xmlns:a16="http://schemas.microsoft.com/office/drawing/2014/main" id="{ABCA469F-2BD4-6B86-D98C-D90A25BA0694}"/>
              </a:ext>
            </a:extLst>
          </p:cNvPr>
          <p:cNvSpPr txBox="1"/>
          <p:nvPr/>
        </p:nvSpPr>
        <p:spPr>
          <a:xfrm>
            <a:off x="7873603" y="884906"/>
            <a:ext cx="2794397" cy="338554"/>
          </a:xfrm>
          <a:prstGeom prst="rect">
            <a:avLst/>
          </a:prstGeom>
          <a:noFill/>
        </p:spPr>
        <p:txBody>
          <a:bodyPr wrap="square" rtlCol="0">
            <a:spAutoFit/>
          </a:bodyPr>
          <a:lstStyle/>
          <a:p>
            <a:r>
              <a:rPr lang="en-GB" sz="1600" dirty="0"/>
              <a:t>Managing Your Own Emotions</a:t>
            </a:r>
          </a:p>
        </p:txBody>
      </p:sp>
      <p:sp>
        <p:nvSpPr>
          <p:cNvPr id="31" name="TextBox 30">
            <a:extLst>
              <a:ext uri="{FF2B5EF4-FFF2-40B4-BE49-F238E27FC236}">
                <a16:creationId xmlns:a16="http://schemas.microsoft.com/office/drawing/2014/main" id="{E1924C61-B8F9-314B-FF1C-76C63A9A5CA7}"/>
              </a:ext>
            </a:extLst>
          </p:cNvPr>
          <p:cNvSpPr txBox="1"/>
          <p:nvPr/>
        </p:nvSpPr>
        <p:spPr>
          <a:xfrm>
            <a:off x="9559927" y="1243786"/>
            <a:ext cx="2076450" cy="2185214"/>
          </a:xfrm>
          <a:prstGeom prst="rect">
            <a:avLst/>
          </a:prstGeom>
          <a:noFill/>
        </p:spPr>
        <p:txBody>
          <a:bodyPr wrap="square" rtlCol="0">
            <a:spAutoFit/>
          </a:bodyPr>
          <a:lstStyle/>
          <a:p>
            <a:r>
              <a:rPr lang="en-GB" sz="800" b="1" dirty="0"/>
              <a:t>Strategies</a:t>
            </a:r>
          </a:p>
          <a:p>
            <a:r>
              <a:rPr lang="en-GB" sz="800" dirty="0"/>
              <a:t>Mindfulness – Take a short break before reacting.</a:t>
            </a:r>
          </a:p>
          <a:p>
            <a:endParaRPr lang="en-GB" sz="800" dirty="0"/>
          </a:p>
          <a:p>
            <a:r>
              <a:rPr lang="en-GB" sz="800" dirty="0"/>
              <a:t>Reflection – Consider why you're feeling stressed.</a:t>
            </a:r>
          </a:p>
          <a:p>
            <a:endParaRPr lang="en-GB" sz="800" dirty="0"/>
          </a:p>
          <a:p>
            <a:r>
              <a:rPr lang="en-GB" sz="800" dirty="0"/>
              <a:t>Time management – Plan tasks early.</a:t>
            </a:r>
          </a:p>
          <a:p>
            <a:endParaRPr lang="en-GB" sz="800" dirty="0"/>
          </a:p>
          <a:p>
            <a:r>
              <a:rPr lang="en-GB" sz="800" dirty="0"/>
              <a:t>Positive self-talk – Replace</a:t>
            </a:r>
          </a:p>
          <a:p>
            <a:r>
              <a:rPr lang="en-GB" sz="800" dirty="0"/>
              <a:t>"I can't do this.“ with "I'll complete one step at a time."</a:t>
            </a:r>
          </a:p>
          <a:p>
            <a:endParaRPr lang="en-GB" sz="800" dirty="0"/>
          </a:p>
          <a:p>
            <a:r>
              <a:rPr lang="en-GB" sz="800" dirty="0"/>
              <a:t>Stress management</a:t>
            </a:r>
          </a:p>
          <a:p>
            <a:pPr marL="171450" indent="-171450">
              <a:buFont typeface="Arial" panose="020B0604020202020204" pitchFamily="34" charset="0"/>
              <a:buChar char="•"/>
            </a:pPr>
            <a:r>
              <a:rPr lang="en-GB" sz="800" dirty="0"/>
              <a:t>Exercise</a:t>
            </a:r>
          </a:p>
          <a:p>
            <a:pPr marL="171450" indent="-171450">
              <a:buFont typeface="Arial" panose="020B0604020202020204" pitchFamily="34" charset="0"/>
              <a:buChar char="•"/>
            </a:pPr>
            <a:r>
              <a:rPr lang="en-GB" sz="800" dirty="0"/>
              <a:t>Sleep</a:t>
            </a:r>
          </a:p>
          <a:p>
            <a:pPr marL="171450" indent="-171450">
              <a:buFont typeface="Arial" panose="020B0604020202020204" pitchFamily="34" charset="0"/>
              <a:buChar char="•"/>
            </a:pPr>
            <a:r>
              <a:rPr lang="en-GB" sz="800" dirty="0"/>
              <a:t>Healthy routine</a:t>
            </a:r>
          </a:p>
        </p:txBody>
      </p:sp>
      <p:sp>
        <p:nvSpPr>
          <p:cNvPr id="32" name="TextBox 31">
            <a:extLst>
              <a:ext uri="{FF2B5EF4-FFF2-40B4-BE49-F238E27FC236}">
                <a16:creationId xmlns:a16="http://schemas.microsoft.com/office/drawing/2014/main" id="{40DED735-2464-230E-C9F9-88DB43121C28}"/>
              </a:ext>
            </a:extLst>
          </p:cNvPr>
          <p:cNvSpPr txBox="1"/>
          <p:nvPr/>
        </p:nvSpPr>
        <p:spPr>
          <a:xfrm>
            <a:off x="349250" y="3510840"/>
            <a:ext cx="2362200" cy="1323439"/>
          </a:xfrm>
          <a:prstGeom prst="rect">
            <a:avLst/>
          </a:prstGeom>
          <a:noFill/>
        </p:spPr>
        <p:txBody>
          <a:bodyPr wrap="square" rtlCol="0">
            <a:spAutoFit/>
          </a:bodyPr>
          <a:lstStyle/>
          <a:p>
            <a:r>
              <a:rPr lang="en-GB" sz="800" b="1" dirty="0"/>
              <a:t>Empathy in Action</a:t>
            </a:r>
          </a:p>
          <a:p>
            <a:endParaRPr lang="en-GB" sz="800" b="1" dirty="0"/>
          </a:p>
          <a:p>
            <a:r>
              <a:rPr lang="en-GB" sz="800" dirty="0"/>
              <a:t>👂 Active Listening</a:t>
            </a:r>
          </a:p>
          <a:p>
            <a:r>
              <a:rPr lang="en-GB" sz="800" dirty="0"/>
              <a:t>Listen without interrupting</a:t>
            </a:r>
          </a:p>
          <a:p>
            <a:endParaRPr lang="en-GB" sz="800" dirty="0"/>
          </a:p>
          <a:p>
            <a:r>
              <a:rPr lang="en-GB" sz="800" dirty="0"/>
              <a:t>👥 Perspective-taking</a:t>
            </a:r>
          </a:p>
          <a:p>
            <a:r>
              <a:rPr lang="en-GB" sz="800" dirty="0"/>
              <a:t>Consider another student's viewpoint</a:t>
            </a:r>
          </a:p>
          <a:p>
            <a:endParaRPr lang="en-GB" sz="800" dirty="0"/>
          </a:p>
          <a:p>
            <a:r>
              <a:rPr lang="en-GB" sz="800" dirty="0"/>
              <a:t>💬 Constructive Feedback</a:t>
            </a:r>
          </a:p>
          <a:p>
            <a:r>
              <a:rPr lang="en-GB" sz="800" dirty="0"/>
              <a:t>Focus on behaviour rather than personality</a:t>
            </a:r>
          </a:p>
        </p:txBody>
      </p:sp>
      <p:sp>
        <p:nvSpPr>
          <p:cNvPr id="33" name="TextBox 32">
            <a:extLst>
              <a:ext uri="{FF2B5EF4-FFF2-40B4-BE49-F238E27FC236}">
                <a16:creationId xmlns:a16="http://schemas.microsoft.com/office/drawing/2014/main" id="{908E0124-D147-1EE4-C9A0-DD1F4BCB7852}"/>
              </a:ext>
            </a:extLst>
          </p:cNvPr>
          <p:cNvSpPr txBox="1"/>
          <p:nvPr/>
        </p:nvSpPr>
        <p:spPr>
          <a:xfrm>
            <a:off x="349250" y="3172286"/>
            <a:ext cx="3060700" cy="338554"/>
          </a:xfrm>
          <a:prstGeom prst="rect">
            <a:avLst/>
          </a:prstGeom>
          <a:noFill/>
        </p:spPr>
        <p:txBody>
          <a:bodyPr wrap="square" rtlCol="0">
            <a:spAutoFit/>
          </a:bodyPr>
          <a:lstStyle/>
          <a:p>
            <a:r>
              <a:rPr lang="en-GB" sz="1600" dirty="0"/>
              <a:t>Understanding Others' Emotions</a:t>
            </a:r>
          </a:p>
        </p:txBody>
      </p:sp>
      <p:pic>
        <p:nvPicPr>
          <p:cNvPr id="37" name="Picture 36">
            <a:extLst>
              <a:ext uri="{FF2B5EF4-FFF2-40B4-BE49-F238E27FC236}">
                <a16:creationId xmlns:a16="http://schemas.microsoft.com/office/drawing/2014/main" id="{27350013-3129-DFF3-ABCB-29937D7AA131}"/>
              </a:ext>
            </a:extLst>
          </p:cNvPr>
          <p:cNvPicPr>
            <a:picLocks noChangeAspect="1"/>
          </p:cNvPicPr>
          <p:nvPr/>
        </p:nvPicPr>
        <p:blipFill>
          <a:blip r:embed="rId2">
            <a:extLst>
              <a:ext uri="{28A0092B-C50C-407E-A947-70E740481C1C}">
                <a14:useLocalDpi xmlns:a14="http://schemas.microsoft.com/office/drawing/2010/main" val="0"/>
              </a:ext>
            </a:extLst>
          </a:blip>
          <a:srcRect l="15308" t="57685" r="72346" b="9907"/>
          <a:stretch>
            <a:fillRect/>
          </a:stretch>
        </p:blipFill>
        <p:spPr>
          <a:xfrm>
            <a:off x="2611438" y="3510840"/>
            <a:ext cx="1270000" cy="2222501"/>
          </a:xfrm>
          <a:prstGeom prst="rect">
            <a:avLst/>
          </a:prstGeom>
        </p:spPr>
      </p:pic>
      <p:pic>
        <p:nvPicPr>
          <p:cNvPr id="39" name="Picture 38">
            <a:extLst>
              <a:ext uri="{FF2B5EF4-FFF2-40B4-BE49-F238E27FC236}">
                <a16:creationId xmlns:a16="http://schemas.microsoft.com/office/drawing/2014/main" id="{4E7A01DD-AEED-0A8B-5A16-223D3F98BCBE}"/>
              </a:ext>
            </a:extLst>
          </p:cNvPr>
          <p:cNvPicPr>
            <a:picLocks noChangeAspect="1"/>
          </p:cNvPicPr>
          <p:nvPr/>
        </p:nvPicPr>
        <p:blipFill>
          <a:blip r:embed="rId2">
            <a:extLst>
              <a:ext uri="{28A0092B-C50C-407E-A947-70E740481C1C}">
                <a14:useLocalDpi xmlns:a14="http://schemas.microsoft.com/office/drawing/2010/main" val="0"/>
              </a:ext>
            </a:extLst>
          </a:blip>
          <a:srcRect l="1048" t="80925" r="86174" b="7500"/>
          <a:stretch>
            <a:fillRect/>
          </a:stretch>
        </p:blipFill>
        <p:spPr>
          <a:xfrm>
            <a:off x="463550" y="5041899"/>
            <a:ext cx="1835150" cy="1108184"/>
          </a:xfrm>
          <a:prstGeom prst="rect">
            <a:avLst/>
          </a:prstGeom>
        </p:spPr>
      </p:pic>
      <p:sp>
        <p:nvSpPr>
          <p:cNvPr id="40" name="TextBox 39">
            <a:extLst>
              <a:ext uri="{FF2B5EF4-FFF2-40B4-BE49-F238E27FC236}">
                <a16:creationId xmlns:a16="http://schemas.microsoft.com/office/drawing/2014/main" id="{DE6B92C1-E749-DF40-BB34-D84D811C6C28}"/>
              </a:ext>
            </a:extLst>
          </p:cNvPr>
          <p:cNvSpPr txBox="1"/>
          <p:nvPr/>
        </p:nvSpPr>
        <p:spPr>
          <a:xfrm>
            <a:off x="4110038" y="3172286"/>
            <a:ext cx="1428750" cy="338554"/>
          </a:xfrm>
          <a:prstGeom prst="rect">
            <a:avLst/>
          </a:prstGeom>
          <a:noFill/>
        </p:spPr>
        <p:txBody>
          <a:bodyPr wrap="square" rtlCol="0">
            <a:spAutoFit/>
          </a:bodyPr>
          <a:lstStyle/>
          <a:p>
            <a:r>
              <a:rPr lang="en-GB" sz="1600" dirty="0"/>
              <a:t>Conclusion</a:t>
            </a:r>
          </a:p>
        </p:txBody>
      </p:sp>
      <p:sp>
        <p:nvSpPr>
          <p:cNvPr id="41" name="TextBox 40">
            <a:extLst>
              <a:ext uri="{FF2B5EF4-FFF2-40B4-BE49-F238E27FC236}">
                <a16:creationId xmlns:a16="http://schemas.microsoft.com/office/drawing/2014/main" id="{D43EE617-9E7E-7F96-6E5B-BDCE1669807B}"/>
              </a:ext>
            </a:extLst>
          </p:cNvPr>
          <p:cNvSpPr txBox="1"/>
          <p:nvPr/>
        </p:nvSpPr>
        <p:spPr>
          <a:xfrm>
            <a:off x="4110038" y="3506012"/>
            <a:ext cx="2965450" cy="1077218"/>
          </a:xfrm>
          <a:prstGeom prst="rect">
            <a:avLst/>
          </a:prstGeom>
          <a:noFill/>
        </p:spPr>
        <p:txBody>
          <a:bodyPr wrap="square" rtlCol="0">
            <a:spAutoFit/>
          </a:bodyPr>
          <a:lstStyle/>
          <a:p>
            <a:pPr algn="just"/>
            <a:r>
              <a:rPr lang="en-GB" sz="800" dirty="0"/>
              <a:t>Emotional intelligence plays an important role in successful university group work. Students who develop self-awareness, self-regulation, motivation, empathy and social skills communicate more effectively, resolve conflict constructively and support one another through challenges. Applying emotional intelligence not only improves academic performance but also prepares students for collaborative working environments beyond university.</a:t>
            </a:r>
          </a:p>
        </p:txBody>
      </p:sp>
      <p:pic>
        <p:nvPicPr>
          <p:cNvPr id="43" name="Picture 42">
            <a:extLst>
              <a:ext uri="{FF2B5EF4-FFF2-40B4-BE49-F238E27FC236}">
                <a16:creationId xmlns:a16="http://schemas.microsoft.com/office/drawing/2014/main" id="{ACB602A5-711E-A999-DC5D-728909607373}"/>
              </a:ext>
            </a:extLst>
          </p:cNvPr>
          <p:cNvPicPr>
            <a:picLocks noChangeAspect="1"/>
          </p:cNvPicPr>
          <p:nvPr/>
        </p:nvPicPr>
        <p:blipFill>
          <a:blip r:embed="rId2">
            <a:extLst>
              <a:ext uri="{28A0092B-C50C-407E-A947-70E740481C1C}">
                <a14:useLocalDpi xmlns:a14="http://schemas.microsoft.com/office/drawing/2010/main" val="0"/>
              </a:ext>
            </a:extLst>
          </a:blip>
          <a:srcRect l="29444" t="78858" r="35478" b="2778"/>
          <a:stretch>
            <a:fillRect/>
          </a:stretch>
        </p:blipFill>
        <p:spPr>
          <a:xfrm>
            <a:off x="3981451" y="4652802"/>
            <a:ext cx="3403600" cy="1188020"/>
          </a:xfrm>
          <a:prstGeom prst="rect">
            <a:avLst/>
          </a:prstGeom>
        </p:spPr>
      </p:pic>
      <p:sp>
        <p:nvSpPr>
          <p:cNvPr id="44" name="TextBox 43">
            <a:extLst>
              <a:ext uri="{FF2B5EF4-FFF2-40B4-BE49-F238E27FC236}">
                <a16:creationId xmlns:a16="http://schemas.microsoft.com/office/drawing/2014/main" id="{2D65F362-4988-3DB2-EF0A-2D3FEAC77F4E}"/>
              </a:ext>
            </a:extLst>
          </p:cNvPr>
          <p:cNvSpPr txBox="1"/>
          <p:nvPr/>
        </p:nvSpPr>
        <p:spPr>
          <a:xfrm>
            <a:off x="7975203" y="5733341"/>
            <a:ext cx="1428750" cy="338554"/>
          </a:xfrm>
          <a:prstGeom prst="rect">
            <a:avLst/>
          </a:prstGeom>
          <a:noFill/>
        </p:spPr>
        <p:txBody>
          <a:bodyPr wrap="square" rtlCol="0">
            <a:spAutoFit/>
          </a:bodyPr>
          <a:lstStyle/>
          <a:p>
            <a:r>
              <a:rPr lang="en-GB" sz="1600" dirty="0"/>
              <a:t>References</a:t>
            </a:r>
          </a:p>
        </p:txBody>
      </p:sp>
      <p:pic>
        <p:nvPicPr>
          <p:cNvPr id="46" name="Picture 45">
            <a:extLst>
              <a:ext uri="{FF2B5EF4-FFF2-40B4-BE49-F238E27FC236}">
                <a16:creationId xmlns:a16="http://schemas.microsoft.com/office/drawing/2014/main" id="{C7987B98-9C2F-AB6D-3FD4-A99F19EFE278}"/>
              </a:ext>
            </a:extLst>
          </p:cNvPr>
          <p:cNvPicPr>
            <a:picLocks noChangeAspect="1"/>
          </p:cNvPicPr>
          <p:nvPr/>
        </p:nvPicPr>
        <p:blipFill>
          <a:blip r:embed="rId2">
            <a:extLst>
              <a:ext uri="{28A0092B-C50C-407E-A947-70E740481C1C}">
                <a14:useLocalDpi xmlns:a14="http://schemas.microsoft.com/office/drawing/2010/main" val="0"/>
              </a:ext>
            </a:extLst>
          </a:blip>
          <a:srcRect l="68083" t="25371" r="18029" b="39784"/>
          <a:stretch>
            <a:fillRect/>
          </a:stretch>
        </p:blipFill>
        <p:spPr>
          <a:xfrm>
            <a:off x="8067676" y="1223460"/>
            <a:ext cx="1428751" cy="2389682"/>
          </a:xfrm>
          <a:prstGeom prst="rect">
            <a:avLst/>
          </a:prstGeom>
        </p:spPr>
      </p:pic>
      <p:sp>
        <p:nvSpPr>
          <p:cNvPr id="47" name="TextBox 46">
            <a:extLst>
              <a:ext uri="{FF2B5EF4-FFF2-40B4-BE49-F238E27FC236}">
                <a16:creationId xmlns:a16="http://schemas.microsoft.com/office/drawing/2014/main" id="{B2405D7C-6E2C-20A4-727A-BB3B1E6BA7FA}"/>
              </a:ext>
            </a:extLst>
          </p:cNvPr>
          <p:cNvSpPr txBox="1"/>
          <p:nvPr/>
        </p:nvSpPr>
        <p:spPr>
          <a:xfrm>
            <a:off x="7975203" y="6055896"/>
            <a:ext cx="4216797" cy="707886"/>
          </a:xfrm>
          <a:prstGeom prst="rect">
            <a:avLst/>
          </a:prstGeom>
          <a:noFill/>
        </p:spPr>
        <p:txBody>
          <a:bodyPr wrap="square" rtlCol="0">
            <a:spAutoFit/>
          </a:bodyPr>
          <a:lstStyle/>
          <a:p>
            <a:r>
              <a:rPr lang="en-GB" sz="800" dirty="0"/>
              <a:t>Goleman, D. (1995) </a:t>
            </a:r>
            <a:r>
              <a:rPr lang="en-GB" sz="800" i="1" dirty="0"/>
              <a:t>Emotional Intelligence</a:t>
            </a:r>
            <a:r>
              <a:rPr lang="en-GB" sz="800" dirty="0"/>
              <a:t>. New York: Bantam Books.</a:t>
            </a:r>
          </a:p>
          <a:p>
            <a:r>
              <a:rPr lang="en-GB" sz="800" dirty="0"/>
              <a:t>Mayer, J.D., Salovey, P. and Caruso, D.R. (2004) </a:t>
            </a:r>
            <a:r>
              <a:rPr lang="en-GB" sz="800" i="1" dirty="0"/>
              <a:t>Emotional Intelligence: Theory, Findings and Implications</a:t>
            </a:r>
            <a:r>
              <a:rPr lang="en-GB" sz="800" dirty="0"/>
              <a:t>. Psychological Inquiry, 15(3), pp.197–215.</a:t>
            </a:r>
          </a:p>
          <a:p>
            <a:r>
              <a:rPr lang="en-GB" sz="800" dirty="0"/>
              <a:t>Salovey, P. and Mayer, J.D. (1990) </a:t>
            </a:r>
            <a:r>
              <a:rPr lang="en-GB" sz="800" i="1" dirty="0"/>
              <a:t>Emotional Intelligence</a:t>
            </a:r>
            <a:r>
              <a:rPr lang="en-GB" sz="800" dirty="0"/>
              <a:t>. Imagination, Cognition and Personality, 9(3), pp.185–211.</a:t>
            </a:r>
          </a:p>
        </p:txBody>
      </p:sp>
      <p:pic>
        <p:nvPicPr>
          <p:cNvPr id="49" name="Picture 48">
            <a:extLst>
              <a:ext uri="{FF2B5EF4-FFF2-40B4-BE49-F238E27FC236}">
                <a16:creationId xmlns:a16="http://schemas.microsoft.com/office/drawing/2014/main" id="{7EFCA8FE-4640-2121-36F8-A1707C7B7AA4}"/>
              </a:ext>
            </a:extLst>
          </p:cNvPr>
          <p:cNvPicPr>
            <a:picLocks noChangeAspect="1"/>
          </p:cNvPicPr>
          <p:nvPr/>
        </p:nvPicPr>
        <p:blipFill>
          <a:blip r:embed="rId2">
            <a:extLst>
              <a:ext uri="{28A0092B-C50C-407E-A947-70E740481C1C}">
                <a14:useLocalDpi xmlns:a14="http://schemas.microsoft.com/office/drawing/2010/main" val="0"/>
              </a:ext>
            </a:extLst>
          </a:blip>
          <a:srcRect l="70370" t="66111" r="1420" b="22971"/>
          <a:stretch>
            <a:fillRect/>
          </a:stretch>
        </p:blipFill>
        <p:spPr>
          <a:xfrm>
            <a:off x="8067676" y="3885628"/>
            <a:ext cx="3861772" cy="996401"/>
          </a:xfrm>
          <a:prstGeom prst="rect">
            <a:avLst/>
          </a:prstGeom>
        </p:spPr>
      </p:pic>
      <p:pic>
        <p:nvPicPr>
          <p:cNvPr id="51" name="Picture 50">
            <a:extLst>
              <a:ext uri="{FF2B5EF4-FFF2-40B4-BE49-F238E27FC236}">
                <a16:creationId xmlns:a16="http://schemas.microsoft.com/office/drawing/2014/main" id="{3B11E304-B603-B323-E66D-EA70EBF0FACE}"/>
              </a:ext>
            </a:extLst>
          </p:cNvPr>
          <p:cNvPicPr>
            <a:picLocks noChangeAspect="1"/>
          </p:cNvPicPr>
          <p:nvPr/>
        </p:nvPicPr>
        <p:blipFill>
          <a:blip r:embed="rId2">
            <a:extLst>
              <a:ext uri="{28A0092B-C50C-407E-A947-70E740481C1C}">
                <a14:useLocalDpi xmlns:a14="http://schemas.microsoft.com/office/drawing/2010/main" val="0"/>
              </a:ext>
            </a:extLst>
          </a:blip>
          <a:srcRect l="59008" r="24495" b="84508"/>
          <a:stretch>
            <a:fillRect/>
          </a:stretch>
        </p:blipFill>
        <p:spPr>
          <a:xfrm>
            <a:off x="10534253" y="5068424"/>
            <a:ext cx="1276747" cy="799299"/>
          </a:xfrm>
          <a:prstGeom prst="rect">
            <a:avLst/>
          </a:prstGeom>
        </p:spPr>
      </p:pic>
      <p:pic>
        <p:nvPicPr>
          <p:cNvPr id="53" name="Picture 52">
            <a:extLst>
              <a:ext uri="{FF2B5EF4-FFF2-40B4-BE49-F238E27FC236}">
                <a16:creationId xmlns:a16="http://schemas.microsoft.com/office/drawing/2014/main" id="{E6B76E80-FF2F-C41A-5970-21EEF56FC8B5}"/>
              </a:ext>
            </a:extLst>
          </p:cNvPr>
          <p:cNvPicPr>
            <a:picLocks noChangeAspect="1"/>
          </p:cNvPicPr>
          <p:nvPr/>
        </p:nvPicPr>
        <p:blipFill>
          <a:blip r:embed="rId2">
            <a:extLst>
              <a:ext uri="{28A0092B-C50C-407E-A947-70E740481C1C}">
                <a14:useLocalDpi xmlns:a14="http://schemas.microsoft.com/office/drawing/2010/main" val="0"/>
              </a:ext>
            </a:extLst>
          </a:blip>
          <a:srcRect r="87670" b="82870"/>
          <a:stretch>
            <a:fillRect/>
          </a:stretch>
        </p:blipFill>
        <p:spPr>
          <a:xfrm>
            <a:off x="0" y="0"/>
            <a:ext cx="911885" cy="844550"/>
          </a:xfrm>
          <a:prstGeom prst="rect">
            <a:avLst/>
          </a:prstGeom>
        </p:spPr>
      </p:pic>
      <p:pic>
        <p:nvPicPr>
          <p:cNvPr id="55" name="Picture 54">
            <a:extLst>
              <a:ext uri="{FF2B5EF4-FFF2-40B4-BE49-F238E27FC236}">
                <a16:creationId xmlns:a16="http://schemas.microsoft.com/office/drawing/2014/main" id="{0FEF07A8-1836-D008-F0BA-065D5F4C0D1B}"/>
              </a:ext>
            </a:extLst>
          </p:cNvPr>
          <p:cNvPicPr>
            <a:picLocks noChangeAspect="1"/>
          </p:cNvPicPr>
          <p:nvPr/>
        </p:nvPicPr>
        <p:blipFill>
          <a:blip r:embed="rId2">
            <a:extLst>
              <a:ext uri="{28A0092B-C50C-407E-A947-70E740481C1C}">
                <a14:useLocalDpi xmlns:a14="http://schemas.microsoft.com/office/drawing/2010/main" val="0"/>
              </a:ext>
            </a:extLst>
          </a:blip>
          <a:srcRect l="83873" t="27905" r="12408" b="38889"/>
          <a:stretch>
            <a:fillRect/>
          </a:stretch>
        </p:blipFill>
        <p:spPr>
          <a:xfrm>
            <a:off x="11572877" y="1151730"/>
            <a:ext cx="382588" cy="2277270"/>
          </a:xfrm>
          <a:prstGeom prst="rect">
            <a:avLst/>
          </a:prstGeom>
        </p:spPr>
      </p:pic>
      <p:pic>
        <p:nvPicPr>
          <p:cNvPr id="58" name="Picture 57">
            <a:extLst>
              <a:ext uri="{FF2B5EF4-FFF2-40B4-BE49-F238E27FC236}">
                <a16:creationId xmlns:a16="http://schemas.microsoft.com/office/drawing/2014/main" id="{001568E5-87FC-D7FA-412E-860F163AB5E3}"/>
              </a:ext>
            </a:extLst>
          </p:cNvPr>
          <p:cNvPicPr>
            <a:picLocks noChangeAspect="1"/>
          </p:cNvPicPr>
          <p:nvPr/>
        </p:nvPicPr>
        <p:blipFill>
          <a:blip r:embed="rId2">
            <a:extLst>
              <a:ext uri="{28A0092B-C50C-407E-A947-70E740481C1C}">
                <a14:useLocalDpi xmlns:a14="http://schemas.microsoft.com/office/drawing/2010/main" val="0"/>
              </a:ext>
            </a:extLst>
          </a:blip>
          <a:srcRect l="67280" t="91504" r="1851" b="2026"/>
          <a:stretch>
            <a:fillRect/>
          </a:stretch>
        </p:blipFill>
        <p:spPr>
          <a:xfrm>
            <a:off x="2888852" y="6055896"/>
            <a:ext cx="4762897" cy="665560"/>
          </a:xfrm>
          <a:prstGeom prst="rect">
            <a:avLst/>
          </a:prstGeom>
        </p:spPr>
      </p:pic>
    </p:spTree>
    <p:extLst>
      <p:ext uri="{BB962C8B-B14F-4D97-AF65-F5344CB8AC3E}">
        <p14:creationId xmlns:p14="http://schemas.microsoft.com/office/powerpoint/2010/main" val="40275956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TotalTime>
  <Words>383</Words>
  <Application>Microsoft Office PowerPoint</Application>
  <PresentationFormat>Widescreen</PresentationFormat>
  <Paragraphs>51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Latif Beauty</dc:creator>
  <cp:lastModifiedBy>Latif Beauty</cp:lastModifiedBy>
  <cp:revision>1</cp:revision>
  <dcterms:created xsi:type="dcterms:W3CDTF">2026-07-20T12:47:07Z</dcterms:created>
  <dcterms:modified xsi:type="dcterms:W3CDTF">2026-07-20T12:58:31Z</dcterms:modified>
</cp:coreProperties>
</file>