
<file path=[Content_Types].xml><?xml version="1.0" encoding="utf-8"?>
<Types xmlns="http://schemas.openxmlformats.org/package/2006/content-types">
  <Default Extension="jpeg" ContentType="image/jpeg"/>
  <Default Extension="m4a" ContentType="audio/mp4"/>
  <Default Extension="png" ContentType="image/png"/>
  <Default Extension="rels" ContentType="application/vnd.openxmlformats-package.relationships+xml"/>
  <Default Extension="svg" ContentType="image/svg+xml"/>
  <Default Extension="xml" ContentType="application/xml"/>
  <Override PartName="/ppt/presentation.xml" ContentType="application/vnd.openxmlformats-officedocument.presentationml.presentation.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5" Type="http://schemas.openxmlformats.org/officeDocument/2006/relationships/custom-properties" Target="docProps/custom.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48" r:id="rId4"/>
  </p:sldMasterIdLst>
  <p:notesMasterIdLst>
    <p:notesMasterId r:id="rId21"/>
  </p:notesMasterIdLst>
  <p:sldIdLst>
    <p:sldId id="273" r:id="rId5"/>
    <p:sldId id="258" r:id="rId6"/>
    <p:sldId id="259" r:id="rId7"/>
    <p:sldId id="260" r:id="rId8"/>
    <p:sldId id="261" r:id="rId9"/>
    <p:sldId id="262" r:id="rId10"/>
    <p:sldId id="263" r:id="rId11"/>
    <p:sldId id="264" r:id="rId12"/>
    <p:sldId id="265" r:id="rId13"/>
    <p:sldId id="275" r:id="rId14"/>
    <p:sldId id="267" r:id="rId15"/>
    <p:sldId id="268" r:id="rId16"/>
    <p:sldId id="270" r:id="rId17"/>
    <p:sldId id="274" r:id="rId18"/>
    <p:sldId id="276" r:id="rId19"/>
    <p:sldId id="277" r:id="rId20"/>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clrMru>
    <a:srgbClr val="3B3752"/>
    <a:srgbClr val="927EB1"/>
    <a:srgbClr val="FBEAE3"/>
    <a:srgbClr val="E8EAE9"/>
    <a:srgbClr val="EDE6F8"/>
    <a:srgbClr val="E7EEE8"/>
    <a:srgbClr val="4F746C"/>
    <a:srgbClr val="F1E8EF"/>
    <a:srgbClr val="F8E5E7"/>
    <a:srgbClr val="F8E8E6"/>
  </p:clrMru>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9559" autoAdjust="0"/>
    <p:restoredTop sz="94660"/>
  </p:normalViewPr>
  <p:slideViewPr>
    <p:cSldViewPr snapToGrid="0">
      <p:cViewPr varScale="1">
        <p:scale>
          <a:sx n="74" d="100"/>
          <a:sy n="74" d="100"/>
        </p:scale>
        <p:origin x="1291" y="58"/>
      </p:cViewPr>
      <p:guideLst/>
    </p:cSldViewPr>
  </p:slideViewPr>
  <p:notesTextViewPr>
    <p:cViewPr>
      <p:scale>
        <a:sx n="200" d="100"/>
        <a:sy n="200" d="100"/>
      </p:scale>
      <p:origin x="0" y="0"/>
    </p:cViewPr>
  </p:notesTextViewPr>
  <p:sorterViewPr>
    <p:cViewPr>
      <p:scale>
        <a:sx n="75" d="100"/>
        <a:sy n="75" d="100"/>
      </p:scale>
      <p:origin x="0" y="-1061"/>
    </p:cViewPr>
  </p:sorter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4.xml"/><Relationship Id="rId13" Type="http://schemas.openxmlformats.org/officeDocument/2006/relationships/slide" Target="slides/slide9.xml"/><Relationship Id="rId18" Type="http://schemas.openxmlformats.org/officeDocument/2006/relationships/slide" Target="slides/slide14.xml"/><Relationship Id="rId3" Type="http://schemas.openxmlformats.org/officeDocument/2006/relationships/customXml" Target="../customXml/item3.xml"/><Relationship Id="rId21" Type="http://schemas.openxmlformats.org/officeDocument/2006/relationships/notesMaster" Target="notesMasters/notesMaster1.xml"/><Relationship Id="rId7" Type="http://schemas.openxmlformats.org/officeDocument/2006/relationships/slide" Target="slides/slide3.xml"/><Relationship Id="rId12" Type="http://schemas.openxmlformats.org/officeDocument/2006/relationships/slide" Target="slides/slide8.xml"/><Relationship Id="rId17" Type="http://schemas.openxmlformats.org/officeDocument/2006/relationships/slide" Target="slides/slide13.xml"/><Relationship Id="rId25" Type="http://schemas.openxmlformats.org/officeDocument/2006/relationships/tableStyles" Target="tableStyles.xml"/><Relationship Id="rId2" Type="http://schemas.openxmlformats.org/officeDocument/2006/relationships/customXml" Target="../customXml/item2.xml"/><Relationship Id="rId16" Type="http://schemas.openxmlformats.org/officeDocument/2006/relationships/slide" Target="slides/slide12.xml"/><Relationship Id="rId20" Type="http://schemas.openxmlformats.org/officeDocument/2006/relationships/slide" Target="slides/slide16.xml"/><Relationship Id="rId1" Type="http://schemas.openxmlformats.org/officeDocument/2006/relationships/customXml" Target="../customXml/item1.xml"/><Relationship Id="rId6" Type="http://schemas.openxmlformats.org/officeDocument/2006/relationships/slide" Target="slides/slide2.xml"/><Relationship Id="rId11" Type="http://schemas.openxmlformats.org/officeDocument/2006/relationships/slide" Target="slides/slide7.xml"/><Relationship Id="rId24" Type="http://schemas.openxmlformats.org/officeDocument/2006/relationships/theme" Target="theme/theme1.xml"/><Relationship Id="rId5" Type="http://schemas.openxmlformats.org/officeDocument/2006/relationships/slide" Target="slides/slide1.xml"/><Relationship Id="rId15" Type="http://schemas.openxmlformats.org/officeDocument/2006/relationships/slide" Target="slides/slide11.xml"/><Relationship Id="rId23" Type="http://schemas.openxmlformats.org/officeDocument/2006/relationships/viewProps" Target="viewProps.xml"/><Relationship Id="rId10" Type="http://schemas.openxmlformats.org/officeDocument/2006/relationships/slide" Target="slides/slide6.xml"/><Relationship Id="rId19" Type="http://schemas.openxmlformats.org/officeDocument/2006/relationships/slide" Target="slides/slide15.xml"/><Relationship Id="rId4" Type="http://schemas.openxmlformats.org/officeDocument/2006/relationships/slideMaster" Target="slideMasters/slideMaster1.xml"/><Relationship Id="rId9" Type="http://schemas.openxmlformats.org/officeDocument/2006/relationships/slide" Target="slides/slide5.xml"/><Relationship Id="rId14" Type="http://schemas.openxmlformats.org/officeDocument/2006/relationships/slide" Target="slides/slide10.xml"/><Relationship Id="rId22" Type="http://schemas.openxmlformats.org/officeDocument/2006/relationships/presProps" Target="presProps.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A0CB51A7-E2FC-4701-AD2C-A63F0F0CB06E}" type="datetimeFigureOut">
              <a:rPr lang="en-GB" smtClean="0"/>
              <a:t>25/10/2026</a:t>
            </a:fld>
            <a:endParaRPr lang="en-GB"/>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3CE566F3-3797-4AD4-9363-32CF3025A942}" type="slidenum">
              <a:rPr lang="en-GB" smtClean="0"/>
              <a:t>‹#›</a:t>
            </a:fld>
            <a:endParaRPr lang="en-GB"/>
          </a:p>
        </p:txBody>
      </p:sp>
    </p:spTree>
    <p:extLst>
      <p:ext uri="{BB962C8B-B14F-4D97-AF65-F5344CB8AC3E}">
        <p14:creationId xmlns:p14="http://schemas.microsoft.com/office/powerpoint/2010/main" val="3222318030"/>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3CE566F3-3797-4AD4-9363-32CF3025A942}" type="slidenum">
              <a:rPr lang="en-GB" smtClean="0"/>
              <a:t>3</a:t>
            </a:fld>
            <a:endParaRPr lang="en-GB"/>
          </a:p>
        </p:txBody>
      </p:sp>
    </p:spTree>
    <p:extLst>
      <p:ext uri="{BB962C8B-B14F-4D97-AF65-F5344CB8AC3E}">
        <p14:creationId xmlns:p14="http://schemas.microsoft.com/office/powerpoint/2010/main" val="3830667466"/>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3CE566F3-3797-4AD4-9363-32CF3025A942}" type="slidenum">
              <a:rPr lang="en-GB" smtClean="0"/>
              <a:t>7</a:t>
            </a:fld>
            <a:endParaRPr lang="en-GB"/>
          </a:p>
        </p:txBody>
      </p:sp>
    </p:spTree>
    <p:extLst>
      <p:ext uri="{BB962C8B-B14F-4D97-AF65-F5344CB8AC3E}">
        <p14:creationId xmlns:p14="http://schemas.microsoft.com/office/powerpoint/2010/main" val="261046001"/>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883F278-8D03-3559-BCB0-D6C19D5BB675}"/>
              </a:ext>
            </a:extLst>
          </p:cNvPr>
          <p:cNvSpPr>
            <a:spLocks noGrp="1"/>
          </p:cNvSpPr>
          <p:nvPr>
            <p:ph type="ctrTitle"/>
          </p:nvPr>
        </p:nvSpPr>
        <p:spPr>
          <a:xfrm>
            <a:off x="1524000" y="1122363"/>
            <a:ext cx="9144000" cy="2387600"/>
          </a:xfrm>
        </p:spPr>
        <p:txBody>
          <a:bodyPr anchor="b"/>
          <a:lstStyle>
            <a:lvl1pPr algn="ctr">
              <a:defRPr sz="6000"/>
            </a:lvl1pPr>
          </a:lstStyle>
          <a:p>
            <a:r>
              <a:rPr lang="en-US"/>
              <a:t>Click to edit Master title style</a:t>
            </a:r>
            <a:endParaRPr lang="en-GB"/>
          </a:p>
        </p:txBody>
      </p:sp>
      <p:sp>
        <p:nvSpPr>
          <p:cNvPr id="3" name="Subtitle 2">
            <a:extLst>
              <a:ext uri="{FF2B5EF4-FFF2-40B4-BE49-F238E27FC236}">
                <a16:creationId xmlns:a16="http://schemas.microsoft.com/office/drawing/2014/main" id="{2FB6AA71-89E9-A632-D39E-3B2A5B4B656B}"/>
              </a:ext>
            </a:extLst>
          </p:cNvPr>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GB"/>
          </a:p>
        </p:txBody>
      </p:sp>
      <p:sp>
        <p:nvSpPr>
          <p:cNvPr id="4" name="Date Placeholder 3">
            <a:extLst>
              <a:ext uri="{FF2B5EF4-FFF2-40B4-BE49-F238E27FC236}">
                <a16:creationId xmlns:a16="http://schemas.microsoft.com/office/drawing/2014/main" id="{B90FF8CA-3CFE-9793-489E-6F5811E42FEB}"/>
              </a:ext>
            </a:extLst>
          </p:cNvPr>
          <p:cNvSpPr>
            <a:spLocks noGrp="1"/>
          </p:cNvSpPr>
          <p:nvPr>
            <p:ph type="dt" sz="half" idx="10"/>
          </p:nvPr>
        </p:nvSpPr>
        <p:spPr/>
        <p:txBody>
          <a:bodyPr/>
          <a:lstStyle/>
          <a:p>
            <a:fld id="{4D7F6787-DAEE-4E65-A9E5-DD4A6D1AE390}" type="datetimeFigureOut">
              <a:rPr lang="en-GB" smtClean="0"/>
              <a:t>25/10/2026</a:t>
            </a:fld>
            <a:endParaRPr lang="en-GB"/>
          </a:p>
        </p:txBody>
      </p:sp>
      <p:sp>
        <p:nvSpPr>
          <p:cNvPr id="5" name="Footer Placeholder 4">
            <a:extLst>
              <a:ext uri="{FF2B5EF4-FFF2-40B4-BE49-F238E27FC236}">
                <a16:creationId xmlns:a16="http://schemas.microsoft.com/office/drawing/2014/main" id="{332E7507-B24C-A67E-46AD-4C10A3D31E68}"/>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4845F2E0-7FF7-6DE8-F137-E6CCE8524785}"/>
              </a:ext>
            </a:extLst>
          </p:cNvPr>
          <p:cNvSpPr>
            <a:spLocks noGrp="1"/>
          </p:cNvSpPr>
          <p:nvPr>
            <p:ph type="sldNum" sz="quarter" idx="12"/>
          </p:nvPr>
        </p:nvSpPr>
        <p:spPr/>
        <p:txBody>
          <a:bodyPr/>
          <a:lstStyle/>
          <a:p>
            <a:fld id="{5BCCDE00-1B3C-4938-829D-D44BD2FE12D9}" type="slidenum">
              <a:rPr lang="en-GB" smtClean="0"/>
              <a:t>‹#›</a:t>
            </a:fld>
            <a:endParaRPr lang="en-GB"/>
          </a:p>
        </p:txBody>
      </p:sp>
    </p:spTree>
    <p:extLst>
      <p:ext uri="{BB962C8B-B14F-4D97-AF65-F5344CB8AC3E}">
        <p14:creationId xmlns:p14="http://schemas.microsoft.com/office/powerpoint/2010/main" val="2572345102"/>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D9E479E-8DFD-AB50-2513-4C1469E0B577}"/>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BC8C67AB-D3AD-A122-F807-09366DA01BF4}"/>
              </a:ext>
            </a:extLst>
          </p:cNvPr>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26F00A41-9914-B050-EFCE-E2F88168042B}"/>
              </a:ext>
            </a:extLst>
          </p:cNvPr>
          <p:cNvSpPr>
            <a:spLocks noGrp="1"/>
          </p:cNvSpPr>
          <p:nvPr>
            <p:ph type="dt" sz="half" idx="10"/>
          </p:nvPr>
        </p:nvSpPr>
        <p:spPr/>
        <p:txBody>
          <a:bodyPr/>
          <a:lstStyle/>
          <a:p>
            <a:fld id="{4D7F6787-DAEE-4E65-A9E5-DD4A6D1AE390}" type="datetimeFigureOut">
              <a:rPr lang="en-GB" smtClean="0"/>
              <a:t>25/10/2026</a:t>
            </a:fld>
            <a:endParaRPr lang="en-GB"/>
          </a:p>
        </p:txBody>
      </p:sp>
      <p:sp>
        <p:nvSpPr>
          <p:cNvPr id="5" name="Footer Placeholder 4">
            <a:extLst>
              <a:ext uri="{FF2B5EF4-FFF2-40B4-BE49-F238E27FC236}">
                <a16:creationId xmlns:a16="http://schemas.microsoft.com/office/drawing/2014/main" id="{D39380A3-C6ED-F5E1-AD66-45D4BEF47994}"/>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CD67449C-1CA5-BF67-3AFE-856376E57C1B}"/>
              </a:ext>
            </a:extLst>
          </p:cNvPr>
          <p:cNvSpPr>
            <a:spLocks noGrp="1"/>
          </p:cNvSpPr>
          <p:nvPr>
            <p:ph type="sldNum" sz="quarter" idx="12"/>
          </p:nvPr>
        </p:nvSpPr>
        <p:spPr/>
        <p:txBody>
          <a:bodyPr/>
          <a:lstStyle/>
          <a:p>
            <a:fld id="{5BCCDE00-1B3C-4938-829D-D44BD2FE12D9}" type="slidenum">
              <a:rPr lang="en-GB" smtClean="0"/>
              <a:t>‹#›</a:t>
            </a:fld>
            <a:endParaRPr lang="en-GB"/>
          </a:p>
        </p:txBody>
      </p:sp>
    </p:spTree>
    <p:extLst>
      <p:ext uri="{BB962C8B-B14F-4D97-AF65-F5344CB8AC3E}">
        <p14:creationId xmlns:p14="http://schemas.microsoft.com/office/powerpoint/2010/main" val="1576944784"/>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82EE718-2A01-1128-4BDB-61BD8513CE31}"/>
              </a:ext>
            </a:extLst>
          </p:cNvPr>
          <p:cNvSpPr>
            <a:spLocks noGrp="1"/>
          </p:cNvSpPr>
          <p:nvPr>
            <p:ph type="title"/>
          </p:nvPr>
        </p:nvSpPr>
        <p:spPr>
          <a:xfrm>
            <a:off x="831850" y="1709738"/>
            <a:ext cx="10515600" cy="2852737"/>
          </a:xfrm>
        </p:spPr>
        <p:txBody>
          <a:bodyPr anchor="b"/>
          <a:lstStyle>
            <a:lvl1pPr>
              <a:defRPr sz="6000"/>
            </a:lvl1pPr>
          </a:lstStyle>
          <a:p>
            <a:r>
              <a:rPr lang="en-US"/>
              <a:t>Click to edit Master title style</a:t>
            </a:r>
            <a:endParaRPr lang="en-GB"/>
          </a:p>
        </p:txBody>
      </p:sp>
      <p:sp>
        <p:nvSpPr>
          <p:cNvPr id="3" name="Text Placeholder 2">
            <a:extLst>
              <a:ext uri="{FF2B5EF4-FFF2-40B4-BE49-F238E27FC236}">
                <a16:creationId xmlns:a16="http://schemas.microsoft.com/office/drawing/2014/main" id="{364A1E3A-2066-E90A-588D-F492558C9908}"/>
              </a:ext>
            </a:extLst>
          </p:cNvPr>
          <p:cNvSpPr>
            <a:spLocks noGrp="1"/>
          </p:cNvSpPr>
          <p:nvPr>
            <p:ph type="body" idx="1"/>
          </p:nvPr>
        </p:nvSpPr>
        <p:spPr>
          <a:xfrm>
            <a:off x="831850" y="4589463"/>
            <a:ext cx="10515600" cy="1500187"/>
          </a:xfrm>
        </p:spPr>
        <p:txBody>
          <a:bodyPr/>
          <a:lstStyle>
            <a:lvl1pPr marL="0" indent="0">
              <a:buNone/>
              <a:defRPr sz="2400">
                <a:solidFill>
                  <a:schemeClr val="tx1">
                    <a:tint val="82000"/>
                  </a:schemeClr>
                </a:solidFill>
              </a:defRPr>
            </a:lvl1pPr>
            <a:lvl2pPr marL="457200" indent="0">
              <a:buNone/>
              <a:defRPr sz="2000">
                <a:solidFill>
                  <a:schemeClr val="tx1">
                    <a:tint val="82000"/>
                  </a:schemeClr>
                </a:solidFill>
              </a:defRPr>
            </a:lvl2pPr>
            <a:lvl3pPr marL="914400" indent="0">
              <a:buNone/>
              <a:defRPr sz="1800">
                <a:solidFill>
                  <a:schemeClr val="tx1">
                    <a:tint val="82000"/>
                  </a:schemeClr>
                </a:solidFill>
              </a:defRPr>
            </a:lvl3pPr>
            <a:lvl4pPr marL="1371600" indent="0">
              <a:buNone/>
              <a:defRPr sz="1600">
                <a:solidFill>
                  <a:schemeClr val="tx1">
                    <a:tint val="82000"/>
                  </a:schemeClr>
                </a:solidFill>
              </a:defRPr>
            </a:lvl4pPr>
            <a:lvl5pPr marL="1828800" indent="0">
              <a:buNone/>
              <a:defRPr sz="1600">
                <a:solidFill>
                  <a:schemeClr val="tx1">
                    <a:tint val="82000"/>
                  </a:schemeClr>
                </a:solidFill>
              </a:defRPr>
            </a:lvl5pPr>
            <a:lvl6pPr marL="2286000" indent="0">
              <a:buNone/>
              <a:defRPr sz="1600">
                <a:solidFill>
                  <a:schemeClr val="tx1">
                    <a:tint val="82000"/>
                  </a:schemeClr>
                </a:solidFill>
              </a:defRPr>
            </a:lvl6pPr>
            <a:lvl7pPr marL="2743200" indent="0">
              <a:buNone/>
              <a:defRPr sz="1600">
                <a:solidFill>
                  <a:schemeClr val="tx1">
                    <a:tint val="82000"/>
                  </a:schemeClr>
                </a:solidFill>
              </a:defRPr>
            </a:lvl7pPr>
            <a:lvl8pPr marL="3200400" indent="0">
              <a:buNone/>
              <a:defRPr sz="1600">
                <a:solidFill>
                  <a:schemeClr val="tx1">
                    <a:tint val="82000"/>
                  </a:schemeClr>
                </a:solidFill>
              </a:defRPr>
            </a:lvl8pPr>
            <a:lvl9pPr marL="3657600" indent="0">
              <a:buNone/>
              <a:defRPr sz="1600">
                <a:solidFill>
                  <a:schemeClr val="tx1">
                    <a:tint val="82000"/>
                  </a:schemeClr>
                </a:solidFill>
              </a:defRPr>
            </a:lvl9pPr>
          </a:lstStyle>
          <a:p>
            <a:pPr lvl="0"/>
            <a:r>
              <a:rPr lang="en-US"/>
              <a:t>Click to edit Master text styles</a:t>
            </a:r>
          </a:p>
        </p:txBody>
      </p:sp>
      <p:sp>
        <p:nvSpPr>
          <p:cNvPr id="4" name="Date Placeholder 3">
            <a:extLst>
              <a:ext uri="{FF2B5EF4-FFF2-40B4-BE49-F238E27FC236}">
                <a16:creationId xmlns:a16="http://schemas.microsoft.com/office/drawing/2014/main" id="{59C02519-8E73-E416-8346-D4464C6FEE48}"/>
              </a:ext>
            </a:extLst>
          </p:cNvPr>
          <p:cNvSpPr>
            <a:spLocks noGrp="1"/>
          </p:cNvSpPr>
          <p:nvPr>
            <p:ph type="dt" sz="half" idx="10"/>
          </p:nvPr>
        </p:nvSpPr>
        <p:spPr/>
        <p:txBody>
          <a:bodyPr/>
          <a:lstStyle/>
          <a:p>
            <a:fld id="{4D7F6787-DAEE-4E65-A9E5-DD4A6D1AE390}" type="datetimeFigureOut">
              <a:rPr lang="en-GB" smtClean="0"/>
              <a:t>25/10/2026</a:t>
            </a:fld>
            <a:endParaRPr lang="en-GB"/>
          </a:p>
        </p:txBody>
      </p:sp>
      <p:sp>
        <p:nvSpPr>
          <p:cNvPr id="5" name="Footer Placeholder 4">
            <a:extLst>
              <a:ext uri="{FF2B5EF4-FFF2-40B4-BE49-F238E27FC236}">
                <a16:creationId xmlns:a16="http://schemas.microsoft.com/office/drawing/2014/main" id="{9A672855-C4C2-FCD1-8E28-2296B96602D0}"/>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921FEF7B-B4EE-50D9-7B8C-980BD5A8A7C5}"/>
              </a:ext>
            </a:extLst>
          </p:cNvPr>
          <p:cNvSpPr>
            <a:spLocks noGrp="1"/>
          </p:cNvSpPr>
          <p:nvPr>
            <p:ph type="sldNum" sz="quarter" idx="12"/>
          </p:nvPr>
        </p:nvSpPr>
        <p:spPr/>
        <p:txBody>
          <a:bodyPr/>
          <a:lstStyle/>
          <a:p>
            <a:fld id="{5BCCDE00-1B3C-4938-829D-D44BD2FE12D9}" type="slidenum">
              <a:rPr lang="en-GB" smtClean="0"/>
              <a:t>‹#›</a:t>
            </a:fld>
            <a:endParaRPr lang="en-GB"/>
          </a:p>
        </p:txBody>
      </p:sp>
    </p:spTree>
    <p:extLst>
      <p:ext uri="{BB962C8B-B14F-4D97-AF65-F5344CB8AC3E}">
        <p14:creationId xmlns:p14="http://schemas.microsoft.com/office/powerpoint/2010/main" val="2547791270"/>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0FBA6E8-BBAF-3AF8-A5D1-3345BED8B53F}"/>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1B0F7466-0758-E56B-C118-B015F8ECB378}"/>
              </a:ext>
            </a:extLst>
          </p:cNvPr>
          <p:cNvSpPr>
            <a:spLocks noGrp="1"/>
          </p:cNvSpPr>
          <p:nvPr>
            <p:ph sz="half" idx="1"/>
          </p:nvPr>
        </p:nvSpPr>
        <p:spPr>
          <a:xfrm>
            <a:off x="838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a:extLst>
              <a:ext uri="{FF2B5EF4-FFF2-40B4-BE49-F238E27FC236}">
                <a16:creationId xmlns:a16="http://schemas.microsoft.com/office/drawing/2014/main" id="{08E32DB3-9289-68EE-A80F-F57E5C069F90}"/>
              </a:ext>
            </a:extLst>
          </p:cNvPr>
          <p:cNvSpPr>
            <a:spLocks noGrp="1"/>
          </p:cNvSpPr>
          <p:nvPr>
            <p:ph sz="half" idx="2"/>
          </p:nvPr>
        </p:nvSpPr>
        <p:spPr>
          <a:xfrm>
            <a:off x="6172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4">
            <a:extLst>
              <a:ext uri="{FF2B5EF4-FFF2-40B4-BE49-F238E27FC236}">
                <a16:creationId xmlns:a16="http://schemas.microsoft.com/office/drawing/2014/main" id="{46EA3262-EA9F-29C0-3284-E8CE1725BE89}"/>
              </a:ext>
            </a:extLst>
          </p:cNvPr>
          <p:cNvSpPr>
            <a:spLocks noGrp="1"/>
          </p:cNvSpPr>
          <p:nvPr>
            <p:ph type="dt" sz="half" idx="10"/>
          </p:nvPr>
        </p:nvSpPr>
        <p:spPr/>
        <p:txBody>
          <a:bodyPr/>
          <a:lstStyle/>
          <a:p>
            <a:fld id="{4D7F6787-DAEE-4E65-A9E5-DD4A6D1AE390}" type="datetimeFigureOut">
              <a:rPr lang="en-GB" smtClean="0"/>
              <a:t>25/10/2026</a:t>
            </a:fld>
            <a:endParaRPr lang="en-GB"/>
          </a:p>
        </p:txBody>
      </p:sp>
      <p:sp>
        <p:nvSpPr>
          <p:cNvPr id="6" name="Footer Placeholder 5">
            <a:extLst>
              <a:ext uri="{FF2B5EF4-FFF2-40B4-BE49-F238E27FC236}">
                <a16:creationId xmlns:a16="http://schemas.microsoft.com/office/drawing/2014/main" id="{5DC3E1CB-2D1E-66DF-B2FE-EC863BDFA941}"/>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5CB2DD41-3937-40B4-341B-0479DB43E004}"/>
              </a:ext>
            </a:extLst>
          </p:cNvPr>
          <p:cNvSpPr>
            <a:spLocks noGrp="1"/>
          </p:cNvSpPr>
          <p:nvPr>
            <p:ph type="sldNum" sz="quarter" idx="12"/>
          </p:nvPr>
        </p:nvSpPr>
        <p:spPr/>
        <p:txBody>
          <a:bodyPr/>
          <a:lstStyle/>
          <a:p>
            <a:fld id="{5BCCDE00-1B3C-4938-829D-D44BD2FE12D9}" type="slidenum">
              <a:rPr lang="en-GB" smtClean="0"/>
              <a:t>‹#›</a:t>
            </a:fld>
            <a:endParaRPr lang="en-GB"/>
          </a:p>
        </p:txBody>
      </p:sp>
    </p:spTree>
    <p:extLst>
      <p:ext uri="{BB962C8B-B14F-4D97-AF65-F5344CB8AC3E}">
        <p14:creationId xmlns:p14="http://schemas.microsoft.com/office/powerpoint/2010/main" val="3120140556"/>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F60CDB2-7A48-27E1-9DA4-734F1B921DF1}"/>
              </a:ext>
            </a:extLst>
          </p:cNvPr>
          <p:cNvSpPr>
            <a:spLocks noGrp="1"/>
          </p:cNvSpPr>
          <p:nvPr>
            <p:ph type="title"/>
          </p:nvPr>
        </p:nvSpPr>
        <p:spPr>
          <a:xfrm>
            <a:off x="839788" y="365125"/>
            <a:ext cx="10515600" cy="1325563"/>
          </a:xfrm>
        </p:spPr>
        <p:txBody>
          <a:bodyPr/>
          <a:lstStyle/>
          <a:p>
            <a:r>
              <a:rPr lang="en-US"/>
              <a:t>Click to edit Master title style</a:t>
            </a:r>
            <a:endParaRPr lang="en-GB"/>
          </a:p>
        </p:txBody>
      </p:sp>
      <p:sp>
        <p:nvSpPr>
          <p:cNvPr id="3" name="Text Placeholder 2">
            <a:extLst>
              <a:ext uri="{FF2B5EF4-FFF2-40B4-BE49-F238E27FC236}">
                <a16:creationId xmlns:a16="http://schemas.microsoft.com/office/drawing/2014/main" id="{85FC770E-32BA-797E-D5E0-CB3E088517A6}"/>
              </a:ext>
            </a:extLst>
          </p:cNvPr>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a:extLst>
              <a:ext uri="{FF2B5EF4-FFF2-40B4-BE49-F238E27FC236}">
                <a16:creationId xmlns:a16="http://schemas.microsoft.com/office/drawing/2014/main" id="{D161801C-E9DD-8949-A804-B595A5A05FB4}"/>
              </a:ext>
            </a:extLst>
          </p:cNvPr>
          <p:cNvSpPr>
            <a:spLocks noGrp="1"/>
          </p:cNvSpPr>
          <p:nvPr>
            <p:ph sz="half" idx="2"/>
          </p:nvPr>
        </p:nvSpPr>
        <p:spPr>
          <a:xfrm>
            <a:off x="839788" y="2505075"/>
            <a:ext cx="5157787"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a:extLst>
              <a:ext uri="{FF2B5EF4-FFF2-40B4-BE49-F238E27FC236}">
                <a16:creationId xmlns:a16="http://schemas.microsoft.com/office/drawing/2014/main" id="{F0BFBE80-6E4B-D88A-AE91-6BC7CB50D54A}"/>
              </a:ext>
            </a:extLst>
          </p:cNvPr>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a:extLst>
              <a:ext uri="{FF2B5EF4-FFF2-40B4-BE49-F238E27FC236}">
                <a16:creationId xmlns:a16="http://schemas.microsoft.com/office/drawing/2014/main" id="{F3505DA1-0ADB-4DB0-9FC9-2DEBEA1BC370}"/>
              </a:ext>
            </a:extLst>
          </p:cNvPr>
          <p:cNvSpPr>
            <a:spLocks noGrp="1"/>
          </p:cNvSpPr>
          <p:nvPr>
            <p:ph sz="quarter" idx="4"/>
          </p:nvPr>
        </p:nvSpPr>
        <p:spPr>
          <a:xfrm>
            <a:off x="6172200" y="2505075"/>
            <a:ext cx="5183188"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6">
            <a:extLst>
              <a:ext uri="{FF2B5EF4-FFF2-40B4-BE49-F238E27FC236}">
                <a16:creationId xmlns:a16="http://schemas.microsoft.com/office/drawing/2014/main" id="{F78337D8-77FD-68FB-E193-C7A2E9D01A1F}"/>
              </a:ext>
            </a:extLst>
          </p:cNvPr>
          <p:cNvSpPr>
            <a:spLocks noGrp="1"/>
          </p:cNvSpPr>
          <p:nvPr>
            <p:ph type="dt" sz="half" idx="10"/>
          </p:nvPr>
        </p:nvSpPr>
        <p:spPr/>
        <p:txBody>
          <a:bodyPr/>
          <a:lstStyle/>
          <a:p>
            <a:fld id="{4D7F6787-DAEE-4E65-A9E5-DD4A6D1AE390}" type="datetimeFigureOut">
              <a:rPr lang="en-GB" smtClean="0"/>
              <a:t>25/10/2026</a:t>
            </a:fld>
            <a:endParaRPr lang="en-GB"/>
          </a:p>
        </p:txBody>
      </p:sp>
      <p:sp>
        <p:nvSpPr>
          <p:cNvPr id="8" name="Footer Placeholder 7">
            <a:extLst>
              <a:ext uri="{FF2B5EF4-FFF2-40B4-BE49-F238E27FC236}">
                <a16:creationId xmlns:a16="http://schemas.microsoft.com/office/drawing/2014/main" id="{F551A260-BF84-C281-C94A-BB1511B19127}"/>
              </a:ext>
            </a:extLst>
          </p:cNvPr>
          <p:cNvSpPr>
            <a:spLocks noGrp="1"/>
          </p:cNvSpPr>
          <p:nvPr>
            <p:ph type="ftr" sz="quarter" idx="11"/>
          </p:nvPr>
        </p:nvSpPr>
        <p:spPr/>
        <p:txBody>
          <a:bodyPr/>
          <a:lstStyle/>
          <a:p>
            <a:endParaRPr lang="en-GB"/>
          </a:p>
        </p:txBody>
      </p:sp>
      <p:sp>
        <p:nvSpPr>
          <p:cNvPr id="9" name="Slide Number Placeholder 8">
            <a:extLst>
              <a:ext uri="{FF2B5EF4-FFF2-40B4-BE49-F238E27FC236}">
                <a16:creationId xmlns:a16="http://schemas.microsoft.com/office/drawing/2014/main" id="{49F1C0BB-3E3D-5CC9-621A-59D09C17EAE0}"/>
              </a:ext>
            </a:extLst>
          </p:cNvPr>
          <p:cNvSpPr>
            <a:spLocks noGrp="1"/>
          </p:cNvSpPr>
          <p:nvPr>
            <p:ph type="sldNum" sz="quarter" idx="12"/>
          </p:nvPr>
        </p:nvSpPr>
        <p:spPr/>
        <p:txBody>
          <a:bodyPr/>
          <a:lstStyle/>
          <a:p>
            <a:fld id="{5BCCDE00-1B3C-4938-829D-D44BD2FE12D9}" type="slidenum">
              <a:rPr lang="en-GB" smtClean="0"/>
              <a:t>‹#›</a:t>
            </a:fld>
            <a:endParaRPr lang="en-GB"/>
          </a:p>
        </p:txBody>
      </p:sp>
    </p:spTree>
    <p:extLst>
      <p:ext uri="{BB962C8B-B14F-4D97-AF65-F5344CB8AC3E}">
        <p14:creationId xmlns:p14="http://schemas.microsoft.com/office/powerpoint/2010/main" val="1838400132"/>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C42A608-7330-CABC-0B37-A8B8E7A4B1E2}"/>
              </a:ext>
            </a:extLst>
          </p:cNvPr>
          <p:cNvSpPr>
            <a:spLocks noGrp="1"/>
          </p:cNvSpPr>
          <p:nvPr>
            <p:ph type="title"/>
          </p:nvPr>
        </p:nvSpPr>
        <p:spPr/>
        <p:txBody>
          <a:bodyPr/>
          <a:lstStyle/>
          <a:p>
            <a:r>
              <a:rPr lang="en-US"/>
              <a:t>Click to edit Master title style</a:t>
            </a:r>
            <a:endParaRPr lang="en-GB"/>
          </a:p>
        </p:txBody>
      </p:sp>
      <p:sp>
        <p:nvSpPr>
          <p:cNvPr id="3" name="Date Placeholder 2">
            <a:extLst>
              <a:ext uri="{FF2B5EF4-FFF2-40B4-BE49-F238E27FC236}">
                <a16:creationId xmlns:a16="http://schemas.microsoft.com/office/drawing/2014/main" id="{16EE8616-AAE0-CAB8-DBAB-3A74DBD99279}"/>
              </a:ext>
            </a:extLst>
          </p:cNvPr>
          <p:cNvSpPr>
            <a:spLocks noGrp="1"/>
          </p:cNvSpPr>
          <p:nvPr>
            <p:ph type="dt" sz="half" idx="10"/>
          </p:nvPr>
        </p:nvSpPr>
        <p:spPr/>
        <p:txBody>
          <a:bodyPr/>
          <a:lstStyle/>
          <a:p>
            <a:fld id="{4D7F6787-DAEE-4E65-A9E5-DD4A6D1AE390}" type="datetimeFigureOut">
              <a:rPr lang="en-GB" smtClean="0"/>
              <a:t>25/10/2026</a:t>
            </a:fld>
            <a:endParaRPr lang="en-GB"/>
          </a:p>
        </p:txBody>
      </p:sp>
      <p:sp>
        <p:nvSpPr>
          <p:cNvPr id="4" name="Footer Placeholder 3">
            <a:extLst>
              <a:ext uri="{FF2B5EF4-FFF2-40B4-BE49-F238E27FC236}">
                <a16:creationId xmlns:a16="http://schemas.microsoft.com/office/drawing/2014/main" id="{876BCE92-65D9-425C-C7BF-CC00CCA7F31E}"/>
              </a:ext>
            </a:extLst>
          </p:cNvPr>
          <p:cNvSpPr>
            <a:spLocks noGrp="1"/>
          </p:cNvSpPr>
          <p:nvPr>
            <p:ph type="ftr" sz="quarter" idx="11"/>
          </p:nvPr>
        </p:nvSpPr>
        <p:spPr/>
        <p:txBody>
          <a:bodyPr/>
          <a:lstStyle/>
          <a:p>
            <a:endParaRPr lang="en-GB"/>
          </a:p>
        </p:txBody>
      </p:sp>
      <p:sp>
        <p:nvSpPr>
          <p:cNvPr id="5" name="Slide Number Placeholder 4">
            <a:extLst>
              <a:ext uri="{FF2B5EF4-FFF2-40B4-BE49-F238E27FC236}">
                <a16:creationId xmlns:a16="http://schemas.microsoft.com/office/drawing/2014/main" id="{27877CBF-87CB-8E38-748D-C121F80D249E}"/>
              </a:ext>
            </a:extLst>
          </p:cNvPr>
          <p:cNvSpPr>
            <a:spLocks noGrp="1"/>
          </p:cNvSpPr>
          <p:nvPr>
            <p:ph type="sldNum" sz="quarter" idx="12"/>
          </p:nvPr>
        </p:nvSpPr>
        <p:spPr/>
        <p:txBody>
          <a:bodyPr/>
          <a:lstStyle/>
          <a:p>
            <a:fld id="{5BCCDE00-1B3C-4938-829D-D44BD2FE12D9}" type="slidenum">
              <a:rPr lang="en-GB" smtClean="0"/>
              <a:t>‹#›</a:t>
            </a:fld>
            <a:endParaRPr lang="en-GB"/>
          </a:p>
        </p:txBody>
      </p:sp>
    </p:spTree>
    <p:extLst>
      <p:ext uri="{BB962C8B-B14F-4D97-AF65-F5344CB8AC3E}">
        <p14:creationId xmlns:p14="http://schemas.microsoft.com/office/powerpoint/2010/main" val="3409596168"/>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ECF96730-6804-AFC7-A8FC-3E7885BE1B4A}"/>
              </a:ext>
            </a:extLst>
          </p:cNvPr>
          <p:cNvSpPr>
            <a:spLocks noGrp="1"/>
          </p:cNvSpPr>
          <p:nvPr>
            <p:ph type="dt" sz="half" idx="10"/>
          </p:nvPr>
        </p:nvSpPr>
        <p:spPr/>
        <p:txBody>
          <a:bodyPr/>
          <a:lstStyle/>
          <a:p>
            <a:fld id="{4D7F6787-DAEE-4E65-A9E5-DD4A6D1AE390}" type="datetimeFigureOut">
              <a:rPr lang="en-GB" smtClean="0"/>
              <a:t>25/10/2026</a:t>
            </a:fld>
            <a:endParaRPr lang="en-GB"/>
          </a:p>
        </p:txBody>
      </p:sp>
      <p:sp>
        <p:nvSpPr>
          <p:cNvPr id="3" name="Footer Placeholder 2">
            <a:extLst>
              <a:ext uri="{FF2B5EF4-FFF2-40B4-BE49-F238E27FC236}">
                <a16:creationId xmlns:a16="http://schemas.microsoft.com/office/drawing/2014/main" id="{0226A8D4-4BC9-A1B5-F95C-6D9E46D4FBDE}"/>
              </a:ext>
            </a:extLst>
          </p:cNvPr>
          <p:cNvSpPr>
            <a:spLocks noGrp="1"/>
          </p:cNvSpPr>
          <p:nvPr>
            <p:ph type="ftr" sz="quarter" idx="11"/>
          </p:nvPr>
        </p:nvSpPr>
        <p:spPr/>
        <p:txBody>
          <a:bodyPr/>
          <a:lstStyle/>
          <a:p>
            <a:endParaRPr lang="en-GB"/>
          </a:p>
        </p:txBody>
      </p:sp>
      <p:sp>
        <p:nvSpPr>
          <p:cNvPr id="4" name="Slide Number Placeholder 3">
            <a:extLst>
              <a:ext uri="{FF2B5EF4-FFF2-40B4-BE49-F238E27FC236}">
                <a16:creationId xmlns:a16="http://schemas.microsoft.com/office/drawing/2014/main" id="{8C0CF761-D62F-59B4-7D97-FD7B11667BD4}"/>
              </a:ext>
            </a:extLst>
          </p:cNvPr>
          <p:cNvSpPr>
            <a:spLocks noGrp="1"/>
          </p:cNvSpPr>
          <p:nvPr>
            <p:ph type="sldNum" sz="quarter" idx="12"/>
          </p:nvPr>
        </p:nvSpPr>
        <p:spPr/>
        <p:txBody>
          <a:bodyPr/>
          <a:lstStyle/>
          <a:p>
            <a:fld id="{5BCCDE00-1B3C-4938-829D-D44BD2FE12D9}" type="slidenum">
              <a:rPr lang="en-GB" smtClean="0"/>
              <a:t>‹#›</a:t>
            </a:fld>
            <a:endParaRPr lang="en-GB"/>
          </a:p>
        </p:txBody>
      </p:sp>
    </p:spTree>
    <p:extLst>
      <p:ext uri="{BB962C8B-B14F-4D97-AF65-F5344CB8AC3E}">
        <p14:creationId xmlns:p14="http://schemas.microsoft.com/office/powerpoint/2010/main" val="2360393992"/>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FB7F51E-5CD7-3EFA-63B0-A7CEC177FB9E}"/>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Content Placeholder 2">
            <a:extLst>
              <a:ext uri="{FF2B5EF4-FFF2-40B4-BE49-F238E27FC236}">
                <a16:creationId xmlns:a16="http://schemas.microsoft.com/office/drawing/2014/main" id="{953D716A-5154-5CD4-FD5C-0D2B962AE916}"/>
              </a:ext>
            </a:extLst>
          </p:cNvPr>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a:extLst>
              <a:ext uri="{FF2B5EF4-FFF2-40B4-BE49-F238E27FC236}">
                <a16:creationId xmlns:a16="http://schemas.microsoft.com/office/drawing/2014/main" id="{AACB7A91-7B91-73E6-2C0C-739530D0D95D}"/>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136BBC57-A3A5-D67B-6FE4-294FB08A9415}"/>
              </a:ext>
            </a:extLst>
          </p:cNvPr>
          <p:cNvSpPr>
            <a:spLocks noGrp="1"/>
          </p:cNvSpPr>
          <p:nvPr>
            <p:ph type="dt" sz="half" idx="10"/>
          </p:nvPr>
        </p:nvSpPr>
        <p:spPr/>
        <p:txBody>
          <a:bodyPr/>
          <a:lstStyle/>
          <a:p>
            <a:fld id="{4D7F6787-DAEE-4E65-A9E5-DD4A6D1AE390}" type="datetimeFigureOut">
              <a:rPr lang="en-GB" smtClean="0"/>
              <a:t>25/10/2026</a:t>
            </a:fld>
            <a:endParaRPr lang="en-GB"/>
          </a:p>
        </p:txBody>
      </p:sp>
      <p:sp>
        <p:nvSpPr>
          <p:cNvPr id="6" name="Footer Placeholder 5">
            <a:extLst>
              <a:ext uri="{FF2B5EF4-FFF2-40B4-BE49-F238E27FC236}">
                <a16:creationId xmlns:a16="http://schemas.microsoft.com/office/drawing/2014/main" id="{5B412854-B559-6260-1A4B-009EE5E96A26}"/>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4735B799-F527-A60A-85C6-983D09FE82A5}"/>
              </a:ext>
            </a:extLst>
          </p:cNvPr>
          <p:cNvSpPr>
            <a:spLocks noGrp="1"/>
          </p:cNvSpPr>
          <p:nvPr>
            <p:ph type="sldNum" sz="quarter" idx="12"/>
          </p:nvPr>
        </p:nvSpPr>
        <p:spPr/>
        <p:txBody>
          <a:bodyPr/>
          <a:lstStyle/>
          <a:p>
            <a:fld id="{5BCCDE00-1B3C-4938-829D-D44BD2FE12D9}" type="slidenum">
              <a:rPr lang="en-GB" smtClean="0"/>
              <a:t>‹#›</a:t>
            </a:fld>
            <a:endParaRPr lang="en-GB"/>
          </a:p>
        </p:txBody>
      </p:sp>
    </p:spTree>
    <p:extLst>
      <p:ext uri="{BB962C8B-B14F-4D97-AF65-F5344CB8AC3E}">
        <p14:creationId xmlns:p14="http://schemas.microsoft.com/office/powerpoint/2010/main" val="1291905703"/>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0205924-549F-7D22-6D6C-AF73AD09BE10}"/>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Picture Placeholder 2">
            <a:extLst>
              <a:ext uri="{FF2B5EF4-FFF2-40B4-BE49-F238E27FC236}">
                <a16:creationId xmlns:a16="http://schemas.microsoft.com/office/drawing/2014/main" id="{6AD0A127-CCBB-2E89-852C-75054717B0EA}"/>
              </a:ext>
            </a:extLst>
          </p:cNvPr>
          <p:cNvSpPr>
            <a:spLocks noGrp="1" noChangeAspect="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GB"/>
          </a:p>
        </p:txBody>
      </p:sp>
      <p:sp>
        <p:nvSpPr>
          <p:cNvPr id="4" name="Text Placeholder 3">
            <a:extLst>
              <a:ext uri="{FF2B5EF4-FFF2-40B4-BE49-F238E27FC236}">
                <a16:creationId xmlns:a16="http://schemas.microsoft.com/office/drawing/2014/main" id="{D1B9E1AB-E99A-C89D-F468-77411BCBAD0B}"/>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3FEAC7F7-78A5-2B92-2B25-5EBE6F3C39B9}"/>
              </a:ext>
            </a:extLst>
          </p:cNvPr>
          <p:cNvSpPr>
            <a:spLocks noGrp="1"/>
          </p:cNvSpPr>
          <p:nvPr>
            <p:ph type="dt" sz="half" idx="10"/>
          </p:nvPr>
        </p:nvSpPr>
        <p:spPr/>
        <p:txBody>
          <a:bodyPr/>
          <a:lstStyle/>
          <a:p>
            <a:fld id="{4D7F6787-DAEE-4E65-A9E5-DD4A6D1AE390}" type="datetimeFigureOut">
              <a:rPr lang="en-GB" smtClean="0"/>
              <a:t>25/10/2026</a:t>
            </a:fld>
            <a:endParaRPr lang="en-GB"/>
          </a:p>
        </p:txBody>
      </p:sp>
      <p:sp>
        <p:nvSpPr>
          <p:cNvPr id="6" name="Footer Placeholder 5">
            <a:extLst>
              <a:ext uri="{FF2B5EF4-FFF2-40B4-BE49-F238E27FC236}">
                <a16:creationId xmlns:a16="http://schemas.microsoft.com/office/drawing/2014/main" id="{8DD58468-4AF9-6014-66FB-F13D2AEB8E20}"/>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A3E36AED-18EC-5854-944E-87FD31C1CF7B}"/>
              </a:ext>
            </a:extLst>
          </p:cNvPr>
          <p:cNvSpPr>
            <a:spLocks noGrp="1"/>
          </p:cNvSpPr>
          <p:nvPr>
            <p:ph type="sldNum" sz="quarter" idx="12"/>
          </p:nvPr>
        </p:nvSpPr>
        <p:spPr/>
        <p:txBody>
          <a:bodyPr/>
          <a:lstStyle/>
          <a:p>
            <a:fld id="{5BCCDE00-1B3C-4938-829D-D44BD2FE12D9}" type="slidenum">
              <a:rPr lang="en-GB" smtClean="0"/>
              <a:t>‹#›</a:t>
            </a:fld>
            <a:endParaRPr lang="en-GB"/>
          </a:p>
        </p:txBody>
      </p:sp>
    </p:spTree>
    <p:extLst>
      <p:ext uri="{BB962C8B-B14F-4D97-AF65-F5344CB8AC3E}">
        <p14:creationId xmlns:p14="http://schemas.microsoft.com/office/powerpoint/2010/main" val="1351818706"/>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18A247D-563B-1D4E-757A-E32CD8F9EDAE}"/>
              </a:ext>
            </a:extLst>
          </p:cNvPr>
          <p:cNvSpPr>
            <a:spLocks noGrp="1"/>
          </p:cNvSpPr>
          <p:nvPr>
            <p:ph type="title"/>
          </p:nvPr>
        </p:nvSpPr>
        <p:spPr/>
        <p:txBody>
          <a:bodyPr/>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E10F036E-21A6-4743-AEBE-80D0474D0D27}"/>
              </a:ext>
            </a:extLst>
          </p:cNvPr>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D458FE41-9F56-D54D-7729-9427A14693EE}"/>
              </a:ext>
            </a:extLst>
          </p:cNvPr>
          <p:cNvSpPr>
            <a:spLocks noGrp="1"/>
          </p:cNvSpPr>
          <p:nvPr>
            <p:ph type="dt" sz="half" idx="10"/>
          </p:nvPr>
        </p:nvSpPr>
        <p:spPr/>
        <p:txBody>
          <a:bodyPr/>
          <a:lstStyle/>
          <a:p>
            <a:fld id="{4D7F6787-DAEE-4E65-A9E5-DD4A6D1AE390}" type="datetimeFigureOut">
              <a:rPr lang="en-GB" smtClean="0"/>
              <a:t>25/10/2026</a:t>
            </a:fld>
            <a:endParaRPr lang="en-GB"/>
          </a:p>
        </p:txBody>
      </p:sp>
      <p:sp>
        <p:nvSpPr>
          <p:cNvPr id="5" name="Footer Placeholder 4">
            <a:extLst>
              <a:ext uri="{FF2B5EF4-FFF2-40B4-BE49-F238E27FC236}">
                <a16:creationId xmlns:a16="http://schemas.microsoft.com/office/drawing/2014/main" id="{CBC4E350-E75E-9AA3-A11D-AFD3400A3AD3}"/>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51EDFA7D-3C00-0019-4784-B8B9A4BDF8D7}"/>
              </a:ext>
            </a:extLst>
          </p:cNvPr>
          <p:cNvSpPr>
            <a:spLocks noGrp="1"/>
          </p:cNvSpPr>
          <p:nvPr>
            <p:ph type="sldNum" sz="quarter" idx="12"/>
          </p:nvPr>
        </p:nvSpPr>
        <p:spPr/>
        <p:txBody>
          <a:bodyPr/>
          <a:lstStyle/>
          <a:p>
            <a:fld id="{5BCCDE00-1B3C-4938-829D-D44BD2FE12D9}" type="slidenum">
              <a:rPr lang="en-GB" smtClean="0"/>
              <a:t>‹#›</a:t>
            </a:fld>
            <a:endParaRPr lang="en-GB"/>
          </a:p>
        </p:txBody>
      </p:sp>
    </p:spTree>
    <p:extLst>
      <p:ext uri="{BB962C8B-B14F-4D97-AF65-F5344CB8AC3E}">
        <p14:creationId xmlns:p14="http://schemas.microsoft.com/office/powerpoint/2010/main" val="4227267718"/>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FC7F0148-271F-003D-D424-A1DAF4AF80D9}"/>
              </a:ext>
            </a:extLst>
          </p:cNvPr>
          <p:cNvSpPr>
            <a:spLocks noGrp="1"/>
          </p:cNvSpPr>
          <p:nvPr>
            <p:ph type="title" orient="vert"/>
          </p:nvPr>
        </p:nvSpPr>
        <p:spPr>
          <a:xfrm>
            <a:off x="8724900" y="365125"/>
            <a:ext cx="2628900" cy="5811838"/>
          </a:xfrm>
        </p:spPr>
        <p:txBody>
          <a:bodyPr vert="eaVert"/>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0E23CD3D-0313-1E8E-2538-FFF8B0227D9E}"/>
              </a:ext>
            </a:extLst>
          </p:cNvPr>
          <p:cNvSpPr>
            <a:spLocks noGrp="1"/>
          </p:cNvSpPr>
          <p:nvPr>
            <p:ph type="body" orient="vert" idx="1"/>
          </p:nvPr>
        </p:nvSpPr>
        <p:spPr>
          <a:xfrm>
            <a:off x="838200" y="365125"/>
            <a:ext cx="7734300" cy="5811838"/>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5C3403A8-839F-6C8E-0B74-9637118A5E24}"/>
              </a:ext>
            </a:extLst>
          </p:cNvPr>
          <p:cNvSpPr>
            <a:spLocks noGrp="1"/>
          </p:cNvSpPr>
          <p:nvPr>
            <p:ph type="dt" sz="half" idx="10"/>
          </p:nvPr>
        </p:nvSpPr>
        <p:spPr/>
        <p:txBody>
          <a:bodyPr/>
          <a:lstStyle/>
          <a:p>
            <a:fld id="{4D7F6787-DAEE-4E65-A9E5-DD4A6D1AE390}" type="datetimeFigureOut">
              <a:rPr lang="en-GB" smtClean="0"/>
              <a:t>25/10/2026</a:t>
            </a:fld>
            <a:endParaRPr lang="en-GB"/>
          </a:p>
        </p:txBody>
      </p:sp>
      <p:sp>
        <p:nvSpPr>
          <p:cNvPr id="5" name="Footer Placeholder 4">
            <a:extLst>
              <a:ext uri="{FF2B5EF4-FFF2-40B4-BE49-F238E27FC236}">
                <a16:creationId xmlns:a16="http://schemas.microsoft.com/office/drawing/2014/main" id="{687B44ED-AC3A-3912-D933-F7B2D9524BA8}"/>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854D0866-E8C6-BBBE-A4EA-3715595E4F49}"/>
              </a:ext>
            </a:extLst>
          </p:cNvPr>
          <p:cNvSpPr>
            <a:spLocks noGrp="1"/>
          </p:cNvSpPr>
          <p:nvPr>
            <p:ph type="sldNum" sz="quarter" idx="12"/>
          </p:nvPr>
        </p:nvSpPr>
        <p:spPr/>
        <p:txBody>
          <a:bodyPr/>
          <a:lstStyle/>
          <a:p>
            <a:fld id="{5BCCDE00-1B3C-4938-829D-D44BD2FE12D9}" type="slidenum">
              <a:rPr lang="en-GB" smtClean="0"/>
              <a:t>‹#›</a:t>
            </a:fld>
            <a:endParaRPr lang="en-GB"/>
          </a:p>
        </p:txBody>
      </p:sp>
    </p:spTree>
    <p:extLst>
      <p:ext uri="{BB962C8B-B14F-4D97-AF65-F5344CB8AC3E}">
        <p14:creationId xmlns:p14="http://schemas.microsoft.com/office/powerpoint/2010/main" val="2941311294"/>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5E4AAAAA-1AEF-B4D0-8B38-40A64845AE9E}"/>
              </a:ext>
            </a:extLst>
          </p:cNvPr>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a:t>Click to edit Master title style</a:t>
            </a:r>
            <a:endParaRPr lang="en-GB"/>
          </a:p>
        </p:txBody>
      </p:sp>
      <p:sp>
        <p:nvSpPr>
          <p:cNvPr id="3" name="Text Placeholder 2">
            <a:extLst>
              <a:ext uri="{FF2B5EF4-FFF2-40B4-BE49-F238E27FC236}">
                <a16:creationId xmlns:a16="http://schemas.microsoft.com/office/drawing/2014/main" id="{B9FAA077-25AE-310F-26D2-BFC4BB3DA2F2}"/>
              </a:ext>
            </a:extLst>
          </p:cNvPr>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B8342BBB-6B26-EBD7-0833-A340D6D22787}"/>
              </a:ext>
            </a:extLst>
          </p:cNvPr>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82000"/>
                  </a:schemeClr>
                </a:solidFill>
              </a:defRPr>
            </a:lvl1pPr>
          </a:lstStyle>
          <a:p>
            <a:fld id="{4D7F6787-DAEE-4E65-A9E5-DD4A6D1AE390}" type="datetimeFigureOut">
              <a:rPr lang="en-GB" smtClean="0"/>
              <a:t>25/10/2026</a:t>
            </a:fld>
            <a:endParaRPr lang="en-GB"/>
          </a:p>
        </p:txBody>
      </p:sp>
      <p:sp>
        <p:nvSpPr>
          <p:cNvPr id="5" name="Footer Placeholder 4">
            <a:extLst>
              <a:ext uri="{FF2B5EF4-FFF2-40B4-BE49-F238E27FC236}">
                <a16:creationId xmlns:a16="http://schemas.microsoft.com/office/drawing/2014/main" id="{7BC8670D-CAAB-9FBA-76FE-A8F8878CBB4F}"/>
              </a:ext>
            </a:extLst>
          </p:cNvPr>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82000"/>
                  </a:schemeClr>
                </a:solidFill>
              </a:defRPr>
            </a:lvl1pPr>
          </a:lstStyle>
          <a:p>
            <a:endParaRPr lang="en-GB"/>
          </a:p>
        </p:txBody>
      </p:sp>
      <p:sp>
        <p:nvSpPr>
          <p:cNvPr id="6" name="Slide Number Placeholder 5">
            <a:extLst>
              <a:ext uri="{FF2B5EF4-FFF2-40B4-BE49-F238E27FC236}">
                <a16:creationId xmlns:a16="http://schemas.microsoft.com/office/drawing/2014/main" id="{CCCD0422-B5CA-BA34-AD65-754A75A867D8}"/>
              </a:ext>
            </a:extLst>
          </p:cNvPr>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82000"/>
                  </a:schemeClr>
                </a:solidFill>
              </a:defRPr>
            </a:lvl1pPr>
          </a:lstStyle>
          <a:p>
            <a:fld id="{5BCCDE00-1B3C-4938-829D-D44BD2FE12D9}" type="slidenum">
              <a:rPr lang="en-GB" smtClean="0"/>
              <a:t>‹#›</a:t>
            </a:fld>
            <a:endParaRPr lang="en-GB"/>
          </a:p>
        </p:txBody>
      </p:sp>
    </p:spTree>
    <p:extLst>
      <p:ext uri="{BB962C8B-B14F-4D97-AF65-F5344CB8AC3E}">
        <p14:creationId xmlns:p14="http://schemas.microsoft.com/office/powerpoint/2010/main" val="681888043"/>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slideLayout" Target="../slideLayouts/slideLayout1.xml"/><Relationship Id="rId2" Type="http://schemas.openxmlformats.org/officeDocument/2006/relationships/audio" Target="../media/media1.m4a"/><Relationship Id="rId1" Type="http://schemas.microsoft.com/office/2007/relationships/media" Target="../media/media1.m4a"/><Relationship Id="rId5" Type="http://schemas.openxmlformats.org/officeDocument/2006/relationships/image" Target="../media/image2.png"/><Relationship Id="rId4" Type="http://schemas.openxmlformats.org/officeDocument/2006/relationships/image" Target="../media/image1.png"/></Relationships>
</file>

<file path=ppt/slides/_rels/slide2.xml.rels><?xml version="1.0" encoding="UTF-8" standalone="yes"?>
<Relationships xmlns="http://schemas.openxmlformats.org/package/2006/relationships"><Relationship Id="rId8" Type="http://schemas.openxmlformats.org/officeDocument/2006/relationships/image" Target="../media/image5.png"/><Relationship Id="rId13" Type="http://schemas.openxmlformats.org/officeDocument/2006/relationships/image" Target="../media/image2.png"/><Relationship Id="rId3" Type="http://schemas.microsoft.com/office/2007/relationships/media" Target="../media/media3.m4a"/><Relationship Id="rId7" Type="http://schemas.openxmlformats.org/officeDocument/2006/relationships/image" Target="../media/image4.png"/><Relationship Id="rId12" Type="http://schemas.openxmlformats.org/officeDocument/2006/relationships/image" Target="../media/image9.png"/><Relationship Id="rId2" Type="http://schemas.openxmlformats.org/officeDocument/2006/relationships/audio" Target="../media/media2.m4a"/><Relationship Id="rId1" Type="http://schemas.microsoft.com/office/2007/relationships/media" Target="../media/media2.m4a"/><Relationship Id="rId6" Type="http://schemas.openxmlformats.org/officeDocument/2006/relationships/image" Target="../media/image3.png"/><Relationship Id="rId11" Type="http://schemas.openxmlformats.org/officeDocument/2006/relationships/image" Target="../media/image8.png"/><Relationship Id="rId5" Type="http://schemas.openxmlformats.org/officeDocument/2006/relationships/slideLayout" Target="../slideLayouts/slideLayout2.xml"/><Relationship Id="rId10" Type="http://schemas.openxmlformats.org/officeDocument/2006/relationships/image" Target="../media/image7.png"/><Relationship Id="rId4" Type="http://schemas.openxmlformats.org/officeDocument/2006/relationships/audio" Target="../media/media3.m4a"/><Relationship Id="rId9" Type="http://schemas.openxmlformats.org/officeDocument/2006/relationships/image" Target="../media/image6.png"/></Relationships>
</file>

<file path=ppt/slides/_rels/slide3.xml.rels><?xml version="1.0" encoding="UTF-8" standalone="yes"?>
<Relationships xmlns="http://schemas.openxmlformats.org/package/2006/relationships"><Relationship Id="rId8" Type="http://schemas.openxmlformats.org/officeDocument/2006/relationships/image" Target="../media/image13.png"/><Relationship Id="rId13" Type="http://schemas.openxmlformats.org/officeDocument/2006/relationships/image" Target="../media/image18.png"/><Relationship Id="rId3" Type="http://schemas.openxmlformats.org/officeDocument/2006/relationships/slideLayout" Target="../slideLayouts/slideLayout2.xml"/><Relationship Id="rId7" Type="http://schemas.openxmlformats.org/officeDocument/2006/relationships/image" Target="../media/image12.png"/><Relationship Id="rId12" Type="http://schemas.openxmlformats.org/officeDocument/2006/relationships/image" Target="../media/image17.png"/><Relationship Id="rId2" Type="http://schemas.openxmlformats.org/officeDocument/2006/relationships/audio" Target="../media/media4.m4a"/><Relationship Id="rId16" Type="http://schemas.openxmlformats.org/officeDocument/2006/relationships/image" Target="../media/image2.png"/><Relationship Id="rId1" Type="http://schemas.microsoft.com/office/2007/relationships/media" Target="../media/media4.m4a"/><Relationship Id="rId6" Type="http://schemas.openxmlformats.org/officeDocument/2006/relationships/image" Target="../media/image11.png"/><Relationship Id="rId11" Type="http://schemas.openxmlformats.org/officeDocument/2006/relationships/image" Target="../media/image16.png"/><Relationship Id="rId5" Type="http://schemas.openxmlformats.org/officeDocument/2006/relationships/image" Target="../media/image10.png"/><Relationship Id="rId15" Type="http://schemas.openxmlformats.org/officeDocument/2006/relationships/image" Target="../media/image20.jpeg"/><Relationship Id="rId10" Type="http://schemas.openxmlformats.org/officeDocument/2006/relationships/image" Target="../media/image15.png"/><Relationship Id="rId4" Type="http://schemas.openxmlformats.org/officeDocument/2006/relationships/notesSlide" Target="../notesSlides/notesSlide1.xml"/><Relationship Id="rId9" Type="http://schemas.openxmlformats.org/officeDocument/2006/relationships/image" Target="../media/image14.png"/><Relationship Id="rId14" Type="http://schemas.openxmlformats.org/officeDocument/2006/relationships/image" Target="../media/image19.png"/></Relationships>
</file>

<file path=ppt/slides/_rels/slide4.xml.rels><?xml version="1.0" encoding="UTF-8" standalone="yes"?>
<Relationships xmlns="http://schemas.openxmlformats.org/package/2006/relationships"><Relationship Id="rId8" Type="http://schemas.openxmlformats.org/officeDocument/2006/relationships/image" Target="../media/image25.jpeg"/><Relationship Id="rId13" Type="http://schemas.openxmlformats.org/officeDocument/2006/relationships/image" Target="../media/image30.png"/><Relationship Id="rId3" Type="http://schemas.openxmlformats.org/officeDocument/2006/relationships/slideLayout" Target="../slideLayouts/slideLayout2.xml"/><Relationship Id="rId7" Type="http://schemas.openxmlformats.org/officeDocument/2006/relationships/image" Target="../media/image24.png"/><Relationship Id="rId12" Type="http://schemas.openxmlformats.org/officeDocument/2006/relationships/image" Target="../media/image29.png"/><Relationship Id="rId2" Type="http://schemas.openxmlformats.org/officeDocument/2006/relationships/audio" Target="../media/media5.m4a"/><Relationship Id="rId1" Type="http://schemas.microsoft.com/office/2007/relationships/media" Target="../media/media5.m4a"/><Relationship Id="rId6" Type="http://schemas.openxmlformats.org/officeDocument/2006/relationships/image" Target="../media/image23.png"/><Relationship Id="rId11" Type="http://schemas.openxmlformats.org/officeDocument/2006/relationships/image" Target="../media/image28.png"/><Relationship Id="rId5" Type="http://schemas.openxmlformats.org/officeDocument/2006/relationships/image" Target="../media/image22.svg"/><Relationship Id="rId10" Type="http://schemas.openxmlformats.org/officeDocument/2006/relationships/image" Target="../media/image27.png"/><Relationship Id="rId4" Type="http://schemas.openxmlformats.org/officeDocument/2006/relationships/image" Target="../media/image21.svg"/><Relationship Id="rId9" Type="http://schemas.openxmlformats.org/officeDocument/2006/relationships/image" Target="../media/image26.svg"/><Relationship Id="rId14" Type="http://schemas.openxmlformats.org/officeDocument/2006/relationships/image" Target="../media/image2.png"/></Relationships>
</file>

<file path=ppt/slides/_rels/slide5.xml.rels><?xml version="1.0" encoding="UTF-8" standalone="yes"?>
<Relationships xmlns="http://schemas.openxmlformats.org/package/2006/relationships"><Relationship Id="rId8" Type="http://schemas.openxmlformats.org/officeDocument/2006/relationships/image" Target="../media/image35.png"/><Relationship Id="rId3" Type="http://schemas.openxmlformats.org/officeDocument/2006/relationships/slideLayout" Target="../slideLayouts/slideLayout2.xml"/><Relationship Id="rId7" Type="http://schemas.openxmlformats.org/officeDocument/2006/relationships/image" Target="../media/image34.png"/><Relationship Id="rId2" Type="http://schemas.openxmlformats.org/officeDocument/2006/relationships/audio" Target="../media/media6.m4a"/><Relationship Id="rId1" Type="http://schemas.microsoft.com/office/2007/relationships/media" Target="../media/media6.m4a"/><Relationship Id="rId6" Type="http://schemas.openxmlformats.org/officeDocument/2006/relationships/image" Target="../media/image33.png"/><Relationship Id="rId5" Type="http://schemas.openxmlformats.org/officeDocument/2006/relationships/image" Target="../media/image32.png"/><Relationship Id="rId10" Type="http://schemas.openxmlformats.org/officeDocument/2006/relationships/image" Target="../media/image2.png"/><Relationship Id="rId4" Type="http://schemas.openxmlformats.org/officeDocument/2006/relationships/image" Target="../media/image31.png"/><Relationship Id="rId9" Type="http://schemas.openxmlformats.org/officeDocument/2006/relationships/image" Target="../media/image36.jpeg"/></Relationships>
</file>

<file path=ppt/slides/_rels/slide6.xml.rels><?xml version="1.0" encoding="UTF-8" standalone="yes"?>
<Relationships xmlns="http://schemas.openxmlformats.org/package/2006/relationships"><Relationship Id="rId8" Type="http://schemas.openxmlformats.org/officeDocument/2006/relationships/image" Target="../media/image41.png"/><Relationship Id="rId3" Type="http://schemas.openxmlformats.org/officeDocument/2006/relationships/slideLayout" Target="../slideLayouts/slideLayout2.xml"/><Relationship Id="rId7" Type="http://schemas.openxmlformats.org/officeDocument/2006/relationships/image" Target="../media/image40.png"/><Relationship Id="rId2" Type="http://schemas.openxmlformats.org/officeDocument/2006/relationships/audio" Target="../media/media7.m4a"/><Relationship Id="rId1" Type="http://schemas.microsoft.com/office/2007/relationships/media" Target="../media/media7.m4a"/><Relationship Id="rId6" Type="http://schemas.openxmlformats.org/officeDocument/2006/relationships/image" Target="../media/image39.png"/><Relationship Id="rId11" Type="http://schemas.openxmlformats.org/officeDocument/2006/relationships/image" Target="../media/image2.png"/><Relationship Id="rId5" Type="http://schemas.openxmlformats.org/officeDocument/2006/relationships/image" Target="../media/image38.png"/><Relationship Id="rId10" Type="http://schemas.openxmlformats.org/officeDocument/2006/relationships/image" Target="../media/image43.png"/><Relationship Id="rId4" Type="http://schemas.openxmlformats.org/officeDocument/2006/relationships/image" Target="../media/image37.jpeg"/><Relationship Id="rId9" Type="http://schemas.openxmlformats.org/officeDocument/2006/relationships/image" Target="../media/image42.png"/></Relationships>
</file>

<file path=ppt/slides/_rels/slide7.xml.rels><?xml version="1.0" encoding="UTF-8" standalone="yes"?>
<Relationships xmlns="http://schemas.openxmlformats.org/package/2006/relationships"><Relationship Id="rId8" Type="http://schemas.openxmlformats.org/officeDocument/2006/relationships/image" Target="../media/image47.png"/><Relationship Id="rId13" Type="http://schemas.openxmlformats.org/officeDocument/2006/relationships/image" Target="../media/image2.png"/><Relationship Id="rId3" Type="http://schemas.openxmlformats.org/officeDocument/2006/relationships/slideLayout" Target="../slideLayouts/slideLayout2.xml"/><Relationship Id="rId7" Type="http://schemas.openxmlformats.org/officeDocument/2006/relationships/image" Target="../media/image46.png"/><Relationship Id="rId12" Type="http://schemas.openxmlformats.org/officeDocument/2006/relationships/image" Target="../media/image51.png"/><Relationship Id="rId2" Type="http://schemas.openxmlformats.org/officeDocument/2006/relationships/audio" Target="../media/media8.m4a"/><Relationship Id="rId1" Type="http://schemas.microsoft.com/office/2007/relationships/media" Target="../media/media8.m4a"/><Relationship Id="rId6" Type="http://schemas.openxmlformats.org/officeDocument/2006/relationships/image" Target="../media/image45.png"/><Relationship Id="rId11" Type="http://schemas.openxmlformats.org/officeDocument/2006/relationships/image" Target="../media/image50.jpeg"/><Relationship Id="rId5" Type="http://schemas.openxmlformats.org/officeDocument/2006/relationships/image" Target="../media/image44.png"/><Relationship Id="rId10" Type="http://schemas.openxmlformats.org/officeDocument/2006/relationships/image" Target="../media/image49.png"/><Relationship Id="rId4" Type="http://schemas.openxmlformats.org/officeDocument/2006/relationships/notesSlide" Target="../notesSlides/notesSlide2.xml"/><Relationship Id="rId9" Type="http://schemas.openxmlformats.org/officeDocument/2006/relationships/image" Target="../media/image48.png"/></Relationships>
</file>

<file path=ppt/slides/_rels/slide8.xml.rels><?xml version="1.0" encoding="UTF-8" standalone="yes"?>
<Relationships xmlns="http://schemas.openxmlformats.org/package/2006/relationships"><Relationship Id="rId8" Type="http://schemas.openxmlformats.org/officeDocument/2006/relationships/image" Target="../media/image56.png"/><Relationship Id="rId13" Type="http://schemas.openxmlformats.org/officeDocument/2006/relationships/image" Target="../media/image61.jpeg"/><Relationship Id="rId3" Type="http://schemas.openxmlformats.org/officeDocument/2006/relationships/slideLayout" Target="../slideLayouts/slideLayout2.xml"/><Relationship Id="rId7" Type="http://schemas.openxmlformats.org/officeDocument/2006/relationships/image" Target="../media/image55.png"/><Relationship Id="rId12" Type="http://schemas.openxmlformats.org/officeDocument/2006/relationships/image" Target="../media/image60.png"/><Relationship Id="rId2" Type="http://schemas.openxmlformats.org/officeDocument/2006/relationships/audio" Target="../media/media9.m4a"/><Relationship Id="rId1" Type="http://schemas.microsoft.com/office/2007/relationships/media" Target="../media/media9.m4a"/><Relationship Id="rId6" Type="http://schemas.openxmlformats.org/officeDocument/2006/relationships/image" Target="../media/image54.png"/><Relationship Id="rId11" Type="http://schemas.openxmlformats.org/officeDocument/2006/relationships/image" Target="../media/image59.png"/><Relationship Id="rId5" Type="http://schemas.openxmlformats.org/officeDocument/2006/relationships/image" Target="../media/image53.png"/><Relationship Id="rId15" Type="http://schemas.openxmlformats.org/officeDocument/2006/relationships/image" Target="../media/image2.png"/><Relationship Id="rId10" Type="http://schemas.openxmlformats.org/officeDocument/2006/relationships/image" Target="../media/image58.png"/><Relationship Id="rId4" Type="http://schemas.openxmlformats.org/officeDocument/2006/relationships/image" Target="../media/image52.png"/><Relationship Id="rId9" Type="http://schemas.openxmlformats.org/officeDocument/2006/relationships/image" Target="../media/image57.png"/><Relationship Id="rId14" Type="http://schemas.openxmlformats.org/officeDocument/2006/relationships/image" Target="../media/image62.png"/></Relationships>
</file>

<file path=ppt/slides/_rels/slide9.xml.rels><?xml version="1.0" encoding="UTF-8" standalone="yes"?>
<Relationships xmlns="http://schemas.openxmlformats.org/package/2006/relationships"><Relationship Id="rId8" Type="http://schemas.openxmlformats.org/officeDocument/2006/relationships/image" Target="../media/image67.png"/><Relationship Id="rId3" Type="http://schemas.openxmlformats.org/officeDocument/2006/relationships/slideLayout" Target="../slideLayouts/slideLayout2.xml"/><Relationship Id="rId7" Type="http://schemas.openxmlformats.org/officeDocument/2006/relationships/image" Target="../media/image66.jpeg"/><Relationship Id="rId12" Type="http://schemas.openxmlformats.org/officeDocument/2006/relationships/image" Target="../media/image2.png"/><Relationship Id="rId2" Type="http://schemas.openxmlformats.org/officeDocument/2006/relationships/audio" Target="../media/media10.m4a"/><Relationship Id="rId1" Type="http://schemas.microsoft.com/office/2007/relationships/media" Target="../media/media10.m4a"/><Relationship Id="rId6" Type="http://schemas.openxmlformats.org/officeDocument/2006/relationships/image" Target="../media/image65.jpeg"/><Relationship Id="rId11" Type="http://schemas.openxmlformats.org/officeDocument/2006/relationships/image" Target="../media/image70.png"/><Relationship Id="rId5" Type="http://schemas.openxmlformats.org/officeDocument/2006/relationships/image" Target="../media/image64.jpeg"/><Relationship Id="rId10" Type="http://schemas.openxmlformats.org/officeDocument/2006/relationships/image" Target="../media/image69.png"/><Relationship Id="rId4" Type="http://schemas.openxmlformats.org/officeDocument/2006/relationships/image" Target="../media/image63.png"/><Relationship Id="rId9" Type="http://schemas.openxmlformats.org/officeDocument/2006/relationships/image" Target="../media/image68.jpeg"/></Relationships>
</file>

<file path=ppt/slides/_rels/slide10.xml.rels><?xml version="1.0" encoding="UTF-8" standalone="yes"?>
<Relationships xmlns="http://schemas.openxmlformats.org/package/2006/relationships"><Relationship Id="rId8" Type="http://schemas.openxmlformats.org/officeDocument/2006/relationships/image" Target="../media/image75.png"/><Relationship Id="rId3" Type="http://schemas.openxmlformats.org/officeDocument/2006/relationships/slideLayout" Target="../slideLayouts/slideLayout2.xml"/><Relationship Id="rId7" Type="http://schemas.openxmlformats.org/officeDocument/2006/relationships/image" Target="../media/image74.png"/><Relationship Id="rId2" Type="http://schemas.openxmlformats.org/officeDocument/2006/relationships/audio" Target="../media/media11.m4a"/><Relationship Id="rId1" Type="http://schemas.microsoft.com/office/2007/relationships/media" Target="../media/media11.m4a"/><Relationship Id="rId6" Type="http://schemas.openxmlformats.org/officeDocument/2006/relationships/image" Target="../media/image73.png"/><Relationship Id="rId5" Type="http://schemas.openxmlformats.org/officeDocument/2006/relationships/image" Target="../media/image72.png"/><Relationship Id="rId10" Type="http://schemas.openxmlformats.org/officeDocument/2006/relationships/image" Target="../media/image2.png"/><Relationship Id="rId4" Type="http://schemas.openxmlformats.org/officeDocument/2006/relationships/image" Target="../media/image71.png"/><Relationship Id="rId9" Type="http://schemas.openxmlformats.org/officeDocument/2006/relationships/image" Target="../media/image76.png"/></Relationships>
</file>

<file path=ppt/slides/_rels/slide11.xml.rels><?xml version="1.0" encoding="UTF-8" standalone="yes"?>
<Relationships xmlns="http://schemas.openxmlformats.org/package/2006/relationships"><Relationship Id="rId8" Type="http://schemas.openxmlformats.org/officeDocument/2006/relationships/image" Target="../media/image81.png"/><Relationship Id="rId3" Type="http://schemas.openxmlformats.org/officeDocument/2006/relationships/slideLayout" Target="../slideLayouts/slideLayout2.xml"/><Relationship Id="rId7" Type="http://schemas.openxmlformats.org/officeDocument/2006/relationships/image" Target="../media/image80.jpeg"/><Relationship Id="rId2" Type="http://schemas.openxmlformats.org/officeDocument/2006/relationships/audio" Target="../media/media12.m4a"/><Relationship Id="rId1" Type="http://schemas.microsoft.com/office/2007/relationships/media" Target="../media/media12.m4a"/><Relationship Id="rId6" Type="http://schemas.openxmlformats.org/officeDocument/2006/relationships/image" Target="../media/image79.png"/><Relationship Id="rId5" Type="http://schemas.openxmlformats.org/officeDocument/2006/relationships/image" Target="../media/image78.png"/><Relationship Id="rId10" Type="http://schemas.openxmlformats.org/officeDocument/2006/relationships/image" Target="../media/image2.png"/><Relationship Id="rId4" Type="http://schemas.openxmlformats.org/officeDocument/2006/relationships/image" Target="../media/image77.png"/><Relationship Id="rId9" Type="http://schemas.openxmlformats.org/officeDocument/2006/relationships/image" Target="../media/image82.jpeg"/></Relationships>
</file>

<file path=ppt/slides/_rels/slide12.xml.rels><?xml version="1.0" encoding="UTF-8" standalone="yes"?>
<Relationships xmlns="http://schemas.openxmlformats.org/package/2006/relationships"><Relationship Id="rId8" Type="http://schemas.openxmlformats.org/officeDocument/2006/relationships/image" Target="../media/image86.png"/><Relationship Id="rId3" Type="http://schemas.openxmlformats.org/officeDocument/2006/relationships/slideLayout" Target="../slideLayouts/slideLayout2.xml"/><Relationship Id="rId7" Type="http://schemas.openxmlformats.org/officeDocument/2006/relationships/image" Target="../media/image85.png"/><Relationship Id="rId2" Type="http://schemas.openxmlformats.org/officeDocument/2006/relationships/audio" Target="../media/media13.m4a"/><Relationship Id="rId1" Type="http://schemas.microsoft.com/office/2007/relationships/media" Target="../media/media13.m4a"/><Relationship Id="rId6" Type="http://schemas.openxmlformats.org/officeDocument/2006/relationships/image" Target="../media/image72.png"/><Relationship Id="rId5" Type="http://schemas.openxmlformats.org/officeDocument/2006/relationships/image" Target="../media/image84.png"/><Relationship Id="rId4" Type="http://schemas.openxmlformats.org/officeDocument/2006/relationships/image" Target="../media/image83.png"/><Relationship Id="rId9" Type="http://schemas.openxmlformats.org/officeDocument/2006/relationships/image" Target="../media/image2.png"/></Relationships>
</file>

<file path=ppt/slides/_rels/slide13.xml.rels><?xml version="1.0" encoding="UTF-8" standalone="yes"?>
<Relationships xmlns="http://schemas.openxmlformats.org/package/2006/relationships"><Relationship Id="rId8" Type="http://schemas.openxmlformats.org/officeDocument/2006/relationships/image" Target="../media/image91.png"/><Relationship Id="rId3" Type="http://schemas.openxmlformats.org/officeDocument/2006/relationships/slideLayout" Target="../slideLayouts/slideLayout2.xml"/><Relationship Id="rId7" Type="http://schemas.openxmlformats.org/officeDocument/2006/relationships/image" Target="../media/image90.png"/><Relationship Id="rId2" Type="http://schemas.openxmlformats.org/officeDocument/2006/relationships/audio" Target="../media/media14.m4a"/><Relationship Id="rId1" Type="http://schemas.microsoft.com/office/2007/relationships/media" Target="../media/media14.m4a"/><Relationship Id="rId6" Type="http://schemas.openxmlformats.org/officeDocument/2006/relationships/image" Target="../media/image89.png"/><Relationship Id="rId11" Type="http://schemas.openxmlformats.org/officeDocument/2006/relationships/image" Target="../media/image2.png"/><Relationship Id="rId5" Type="http://schemas.openxmlformats.org/officeDocument/2006/relationships/image" Target="../media/image88.png"/><Relationship Id="rId10" Type="http://schemas.openxmlformats.org/officeDocument/2006/relationships/image" Target="../media/image93.png"/><Relationship Id="rId4" Type="http://schemas.openxmlformats.org/officeDocument/2006/relationships/image" Target="../media/image87.png"/><Relationship Id="rId9" Type="http://schemas.openxmlformats.org/officeDocument/2006/relationships/image" Target="../media/image92.png"/></Relationships>
</file>

<file path=ppt/slides/_rels/slide14.xml.rels><?xml version="1.0" encoding="UTF-8" standalone="yes"?>
<Relationships xmlns="http://schemas.openxmlformats.org/package/2006/relationships"><Relationship Id="rId8" Type="http://schemas.openxmlformats.org/officeDocument/2006/relationships/image" Target="../media/image2.png"/><Relationship Id="rId3" Type="http://schemas.openxmlformats.org/officeDocument/2006/relationships/slideLayout" Target="../slideLayouts/slideLayout2.xml"/><Relationship Id="rId7" Type="http://schemas.openxmlformats.org/officeDocument/2006/relationships/image" Target="../media/image97.png"/><Relationship Id="rId2" Type="http://schemas.openxmlformats.org/officeDocument/2006/relationships/audio" Target="../media/media15.m4a"/><Relationship Id="rId1" Type="http://schemas.microsoft.com/office/2007/relationships/media" Target="../media/media15.m4a"/><Relationship Id="rId6" Type="http://schemas.openxmlformats.org/officeDocument/2006/relationships/image" Target="../media/image96.png"/><Relationship Id="rId5" Type="http://schemas.openxmlformats.org/officeDocument/2006/relationships/image" Target="../media/image95.png"/><Relationship Id="rId4" Type="http://schemas.openxmlformats.org/officeDocument/2006/relationships/image" Target="../media/image94.png"/></Relationships>
</file>

<file path=ppt/slides/_rels/slide15.xml.rels><?xml version="1.0" encoding="UTF-8" standalone="yes"?>
<Relationships xmlns="http://schemas.openxmlformats.org/package/2006/relationships"><Relationship Id="rId8" Type="http://schemas.openxmlformats.org/officeDocument/2006/relationships/hyperlink" Target="https://doi.org/10.2200/S00413ED1V01Y201203HCI013" TargetMode="External"/><Relationship Id="rId13" Type="http://schemas.openxmlformats.org/officeDocument/2006/relationships/hyperlink" Target="https://www.nice.org.uk/guidance/ng21" TargetMode="External"/><Relationship Id="rId3" Type="http://schemas.openxmlformats.org/officeDocument/2006/relationships/hyperlink" Target="https://doi.org/10.1016/j.childyouth.2018.02.019" TargetMode="External"/><Relationship Id="rId7" Type="http://schemas.openxmlformats.org/officeDocument/2006/relationships/hyperlink" Target="https://www.legislation.gov.uk/ukpga/2010/15/contents" TargetMode="External"/><Relationship Id="rId12" Type="http://schemas.openxmlformats.org/officeDocument/2006/relationships/hyperlink" Target="https://webarchive.nationalarchives.gov.uk/ukgwa/20230418155402/https:/www.longtermplan.nhs.uk/publication/nhs-long-term-plan/" TargetMode="External"/><Relationship Id="rId2" Type="http://schemas.openxmlformats.org/officeDocument/2006/relationships/hyperlink" Target="https://www.ageuk.org.uk/southcumbria/our-services/ongoing-social-events-activities-d730e362-2c24-f011-9d48-6045bd952611/" TargetMode="External"/><Relationship Id="rId1" Type="http://schemas.openxmlformats.org/officeDocument/2006/relationships/slideLayout" Target="../slideLayouts/slideLayout2.xml"/><Relationship Id="rId6" Type="http://schemas.openxmlformats.org/officeDocument/2006/relationships/hyperlink" Target="https://www.legislation.gov.uk/ukpga/2005/9/contents" TargetMode="External"/><Relationship Id="rId11" Type="http://schemas.openxmlformats.org/officeDocument/2006/relationships/hyperlink" Target="https://www.nice.org.uk/guidance/NG74" TargetMode="External"/><Relationship Id="rId5" Type="http://schemas.openxmlformats.org/officeDocument/2006/relationships/hyperlink" Target="https://doi.org/10.1111/hsc.12367" TargetMode="External"/><Relationship Id="rId15" Type="http://schemas.openxmlformats.org/officeDocument/2006/relationships/hyperlink" Target="https://www.nice.org.uk/guidance/ng97" TargetMode="External"/><Relationship Id="rId10" Type="http://schemas.openxmlformats.org/officeDocument/2006/relationships/hyperlink" Target="https://www.legislation.gov.uk/ukpga/2014/23/contents" TargetMode="External"/><Relationship Id="rId4" Type="http://schemas.openxmlformats.org/officeDocument/2006/relationships/hyperlink" Target="https://www.cqc.org.uk/publications/major-report/state-care" TargetMode="External"/><Relationship Id="rId9" Type="http://schemas.openxmlformats.org/officeDocument/2006/relationships/hyperlink" Target="https://www.legislation.gov.uk/ukpga/1998/42/contents" TargetMode="External"/><Relationship Id="rId14" Type="http://schemas.openxmlformats.org/officeDocument/2006/relationships/hyperlink" Target="https://www.nice.org.uk/guidance/ng22" TargetMode="External"/></Relationships>
</file>

<file path=ppt/slides/_rels/slide16.xml.rels><?xml version="1.0" encoding="UTF-8" standalone="yes"?>
<Relationships xmlns="http://schemas.openxmlformats.org/package/2006/relationships"><Relationship Id="rId3" Type="http://schemas.openxmlformats.org/officeDocument/2006/relationships/hyperlink" Target="https://www.who.int/publications/i/item/9789241565042" TargetMode="External"/><Relationship Id="rId2" Type="http://schemas.openxmlformats.org/officeDocument/2006/relationships/hyperlink" Target="https://www.ons.gov.uk/peoplepopulationandcommunity/populationandmigration/populationestimates/bulletins/populationandhouseholdestimatesenglandandwales/census2021" TargetMode="External"/><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5" name="Picture 4">
            <a:extLst>
              <a:ext uri="{FF2B5EF4-FFF2-40B4-BE49-F238E27FC236}">
                <a16:creationId xmlns:a16="http://schemas.microsoft.com/office/drawing/2014/main" id="{24D87BA8-DAF1-5C8F-DA87-EF35B1EC4C33}"/>
              </a:ext>
            </a:extLst>
          </p:cNvPr>
          <p:cNvPicPr>
            <a:picLocks noChangeAspect="1"/>
          </p:cNvPicPr>
          <p:nvPr/>
        </p:nvPicPr>
        <p:blipFill>
          <a:blip r:embed="rId4"/>
          <a:stretch>
            <a:fillRect/>
          </a:stretch>
        </p:blipFill>
        <p:spPr>
          <a:xfrm>
            <a:off x="3239" y="0"/>
            <a:ext cx="12185522" cy="6858000"/>
          </a:xfrm>
          <a:prstGeom prst="rect">
            <a:avLst/>
          </a:prstGeom>
        </p:spPr>
      </p:pic>
      <p:cxnSp>
        <p:nvCxnSpPr>
          <p:cNvPr id="6" name="Straight Connector 5">
            <a:extLst>
              <a:ext uri="{FF2B5EF4-FFF2-40B4-BE49-F238E27FC236}">
                <a16:creationId xmlns:a16="http://schemas.microsoft.com/office/drawing/2014/main" id="{C59F7C66-1329-220C-9892-031B99158D3A}"/>
              </a:ext>
            </a:extLst>
          </p:cNvPr>
          <p:cNvCxnSpPr>
            <a:cxnSpLocks/>
          </p:cNvCxnSpPr>
          <p:nvPr/>
        </p:nvCxnSpPr>
        <p:spPr>
          <a:xfrm>
            <a:off x="695960" y="668011"/>
            <a:ext cx="2153920" cy="0"/>
          </a:xfrm>
          <a:prstGeom prst="line">
            <a:avLst/>
          </a:prstGeom>
          <a:ln w="38100">
            <a:solidFill>
              <a:srgbClr val="799486"/>
            </a:solidFill>
          </a:ln>
        </p:spPr>
        <p:style>
          <a:lnRef idx="2">
            <a:schemeClr val="accent1"/>
          </a:lnRef>
          <a:fillRef idx="0">
            <a:schemeClr val="accent1"/>
          </a:fillRef>
          <a:effectRef idx="1">
            <a:schemeClr val="accent1"/>
          </a:effectRef>
          <a:fontRef idx="minor">
            <a:schemeClr val="tx1"/>
          </a:fontRef>
        </p:style>
      </p:cxnSp>
      <p:sp>
        <p:nvSpPr>
          <p:cNvPr id="7" name="TextBox 6">
            <a:extLst>
              <a:ext uri="{FF2B5EF4-FFF2-40B4-BE49-F238E27FC236}">
                <a16:creationId xmlns:a16="http://schemas.microsoft.com/office/drawing/2014/main" id="{CDAA5789-FF55-0ECE-187D-E7D923ACCA63}"/>
              </a:ext>
            </a:extLst>
          </p:cNvPr>
          <p:cNvSpPr txBox="1"/>
          <p:nvPr/>
        </p:nvSpPr>
        <p:spPr>
          <a:xfrm>
            <a:off x="467360" y="874789"/>
            <a:ext cx="7057702" cy="2318111"/>
          </a:xfrm>
          <a:prstGeom prst="rect">
            <a:avLst/>
          </a:prstGeom>
        </p:spPr>
        <p:txBody>
          <a:bodyPr vert="horz" lIns="91440" tIns="45720" rIns="91440" bIns="45720" rtlCol="0" anchor="ctr">
            <a:normAutofit fontScale="92500" lnSpcReduction="20000"/>
          </a:bodyPr>
          <a:lstStyle/>
          <a:p>
            <a:pPr>
              <a:lnSpc>
                <a:spcPct val="100000"/>
              </a:lnSpc>
              <a:spcBef>
                <a:spcPct val="0"/>
              </a:spcBef>
              <a:spcAft>
                <a:spcPts val="600"/>
              </a:spcAft>
            </a:pPr>
            <a:r>
              <a:rPr lang="en-GB" sz="6000" b="1" dirty="0">
                <a:latin typeface="Modern No. 20" panose="02070704070505020303" pitchFamily="18" charset="0"/>
              </a:rPr>
              <a:t>A Critical Evaluation of Care, Independence and Support in the UK</a:t>
            </a:r>
            <a:endParaRPr lang="en-US" sz="5400" b="1" dirty="0">
              <a:latin typeface="Modern No. 20" panose="02070704070505020303" pitchFamily="18" charset="0"/>
              <a:ea typeface="+mj-ea"/>
              <a:cs typeface="+mj-cs"/>
            </a:endParaRPr>
          </a:p>
        </p:txBody>
      </p:sp>
      <p:sp>
        <p:nvSpPr>
          <p:cNvPr id="8" name="Rectangle: Rounded Corners 7">
            <a:extLst>
              <a:ext uri="{FF2B5EF4-FFF2-40B4-BE49-F238E27FC236}">
                <a16:creationId xmlns:a16="http://schemas.microsoft.com/office/drawing/2014/main" id="{CF66A22C-2A96-5DB6-2E4B-1D869D45F893}"/>
              </a:ext>
            </a:extLst>
          </p:cNvPr>
          <p:cNvSpPr/>
          <p:nvPr/>
        </p:nvSpPr>
        <p:spPr>
          <a:xfrm>
            <a:off x="576580" y="3108686"/>
            <a:ext cx="5843499" cy="496087"/>
          </a:xfrm>
          <a:prstGeom prst="roundRect">
            <a:avLst>
              <a:gd name="adj" fmla="val 50000"/>
            </a:avLst>
          </a:prstGeom>
          <a:solidFill>
            <a:srgbClr val="CEDBCD"/>
          </a:solidFill>
          <a:ln>
            <a:solidFill>
              <a:srgbClr val="CEDBCD"/>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r>
              <a:rPr lang="en-US" sz="2200" b="1" dirty="0">
                <a:solidFill>
                  <a:schemeClr val="tx1"/>
                </a:solidFill>
              </a:rPr>
              <a:t>Module:</a:t>
            </a:r>
            <a:r>
              <a:rPr lang="en-US" sz="2200" dirty="0">
                <a:solidFill>
                  <a:schemeClr val="tx1"/>
                </a:solidFill>
              </a:rPr>
              <a:t> Empowering the older person </a:t>
            </a:r>
          </a:p>
        </p:txBody>
      </p:sp>
      <p:sp>
        <p:nvSpPr>
          <p:cNvPr id="9" name="TextBox 8">
            <a:extLst>
              <a:ext uri="{FF2B5EF4-FFF2-40B4-BE49-F238E27FC236}">
                <a16:creationId xmlns:a16="http://schemas.microsoft.com/office/drawing/2014/main" id="{29F5C6B1-4270-5096-39AE-F4962CB29F52}"/>
              </a:ext>
            </a:extLst>
          </p:cNvPr>
          <p:cNvSpPr txBox="1"/>
          <p:nvPr/>
        </p:nvSpPr>
        <p:spPr>
          <a:xfrm>
            <a:off x="467360" y="3665101"/>
            <a:ext cx="5445760" cy="646331"/>
          </a:xfrm>
          <a:prstGeom prst="rect">
            <a:avLst/>
          </a:prstGeom>
          <a:noFill/>
        </p:spPr>
        <p:txBody>
          <a:bodyPr wrap="square">
            <a:spAutoFit/>
          </a:bodyPr>
          <a:lstStyle/>
          <a:p>
            <a:pPr>
              <a:spcAft>
                <a:spcPts val="600"/>
              </a:spcAft>
            </a:pPr>
            <a:r>
              <a:rPr lang="en-US" sz="1800" b="1" dirty="0"/>
              <a:t>Title:</a:t>
            </a:r>
            <a:r>
              <a:rPr lang="en-US" sz="1800" dirty="0"/>
              <a:t> </a:t>
            </a:r>
            <a:r>
              <a:rPr lang="en-GB" sz="1800" dirty="0"/>
              <a:t>Component 1: Individual Presentation (PowerPoint with Voice-Over)</a:t>
            </a:r>
            <a:endParaRPr lang="en-US" sz="1800" dirty="0"/>
          </a:p>
        </p:txBody>
      </p:sp>
      <p:sp>
        <p:nvSpPr>
          <p:cNvPr id="10" name="Rectangle: Rounded Corners 9">
            <a:extLst>
              <a:ext uri="{FF2B5EF4-FFF2-40B4-BE49-F238E27FC236}">
                <a16:creationId xmlns:a16="http://schemas.microsoft.com/office/drawing/2014/main" id="{B4D9F0DC-1C96-70F9-0AC2-B800CEC65EE0}"/>
              </a:ext>
            </a:extLst>
          </p:cNvPr>
          <p:cNvSpPr/>
          <p:nvPr/>
        </p:nvSpPr>
        <p:spPr>
          <a:xfrm>
            <a:off x="576580" y="4543973"/>
            <a:ext cx="4787900" cy="1856828"/>
          </a:xfrm>
          <a:prstGeom prst="roundRect">
            <a:avLst/>
          </a:prstGeom>
          <a:solidFill>
            <a:srgbClr val="F5EBE0"/>
          </a:solidFill>
          <a:ln>
            <a:solidFill>
              <a:srgbClr val="F5EBE0"/>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11" name="TextBox 10">
            <a:extLst>
              <a:ext uri="{FF2B5EF4-FFF2-40B4-BE49-F238E27FC236}">
                <a16:creationId xmlns:a16="http://schemas.microsoft.com/office/drawing/2014/main" id="{0561FB44-E277-73C7-28D1-1D9286C852C7}"/>
              </a:ext>
            </a:extLst>
          </p:cNvPr>
          <p:cNvSpPr txBox="1"/>
          <p:nvPr/>
        </p:nvSpPr>
        <p:spPr>
          <a:xfrm>
            <a:off x="1312982" y="4593515"/>
            <a:ext cx="2274277" cy="615553"/>
          </a:xfrm>
          <a:prstGeom prst="rect">
            <a:avLst/>
          </a:prstGeom>
          <a:noFill/>
        </p:spPr>
        <p:txBody>
          <a:bodyPr wrap="square" rtlCol="0">
            <a:spAutoFit/>
          </a:bodyPr>
          <a:lstStyle/>
          <a:p>
            <a:r>
              <a:rPr lang="en-GB" b="1" dirty="0"/>
              <a:t>Student number:</a:t>
            </a:r>
          </a:p>
          <a:p>
            <a:r>
              <a:rPr lang="en-GB" sz="1600" dirty="0"/>
              <a:t>2310342</a:t>
            </a:r>
            <a:endParaRPr lang="en-GB" dirty="0"/>
          </a:p>
        </p:txBody>
      </p:sp>
      <p:sp>
        <p:nvSpPr>
          <p:cNvPr id="12" name="TextBox 11">
            <a:extLst>
              <a:ext uri="{FF2B5EF4-FFF2-40B4-BE49-F238E27FC236}">
                <a16:creationId xmlns:a16="http://schemas.microsoft.com/office/drawing/2014/main" id="{D4EA5AA1-B44B-997D-23C8-F1E494BF1F6E}"/>
              </a:ext>
            </a:extLst>
          </p:cNvPr>
          <p:cNvSpPr txBox="1"/>
          <p:nvPr/>
        </p:nvSpPr>
        <p:spPr>
          <a:xfrm>
            <a:off x="1312982" y="5239846"/>
            <a:ext cx="2274277" cy="584775"/>
          </a:xfrm>
          <a:prstGeom prst="rect">
            <a:avLst/>
          </a:prstGeom>
          <a:noFill/>
        </p:spPr>
        <p:txBody>
          <a:bodyPr wrap="square" rtlCol="0">
            <a:spAutoFit/>
          </a:bodyPr>
          <a:lstStyle/>
          <a:p>
            <a:r>
              <a:rPr lang="en-GB" sz="1600" b="1" dirty="0"/>
              <a:t>Name:</a:t>
            </a:r>
          </a:p>
          <a:p>
            <a:r>
              <a:rPr lang="en-GB" sz="1600" dirty="0"/>
              <a:t>Ulfat Parveen </a:t>
            </a:r>
          </a:p>
        </p:txBody>
      </p:sp>
      <p:sp>
        <p:nvSpPr>
          <p:cNvPr id="13" name="TextBox 12">
            <a:extLst>
              <a:ext uri="{FF2B5EF4-FFF2-40B4-BE49-F238E27FC236}">
                <a16:creationId xmlns:a16="http://schemas.microsoft.com/office/drawing/2014/main" id="{95513465-587E-9911-320F-CF193BE64E0E}"/>
              </a:ext>
            </a:extLst>
          </p:cNvPr>
          <p:cNvSpPr txBox="1"/>
          <p:nvPr/>
        </p:nvSpPr>
        <p:spPr>
          <a:xfrm>
            <a:off x="1312982" y="5845095"/>
            <a:ext cx="2274277" cy="584775"/>
          </a:xfrm>
          <a:prstGeom prst="rect">
            <a:avLst/>
          </a:prstGeom>
          <a:noFill/>
        </p:spPr>
        <p:txBody>
          <a:bodyPr wrap="square" rtlCol="0">
            <a:spAutoFit/>
          </a:bodyPr>
          <a:lstStyle/>
          <a:p>
            <a:r>
              <a:rPr lang="en-GB" sz="1600" b="1" dirty="0"/>
              <a:t>Lecturer:</a:t>
            </a:r>
          </a:p>
          <a:p>
            <a:r>
              <a:rPr lang="en-GB" sz="1600" dirty="0"/>
              <a:t>Tiswani</a:t>
            </a:r>
          </a:p>
        </p:txBody>
      </p:sp>
      <p:pic>
        <p:nvPicPr>
          <p:cNvPr id="15" name="Recorded Sound">
            <a:hlinkClick r:id="" action="ppaction://media"/>
            <a:extLst>
              <a:ext uri="{FF2B5EF4-FFF2-40B4-BE49-F238E27FC236}">
                <a16:creationId xmlns:a16="http://schemas.microsoft.com/office/drawing/2014/main" id="{77C1FDA6-82CE-05BD-6C4C-503BC00CB694}"/>
              </a:ext>
            </a:extLst>
          </p:cNvPr>
          <p:cNvPicPr>
            <a:picLocks noChangeAspect="1"/>
          </p:cNvPicPr>
          <p:nvPr>
            <a:audioFile r:link="rId2"/>
            <p:extLst>
              <p:ext uri="{DAA4B4D4-6D71-4841-9C94-3DE7FCFB9230}">
                <p14:media xmlns:p14="http://schemas.microsoft.com/office/powerpoint/2010/main" r:embed="rId1"/>
              </p:ext>
            </p:extLst>
          </p:nvPr>
        </p:nvPicPr>
        <p:blipFill>
          <a:blip r:embed="rId5"/>
          <a:stretch>
            <a:fillRect/>
          </a:stretch>
        </p:blipFill>
        <p:spPr>
          <a:xfrm>
            <a:off x="11483397" y="6137482"/>
            <a:ext cx="487363" cy="487363"/>
          </a:xfrm>
          <a:prstGeom prst="rect">
            <a:avLst/>
          </a:prstGeom>
        </p:spPr>
      </p:pic>
    </p:spTree>
    <p:extLst>
      <p:ext uri="{BB962C8B-B14F-4D97-AF65-F5344CB8AC3E}">
        <p14:creationId xmlns:p14="http://schemas.microsoft.com/office/powerpoint/2010/main" val="3562576718"/>
      </p:ext>
    </p:extLst>
  </p:cSld>
  <p:clrMapOvr>
    <a:masterClrMapping/>
  </p:clrMapOvr>
  <mc:AlternateContent xmlns:mc="http://schemas.openxmlformats.org/markup-compatibility/2006">
    <mc:Choice xmlns:p14="http://schemas.microsoft.com/office/powerpoint/2010/main" Requires="p14">
      <p:transition spd="slow" p14:dur="2000" advTm="9583"/>
    </mc:Choice>
    <mc:Fallback>
      <p:transition spd="slow" advTm="9583"/>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5"/>
                                        </p:tgtEl>
                                        <p:attrNameLst>
                                          <p:attrName>style.visibility</p:attrName>
                                        </p:attrNameLst>
                                      </p:cBhvr>
                                      <p:to>
                                        <p:strVal val="visible"/>
                                      </p:to>
                                    </p:set>
                                  </p:childTnLst>
                                </p:cTn>
                              </p:par>
                              <p:par>
                                <p:cTn id="7" presetID="1" presetClass="entr" presetSubtype="0" fill="hold" nodeType="withEffect">
                                  <p:stCondLst>
                                    <p:cond delay="0"/>
                                  </p:stCondLst>
                                  <p:childTnLst>
                                    <p:set>
                                      <p:cBhvr>
                                        <p:cTn id="8" dur="1" fill="hold">
                                          <p:stCondLst>
                                            <p:cond delay="0"/>
                                          </p:stCondLst>
                                        </p:cTn>
                                        <p:tgtEl>
                                          <p:spTgt spid="6"/>
                                        </p:tgtEl>
                                        <p:attrNameLst>
                                          <p:attrName>style.visibility</p:attrName>
                                        </p:attrNameLst>
                                      </p:cBhvr>
                                      <p:to>
                                        <p:strVal val="visible"/>
                                      </p:to>
                                    </p:set>
                                  </p:childTnLst>
                                </p:cTn>
                              </p:par>
                              <p:par>
                                <p:cTn id="9" presetID="1" presetClass="entr" presetSubtype="0" fill="hold" grpId="0" nodeType="withEffect">
                                  <p:stCondLst>
                                    <p:cond delay="0"/>
                                  </p:stCondLst>
                                  <p:childTnLst>
                                    <p:set>
                                      <p:cBhvr>
                                        <p:cTn id="10" dur="1" fill="hold">
                                          <p:stCondLst>
                                            <p:cond delay="0"/>
                                          </p:stCondLst>
                                        </p:cTn>
                                        <p:tgtEl>
                                          <p:spTgt spid="7"/>
                                        </p:tgtEl>
                                        <p:attrNameLst>
                                          <p:attrName>style.visibility</p:attrName>
                                        </p:attrNameLst>
                                      </p:cBhvr>
                                      <p:to>
                                        <p:strVal val="visible"/>
                                      </p:to>
                                    </p:set>
                                  </p:childTnLst>
                                </p:cTn>
                              </p:par>
                              <p:par>
                                <p:cTn id="11" presetID="1" presetClass="entr" presetSubtype="0" fill="hold" grpId="0" nodeType="withEffect">
                                  <p:stCondLst>
                                    <p:cond delay="0"/>
                                  </p:stCondLst>
                                  <p:childTnLst>
                                    <p:set>
                                      <p:cBhvr>
                                        <p:cTn id="12" dur="1" fill="hold">
                                          <p:stCondLst>
                                            <p:cond delay="0"/>
                                          </p:stCondLst>
                                        </p:cTn>
                                        <p:tgtEl>
                                          <p:spTgt spid="8"/>
                                        </p:tgtEl>
                                        <p:attrNameLst>
                                          <p:attrName>style.visibility</p:attrName>
                                        </p:attrNameLst>
                                      </p:cBhvr>
                                      <p:to>
                                        <p:strVal val="visible"/>
                                      </p:to>
                                    </p:set>
                                  </p:childTnLst>
                                </p:cTn>
                              </p:par>
                              <p:par>
                                <p:cTn id="13" presetID="1" presetClass="entr" presetSubtype="0" fill="hold" grpId="0" nodeType="withEffect">
                                  <p:stCondLst>
                                    <p:cond delay="0"/>
                                  </p:stCondLst>
                                  <p:childTnLst>
                                    <p:set>
                                      <p:cBhvr>
                                        <p:cTn id="14" dur="1" fill="hold">
                                          <p:stCondLst>
                                            <p:cond delay="0"/>
                                          </p:stCondLst>
                                        </p:cTn>
                                        <p:tgtEl>
                                          <p:spTgt spid="9"/>
                                        </p:tgtEl>
                                        <p:attrNameLst>
                                          <p:attrName>style.visibility</p:attrName>
                                        </p:attrNameLst>
                                      </p:cBhvr>
                                      <p:to>
                                        <p:strVal val="visible"/>
                                      </p:to>
                                    </p:set>
                                  </p:childTnLst>
                                </p:cTn>
                              </p:par>
                              <p:par>
                                <p:cTn id="15" presetID="1" presetClass="entr" presetSubtype="0" fill="hold" grpId="0" nodeType="withEffect">
                                  <p:stCondLst>
                                    <p:cond delay="0"/>
                                  </p:stCondLst>
                                  <p:childTnLst>
                                    <p:set>
                                      <p:cBhvr>
                                        <p:cTn id="16" dur="1" fill="hold">
                                          <p:stCondLst>
                                            <p:cond delay="0"/>
                                          </p:stCondLst>
                                        </p:cTn>
                                        <p:tgtEl>
                                          <p:spTgt spid="10"/>
                                        </p:tgtEl>
                                        <p:attrNameLst>
                                          <p:attrName>style.visibility</p:attrName>
                                        </p:attrNameLst>
                                      </p:cBhvr>
                                      <p:to>
                                        <p:strVal val="visible"/>
                                      </p:to>
                                    </p:set>
                                  </p:childTnLst>
                                </p:cTn>
                              </p:par>
                              <p:par>
                                <p:cTn id="17" presetID="1" presetClass="entr" presetSubtype="0" fill="hold" grpId="0" nodeType="withEffect">
                                  <p:stCondLst>
                                    <p:cond delay="0"/>
                                  </p:stCondLst>
                                  <p:childTnLst>
                                    <p:set>
                                      <p:cBhvr>
                                        <p:cTn id="18" dur="1" fill="hold">
                                          <p:stCondLst>
                                            <p:cond delay="0"/>
                                          </p:stCondLst>
                                        </p:cTn>
                                        <p:tgtEl>
                                          <p:spTgt spid="11"/>
                                        </p:tgtEl>
                                        <p:attrNameLst>
                                          <p:attrName>style.visibility</p:attrName>
                                        </p:attrNameLst>
                                      </p:cBhvr>
                                      <p:to>
                                        <p:strVal val="visible"/>
                                      </p:to>
                                    </p:set>
                                  </p:childTnLst>
                                </p:cTn>
                              </p:par>
                              <p:par>
                                <p:cTn id="19" presetID="1" presetClass="entr" presetSubtype="0" fill="hold" grpId="0" nodeType="withEffect">
                                  <p:stCondLst>
                                    <p:cond delay="0"/>
                                  </p:stCondLst>
                                  <p:childTnLst>
                                    <p:set>
                                      <p:cBhvr>
                                        <p:cTn id="20" dur="1" fill="hold">
                                          <p:stCondLst>
                                            <p:cond delay="0"/>
                                          </p:stCondLst>
                                        </p:cTn>
                                        <p:tgtEl>
                                          <p:spTgt spid="12"/>
                                        </p:tgtEl>
                                        <p:attrNameLst>
                                          <p:attrName>style.visibility</p:attrName>
                                        </p:attrNameLst>
                                      </p:cBhvr>
                                      <p:to>
                                        <p:strVal val="visible"/>
                                      </p:to>
                                    </p:set>
                                  </p:childTnLst>
                                </p:cTn>
                              </p:par>
                              <p:par>
                                <p:cTn id="21" presetID="1" presetClass="entr" presetSubtype="0" fill="hold" grpId="0" nodeType="withEffect">
                                  <p:stCondLst>
                                    <p:cond delay="0"/>
                                  </p:stCondLst>
                                  <p:childTnLst>
                                    <p:set>
                                      <p:cBhvr>
                                        <p:cTn id="22" dur="1" fill="hold">
                                          <p:stCondLst>
                                            <p:cond delay="0"/>
                                          </p:stCondLst>
                                        </p:cTn>
                                        <p:tgtEl>
                                          <p:spTgt spid="13"/>
                                        </p:tgtEl>
                                        <p:attrNameLst>
                                          <p:attrName>style.visibility</p:attrName>
                                        </p:attrNameLst>
                                      </p:cBhvr>
                                      <p:to>
                                        <p:strVal val="visible"/>
                                      </p:to>
                                    </p:set>
                                  </p:childTnLst>
                                </p:cTn>
                              </p:par>
                            </p:childTnLst>
                          </p:cTn>
                        </p:par>
                        <p:par>
                          <p:cTn id="23" fill="hold">
                            <p:stCondLst>
                              <p:cond delay="0"/>
                            </p:stCondLst>
                            <p:childTnLst>
                              <p:par>
                                <p:cTn id="24" presetID="1" presetClass="mediacall" presetSubtype="0" fill="hold" nodeType="afterEffect">
                                  <p:stCondLst>
                                    <p:cond delay="0"/>
                                  </p:stCondLst>
                                  <p:childTnLst>
                                    <p:cmd type="call" cmd="playFrom(0.0)">
                                      <p:cBhvr>
                                        <p:cTn id="25" dur="57012" fill="hold"/>
                                        <p:tgtEl>
                                          <p:spTgt spid="15"/>
                                        </p:tgtEl>
                                      </p:cBhvr>
                                    </p:cmd>
                                  </p:childTnLst>
                                </p:cTn>
                              </p:par>
                            </p:childTnLst>
                          </p:cTn>
                        </p:par>
                      </p:childTnLst>
                    </p:cTn>
                  </p:par>
                </p:childTnLst>
              </p:cTn>
              <p:prevCondLst>
                <p:cond evt="onPrev" delay="0">
                  <p:tgtEl>
                    <p:sldTgt/>
                  </p:tgtEl>
                </p:cond>
              </p:prevCondLst>
              <p:nextCondLst>
                <p:cond evt="onNext" delay="0">
                  <p:tgtEl>
                    <p:sldTgt/>
                  </p:tgtEl>
                </p:cond>
              </p:nextCondLst>
            </p:seq>
            <p:audio>
              <p:cMediaNode vol="80000">
                <p:cTn id="26" fill="hold" display="0">
                  <p:stCondLst>
                    <p:cond delay="indefinite"/>
                  </p:stCondLst>
                  <p:endCondLst>
                    <p:cond evt="onStopAudio" delay="0">
                      <p:tgtEl>
                        <p:sldTgt/>
                      </p:tgtEl>
                    </p:cond>
                  </p:endCondLst>
                </p:cTn>
                <p:tgtEl>
                  <p:spTgt spid="15"/>
                </p:tgtEl>
              </p:cMediaNode>
            </p:audio>
          </p:childTnLst>
        </p:cTn>
      </p:par>
    </p:tnLst>
    <p:bldLst>
      <p:bldP spid="7" grpId="0"/>
      <p:bldP spid="8" grpId="0" animBg="1"/>
      <p:bldP spid="9" grpId="0"/>
      <p:bldP spid="10" grpId="0" animBg="1"/>
      <p:bldP spid="11" grpId="0"/>
      <p:bldP spid="12" grpId="0"/>
      <p:bldP spid="13" grpId="0"/>
    </p:bldLst>
  </p:timing>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6" name="Picture 5">
            <a:extLst>
              <a:ext uri="{FF2B5EF4-FFF2-40B4-BE49-F238E27FC236}">
                <a16:creationId xmlns:a16="http://schemas.microsoft.com/office/drawing/2014/main" id="{940A7DE1-1036-EE21-E0DE-17630A9027B1}"/>
              </a:ext>
            </a:extLst>
          </p:cNvPr>
          <p:cNvPicPr>
            <a:picLocks noChangeAspect="1"/>
          </p:cNvPicPr>
          <p:nvPr/>
        </p:nvPicPr>
        <p:blipFill>
          <a:blip r:embed="rId6"/>
          <a:srcRect l="21185" r="32031"/>
          <a:stretch>
            <a:fillRect/>
          </a:stretch>
        </p:blipFill>
        <p:spPr>
          <a:xfrm flipH="1">
            <a:off x="7676815" y="1"/>
            <a:ext cx="4495701" cy="5405374"/>
          </a:xfrm>
          <a:prstGeom prst="rect">
            <a:avLst/>
          </a:prstGeom>
        </p:spPr>
      </p:pic>
      <p:sp>
        <p:nvSpPr>
          <p:cNvPr id="10" name="TextBox 9">
            <a:extLst>
              <a:ext uri="{FF2B5EF4-FFF2-40B4-BE49-F238E27FC236}">
                <a16:creationId xmlns:a16="http://schemas.microsoft.com/office/drawing/2014/main" id="{7E0BADD0-818E-040A-7EC2-72435E354057}"/>
              </a:ext>
            </a:extLst>
          </p:cNvPr>
          <p:cNvSpPr txBox="1"/>
          <p:nvPr/>
        </p:nvSpPr>
        <p:spPr>
          <a:xfrm>
            <a:off x="132080" y="234018"/>
            <a:ext cx="6583680" cy="1015663"/>
          </a:xfrm>
          <a:prstGeom prst="rect">
            <a:avLst/>
          </a:prstGeom>
          <a:noFill/>
        </p:spPr>
        <p:txBody>
          <a:bodyPr wrap="square" rtlCol="0">
            <a:spAutoFit/>
          </a:bodyPr>
          <a:lstStyle/>
          <a:p>
            <a:r>
              <a:rPr lang="en-GB" sz="6000" b="1" dirty="0">
                <a:solidFill>
                  <a:srgbClr val="0F263F"/>
                </a:solidFill>
                <a:latin typeface="Modern No. 20" panose="02070704070505020303" pitchFamily="18" charset="0"/>
              </a:rPr>
              <a:t>Introduction</a:t>
            </a:r>
            <a:endParaRPr lang="en-GB" sz="3600" b="1" dirty="0">
              <a:solidFill>
                <a:srgbClr val="0F263F"/>
              </a:solidFill>
              <a:latin typeface="Modern No. 20" panose="02070704070505020303" pitchFamily="18" charset="0"/>
            </a:endParaRPr>
          </a:p>
        </p:txBody>
      </p:sp>
      <p:sp>
        <p:nvSpPr>
          <p:cNvPr id="12" name="TextBox 11">
            <a:extLst>
              <a:ext uri="{FF2B5EF4-FFF2-40B4-BE49-F238E27FC236}">
                <a16:creationId xmlns:a16="http://schemas.microsoft.com/office/drawing/2014/main" id="{EF757346-B718-6DC7-9723-9FF732705739}"/>
              </a:ext>
            </a:extLst>
          </p:cNvPr>
          <p:cNvSpPr txBox="1"/>
          <p:nvPr/>
        </p:nvSpPr>
        <p:spPr>
          <a:xfrm>
            <a:off x="167383" y="967751"/>
            <a:ext cx="8575040" cy="523220"/>
          </a:xfrm>
          <a:prstGeom prst="rect">
            <a:avLst/>
          </a:prstGeom>
          <a:noFill/>
        </p:spPr>
        <p:txBody>
          <a:bodyPr wrap="square" rtlCol="0">
            <a:spAutoFit/>
          </a:bodyPr>
          <a:lstStyle/>
          <a:p>
            <a:r>
              <a:rPr lang="en-GB" sz="2800" b="1" dirty="0">
                <a:solidFill>
                  <a:srgbClr val="4E799A"/>
                </a:solidFill>
              </a:rPr>
              <a:t>Understanding Ageing and Empowerment </a:t>
            </a:r>
            <a:endParaRPr lang="en-GB" sz="4400" b="1" dirty="0">
              <a:solidFill>
                <a:srgbClr val="4E799A"/>
              </a:solidFill>
            </a:endParaRPr>
          </a:p>
        </p:txBody>
      </p:sp>
      <p:sp>
        <p:nvSpPr>
          <p:cNvPr id="14" name="Rectangle: Rounded Corners 13">
            <a:extLst>
              <a:ext uri="{FF2B5EF4-FFF2-40B4-BE49-F238E27FC236}">
                <a16:creationId xmlns:a16="http://schemas.microsoft.com/office/drawing/2014/main" id="{D6A130C2-BEAA-A41E-9B09-4716B6FDCC84}"/>
              </a:ext>
            </a:extLst>
          </p:cNvPr>
          <p:cNvSpPr/>
          <p:nvPr/>
        </p:nvSpPr>
        <p:spPr>
          <a:xfrm>
            <a:off x="38823" y="1698062"/>
            <a:ext cx="1920480" cy="3707313"/>
          </a:xfrm>
          <a:prstGeom prst="roundRect">
            <a:avLst/>
          </a:prstGeom>
          <a:solidFill>
            <a:srgbClr val="E0F3FC"/>
          </a:solidFill>
          <a:ln>
            <a:solidFill>
              <a:srgbClr val="E0F3FC"/>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18" name="Rectangle: Rounded Corners 17">
            <a:extLst>
              <a:ext uri="{FF2B5EF4-FFF2-40B4-BE49-F238E27FC236}">
                <a16:creationId xmlns:a16="http://schemas.microsoft.com/office/drawing/2014/main" id="{85C2E7AA-73D8-FE5D-A964-101CBCD5B809}"/>
              </a:ext>
            </a:extLst>
          </p:cNvPr>
          <p:cNvSpPr/>
          <p:nvPr/>
        </p:nvSpPr>
        <p:spPr>
          <a:xfrm>
            <a:off x="3977028" y="1724572"/>
            <a:ext cx="1957974" cy="3709243"/>
          </a:xfrm>
          <a:prstGeom prst="roundRect">
            <a:avLst/>
          </a:prstGeom>
          <a:solidFill>
            <a:srgbClr val="FDF2E2"/>
          </a:solidFill>
          <a:ln>
            <a:solidFill>
              <a:srgbClr val="FDF2E2"/>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20" name="Rectangle: Rounded Corners 19">
            <a:extLst>
              <a:ext uri="{FF2B5EF4-FFF2-40B4-BE49-F238E27FC236}">
                <a16:creationId xmlns:a16="http://schemas.microsoft.com/office/drawing/2014/main" id="{91FA8248-AD79-B676-71C9-2F598CA387ED}"/>
              </a:ext>
            </a:extLst>
          </p:cNvPr>
          <p:cNvSpPr/>
          <p:nvPr/>
        </p:nvSpPr>
        <p:spPr>
          <a:xfrm>
            <a:off x="5985698" y="1724572"/>
            <a:ext cx="1957975" cy="3709243"/>
          </a:xfrm>
          <a:prstGeom prst="roundRect">
            <a:avLst/>
          </a:prstGeom>
          <a:solidFill>
            <a:srgbClr val="EEE9F6"/>
          </a:solidFill>
          <a:ln>
            <a:solidFill>
              <a:srgbClr val="EEE9F6"/>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22" name="Rectangle: Rounded Corners 21">
            <a:extLst>
              <a:ext uri="{FF2B5EF4-FFF2-40B4-BE49-F238E27FC236}">
                <a16:creationId xmlns:a16="http://schemas.microsoft.com/office/drawing/2014/main" id="{A850FE32-3DB5-4D63-2A88-C66E89E93583}"/>
              </a:ext>
            </a:extLst>
          </p:cNvPr>
          <p:cNvSpPr/>
          <p:nvPr/>
        </p:nvSpPr>
        <p:spPr>
          <a:xfrm>
            <a:off x="7994355" y="1698062"/>
            <a:ext cx="1957975" cy="3735753"/>
          </a:xfrm>
          <a:prstGeom prst="roundRect">
            <a:avLst/>
          </a:prstGeom>
          <a:solidFill>
            <a:srgbClr val="E0F1EB"/>
          </a:solidFill>
          <a:ln>
            <a:solidFill>
              <a:srgbClr val="E0F1EB"/>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26" name="Rectangle: Rounded Corners 25">
            <a:extLst>
              <a:ext uri="{FF2B5EF4-FFF2-40B4-BE49-F238E27FC236}">
                <a16:creationId xmlns:a16="http://schemas.microsoft.com/office/drawing/2014/main" id="{7FBC0BF2-02D2-5097-E924-91F10FF70DE8}"/>
              </a:ext>
            </a:extLst>
          </p:cNvPr>
          <p:cNvSpPr/>
          <p:nvPr/>
        </p:nvSpPr>
        <p:spPr>
          <a:xfrm>
            <a:off x="1998862" y="1698062"/>
            <a:ext cx="1937173" cy="3707313"/>
          </a:xfrm>
          <a:prstGeom prst="roundRect">
            <a:avLst/>
          </a:prstGeom>
          <a:solidFill>
            <a:srgbClr val="EAF1E4"/>
          </a:solidFill>
          <a:ln>
            <a:solidFill>
              <a:srgbClr val="EAF1E4"/>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27" name="TextBox 26">
            <a:extLst>
              <a:ext uri="{FF2B5EF4-FFF2-40B4-BE49-F238E27FC236}">
                <a16:creationId xmlns:a16="http://schemas.microsoft.com/office/drawing/2014/main" id="{27FC2FEA-4DB1-0B50-A805-34609634046E}"/>
              </a:ext>
            </a:extLst>
          </p:cNvPr>
          <p:cNvSpPr txBox="1"/>
          <p:nvPr/>
        </p:nvSpPr>
        <p:spPr>
          <a:xfrm>
            <a:off x="102559" y="2801737"/>
            <a:ext cx="1760534" cy="738664"/>
          </a:xfrm>
          <a:prstGeom prst="rect">
            <a:avLst/>
          </a:prstGeom>
          <a:noFill/>
        </p:spPr>
        <p:txBody>
          <a:bodyPr wrap="square" rtlCol="0">
            <a:spAutoFit/>
          </a:bodyPr>
          <a:lstStyle/>
          <a:p>
            <a:pPr algn="ctr"/>
            <a:r>
              <a:rPr lang="en-GB" sz="1400" b="1" dirty="0"/>
              <a:t>A multidimensional process</a:t>
            </a:r>
          </a:p>
        </p:txBody>
      </p:sp>
      <p:sp>
        <p:nvSpPr>
          <p:cNvPr id="29" name="TextBox 28">
            <a:extLst>
              <a:ext uri="{FF2B5EF4-FFF2-40B4-BE49-F238E27FC236}">
                <a16:creationId xmlns:a16="http://schemas.microsoft.com/office/drawing/2014/main" id="{F206D56D-AF72-1F58-D19D-901FD32D87EE}"/>
              </a:ext>
            </a:extLst>
          </p:cNvPr>
          <p:cNvSpPr txBox="1"/>
          <p:nvPr/>
        </p:nvSpPr>
        <p:spPr>
          <a:xfrm>
            <a:off x="2040228" y="3032570"/>
            <a:ext cx="1775838" cy="307777"/>
          </a:xfrm>
          <a:prstGeom prst="rect">
            <a:avLst/>
          </a:prstGeom>
          <a:noFill/>
        </p:spPr>
        <p:txBody>
          <a:bodyPr wrap="square" rtlCol="0">
            <a:spAutoFit/>
          </a:bodyPr>
          <a:lstStyle/>
          <a:p>
            <a:pPr algn="ctr"/>
            <a:r>
              <a:rPr lang="en-GB" sz="1400" b="1" dirty="0"/>
              <a:t>Biological theories</a:t>
            </a:r>
          </a:p>
        </p:txBody>
      </p:sp>
      <p:sp>
        <p:nvSpPr>
          <p:cNvPr id="31" name="TextBox 30">
            <a:extLst>
              <a:ext uri="{FF2B5EF4-FFF2-40B4-BE49-F238E27FC236}">
                <a16:creationId xmlns:a16="http://schemas.microsoft.com/office/drawing/2014/main" id="{189C2420-BC98-B38A-97AA-4580E6D900B7}"/>
              </a:ext>
            </a:extLst>
          </p:cNvPr>
          <p:cNvSpPr txBox="1"/>
          <p:nvPr/>
        </p:nvSpPr>
        <p:spPr>
          <a:xfrm>
            <a:off x="4034152" y="3010365"/>
            <a:ext cx="1794906" cy="307777"/>
          </a:xfrm>
          <a:prstGeom prst="rect">
            <a:avLst/>
          </a:prstGeom>
          <a:noFill/>
        </p:spPr>
        <p:txBody>
          <a:bodyPr wrap="square" rtlCol="0">
            <a:spAutoFit/>
          </a:bodyPr>
          <a:lstStyle/>
          <a:p>
            <a:pPr algn="ctr"/>
            <a:r>
              <a:rPr lang="en-GB" sz="1400" b="1" dirty="0"/>
              <a:t>Healthy ageing </a:t>
            </a:r>
          </a:p>
        </p:txBody>
      </p:sp>
      <p:sp>
        <p:nvSpPr>
          <p:cNvPr id="33" name="TextBox 32">
            <a:extLst>
              <a:ext uri="{FF2B5EF4-FFF2-40B4-BE49-F238E27FC236}">
                <a16:creationId xmlns:a16="http://schemas.microsoft.com/office/drawing/2014/main" id="{93ABCC78-4B3A-26E7-E77F-2463285BBDE0}"/>
              </a:ext>
            </a:extLst>
          </p:cNvPr>
          <p:cNvSpPr txBox="1"/>
          <p:nvPr/>
        </p:nvSpPr>
        <p:spPr>
          <a:xfrm>
            <a:off x="6052256" y="3010365"/>
            <a:ext cx="1794907" cy="307777"/>
          </a:xfrm>
          <a:prstGeom prst="rect">
            <a:avLst/>
          </a:prstGeom>
          <a:noFill/>
        </p:spPr>
        <p:txBody>
          <a:bodyPr wrap="square" rtlCol="0">
            <a:spAutoFit/>
          </a:bodyPr>
          <a:lstStyle/>
          <a:p>
            <a:pPr algn="ctr"/>
            <a:r>
              <a:rPr lang="en-GB" sz="1400" b="1" dirty="0"/>
              <a:t>Empowerment </a:t>
            </a:r>
          </a:p>
        </p:txBody>
      </p:sp>
      <p:sp>
        <p:nvSpPr>
          <p:cNvPr id="35" name="TextBox 34">
            <a:extLst>
              <a:ext uri="{FF2B5EF4-FFF2-40B4-BE49-F238E27FC236}">
                <a16:creationId xmlns:a16="http://schemas.microsoft.com/office/drawing/2014/main" id="{6BB025D9-88A5-80F8-E735-4ABAA3AF2A80}"/>
              </a:ext>
            </a:extLst>
          </p:cNvPr>
          <p:cNvSpPr txBox="1"/>
          <p:nvPr/>
        </p:nvSpPr>
        <p:spPr>
          <a:xfrm>
            <a:off x="8060913" y="2841088"/>
            <a:ext cx="1794906" cy="523220"/>
          </a:xfrm>
          <a:prstGeom prst="rect">
            <a:avLst/>
          </a:prstGeom>
          <a:noFill/>
        </p:spPr>
        <p:txBody>
          <a:bodyPr wrap="square" rtlCol="0">
            <a:spAutoFit/>
          </a:bodyPr>
          <a:lstStyle/>
          <a:p>
            <a:pPr algn="ctr"/>
            <a:r>
              <a:rPr lang="en-GB" sz="1400" b="1" dirty="0"/>
              <a:t>Scope of this presentation</a:t>
            </a:r>
          </a:p>
        </p:txBody>
      </p:sp>
      <p:sp>
        <p:nvSpPr>
          <p:cNvPr id="37" name="TextBox 36">
            <a:extLst>
              <a:ext uri="{FF2B5EF4-FFF2-40B4-BE49-F238E27FC236}">
                <a16:creationId xmlns:a16="http://schemas.microsoft.com/office/drawing/2014/main" id="{AD8AE2BF-E23A-CAAC-D723-2475BAC3410C}"/>
              </a:ext>
            </a:extLst>
          </p:cNvPr>
          <p:cNvSpPr txBox="1"/>
          <p:nvPr/>
        </p:nvSpPr>
        <p:spPr>
          <a:xfrm>
            <a:off x="89623" y="3451284"/>
            <a:ext cx="1760534" cy="1384995"/>
          </a:xfrm>
          <a:prstGeom prst="rect">
            <a:avLst/>
          </a:prstGeom>
          <a:noFill/>
        </p:spPr>
        <p:txBody>
          <a:bodyPr wrap="square" rtlCol="0">
            <a:spAutoFit/>
          </a:bodyPr>
          <a:lstStyle/>
          <a:p>
            <a:pPr algn="ctr"/>
            <a:r>
              <a:rPr lang="en-GB" sz="1400" dirty="0">
                <a:latin typeface="Arial" panose="020B0604020202020204" pitchFamily="34" charset="0"/>
                <a:cs typeface="Arial" panose="020B0604020202020204" pitchFamily="34" charset="0"/>
              </a:rPr>
              <a:t>Ageing involves biological, psychological and social changes across the life course.</a:t>
            </a:r>
          </a:p>
        </p:txBody>
      </p:sp>
      <p:sp>
        <p:nvSpPr>
          <p:cNvPr id="39" name="TextBox 38">
            <a:extLst>
              <a:ext uri="{FF2B5EF4-FFF2-40B4-BE49-F238E27FC236}">
                <a16:creationId xmlns:a16="http://schemas.microsoft.com/office/drawing/2014/main" id="{95F413BB-483D-8114-6347-AD360425F00C}"/>
              </a:ext>
            </a:extLst>
          </p:cNvPr>
          <p:cNvSpPr txBox="1"/>
          <p:nvPr/>
        </p:nvSpPr>
        <p:spPr>
          <a:xfrm>
            <a:off x="2065421" y="3429000"/>
            <a:ext cx="1775838" cy="2031325"/>
          </a:xfrm>
          <a:prstGeom prst="rect">
            <a:avLst/>
          </a:prstGeom>
          <a:noFill/>
        </p:spPr>
        <p:txBody>
          <a:bodyPr wrap="square" rtlCol="0">
            <a:spAutoFit/>
          </a:bodyPr>
          <a:lstStyle/>
          <a:p>
            <a:pPr algn="ctr"/>
            <a:r>
              <a:rPr lang="en-GB" sz="1400" dirty="0">
                <a:latin typeface="Arial" panose="020B0604020202020204" pitchFamily="34" charset="0"/>
                <a:cs typeface="Arial" panose="020B0604020202020204" pitchFamily="34" charset="0"/>
              </a:rPr>
              <a:t>Theories include genetic programming (e.g. predetermined ageing) and wear and tear explanations (e.g. cumulative cellular damage).</a:t>
            </a:r>
          </a:p>
        </p:txBody>
      </p:sp>
      <p:sp>
        <p:nvSpPr>
          <p:cNvPr id="41" name="TextBox 40">
            <a:extLst>
              <a:ext uri="{FF2B5EF4-FFF2-40B4-BE49-F238E27FC236}">
                <a16:creationId xmlns:a16="http://schemas.microsoft.com/office/drawing/2014/main" id="{F0A6ED68-E287-4DFE-6F76-E46206D1361F}"/>
              </a:ext>
            </a:extLst>
          </p:cNvPr>
          <p:cNvSpPr txBox="1"/>
          <p:nvPr/>
        </p:nvSpPr>
        <p:spPr>
          <a:xfrm>
            <a:off x="4044590" y="3457440"/>
            <a:ext cx="1794906" cy="1384995"/>
          </a:xfrm>
          <a:prstGeom prst="rect">
            <a:avLst/>
          </a:prstGeom>
          <a:noFill/>
        </p:spPr>
        <p:txBody>
          <a:bodyPr wrap="square" rtlCol="0">
            <a:spAutoFit/>
          </a:bodyPr>
          <a:lstStyle/>
          <a:p>
            <a:pPr algn="ctr"/>
            <a:r>
              <a:rPr lang="en-GB" sz="1400" dirty="0">
                <a:latin typeface="Arial" panose="020B0604020202020204" pitchFamily="34" charset="0"/>
                <a:cs typeface="Arial" panose="020B0604020202020204" pitchFamily="34" charset="0"/>
              </a:rPr>
              <a:t>Focuses on maintaining functional ability and overall wellbeing, rather than simply preventing disease. </a:t>
            </a:r>
          </a:p>
        </p:txBody>
      </p:sp>
      <p:sp>
        <p:nvSpPr>
          <p:cNvPr id="43" name="TextBox 42">
            <a:extLst>
              <a:ext uri="{FF2B5EF4-FFF2-40B4-BE49-F238E27FC236}">
                <a16:creationId xmlns:a16="http://schemas.microsoft.com/office/drawing/2014/main" id="{D130F707-0F7C-C4CB-F379-5477D02699C6}"/>
              </a:ext>
            </a:extLst>
          </p:cNvPr>
          <p:cNvSpPr txBox="1"/>
          <p:nvPr/>
        </p:nvSpPr>
        <p:spPr>
          <a:xfrm>
            <a:off x="6042821" y="3457440"/>
            <a:ext cx="1794907" cy="1384995"/>
          </a:xfrm>
          <a:prstGeom prst="rect">
            <a:avLst/>
          </a:prstGeom>
          <a:noFill/>
        </p:spPr>
        <p:txBody>
          <a:bodyPr wrap="square" rtlCol="0">
            <a:spAutoFit/>
          </a:bodyPr>
          <a:lstStyle/>
          <a:p>
            <a:pPr algn="ctr"/>
            <a:r>
              <a:rPr lang="en-GB" sz="1400" dirty="0">
                <a:latin typeface="Arial" panose="020B0604020202020204" pitchFamily="34" charset="0"/>
                <a:cs typeface="Arial" panose="020B0604020202020204" pitchFamily="34" charset="0"/>
              </a:rPr>
              <a:t>Involves autonomy, dignity, informed choice a d meaningful participation in care decisions.</a:t>
            </a:r>
          </a:p>
        </p:txBody>
      </p:sp>
      <p:sp>
        <p:nvSpPr>
          <p:cNvPr id="45" name="TextBox 44">
            <a:extLst>
              <a:ext uri="{FF2B5EF4-FFF2-40B4-BE49-F238E27FC236}">
                <a16:creationId xmlns:a16="http://schemas.microsoft.com/office/drawing/2014/main" id="{ABA1CAAC-3671-B71E-C340-2B95A1B186D9}"/>
              </a:ext>
            </a:extLst>
          </p:cNvPr>
          <p:cNvSpPr txBox="1"/>
          <p:nvPr/>
        </p:nvSpPr>
        <p:spPr>
          <a:xfrm>
            <a:off x="8165168" y="3479722"/>
            <a:ext cx="1794906" cy="1815882"/>
          </a:xfrm>
          <a:prstGeom prst="rect">
            <a:avLst/>
          </a:prstGeom>
          <a:noFill/>
        </p:spPr>
        <p:txBody>
          <a:bodyPr wrap="square" rtlCol="0">
            <a:spAutoFit/>
          </a:bodyPr>
          <a:lstStyle/>
          <a:p>
            <a:pPr algn="ctr"/>
            <a:r>
              <a:rPr lang="en-GB" sz="1400" dirty="0">
                <a:latin typeface="Arial" panose="020B0604020202020204" pitchFamily="34" charset="0"/>
                <a:cs typeface="Arial" panose="020B0604020202020204" pitchFamily="34" charset="0"/>
              </a:rPr>
              <a:t>Critically examines care provisions, ageing theories, legislations, technology innovation and opportunities for improvement.  </a:t>
            </a:r>
          </a:p>
        </p:txBody>
      </p:sp>
      <p:sp>
        <p:nvSpPr>
          <p:cNvPr id="46" name="Rectangle: Rounded Corners 45">
            <a:extLst>
              <a:ext uri="{FF2B5EF4-FFF2-40B4-BE49-F238E27FC236}">
                <a16:creationId xmlns:a16="http://schemas.microsoft.com/office/drawing/2014/main" id="{8290845B-8071-EC8C-A549-3405D35724E4}"/>
              </a:ext>
            </a:extLst>
          </p:cNvPr>
          <p:cNvSpPr/>
          <p:nvPr/>
        </p:nvSpPr>
        <p:spPr>
          <a:xfrm>
            <a:off x="102929" y="5667416"/>
            <a:ext cx="11765537" cy="1036845"/>
          </a:xfrm>
          <a:prstGeom prst="roundRect">
            <a:avLst/>
          </a:prstGeom>
          <a:solidFill>
            <a:srgbClr val="102842"/>
          </a:solidFill>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ln>
                <a:solidFill>
                  <a:srgbClr val="102842"/>
                </a:solidFill>
              </a:ln>
            </a:endParaRPr>
          </a:p>
        </p:txBody>
      </p:sp>
      <p:cxnSp>
        <p:nvCxnSpPr>
          <p:cNvPr id="48" name="Straight Connector 47">
            <a:extLst>
              <a:ext uri="{FF2B5EF4-FFF2-40B4-BE49-F238E27FC236}">
                <a16:creationId xmlns:a16="http://schemas.microsoft.com/office/drawing/2014/main" id="{22E7BF82-53A0-78E6-D665-4EE7AFA6E3B6}"/>
              </a:ext>
            </a:extLst>
          </p:cNvPr>
          <p:cNvCxnSpPr/>
          <p:nvPr/>
        </p:nvCxnSpPr>
        <p:spPr>
          <a:xfrm>
            <a:off x="132080" y="1490971"/>
            <a:ext cx="1300480" cy="0"/>
          </a:xfrm>
          <a:prstGeom prst="line">
            <a:avLst/>
          </a:prstGeom>
          <a:ln w="38100"/>
        </p:spPr>
        <p:style>
          <a:lnRef idx="2">
            <a:schemeClr val="accent1"/>
          </a:lnRef>
          <a:fillRef idx="0">
            <a:schemeClr val="accent1"/>
          </a:fillRef>
          <a:effectRef idx="1">
            <a:schemeClr val="accent1"/>
          </a:effectRef>
          <a:fontRef idx="minor">
            <a:schemeClr val="tx1"/>
          </a:fontRef>
        </p:style>
      </p:cxnSp>
      <p:pic>
        <p:nvPicPr>
          <p:cNvPr id="50" name="Picture 49">
            <a:extLst>
              <a:ext uri="{FF2B5EF4-FFF2-40B4-BE49-F238E27FC236}">
                <a16:creationId xmlns:a16="http://schemas.microsoft.com/office/drawing/2014/main" id="{481F6A11-EB7B-7AE3-A027-2C515FACD60F}"/>
              </a:ext>
            </a:extLst>
          </p:cNvPr>
          <p:cNvPicPr>
            <a:picLocks noChangeAspect="1"/>
          </p:cNvPicPr>
          <p:nvPr/>
        </p:nvPicPr>
        <p:blipFill>
          <a:blip r:embed="rId7">
            <a:extLst>
              <a:ext uri="{28A0092B-C50C-407E-A947-70E740481C1C}">
                <a14:useLocalDpi xmlns:a14="http://schemas.microsoft.com/office/drawing/2010/main" val="0"/>
              </a:ext>
            </a:extLst>
          </a:blip>
          <a:stretch>
            <a:fillRect/>
          </a:stretch>
        </p:blipFill>
        <p:spPr>
          <a:xfrm>
            <a:off x="167382" y="5714049"/>
            <a:ext cx="1265177" cy="931310"/>
          </a:xfrm>
          <a:prstGeom prst="rect">
            <a:avLst/>
          </a:prstGeom>
        </p:spPr>
      </p:pic>
      <p:cxnSp>
        <p:nvCxnSpPr>
          <p:cNvPr id="52" name="Straight Connector 51">
            <a:extLst>
              <a:ext uri="{FF2B5EF4-FFF2-40B4-BE49-F238E27FC236}">
                <a16:creationId xmlns:a16="http://schemas.microsoft.com/office/drawing/2014/main" id="{EB37B7EA-5C1D-448E-3E07-42EE0A689BEC}"/>
              </a:ext>
            </a:extLst>
          </p:cNvPr>
          <p:cNvCxnSpPr/>
          <p:nvPr/>
        </p:nvCxnSpPr>
        <p:spPr>
          <a:xfrm>
            <a:off x="1493520" y="5821680"/>
            <a:ext cx="0" cy="777240"/>
          </a:xfrm>
          <a:prstGeom prst="line">
            <a:avLst/>
          </a:prstGeom>
          <a:ln w="28575">
            <a:solidFill>
              <a:schemeClr val="bg1"/>
            </a:solidFill>
          </a:ln>
        </p:spPr>
        <p:style>
          <a:lnRef idx="2">
            <a:schemeClr val="accent1"/>
          </a:lnRef>
          <a:fillRef idx="0">
            <a:schemeClr val="accent1"/>
          </a:fillRef>
          <a:effectRef idx="1">
            <a:schemeClr val="accent1"/>
          </a:effectRef>
          <a:fontRef idx="minor">
            <a:schemeClr val="tx1"/>
          </a:fontRef>
        </p:style>
      </p:cxnSp>
      <p:sp>
        <p:nvSpPr>
          <p:cNvPr id="54" name="TextBox 53">
            <a:extLst>
              <a:ext uri="{FF2B5EF4-FFF2-40B4-BE49-F238E27FC236}">
                <a16:creationId xmlns:a16="http://schemas.microsoft.com/office/drawing/2014/main" id="{6B11F5EB-4CEA-FDCD-DEC5-08F9FE217220}"/>
              </a:ext>
            </a:extLst>
          </p:cNvPr>
          <p:cNvSpPr txBox="1"/>
          <p:nvPr/>
        </p:nvSpPr>
        <p:spPr>
          <a:xfrm>
            <a:off x="1850157" y="5840968"/>
            <a:ext cx="7537684" cy="707886"/>
          </a:xfrm>
          <a:prstGeom prst="rect">
            <a:avLst/>
          </a:prstGeom>
          <a:noFill/>
        </p:spPr>
        <p:txBody>
          <a:bodyPr wrap="square" rtlCol="0">
            <a:spAutoFit/>
          </a:bodyPr>
          <a:lstStyle/>
          <a:p>
            <a:r>
              <a:rPr lang="en-GB" sz="2000" b="1" dirty="0">
                <a:solidFill>
                  <a:schemeClr val="bg1"/>
                </a:solidFill>
                <a:latin typeface="Arial Rounded MT Bold" panose="020F0704030504030204" pitchFamily="34" charset="0"/>
                <a:cs typeface="Aharoni" panose="02010803020104030203" pitchFamily="2" charset="-79"/>
              </a:rPr>
              <a:t>Effective older person care must promote independence and quality of life, not merely manage dependency.</a:t>
            </a:r>
          </a:p>
        </p:txBody>
      </p:sp>
      <p:pic>
        <p:nvPicPr>
          <p:cNvPr id="56" name="Picture 55">
            <a:extLst>
              <a:ext uri="{FF2B5EF4-FFF2-40B4-BE49-F238E27FC236}">
                <a16:creationId xmlns:a16="http://schemas.microsoft.com/office/drawing/2014/main" id="{7A93860A-D3EE-B5A3-F4CF-21202DD57E37}"/>
              </a:ext>
            </a:extLst>
          </p:cNvPr>
          <p:cNvPicPr>
            <a:picLocks noChangeAspect="1"/>
          </p:cNvPicPr>
          <p:nvPr/>
        </p:nvPicPr>
        <p:blipFill>
          <a:blip r:embed="rId8">
            <a:extLst>
              <a:ext uri="{28A0092B-C50C-407E-A947-70E740481C1C}">
                <a14:useLocalDpi xmlns:a14="http://schemas.microsoft.com/office/drawing/2010/main" val="0"/>
              </a:ext>
            </a:extLst>
          </a:blip>
          <a:stretch>
            <a:fillRect/>
          </a:stretch>
        </p:blipFill>
        <p:spPr>
          <a:xfrm>
            <a:off x="561067" y="1948405"/>
            <a:ext cx="912981" cy="809902"/>
          </a:xfrm>
          <a:prstGeom prst="rect">
            <a:avLst/>
          </a:prstGeom>
        </p:spPr>
      </p:pic>
      <p:pic>
        <p:nvPicPr>
          <p:cNvPr id="58" name="Picture 57">
            <a:extLst>
              <a:ext uri="{FF2B5EF4-FFF2-40B4-BE49-F238E27FC236}">
                <a16:creationId xmlns:a16="http://schemas.microsoft.com/office/drawing/2014/main" id="{67048A8F-E538-7719-37B8-F8D8C421346D}"/>
              </a:ext>
            </a:extLst>
          </p:cNvPr>
          <p:cNvPicPr>
            <a:picLocks noChangeAspect="1"/>
          </p:cNvPicPr>
          <p:nvPr/>
        </p:nvPicPr>
        <p:blipFill>
          <a:blip r:embed="rId9">
            <a:extLst>
              <a:ext uri="{28A0092B-C50C-407E-A947-70E740481C1C}">
                <a14:useLocalDpi xmlns:a14="http://schemas.microsoft.com/office/drawing/2010/main" val="0"/>
              </a:ext>
            </a:extLst>
          </a:blip>
          <a:stretch>
            <a:fillRect/>
          </a:stretch>
        </p:blipFill>
        <p:spPr>
          <a:xfrm>
            <a:off x="2374115" y="1958939"/>
            <a:ext cx="1147127" cy="828479"/>
          </a:xfrm>
          <a:prstGeom prst="rect">
            <a:avLst/>
          </a:prstGeom>
        </p:spPr>
      </p:pic>
      <p:pic>
        <p:nvPicPr>
          <p:cNvPr id="62" name="Picture 61">
            <a:extLst>
              <a:ext uri="{FF2B5EF4-FFF2-40B4-BE49-F238E27FC236}">
                <a16:creationId xmlns:a16="http://schemas.microsoft.com/office/drawing/2014/main" id="{9EF4BB72-303B-7F19-9072-72B3DD680510}"/>
              </a:ext>
            </a:extLst>
          </p:cNvPr>
          <p:cNvPicPr>
            <a:picLocks noChangeAspect="1"/>
          </p:cNvPicPr>
          <p:nvPr/>
        </p:nvPicPr>
        <p:blipFill>
          <a:blip r:embed="rId10">
            <a:extLst>
              <a:ext uri="{28A0092B-C50C-407E-A947-70E740481C1C}">
                <a14:useLocalDpi xmlns:a14="http://schemas.microsoft.com/office/drawing/2010/main" val="0"/>
              </a:ext>
            </a:extLst>
          </a:blip>
          <a:srcRect l="13336" r="12356"/>
          <a:stretch>
            <a:fillRect/>
          </a:stretch>
        </p:blipFill>
        <p:spPr>
          <a:xfrm>
            <a:off x="6537200" y="1939648"/>
            <a:ext cx="872246" cy="847770"/>
          </a:xfrm>
          <a:prstGeom prst="rect">
            <a:avLst/>
          </a:prstGeom>
        </p:spPr>
      </p:pic>
      <p:pic>
        <p:nvPicPr>
          <p:cNvPr id="64" name="Picture 63">
            <a:extLst>
              <a:ext uri="{FF2B5EF4-FFF2-40B4-BE49-F238E27FC236}">
                <a16:creationId xmlns:a16="http://schemas.microsoft.com/office/drawing/2014/main" id="{BE38C36E-10CB-C6EE-C6AB-908D7F0A6369}"/>
              </a:ext>
            </a:extLst>
          </p:cNvPr>
          <p:cNvPicPr>
            <a:picLocks noChangeAspect="1"/>
          </p:cNvPicPr>
          <p:nvPr/>
        </p:nvPicPr>
        <p:blipFill>
          <a:blip r:embed="rId11">
            <a:extLst>
              <a:ext uri="{28A0092B-C50C-407E-A947-70E740481C1C}">
                <a14:useLocalDpi xmlns:a14="http://schemas.microsoft.com/office/drawing/2010/main" val="0"/>
              </a:ext>
            </a:extLst>
          </a:blip>
          <a:srcRect l="19015" r="1614"/>
          <a:stretch>
            <a:fillRect/>
          </a:stretch>
        </p:blipFill>
        <p:spPr>
          <a:xfrm>
            <a:off x="8522821" y="1915213"/>
            <a:ext cx="904695" cy="886524"/>
          </a:xfrm>
          <a:prstGeom prst="rect">
            <a:avLst/>
          </a:prstGeom>
        </p:spPr>
      </p:pic>
      <p:sp>
        <p:nvSpPr>
          <p:cNvPr id="66" name="TextBox 65">
            <a:extLst>
              <a:ext uri="{FF2B5EF4-FFF2-40B4-BE49-F238E27FC236}">
                <a16:creationId xmlns:a16="http://schemas.microsoft.com/office/drawing/2014/main" id="{1CD8F877-9054-8895-D441-EBF2965D591B}"/>
              </a:ext>
            </a:extLst>
          </p:cNvPr>
          <p:cNvSpPr txBox="1"/>
          <p:nvPr/>
        </p:nvSpPr>
        <p:spPr>
          <a:xfrm>
            <a:off x="10269870" y="5359639"/>
            <a:ext cx="1794906" cy="307777"/>
          </a:xfrm>
          <a:prstGeom prst="rect">
            <a:avLst/>
          </a:prstGeom>
          <a:noFill/>
        </p:spPr>
        <p:txBody>
          <a:bodyPr wrap="square" rtlCol="0">
            <a:spAutoFit/>
          </a:bodyPr>
          <a:lstStyle/>
          <a:p>
            <a:pPr algn="ctr"/>
            <a:r>
              <a:rPr lang="en-GB" sz="1400" dirty="0">
                <a:latin typeface="Arial" panose="020B0604020202020204" pitchFamily="34" charset="0"/>
                <a:cs typeface="Arial" panose="020B0604020202020204" pitchFamily="34" charset="0"/>
              </a:rPr>
              <a:t>(WHO, 2015)</a:t>
            </a:r>
          </a:p>
        </p:txBody>
      </p:sp>
      <p:pic>
        <p:nvPicPr>
          <p:cNvPr id="68" name="Picture 67">
            <a:extLst>
              <a:ext uri="{FF2B5EF4-FFF2-40B4-BE49-F238E27FC236}">
                <a16:creationId xmlns:a16="http://schemas.microsoft.com/office/drawing/2014/main" id="{F939B354-1A83-B1C2-53C8-BAD4C010ACDD}"/>
              </a:ext>
            </a:extLst>
          </p:cNvPr>
          <p:cNvPicPr>
            <a:picLocks noChangeAspect="1"/>
          </p:cNvPicPr>
          <p:nvPr/>
        </p:nvPicPr>
        <p:blipFill>
          <a:blip r:embed="rId12">
            <a:extLst>
              <a:ext uri="{28A0092B-C50C-407E-A947-70E740481C1C}">
                <a14:useLocalDpi xmlns:a14="http://schemas.microsoft.com/office/drawing/2010/main" val="0"/>
              </a:ext>
            </a:extLst>
          </a:blip>
          <a:srcRect l="17756" r="9628"/>
          <a:stretch>
            <a:fillRect/>
          </a:stretch>
        </p:blipFill>
        <p:spPr>
          <a:xfrm>
            <a:off x="4529371" y="1939648"/>
            <a:ext cx="881762" cy="878747"/>
          </a:xfrm>
          <a:prstGeom prst="rect">
            <a:avLst/>
          </a:prstGeom>
        </p:spPr>
      </p:pic>
      <p:pic>
        <p:nvPicPr>
          <p:cNvPr id="7" name="Recorded Sound">
            <a:hlinkClick r:id="" action="ppaction://media"/>
            <a:extLst>
              <a:ext uri="{FF2B5EF4-FFF2-40B4-BE49-F238E27FC236}">
                <a16:creationId xmlns:a16="http://schemas.microsoft.com/office/drawing/2014/main" id="{3DE81293-5BCE-E49A-0D3C-B3B8DDD416C4}"/>
              </a:ext>
            </a:extLst>
          </p:cNvPr>
          <p:cNvPicPr>
            <a:picLocks noChangeAspect="1"/>
          </p:cNvPicPr>
          <p:nvPr>
            <a:audioFile r:link="rId2"/>
            <p:extLst>
              <p:ext uri="{DAA4B4D4-6D71-4841-9C94-3DE7FCFB9230}">
                <p14:media xmlns:p14="http://schemas.microsoft.com/office/powerpoint/2010/main" r:embed="rId1"/>
              </p:ext>
            </p:extLst>
          </p:nvPr>
        </p:nvPicPr>
        <p:blipFill>
          <a:blip r:embed="rId13"/>
          <a:stretch>
            <a:fillRect/>
          </a:stretch>
        </p:blipFill>
        <p:spPr>
          <a:xfrm>
            <a:off x="5851525" y="3184525"/>
            <a:ext cx="487363" cy="487363"/>
          </a:xfrm>
          <a:prstGeom prst="rect">
            <a:avLst/>
          </a:prstGeom>
        </p:spPr>
      </p:pic>
      <p:pic>
        <p:nvPicPr>
          <p:cNvPr id="8" name="Recorded Sound">
            <a:hlinkClick r:id="" action="ppaction://media"/>
            <a:extLst>
              <a:ext uri="{FF2B5EF4-FFF2-40B4-BE49-F238E27FC236}">
                <a16:creationId xmlns:a16="http://schemas.microsoft.com/office/drawing/2014/main" id="{DA10638E-D22B-3A98-3A9A-804E3EE88D6B}"/>
              </a:ext>
            </a:extLst>
          </p:cNvPr>
          <p:cNvPicPr>
            <a:picLocks noChangeAspect="1"/>
          </p:cNvPicPr>
          <p:nvPr>
            <a:audioFile r:link="rId4"/>
            <p:extLst>
              <p:ext uri="{DAA4B4D4-6D71-4841-9C94-3DE7FCFB9230}">
                <p14:media xmlns:p14="http://schemas.microsoft.com/office/powerpoint/2010/main" r:embed="rId3"/>
              </p:ext>
            </p:extLst>
          </p:nvPr>
        </p:nvPicPr>
        <p:blipFill>
          <a:blip r:embed="rId13"/>
          <a:stretch>
            <a:fillRect/>
          </a:stretch>
        </p:blipFill>
        <p:spPr>
          <a:xfrm>
            <a:off x="11315740" y="6055965"/>
            <a:ext cx="487363" cy="487363"/>
          </a:xfrm>
          <a:prstGeom prst="rect">
            <a:avLst/>
          </a:prstGeom>
        </p:spPr>
      </p:pic>
    </p:spTree>
    <p:extLst>
      <p:ext uri="{BB962C8B-B14F-4D97-AF65-F5344CB8AC3E}">
        <p14:creationId xmlns:p14="http://schemas.microsoft.com/office/powerpoint/2010/main" val="377985127"/>
      </p:ext>
    </p:extLst>
  </p:cSld>
  <p:clrMapOvr>
    <a:masterClrMapping/>
  </p:clrMapOvr>
  <mc:AlternateContent xmlns:mc="http://schemas.openxmlformats.org/markup-compatibility/2006">
    <mc:Choice xmlns:p14="http://schemas.microsoft.com/office/powerpoint/2010/main" Requires="p14">
      <p:transition spd="slow" p14:dur="2000" advTm="99596"/>
    </mc:Choice>
    <mc:Fallback>
      <p:transition spd="slow" advTm="99596"/>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nodeType="clickEffect">
                                  <p:stCondLst>
                                    <p:cond delay="0"/>
                                  </p:stCondLst>
                                  <p:childTnLst>
                                    <p:set>
                                      <p:cBhvr>
                                        <p:cTn id="6" dur="1" fill="hold">
                                          <p:stCondLst>
                                            <p:cond delay="0"/>
                                          </p:stCondLst>
                                        </p:cTn>
                                        <p:tgtEl>
                                          <p:spTgt spid="6"/>
                                        </p:tgtEl>
                                        <p:attrNameLst>
                                          <p:attrName>style.visibility</p:attrName>
                                        </p:attrNameLst>
                                      </p:cBhvr>
                                      <p:to>
                                        <p:strVal val="visible"/>
                                      </p:to>
                                    </p:set>
                                    <p:animEffect transition="in" filter="fade">
                                      <p:cBhvr>
                                        <p:cTn id="7" dur="500"/>
                                        <p:tgtEl>
                                          <p:spTgt spid="6"/>
                                        </p:tgtEl>
                                      </p:cBhvr>
                                    </p:animEffect>
                                  </p:childTnLst>
                                </p:cTn>
                              </p:par>
                              <p:par>
                                <p:cTn id="8" presetID="10" presetClass="entr" presetSubtype="0" fill="hold" grpId="0" nodeType="withEffect">
                                  <p:stCondLst>
                                    <p:cond delay="0"/>
                                  </p:stCondLst>
                                  <p:childTnLst>
                                    <p:set>
                                      <p:cBhvr>
                                        <p:cTn id="9" dur="1" fill="hold">
                                          <p:stCondLst>
                                            <p:cond delay="0"/>
                                          </p:stCondLst>
                                        </p:cTn>
                                        <p:tgtEl>
                                          <p:spTgt spid="10"/>
                                        </p:tgtEl>
                                        <p:attrNameLst>
                                          <p:attrName>style.visibility</p:attrName>
                                        </p:attrNameLst>
                                      </p:cBhvr>
                                      <p:to>
                                        <p:strVal val="visible"/>
                                      </p:to>
                                    </p:set>
                                    <p:animEffect transition="in" filter="fade">
                                      <p:cBhvr>
                                        <p:cTn id="10" dur="500"/>
                                        <p:tgtEl>
                                          <p:spTgt spid="10"/>
                                        </p:tgtEl>
                                      </p:cBhvr>
                                    </p:animEffect>
                                  </p:childTnLst>
                                </p:cTn>
                              </p:par>
                              <p:par>
                                <p:cTn id="11" presetID="10" presetClass="entr" presetSubtype="0" fill="hold" grpId="0" nodeType="withEffect">
                                  <p:stCondLst>
                                    <p:cond delay="0"/>
                                  </p:stCondLst>
                                  <p:childTnLst>
                                    <p:set>
                                      <p:cBhvr>
                                        <p:cTn id="12" dur="1" fill="hold">
                                          <p:stCondLst>
                                            <p:cond delay="0"/>
                                          </p:stCondLst>
                                        </p:cTn>
                                        <p:tgtEl>
                                          <p:spTgt spid="12"/>
                                        </p:tgtEl>
                                        <p:attrNameLst>
                                          <p:attrName>style.visibility</p:attrName>
                                        </p:attrNameLst>
                                      </p:cBhvr>
                                      <p:to>
                                        <p:strVal val="visible"/>
                                      </p:to>
                                    </p:set>
                                    <p:animEffect transition="in" filter="fade">
                                      <p:cBhvr>
                                        <p:cTn id="13" dur="500"/>
                                        <p:tgtEl>
                                          <p:spTgt spid="12"/>
                                        </p:tgtEl>
                                      </p:cBhvr>
                                    </p:animEffect>
                                  </p:childTnLst>
                                </p:cTn>
                              </p:par>
                              <p:par>
                                <p:cTn id="14" presetID="10" presetClass="entr" presetSubtype="0" fill="hold" grpId="0" nodeType="withEffect">
                                  <p:stCondLst>
                                    <p:cond delay="0"/>
                                  </p:stCondLst>
                                  <p:childTnLst>
                                    <p:set>
                                      <p:cBhvr>
                                        <p:cTn id="15" dur="1" fill="hold">
                                          <p:stCondLst>
                                            <p:cond delay="0"/>
                                          </p:stCondLst>
                                        </p:cTn>
                                        <p:tgtEl>
                                          <p:spTgt spid="14"/>
                                        </p:tgtEl>
                                        <p:attrNameLst>
                                          <p:attrName>style.visibility</p:attrName>
                                        </p:attrNameLst>
                                      </p:cBhvr>
                                      <p:to>
                                        <p:strVal val="visible"/>
                                      </p:to>
                                    </p:set>
                                    <p:animEffect transition="in" filter="fade">
                                      <p:cBhvr>
                                        <p:cTn id="16" dur="500"/>
                                        <p:tgtEl>
                                          <p:spTgt spid="14"/>
                                        </p:tgtEl>
                                      </p:cBhvr>
                                    </p:animEffect>
                                  </p:childTnLst>
                                </p:cTn>
                              </p:par>
                              <p:par>
                                <p:cTn id="17" presetID="10" presetClass="entr" presetSubtype="0" fill="hold" grpId="0" nodeType="withEffect">
                                  <p:stCondLst>
                                    <p:cond delay="0"/>
                                  </p:stCondLst>
                                  <p:childTnLst>
                                    <p:set>
                                      <p:cBhvr>
                                        <p:cTn id="18" dur="1" fill="hold">
                                          <p:stCondLst>
                                            <p:cond delay="0"/>
                                          </p:stCondLst>
                                        </p:cTn>
                                        <p:tgtEl>
                                          <p:spTgt spid="18"/>
                                        </p:tgtEl>
                                        <p:attrNameLst>
                                          <p:attrName>style.visibility</p:attrName>
                                        </p:attrNameLst>
                                      </p:cBhvr>
                                      <p:to>
                                        <p:strVal val="visible"/>
                                      </p:to>
                                    </p:set>
                                    <p:animEffect transition="in" filter="fade">
                                      <p:cBhvr>
                                        <p:cTn id="19" dur="500"/>
                                        <p:tgtEl>
                                          <p:spTgt spid="18"/>
                                        </p:tgtEl>
                                      </p:cBhvr>
                                    </p:animEffect>
                                  </p:childTnLst>
                                </p:cTn>
                              </p:par>
                              <p:par>
                                <p:cTn id="20" presetID="10" presetClass="entr" presetSubtype="0" fill="hold" grpId="0" nodeType="withEffect">
                                  <p:stCondLst>
                                    <p:cond delay="0"/>
                                  </p:stCondLst>
                                  <p:childTnLst>
                                    <p:set>
                                      <p:cBhvr>
                                        <p:cTn id="21" dur="1" fill="hold">
                                          <p:stCondLst>
                                            <p:cond delay="0"/>
                                          </p:stCondLst>
                                        </p:cTn>
                                        <p:tgtEl>
                                          <p:spTgt spid="20"/>
                                        </p:tgtEl>
                                        <p:attrNameLst>
                                          <p:attrName>style.visibility</p:attrName>
                                        </p:attrNameLst>
                                      </p:cBhvr>
                                      <p:to>
                                        <p:strVal val="visible"/>
                                      </p:to>
                                    </p:set>
                                    <p:animEffect transition="in" filter="fade">
                                      <p:cBhvr>
                                        <p:cTn id="22" dur="500"/>
                                        <p:tgtEl>
                                          <p:spTgt spid="20"/>
                                        </p:tgtEl>
                                      </p:cBhvr>
                                    </p:animEffect>
                                  </p:childTnLst>
                                </p:cTn>
                              </p:par>
                              <p:par>
                                <p:cTn id="23" presetID="10" presetClass="entr" presetSubtype="0" fill="hold" grpId="0" nodeType="withEffect">
                                  <p:stCondLst>
                                    <p:cond delay="0"/>
                                  </p:stCondLst>
                                  <p:childTnLst>
                                    <p:set>
                                      <p:cBhvr>
                                        <p:cTn id="24" dur="1" fill="hold">
                                          <p:stCondLst>
                                            <p:cond delay="0"/>
                                          </p:stCondLst>
                                        </p:cTn>
                                        <p:tgtEl>
                                          <p:spTgt spid="22"/>
                                        </p:tgtEl>
                                        <p:attrNameLst>
                                          <p:attrName>style.visibility</p:attrName>
                                        </p:attrNameLst>
                                      </p:cBhvr>
                                      <p:to>
                                        <p:strVal val="visible"/>
                                      </p:to>
                                    </p:set>
                                    <p:animEffect transition="in" filter="fade">
                                      <p:cBhvr>
                                        <p:cTn id="25" dur="500"/>
                                        <p:tgtEl>
                                          <p:spTgt spid="22"/>
                                        </p:tgtEl>
                                      </p:cBhvr>
                                    </p:animEffect>
                                  </p:childTnLst>
                                </p:cTn>
                              </p:par>
                              <p:par>
                                <p:cTn id="26" presetID="10" presetClass="entr" presetSubtype="0" fill="hold" grpId="0" nodeType="withEffect">
                                  <p:stCondLst>
                                    <p:cond delay="0"/>
                                  </p:stCondLst>
                                  <p:childTnLst>
                                    <p:set>
                                      <p:cBhvr>
                                        <p:cTn id="27" dur="1" fill="hold">
                                          <p:stCondLst>
                                            <p:cond delay="0"/>
                                          </p:stCondLst>
                                        </p:cTn>
                                        <p:tgtEl>
                                          <p:spTgt spid="26"/>
                                        </p:tgtEl>
                                        <p:attrNameLst>
                                          <p:attrName>style.visibility</p:attrName>
                                        </p:attrNameLst>
                                      </p:cBhvr>
                                      <p:to>
                                        <p:strVal val="visible"/>
                                      </p:to>
                                    </p:set>
                                    <p:animEffect transition="in" filter="fade">
                                      <p:cBhvr>
                                        <p:cTn id="28" dur="500"/>
                                        <p:tgtEl>
                                          <p:spTgt spid="26"/>
                                        </p:tgtEl>
                                      </p:cBhvr>
                                    </p:animEffect>
                                  </p:childTnLst>
                                </p:cTn>
                              </p:par>
                              <p:par>
                                <p:cTn id="29" presetID="10" presetClass="entr" presetSubtype="0" fill="hold" grpId="0" nodeType="withEffect">
                                  <p:stCondLst>
                                    <p:cond delay="0"/>
                                  </p:stCondLst>
                                  <p:childTnLst>
                                    <p:set>
                                      <p:cBhvr>
                                        <p:cTn id="30" dur="1" fill="hold">
                                          <p:stCondLst>
                                            <p:cond delay="0"/>
                                          </p:stCondLst>
                                        </p:cTn>
                                        <p:tgtEl>
                                          <p:spTgt spid="27"/>
                                        </p:tgtEl>
                                        <p:attrNameLst>
                                          <p:attrName>style.visibility</p:attrName>
                                        </p:attrNameLst>
                                      </p:cBhvr>
                                      <p:to>
                                        <p:strVal val="visible"/>
                                      </p:to>
                                    </p:set>
                                    <p:animEffect transition="in" filter="fade">
                                      <p:cBhvr>
                                        <p:cTn id="31" dur="500"/>
                                        <p:tgtEl>
                                          <p:spTgt spid="27"/>
                                        </p:tgtEl>
                                      </p:cBhvr>
                                    </p:animEffect>
                                  </p:childTnLst>
                                </p:cTn>
                              </p:par>
                              <p:par>
                                <p:cTn id="32" presetID="10" presetClass="entr" presetSubtype="0" fill="hold" grpId="0" nodeType="withEffect">
                                  <p:stCondLst>
                                    <p:cond delay="0"/>
                                  </p:stCondLst>
                                  <p:childTnLst>
                                    <p:set>
                                      <p:cBhvr>
                                        <p:cTn id="33" dur="1" fill="hold">
                                          <p:stCondLst>
                                            <p:cond delay="0"/>
                                          </p:stCondLst>
                                        </p:cTn>
                                        <p:tgtEl>
                                          <p:spTgt spid="29"/>
                                        </p:tgtEl>
                                        <p:attrNameLst>
                                          <p:attrName>style.visibility</p:attrName>
                                        </p:attrNameLst>
                                      </p:cBhvr>
                                      <p:to>
                                        <p:strVal val="visible"/>
                                      </p:to>
                                    </p:set>
                                    <p:animEffect transition="in" filter="fade">
                                      <p:cBhvr>
                                        <p:cTn id="34" dur="500"/>
                                        <p:tgtEl>
                                          <p:spTgt spid="29"/>
                                        </p:tgtEl>
                                      </p:cBhvr>
                                    </p:animEffect>
                                  </p:childTnLst>
                                </p:cTn>
                              </p:par>
                              <p:par>
                                <p:cTn id="35" presetID="10" presetClass="entr" presetSubtype="0" fill="hold" grpId="0" nodeType="withEffect">
                                  <p:stCondLst>
                                    <p:cond delay="0"/>
                                  </p:stCondLst>
                                  <p:childTnLst>
                                    <p:set>
                                      <p:cBhvr>
                                        <p:cTn id="36" dur="1" fill="hold">
                                          <p:stCondLst>
                                            <p:cond delay="0"/>
                                          </p:stCondLst>
                                        </p:cTn>
                                        <p:tgtEl>
                                          <p:spTgt spid="31"/>
                                        </p:tgtEl>
                                        <p:attrNameLst>
                                          <p:attrName>style.visibility</p:attrName>
                                        </p:attrNameLst>
                                      </p:cBhvr>
                                      <p:to>
                                        <p:strVal val="visible"/>
                                      </p:to>
                                    </p:set>
                                    <p:animEffect transition="in" filter="fade">
                                      <p:cBhvr>
                                        <p:cTn id="37" dur="500"/>
                                        <p:tgtEl>
                                          <p:spTgt spid="31"/>
                                        </p:tgtEl>
                                      </p:cBhvr>
                                    </p:animEffect>
                                  </p:childTnLst>
                                </p:cTn>
                              </p:par>
                              <p:par>
                                <p:cTn id="38" presetID="10" presetClass="entr" presetSubtype="0" fill="hold" grpId="0" nodeType="withEffect">
                                  <p:stCondLst>
                                    <p:cond delay="0"/>
                                  </p:stCondLst>
                                  <p:childTnLst>
                                    <p:set>
                                      <p:cBhvr>
                                        <p:cTn id="39" dur="1" fill="hold">
                                          <p:stCondLst>
                                            <p:cond delay="0"/>
                                          </p:stCondLst>
                                        </p:cTn>
                                        <p:tgtEl>
                                          <p:spTgt spid="33"/>
                                        </p:tgtEl>
                                        <p:attrNameLst>
                                          <p:attrName>style.visibility</p:attrName>
                                        </p:attrNameLst>
                                      </p:cBhvr>
                                      <p:to>
                                        <p:strVal val="visible"/>
                                      </p:to>
                                    </p:set>
                                    <p:animEffect transition="in" filter="fade">
                                      <p:cBhvr>
                                        <p:cTn id="40" dur="500"/>
                                        <p:tgtEl>
                                          <p:spTgt spid="33"/>
                                        </p:tgtEl>
                                      </p:cBhvr>
                                    </p:animEffect>
                                  </p:childTnLst>
                                </p:cTn>
                              </p:par>
                              <p:par>
                                <p:cTn id="41" presetID="10" presetClass="entr" presetSubtype="0" fill="hold" grpId="0" nodeType="withEffect">
                                  <p:stCondLst>
                                    <p:cond delay="0"/>
                                  </p:stCondLst>
                                  <p:childTnLst>
                                    <p:set>
                                      <p:cBhvr>
                                        <p:cTn id="42" dur="1" fill="hold">
                                          <p:stCondLst>
                                            <p:cond delay="0"/>
                                          </p:stCondLst>
                                        </p:cTn>
                                        <p:tgtEl>
                                          <p:spTgt spid="35"/>
                                        </p:tgtEl>
                                        <p:attrNameLst>
                                          <p:attrName>style.visibility</p:attrName>
                                        </p:attrNameLst>
                                      </p:cBhvr>
                                      <p:to>
                                        <p:strVal val="visible"/>
                                      </p:to>
                                    </p:set>
                                    <p:animEffect transition="in" filter="fade">
                                      <p:cBhvr>
                                        <p:cTn id="43" dur="500"/>
                                        <p:tgtEl>
                                          <p:spTgt spid="35"/>
                                        </p:tgtEl>
                                      </p:cBhvr>
                                    </p:animEffect>
                                  </p:childTnLst>
                                </p:cTn>
                              </p:par>
                              <p:par>
                                <p:cTn id="44" presetID="10" presetClass="entr" presetSubtype="0" fill="hold" grpId="0" nodeType="withEffect">
                                  <p:stCondLst>
                                    <p:cond delay="0"/>
                                  </p:stCondLst>
                                  <p:childTnLst>
                                    <p:set>
                                      <p:cBhvr>
                                        <p:cTn id="45" dur="1" fill="hold">
                                          <p:stCondLst>
                                            <p:cond delay="0"/>
                                          </p:stCondLst>
                                        </p:cTn>
                                        <p:tgtEl>
                                          <p:spTgt spid="37"/>
                                        </p:tgtEl>
                                        <p:attrNameLst>
                                          <p:attrName>style.visibility</p:attrName>
                                        </p:attrNameLst>
                                      </p:cBhvr>
                                      <p:to>
                                        <p:strVal val="visible"/>
                                      </p:to>
                                    </p:set>
                                    <p:animEffect transition="in" filter="fade">
                                      <p:cBhvr>
                                        <p:cTn id="46" dur="500"/>
                                        <p:tgtEl>
                                          <p:spTgt spid="37"/>
                                        </p:tgtEl>
                                      </p:cBhvr>
                                    </p:animEffect>
                                  </p:childTnLst>
                                </p:cTn>
                              </p:par>
                              <p:par>
                                <p:cTn id="47" presetID="10" presetClass="entr" presetSubtype="0" fill="hold" grpId="0" nodeType="withEffect">
                                  <p:stCondLst>
                                    <p:cond delay="0"/>
                                  </p:stCondLst>
                                  <p:childTnLst>
                                    <p:set>
                                      <p:cBhvr>
                                        <p:cTn id="48" dur="1" fill="hold">
                                          <p:stCondLst>
                                            <p:cond delay="0"/>
                                          </p:stCondLst>
                                        </p:cTn>
                                        <p:tgtEl>
                                          <p:spTgt spid="39"/>
                                        </p:tgtEl>
                                        <p:attrNameLst>
                                          <p:attrName>style.visibility</p:attrName>
                                        </p:attrNameLst>
                                      </p:cBhvr>
                                      <p:to>
                                        <p:strVal val="visible"/>
                                      </p:to>
                                    </p:set>
                                    <p:animEffect transition="in" filter="fade">
                                      <p:cBhvr>
                                        <p:cTn id="49" dur="500"/>
                                        <p:tgtEl>
                                          <p:spTgt spid="39"/>
                                        </p:tgtEl>
                                      </p:cBhvr>
                                    </p:animEffect>
                                  </p:childTnLst>
                                </p:cTn>
                              </p:par>
                              <p:par>
                                <p:cTn id="50" presetID="10" presetClass="entr" presetSubtype="0" fill="hold" grpId="0" nodeType="withEffect">
                                  <p:stCondLst>
                                    <p:cond delay="0"/>
                                  </p:stCondLst>
                                  <p:childTnLst>
                                    <p:set>
                                      <p:cBhvr>
                                        <p:cTn id="51" dur="1" fill="hold">
                                          <p:stCondLst>
                                            <p:cond delay="0"/>
                                          </p:stCondLst>
                                        </p:cTn>
                                        <p:tgtEl>
                                          <p:spTgt spid="41"/>
                                        </p:tgtEl>
                                        <p:attrNameLst>
                                          <p:attrName>style.visibility</p:attrName>
                                        </p:attrNameLst>
                                      </p:cBhvr>
                                      <p:to>
                                        <p:strVal val="visible"/>
                                      </p:to>
                                    </p:set>
                                    <p:animEffect transition="in" filter="fade">
                                      <p:cBhvr>
                                        <p:cTn id="52" dur="500"/>
                                        <p:tgtEl>
                                          <p:spTgt spid="41"/>
                                        </p:tgtEl>
                                      </p:cBhvr>
                                    </p:animEffect>
                                  </p:childTnLst>
                                </p:cTn>
                              </p:par>
                              <p:par>
                                <p:cTn id="53" presetID="10" presetClass="entr" presetSubtype="0" fill="hold" grpId="0" nodeType="withEffect">
                                  <p:stCondLst>
                                    <p:cond delay="0"/>
                                  </p:stCondLst>
                                  <p:childTnLst>
                                    <p:set>
                                      <p:cBhvr>
                                        <p:cTn id="54" dur="1" fill="hold">
                                          <p:stCondLst>
                                            <p:cond delay="0"/>
                                          </p:stCondLst>
                                        </p:cTn>
                                        <p:tgtEl>
                                          <p:spTgt spid="43"/>
                                        </p:tgtEl>
                                        <p:attrNameLst>
                                          <p:attrName>style.visibility</p:attrName>
                                        </p:attrNameLst>
                                      </p:cBhvr>
                                      <p:to>
                                        <p:strVal val="visible"/>
                                      </p:to>
                                    </p:set>
                                    <p:animEffect transition="in" filter="fade">
                                      <p:cBhvr>
                                        <p:cTn id="55" dur="500"/>
                                        <p:tgtEl>
                                          <p:spTgt spid="43"/>
                                        </p:tgtEl>
                                      </p:cBhvr>
                                    </p:animEffect>
                                  </p:childTnLst>
                                </p:cTn>
                              </p:par>
                              <p:par>
                                <p:cTn id="56" presetID="10" presetClass="entr" presetSubtype="0" fill="hold" grpId="0" nodeType="withEffect">
                                  <p:stCondLst>
                                    <p:cond delay="0"/>
                                  </p:stCondLst>
                                  <p:childTnLst>
                                    <p:set>
                                      <p:cBhvr>
                                        <p:cTn id="57" dur="1" fill="hold">
                                          <p:stCondLst>
                                            <p:cond delay="0"/>
                                          </p:stCondLst>
                                        </p:cTn>
                                        <p:tgtEl>
                                          <p:spTgt spid="45"/>
                                        </p:tgtEl>
                                        <p:attrNameLst>
                                          <p:attrName>style.visibility</p:attrName>
                                        </p:attrNameLst>
                                      </p:cBhvr>
                                      <p:to>
                                        <p:strVal val="visible"/>
                                      </p:to>
                                    </p:set>
                                    <p:animEffect transition="in" filter="fade">
                                      <p:cBhvr>
                                        <p:cTn id="58" dur="500"/>
                                        <p:tgtEl>
                                          <p:spTgt spid="45"/>
                                        </p:tgtEl>
                                      </p:cBhvr>
                                    </p:animEffect>
                                  </p:childTnLst>
                                </p:cTn>
                              </p:par>
                              <p:par>
                                <p:cTn id="59" presetID="10" presetClass="entr" presetSubtype="0" fill="hold" grpId="0" nodeType="withEffect">
                                  <p:stCondLst>
                                    <p:cond delay="0"/>
                                  </p:stCondLst>
                                  <p:childTnLst>
                                    <p:set>
                                      <p:cBhvr>
                                        <p:cTn id="60" dur="1" fill="hold">
                                          <p:stCondLst>
                                            <p:cond delay="0"/>
                                          </p:stCondLst>
                                        </p:cTn>
                                        <p:tgtEl>
                                          <p:spTgt spid="46"/>
                                        </p:tgtEl>
                                        <p:attrNameLst>
                                          <p:attrName>style.visibility</p:attrName>
                                        </p:attrNameLst>
                                      </p:cBhvr>
                                      <p:to>
                                        <p:strVal val="visible"/>
                                      </p:to>
                                    </p:set>
                                    <p:animEffect transition="in" filter="fade">
                                      <p:cBhvr>
                                        <p:cTn id="61" dur="500"/>
                                        <p:tgtEl>
                                          <p:spTgt spid="46"/>
                                        </p:tgtEl>
                                      </p:cBhvr>
                                    </p:animEffect>
                                  </p:childTnLst>
                                </p:cTn>
                              </p:par>
                              <p:par>
                                <p:cTn id="62" presetID="10" presetClass="entr" presetSubtype="0" fill="hold" nodeType="withEffect">
                                  <p:stCondLst>
                                    <p:cond delay="0"/>
                                  </p:stCondLst>
                                  <p:childTnLst>
                                    <p:set>
                                      <p:cBhvr>
                                        <p:cTn id="63" dur="1" fill="hold">
                                          <p:stCondLst>
                                            <p:cond delay="0"/>
                                          </p:stCondLst>
                                        </p:cTn>
                                        <p:tgtEl>
                                          <p:spTgt spid="48"/>
                                        </p:tgtEl>
                                        <p:attrNameLst>
                                          <p:attrName>style.visibility</p:attrName>
                                        </p:attrNameLst>
                                      </p:cBhvr>
                                      <p:to>
                                        <p:strVal val="visible"/>
                                      </p:to>
                                    </p:set>
                                    <p:animEffect transition="in" filter="fade">
                                      <p:cBhvr>
                                        <p:cTn id="64" dur="500"/>
                                        <p:tgtEl>
                                          <p:spTgt spid="48"/>
                                        </p:tgtEl>
                                      </p:cBhvr>
                                    </p:animEffect>
                                  </p:childTnLst>
                                </p:cTn>
                              </p:par>
                              <p:par>
                                <p:cTn id="65" presetID="10" presetClass="entr" presetSubtype="0" fill="hold" nodeType="withEffect">
                                  <p:stCondLst>
                                    <p:cond delay="0"/>
                                  </p:stCondLst>
                                  <p:childTnLst>
                                    <p:set>
                                      <p:cBhvr>
                                        <p:cTn id="66" dur="1" fill="hold">
                                          <p:stCondLst>
                                            <p:cond delay="0"/>
                                          </p:stCondLst>
                                        </p:cTn>
                                        <p:tgtEl>
                                          <p:spTgt spid="50"/>
                                        </p:tgtEl>
                                        <p:attrNameLst>
                                          <p:attrName>style.visibility</p:attrName>
                                        </p:attrNameLst>
                                      </p:cBhvr>
                                      <p:to>
                                        <p:strVal val="visible"/>
                                      </p:to>
                                    </p:set>
                                    <p:animEffect transition="in" filter="fade">
                                      <p:cBhvr>
                                        <p:cTn id="67" dur="500"/>
                                        <p:tgtEl>
                                          <p:spTgt spid="50"/>
                                        </p:tgtEl>
                                      </p:cBhvr>
                                    </p:animEffect>
                                  </p:childTnLst>
                                </p:cTn>
                              </p:par>
                              <p:par>
                                <p:cTn id="68" presetID="10" presetClass="entr" presetSubtype="0" fill="hold" nodeType="withEffect">
                                  <p:stCondLst>
                                    <p:cond delay="0"/>
                                  </p:stCondLst>
                                  <p:childTnLst>
                                    <p:set>
                                      <p:cBhvr>
                                        <p:cTn id="69" dur="1" fill="hold">
                                          <p:stCondLst>
                                            <p:cond delay="0"/>
                                          </p:stCondLst>
                                        </p:cTn>
                                        <p:tgtEl>
                                          <p:spTgt spid="52"/>
                                        </p:tgtEl>
                                        <p:attrNameLst>
                                          <p:attrName>style.visibility</p:attrName>
                                        </p:attrNameLst>
                                      </p:cBhvr>
                                      <p:to>
                                        <p:strVal val="visible"/>
                                      </p:to>
                                    </p:set>
                                    <p:animEffect transition="in" filter="fade">
                                      <p:cBhvr>
                                        <p:cTn id="70" dur="500"/>
                                        <p:tgtEl>
                                          <p:spTgt spid="52"/>
                                        </p:tgtEl>
                                      </p:cBhvr>
                                    </p:animEffect>
                                  </p:childTnLst>
                                </p:cTn>
                              </p:par>
                              <p:par>
                                <p:cTn id="71" presetID="10" presetClass="entr" presetSubtype="0" fill="hold" grpId="0" nodeType="withEffect">
                                  <p:stCondLst>
                                    <p:cond delay="0"/>
                                  </p:stCondLst>
                                  <p:childTnLst>
                                    <p:set>
                                      <p:cBhvr>
                                        <p:cTn id="72" dur="1" fill="hold">
                                          <p:stCondLst>
                                            <p:cond delay="0"/>
                                          </p:stCondLst>
                                        </p:cTn>
                                        <p:tgtEl>
                                          <p:spTgt spid="54"/>
                                        </p:tgtEl>
                                        <p:attrNameLst>
                                          <p:attrName>style.visibility</p:attrName>
                                        </p:attrNameLst>
                                      </p:cBhvr>
                                      <p:to>
                                        <p:strVal val="visible"/>
                                      </p:to>
                                    </p:set>
                                    <p:animEffect transition="in" filter="fade">
                                      <p:cBhvr>
                                        <p:cTn id="73" dur="500"/>
                                        <p:tgtEl>
                                          <p:spTgt spid="54"/>
                                        </p:tgtEl>
                                      </p:cBhvr>
                                    </p:animEffect>
                                  </p:childTnLst>
                                </p:cTn>
                              </p:par>
                              <p:par>
                                <p:cTn id="74" presetID="10" presetClass="entr" presetSubtype="0" fill="hold" nodeType="withEffect">
                                  <p:stCondLst>
                                    <p:cond delay="0"/>
                                  </p:stCondLst>
                                  <p:childTnLst>
                                    <p:set>
                                      <p:cBhvr>
                                        <p:cTn id="75" dur="1" fill="hold">
                                          <p:stCondLst>
                                            <p:cond delay="0"/>
                                          </p:stCondLst>
                                        </p:cTn>
                                        <p:tgtEl>
                                          <p:spTgt spid="56"/>
                                        </p:tgtEl>
                                        <p:attrNameLst>
                                          <p:attrName>style.visibility</p:attrName>
                                        </p:attrNameLst>
                                      </p:cBhvr>
                                      <p:to>
                                        <p:strVal val="visible"/>
                                      </p:to>
                                    </p:set>
                                    <p:animEffect transition="in" filter="fade">
                                      <p:cBhvr>
                                        <p:cTn id="76" dur="500"/>
                                        <p:tgtEl>
                                          <p:spTgt spid="56"/>
                                        </p:tgtEl>
                                      </p:cBhvr>
                                    </p:animEffect>
                                  </p:childTnLst>
                                </p:cTn>
                              </p:par>
                              <p:par>
                                <p:cTn id="77" presetID="10" presetClass="entr" presetSubtype="0" fill="hold" nodeType="withEffect">
                                  <p:stCondLst>
                                    <p:cond delay="0"/>
                                  </p:stCondLst>
                                  <p:childTnLst>
                                    <p:set>
                                      <p:cBhvr>
                                        <p:cTn id="78" dur="1" fill="hold">
                                          <p:stCondLst>
                                            <p:cond delay="0"/>
                                          </p:stCondLst>
                                        </p:cTn>
                                        <p:tgtEl>
                                          <p:spTgt spid="58"/>
                                        </p:tgtEl>
                                        <p:attrNameLst>
                                          <p:attrName>style.visibility</p:attrName>
                                        </p:attrNameLst>
                                      </p:cBhvr>
                                      <p:to>
                                        <p:strVal val="visible"/>
                                      </p:to>
                                    </p:set>
                                    <p:animEffect transition="in" filter="fade">
                                      <p:cBhvr>
                                        <p:cTn id="79" dur="500"/>
                                        <p:tgtEl>
                                          <p:spTgt spid="58"/>
                                        </p:tgtEl>
                                      </p:cBhvr>
                                    </p:animEffect>
                                  </p:childTnLst>
                                </p:cTn>
                              </p:par>
                              <p:par>
                                <p:cTn id="80" presetID="10" presetClass="entr" presetSubtype="0" fill="hold" nodeType="withEffect">
                                  <p:stCondLst>
                                    <p:cond delay="0"/>
                                  </p:stCondLst>
                                  <p:childTnLst>
                                    <p:set>
                                      <p:cBhvr>
                                        <p:cTn id="81" dur="1" fill="hold">
                                          <p:stCondLst>
                                            <p:cond delay="0"/>
                                          </p:stCondLst>
                                        </p:cTn>
                                        <p:tgtEl>
                                          <p:spTgt spid="62"/>
                                        </p:tgtEl>
                                        <p:attrNameLst>
                                          <p:attrName>style.visibility</p:attrName>
                                        </p:attrNameLst>
                                      </p:cBhvr>
                                      <p:to>
                                        <p:strVal val="visible"/>
                                      </p:to>
                                    </p:set>
                                    <p:animEffect transition="in" filter="fade">
                                      <p:cBhvr>
                                        <p:cTn id="82" dur="500"/>
                                        <p:tgtEl>
                                          <p:spTgt spid="62"/>
                                        </p:tgtEl>
                                      </p:cBhvr>
                                    </p:animEffect>
                                  </p:childTnLst>
                                </p:cTn>
                              </p:par>
                              <p:par>
                                <p:cTn id="83" presetID="10" presetClass="entr" presetSubtype="0" fill="hold" nodeType="withEffect">
                                  <p:stCondLst>
                                    <p:cond delay="0"/>
                                  </p:stCondLst>
                                  <p:childTnLst>
                                    <p:set>
                                      <p:cBhvr>
                                        <p:cTn id="84" dur="1" fill="hold">
                                          <p:stCondLst>
                                            <p:cond delay="0"/>
                                          </p:stCondLst>
                                        </p:cTn>
                                        <p:tgtEl>
                                          <p:spTgt spid="64"/>
                                        </p:tgtEl>
                                        <p:attrNameLst>
                                          <p:attrName>style.visibility</p:attrName>
                                        </p:attrNameLst>
                                      </p:cBhvr>
                                      <p:to>
                                        <p:strVal val="visible"/>
                                      </p:to>
                                    </p:set>
                                    <p:animEffect transition="in" filter="fade">
                                      <p:cBhvr>
                                        <p:cTn id="85" dur="500"/>
                                        <p:tgtEl>
                                          <p:spTgt spid="64"/>
                                        </p:tgtEl>
                                      </p:cBhvr>
                                    </p:animEffect>
                                  </p:childTnLst>
                                </p:cTn>
                              </p:par>
                              <p:par>
                                <p:cTn id="86" presetID="10" presetClass="entr" presetSubtype="0" fill="hold" grpId="0" nodeType="withEffect">
                                  <p:stCondLst>
                                    <p:cond delay="0"/>
                                  </p:stCondLst>
                                  <p:childTnLst>
                                    <p:set>
                                      <p:cBhvr>
                                        <p:cTn id="87" dur="1" fill="hold">
                                          <p:stCondLst>
                                            <p:cond delay="0"/>
                                          </p:stCondLst>
                                        </p:cTn>
                                        <p:tgtEl>
                                          <p:spTgt spid="66"/>
                                        </p:tgtEl>
                                        <p:attrNameLst>
                                          <p:attrName>style.visibility</p:attrName>
                                        </p:attrNameLst>
                                      </p:cBhvr>
                                      <p:to>
                                        <p:strVal val="visible"/>
                                      </p:to>
                                    </p:set>
                                    <p:animEffect transition="in" filter="fade">
                                      <p:cBhvr>
                                        <p:cTn id="88" dur="500"/>
                                        <p:tgtEl>
                                          <p:spTgt spid="66"/>
                                        </p:tgtEl>
                                      </p:cBhvr>
                                    </p:animEffect>
                                  </p:childTnLst>
                                </p:cTn>
                              </p:par>
                              <p:par>
                                <p:cTn id="89" presetID="10" presetClass="entr" presetSubtype="0" fill="hold" nodeType="withEffect">
                                  <p:stCondLst>
                                    <p:cond delay="0"/>
                                  </p:stCondLst>
                                  <p:childTnLst>
                                    <p:set>
                                      <p:cBhvr>
                                        <p:cTn id="90" dur="1" fill="hold">
                                          <p:stCondLst>
                                            <p:cond delay="0"/>
                                          </p:stCondLst>
                                        </p:cTn>
                                        <p:tgtEl>
                                          <p:spTgt spid="68"/>
                                        </p:tgtEl>
                                        <p:attrNameLst>
                                          <p:attrName>style.visibility</p:attrName>
                                        </p:attrNameLst>
                                      </p:cBhvr>
                                      <p:to>
                                        <p:strVal val="visible"/>
                                      </p:to>
                                    </p:set>
                                    <p:animEffect transition="in" filter="fade">
                                      <p:cBhvr>
                                        <p:cTn id="91" dur="500"/>
                                        <p:tgtEl>
                                          <p:spTgt spid="68"/>
                                        </p:tgtEl>
                                      </p:cBhvr>
                                    </p:animEffect>
                                  </p:childTnLst>
                                </p:cTn>
                              </p:par>
                            </p:childTnLst>
                          </p:cTn>
                        </p:par>
                        <p:par>
                          <p:cTn id="92" fill="hold">
                            <p:stCondLst>
                              <p:cond delay="500"/>
                            </p:stCondLst>
                            <p:childTnLst>
                              <p:par>
                                <p:cTn id="93" presetID="1" presetClass="mediacall" presetSubtype="0" fill="hold" nodeType="afterEffect">
                                  <p:stCondLst>
                                    <p:cond delay="0"/>
                                  </p:stCondLst>
                                  <p:childTnLst>
                                    <p:cmd type="call" cmd="playFrom(0.0)">
                                      <p:cBhvr>
                                        <p:cTn id="94" dur="1771" fill="hold"/>
                                        <p:tgtEl>
                                          <p:spTgt spid="7"/>
                                        </p:tgtEl>
                                      </p:cBhvr>
                                    </p:cmd>
                                  </p:childTnLst>
                                </p:cTn>
                              </p:par>
                            </p:childTnLst>
                          </p:cTn>
                        </p:par>
                        <p:par>
                          <p:cTn id="95" fill="hold">
                            <p:stCondLst>
                              <p:cond delay="2271"/>
                            </p:stCondLst>
                            <p:childTnLst>
                              <p:par>
                                <p:cTn id="96" presetID="1" presetClass="mediacall" presetSubtype="0" fill="hold" nodeType="afterEffect">
                                  <p:stCondLst>
                                    <p:cond delay="0"/>
                                  </p:stCondLst>
                                  <p:childTnLst>
                                    <p:cmd type="call" cmd="playFrom(0.0)">
                                      <p:cBhvr>
                                        <p:cTn id="97" dur="66229" fill="hold"/>
                                        <p:tgtEl>
                                          <p:spTgt spid="8"/>
                                        </p:tgtEl>
                                      </p:cBhvr>
                                    </p:cmd>
                                  </p:childTnLst>
                                </p:cTn>
                              </p:par>
                            </p:childTnLst>
                          </p:cTn>
                        </p:par>
                      </p:childTnLst>
                    </p:cTn>
                  </p:par>
                </p:childTnLst>
              </p:cTn>
              <p:prevCondLst>
                <p:cond evt="onPrev" delay="0">
                  <p:tgtEl>
                    <p:sldTgt/>
                  </p:tgtEl>
                </p:cond>
              </p:prevCondLst>
              <p:nextCondLst>
                <p:cond evt="onNext" delay="0">
                  <p:tgtEl>
                    <p:sldTgt/>
                  </p:tgtEl>
                </p:cond>
              </p:nextCondLst>
            </p:seq>
            <p:audio>
              <p:cMediaNode vol="80000">
                <p:cTn id="98" fill="hold" display="0">
                  <p:stCondLst>
                    <p:cond delay="indefinite"/>
                  </p:stCondLst>
                  <p:endCondLst>
                    <p:cond evt="onStopAudio" delay="0">
                      <p:tgtEl>
                        <p:sldTgt/>
                      </p:tgtEl>
                    </p:cond>
                  </p:endCondLst>
                </p:cTn>
                <p:tgtEl>
                  <p:spTgt spid="7"/>
                </p:tgtEl>
              </p:cMediaNode>
            </p:audio>
            <p:audio>
              <p:cMediaNode vol="80000">
                <p:cTn id="99" fill="hold" display="0">
                  <p:stCondLst>
                    <p:cond delay="indefinite"/>
                  </p:stCondLst>
                  <p:endCondLst>
                    <p:cond evt="onStopAudio" delay="0">
                      <p:tgtEl>
                        <p:sldTgt/>
                      </p:tgtEl>
                    </p:cond>
                  </p:endCondLst>
                </p:cTn>
                <p:tgtEl>
                  <p:spTgt spid="8"/>
                </p:tgtEl>
              </p:cMediaNode>
            </p:audio>
          </p:childTnLst>
        </p:cTn>
      </p:par>
    </p:tnLst>
    <p:bldLst>
      <p:bldP spid="10" grpId="0"/>
      <p:bldP spid="12" grpId="0"/>
      <p:bldP spid="14" grpId="0" animBg="1"/>
      <p:bldP spid="18" grpId="0" animBg="1"/>
      <p:bldP spid="20" grpId="0" animBg="1"/>
      <p:bldP spid="22" grpId="0" animBg="1"/>
      <p:bldP spid="26" grpId="0" animBg="1"/>
      <p:bldP spid="27" grpId="0"/>
      <p:bldP spid="29" grpId="0"/>
      <p:bldP spid="31" grpId="0"/>
      <p:bldP spid="33" grpId="0"/>
      <p:bldP spid="35" grpId="0"/>
      <p:bldP spid="37" grpId="0"/>
      <p:bldP spid="39" grpId="0"/>
      <p:bldP spid="41" grpId="0"/>
      <p:bldP spid="43" grpId="0"/>
      <p:bldP spid="45" grpId="0"/>
      <p:bldP spid="46" grpId="0" animBg="1"/>
      <p:bldP spid="54" grpId="0"/>
      <p:bldP spid="66" grpId="0"/>
    </p:bldLst>
  </p:timing>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 name="TextBox 7">
            <a:extLst>
              <a:ext uri="{FF2B5EF4-FFF2-40B4-BE49-F238E27FC236}">
                <a16:creationId xmlns:a16="http://schemas.microsoft.com/office/drawing/2014/main" id="{446CFAB5-C715-6693-2F40-7B414D324362}"/>
              </a:ext>
            </a:extLst>
          </p:cNvPr>
          <p:cNvSpPr txBox="1"/>
          <p:nvPr/>
        </p:nvSpPr>
        <p:spPr>
          <a:xfrm>
            <a:off x="167383" y="967751"/>
            <a:ext cx="4789628" cy="707886"/>
          </a:xfrm>
          <a:prstGeom prst="rect">
            <a:avLst/>
          </a:prstGeom>
          <a:noFill/>
        </p:spPr>
        <p:txBody>
          <a:bodyPr wrap="square" rtlCol="0">
            <a:spAutoFit/>
          </a:bodyPr>
          <a:lstStyle/>
          <a:p>
            <a:r>
              <a:rPr lang="en-GB" sz="4000" b="1" dirty="0">
                <a:solidFill>
                  <a:srgbClr val="6B7D6A"/>
                </a:solidFill>
              </a:rPr>
              <a:t>Setting the scene </a:t>
            </a:r>
            <a:endParaRPr lang="en-GB" sz="6000" b="1" dirty="0">
              <a:solidFill>
                <a:srgbClr val="6B7D6A"/>
              </a:solidFill>
            </a:endParaRPr>
          </a:p>
        </p:txBody>
      </p:sp>
      <p:cxnSp>
        <p:nvCxnSpPr>
          <p:cNvPr id="11" name="Straight Connector 10">
            <a:extLst>
              <a:ext uri="{FF2B5EF4-FFF2-40B4-BE49-F238E27FC236}">
                <a16:creationId xmlns:a16="http://schemas.microsoft.com/office/drawing/2014/main" id="{AD06D664-57F2-966E-3115-71DC95503623}"/>
              </a:ext>
            </a:extLst>
          </p:cNvPr>
          <p:cNvCxnSpPr/>
          <p:nvPr/>
        </p:nvCxnSpPr>
        <p:spPr>
          <a:xfrm>
            <a:off x="268983" y="1625803"/>
            <a:ext cx="1300480" cy="0"/>
          </a:xfrm>
          <a:prstGeom prst="line">
            <a:avLst/>
          </a:prstGeom>
          <a:ln w="38100">
            <a:solidFill>
              <a:srgbClr val="6B7D6A"/>
            </a:solidFill>
          </a:ln>
        </p:spPr>
        <p:style>
          <a:lnRef idx="2">
            <a:schemeClr val="accent1"/>
          </a:lnRef>
          <a:fillRef idx="0">
            <a:schemeClr val="accent1"/>
          </a:fillRef>
          <a:effectRef idx="1">
            <a:schemeClr val="accent1"/>
          </a:effectRef>
          <a:fontRef idx="minor">
            <a:schemeClr val="tx1"/>
          </a:fontRef>
        </p:style>
      </p:cxnSp>
      <p:sp>
        <p:nvSpPr>
          <p:cNvPr id="13" name="TextBox 12">
            <a:extLst>
              <a:ext uri="{FF2B5EF4-FFF2-40B4-BE49-F238E27FC236}">
                <a16:creationId xmlns:a16="http://schemas.microsoft.com/office/drawing/2014/main" id="{C253AF11-DF62-3C3F-2EDA-1DD88E1FEE30}"/>
              </a:ext>
            </a:extLst>
          </p:cNvPr>
          <p:cNvSpPr txBox="1"/>
          <p:nvPr/>
        </p:nvSpPr>
        <p:spPr>
          <a:xfrm>
            <a:off x="167383" y="1691026"/>
            <a:ext cx="4789628" cy="400110"/>
          </a:xfrm>
          <a:prstGeom prst="rect">
            <a:avLst/>
          </a:prstGeom>
          <a:noFill/>
        </p:spPr>
        <p:txBody>
          <a:bodyPr wrap="square" rtlCol="0">
            <a:spAutoFit/>
          </a:bodyPr>
          <a:lstStyle/>
          <a:p>
            <a:r>
              <a:rPr lang="en-GB" sz="2000" b="1" dirty="0">
                <a:solidFill>
                  <a:srgbClr val="102842"/>
                </a:solidFill>
              </a:rPr>
              <a:t>Demographic trends and care needs</a:t>
            </a:r>
            <a:endParaRPr lang="en-GB" sz="3600" b="1" dirty="0">
              <a:solidFill>
                <a:srgbClr val="102842"/>
              </a:solidFill>
            </a:endParaRPr>
          </a:p>
        </p:txBody>
      </p:sp>
      <p:sp>
        <p:nvSpPr>
          <p:cNvPr id="15" name="TextBox 14">
            <a:extLst>
              <a:ext uri="{FF2B5EF4-FFF2-40B4-BE49-F238E27FC236}">
                <a16:creationId xmlns:a16="http://schemas.microsoft.com/office/drawing/2014/main" id="{03EA8D94-096F-391C-47F9-C473674680A5}"/>
              </a:ext>
            </a:extLst>
          </p:cNvPr>
          <p:cNvSpPr txBox="1"/>
          <p:nvPr/>
        </p:nvSpPr>
        <p:spPr>
          <a:xfrm>
            <a:off x="167383" y="3214792"/>
            <a:ext cx="4789628" cy="400110"/>
          </a:xfrm>
          <a:prstGeom prst="rect">
            <a:avLst/>
          </a:prstGeom>
          <a:noFill/>
        </p:spPr>
        <p:txBody>
          <a:bodyPr wrap="square" rtlCol="0">
            <a:spAutoFit/>
          </a:bodyPr>
          <a:lstStyle/>
          <a:p>
            <a:r>
              <a:rPr lang="en-GB" sz="2000" b="1" dirty="0">
                <a:solidFill>
                  <a:srgbClr val="102842"/>
                </a:solidFill>
              </a:rPr>
              <a:t>Main care and support needs:</a:t>
            </a:r>
            <a:endParaRPr lang="en-GB" sz="3600" b="1" dirty="0">
              <a:solidFill>
                <a:srgbClr val="102842"/>
              </a:solidFill>
            </a:endParaRPr>
          </a:p>
        </p:txBody>
      </p:sp>
      <p:sp>
        <p:nvSpPr>
          <p:cNvPr id="16" name="Rectangle: Rounded Corners 15">
            <a:extLst>
              <a:ext uri="{FF2B5EF4-FFF2-40B4-BE49-F238E27FC236}">
                <a16:creationId xmlns:a16="http://schemas.microsoft.com/office/drawing/2014/main" id="{B409898E-756C-2AEB-9D3D-EFB8802A514B}"/>
              </a:ext>
            </a:extLst>
          </p:cNvPr>
          <p:cNvSpPr/>
          <p:nvPr/>
        </p:nvSpPr>
        <p:spPr>
          <a:xfrm>
            <a:off x="268984" y="2144092"/>
            <a:ext cx="2458976" cy="1044705"/>
          </a:xfrm>
          <a:prstGeom prst="roundRect">
            <a:avLst/>
          </a:prstGeom>
          <a:solidFill>
            <a:srgbClr val="EEF4EA"/>
          </a:solidFill>
          <a:ln>
            <a:solidFill>
              <a:srgbClr val="EEF4EA"/>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18" name="Rectangle: Rounded Corners 17">
            <a:extLst>
              <a:ext uri="{FF2B5EF4-FFF2-40B4-BE49-F238E27FC236}">
                <a16:creationId xmlns:a16="http://schemas.microsoft.com/office/drawing/2014/main" id="{957E7AF3-0142-D7EC-D310-C19F096F8761}"/>
              </a:ext>
            </a:extLst>
          </p:cNvPr>
          <p:cNvSpPr/>
          <p:nvPr/>
        </p:nvSpPr>
        <p:spPr>
          <a:xfrm>
            <a:off x="2798455" y="2144092"/>
            <a:ext cx="2458976" cy="1044705"/>
          </a:xfrm>
          <a:prstGeom prst="roundRect">
            <a:avLst/>
          </a:prstGeom>
          <a:solidFill>
            <a:srgbClr val="FDF3E7"/>
          </a:solidFill>
          <a:ln>
            <a:solidFill>
              <a:srgbClr val="FDF3E7"/>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solidFill>
                <a:srgbClr val="FDF5EB"/>
              </a:solidFill>
            </a:endParaRPr>
          </a:p>
        </p:txBody>
      </p:sp>
      <p:sp>
        <p:nvSpPr>
          <p:cNvPr id="22" name="TextBox 21">
            <a:extLst>
              <a:ext uri="{FF2B5EF4-FFF2-40B4-BE49-F238E27FC236}">
                <a16:creationId xmlns:a16="http://schemas.microsoft.com/office/drawing/2014/main" id="{A13A1324-1CA6-89FF-718D-C63197972A14}"/>
              </a:ext>
            </a:extLst>
          </p:cNvPr>
          <p:cNvSpPr txBox="1"/>
          <p:nvPr/>
        </p:nvSpPr>
        <p:spPr>
          <a:xfrm>
            <a:off x="1412064" y="2132075"/>
            <a:ext cx="1029103" cy="461665"/>
          </a:xfrm>
          <a:prstGeom prst="rect">
            <a:avLst/>
          </a:prstGeom>
          <a:noFill/>
        </p:spPr>
        <p:txBody>
          <a:bodyPr wrap="square" rtlCol="0">
            <a:spAutoFit/>
          </a:bodyPr>
          <a:lstStyle/>
          <a:p>
            <a:r>
              <a:rPr lang="en-GB" sz="2400" b="1" dirty="0">
                <a:solidFill>
                  <a:srgbClr val="3D5041"/>
                </a:solidFill>
              </a:rPr>
              <a:t>16.5%</a:t>
            </a:r>
            <a:endParaRPr lang="en-GB" sz="4000" b="1" dirty="0">
              <a:solidFill>
                <a:srgbClr val="3D5041"/>
              </a:solidFill>
            </a:endParaRPr>
          </a:p>
        </p:txBody>
      </p:sp>
      <p:sp>
        <p:nvSpPr>
          <p:cNvPr id="24" name="TextBox 23">
            <a:extLst>
              <a:ext uri="{FF2B5EF4-FFF2-40B4-BE49-F238E27FC236}">
                <a16:creationId xmlns:a16="http://schemas.microsoft.com/office/drawing/2014/main" id="{66B26FAD-4083-715D-BD5F-5250DBDDB12E}"/>
              </a:ext>
            </a:extLst>
          </p:cNvPr>
          <p:cNvSpPr txBox="1"/>
          <p:nvPr/>
        </p:nvSpPr>
        <p:spPr>
          <a:xfrm>
            <a:off x="1447624" y="2532185"/>
            <a:ext cx="1336314" cy="553998"/>
          </a:xfrm>
          <a:prstGeom prst="rect">
            <a:avLst/>
          </a:prstGeom>
          <a:noFill/>
        </p:spPr>
        <p:txBody>
          <a:bodyPr wrap="square" rtlCol="0">
            <a:spAutoFit/>
          </a:bodyPr>
          <a:lstStyle/>
          <a:p>
            <a:r>
              <a:rPr lang="en-GB" sz="1000" dirty="0">
                <a:solidFill>
                  <a:srgbClr val="102842"/>
                </a:solidFill>
              </a:rPr>
              <a:t>Population aged 65+ in England and Wales, 2011</a:t>
            </a:r>
            <a:endParaRPr lang="en-GB" sz="1400" dirty="0">
              <a:solidFill>
                <a:srgbClr val="102842"/>
              </a:solidFill>
            </a:endParaRPr>
          </a:p>
        </p:txBody>
      </p:sp>
      <p:sp>
        <p:nvSpPr>
          <p:cNvPr id="26" name="TextBox 25">
            <a:extLst>
              <a:ext uri="{FF2B5EF4-FFF2-40B4-BE49-F238E27FC236}">
                <a16:creationId xmlns:a16="http://schemas.microsoft.com/office/drawing/2014/main" id="{CF6DCA11-89E7-B1FD-FC12-77D0DC2D2E14}"/>
              </a:ext>
            </a:extLst>
          </p:cNvPr>
          <p:cNvSpPr txBox="1"/>
          <p:nvPr/>
        </p:nvSpPr>
        <p:spPr>
          <a:xfrm>
            <a:off x="3969983" y="2171178"/>
            <a:ext cx="1029103" cy="461665"/>
          </a:xfrm>
          <a:prstGeom prst="rect">
            <a:avLst/>
          </a:prstGeom>
          <a:noFill/>
        </p:spPr>
        <p:txBody>
          <a:bodyPr wrap="square" rtlCol="0">
            <a:spAutoFit/>
          </a:bodyPr>
          <a:lstStyle/>
          <a:p>
            <a:r>
              <a:rPr lang="en-GB" sz="2400" b="1" dirty="0">
                <a:solidFill>
                  <a:srgbClr val="A54129"/>
                </a:solidFill>
              </a:rPr>
              <a:t>18.6%</a:t>
            </a:r>
            <a:endParaRPr lang="en-GB" sz="4000" b="1" dirty="0">
              <a:solidFill>
                <a:srgbClr val="A54129"/>
              </a:solidFill>
            </a:endParaRPr>
          </a:p>
        </p:txBody>
      </p:sp>
      <p:sp>
        <p:nvSpPr>
          <p:cNvPr id="28" name="TextBox 27">
            <a:extLst>
              <a:ext uri="{FF2B5EF4-FFF2-40B4-BE49-F238E27FC236}">
                <a16:creationId xmlns:a16="http://schemas.microsoft.com/office/drawing/2014/main" id="{E7D1134F-E16A-3C10-BD88-227B027B022D}"/>
              </a:ext>
            </a:extLst>
          </p:cNvPr>
          <p:cNvSpPr txBox="1"/>
          <p:nvPr/>
        </p:nvSpPr>
        <p:spPr>
          <a:xfrm>
            <a:off x="4005543" y="2571288"/>
            <a:ext cx="1336314" cy="553998"/>
          </a:xfrm>
          <a:prstGeom prst="rect">
            <a:avLst/>
          </a:prstGeom>
          <a:noFill/>
        </p:spPr>
        <p:txBody>
          <a:bodyPr wrap="square" rtlCol="0">
            <a:spAutoFit/>
          </a:bodyPr>
          <a:lstStyle/>
          <a:p>
            <a:r>
              <a:rPr lang="en-GB" sz="1000" dirty="0">
                <a:solidFill>
                  <a:srgbClr val="102842"/>
                </a:solidFill>
              </a:rPr>
              <a:t>Population aged 65+ in England and Wales, 2021</a:t>
            </a:r>
            <a:endParaRPr lang="en-GB" sz="1400" dirty="0">
              <a:solidFill>
                <a:srgbClr val="102842"/>
              </a:solidFill>
            </a:endParaRPr>
          </a:p>
        </p:txBody>
      </p:sp>
      <p:sp>
        <p:nvSpPr>
          <p:cNvPr id="30" name="Rectangle: Rounded Corners 29">
            <a:extLst>
              <a:ext uri="{FF2B5EF4-FFF2-40B4-BE49-F238E27FC236}">
                <a16:creationId xmlns:a16="http://schemas.microsoft.com/office/drawing/2014/main" id="{E03A6AA0-F1EE-47C2-E615-822EF168613D}"/>
              </a:ext>
            </a:extLst>
          </p:cNvPr>
          <p:cNvSpPr/>
          <p:nvPr/>
        </p:nvSpPr>
        <p:spPr>
          <a:xfrm>
            <a:off x="116862" y="3670668"/>
            <a:ext cx="2918182" cy="1289199"/>
          </a:xfrm>
          <a:prstGeom prst="roundRect">
            <a:avLst/>
          </a:prstGeom>
          <a:solidFill>
            <a:srgbClr val="E4EFF5"/>
          </a:solidFill>
          <a:ln>
            <a:solidFill>
              <a:srgbClr val="E4EFF5"/>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32" name="Rectangle: Rounded Corners 31">
            <a:extLst>
              <a:ext uri="{FF2B5EF4-FFF2-40B4-BE49-F238E27FC236}">
                <a16:creationId xmlns:a16="http://schemas.microsoft.com/office/drawing/2014/main" id="{2841B736-82FE-47F4-D29E-8D449F6BFE41}"/>
              </a:ext>
            </a:extLst>
          </p:cNvPr>
          <p:cNvSpPr/>
          <p:nvPr/>
        </p:nvSpPr>
        <p:spPr>
          <a:xfrm>
            <a:off x="3130433" y="3657252"/>
            <a:ext cx="2953839" cy="1289200"/>
          </a:xfrm>
          <a:prstGeom prst="roundRect">
            <a:avLst/>
          </a:prstGeom>
          <a:solidFill>
            <a:srgbClr val="EDF2EA"/>
          </a:solidFill>
          <a:ln>
            <a:solidFill>
              <a:srgbClr val="EDF2EA"/>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dirty="0"/>
          </a:p>
        </p:txBody>
      </p:sp>
      <p:sp>
        <p:nvSpPr>
          <p:cNvPr id="34" name="TextBox 33">
            <a:extLst>
              <a:ext uri="{FF2B5EF4-FFF2-40B4-BE49-F238E27FC236}">
                <a16:creationId xmlns:a16="http://schemas.microsoft.com/office/drawing/2014/main" id="{6303132A-B595-D17F-2AB0-F5B98D8E1220}"/>
              </a:ext>
            </a:extLst>
          </p:cNvPr>
          <p:cNvSpPr txBox="1"/>
          <p:nvPr/>
        </p:nvSpPr>
        <p:spPr>
          <a:xfrm>
            <a:off x="1169710" y="3724158"/>
            <a:ext cx="1901533" cy="461665"/>
          </a:xfrm>
          <a:prstGeom prst="rect">
            <a:avLst/>
          </a:prstGeom>
          <a:noFill/>
        </p:spPr>
        <p:txBody>
          <a:bodyPr wrap="square" rtlCol="0">
            <a:spAutoFit/>
          </a:bodyPr>
          <a:lstStyle/>
          <a:p>
            <a:r>
              <a:rPr lang="en-GB" b="1" dirty="0">
                <a:solidFill>
                  <a:srgbClr val="102842"/>
                </a:solidFill>
              </a:rPr>
              <a:t>Physical</a:t>
            </a:r>
            <a:r>
              <a:rPr lang="en-GB" sz="2400" b="1" dirty="0">
                <a:solidFill>
                  <a:srgbClr val="102842"/>
                </a:solidFill>
              </a:rPr>
              <a:t> </a:t>
            </a:r>
            <a:endParaRPr lang="en-GB" sz="4000" b="1" dirty="0">
              <a:solidFill>
                <a:srgbClr val="102842"/>
              </a:solidFill>
            </a:endParaRPr>
          </a:p>
        </p:txBody>
      </p:sp>
      <p:sp>
        <p:nvSpPr>
          <p:cNvPr id="36" name="TextBox 35">
            <a:extLst>
              <a:ext uri="{FF2B5EF4-FFF2-40B4-BE49-F238E27FC236}">
                <a16:creationId xmlns:a16="http://schemas.microsoft.com/office/drawing/2014/main" id="{10143872-1E6A-BBC2-7F60-23881F387AE2}"/>
              </a:ext>
            </a:extLst>
          </p:cNvPr>
          <p:cNvSpPr txBox="1"/>
          <p:nvPr/>
        </p:nvSpPr>
        <p:spPr>
          <a:xfrm>
            <a:off x="1157159" y="4102251"/>
            <a:ext cx="1774944" cy="738664"/>
          </a:xfrm>
          <a:prstGeom prst="rect">
            <a:avLst/>
          </a:prstGeom>
          <a:noFill/>
        </p:spPr>
        <p:txBody>
          <a:bodyPr wrap="square" rtlCol="0">
            <a:spAutoFit/>
          </a:bodyPr>
          <a:lstStyle/>
          <a:p>
            <a:r>
              <a:rPr lang="en-GB" sz="1400" dirty="0">
                <a:solidFill>
                  <a:srgbClr val="102842"/>
                </a:solidFill>
              </a:rPr>
              <a:t>Mobility, frailty, chronic illness and daily living activities.</a:t>
            </a:r>
            <a:endParaRPr lang="en-GB" sz="2400" dirty="0">
              <a:solidFill>
                <a:srgbClr val="102842"/>
              </a:solidFill>
            </a:endParaRPr>
          </a:p>
        </p:txBody>
      </p:sp>
      <p:sp>
        <p:nvSpPr>
          <p:cNvPr id="38" name="TextBox 37">
            <a:extLst>
              <a:ext uri="{FF2B5EF4-FFF2-40B4-BE49-F238E27FC236}">
                <a16:creationId xmlns:a16="http://schemas.microsoft.com/office/drawing/2014/main" id="{661DB2FD-8FB5-FA44-C435-E4756C3673F6}"/>
              </a:ext>
            </a:extLst>
          </p:cNvPr>
          <p:cNvSpPr txBox="1"/>
          <p:nvPr/>
        </p:nvSpPr>
        <p:spPr>
          <a:xfrm>
            <a:off x="4097892" y="3764962"/>
            <a:ext cx="2139956" cy="369332"/>
          </a:xfrm>
          <a:prstGeom prst="rect">
            <a:avLst/>
          </a:prstGeom>
          <a:noFill/>
        </p:spPr>
        <p:txBody>
          <a:bodyPr wrap="square" rtlCol="0">
            <a:spAutoFit/>
          </a:bodyPr>
          <a:lstStyle/>
          <a:p>
            <a:r>
              <a:rPr lang="en-GB" b="1" dirty="0">
                <a:solidFill>
                  <a:srgbClr val="102842"/>
                </a:solidFill>
              </a:rPr>
              <a:t>Psychological </a:t>
            </a:r>
            <a:endParaRPr lang="en-GB" sz="3200" b="1" dirty="0">
              <a:solidFill>
                <a:srgbClr val="102842"/>
              </a:solidFill>
            </a:endParaRPr>
          </a:p>
        </p:txBody>
      </p:sp>
      <p:sp>
        <p:nvSpPr>
          <p:cNvPr id="40" name="TextBox 39">
            <a:extLst>
              <a:ext uri="{FF2B5EF4-FFF2-40B4-BE49-F238E27FC236}">
                <a16:creationId xmlns:a16="http://schemas.microsoft.com/office/drawing/2014/main" id="{7D335AB8-2F80-F671-DC47-A872CBC01807}"/>
              </a:ext>
            </a:extLst>
          </p:cNvPr>
          <p:cNvSpPr txBox="1"/>
          <p:nvPr/>
        </p:nvSpPr>
        <p:spPr>
          <a:xfrm>
            <a:off x="4147028" y="4080013"/>
            <a:ext cx="1900286" cy="738664"/>
          </a:xfrm>
          <a:prstGeom prst="rect">
            <a:avLst/>
          </a:prstGeom>
          <a:noFill/>
        </p:spPr>
        <p:txBody>
          <a:bodyPr wrap="square" rtlCol="0">
            <a:spAutoFit/>
          </a:bodyPr>
          <a:lstStyle/>
          <a:p>
            <a:r>
              <a:rPr lang="en-GB" sz="1400" dirty="0">
                <a:solidFill>
                  <a:srgbClr val="102842"/>
                </a:solidFill>
              </a:rPr>
              <a:t>Cognitive health, confidence and emotional well-being </a:t>
            </a:r>
            <a:endParaRPr lang="en-GB" sz="2400" dirty="0">
              <a:solidFill>
                <a:srgbClr val="102842"/>
              </a:solidFill>
            </a:endParaRPr>
          </a:p>
        </p:txBody>
      </p:sp>
      <p:sp>
        <p:nvSpPr>
          <p:cNvPr id="42" name="Rectangle: Rounded Corners 41">
            <a:extLst>
              <a:ext uri="{FF2B5EF4-FFF2-40B4-BE49-F238E27FC236}">
                <a16:creationId xmlns:a16="http://schemas.microsoft.com/office/drawing/2014/main" id="{88176495-AF69-ECE9-B112-6FC8D8D0932E}"/>
              </a:ext>
            </a:extLst>
          </p:cNvPr>
          <p:cNvSpPr/>
          <p:nvPr/>
        </p:nvSpPr>
        <p:spPr>
          <a:xfrm>
            <a:off x="6195703" y="3649667"/>
            <a:ext cx="2953839" cy="1289200"/>
          </a:xfrm>
          <a:prstGeom prst="roundRect">
            <a:avLst/>
          </a:prstGeom>
          <a:solidFill>
            <a:srgbClr val="FDF3E3"/>
          </a:solidFill>
          <a:ln>
            <a:solidFill>
              <a:srgbClr val="FDF3E3"/>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44" name="Rectangle: Rounded Corners 43">
            <a:extLst>
              <a:ext uri="{FF2B5EF4-FFF2-40B4-BE49-F238E27FC236}">
                <a16:creationId xmlns:a16="http://schemas.microsoft.com/office/drawing/2014/main" id="{4DE88E7B-C875-3DFF-0EB0-4EFD89B01759}"/>
              </a:ext>
            </a:extLst>
          </p:cNvPr>
          <p:cNvSpPr/>
          <p:nvPr/>
        </p:nvSpPr>
        <p:spPr>
          <a:xfrm>
            <a:off x="9245601" y="3649667"/>
            <a:ext cx="2866189" cy="1289199"/>
          </a:xfrm>
          <a:prstGeom prst="roundRect">
            <a:avLst/>
          </a:prstGeom>
          <a:solidFill>
            <a:srgbClr val="F0E7F1"/>
          </a:solidFill>
          <a:ln>
            <a:solidFill>
              <a:srgbClr val="F0E7F1"/>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46" name="TextBox 45">
            <a:extLst>
              <a:ext uri="{FF2B5EF4-FFF2-40B4-BE49-F238E27FC236}">
                <a16:creationId xmlns:a16="http://schemas.microsoft.com/office/drawing/2014/main" id="{730F0011-EF7D-A1E4-04F6-3DECFB7D60BC}"/>
              </a:ext>
            </a:extLst>
          </p:cNvPr>
          <p:cNvSpPr txBox="1"/>
          <p:nvPr/>
        </p:nvSpPr>
        <p:spPr>
          <a:xfrm>
            <a:off x="10293865" y="4002889"/>
            <a:ext cx="1743732" cy="738664"/>
          </a:xfrm>
          <a:prstGeom prst="rect">
            <a:avLst/>
          </a:prstGeom>
          <a:noFill/>
        </p:spPr>
        <p:txBody>
          <a:bodyPr wrap="square" rtlCol="0">
            <a:spAutoFit/>
          </a:bodyPr>
          <a:lstStyle/>
          <a:p>
            <a:r>
              <a:rPr lang="en-GB" sz="1400" dirty="0">
                <a:solidFill>
                  <a:srgbClr val="102842"/>
                </a:solidFill>
              </a:rPr>
              <a:t>Accessible housing, transport and assistive technology </a:t>
            </a:r>
            <a:endParaRPr lang="en-GB" sz="2400" dirty="0">
              <a:solidFill>
                <a:srgbClr val="102842"/>
              </a:solidFill>
            </a:endParaRPr>
          </a:p>
        </p:txBody>
      </p:sp>
      <p:sp>
        <p:nvSpPr>
          <p:cNvPr id="48" name="TextBox 47">
            <a:extLst>
              <a:ext uri="{FF2B5EF4-FFF2-40B4-BE49-F238E27FC236}">
                <a16:creationId xmlns:a16="http://schemas.microsoft.com/office/drawing/2014/main" id="{008EAFB5-A473-2B5C-DA32-CE965C5C3773}"/>
              </a:ext>
            </a:extLst>
          </p:cNvPr>
          <p:cNvSpPr txBox="1"/>
          <p:nvPr/>
        </p:nvSpPr>
        <p:spPr>
          <a:xfrm>
            <a:off x="7145746" y="3743663"/>
            <a:ext cx="916662" cy="369332"/>
          </a:xfrm>
          <a:prstGeom prst="rect">
            <a:avLst/>
          </a:prstGeom>
          <a:noFill/>
        </p:spPr>
        <p:txBody>
          <a:bodyPr wrap="square" rtlCol="0">
            <a:spAutoFit/>
          </a:bodyPr>
          <a:lstStyle/>
          <a:p>
            <a:r>
              <a:rPr lang="en-GB" b="1" dirty="0">
                <a:solidFill>
                  <a:srgbClr val="102842"/>
                </a:solidFill>
              </a:rPr>
              <a:t>Social</a:t>
            </a:r>
            <a:endParaRPr lang="en-GB" sz="4000" b="1" dirty="0">
              <a:solidFill>
                <a:srgbClr val="102842"/>
              </a:solidFill>
            </a:endParaRPr>
          </a:p>
        </p:txBody>
      </p:sp>
      <p:sp>
        <p:nvSpPr>
          <p:cNvPr id="50" name="TextBox 49">
            <a:extLst>
              <a:ext uri="{FF2B5EF4-FFF2-40B4-BE49-F238E27FC236}">
                <a16:creationId xmlns:a16="http://schemas.microsoft.com/office/drawing/2014/main" id="{5B4B9CF1-CE12-D97F-5031-456FFA0EE924}"/>
              </a:ext>
            </a:extLst>
          </p:cNvPr>
          <p:cNvSpPr txBox="1"/>
          <p:nvPr/>
        </p:nvSpPr>
        <p:spPr>
          <a:xfrm>
            <a:off x="7009474" y="4086942"/>
            <a:ext cx="2212172" cy="738664"/>
          </a:xfrm>
          <a:prstGeom prst="rect">
            <a:avLst/>
          </a:prstGeom>
          <a:noFill/>
        </p:spPr>
        <p:txBody>
          <a:bodyPr wrap="square" rtlCol="0">
            <a:spAutoFit/>
          </a:bodyPr>
          <a:lstStyle/>
          <a:p>
            <a:r>
              <a:rPr lang="en-GB" sz="1400" dirty="0">
                <a:solidFill>
                  <a:srgbClr val="102842"/>
                </a:solidFill>
              </a:rPr>
              <a:t>Relationships, community involvement and prevention of loneliness</a:t>
            </a:r>
            <a:endParaRPr lang="en-GB" sz="2400" dirty="0">
              <a:solidFill>
                <a:srgbClr val="102842"/>
              </a:solidFill>
            </a:endParaRPr>
          </a:p>
        </p:txBody>
      </p:sp>
      <p:sp>
        <p:nvSpPr>
          <p:cNvPr id="52" name="TextBox 51">
            <a:extLst>
              <a:ext uri="{FF2B5EF4-FFF2-40B4-BE49-F238E27FC236}">
                <a16:creationId xmlns:a16="http://schemas.microsoft.com/office/drawing/2014/main" id="{08A0EE5C-0AC9-5ACE-65EA-5369CF690AA8}"/>
              </a:ext>
            </a:extLst>
          </p:cNvPr>
          <p:cNvSpPr txBox="1"/>
          <p:nvPr/>
        </p:nvSpPr>
        <p:spPr>
          <a:xfrm>
            <a:off x="10160710" y="3712679"/>
            <a:ext cx="2139956" cy="369332"/>
          </a:xfrm>
          <a:prstGeom prst="rect">
            <a:avLst/>
          </a:prstGeom>
          <a:noFill/>
        </p:spPr>
        <p:txBody>
          <a:bodyPr wrap="square" rtlCol="0">
            <a:spAutoFit/>
          </a:bodyPr>
          <a:lstStyle/>
          <a:p>
            <a:r>
              <a:rPr lang="en-GB" b="1" dirty="0">
                <a:solidFill>
                  <a:srgbClr val="102842"/>
                </a:solidFill>
              </a:rPr>
              <a:t>Environmental </a:t>
            </a:r>
            <a:endParaRPr lang="en-GB" sz="3200" b="1" dirty="0">
              <a:solidFill>
                <a:srgbClr val="102842"/>
              </a:solidFill>
            </a:endParaRPr>
          </a:p>
        </p:txBody>
      </p:sp>
      <p:pic>
        <p:nvPicPr>
          <p:cNvPr id="54" name="Picture 53">
            <a:extLst>
              <a:ext uri="{FF2B5EF4-FFF2-40B4-BE49-F238E27FC236}">
                <a16:creationId xmlns:a16="http://schemas.microsoft.com/office/drawing/2014/main" id="{F539CD9D-26E4-300F-75C4-B54B5B5165A4}"/>
              </a:ext>
            </a:extLst>
          </p:cNvPr>
          <p:cNvPicPr>
            <a:picLocks noChangeAspect="1"/>
          </p:cNvPicPr>
          <p:nvPr/>
        </p:nvPicPr>
        <p:blipFill>
          <a:blip r:embed="rId5">
            <a:extLst>
              <a:ext uri="{28A0092B-C50C-407E-A947-70E740481C1C}">
                <a14:useLocalDpi xmlns:a14="http://schemas.microsoft.com/office/drawing/2010/main" val="0"/>
              </a:ext>
            </a:extLst>
          </a:blip>
          <a:stretch>
            <a:fillRect/>
          </a:stretch>
        </p:blipFill>
        <p:spPr>
          <a:xfrm>
            <a:off x="154403" y="3799278"/>
            <a:ext cx="1002756" cy="923329"/>
          </a:xfrm>
          <a:prstGeom prst="rect">
            <a:avLst/>
          </a:prstGeom>
        </p:spPr>
      </p:pic>
      <p:pic>
        <p:nvPicPr>
          <p:cNvPr id="56" name="Picture 55">
            <a:extLst>
              <a:ext uri="{FF2B5EF4-FFF2-40B4-BE49-F238E27FC236}">
                <a16:creationId xmlns:a16="http://schemas.microsoft.com/office/drawing/2014/main" id="{02F1B9B4-C900-CD11-1904-A5053519F165}"/>
              </a:ext>
            </a:extLst>
          </p:cNvPr>
          <p:cNvPicPr>
            <a:picLocks noChangeAspect="1"/>
          </p:cNvPicPr>
          <p:nvPr/>
        </p:nvPicPr>
        <p:blipFill>
          <a:blip r:embed="rId6">
            <a:extLst>
              <a:ext uri="{28A0092B-C50C-407E-A947-70E740481C1C}">
                <a14:useLocalDpi xmlns:a14="http://schemas.microsoft.com/office/drawing/2010/main" val="0"/>
              </a:ext>
            </a:extLst>
          </a:blip>
          <a:stretch>
            <a:fillRect/>
          </a:stretch>
        </p:blipFill>
        <p:spPr>
          <a:xfrm>
            <a:off x="3174712" y="3736291"/>
            <a:ext cx="912912" cy="912912"/>
          </a:xfrm>
          <a:prstGeom prst="rect">
            <a:avLst/>
          </a:prstGeom>
        </p:spPr>
      </p:pic>
      <p:pic>
        <p:nvPicPr>
          <p:cNvPr id="58" name="Picture 57">
            <a:extLst>
              <a:ext uri="{FF2B5EF4-FFF2-40B4-BE49-F238E27FC236}">
                <a16:creationId xmlns:a16="http://schemas.microsoft.com/office/drawing/2014/main" id="{2F7EAD46-E66D-B57F-A570-6AB7113D8FE8}"/>
              </a:ext>
            </a:extLst>
          </p:cNvPr>
          <p:cNvPicPr>
            <a:picLocks noChangeAspect="1"/>
          </p:cNvPicPr>
          <p:nvPr/>
        </p:nvPicPr>
        <p:blipFill>
          <a:blip r:embed="rId7">
            <a:extLst>
              <a:ext uri="{28A0092B-C50C-407E-A947-70E740481C1C}">
                <a14:useLocalDpi xmlns:a14="http://schemas.microsoft.com/office/drawing/2010/main" val="0"/>
              </a:ext>
            </a:extLst>
          </a:blip>
          <a:stretch>
            <a:fillRect/>
          </a:stretch>
        </p:blipFill>
        <p:spPr>
          <a:xfrm>
            <a:off x="6264805" y="3821326"/>
            <a:ext cx="816773" cy="791770"/>
          </a:xfrm>
          <a:prstGeom prst="rect">
            <a:avLst/>
          </a:prstGeom>
        </p:spPr>
      </p:pic>
      <p:pic>
        <p:nvPicPr>
          <p:cNvPr id="60" name="Picture 59">
            <a:extLst>
              <a:ext uri="{FF2B5EF4-FFF2-40B4-BE49-F238E27FC236}">
                <a16:creationId xmlns:a16="http://schemas.microsoft.com/office/drawing/2014/main" id="{735C6B67-10C9-FF60-8E2D-05BB12213125}"/>
              </a:ext>
            </a:extLst>
          </p:cNvPr>
          <p:cNvPicPr>
            <a:picLocks noChangeAspect="1"/>
          </p:cNvPicPr>
          <p:nvPr/>
        </p:nvPicPr>
        <p:blipFill>
          <a:blip r:embed="rId8">
            <a:extLst>
              <a:ext uri="{28A0092B-C50C-407E-A947-70E740481C1C}">
                <a14:useLocalDpi xmlns:a14="http://schemas.microsoft.com/office/drawing/2010/main" val="0"/>
              </a:ext>
            </a:extLst>
          </a:blip>
          <a:stretch>
            <a:fillRect/>
          </a:stretch>
        </p:blipFill>
        <p:spPr>
          <a:xfrm>
            <a:off x="9357445" y="3811283"/>
            <a:ext cx="873656" cy="882305"/>
          </a:xfrm>
          <a:prstGeom prst="rect">
            <a:avLst/>
          </a:prstGeom>
        </p:spPr>
      </p:pic>
      <p:pic>
        <p:nvPicPr>
          <p:cNvPr id="62" name="Picture 61">
            <a:extLst>
              <a:ext uri="{FF2B5EF4-FFF2-40B4-BE49-F238E27FC236}">
                <a16:creationId xmlns:a16="http://schemas.microsoft.com/office/drawing/2014/main" id="{DC4D1C6D-1E96-C6B0-DA06-3A1CE8817920}"/>
              </a:ext>
            </a:extLst>
          </p:cNvPr>
          <p:cNvPicPr>
            <a:picLocks noChangeAspect="1"/>
          </p:cNvPicPr>
          <p:nvPr/>
        </p:nvPicPr>
        <p:blipFill>
          <a:blip r:embed="rId9">
            <a:extLst>
              <a:ext uri="{28A0092B-C50C-407E-A947-70E740481C1C}">
                <a14:useLocalDpi xmlns:a14="http://schemas.microsoft.com/office/drawing/2010/main" val="0"/>
              </a:ext>
            </a:extLst>
          </a:blip>
          <a:stretch>
            <a:fillRect/>
          </a:stretch>
        </p:blipFill>
        <p:spPr>
          <a:xfrm>
            <a:off x="336750" y="2189683"/>
            <a:ext cx="1082134" cy="838273"/>
          </a:xfrm>
          <a:prstGeom prst="rect">
            <a:avLst/>
          </a:prstGeom>
        </p:spPr>
      </p:pic>
      <p:pic>
        <p:nvPicPr>
          <p:cNvPr id="64" name="Picture 63">
            <a:extLst>
              <a:ext uri="{FF2B5EF4-FFF2-40B4-BE49-F238E27FC236}">
                <a16:creationId xmlns:a16="http://schemas.microsoft.com/office/drawing/2014/main" id="{3B0D7357-5342-5D9C-1E7C-728BE2AD70BA}"/>
              </a:ext>
            </a:extLst>
          </p:cNvPr>
          <p:cNvPicPr>
            <a:picLocks noChangeAspect="1"/>
          </p:cNvPicPr>
          <p:nvPr/>
        </p:nvPicPr>
        <p:blipFill>
          <a:blip r:embed="rId10">
            <a:extLst>
              <a:ext uri="{28A0092B-C50C-407E-A947-70E740481C1C}">
                <a14:useLocalDpi xmlns:a14="http://schemas.microsoft.com/office/drawing/2010/main" val="0"/>
              </a:ext>
            </a:extLst>
          </a:blip>
          <a:stretch>
            <a:fillRect/>
          </a:stretch>
        </p:blipFill>
        <p:spPr>
          <a:xfrm>
            <a:off x="2854433" y="2189683"/>
            <a:ext cx="1127858" cy="823031"/>
          </a:xfrm>
          <a:prstGeom prst="rect">
            <a:avLst/>
          </a:prstGeom>
        </p:spPr>
      </p:pic>
      <p:sp>
        <p:nvSpPr>
          <p:cNvPr id="69" name="Rectangle: Rounded Corners 68">
            <a:extLst>
              <a:ext uri="{FF2B5EF4-FFF2-40B4-BE49-F238E27FC236}">
                <a16:creationId xmlns:a16="http://schemas.microsoft.com/office/drawing/2014/main" id="{F9D64B2F-6349-12B9-BC9E-C64E072DFDE7}"/>
              </a:ext>
            </a:extLst>
          </p:cNvPr>
          <p:cNvSpPr/>
          <p:nvPr/>
        </p:nvSpPr>
        <p:spPr>
          <a:xfrm>
            <a:off x="71724" y="5240457"/>
            <a:ext cx="12025096" cy="1559162"/>
          </a:xfrm>
          <a:prstGeom prst="roundRect">
            <a:avLst/>
          </a:prstGeom>
          <a:solidFill>
            <a:srgbClr val="F4F2EC"/>
          </a:solidFill>
          <a:ln>
            <a:solidFill>
              <a:srgbClr val="F4F2EC"/>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p>
        </p:txBody>
      </p:sp>
      <p:pic>
        <p:nvPicPr>
          <p:cNvPr id="71" name="Picture 70">
            <a:extLst>
              <a:ext uri="{FF2B5EF4-FFF2-40B4-BE49-F238E27FC236}">
                <a16:creationId xmlns:a16="http://schemas.microsoft.com/office/drawing/2014/main" id="{64152DBE-DC72-BD54-80A8-E4BCCD656E65}"/>
              </a:ext>
            </a:extLst>
          </p:cNvPr>
          <p:cNvPicPr>
            <a:picLocks noChangeAspect="1"/>
          </p:cNvPicPr>
          <p:nvPr/>
        </p:nvPicPr>
        <p:blipFill>
          <a:blip r:embed="rId11">
            <a:extLst>
              <a:ext uri="{28A0092B-C50C-407E-A947-70E740481C1C}">
                <a14:useLocalDpi xmlns:a14="http://schemas.microsoft.com/office/drawing/2010/main" val="0"/>
              </a:ext>
            </a:extLst>
          </a:blip>
          <a:srcRect l="9914"/>
          <a:stretch>
            <a:fillRect/>
          </a:stretch>
        </p:blipFill>
        <p:spPr>
          <a:xfrm>
            <a:off x="5667312" y="5451359"/>
            <a:ext cx="1158603" cy="1172623"/>
          </a:xfrm>
          <a:prstGeom prst="rect">
            <a:avLst/>
          </a:prstGeom>
        </p:spPr>
      </p:pic>
      <p:pic>
        <p:nvPicPr>
          <p:cNvPr id="73" name="Picture 72">
            <a:extLst>
              <a:ext uri="{FF2B5EF4-FFF2-40B4-BE49-F238E27FC236}">
                <a16:creationId xmlns:a16="http://schemas.microsoft.com/office/drawing/2014/main" id="{16EB0497-40DE-7324-E967-0FEF24142FA6}"/>
              </a:ext>
            </a:extLst>
          </p:cNvPr>
          <p:cNvPicPr>
            <a:picLocks noChangeAspect="1"/>
          </p:cNvPicPr>
          <p:nvPr/>
        </p:nvPicPr>
        <p:blipFill>
          <a:blip r:embed="rId12">
            <a:extLst>
              <a:ext uri="{28A0092B-C50C-407E-A947-70E740481C1C}">
                <a14:useLocalDpi xmlns:a14="http://schemas.microsoft.com/office/drawing/2010/main" val="0"/>
              </a:ext>
            </a:extLst>
          </a:blip>
          <a:srcRect l="7426" t="7859"/>
          <a:stretch>
            <a:fillRect/>
          </a:stretch>
        </p:blipFill>
        <p:spPr>
          <a:xfrm>
            <a:off x="8237178" y="5451359"/>
            <a:ext cx="1634159" cy="1256852"/>
          </a:xfrm>
          <a:prstGeom prst="rect">
            <a:avLst/>
          </a:prstGeom>
        </p:spPr>
      </p:pic>
      <p:sp>
        <p:nvSpPr>
          <p:cNvPr id="75" name="Arrow: Pentagon 74">
            <a:extLst>
              <a:ext uri="{FF2B5EF4-FFF2-40B4-BE49-F238E27FC236}">
                <a16:creationId xmlns:a16="http://schemas.microsoft.com/office/drawing/2014/main" id="{F38F5E1B-6D85-AC68-0650-1FA25AE354B3}"/>
              </a:ext>
            </a:extLst>
          </p:cNvPr>
          <p:cNvSpPr/>
          <p:nvPr/>
        </p:nvSpPr>
        <p:spPr>
          <a:xfrm>
            <a:off x="95180" y="5255766"/>
            <a:ext cx="4861831" cy="1486141"/>
          </a:xfrm>
          <a:prstGeom prst="homePlate">
            <a:avLst>
              <a:gd name="adj" fmla="val 35643"/>
            </a:avLst>
          </a:prstGeom>
          <a:solidFill>
            <a:srgbClr val="243A2F"/>
          </a:solidFill>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ln>
                <a:solidFill>
                  <a:srgbClr val="243A2F"/>
                </a:solidFill>
              </a:ln>
            </a:endParaRPr>
          </a:p>
        </p:txBody>
      </p:sp>
      <p:pic>
        <p:nvPicPr>
          <p:cNvPr id="77" name="Picture 76">
            <a:extLst>
              <a:ext uri="{FF2B5EF4-FFF2-40B4-BE49-F238E27FC236}">
                <a16:creationId xmlns:a16="http://schemas.microsoft.com/office/drawing/2014/main" id="{F260CF0A-BD12-B6B6-0F71-76EB7646DA0F}"/>
              </a:ext>
            </a:extLst>
          </p:cNvPr>
          <p:cNvPicPr>
            <a:picLocks noChangeAspect="1"/>
          </p:cNvPicPr>
          <p:nvPr/>
        </p:nvPicPr>
        <p:blipFill>
          <a:blip r:embed="rId13">
            <a:extLst>
              <a:ext uri="{28A0092B-C50C-407E-A947-70E740481C1C}">
                <a14:useLocalDpi xmlns:a14="http://schemas.microsoft.com/office/drawing/2010/main" val="0"/>
              </a:ext>
            </a:extLst>
          </a:blip>
          <a:stretch>
            <a:fillRect/>
          </a:stretch>
        </p:blipFill>
        <p:spPr>
          <a:xfrm>
            <a:off x="225213" y="5601337"/>
            <a:ext cx="861135" cy="746825"/>
          </a:xfrm>
          <a:prstGeom prst="rect">
            <a:avLst/>
          </a:prstGeom>
        </p:spPr>
      </p:pic>
      <p:sp>
        <p:nvSpPr>
          <p:cNvPr id="78" name="TextBox 77">
            <a:extLst>
              <a:ext uri="{FF2B5EF4-FFF2-40B4-BE49-F238E27FC236}">
                <a16:creationId xmlns:a16="http://schemas.microsoft.com/office/drawing/2014/main" id="{E31D21AB-2384-99DE-A832-315FF2DC9BDC}"/>
              </a:ext>
            </a:extLst>
          </p:cNvPr>
          <p:cNvSpPr txBox="1"/>
          <p:nvPr/>
        </p:nvSpPr>
        <p:spPr>
          <a:xfrm>
            <a:off x="1460101" y="5585292"/>
            <a:ext cx="3061199" cy="954107"/>
          </a:xfrm>
          <a:prstGeom prst="rect">
            <a:avLst/>
          </a:prstGeom>
          <a:noFill/>
        </p:spPr>
        <p:txBody>
          <a:bodyPr wrap="square" rtlCol="0">
            <a:spAutoFit/>
          </a:bodyPr>
          <a:lstStyle/>
          <a:p>
            <a:r>
              <a:rPr lang="en-GB" sz="1400" b="1" dirty="0">
                <a:solidFill>
                  <a:schemeClr val="bg1"/>
                </a:solidFill>
                <a:latin typeface="Arial" panose="020B0604020202020204" pitchFamily="34" charset="0"/>
                <a:cs typeface="Arial" panose="020B0604020202020204" pitchFamily="34" charset="0"/>
              </a:rPr>
              <a:t>Population ageing increases pressure on services, but older age does not automatically mean dependency.</a:t>
            </a:r>
          </a:p>
        </p:txBody>
      </p:sp>
      <p:pic>
        <p:nvPicPr>
          <p:cNvPr id="81" name="Picture 80">
            <a:extLst>
              <a:ext uri="{FF2B5EF4-FFF2-40B4-BE49-F238E27FC236}">
                <a16:creationId xmlns:a16="http://schemas.microsoft.com/office/drawing/2014/main" id="{37B7535F-9016-7114-5E8D-CF32A41076A3}"/>
              </a:ext>
            </a:extLst>
          </p:cNvPr>
          <p:cNvPicPr>
            <a:picLocks noChangeAspect="1"/>
          </p:cNvPicPr>
          <p:nvPr/>
        </p:nvPicPr>
        <p:blipFill>
          <a:blip r:embed="rId14">
            <a:extLst>
              <a:ext uri="{28A0092B-C50C-407E-A947-70E740481C1C}">
                <a14:useLocalDpi xmlns:a14="http://schemas.microsoft.com/office/drawing/2010/main" val="0"/>
              </a:ext>
            </a:extLst>
          </a:blip>
          <a:stretch>
            <a:fillRect/>
          </a:stretch>
        </p:blipFill>
        <p:spPr>
          <a:xfrm>
            <a:off x="4980467" y="5729962"/>
            <a:ext cx="597743" cy="699645"/>
          </a:xfrm>
          <a:prstGeom prst="rect">
            <a:avLst/>
          </a:prstGeom>
        </p:spPr>
      </p:pic>
      <p:sp>
        <p:nvSpPr>
          <p:cNvPr id="83" name="TextBox 82">
            <a:extLst>
              <a:ext uri="{FF2B5EF4-FFF2-40B4-BE49-F238E27FC236}">
                <a16:creationId xmlns:a16="http://schemas.microsoft.com/office/drawing/2014/main" id="{E3A90134-59A2-7AD4-D5D8-E9040DA45458}"/>
              </a:ext>
            </a:extLst>
          </p:cNvPr>
          <p:cNvSpPr txBox="1"/>
          <p:nvPr/>
        </p:nvSpPr>
        <p:spPr>
          <a:xfrm>
            <a:off x="6831839" y="5495008"/>
            <a:ext cx="1634159" cy="1169551"/>
          </a:xfrm>
          <a:prstGeom prst="rect">
            <a:avLst/>
          </a:prstGeom>
          <a:noFill/>
        </p:spPr>
        <p:txBody>
          <a:bodyPr wrap="square" rtlCol="0">
            <a:spAutoFit/>
          </a:bodyPr>
          <a:lstStyle/>
          <a:p>
            <a:r>
              <a:rPr lang="en-GB" sz="1400" dirty="0">
                <a:solidFill>
                  <a:srgbClr val="102842"/>
                </a:solidFill>
              </a:rPr>
              <a:t>Care needs are also shape by social and environmental barriers. </a:t>
            </a:r>
            <a:endParaRPr lang="en-GB" sz="2400" dirty="0">
              <a:solidFill>
                <a:srgbClr val="102842"/>
              </a:solidFill>
            </a:endParaRPr>
          </a:p>
        </p:txBody>
      </p:sp>
      <p:sp>
        <p:nvSpPr>
          <p:cNvPr id="85" name="TextBox 84">
            <a:extLst>
              <a:ext uri="{FF2B5EF4-FFF2-40B4-BE49-F238E27FC236}">
                <a16:creationId xmlns:a16="http://schemas.microsoft.com/office/drawing/2014/main" id="{25D34779-33CF-5C25-3A88-A9F024FDC2FA}"/>
              </a:ext>
            </a:extLst>
          </p:cNvPr>
          <p:cNvSpPr txBox="1"/>
          <p:nvPr/>
        </p:nvSpPr>
        <p:spPr>
          <a:xfrm>
            <a:off x="9771987" y="5323216"/>
            <a:ext cx="2235601" cy="1384995"/>
          </a:xfrm>
          <a:prstGeom prst="rect">
            <a:avLst/>
          </a:prstGeom>
          <a:noFill/>
        </p:spPr>
        <p:txBody>
          <a:bodyPr wrap="square" rtlCol="0">
            <a:spAutoFit/>
          </a:bodyPr>
          <a:lstStyle/>
          <a:p>
            <a:r>
              <a:rPr lang="en-GB" sz="1400" dirty="0">
                <a:solidFill>
                  <a:srgbClr val="102842"/>
                </a:solidFill>
              </a:rPr>
              <a:t>With the right support and inclusive environments, many older peo0ple can live independently and maintain a good quality of life.</a:t>
            </a:r>
            <a:endParaRPr lang="en-GB" sz="2400" dirty="0">
              <a:solidFill>
                <a:srgbClr val="102842"/>
              </a:solidFill>
            </a:endParaRPr>
          </a:p>
        </p:txBody>
      </p:sp>
      <p:cxnSp>
        <p:nvCxnSpPr>
          <p:cNvPr id="87" name="Straight Connector 86">
            <a:extLst>
              <a:ext uri="{FF2B5EF4-FFF2-40B4-BE49-F238E27FC236}">
                <a16:creationId xmlns:a16="http://schemas.microsoft.com/office/drawing/2014/main" id="{748A6DA2-E307-0FC9-1C6B-84C1A98A7A31}"/>
              </a:ext>
            </a:extLst>
          </p:cNvPr>
          <p:cNvCxnSpPr/>
          <p:nvPr/>
        </p:nvCxnSpPr>
        <p:spPr>
          <a:xfrm>
            <a:off x="1219200" y="5451359"/>
            <a:ext cx="0" cy="979921"/>
          </a:xfrm>
          <a:prstGeom prst="line">
            <a:avLst/>
          </a:prstGeom>
          <a:ln>
            <a:solidFill>
              <a:schemeClr val="bg1"/>
            </a:solidFill>
          </a:ln>
        </p:spPr>
        <p:style>
          <a:lnRef idx="2">
            <a:schemeClr val="accent1"/>
          </a:lnRef>
          <a:fillRef idx="0">
            <a:schemeClr val="accent1"/>
          </a:fillRef>
          <a:effectRef idx="1">
            <a:schemeClr val="accent1"/>
          </a:effectRef>
          <a:fontRef idx="minor">
            <a:schemeClr val="tx1"/>
          </a:fontRef>
        </p:style>
      </p:cxnSp>
      <p:pic>
        <p:nvPicPr>
          <p:cNvPr id="88" name="Picture 87" descr="Waist up shot of active elderly couple hiking together in autumn mountains,  on senior friendly trail. Husband and wife getting rest during hike,  enjoying nature. Senior tourist with backpack using trekking poles">
            <a:extLst>
              <a:ext uri="{FF2B5EF4-FFF2-40B4-BE49-F238E27FC236}">
                <a16:creationId xmlns:a16="http://schemas.microsoft.com/office/drawing/2014/main" id="{F45341B6-D912-DF3D-CD2A-78AF3C3CC542}"/>
              </a:ext>
            </a:extLst>
          </p:cNvPr>
          <p:cNvPicPr>
            <a:picLocks noChangeAspect="1"/>
          </p:cNvPicPr>
          <p:nvPr/>
        </p:nvPicPr>
        <p:blipFill>
          <a:blip r:embed="rId15"/>
          <a:stretch>
            <a:fillRect/>
          </a:stretch>
        </p:blipFill>
        <p:spPr>
          <a:xfrm>
            <a:off x="6825915" y="-12245"/>
            <a:ext cx="5366085" cy="3575938"/>
          </a:xfrm>
          <a:prstGeom prst="rect">
            <a:avLst/>
          </a:prstGeom>
        </p:spPr>
      </p:pic>
      <p:sp>
        <p:nvSpPr>
          <p:cNvPr id="90" name="TextBox 89">
            <a:extLst>
              <a:ext uri="{FF2B5EF4-FFF2-40B4-BE49-F238E27FC236}">
                <a16:creationId xmlns:a16="http://schemas.microsoft.com/office/drawing/2014/main" id="{A7CD883B-6917-3C0E-B2A4-22DE1D03057D}"/>
              </a:ext>
            </a:extLst>
          </p:cNvPr>
          <p:cNvSpPr txBox="1"/>
          <p:nvPr/>
        </p:nvSpPr>
        <p:spPr>
          <a:xfrm>
            <a:off x="132079" y="234018"/>
            <a:ext cx="7632299" cy="830997"/>
          </a:xfrm>
          <a:prstGeom prst="rect">
            <a:avLst/>
          </a:prstGeom>
          <a:noFill/>
        </p:spPr>
        <p:txBody>
          <a:bodyPr wrap="square" rtlCol="0">
            <a:spAutoFit/>
          </a:bodyPr>
          <a:lstStyle/>
          <a:p>
            <a:r>
              <a:rPr lang="en-GB" sz="4800" b="1" dirty="0">
                <a:solidFill>
                  <a:srgbClr val="0F263F"/>
                </a:solidFill>
                <a:latin typeface="Modern No. 20" panose="02070704070505020303" pitchFamily="18" charset="0"/>
              </a:rPr>
              <a:t>The Ageing Population</a:t>
            </a:r>
            <a:endParaRPr lang="en-GB" sz="2800" b="1" dirty="0">
              <a:solidFill>
                <a:srgbClr val="0F263F"/>
              </a:solidFill>
              <a:latin typeface="Modern No. 20" panose="02070704070505020303" pitchFamily="18" charset="0"/>
            </a:endParaRPr>
          </a:p>
        </p:txBody>
      </p:sp>
      <p:sp>
        <p:nvSpPr>
          <p:cNvPr id="94" name="TextBox 93">
            <a:extLst>
              <a:ext uri="{FF2B5EF4-FFF2-40B4-BE49-F238E27FC236}">
                <a16:creationId xmlns:a16="http://schemas.microsoft.com/office/drawing/2014/main" id="{276B373E-F911-90F3-D26B-8F0AAE23B8BE}"/>
              </a:ext>
            </a:extLst>
          </p:cNvPr>
          <p:cNvSpPr txBox="1"/>
          <p:nvPr/>
        </p:nvSpPr>
        <p:spPr>
          <a:xfrm>
            <a:off x="7604076" y="4906067"/>
            <a:ext cx="3734483" cy="307777"/>
          </a:xfrm>
          <a:prstGeom prst="rect">
            <a:avLst/>
          </a:prstGeom>
          <a:noFill/>
        </p:spPr>
        <p:txBody>
          <a:bodyPr wrap="square" rtlCol="0">
            <a:spAutoFit/>
          </a:bodyPr>
          <a:lstStyle/>
          <a:p>
            <a:pPr algn="ctr"/>
            <a:r>
              <a:rPr lang="en-GB" sz="1400" dirty="0">
                <a:latin typeface="Arial" panose="020B0604020202020204" pitchFamily="34" charset="0"/>
                <a:cs typeface="Arial" panose="020B0604020202020204" pitchFamily="34" charset="0"/>
              </a:rPr>
              <a:t>(WHO, 2015; ONS,2022)</a:t>
            </a:r>
          </a:p>
        </p:txBody>
      </p:sp>
      <p:pic>
        <p:nvPicPr>
          <p:cNvPr id="6" name="Recorded Sound">
            <a:hlinkClick r:id="" action="ppaction://media"/>
            <a:extLst>
              <a:ext uri="{FF2B5EF4-FFF2-40B4-BE49-F238E27FC236}">
                <a16:creationId xmlns:a16="http://schemas.microsoft.com/office/drawing/2014/main" id="{83CE5DBD-99EF-341F-4692-971DA3FD2794}"/>
              </a:ext>
            </a:extLst>
          </p:cNvPr>
          <p:cNvPicPr>
            <a:picLocks noChangeAspect="1"/>
          </p:cNvPicPr>
          <p:nvPr>
            <a:audioFile r:link="rId2"/>
            <p:extLst>
              <p:ext uri="{DAA4B4D4-6D71-4841-9C94-3DE7FCFB9230}">
                <p14:media xmlns:p14="http://schemas.microsoft.com/office/powerpoint/2010/main" r:embed="rId1"/>
              </p:ext>
            </p:extLst>
          </p:nvPr>
        </p:nvPicPr>
        <p:blipFill>
          <a:blip r:embed="rId16"/>
          <a:stretch>
            <a:fillRect/>
          </a:stretch>
        </p:blipFill>
        <p:spPr>
          <a:xfrm>
            <a:off x="11410327" y="6124690"/>
            <a:ext cx="487363" cy="487363"/>
          </a:xfrm>
          <a:prstGeom prst="rect">
            <a:avLst/>
          </a:prstGeom>
        </p:spPr>
      </p:pic>
    </p:spTree>
    <p:extLst>
      <p:ext uri="{BB962C8B-B14F-4D97-AF65-F5344CB8AC3E}">
        <p14:creationId xmlns:p14="http://schemas.microsoft.com/office/powerpoint/2010/main" val="3242179779"/>
      </p:ext>
    </p:extLst>
  </p:cSld>
  <p:clrMapOvr>
    <a:masterClrMapping/>
  </p:clrMapOvr>
  <mc:AlternateContent xmlns:mc="http://schemas.openxmlformats.org/markup-compatibility/2006">
    <mc:Choice xmlns:p14="http://schemas.microsoft.com/office/powerpoint/2010/main" Requires="p14">
      <p:transition spd="slow" p14:dur="2000" advTm="50365"/>
    </mc:Choice>
    <mc:Fallback>
      <p:transition spd="slow" advTm="50365"/>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grpId="0" nodeType="clickEffect">
                                  <p:stCondLst>
                                    <p:cond delay="0"/>
                                  </p:stCondLst>
                                  <p:childTnLst>
                                    <p:set>
                                      <p:cBhvr>
                                        <p:cTn id="6" dur="1" fill="hold">
                                          <p:stCondLst>
                                            <p:cond delay="0"/>
                                          </p:stCondLst>
                                        </p:cTn>
                                        <p:tgtEl>
                                          <p:spTgt spid="8"/>
                                        </p:tgtEl>
                                        <p:attrNameLst>
                                          <p:attrName>style.visibility</p:attrName>
                                        </p:attrNameLst>
                                      </p:cBhvr>
                                      <p:to>
                                        <p:strVal val="visible"/>
                                      </p:to>
                                    </p:set>
                                    <p:anim calcmode="lin" valueType="num">
                                      <p:cBhvr additive="base">
                                        <p:cTn id="7" dur="500" fill="hold"/>
                                        <p:tgtEl>
                                          <p:spTgt spid="8"/>
                                        </p:tgtEl>
                                        <p:attrNameLst>
                                          <p:attrName>ppt_x</p:attrName>
                                        </p:attrNameLst>
                                      </p:cBhvr>
                                      <p:tavLst>
                                        <p:tav tm="0">
                                          <p:val>
                                            <p:strVal val="#ppt_x"/>
                                          </p:val>
                                        </p:tav>
                                        <p:tav tm="100000">
                                          <p:val>
                                            <p:strVal val="#ppt_x"/>
                                          </p:val>
                                        </p:tav>
                                      </p:tavLst>
                                    </p:anim>
                                    <p:anim calcmode="lin" valueType="num">
                                      <p:cBhvr additive="base">
                                        <p:cTn id="8" dur="500" fill="hold"/>
                                        <p:tgtEl>
                                          <p:spTgt spid="8"/>
                                        </p:tgtEl>
                                        <p:attrNameLst>
                                          <p:attrName>ppt_y</p:attrName>
                                        </p:attrNameLst>
                                      </p:cBhvr>
                                      <p:tavLst>
                                        <p:tav tm="0">
                                          <p:val>
                                            <p:strVal val="1+#ppt_h/2"/>
                                          </p:val>
                                        </p:tav>
                                        <p:tav tm="100000">
                                          <p:val>
                                            <p:strVal val="#ppt_y"/>
                                          </p:val>
                                        </p:tav>
                                      </p:tavLst>
                                    </p:anim>
                                  </p:childTnLst>
                                </p:cTn>
                              </p:par>
                              <p:par>
                                <p:cTn id="9" presetID="2" presetClass="entr" presetSubtype="4" fill="hold" nodeType="withEffect">
                                  <p:stCondLst>
                                    <p:cond delay="0"/>
                                  </p:stCondLst>
                                  <p:childTnLst>
                                    <p:set>
                                      <p:cBhvr>
                                        <p:cTn id="10" dur="1" fill="hold">
                                          <p:stCondLst>
                                            <p:cond delay="0"/>
                                          </p:stCondLst>
                                        </p:cTn>
                                        <p:tgtEl>
                                          <p:spTgt spid="11"/>
                                        </p:tgtEl>
                                        <p:attrNameLst>
                                          <p:attrName>style.visibility</p:attrName>
                                        </p:attrNameLst>
                                      </p:cBhvr>
                                      <p:to>
                                        <p:strVal val="visible"/>
                                      </p:to>
                                    </p:set>
                                    <p:anim calcmode="lin" valueType="num">
                                      <p:cBhvr additive="base">
                                        <p:cTn id="11" dur="500" fill="hold"/>
                                        <p:tgtEl>
                                          <p:spTgt spid="11"/>
                                        </p:tgtEl>
                                        <p:attrNameLst>
                                          <p:attrName>ppt_x</p:attrName>
                                        </p:attrNameLst>
                                      </p:cBhvr>
                                      <p:tavLst>
                                        <p:tav tm="0">
                                          <p:val>
                                            <p:strVal val="#ppt_x"/>
                                          </p:val>
                                        </p:tav>
                                        <p:tav tm="100000">
                                          <p:val>
                                            <p:strVal val="#ppt_x"/>
                                          </p:val>
                                        </p:tav>
                                      </p:tavLst>
                                    </p:anim>
                                    <p:anim calcmode="lin" valueType="num">
                                      <p:cBhvr additive="base">
                                        <p:cTn id="12" dur="500" fill="hold"/>
                                        <p:tgtEl>
                                          <p:spTgt spid="11"/>
                                        </p:tgtEl>
                                        <p:attrNameLst>
                                          <p:attrName>ppt_y</p:attrName>
                                        </p:attrNameLst>
                                      </p:cBhvr>
                                      <p:tavLst>
                                        <p:tav tm="0">
                                          <p:val>
                                            <p:strVal val="1+#ppt_h/2"/>
                                          </p:val>
                                        </p:tav>
                                        <p:tav tm="100000">
                                          <p:val>
                                            <p:strVal val="#ppt_y"/>
                                          </p:val>
                                        </p:tav>
                                      </p:tavLst>
                                    </p:anim>
                                  </p:childTnLst>
                                </p:cTn>
                              </p:par>
                              <p:par>
                                <p:cTn id="13" presetID="2" presetClass="entr" presetSubtype="4" fill="hold" grpId="0" nodeType="withEffect">
                                  <p:stCondLst>
                                    <p:cond delay="0"/>
                                  </p:stCondLst>
                                  <p:childTnLst>
                                    <p:set>
                                      <p:cBhvr>
                                        <p:cTn id="14" dur="1" fill="hold">
                                          <p:stCondLst>
                                            <p:cond delay="0"/>
                                          </p:stCondLst>
                                        </p:cTn>
                                        <p:tgtEl>
                                          <p:spTgt spid="13"/>
                                        </p:tgtEl>
                                        <p:attrNameLst>
                                          <p:attrName>style.visibility</p:attrName>
                                        </p:attrNameLst>
                                      </p:cBhvr>
                                      <p:to>
                                        <p:strVal val="visible"/>
                                      </p:to>
                                    </p:set>
                                    <p:anim calcmode="lin" valueType="num">
                                      <p:cBhvr additive="base">
                                        <p:cTn id="15" dur="500" fill="hold"/>
                                        <p:tgtEl>
                                          <p:spTgt spid="13"/>
                                        </p:tgtEl>
                                        <p:attrNameLst>
                                          <p:attrName>ppt_x</p:attrName>
                                        </p:attrNameLst>
                                      </p:cBhvr>
                                      <p:tavLst>
                                        <p:tav tm="0">
                                          <p:val>
                                            <p:strVal val="#ppt_x"/>
                                          </p:val>
                                        </p:tav>
                                        <p:tav tm="100000">
                                          <p:val>
                                            <p:strVal val="#ppt_x"/>
                                          </p:val>
                                        </p:tav>
                                      </p:tavLst>
                                    </p:anim>
                                    <p:anim calcmode="lin" valueType="num">
                                      <p:cBhvr additive="base">
                                        <p:cTn id="16" dur="500" fill="hold"/>
                                        <p:tgtEl>
                                          <p:spTgt spid="13"/>
                                        </p:tgtEl>
                                        <p:attrNameLst>
                                          <p:attrName>ppt_y</p:attrName>
                                        </p:attrNameLst>
                                      </p:cBhvr>
                                      <p:tavLst>
                                        <p:tav tm="0">
                                          <p:val>
                                            <p:strVal val="1+#ppt_h/2"/>
                                          </p:val>
                                        </p:tav>
                                        <p:tav tm="100000">
                                          <p:val>
                                            <p:strVal val="#ppt_y"/>
                                          </p:val>
                                        </p:tav>
                                      </p:tavLst>
                                    </p:anim>
                                  </p:childTnLst>
                                </p:cTn>
                              </p:par>
                              <p:par>
                                <p:cTn id="17" presetID="2" presetClass="entr" presetSubtype="4" fill="hold" grpId="0" nodeType="withEffect">
                                  <p:stCondLst>
                                    <p:cond delay="0"/>
                                  </p:stCondLst>
                                  <p:childTnLst>
                                    <p:set>
                                      <p:cBhvr>
                                        <p:cTn id="18" dur="1" fill="hold">
                                          <p:stCondLst>
                                            <p:cond delay="0"/>
                                          </p:stCondLst>
                                        </p:cTn>
                                        <p:tgtEl>
                                          <p:spTgt spid="15"/>
                                        </p:tgtEl>
                                        <p:attrNameLst>
                                          <p:attrName>style.visibility</p:attrName>
                                        </p:attrNameLst>
                                      </p:cBhvr>
                                      <p:to>
                                        <p:strVal val="visible"/>
                                      </p:to>
                                    </p:set>
                                    <p:anim calcmode="lin" valueType="num">
                                      <p:cBhvr additive="base">
                                        <p:cTn id="19" dur="500" fill="hold"/>
                                        <p:tgtEl>
                                          <p:spTgt spid="15"/>
                                        </p:tgtEl>
                                        <p:attrNameLst>
                                          <p:attrName>ppt_x</p:attrName>
                                        </p:attrNameLst>
                                      </p:cBhvr>
                                      <p:tavLst>
                                        <p:tav tm="0">
                                          <p:val>
                                            <p:strVal val="#ppt_x"/>
                                          </p:val>
                                        </p:tav>
                                        <p:tav tm="100000">
                                          <p:val>
                                            <p:strVal val="#ppt_x"/>
                                          </p:val>
                                        </p:tav>
                                      </p:tavLst>
                                    </p:anim>
                                    <p:anim calcmode="lin" valueType="num">
                                      <p:cBhvr additive="base">
                                        <p:cTn id="20" dur="500" fill="hold"/>
                                        <p:tgtEl>
                                          <p:spTgt spid="15"/>
                                        </p:tgtEl>
                                        <p:attrNameLst>
                                          <p:attrName>ppt_y</p:attrName>
                                        </p:attrNameLst>
                                      </p:cBhvr>
                                      <p:tavLst>
                                        <p:tav tm="0">
                                          <p:val>
                                            <p:strVal val="1+#ppt_h/2"/>
                                          </p:val>
                                        </p:tav>
                                        <p:tav tm="100000">
                                          <p:val>
                                            <p:strVal val="#ppt_y"/>
                                          </p:val>
                                        </p:tav>
                                      </p:tavLst>
                                    </p:anim>
                                  </p:childTnLst>
                                </p:cTn>
                              </p:par>
                              <p:par>
                                <p:cTn id="21" presetID="2" presetClass="entr" presetSubtype="4" fill="hold" grpId="0" nodeType="withEffect">
                                  <p:stCondLst>
                                    <p:cond delay="0"/>
                                  </p:stCondLst>
                                  <p:childTnLst>
                                    <p:set>
                                      <p:cBhvr>
                                        <p:cTn id="22" dur="1" fill="hold">
                                          <p:stCondLst>
                                            <p:cond delay="0"/>
                                          </p:stCondLst>
                                        </p:cTn>
                                        <p:tgtEl>
                                          <p:spTgt spid="16"/>
                                        </p:tgtEl>
                                        <p:attrNameLst>
                                          <p:attrName>style.visibility</p:attrName>
                                        </p:attrNameLst>
                                      </p:cBhvr>
                                      <p:to>
                                        <p:strVal val="visible"/>
                                      </p:to>
                                    </p:set>
                                    <p:anim calcmode="lin" valueType="num">
                                      <p:cBhvr additive="base">
                                        <p:cTn id="23" dur="500" fill="hold"/>
                                        <p:tgtEl>
                                          <p:spTgt spid="16"/>
                                        </p:tgtEl>
                                        <p:attrNameLst>
                                          <p:attrName>ppt_x</p:attrName>
                                        </p:attrNameLst>
                                      </p:cBhvr>
                                      <p:tavLst>
                                        <p:tav tm="0">
                                          <p:val>
                                            <p:strVal val="#ppt_x"/>
                                          </p:val>
                                        </p:tav>
                                        <p:tav tm="100000">
                                          <p:val>
                                            <p:strVal val="#ppt_x"/>
                                          </p:val>
                                        </p:tav>
                                      </p:tavLst>
                                    </p:anim>
                                    <p:anim calcmode="lin" valueType="num">
                                      <p:cBhvr additive="base">
                                        <p:cTn id="24" dur="500" fill="hold"/>
                                        <p:tgtEl>
                                          <p:spTgt spid="16"/>
                                        </p:tgtEl>
                                        <p:attrNameLst>
                                          <p:attrName>ppt_y</p:attrName>
                                        </p:attrNameLst>
                                      </p:cBhvr>
                                      <p:tavLst>
                                        <p:tav tm="0">
                                          <p:val>
                                            <p:strVal val="1+#ppt_h/2"/>
                                          </p:val>
                                        </p:tav>
                                        <p:tav tm="100000">
                                          <p:val>
                                            <p:strVal val="#ppt_y"/>
                                          </p:val>
                                        </p:tav>
                                      </p:tavLst>
                                    </p:anim>
                                  </p:childTnLst>
                                </p:cTn>
                              </p:par>
                              <p:par>
                                <p:cTn id="25" presetID="2" presetClass="entr" presetSubtype="4" fill="hold" grpId="0" nodeType="withEffect">
                                  <p:stCondLst>
                                    <p:cond delay="0"/>
                                  </p:stCondLst>
                                  <p:childTnLst>
                                    <p:set>
                                      <p:cBhvr>
                                        <p:cTn id="26" dur="1" fill="hold">
                                          <p:stCondLst>
                                            <p:cond delay="0"/>
                                          </p:stCondLst>
                                        </p:cTn>
                                        <p:tgtEl>
                                          <p:spTgt spid="18"/>
                                        </p:tgtEl>
                                        <p:attrNameLst>
                                          <p:attrName>style.visibility</p:attrName>
                                        </p:attrNameLst>
                                      </p:cBhvr>
                                      <p:to>
                                        <p:strVal val="visible"/>
                                      </p:to>
                                    </p:set>
                                    <p:anim calcmode="lin" valueType="num">
                                      <p:cBhvr additive="base">
                                        <p:cTn id="27" dur="500" fill="hold"/>
                                        <p:tgtEl>
                                          <p:spTgt spid="18"/>
                                        </p:tgtEl>
                                        <p:attrNameLst>
                                          <p:attrName>ppt_x</p:attrName>
                                        </p:attrNameLst>
                                      </p:cBhvr>
                                      <p:tavLst>
                                        <p:tav tm="0">
                                          <p:val>
                                            <p:strVal val="#ppt_x"/>
                                          </p:val>
                                        </p:tav>
                                        <p:tav tm="100000">
                                          <p:val>
                                            <p:strVal val="#ppt_x"/>
                                          </p:val>
                                        </p:tav>
                                      </p:tavLst>
                                    </p:anim>
                                    <p:anim calcmode="lin" valueType="num">
                                      <p:cBhvr additive="base">
                                        <p:cTn id="28" dur="500" fill="hold"/>
                                        <p:tgtEl>
                                          <p:spTgt spid="18"/>
                                        </p:tgtEl>
                                        <p:attrNameLst>
                                          <p:attrName>ppt_y</p:attrName>
                                        </p:attrNameLst>
                                      </p:cBhvr>
                                      <p:tavLst>
                                        <p:tav tm="0">
                                          <p:val>
                                            <p:strVal val="1+#ppt_h/2"/>
                                          </p:val>
                                        </p:tav>
                                        <p:tav tm="100000">
                                          <p:val>
                                            <p:strVal val="#ppt_y"/>
                                          </p:val>
                                        </p:tav>
                                      </p:tavLst>
                                    </p:anim>
                                  </p:childTnLst>
                                </p:cTn>
                              </p:par>
                              <p:par>
                                <p:cTn id="29" presetID="2" presetClass="entr" presetSubtype="4" fill="hold" grpId="0" nodeType="withEffect">
                                  <p:stCondLst>
                                    <p:cond delay="0"/>
                                  </p:stCondLst>
                                  <p:childTnLst>
                                    <p:set>
                                      <p:cBhvr>
                                        <p:cTn id="30" dur="1" fill="hold">
                                          <p:stCondLst>
                                            <p:cond delay="0"/>
                                          </p:stCondLst>
                                        </p:cTn>
                                        <p:tgtEl>
                                          <p:spTgt spid="22"/>
                                        </p:tgtEl>
                                        <p:attrNameLst>
                                          <p:attrName>style.visibility</p:attrName>
                                        </p:attrNameLst>
                                      </p:cBhvr>
                                      <p:to>
                                        <p:strVal val="visible"/>
                                      </p:to>
                                    </p:set>
                                    <p:anim calcmode="lin" valueType="num">
                                      <p:cBhvr additive="base">
                                        <p:cTn id="31" dur="500" fill="hold"/>
                                        <p:tgtEl>
                                          <p:spTgt spid="22"/>
                                        </p:tgtEl>
                                        <p:attrNameLst>
                                          <p:attrName>ppt_x</p:attrName>
                                        </p:attrNameLst>
                                      </p:cBhvr>
                                      <p:tavLst>
                                        <p:tav tm="0">
                                          <p:val>
                                            <p:strVal val="#ppt_x"/>
                                          </p:val>
                                        </p:tav>
                                        <p:tav tm="100000">
                                          <p:val>
                                            <p:strVal val="#ppt_x"/>
                                          </p:val>
                                        </p:tav>
                                      </p:tavLst>
                                    </p:anim>
                                    <p:anim calcmode="lin" valueType="num">
                                      <p:cBhvr additive="base">
                                        <p:cTn id="32" dur="500" fill="hold"/>
                                        <p:tgtEl>
                                          <p:spTgt spid="22"/>
                                        </p:tgtEl>
                                        <p:attrNameLst>
                                          <p:attrName>ppt_y</p:attrName>
                                        </p:attrNameLst>
                                      </p:cBhvr>
                                      <p:tavLst>
                                        <p:tav tm="0">
                                          <p:val>
                                            <p:strVal val="1+#ppt_h/2"/>
                                          </p:val>
                                        </p:tav>
                                        <p:tav tm="100000">
                                          <p:val>
                                            <p:strVal val="#ppt_y"/>
                                          </p:val>
                                        </p:tav>
                                      </p:tavLst>
                                    </p:anim>
                                  </p:childTnLst>
                                </p:cTn>
                              </p:par>
                              <p:par>
                                <p:cTn id="33" presetID="2" presetClass="entr" presetSubtype="4" fill="hold" grpId="0" nodeType="withEffect">
                                  <p:stCondLst>
                                    <p:cond delay="0"/>
                                  </p:stCondLst>
                                  <p:childTnLst>
                                    <p:set>
                                      <p:cBhvr>
                                        <p:cTn id="34" dur="1" fill="hold">
                                          <p:stCondLst>
                                            <p:cond delay="0"/>
                                          </p:stCondLst>
                                        </p:cTn>
                                        <p:tgtEl>
                                          <p:spTgt spid="24"/>
                                        </p:tgtEl>
                                        <p:attrNameLst>
                                          <p:attrName>style.visibility</p:attrName>
                                        </p:attrNameLst>
                                      </p:cBhvr>
                                      <p:to>
                                        <p:strVal val="visible"/>
                                      </p:to>
                                    </p:set>
                                    <p:anim calcmode="lin" valueType="num">
                                      <p:cBhvr additive="base">
                                        <p:cTn id="35" dur="500" fill="hold"/>
                                        <p:tgtEl>
                                          <p:spTgt spid="24"/>
                                        </p:tgtEl>
                                        <p:attrNameLst>
                                          <p:attrName>ppt_x</p:attrName>
                                        </p:attrNameLst>
                                      </p:cBhvr>
                                      <p:tavLst>
                                        <p:tav tm="0">
                                          <p:val>
                                            <p:strVal val="#ppt_x"/>
                                          </p:val>
                                        </p:tav>
                                        <p:tav tm="100000">
                                          <p:val>
                                            <p:strVal val="#ppt_x"/>
                                          </p:val>
                                        </p:tav>
                                      </p:tavLst>
                                    </p:anim>
                                    <p:anim calcmode="lin" valueType="num">
                                      <p:cBhvr additive="base">
                                        <p:cTn id="36" dur="500" fill="hold"/>
                                        <p:tgtEl>
                                          <p:spTgt spid="24"/>
                                        </p:tgtEl>
                                        <p:attrNameLst>
                                          <p:attrName>ppt_y</p:attrName>
                                        </p:attrNameLst>
                                      </p:cBhvr>
                                      <p:tavLst>
                                        <p:tav tm="0">
                                          <p:val>
                                            <p:strVal val="1+#ppt_h/2"/>
                                          </p:val>
                                        </p:tav>
                                        <p:tav tm="100000">
                                          <p:val>
                                            <p:strVal val="#ppt_y"/>
                                          </p:val>
                                        </p:tav>
                                      </p:tavLst>
                                    </p:anim>
                                  </p:childTnLst>
                                </p:cTn>
                              </p:par>
                              <p:par>
                                <p:cTn id="37" presetID="2" presetClass="entr" presetSubtype="4" fill="hold" grpId="0" nodeType="withEffect">
                                  <p:stCondLst>
                                    <p:cond delay="0"/>
                                  </p:stCondLst>
                                  <p:childTnLst>
                                    <p:set>
                                      <p:cBhvr>
                                        <p:cTn id="38" dur="1" fill="hold">
                                          <p:stCondLst>
                                            <p:cond delay="0"/>
                                          </p:stCondLst>
                                        </p:cTn>
                                        <p:tgtEl>
                                          <p:spTgt spid="26"/>
                                        </p:tgtEl>
                                        <p:attrNameLst>
                                          <p:attrName>style.visibility</p:attrName>
                                        </p:attrNameLst>
                                      </p:cBhvr>
                                      <p:to>
                                        <p:strVal val="visible"/>
                                      </p:to>
                                    </p:set>
                                    <p:anim calcmode="lin" valueType="num">
                                      <p:cBhvr additive="base">
                                        <p:cTn id="39" dur="500" fill="hold"/>
                                        <p:tgtEl>
                                          <p:spTgt spid="26"/>
                                        </p:tgtEl>
                                        <p:attrNameLst>
                                          <p:attrName>ppt_x</p:attrName>
                                        </p:attrNameLst>
                                      </p:cBhvr>
                                      <p:tavLst>
                                        <p:tav tm="0">
                                          <p:val>
                                            <p:strVal val="#ppt_x"/>
                                          </p:val>
                                        </p:tav>
                                        <p:tav tm="100000">
                                          <p:val>
                                            <p:strVal val="#ppt_x"/>
                                          </p:val>
                                        </p:tav>
                                      </p:tavLst>
                                    </p:anim>
                                    <p:anim calcmode="lin" valueType="num">
                                      <p:cBhvr additive="base">
                                        <p:cTn id="40" dur="500" fill="hold"/>
                                        <p:tgtEl>
                                          <p:spTgt spid="26"/>
                                        </p:tgtEl>
                                        <p:attrNameLst>
                                          <p:attrName>ppt_y</p:attrName>
                                        </p:attrNameLst>
                                      </p:cBhvr>
                                      <p:tavLst>
                                        <p:tav tm="0">
                                          <p:val>
                                            <p:strVal val="1+#ppt_h/2"/>
                                          </p:val>
                                        </p:tav>
                                        <p:tav tm="100000">
                                          <p:val>
                                            <p:strVal val="#ppt_y"/>
                                          </p:val>
                                        </p:tav>
                                      </p:tavLst>
                                    </p:anim>
                                  </p:childTnLst>
                                </p:cTn>
                              </p:par>
                              <p:par>
                                <p:cTn id="41" presetID="2" presetClass="entr" presetSubtype="4" fill="hold" grpId="0" nodeType="withEffect">
                                  <p:stCondLst>
                                    <p:cond delay="0"/>
                                  </p:stCondLst>
                                  <p:childTnLst>
                                    <p:set>
                                      <p:cBhvr>
                                        <p:cTn id="42" dur="1" fill="hold">
                                          <p:stCondLst>
                                            <p:cond delay="0"/>
                                          </p:stCondLst>
                                        </p:cTn>
                                        <p:tgtEl>
                                          <p:spTgt spid="28"/>
                                        </p:tgtEl>
                                        <p:attrNameLst>
                                          <p:attrName>style.visibility</p:attrName>
                                        </p:attrNameLst>
                                      </p:cBhvr>
                                      <p:to>
                                        <p:strVal val="visible"/>
                                      </p:to>
                                    </p:set>
                                    <p:anim calcmode="lin" valueType="num">
                                      <p:cBhvr additive="base">
                                        <p:cTn id="43" dur="500" fill="hold"/>
                                        <p:tgtEl>
                                          <p:spTgt spid="28"/>
                                        </p:tgtEl>
                                        <p:attrNameLst>
                                          <p:attrName>ppt_x</p:attrName>
                                        </p:attrNameLst>
                                      </p:cBhvr>
                                      <p:tavLst>
                                        <p:tav tm="0">
                                          <p:val>
                                            <p:strVal val="#ppt_x"/>
                                          </p:val>
                                        </p:tav>
                                        <p:tav tm="100000">
                                          <p:val>
                                            <p:strVal val="#ppt_x"/>
                                          </p:val>
                                        </p:tav>
                                      </p:tavLst>
                                    </p:anim>
                                    <p:anim calcmode="lin" valueType="num">
                                      <p:cBhvr additive="base">
                                        <p:cTn id="44" dur="500" fill="hold"/>
                                        <p:tgtEl>
                                          <p:spTgt spid="28"/>
                                        </p:tgtEl>
                                        <p:attrNameLst>
                                          <p:attrName>ppt_y</p:attrName>
                                        </p:attrNameLst>
                                      </p:cBhvr>
                                      <p:tavLst>
                                        <p:tav tm="0">
                                          <p:val>
                                            <p:strVal val="1+#ppt_h/2"/>
                                          </p:val>
                                        </p:tav>
                                        <p:tav tm="100000">
                                          <p:val>
                                            <p:strVal val="#ppt_y"/>
                                          </p:val>
                                        </p:tav>
                                      </p:tavLst>
                                    </p:anim>
                                  </p:childTnLst>
                                </p:cTn>
                              </p:par>
                              <p:par>
                                <p:cTn id="45" presetID="2" presetClass="entr" presetSubtype="4" fill="hold" grpId="0" nodeType="withEffect">
                                  <p:stCondLst>
                                    <p:cond delay="0"/>
                                  </p:stCondLst>
                                  <p:childTnLst>
                                    <p:set>
                                      <p:cBhvr>
                                        <p:cTn id="46" dur="1" fill="hold">
                                          <p:stCondLst>
                                            <p:cond delay="0"/>
                                          </p:stCondLst>
                                        </p:cTn>
                                        <p:tgtEl>
                                          <p:spTgt spid="30"/>
                                        </p:tgtEl>
                                        <p:attrNameLst>
                                          <p:attrName>style.visibility</p:attrName>
                                        </p:attrNameLst>
                                      </p:cBhvr>
                                      <p:to>
                                        <p:strVal val="visible"/>
                                      </p:to>
                                    </p:set>
                                    <p:anim calcmode="lin" valueType="num">
                                      <p:cBhvr additive="base">
                                        <p:cTn id="47" dur="500" fill="hold"/>
                                        <p:tgtEl>
                                          <p:spTgt spid="30"/>
                                        </p:tgtEl>
                                        <p:attrNameLst>
                                          <p:attrName>ppt_x</p:attrName>
                                        </p:attrNameLst>
                                      </p:cBhvr>
                                      <p:tavLst>
                                        <p:tav tm="0">
                                          <p:val>
                                            <p:strVal val="#ppt_x"/>
                                          </p:val>
                                        </p:tav>
                                        <p:tav tm="100000">
                                          <p:val>
                                            <p:strVal val="#ppt_x"/>
                                          </p:val>
                                        </p:tav>
                                      </p:tavLst>
                                    </p:anim>
                                    <p:anim calcmode="lin" valueType="num">
                                      <p:cBhvr additive="base">
                                        <p:cTn id="48" dur="500" fill="hold"/>
                                        <p:tgtEl>
                                          <p:spTgt spid="30"/>
                                        </p:tgtEl>
                                        <p:attrNameLst>
                                          <p:attrName>ppt_y</p:attrName>
                                        </p:attrNameLst>
                                      </p:cBhvr>
                                      <p:tavLst>
                                        <p:tav tm="0">
                                          <p:val>
                                            <p:strVal val="1+#ppt_h/2"/>
                                          </p:val>
                                        </p:tav>
                                        <p:tav tm="100000">
                                          <p:val>
                                            <p:strVal val="#ppt_y"/>
                                          </p:val>
                                        </p:tav>
                                      </p:tavLst>
                                    </p:anim>
                                  </p:childTnLst>
                                </p:cTn>
                              </p:par>
                              <p:par>
                                <p:cTn id="49" presetID="2" presetClass="entr" presetSubtype="4" fill="hold" grpId="0" nodeType="withEffect">
                                  <p:stCondLst>
                                    <p:cond delay="0"/>
                                  </p:stCondLst>
                                  <p:childTnLst>
                                    <p:set>
                                      <p:cBhvr>
                                        <p:cTn id="50" dur="1" fill="hold">
                                          <p:stCondLst>
                                            <p:cond delay="0"/>
                                          </p:stCondLst>
                                        </p:cTn>
                                        <p:tgtEl>
                                          <p:spTgt spid="32"/>
                                        </p:tgtEl>
                                        <p:attrNameLst>
                                          <p:attrName>style.visibility</p:attrName>
                                        </p:attrNameLst>
                                      </p:cBhvr>
                                      <p:to>
                                        <p:strVal val="visible"/>
                                      </p:to>
                                    </p:set>
                                    <p:anim calcmode="lin" valueType="num">
                                      <p:cBhvr additive="base">
                                        <p:cTn id="51" dur="500" fill="hold"/>
                                        <p:tgtEl>
                                          <p:spTgt spid="32"/>
                                        </p:tgtEl>
                                        <p:attrNameLst>
                                          <p:attrName>ppt_x</p:attrName>
                                        </p:attrNameLst>
                                      </p:cBhvr>
                                      <p:tavLst>
                                        <p:tav tm="0">
                                          <p:val>
                                            <p:strVal val="#ppt_x"/>
                                          </p:val>
                                        </p:tav>
                                        <p:tav tm="100000">
                                          <p:val>
                                            <p:strVal val="#ppt_x"/>
                                          </p:val>
                                        </p:tav>
                                      </p:tavLst>
                                    </p:anim>
                                    <p:anim calcmode="lin" valueType="num">
                                      <p:cBhvr additive="base">
                                        <p:cTn id="52" dur="500" fill="hold"/>
                                        <p:tgtEl>
                                          <p:spTgt spid="32"/>
                                        </p:tgtEl>
                                        <p:attrNameLst>
                                          <p:attrName>ppt_y</p:attrName>
                                        </p:attrNameLst>
                                      </p:cBhvr>
                                      <p:tavLst>
                                        <p:tav tm="0">
                                          <p:val>
                                            <p:strVal val="1+#ppt_h/2"/>
                                          </p:val>
                                        </p:tav>
                                        <p:tav tm="100000">
                                          <p:val>
                                            <p:strVal val="#ppt_y"/>
                                          </p:val>
                                        </p:tav>
                                      </p:tavLst>
                                    </p:anim>
                                  </p:childTnLst>
                                </p:cTn>
                              </p:par>
                              <p:par>
                                <p:cTn id="53" presetID="2" presetClass="entr" presetSubtype="4" fill="hold" grpId="0" nodeType="withEffect">
                                  <p:stCondLst>
                                    <p:cond delay="0"/>
                                  </p:stCondLst>
                                  <p:childTnLst>
                                    <p:set>
                                      <p:cBhvr>
                                        <p:cTn id="54" dur="1" fill="hold">
                                          <p:stCondLst>
                                            <p:cond delay="0"/>
                                          </p:stCondLst>
                                        </p:cTn>
                                        <p:tgtEl>
                                          <p:spTgt spid="34"/>
                                        </p:tgtEl>
                                        <p:attrNameLst>
                                          <p:attrName>style.visibility</p:attrName>
                                        </p:attrNameLst>
                                      </p:cBhvr>
                                      <p:to>
                                        <p:strVal val="visible"/>
                                      </p:to>
                                    </p:set>
                                    <p:anim calcmode="lin" valueType="num">
                                      <p:cBhvr additive="base">
                                        <p:cTn id="55" dur="500" fill="hold"/>
                                        <p:tgtEl>
                                          <p:spTgt spid="34"/>
                                        </p:tgtEl>
                                        <p:attrNameLst>
                                          <p:attrName>ppt_x</p:attrName>
                                        </p:attrNameLst>
                                      </p:cBhvr>
                                      <p:tavLst>
                                        <p:tav tm="0">
                                          <p:val>
                                            <p:strVal val="#ppt_x"/>
                                          </p:val>
                                        </p:tav>
                                        <p:tav tm="100000">
                                          <p:val>
                                            <p:strVal val="#ppt_x"/>
                                          </p:val>
                                        </p:tav>
                                      </p:tavLst>
                                    </p:anim>
                                    <p:anim calcmode="lin" valueType="num">
                                      <p:cBhvr additive="base">
                                        <p:cTn id="56" dur="500" fill="hold"/>
                                        <p:tgtEl>
                                          <p:spTgt spid="34"/>
                                        </p:tgtEl>
                                        <p:attrNameLst>
                                          <p:attrName>ppt_y</p:attrName>
                                        </p:attrNameLst>
                                      </p:cBhvr>
                                      <p:tavLst>
                                        <p:tav tm="0">
                                          <p:val>
                                            <p:strVal val="1+#ppt_h/2"/>
                                          </p:val>
                                        </p:tav>
                                        <p:tav tm="100000">
                                          <p:val>
                                            <p:strVal val="#ppt_y"/>
                                          </p:val>
                                        </p:tav>
                                      </p:tavLst>
                                    </p:anim>
                                  </p:childTnLst>
                                </p:cTn>
                              </p:par>
                              <p:par>
                                <p:cTn id="57" presetID="2" presetClass="entr" presetSubtype="4" fill="hold" grpId="0" nodeType="withEffect">
                                  <p:stCondLst>
                                    <p:cond delay="0"/>
                                  </p:stCondLst>
                                  <p:childTnLst>
                                    <p:set>
                                      <p:cBhvr>
                                        <p:cTn id="58" dur="1" fill="hold">
                                          <p:stCondLst>
                                            <p:cond delay="0"/>
                                          </p:stCondLst>
                                        </p:cTn>
                                        <p:tgtEl>
                                          <p:spTgt spid="36"/>
                                        </p:tgtEl>
                                        <p:attrNameLst>
                                          <p:attrName>style.visibility</p:attrName>
                                        </p:attrNameLst>
                                      </p:cBhvr>
                                      <p:to>
                                        <p:strVal val="visible"/>
                                      </p:to>
                                    </p:set>
                                    <p:anim calcmode="lin" valueType="num">
                                      <p:cBhvr additive="base">
                                        <p:cTn id="59" dur="500" fill="hold"/>
                                        <p:tgtEl>
                                          <p:spTgt spid="36"/>
                                        </p:tgtEl>
                                        <p:attrNameLst>
                                          <p:attrName>ppt_x</p:attrName>
                                        </p:attrNameLst>
                                      </p:cBhvr>
                                      <p:tavLst>
                                        <p:tav tm="0">
                                          <p:val>
                                            <p:strVal val="#ppt_x"/>
                                          </p:val>
                                        </p:tav>
                                        <p:tav tm="100000">
                                          <p:val>
                                            <p:strVal val="#ppt_x"/>
                                          </p:val>
                                        </p:tav>
                                      </p:tavLst>
                                    </p:anim>
                                    <p:anim calcmode="lin" valueType="num">
                                      <p:cBhvr additive="base">
                                        <p:cTn id="60" dur="500" fill="hold"/>
                                        <p:tgtEl>
                                          <p:spTgt spid="36"/>
                                        </p:tgtEl>
                                        <p:attrNameLst>
                                          <p:attrName>ppt_y</p:attrName>
                                        </p:attrNameLst>
                                      </p:cBhvr>
                                      <p:tavLst>
                                        <p:tav tm="0">
                                          <p:val>
                                            <p:strVal val="1+#ppt_h/2"/>
                                          </p:val>
                                        </p:tav>
                                        <p:tav tm="100000">
                                          <p:val>
                                            <p:strVal val="#ppt_y"/>
                                          </p:val>
                                        </p:tav>
                                      </p:tavLst>
                                    </p:anim>
                                  </p:childTnLst>
                                </p:cTn>
                              </p:par>
                              <p:par>
                                <p:cTn id="61" presetID="2" presetClass="entr" presetSubtype="4" fill="hold" grpId="0" nodeType="withEffect">
                                  <p:stCondLst>
                                    <p:cond delay="0"/>
                                  </p:stCondLst>
                                  <p:childTnLst>
                                    <p:set>
                                      <p:cBhvr>
                                        <p:cTn id="62" dur="1" fill="hold">
                                          <p:stCondLst>
                                            <p:cond delay="0"/>
                                          </p:stCondLst>
                                        </p:cTn>
                                        <p:tgtEl>
                                          <p:spTgt spid="38"/>
                                        </p:tgtEl>
                                        <p:attrNameLst>
                                          <p:attrName>style.visibility</p:attrName>
                                        </p:attrNameLst>
                                      </p:cBhvr>
                                      <p:to>
                                        <p:strVal val="visible"/>
                                      </p:to>
                                    </p:set>
                                    <p:anim calcmode="lin" valueType="num">
                                      <p:cBhvr additive="base">
                                        <p:cTn id="63" dur="500" fill="hold"/>
                                        <p:tgtEl>
                                          <p:spTgt spid="38"/>
                                        </p:tgtEl>
                                        <p:attrNameLst>
                                          <p:attrName>ppt_x</p:attrName>
                                        </p:attrNameLst>
                                      </p:cBhvr>
                                      <p:tavLst>
                                        <p:tav tm="0">
                                          <p:val>
                                            <p:strVal val="#ppt_x"/>
                                          </p:val>
                                        </p:tav>
                                        <p:tav tm="100000">
                                          <p:val>
                                            <p:strVal val="#ppt_x"/>
                                          </p:val>
                                        </p:tav>
                                      </p:tavLst>
                                    </p:anim>
                                    <p:anim calcmode="lin" valueType="num">
                                      <p:cBhvr additive="base">
                                        <p:cTn id="64" dur="500" fill="hold"/>
                                        <p:tgtEl>
                                          <p:spTgt spid="38"/>
                                        </p:tgtEl>
                                        <p:attrNameLst>
                                          <p:attrName>ppt_y</p:attrName>
                                        </p:attrNameLst>
                                      </p:cBhvr>
                                      <p:tavLst>
                                        <p:tav tm="0">
                                          <p:val>
                                            <p:strVal val="1+#ppt_h/2"/>
                                          </p:val>
                                        </p:tav>
                                        <p:tav tm="100000">
                                          <p:val>
                                            <p:strVal val="#ppt_y"/>
                                          </p:val>
                                        </p:tav>
                                      </p:tavLst>
                                    </p:anim>
                                  </p:childTnLst>
                                </p:cTn>
                              </p:par>
                              <p:par>
                                <p:cTn id="65" presetID="2" presetClass="entr" presetSubtype="4" fill="hold" grpId="0" nodeType="withEffect">
                                  <p:stCondLst>
                                    <p:cond delay="0"/>
                                  </p:stCondLst>
                                  <p:childTnLst>
                                    <p:set>
                                      <p:cBhvr>
                                        <p:cTn id="66" dur="1" fill="hold">
                                          <p:stCondLst>
                                            <p:cond delay="0"/>
                                          </p:stCondLst>
                                        </p:cTn>
                                        <p:tgtEl>
                                          <p:spTgt spid="40"/>
                                        </p:tgtEl>
                                        <p:attrNameLst>
                                          <p:attrName>style.visibility</p:attrName>
                                        </p:attrNameLst>
                                      </p:cBhvr>
                                      <p:to>
                                        <p:strVal val="visible"/>
                                      </p:to>
                                    </p:set>
                                    <p:anim calcmode="lin" valueType="num">
                                      <p:cBhvr additive="base">
                                        <p:cTn id="67" dur="500" fill="hold"/>
                                        <p:tgtEl>
                                          <p:spTgt spid="40"/>
                                        </p:tgtEl>
                                        <p:attrNameLst>
                                          <p:attrName>ppt_x</p:attrName>
                                        </p:attrNameLst>
                                      </p:cBhvr>
                                      <p:tavLst>
                                        <p:tav tm="0">
                                          <p:val>
                                            <p:strVal val="#ppt_x"/>
                                          </p:val>
                                        </p:tav>
                                        <p:tav tm="100000">
                                          <p:val>
                                            <p:strVal val="#ppt_x"/>
                                          </p:val>
                                        </p:tav>
                                      </p:tavLst>
                                    </p:anim>
                                    <p:anim calcmode="lin" valueType="num">
                                      <p:cBhvr additive="base">
                                        <p:cTn id="68" dur="500" fill="hold"/>
                                        <p:tgtEl>
                                          <p:spTgt spid="40"/>
                                        </p:tgtEl>
                                        <p:attrNameLst>
                                          <p:attrName>ppt_y</p:attrName>
                                        </p:attrNameLst>
                                      </p:cBhvr>
                                      <p:tavLst>
                                        <p:tav tm="0">
                                          <p:val>
                                            <p:strVal val="1+#ppt_h/2"/>
                                          </p:val>
                                        </p:tav>
                                        <p:tav tm="100000">
                                          <p:val>
                                            <p:strVal val="#ppt_y"/>
                                          </p:val>
                                        </p:tav>
                                      </p:tavLst>
                                    </p:anim>
                                  </p:childTnLst>
                                </p:cTn>
                              </p:par>
                              <p:par>
                                <p:cTn id="69" presetID="2" presetClass="entr" presetSubtype="4" fill="hold" grpId="0" nodeType="withEffect">
                                  <p:stCondLst>
                                    <p:cond delay="0"/>
                                  </p:stCondLst>
                                  <p:childTnLst>
                                    <p:set>
                                      <p:cBhvr>
                                        <p:cTn id="70" dur="1" fill="hold">
                                          <p:stCondLst>
                                            <p:cond delay="0"/>
                                          </p:stCondLst>
                                        </p:cTn>
                                        <p:tgtEl>
                                          <p:spTgt spid="42"/>
                                        </p:tgtEl>
                                        <p:attrNameLst>
                                          <p:attrName>style.visibility</p:attrName>
                                        </p:attrNameLst>
                                      </p:cBhvr>
                                      <p:to>
                                        <p:strVal val="visible"/>
                                      </p:to>
                                    </p:set>
                                    <p:anim calcmode="lin" valueType="num">
                                      <p:cBhvr additive="base">
                                        <p:cTn id="71" dur="500" fill="hold"/>
                                        <p:tgtEl>
                                          <p:spTgt spid="42"/>
                                        </p:tgtEl>
                                        <p:attrNameLst>
                                          <p:attrName>ppt_x</p:attrName>
                                        </p:attrNameLst>
                                      </p:cBhvr>
                                      <p:tavLst>
                                        <p:tav tm="0">
                                          <p:val>
                                            <p:strVal val="#ppt_x"/>
                                          </p:val>
                                        </p:tav>
                                        <p:tav tm="100000">
                                          <p:val>
                                            <p:strVal val="#ppt_x"/>
                                          </p:val>
                                        </p:tav>
                                      </p:tavLst>
                                    </p:anim>
                                    <p:anim calcmode="lin" valueType="num">
                                      <p:cBhvr additive="base">
                                        <p:cTn id="72" dur="500" fill="hold"/>
                                        <p:tgtEl>
                                          <p:spTgt spid="42"/>
                                        </p:tgtEl>
                                        <p:attrNameLst>
                                          <p:attrName>ppt_y</p:attrName>
                                        </p:attrNameLst>
                                      </p:cBhvr>
                                      <p:tavLst>
                                        <p:tav tm="0">
                                          <p:val>
                                            <p:strVal val="1+#ppt_h/2"/>
                                          </p:val>
                                        </p:tav>
                                        <p:tav tm="100000">
                                          <p:val>
                                            <p:strVal val="#ppt_y"/>
                                          </p:val>
                                        </p:tav>
                                      </p:tavLst>
                                    </p:anim>
                                  </p:childTnLst>
                                </p:cTn>
                              </p:par>
                              <p:par>
                                <p:cTn id="73" presetID="2" presetClass="entr" presetSubtype="4" fill="hold" grpId="0" nodeType="withEffect">
                                  <p:stCondLst>
                                    <p:cond delay="0"/>
                                  </p:stCondLst>
                                  <p:childTnLst>
                                    <p:set>
                                      <p:cBhvr>
                                        <p:cTn id="74" dur="1" fill="hold">
                                          <p:stCondLst>
                                            <p:cond delay="0"/>
                                          </p:stCondLst>
                                        </p:cTn>
                                        <p:tgtEl>
                                          <p:spTgt spid="44"/>
                                        </p:tgtEl>
                                        <p:attrNameLst>
                                          <p:attrName>style.visibility</p:attrName>
                                        </p:attrNameLst>
                                      </p:cBhvr>
                                      <p:to>
                                        <p:strVal val="visible"/>
                                      </p:to>
                                    </p:set>
                                    <p:anim calcmode="lin" valueType="num">
                                      <p:cBhvr additive="base">
                                        <p:cTn id="75" dur="500" fill="hold"/>
                                        <p:tgtEl>
                                          <p:spTgt spid="44"/>
                                        </p:tgtEl>
                                        <p:attrNameLst>
                                          <p:attrName>ppt_x</p:attrName>
                                        </p:attrNameLst>
                                      </p:cBhvr>
                                      <p:tavLst>
                                        <p:tav tm="0">
                                          <p:val>
                                            <p:strVal val="#ppt_x"/>
                                          </p:val>
                                        </p:tav>
                                        <p:tav tm="100000">
                                          <p:val>
                                            <p:strVal val="#ppt_x"/>
                                          </p:val>
                                        </p:tav>
                                      </p:tavLst>
                                    </p:anim>
                                    <p:anim calcmode="lin" valueType="num">
                                      <p:cBhvr additive="base">
                                        <p:cTn id="76" dur="500" fill="hold"/>
                                        <p:tgtEl>
                                          <p:spTgt spid="44"/>
                                        </p:tgtEl>
                                        <p:attrNameLst>
                                          <p:attrName>ppt_y</p:attrName>
                                        </p:attrNameLst>
                                      </p:cBhvr>
                                      <p:tavLst>
                                        <p:tav tm="0">
                                          <p:val>
                                            <p:strVal val="1+#ppt_h/2"/>
                                          </p:val>
                                        </p:tav>
                                        <p:tav tm="100000">
                                          <p:val>
                                            <p:strVal val="#ppt_y"/>
                                          </p:val>
                                        </p:tav>
                                      </p:tavLst>
                                    </p:anim>
                                  </p:childTnLst>
                                </p:cTn>
                              </p:par>
                              <p:par>
                                <p:cTn id="77" presetID="2" presetClass="entr" presetSubtype="4" fill="hold" grpId="0" nodeType="withEffect">
                                  <p:stCondLst>
                                    <p:cond delay="0"/>
                                  </p:stCondLst>
                                  <p:childTnLst>
                                    <p:set>
                                      <p:cBhvr>
                                        <p:cTn id="78" dur="1" fill="hold">
                                          <p:stCondLst>
                                            <p:cond delay="0"/>
                                          </p:stCondLst>
                                        </p:cTn>
                                        <p:tgtEl>
                                          <p:spTgt spid="46"/>
                                        </p:tgtEl>
                                        <p:attrNameLst>
                                          <p:attrName>style.visibility</p:attrName>
                                        </p:attrNameLst>
                                      </p:cBhvr>
                                      <p:to>
                                        <p:strVal val="visible"/>
                                      </p:to>
                                    </p:set>
                                    <p:anim calcmode="lin" valueType="num">
                                      <p:cBhvr additive="base">
                                        <p:cTn id="79" dur="500" fill="hold"/>
                                        <p:tgtEl>
                                          <p:spTgt spid="46"/>
                                        </p:tgtEl>
                                        <p:attrNameLst>
                                          <p:attrName>ppt_x</p:attrName>
                                        </p:attrNameLst>
                                      </p:cBhvr>
                                      <p:tavLst>
                                        <p:tav tm="0">
                                          <p:val>
                                            <p:strVal val="#ppt_x"/>
                                          </p:val>
                                        </p:tav>
                                        <p:tav tm="100000">
                                          <p:val>
                                            <p:strVal val="#ppt_x"/>
                                          </p:val>
                                        </p:tav>
                                      </p:tavLst>
                                    </p:anim>
                                    <p:anim calcmode="lin" valueType="num">
                                      <p:cBhvr additive="base">
                                        <p:cTn id="80" dur="500" fill="hold"/>
                                        <p:tgtEl>
                                          <p:spTgt spid="46"/>
                                        </p:tgtEl>
                                        <p:attrNameLst>
                                          <p:attrName>ppt_y</p:attrName>
                                        </p:attrNameLst>
                                      </p:cBhvr>
                                      <p:tavLst>
                                        <p:tav tm="0">
                                          <p:val>
                                            <p:strVal val="1+#ppt_h/2"/>
                                          </p:val>
                                        </p:tav>
                                        <p:tav tm="100000">
                                          <p:val>
                                            <p:strVal val="#ppt_y"/>
                                          </p:val>
                                        </p:tav>
                                      </p:tavLst>
                                    </p:anim>
                                  </p:childTnLst>
                                </p:cTn>
                              </p:par>
                              <p:par>
                                <p:cTn id="81" presetID="2" presetClass="entr" presetSubtype="4" fill="hold" grpId="0" nodeType="withEffect">
                                  <p:stCondLst>
                                    <p:cond delay="0"/>
                                  </p:stCondLst>
                                  <p:childTnLst>
                                    <p:set>
                                      <p:cBhvr>
                                        <p:cTn id="82" dur="1" fill="hold">
                                          <p:stCondLst>
                                            <p:cond delay="0"/>
                                          </p:stCondLst>
                                        </p:cTn>
                                        <p:tgtEl>
                                          <p:spTgt spid="48"/>
                                        </p:tgtEl>
                                        <p:attrNameLst>
                                          <p:attrName>style.visibility</p:attrName>
                                        </p:attrNameLst>
                                      </p:cBhvr>
                                      <p:to>
                                        <p:strVal val="visible"/>
                                      </p:to>
                                    </p:set>
                                    <p:anim calcmode="lin" valueType="num">
                                      <p:cBhvr additive="base">
                                        <p:cTn id="83" dur="500" fill="hold"/>
                                        <p:tgtEl>
                                          <p:spTgt spid="48"/>
                                        </p:tgtEl>
                                        <p:attrNameLst>
                                          <p:attrName>ppt_x</p:attrName>
                                        </p:attrNameLst>
                                      </p:cBhvr>
                                      <p:tavLst>
                                        <p:tav tm="0">
                                          <p:val>
                                            <p:strVal val="#ppt_x"/>
                                          </p:val>
                                        </p:tav>
                                        <p:tav tm="100000">
                                          <p:val>
                                            <p:strVal val="#ppt_x"/>
                                          </p:val>
                                        </p:tav>
                                      </p:tavLst>
                                    </p:anim>
                                    <p:anim calcmode="lin" valueType="num">
                                      <p:cBhvr additive="base">
                                        <p:cTn id="84" dur="500" fill="hold"/>
                                        <p:tgtEl>
                                          <p:spTgt spid="48"/>
                                        </p:tgtEl>
                                        <p:attrNameLst>
                                          <p:attrName>ppt_y</p:attrName>
                                        </p:attrNameLst>
                                      </p:cBhvr>
                                      <p:tavLst>
                                        <p:tav tm="0">
                                          <p:val>
                                            <p:strVal val="1+#ppt_h/2"/>
                                          </p:val>
                                        </p:tav>
                                        <p:tav tm="100000">
                                          <p:val>
                                            <p:strVal val="#ppt_y"/>
                                          </p:val>
                                        </p:tav>
                                      </p:tavLst>
                                    </p:anim>
                                  </p:childTnLst>
                                </p:cTn>
                              </p:par>
                              <p:par>
                                <p:cTn id="85" presetID="2" presetClass="entr" presetSubtype="4" fill="hold" grpId="0" nodeType="withEffect">
                                  <p:stCondLst>
                                    <p:cond delay="0"/>
                                  </p:stCondLst>
                                  <p:childTnLst>
                                    <p:set>
                                      <p:cBhvr>
                                        <p:cTn id="86" dur="1" fill="hold">
                                          <p:stCondLst>
                                            <p:cond delay="0"/>
                                          </p:stCondLst>
                                        </p:cTn>
                                        <p:tgtEl>
                                          <p:spTgt spid="50"/>
                                        </p:tgtEl>
                                        <p:attrNameLst>
                                          <p:attrName>style.visibility</p:attrName>
                                        </p:attrNameLst>
                                      </p:cBhvr>
                                      <p:to>
                                        <p:strVal val="visible"/>
                                      </p:to>
                                    </p:set>
                                    <p:anim calcmode="lin" valueType="num">
                                      <p:cBhvr additive="base">
                                        <p:cTn id="87" dur="500" fill="hold"/>
                                        <p:tgtEl>
                                          <p:spTgt spid="50"/>
                                        </p:tgtEl>
                                        <p:attrNameLst>
                                          <p:attrName>ppt_x</p:attrName>
                                        </p:attrNameLst>
                                      </p:cBhvr>
                                      <p:tavLst>
                                        <p:tav tm="0">
                                          <p:val>
                                            <p:strVal val="#ppt_x"/>
                                          </p:val>
                                        </p:tav>
                                        <p:tav tm="100000">
                                          <p:val>
                                            <p:strVal val="#ppt_x"/>
                                          </p:val>
                                        </p:tav>
                                      </p:tavLst>
                                    </p:anim>
                                    <p:anim calcmode="lin" valueType="num">
                                      <p:cBhvr additive="base">
                                        <p:cTn id="88" dur="500" fill="hold"/>
                                        <p:tgtEl>
                                          <p:spTgt spid="50"/>
                                        </p:tgtEl>
                                        <p:attrNameLst>
                                          <p:attrName>ppt_y</p:attrName>
                                        </p:attrNameLst>
                                      </p:cBhvr>
                                      <p:tavLst>
                                        <p:tav tm="0">
                                          <p:val>
                                            <p:strVal val="1+#ppt_h/2"/>
                                          </p:val>
                                        </p:tav>
                                        <p:tav tm="100000">
                                          <p:val>
                                            <p:strVal val="#ppt_y"/>
                                          </p:val>
                                        </p:tav>
                                      </p:tavLst>
                                    </p:anim>
                                  </p:childTnLst>
                                </p:cTn>
                              </p:par>
                              <p:par>
                                <p:cTn id="89" presetID="2" presetClass="entr" presetSubtype="4" fill="hold" grpId="0" nodeType="withEffect">
                                  <p:stCondLst>
                                    <p:cond delay="0"/>
                                  </p:stCondLst>
                                  <p:childTnLst>
                                    <p:set>
                                      <p:cBhvr>
                                        <p:cTn id="90" dur="1" fill="hold">
                                          <p:stCondLst>
                                            <p:cond delay="0"/>
                                          </p:stCondLst>
                                        </p:cTn>
                                        <p:tgtEl>
                                          <p:spTgt spid="52"/>
                                        </p:tgtEl>
                                        <p:attrNameLst>
                                          <p:attrName>style.visibility</p:attrName>
                                        </p:attrNameLst>
                                      </p:cBhvr>
                                      <p:to>
                                        <p:strVal val="visible"/>
                                      </p:to>
                                    </p:set>
                                    <p:anim calcmode="lin" valueType="num">
                                      <p:cBhvr additive="base">
                                        <p:cTn id="91" dur="500" fill="hold"/>
                                        <p:tgtEl>
                                          <p:spTgt spid="52"/>
                                        </p:tgtEl>
                                        <p:attrNameLst>
                                          <p:attrName>ppt_x</p:attrName>
                                        </p:attrNameLst>
                                      </p:cBhvr>
                                      <p:tavLst>
                                        <p:tav tm="0">
                                          <p:val>
                                            <p:strVal val="#ppt_x"/>
                                          </p:val>
                                        </p:tav>
                                        <p:tav tm="100000">
                                          <p:val>
                                            <p:strVal val="#ppt_x"/>
                                          </p:val>
                                        </p:tav>
                                      </p:tavLst>
                                    </p:anim>
                                    <p:anim calcmode="lin" valueType="num">
                                      <p:cBhvr additive="base">
                                        <p:cTn id="92" dur="500" fill="hold"/>
                                        <p:tgtEl>
                                          <p:spTgt spid="52"/>
                                        </p:tgtEl>
                                        <p:attrNameLst>
                                          <p:attrName>ppt_y</p:attrName>
                                        </p:attrNameLst>
                                      </p:cBhvr>
                                      <p:tavLst>
                                        <p:tav tm="0">
                                          <p:val>
                                            <p:strVal val="1+#ppt_h/2"/>
                                          </p:val>
                                        </p:tav>
                                        <p:tav tm="100000">
                                          <p:val>
                                            <p:strVal val="#ppt_y"/>
                                          </p:val>
                                        </p:tav>
                                      </p:tavLst>
                                    </p:anim>
                                  </p:childTnLst>
                                </p:cTn>
                              </p:par>
                              <p:par>
                                <p:cTn id="93" presetID="2" presetClass="entr" presetSubtype="4" fill="hold" nodeType="withEffect">
                                  <p:stCondLst>
                                    <p:cond delay="0"/>
                                  </p:stCondLst>
                                  <p:childTnLst>
                                    <p:set>
                                      <p:cBhvr>
                                        <p:cTn id="94" dur="1" fill="hold">
                                          <p:stCondLst>
                                            <p:cond delay="0"/>
                                          </p:stCondLst>
                                        </p:cTn>
                                        <p:tgtEl>
                                          <p:spTgt spid="54"/>
                                        </p:tgtEl>
                                        <p:attrNameLst>
                                          <p:attrName>style.visibility</p:attrName>
                                        </p:attrNameLst>
                                      </p:cBhvr>
                                      <p:to>
                                        <p:strVal val="visible"/>
                                      </p:to>
                                    </p:set>
                                    <p:anim calcmode="lin" valueType="num">
                                      <p:cBhvr additive="base">
                                        <p:cTn id="95" dur="500" fill="hold"/>
                                        <p:tgtEl>
                                          <p:spTgt spid="54"/>
                                        </p:tgtEl>
                                        <p:attrNameLst>
                                          <p:attrName>ppt_x</p:attrName>
                                        </p:attrNameLst>
                                      </p:cBhvr>
                                      <p:tavLst>
                                        <p:tav tm="0">
                                          <p:val>
                                            <p:strVal val="#ppt_x"/>
                                          </p:val>
                                        </p:tav>
                                        <p:tav tm="100000">
                                          <p:val>
                                            <p:strVal val="#ppt_x"/>
                                          </p:val>
                                        </p:tav>
                                      </p:tavLst>
                                    </p:anim>
                                    <p:anim calcmode="lin" valueType="num">
                                      <p:cBhvr additive="base">
                                        <p:cTn id="96" dur="500" fill="hold"/>
                                        <p:tgtEl>
                                          <p:spTgt spid="54"/>
                                        </p:tgtEl>
                                        <p:attrNameLst>
                                          <p:attrName>ppt_y</p:attrName>
                                        </p:attrNameLst>
                                      </p:cBhvr>
                                      <p:tavLst>
                                        <p:tav tm="0">
                                          <p:val>
                                            <p:strVal val="1+#ppt_h/2"/>
                                          </p:val>
                                        </p:tav>
                                        <p:tav tm="100000">
                                          <p:val>
                                            <p:strVal val="#ppt_y"/>
                                          </p:val>
                                        </p:tav>
                                      </p:tavLst>
                                    </p:anim>
                                  </p:childTnLst>
                                </p:cTn>
                              </p:par>
                              <p:par>
                                <p:cTn id="97" presetID="2" presetClass="entr" presetSubtype="4" fill="hold" nodeType="withEffect">
                                  <p:stCondLst>
                                    <p:cond delay="0"/>
                                  </p:stCondLst>
                                  <p:childTnLst>
                                    <p:set>
                                      <p:cBhvr>
                                        <p:cTn id="98" dur="1" fill="hold">
                                          <p:stCondLst>
                                            <p:cond delay="0"/>
                                          </p:stCondLst>
                                        </p:cTn>
                                        <p:tgtEl>
                                          <p:spTgt spid="56"/>
                                        </p:tgtEl>
                                        <p:attrNameLst>
                                          <p:attrName>style.visibility</p:attrName>
                                        </p:attrNameLst>
                                      </p:cBhvr>
                                      <p:to>
                                        <p:strVal val="visible"/>
                                      </p:to>
                                    </p:set>
                                    <p:anim calcmode="lin" valueType="num">
                                      <p:cBhvr additive="base">
                                        <p:cTn id="99" dur="500" fill="hold"/>
                                        <p:tgtEl>
                                          <p:spTgt spid="56"/>
                                        </p:tgtEl>
                                        <p:attrNameLst>
                                          <p:attrName>ppt_x</p:attrName>
                                        </p:attrNameLst>
                                      </p:cBhvr>
                                      <p:tavLst>
                                        <p:tav tm="0">
                                          <p:val>
                                            <p:strVal val="#ppt_x"/>
                                          </p:val>
                                        </p:tav>
                                        <p:tav tm="100000">
                                          <p:val>
                                            <p:strVal val="#ppt_x"/>
                                          </p:val>
                                        </p:tav>
                                      </p:tavLst>
                                    </p:anim>
                                    <p:anim calcmode="lin" valueType="num">
                                      <p:cBhvr additive="base">
                                        <p:cTn id="100" dur="500" fill="hold"/>
                                        <p:tgtEl>
                                          <p:spTgt spid="56"/>
                                        </p:tgtEl>
                                        <p:attrNameLst>
                                          <p:attrName>ppt_y</p:attrName>
                                        </p:attrNameLst>
                                      </p:cBhvr>
                                      <p:tavLst>
                                        <p:tav tm="0">
                                          <p:val>
                                            <p:strVal val="1+#ppt_h/2"/>
                                          </p:val>
                                        </p:tav>
                                        <p:tav tm="100000">
                                          <p:val>
                                            <p:strVal val="#ppt_y"/>
                                          </p:val>
                                        </p:tav>
                                      </p:tavLst>
                                    </p:anim>
                                  </p:childTnLst>
                                </p:cTn>
                              </p:par>
                              <p:par>
                                <p:cTn id="101" presetID="2" presetClass="entr" presetSubtype="4" fill="hold" nodeType="withEffect">
                                  <p:stCondLst>
                                    <p:cond delay="0"/>
                                  </p:stCondLst>
                                  <p:childTnLst>
                                    <p:set>
                                      <p:cBhvr>
                                        <p:cTn id="102" dur="1" fill="hold">
                                          <p:stCondLst>
                                            <p:cond delay="0"/>
                                          </p:stCondLst>
                                        </p:cTn>
                                        <p:tgtEl>
                                          <p:spTgt spid="58"/>
                                        </p:tgtEl>
                                        <p:attrNameLst>
                                          <p:attrName>style.visibility</p:attrName>
                                        </p:attrNameLst>
                                      </p:cBhvr>
                                      <p:to>
                                        <p:strVal val="visible"/>
                                      </p:to>
                                    </p:set>
                                    <p:anim calcmode="lin" valueType="num">
                                      <p:cBhvr additive="base">
                                        <p:cTn id="103" dur="500" fill="hold"/>
                                        <p:tgtEl>
                                          <p:spTgt spid="58"/>
                                        </p:tgtEl>
                                        <p:attrNameLst>
                                          <p:attrName>ppt_x</p:attrName>
                                        </p:attrNameLst>
                                      </p:cBhvr>
                                      <p:tavLst>
                                        <p:tav tm="0">
                                          <p:val>
                                            <p:strVal val="#ppt_x"/>
                                          </p:val>
                                        </p:tav>
                                        <p:tav tm="100000">
                                          <p:val>
                                            <p:strVal val="#ppt_x"/>
                                          </p:val>
                                        </p:tav>
                                      </p:tavLst>
                                    </p:anim>
                                    <p:anim calcmode="lin" valueType="num">
                                      <p:cBhvr additive="base">
                                        <p:cTn id="104" dur="500" fill="hold"/>
                                        <p:tgtEl>
                                          <p:spTgt spid="58"/>
                                        </p:tgtEl>
                                        <p:attrNameLst>
                                          <p:attrName>ppt_y</p:attrName>
                                        </p:attrNameLst>
                                      </p:cBhvr>
                                      <p:tavLst>
                                        <p:tav tm="0">
                                          <p:val>
                                            <p:strVal val="1+#ppt_h/2"/>
                                          </p:val>
                                        </p:tav>
                                        <p:tav tm="100000">
                                          <p:val>
                                            <p:strVal val="#ppt_y"/>
                                          </p:val>
                                        </p:tav>
                                      </p:tavLst>
                                    </p:anim>
                                  </p:childTnLst>
                                </p:cTn>
                              </p:par>
                              <p:par>
                                <p:cTn id="105" presetID="2" presetClass="entr" presetSubtype="4" fill="hold" nodeType="withEffect">
                                  <p:stCondLst>
                                    <p:cond delay="0"/>
                                  </p:stCondLst>
                                  <p:childTnLst>
                                    <p:set>
                                      <p:cBhvr>
                                        <p:cTn id="106" dur="1" fill="hold">
                                          <p:stCondLst>
                                            <p:cond delay="0"/>
                                          </p:stCondLst>
                                        </p:cTn>
                                        <p:tgtEl>
                                          <p:spTgt spid="60"/>
                                        </p:tgtEl>
                                        <p:attrNameLst>
                                          <p:attrName>style.visibility</p:attrName>
                                        </p:attrNameLst>
                                      </p:cBhvr>
                                      <p:to>
                                        <p:strVal val="visible"/>
                                      </p:to>
                                    </p:set>
                                    <p:anim calcmode="lin" valueType="num">
                                      <p:cBhvr additive="base">
                                        <p:cTn id="107" dur="500" fill="hold"/>
                                        <p:tgtEl>
                                          <p:spTgt spid="60"/>
                                        </p:tgtEl>
                                        <p:attrNameLst>
                                          <p:attrName>ppt_x</p:attrName>
                                        </p:attrNameLst>
                                      </p:cBhvr>
                                      <p:tavLst>
                                        <p:tav tm="0">
                                          <p:val>
                                            <p:strVal val="#ppt_x"/>
                                          </p:val>
                                        </p:tav>
                                        <p:tav tm="100000">
                                          <p:val>
                                            <p:strVal val="#ppt_x"/>
                                          </p:val>
                                        </p:tav>
                                      </p:tavLst>
                                    </p:anim>
                                    <p:anim calcmode="lin" valueType="num">
                                      <p:cBhvr additive="base">
                                        <p:cTn id="108" dur="500" fill="hold"/>
                                        <p:tgtEl>
                                          <p:spTgt spid="60"/>
                                        </p:tgtEl>
                                        <p:attrNameLst>
                                          <p:attrName>ppt_y</p:attrName>
                                        </p:attrNameLst>
                                      </p:cBhvr>
                                      <p:tavLst>
                                        <p:tav tm="0">
                                          <p:val>
                                            <p:strVal val="1+#ppt_h/2"/>
                                          </p:val>
                                        </p:tav>
                                        <p:tav tm="100000">
                                          <p:val>
                                            <p:strVal val="#ppt_y"/>
                                          </p:val>
                                        </p:tav>
                                      </p:tavLst>
                                    </p:anim>
                                  </p:childTnLst>
                                </p:cTn>
                              </p:par>
                              <p:par>
                                <p:cTn id="109" presetID="2" presetClass="entr" presetSubtype="4" fill="hold" nodeType="withEffect">
                                  <p:stCondLst>
                                    <p:cond delay="0"/>
                                  </p:stCondLst>
                                  <p:childTnLst>
                                    <p:set>
                                      <p:cBhvr>
                                        <p:cTn id="110" dur="1" fill="hold">
                                          <p:stCondLst>
                                            <p:cond delay="0"/>
                                          </p:stCondLst>
                                        </p:cTn>
                                        <p:tgtEl>
                                          <p:spTgt spid="62"/>
                                        </p:tgtEl>
                                        <p:attrNameLst>
                                          <p:attrName>style.visibility</p:attrName>
                                        </p:attrNameLst>
                                      </p:cBhvr>
                                      <p:to>
                                        <p:strVal val="visible"/>
                                      </p:to>
                                    </p:set>
                                    <p:anim calcmode="lin" valueType="num">
                                      <p:cBhvr additive="base">
                                        <p:cTn id="111" dur="500" fill="hold"/>
                                        <p:tgtEl>
                                          <p:spTgt spid="62"/>
                                        </p:tgtEl>
                                        <p:attrNameLst>
                                          <p:attrName>ppt_x</p:attrName>
                                        </p:attrNameLst>
                                      </p:cBhvr>
                                      <p:tavLst>
                                        <p:tav tm="0">
                                          <p:val>
                                            <p:strVal val="#ppt_x"/>
                                          </p:val>
                                        </p:tav>
                                        <p:tav tm="100000">
                                          <p:val>
                                            <p:strVal val="#ppt_x"/>
                                          </p:val>
                                        </p:tav>
                                      </p:tavLst>
                                    </p:anim>
                                    <p:anim calcmode="lin" valueType="num">
                                      <p:cBhvr additive="base">
                                        <p:cTn id="112" dur="500" fill="hold"/>
                                        <p:tgtEl>
                                          <p:spTgt spid="62"/>
                                        </p:tgtEl>
                                        <p:attrNameLst>
                                          <p:attrName>ppt_y</p:attrName>
                                        </p:attrNameLst>
                                      </p:cBhvr>
                                      <p:tavLst>
                                        <p:tav tm="0">
                                          <p:val>
                                            <p:strVal val="1+#ppt_h/2"/>
                                          </p:val>
                                        </p:tav>
                                        <p:tav tm="100000">
                                          <p:val>
                                            <p:strVal val="#ppt_y"/>
                                          </p:val>
                                        </p:tav>
                                      </p:tavLst>
                                    </p:anim>
                                  </p:childTnLst>
                                </p:cTn>
                              </p:par>
                              <p:par>
                                <p:cTn id="113" presetID="2" presetClass="entr" presetSubtype="4" fill="hold" nodeType="withEffect">
                                  <p:stCondLst>
                                    <p:cond delay="0"/>
                                  </p:stCondLst>
                                  <p:childTnLst>
                                    <p:set>
                                      <p:cBhvr>
                                        <p:cTn id="114" dur="1" fill="hold">
                                          <p:stCondLst>
                                            <p:cond delay="0"/>
                                          </p:stCondLst>
                                        </p:cTn>
                                        <p:tgtEl>
                                          <p:spTgt spid="64"/>
                                        </p:tgtEl>
                                        <p:attrNameLst>
                                          <p:attrName>style.visibility</p:attrName>
                                        </p:attrNameLst>
                                      </p:cBhvr>
                                      <p:to>
                                        <p:strVal val="visible"/>
                                      </p:to>
                                    </p:set>
                                    <p:anim calcmode="lin" valueType="num">
                                      <p:cBhvr additive="base">
                                        <p:cTn id="115" dur="500" fill="hold"/>
                                        <p:tgtEl>
                                          <p:spTgt spid="64"/>
                                        </p:tgtEl>
                                        <p:attrNameLst>
                                          <p:attrName>ppt_x</p:attrName>
                                        </p:attrNameLst>
                                      </p:cBhvr>
                                      <p:tavLst>
                                        <p:tav tm="0">
                                          <p:val>
                                            <p:strVal val="#ppt_x"/>
                                          </p:val>
                                        </p:tav>
                                        <p:tav tm="100000">
                                          <p:val>
                                            <p:strVal val="#ppt_x"/>
                                          </p:val>
                                        </p:tav>
                                      </p:tavLst>
                                    </p:anim>
                                    <p:anim calcmode="lin" valueType="num">
                                      <p:cBhvr additive="base">
                                        <p:cTn id="116" dur="500" fill="hold"/>
                                        <p:tgtEl>
                                          <p:spTgt spid="64"/>
                                        </p:tgtEl>
                                        <p:attrNameLst>
                                          <p:attrName>ppt_y</p:attrName>
                                        </p:attrNameLst>
                                      </p:cBhvr>
                                      <p:tavLst>
                                        <p:tav tm="0">
                                          <p:val>
                                            <p:strVal val="1+#ppt_h/2"/>
                                          </p:val>
                                        </p:tav>
                                        <p:tav tm="100000">
                                          <p:val>
                                            <p:strVal val="#ppt_y"/>
                                          </p:val>
                                        </p:tav>
                                      </p:tavLst>
                                    </p:anim>
                                  </p:childTnLst>
                                </p:cTn>
                              </p:par>
                              <p:par>
                                <p:cTn id="117" presetID="2" presetClass="entr" presetSubtype="4" fill="hold" grpId="0" nodeType="withEffect">
                                  <p:stCondLst>
                                    <p:cond delay="0"/>
                                  </p:stCondLst>
                                  <p:childTnLst>
                                    <p:set>
                                      <p:cBhvr>
                                        <p:cTn id="118" dur="1" fill="hold">
                                          <p:stCondLst>
                                            <p:cond delay="0"/>
                                          </p:stCondLst>
                                        </p:cTn>
                                        <p:tgtEl>
                                          <p:spTgt spid="69"/>
                                        </p:tgtEl>
                                        <p:attrNameLst>
                                          <p:attrName>style.visibility</p:attrName>
                                        </p:attrNameLst>
                                      </p:cBhvr>
                                      <p:to>
                                        <p:strVal val="visible"/>
                                      </p:to>
                                    </p:set>
                                    <p:anim calcmode="lin" valueType="num">
                                      <p:cBhvr additive="base">
                                        <p:cTn id="119" dur="500" fill="hold"/>
                                        <p:tgtEl>
                                          <p:spTgt spid="69"/>
                                        </p:tgtEl>
                                        <p:attrNameLst>
                                          <p:attrName>ppt_x</p:attrName>
                                        </p:attrNameLst>
                                      </p:cBhvr>
                                      <p:tavLst>
                                        <p:tav tm="0">
                                          <p:val>
                                            <p:strVal val="#ppt_x"/>
                                          </p:val>
                                        </p:tav>
                                        <p:tav tm="100000">
                                          <p:val>
                                            <p:strVal val="#ppt_x"/>
                                          </p:val>
                                        </p:tav>
                                      </p:tavLst>
                                    </p:anim>
                                    <p:anim calcmode="lin" valueType="num">
                                      <p:cBhvr additive="base">
                                        <p:cTn id="120" dur="500" fill="hold"/>
                                        <p:tgtEl>
                                          <p:spTgt spid="69"/>
                                        </p:tgtEl>
                                        <p:attrNameLst>
                                          <p:attrName>ppt_y</p:attrName>
                                        </p:attrNameLst>
                                      </p:cBhvr>
                                      <p:tavLst>
                                        <p:tav tm="0">
                                          <p:val>
                                            <p:strVal val="1+#ppt_h/2"/>
                                          </p:val>
                                        </p:tav>
                                        <p:tav tm="100000">
                                          <p:val>
                                            <p:strVal val="#ppt_y"/>
                                          </p:val>
                                        </p:tav>
                                      </p:tavLst>
                                    </p:anim>
                                  </p:childTnLst>
                                </p:cTn>
                              </p:par>
                              <p:par>
                                <p:cTn id="121" presetID="2" presetClass="entr" presetSubtype="4" fill="hold" nodeType="withEffect">
                                  <p:stCondLst>
                                    <p:cond delay="0"/>
                                  </p:stCondLst>
                                  <p:childTnLst>
                                    <p:set>
                                      <p:cBhvr>
                                        <p:cTn id="122" dur="1" fill="hold">
                                          <p:stCondLst>
                                            <p:cond delay="0"/>
                                          </p:stCondLst>
                                        </p:cTn>
                                        <p:tgtEl>
                                          <p:spTgt spid="71"/>
                                        </p:tgtEl>
                                        <p:attrNameLst>
                                          <p:attrName>style.visibility</p:attrName>
                                        </p:attrNameLst>
                                      </p:cBhvr>
                                      <p:to>
                                        <p:strVal val="visible"/>
                                      </p:to>
                                    </p:set>
                                    <p:anim calcmode="lin" valueType="num">
                                      <p:cBhvr additive="base">
                                        <p:cTn id="123" dur="500" fill="hold"/>
                                        <p:tgtEl>
                                          <p:spTgt spid="71"/>
                                        </p:tgtEl>
                                        <p:attrNameLst>
                                          <p:attrName>ppt_x</p:attrName>
                                        </p:attrNameLst>
                                      </p:cBhvr>
                                      <p:tavLst>
                                        <p:tav tm="0">
                                          <p:val>
                                            <p:strVal val="#ppt_x"/>
                                          </p:val>
                                        </p:tav>
                                        <p:tav tm="100000">
                                          <p:val>
                                            <p:strVal val="#ppt_x"/>
                                          </p:val>
                                        </p:tav>
                                      </p:tavLst>
                                    </p:anim>
                                    <p:anim calcmode="lin" valueType="num">
                                      <p:cBhvr additive="base">
                                        <p:cTn id="124" dur="500" fill="hold"/>
                                        <p:tgtEl>
                                          <p:spTgt spid="71"/>
                                        </p:tgtEl>
                                        <p:attrNameLst>
                                          <p:attrName>ppt_y</p:attrName>
                                        </p:attrNameLst>
                                      </p:cBhvr>
                                      <p:tavLst>
                                        <p:tav tm="0">
                                          <p:val>
                                            <p:strVal val="1+#ppt_h/2"/>
                                          </p:val>
                                        </p:tav>
                                        <p:tav tm="100000">
                                          <p:val>
                                            <p:strVal val="#ppt_y"/>
                                          </p:val>
                                        </p:tav>
                                      </p:tavLst>
                                    </p:anim>
                                  </p:childTnLst>
                                </p:cTn>
                              </p:par>
                              <p:par>
                                <p:cTn id="125" presetID="2" presetClass="entr" presetSubtype="4" fill="hold" nodeType="withEffect">
                                  <p:stCondLst>
                                    <p:cond delay="0"/>
                                  </p:stCondLst>
                                  <p:childTnLst>
                                    <p:set>
                                      <p:cBhvr>
                                        <p:cTn id="126" dur="1" fill="hold">
                                          <p:stCondLst>
                                            <p:cond delay="0"/>
                                          </p:stCondLst>
                                        </p:cTn>
                                        <p:tgtEl>
                                          <p:spTgt spid="73"/>
                                        </p:tgtEl>
                                        <p:attrNameLst>
                                          <p:attrName>style.visibility</p:attrName>
                                        </p:attrNameLst>
                                      </p:cBhvr>
                                      <p:to>
                                        <p:strVal val="visible"/>
                                      </p:to>
                                    </p:set>
                                    <p:anim calcmode="lin" valueType="num">
                                      <p:cBhvr additive="base">
                                        <p:cTn id="127" dur="500" fill="hold"/>
                                        <p:tgtEl>
                                          <p:spTgt spid="73"/>
                                        </p:tgtEl>
                                        <p:attrNameLst>
                                          <p:attrName>ppt_x</p:attrName>
                                        </p:attrNameLst>
                                      </p:cBhvr>
                                      <p:tavLst>
                                        <p:tav tm="0">
                                          <p:val>
                                            <p:strVal val="#ppt_x"/>
                                          </p:val>
                                        </p:tav>
                                        <p:tav tm="100000">
                                          <p:val>
                                            <p:strVal val="#ppt_x"/>
                                          </p:val>
                                        </p:tav>
                                      </p:tavLst>
                                    </p:anim>
                                    <p:anim calcmode="lin" valueType="num">
                                      <p:cBhvr additive="base">
                                        <p:cTn id="128" dur="500" fill="hold"/>
                                        <p:tgtEl>
                                          <p:spTgt spid="73"/>
                                        </p:tgtEl>
                                        <p:attrNameLst>
                                          <p:attrName>ppt_y</p:attrName>
                                        </p:attrNameLst>
                                      </p:cBhvr>
                                      <p:tavLst>
                                        <p:tav tm="0">
                                          <p:val>
                                            <p:strVal val="1+#ppt_h/2"/>
                                          </p:val>
                                        </p:tav>
                                        <p:tav tm="100000">
                                          <p:val>
                                            <p:strVal val="#ppt_y"/>
                                          </p:val>
                                        </p:tav>
                                      </p:tavLst>
                                    </p:anim>
                                  </p:childTnLst>
                                </p:cTn>
                              </p:par>
                              <p:par>
                                <p:cTn id="129" presetID="2" presetClass="entr" presetSubtype="4" fill="hold" grpId="0" nodeType="withEffect">
                                  <p:stCondLst>
                                    <p:cond delay="0"/>
                                  </p:stCondLst>
                                  <p:childTnLst>
                                    <p:set>
                                      <p:cBhvr>
                                        <p:cTn id="130" dur="1" fill="hold">
                                          <p:stCondLst>
                                            <p:cond delay="0"/>
                                          </p:stCondLst>
                                        </p:cTn>
                                        <p:tgtEl>
                                          <p:spTgt spid="75"/>
                                        </p:tgtEl>
                                        <p:attrNameLst>
                                          <p:attrName>style.visibility</p:attrName>
                                        </p:attrNameLst>
                                      </p:cBhvr>
                                      <p:to>
                                        <p:strVal val="visible"/>
                                      </p:to>
                                    </p:set>
                                    <p:anim calcmode="lin" valueType="num">
                                      <p:cBhvr additive="base">
                                        <p:cTn id="131" dur="500" fill="hold"/>
                                        <p:tgtEl>
                                          <p:spTgt spid="75"/>
                                        </p:tgtEl>
                                        <p:attrNameLst>
                                          <p:attrName>ppt_x</p:attrName>
                                        </p:attrNameLst>
                                      </p:cBhvr>
                                      <p:tavLst>
                                        <p:tav tm="0">
                                          <p:val>
                                            <p:strVal val="#ppt_x"/>
                                          </p:val>
                                        </p:tav>
                                        <p:tav tm="100000">
                                          <p:val>
                                            <p:strVal val="#ppt_x"/>
                                          </p:val>
                                        </p:tav>
                                      </p:tavLst>
                                    </p:anim>
                                    <p:anim calcmode="lin" valueType="num">
                                      <p:cBhvr additive="base">
                                        <p:cTn id="132" dur="500" fill="hold"/>
                                        <p:tgtEl>
                                          <p:spTgt spid="75"/>
                                        </p:tgtEl>
                                        <p:attrNameLst>
                                          <p:attrName>ppt_y</p:attrName>
                                        </p:attrNameLst>
                                      </p:cBhvr>
                                      <p:tavLst>
                                        <p:tav tm="0">
                                          <p:val>
                                            <p:strVal val="1+#ppt_h/2"/>
                                          </p:val>
                                        </p:tav>
                                        <p:tav tm="100000">
                                          <p:val>
                                            <p:strVal val="#ppt_y"/>
                                          </p:val>
                                        </p:tav>
                                      </p:tavLst>
                                    </p:anim>
                                  </p:childTnLst>
                                </p:cTn>
                              </p:par>
                              <p:par>
                                <p:cTn id="133" presetID="2" presetClass="entr" presetSubtype="4" fill="hold" nodeType="withEffect">
                                  <p:stCondLst>
                                    <p:cond delay="0"/>
                                  </p:stCondLst>
                                  <p:childTnLst>
                                    <p:set>
                                      <p:cBhvr>
                                        <p:cTn id="134" dur="1" fill="hold">
                                          <p:stCondLst>
                                            <p:cond delay="0"/>
                                          </p:stCondLst>
                                        </p:cTn>
                                        <p:tgtEl>
                                          <p:spTgt spid="77"/>
                                        </p:tgtEl>
                                        <p:attrNameLst>
                                          <p:attrName>style.visibility</p:attrName>
                                        </p:attrNameLst>
                                      </p:cBhvr>
                                      <p:to>
                                        <p:strVal val="visible"/>
                                      </p:to>
                                    </p:set>
                                    <p:anim calcmode="lin" valueType="num">
                                      <p:cBhvr additive="base">
                                        <p:cTn id="135" dur="500" fill="hold"/>
                                        <p:tgtEl>
                                          <p:spTgt spid="77"/>
                                        </p:tgtEl>
                                        <p:attrNameLst>
                                          <p:attrName>ppt_x</p:attrName>
                                        </p:attrNameLst>
                                      </p:cBhvr>
                                      <p:tavLst>
                                        <p:tav tm="0">
                                          <p:val>
                                            <p:strVal val="#ppt_x"/>
                                          </p:val>
                                        </p:tav>
                                        <p:tav tm="100000">
                                          <p:val>
                                            <p:strVal val="#ppt_x"/>
                                          </p:val>
                                        </p:tav>
                                      </p:tavLst>
                                    </p:anim>
                                    <p:anim calcmode="lin" valueType="num">
                                      <p:cBhvr additive="base">
                                        <p:cTn id="136" dur="500" fill="hold"/>
                                        <p:tgtEl>
                                          <p:spTgt spid="77"/>
                                        </p:tgtEl>
                                        <p:attrNameLst>
                                          <p:attrName>ppt_y</p:attrName>
                                        </p:attrNameLst>
                                      </p:cBhvr>
                                      <p:tavLst>
                                        <p:tav tm="0">
                                          <p:val>
                                            <p:strVal val="1+#ppt_h/2"/>
                                          </p:val>
                                        </p:tav>
                                        <p:tav tm="100000">
                                          <p:val>
                                            <p:strVal val="#ppt_y"/>
                                          </p:val>
                                        </p:tav>
                                      </p:tavLst>
                                    </p:anim>
                                  </p:childTnLst>
                                </p:cTn>
                              </p:par>
                              <p:par>
                                <p:cTn id="137" presetID="2" presetClass="entr" presetSubtype="4" fill="hold" grpId="0" nodeType="withEffect">
                                  <p:stCondLst>
                                    <p:cond delay="0"/>
                                  </p:stCondLst>
                                  <p:childTnLst>
                                    <p:set>
                                      <p:cBhvr>
                                        <p:cTn id="138" dur="1" fill="hold">
                                          <p:stCondLst>
                                            <p:cond delay="0"/>
                                          </p:stCondLst>
                                        </p:cTn>
                                        <p:tgtEl>
                                          <p:spTgt spid="78"/>
                                        </p:tgtEl>
                                        <p:attrNameLst>
                                          <p:attrName>style.visibility</p:attrName>
                                        </p:attrNameLst>
                                      </p:cBhvr>
                                      <p:to>
                                        <p:strVal val="visible"/>
                                      </p:to>
                                    </p:set>
                                    <p:anim calcmode="lin" valueType="num">
                                      <p:cBhvr additive="base">
                                        <p:cTn id="139" dur="500" fill="hold"/>
                                        <p:tgtEl>
                                          <p:spTgt spid="78"/>
                                        </p:tgtEl>
                                        <p:attrNameLst>
                                          <p:attrName>ppt_x</p:attrName>
                                        </p:attrNameLst>
                                      </p:cBhvr>
                                      <p:tavLst>
                                        <p:tav tm="0">
                                          <p:val>
                                            <p:strVal val="#ppt_x"/>
                                          </p:val>
                                        </p:tav>
                                        <p:tav tm="100000">
                                          <p:val>
                                            <p:strVal val="#ppt_x"/>
                                          </p:val>
                                        </p:tav>
                                      </p:tavLst>
                                    </p:anim>
                                    <p:anim calcmode="lin" valueType="num">
                                      <p:cBhvr additive="base">
                                        <p:cTn id="140" dur="500" fill="hold"/>
                                        <p:tgtEl>
                                          <p:spTgt spid="78"/>
                                        </p:tgtEl>
                                        <p:attrNameLst>
                                          <p:attrName>ppt_y</p:attrName>
                                        </p:attrNameLst>
                                      </p:cBhvr>
                                      <p:tavLst>
                                        <p:tav tm="0">
                                          <p:val>
                                            <p:strVal val="1+#ppt_h/2"/>
                                          </p:val>
                                        </p:tav>
                                        <p:tav tm="100000">
                                          <p:val>
                                            <p:strVal val="#ppt_y"/>
                                          </p:val>
                                        </p:tav>
                                      </p:tavLst>
                                    </p:anim>
                                  </p:childTnLst>
                                </p:cTn>
                              </p:par>
                              <p:par>
                                <p:cTn id="141" presetID="2" presetClass="entr" presetSubtype="4" fill="hold" nodeType="withEffect">
                                  <p:stCondLst>
                                    <p:cond delay="0"/>
                                  </p:stCondLst>
                                  <p:childTnLst>
                                    <p:set>
                                      <p:cBhvr>
                                        <p:cTn id="142" dur="1" fill="hold">
                                          <p:stCondLst>
                                            <p:cond delay="0"/>
                                          </p:stCondLst>
                                        </p:cTn>
                                        <p:tgtEl>
                                          <p:spTgt spid="81"/>
                                        </p:tgtEl>
                                        <p:attrNameLst>
                                          <p:attrName>style.visibility</p:attrName>
                                        </p:attrNameLst>
                                      </p:cBhvr>
                                      <p:to>
                                        <p:strVal val="visible"/>
                                      </p:to>
                                    </p:set>
                                    <p:anim calcmode="lin" valueType="num">
                                      <p:cBhvr additive="base">
                                        <p:cTn id="143" dur="500" fill="hold"/>
                                        <p:tgtEl>
                                          <p:spTgt spid="81"/>
                                        </p:tgtEl>
                                        <p:attrNameLst>
                                          <p:attrName>ppt_x</p:attrName>
                                        </p:attrNameLst>
                                      </p:cBhvr>
                                      <p:tavLst>
                                        <p:tav tm="0">
                                          <p:val>
                                            <p:strVal val="#ppt_x"/>
                                          </p:val>
                                        </p:tav>
                                        <p:tav tm="100000">
                                          <p:val>
                                            <p:strVal val="#ppt_x"/>
                                          </p:val>
                                        </p:tav>
                                      </p:tavLst>
                                    </p:anim>
                                    <p:anim calcmode="lin" valueType="num">
                                      <p:cBhvr additive="base">
                                        <p:cTn id="144" dur="500" fill="hold"/>
                                        <p:tgtEl>
                                          <p:spTgt spid="81"/>
                                        </p:tgtEl>
                                        <p:attrNameLst>
                                          <p:attrName>ppt_y</p:attrName>
                                        </p:attrNameLst>
                                      </p:cBhvr>
                                      <p:tavLst>
                                        <p:tav tm="0">
                                          <p:val>
                                            <p:strVal val="1+#ppt_h/2"/>
                                          </p:val>
                                        </p:tav>
                                        <p:tav tm="100000">
                                          <p:val>
                                            <p:strVal val="#ppt_y"/>
                                          </p:val>
                                        </p:tav>
                                      </p:tavLst>
                                    </p:anim>
                                  </p:childTnLst>
                                </p:cTn>
                              </p:par>
                              <p:par>
                                <p:cTn id="145" presetID="2" presetClass="entr" presetSubtype="4" fill="hold" grpId="0" nodeType="withEffect">
                                  <p:stCondLst>
                                    <p:cond delay="0"/>
                                  </p:stCondLst>
                                  <p:childTnLst>
                                    <p:set>
                                      <p:cBhvr>
                                        <p:cTn id="146" dur="1" fill="hold">
                                          <p:stCondLst>
                                            <p:cond delay="0"/>
                                          </p:stCondLst>
                                        </p:cTn>
                                        <p:tgtEl>
                                          <p:spTgt spid="83"/>
                                        </p:tgtEl>
                                        <p:attrNameLst>
                                          <p:attrName>style.visibility</p:attrName>
                                        </p:attrNameLst>
                                      </p:cBhvr>
                                      <p:to>
                                        <p:strVal val="visible"/>
                                      </p:to>
                                    </p:set>
                                    <p:anim calcmode="lin" valueType="num">
                                      <p:cBhvr additive="base">
                                        <p:cTn id="147" dur="500" fill="hold"/>
                                        <p:tgtEl>
                                          <p:spTgt spid="83"/>
                                        </p:tgtEl>
                                        <p:attrNameLst>
                                          <p:attrName>ppt_x</p:attrName>
                                        </p:attrNameLst>
                                      </p:cBhvr>
                                      <p:tavLst>
                                        <p:tav tm="0">
                                          <p:val>
                                            <p:strVal val="#ppt_x"/>
                                          </p:val>
                                        </p:tav>
                                        <p:tav tm="100000">
                                          <p:val>
                                            <p:strVal val="#ppt_x"/>
                                          </p:val>
                                        </p:tav>
                                      </p:tavLst>
                                    </p:anim>
                                    <p:anim calcmode="lin" valueType="num">
                                      <p:cBhvr additive="base">
                                        <p:cTn id="148" dur="500" fill="hold"/>
                                        <p:tgtEl>
                                          <p:spTgt spid="83"/>
                                        </p:tgtEl>
                                        <p:attrNameLst>
                                          <p:attrName>ppt_y</p:attrName>
                                        </p:attrNameLst>
                                      </p:cBhvr>
                                      <p:tavLst>
                                        <p:tav tm="0">
                                          <p:val>
                                            <p:strVal val="1+#ppt_h/2"/>
                                          </p:val>
                                        </p:tav>
                                        <p:tav tm="100000">
                                          <p:val>
                                            <p:strVal val="#ppt_y"/>
                                          </p:val>
                                        </p:tav>
                                      </p:tavLst>
                                    </p:anim>
                                  </p:childTnLst>
                                </p:cTn>
                              </p:par>
                              <p:par>
                                <p:cTn id="149" presetID="2" presetClass="entr" presetSubtype="4" fill="hold" grpId="0" nodeType="withEffect">
                                  <p:stCondLst>
                                    <p:cond delay="0"/>
                                  </p:stCondLst>
                                  <p:childTnLst>
                                    <p:set>
                                      <p:cBhvr>
                                        <p:cTn id="150" dur="1" fill="hold">
                                          <p:stCondLst>
                                            <p:cond delay="0"/>
                                          </p:stCondLst>
                                        </p:cTn>
                                        <p:tgtEl>
                                          <p:spTgt spid="85"/>
                                        </p:tgtEl>
                                        <p:attrNameLst>
                                          <p:attrName>style.visibility</p:attrName>
                                        </p:attrNameLst>
                                      </p:cBhvr>
                                      <p:to>
                                        <p:strVal val="visible"/>
                                      </p:to>
                                    </p:set>
                                    <p:anim calcmode="lin" valueType="num">
                                      <p:cBhvr additive="base">
                                        <p:cTn id="151" dur="500" fill="hold"/>
                                        <p:tgtEl>
                                          <p:spTgt spid="85"/>
                                        </p:tgtEl>
                                        <p:attrNameLst>
                                          <p:attrName>ppt_x</p:attrName>
                                        </p:attrNameLst>
                                      </p:cBhvr>
                                      <p:tavLst>
                                        <p:tav tm="0">
                                          <p:val>
                                            <p:strVal val="#ppt_x"/>
                                          </p:val>
                                        </p:tav>
                                        <p:tav tm="100000">
                                          <p:val>
                                            <p:strVal val="#ppt_x"/>
                                          </p:val>
                                        </p:tav>
                                      </p:tavLst>
                                    </p:anim>
                                    <p:anim calcmode="lin" valueType="num">
                                      <p:cBhvr additive="base">
                                        <p:cTn id="152" dur="500" fill="hold"/>
                                        <p:tgtEl>
                                          <p:spTgt spid="85"/>
                                        </p:tgtEl>
                                        <p:attrNameLst>
                                          <p:attrName>ppt_y</p:attrName>
                                        </p:attrNameLst>
                                      </p:cBhvr>
                                      <p:tavLst>
                                        <p:tav tm="0">
                                          <p:val>
                                            <p:strVal val="1+#ppt_h/2"/>
                                          </p:val>
                                        </p:tav>
                                        <p:tav tm="100000">
                                          <p:val>
                                            <p:strVal val="#ppt_y"/>
                                          </p:val>
                                        </p:tav>
                                      </p:tavLst>
                                    </p:anim>
                                  </p:childTnLst>
                                </p:cTn>
                              </p:par>
                              <p:par>
                                <p:cTn id="153" presetID="2" presetClass="entr" presetSubtype="4" fill="hold" nodeType="withEffect">
                                  <p:stCondLst>
                                    <p:cond delay="0"/>
                                  </p:stCondLst>
                                  <p:childTnLst>
                                    <p:set>
                                      <p:cBhvr>
                                        <p:cTn id="154" dur="1" fill="hold">
                                          <p:stCondLst>
                                            <p:cond delay="0"/>
                                          </p:stCondLst>
                                        </p:cTn>
                                        <p:tgtEl>
                                          <p:spTgt spid="87"/>
                                        </p:tgtEl>
                                        <p:attrNameLst>
                                          <p:attrName>style.visibility</p:attrName>
                                        </p:attrNameLst>
                                      </p:cBhvr>
                                      <p:to>
                                        <p:strVal val="visible"/>
                                      </p:to>
                                    </p:set>
                                    <p:anim calcmode="lin" valueType="num">
                                      <p:cBhvr additive="base">
                                        <p:cTn id="155" dur="500" fill="hold"/>
                                        <p:tgtEl>
                                          <p:spTgt spid="87"/>
                                        </p:tgtEl>
                                        <p:attrNameLst>
                                          <p:attrName>ppt_x</p:attrName>
                                        </p:attrNameLst>
                                      </p:cBhvr>
                                      <p:tavLst>
                                        <p:tav tm="0">
                                          <p:val>
                                            <p:strVal val="#ppt_x"/>
                                          </p:val>
                                        </p:tav>
                                        <p:tav tm="100000">
                                          <p:val>
                                            <p:strVal val="#ppt_x"/>
                                          </p:val>
                                        </p:tav>
                                      </p:tavLst>
                                    </p:anim>
                                    <p:anim calcmode="lin" valueType="num">
                                      <p:cBhvr additive="base">
                                        <p:cTn id="156" dur="500" fill="hold"/>
                                        <p:tgtEl>
                                          <p:spTgt spid="87"/>
                                        </p:tgtEl>
                                        <p:attrNameLst>
                                          <p:attrName>ppt_y</p:attrName>
                                        </p:attrNameLst>
                                      </p:cBhvr>
                                      <p:tavLst>
                                        <p:tav tm="0">
                                          <p:val>
                                            <p:strVal val="1+#ppt_h/2"/>
                                          </p:val>
                                        </p:tav>
                                        <p:tav tm="100000">
                                          <p:val>
                                            <p:strVal val="#ppt_y"/>
                                          </p:val>
                                        </p:tav>
                                      </p:tavLst>
                                    </p:anim>
                                  </p:childTnLst>
                                </p:cTn>
                              </p:par>
                              <p:par>
                                <p:cTn id="157" presetID="2" presetClass="entr" presetSubtype="4" fill="hold" nodeType="withEffect">
                                  <p:stCondLst>
                                    <p:cond delay="0"/>
                                  </p:stCondLst>
                                  <p:childTnLst>
                                    <p:set>
                                      <p:cBhvr>
                                        <p:cTn id="158" dur="1" fill="hold">
                                          <p:stCondLst>
                                            <p:cond delay="0"/>
                                          </p:stCondLst>
                                        </p:cTn>
                                        <p:tgtEl>
                                          <p:spTgt spid="88"/>
                                        </p:tgtEl>
                                        <p:attrNameLst>
                                          <p:attrName>style.visibility</p:attrName>
                                        </p:attrNameLst>
                                      </p:cBhvr>
                                      <p:to>
                                        <p:strVal val="visible"/>
                                      </p:to>
                                    </p:set>
                                    <p:anim calcmode="lin" valueType="num">
                                      <p:cBhvr additive="base">
                                        <p:cTn id="159" dur="500" fill="hold"/>
                                        <p:tgtEl>
                                          <p:spTgt spid="88"/>
                                        </p:tgtEl>
                                        <p:attrNameLst>
                                          <p:attrName>ppt_x</p:attrName>
                                        </p:attrNameLst>
                                      </p:cBhvr>
                                      <p:tavLst>
                                        <p:tav tm="0">
                                          <p:val>
                                            <p:strVal val="#ppt_x"/>
                                          </p:val>
                                        </p:tav>
                                        <p:tav tm="100000">
                                          <p:val>
                                            <p:strVal val="#ppt_x"/>
                                          </p:val>
                                        </p:tav>
                                      </p:tavLst>
                                    </p:anim>
                                    <p:anim calcmode="lin" valueType="num">
                                      <p:cBhvr additive="base">
                                        <p:cTn id="160" dur="500" fill="hold"/>
                                        <p:tgtEl>
                                          <p:spTgt spid="88"/>
                                        </p:tgtEl>
                                        <p:attrNameLst>
                                          <p:attrName>ppt_y</p:attrName>
                                        </p:attrNameLst>
                                      </p:cBhvr>
                                      <p:tavLst>
                                        <p:tav tm="0">
                                          <p:val>
                                            <p:strVal val="1+#ppt_h/2"/>
                                          </p:val>
                                        </p:tav>
                                        <p:tav tm="100000">
                                          <p:val>
                                            <p:strVal val="#ppt_y"/>
                                          </p:val>
                                        </p:tav>
                                      </p:tavLst>
                                    </p:anim>
                                  </p:childTnLst>
                                </p:cTn>
                              </p:par>
                              <p:par>
                                <p:cTn id="161" presetID="2" presetClass="entr" presetSubtype="4" fill="hold" grpId="0" nodeType="withEffect">
                                  <p:stCondLst>
                                    <p:cond delay="0"/>
                                  </p:stCondLst>
                                  <p:childTnLst>
                                    <p:set>
                                      <p:cBhvr>
                                        <p:cTn id="162" dur="1" fill="hold">
                                          <p:stCondLst>
                                            <p:cond delay="0"/>
                                          </p:stCondLst>
                                        </p:cTn>
                                        <p:tgtEl>
                                          <p:spTgt spid="90"/>
                                        </p:tgtEl>
                                        <p:attrNameLst>
                                          <p:attrName>style.visibility</p:attrName>
                                        </p:attrNameLst>
                                      </p:cBhvr>
                                      <p:to>
                                        <p:strVal val="visible"/>
                                      </p:to>
                                    </p:set>
                                    <p:anim calcmode="lin" valueType="num">
                                      <p:cBhvr additive="base">
                                        <p:cTn id="163" dur="500" fill="hold"/>
                                        <p:tgtEl>
                                          <p:spTgt spid="90"/>
                                        </p:tgtEl>
                                        <p:attrNameLst>
                                          <p:attrName>ppt_x</p:attrName>
                                        </p:attrNameLst>
                                      </p:cBhvr>
                                      <p:tavLst>
                                        <p:tav tm="0">
                                          <p:val>
                                            <p:strVal val="#ppt_x"/>
                                          </p:val>
                                        </p:tav>
                                        <p:tav tm="100000">
                                          <p:val>
                                            <p:strVal val="#ppt_x"/>
                                          </p:val>
                                        </p:tav>
                                      </p:tavLst>
                                    </p:anim>
                                    <p:anim calcmode="lin" valueType="num">
                                      <p:cBhvr additive="base">
                                        <p:cTn id="164" dur="500" fill="hold"/>
                                        <p:tgtEl>
                                          <p:spTgt spid="90"/>
                                        </p:tgtEl>
                                        <p:attrNameLst>
                                          <p:attrName>ppt_y</p:attrName>
                                        </p:attrNameLst>
                                      </p:cBhvr>
                                      <p:tavLst>
                                        <p:tav tm="0">
                                          <p:val>
                                            <p:strVal val="1+#ppt_h/2"/>
                                          </p:val>
                                        </p:tav>
                                        <p:tav tm="100000">
                                          <p:val>
                                            <p:strVal val="#ppt_y"/>
                                          </p:val>
                                        </p:tav>
                                      </p:tavLst>
                                    </p:anim>
                                  </p:childTnLst>
                                </p:cTn>
                              </p:par>
                              <p:par>
                                <p:cTn id="165" presetID="2" presetClass="entr" presetSubtype="4" fill="hold" grpId="0" nodeType="withEffect">
                                  <p:stCondLst>
                                    <p:cond delay="0"/>
                                  </p:stCondLst>
                                  <p:childTnLst>
                                    <p:set>
                                      <p:cBhvr>
                                        <p:cTn id="166" dur="1" fill="hold">
                                          <p:stCondLst>
                                            <p:cond delay="0"/>
                                          </p:stCondLst>
                                        </p:cTn>
                                        <p:tgtEl>
                                          <p:spTgt spid="94"/>
                                        </p:tgtEl>
                                        <p:attrNameLst>
                                          <p:attrName>style.visibility</p:attrName>
                                        </p:attrNameLst>
                                      </p:cBhvr>
                                      <p:to>
                                        <p:strVal val="visible"/>
                                      </p:to>
                                    </p:set>
                                    <p:anim calcmode="lin" valueType="num">
                                      <p:cBhvr additive="base">
                                        <p:cTn id="167" dur="500" fill="hold"/>
                                        <p:tgtEl>
                                          <p:spTgt spid="94"/>
                                        </p:tgtEl>
                                        <p:attrNameLst>
                                          <p:attrName>ppt_x</p:attrName>
                                        </p:attrNameLst>
                                      </p:cBhvr>
                                      <p:tavLst>
                                        <p:tav tm="0">
                                          <p:val>
                                            <p:strVal val="#ppt_x"/>
                                          </p:val>
                                        </p:tav>
                                        <p:tav tm="100000">
                                          <p:val>
                                            <p:strVal val="#ppt_x"/>
                                          </p:val>
                                        </p:tav>
                                      </p:tavLst>
                                    </p:anim>
                                    <p:anim calcmode="lin" valueType="num">
                                      <p:cBhvr additive="base">
                                        <p:cTn id="168" dur="500" fill="hold"/>
                                        <p:tgtEl>
                                          <p:spTgt spid="94"/>
                                        </p:tgtEl>
                                        <p:attrNameLst>
                                          <p:attrName>ppt_y</p:attrName>
                                        </p:attrNameLst>
                                      </p:cBhvr>
                                      <p:tavLst>
                                        <p:tav tm="0">
                                          <p:val>
                                            <p:strVal val="1+#ppt_h/2"/>
                                          </p:val>
                                        </p:tav>
                                        <p:tav tm="100000">
                                          <p:val>
                                            <p:strVal val="#ppt_y"/>
                                          </p:val>
                                        </p:tav>
                                      </p:tavLst>
                                    </p:anim>
                                  </p:childTnLst>
                                </p:cTn>
                              </p:par>
                            </p:childTnLst>
                          </p:cTn>
                        </p:par>
                        <p:par>
                          <p:cTn id="169" fill="hold">
                            <p:stCondLst>
                              <p:cond delay="500"/>
                            </p:stCondLst>
                            <p:childTnLst>
                              <p:par>
                                <p:cTn id="170" presetID="1" presetClass="mediacall" presetSubtype="0" fill="hold" nodeType="afterEffect">
                                  <p:stCondLst>
                                    <p:cond delay="0"/>
                                  </p:stCondLst>
                                  <p:childTnLst>
                                    <p:cmd type="call" cmd="playFrom(0.0)">
                                      <p:cBhvr>
                                        <p:cTn id="171" dur="79298" fill="hold"/>
                                        <p:tgtEl>
                                          <p:spTgt spid="6"/>
                                        </p:tgtEl>
                                      </p:cBhvr>
                                    </p:cmd>
                                  </p:childTnLst>
                                </p:cTn>
                              </p:par>
                            </p:childTnLst>
                          </p:cTn>
                        </p:par>
                      </p:childTnLst>
                    </p:cTn>
                  </p:par>
                </p:childTnLst>
              </p:cTn>
              <p:prevCondLst>
                <p:cond evt="onPrev" delay="0">
                  <p:tgtEl>
                    <p:sldTgt/>
                  </p:tgtEl>
                </p:cond>
              </p:prevCondLst>
              <p:nextCondLst>
                <p:cond evt="onNext" delay="0">
                  <p:tgtEl>
                    <p:sldTgt/>
                  </p:tgtEl>
                </p:cond>
              </p:nextCondLst>
            </p:seq>
            <p:audio>
              <p:cMediaNode vol="80000">
                <p:cTn id="172" fill="hold" display="0">
                  <p:stCondLst>
                    <p:cond delay="indefinite"/>
                  </p:stCondLst>
                  <p:endCondLst>
                    <p:cond evt="onStopAudio" delay="0">
                      <p:tgtEl>
                        <p:sldTgt/>
                      </p:tgtEl>
                    </p:cond>
                  </p:endCondLst>
                </p:cTn>
                <p:tgtEl>
                  <p:spTgt spid="6"/>
                </p:tgtEl>
              </p:cMediaNode>
            </p:audio>
          </p:childTnLst>
        </p:cTn>
      </p:par>
    </p:tnLst>
    <p:bldLst>
      <p:bldP spid="8" grpId="0"/>
      <p:bldP spid="13" grpId="0"/>
      <p:bldP spid="15" grpId="0"/>
      <p:bldP spid="16" grpId="0" animBg="1"/>
      <p:bldP spid="18" grpId="0" animBg="1"/>
      <p:bldP spid="22" grpId="0"/>
      <p:bldP spid="24" grpId="0"/>
      <p:bldP spid="26" grpId="0"/>
      <p:bldP spid="28" grpId="0"/>
      <p:bldP spid="30" grpId="0" animBg="1"/>
      <p:bldP spid="32" grpId="0" animBg="1"/>
      <p:bldP spid="34" grpId="0"/>
      <p:bldP spid="36" grpId="0"/>
      <p:bldP spid="38" grpId="0"/>
      <p:bldP spid="40" grpId="0"/>
      <p:bldP spid="42" grpId="0" animBg="1"/>
      <p:bldP spid="44" grpId="0" animBg="1"/>
      <p:bldP spid="46" grpId="0"/>
      <p:bldP spid="48" grpId="0"/>
      <p:bldP spid="50" grpId="0"/>
      <p:bldP spid="52" grpId="0"/>
      <p:bldP spid="69" grpId="0" animBg="1"/>
      <p:bldP spid="75" grpId="0" animBg="1"/>
      <p:bldP spid="78" grpId="0"/>
      <p:bldP spid="83" grpId="0"/>
      <p:bldP spid="85" grpId="0"/>
      <p:bldP spid="90" grpId="0"/>
      <p:bldP spid="94" grpId="0"/>
    </p:bldLst>
  </p:timing>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extBox 4">
            <a:extLst>
              <a:ext uri="{FF2B5EF4-FFF2-40B4-BE49-F238E27FC236}">
                <a16:creationId xmlns:a16="http://schemas.microsoft.com/office/drawing/2014/main" id="{FEC933DD-6057-2EA2-83B2-8BAA437F3A99}"/>
              </a:ext>
            </a:extLst>
          </p:cNvPr>
          <p:cNvSpPr txBox="1"/>
          <p:nvPr/>
        </p:nvSpPr>
        <p:spPr>
          <a:xfrm>
            <a:off x="167383" y="967751"/>
            <a:ext cx="2514846" cy="707886"/>
          </a:xfrm>
          <a:prstGeom prst="rect">
            <a:avLst/>
          </a:prstGeom>
          <a:noFill/>
        </p:spPr>
        <p:txBody>
          <a:bodyPr wrap="square" rtlCol="0">
            <a:spAutoFit/>
          </a:bodyPr>
          <a:lstStyle/>
          <a:p>
            <a:r>
              <a:rPr lang="en-GB" sz="4000" b="1" dirty="0">
                <a:solidFill>
                  <a:srgbClr val="8A5E6E"/>
                </a:solidFill>
              </a:rPr>
              <a:t>Of Ageing</a:t>
            </a:r>
            <a:endParaRPr lang="en-GB" sz="6000" b="1" dirty="0">
              <a:solidFill>
                <a:srgbClr val="8A5E6E"/>
              </a:solidFill>
            </a:endParaRPr>
          </a:p>
        </p:txBody>
      </p:sp>
      <p:sp>
        <p:nvSpPr>
          <p:cNvPr id="7" name="TextBox 6">
            <a:extLst>
              <a:ext uri="{FF2B5EF4-FFF2-40B4-BE49-F238E27FC236}">
                <a16:creationId xmlns:a16="http://schemas.microsoft.com/office/drawing/2014/main" id="{E6FCCB1A-8512-C17B-3D26-9F391D66469E}"/>
              </a:ext>
            </a:extLst>
          </p:cNvPr>
          <p:cNvSpPr txBox="1"/>
          <p:nvPr/>
        </p:nvSpPr>
        <p:spPr>
          <a:xfrm>
            <a:off x="132079" y="234018"/>
            <a:ext cx="7632299" cy="830997"/>
          </a:xfrm>
          <a:prstGeom prst="rect">
            <a:avLst/>
          </a:prstGeom>
          <a:noFill/>
        </p:spPr>
        <p:txBody>
          <a:bodyPr wrap="square" rtlCol="0">
            <a:spAutoFit/>
          </a:bodyPr>
          <a:lstStyle/>
          <a:p>
            <a:r>
              <a:rPr lang="en-GB" sz="4800" b="1" dirty="0">
                <a:solidFill>
                  <a:srgbClr val="171827"/>
                </a:solidFill>
                <a:latin typeface="Modern No. 20" panose="02070704070505020303" pitchFamily="18" charset="0"/>
              </a:rPr>
              <a:t>Theoretical Frameworks</a:t>
            </a:r>
            <a:endParaRPr lang="en-GB" sz="2800" b="1" dirty="0">
              <a:solidFill>
                <a:srgbClr val="171827"/>
              </a:solidFill>
              <a:latin typeface="Modern No. 20" panose="02070704070505020303" pitchFamily="18" charset="0"/>
            </a:endParaRPr>
          </a:p>
        </p:txBody>
      </p:sp>
      <p:cxnSp>
        <p:nvCxnSpPr>
          <p:cNvPr id="10" name="Straight Connector 9">
            <a:extLst>
              <a:ext uri="{FF2B5EF4-FFF2-40B4-BE49-F238E27FC236}">
                <a16:creationId xmlns:a16="http://schemas.microsoft.com/office/drawing/2014/main" id="{430172E8-5BA9-2AF1-DE4D-AB65A4F4CDC2}"/>
              </a:ext>
            </a:extLst>
          </p:cNvPr>
          <p:cNvCxnSpPr>
            <a:cxnSpLocks/>
          </p:cNvCxnSpPr>
          <p:nvPr/>
        </p:nvCxnSpPr>
        <p:spPr>
          <a:xfrm>
            <a:off x="277792" y="1591079"/>
            <a:ext cx="682907" cy="0"/>
          </a:xfrm>
          <a:prstGeom prst="line">
            <a:avLst/>
          </a:prstGeom>
          <a:ln w="38100">
            <a:solidFill>
              <a:srgbClr val="8A5E6E"/>
            </a:solidFill>
          </a:ln>
        </p:spPr>
        <p:style>
          <a:lnRef idx="2">
            <a:schemeClr val="accent1"/>
          </a:lnRef>
          <a:fillRef idx="0">
            <a:schemeClr val="accent1"/>
          </a:fillRef>
          <a:effectRef idx="1">
            <a:schemeClr val="accent1"/>
          </a:effectRef>
          <a:fontRef idx="minor">
            <a:schemeClr val="tx1"/>
          </a:fontRef>
        </p:style>
      </p:cxnSp>
      <p:sp>
        <p:nvSpPr>
          <p:cNvPr id="17" name="Rectangle: Rounded Corners 16">
            <a:extLst>
              <a:ext uri="{FF2B5EF4-FFF2-40B4-BE49-F238E27FC236}">
                <a16:creationId xmlns:a16="http://schemas.microsoft.com/office/drawing/2014/main" id="{338D33EE-E02F-7187-FA53-D9DA635EDA24}"/>
              </a:ext>
            </a:extLst>
          </p:cNvPr>
          <p:cNvSpPr/>
          <p:nvPr/>
        </p:nvSpPr>
        <p:spPr>
          <a:xfrm>
            <a:off x="132080" y="1701946"/>
            <a:ext cx="2990126" cy="671952"/>
          </a:xfrm>
          <a:prstGeom prst="roundRect">
            <a:avLst/>
          </a:prstGeom>
          <a:solidFill>
            <a:srgbClr val="8C6271"/>
          </a:solidFill>
          <a:ln>
            <a:solidFill>
              <a:srgbClr val="8C6271"/>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dirty="0"/>
          </a:p>
        </p:txBody>
      </p:sp>
      <p:sp>
        <p:nvSpPr>
          <p:cNvPr id="19" name="Rectangle: Rounded Corners 18">
            <a:extLst>
              <a:ext uri="{FF2B5EF4-FFF2-40B4-BE49-F238E27FC236}">
                <a16:creationId xmlns:a16="http://schemas.microsoft.com/office/drawing/2014/main" id="{1D91C121-99A2-E703-A619-9EB81EA73521}"/>
              </a:ext>
            </a:extLst>
          </p:cNvPr>
          <p:cNvSpPr/>
          <p:nvPr/>
        </p:nvSpPr>
        <p:spPr>
          <a:xfrm>
            <a:off x="71722" y="5347203"/>
            <a:ext cx="12120277" cy="1345667"/>
          </a:xfrm>
          <a:prstGeom prst="roundRect">
            <a:avLst/>
          </a:prstGeom>
          <a:solidFill>
            <a:srgbClr val="E8E0E4"/>
          </a:solidFill>
          <a:ln>
            <a:solidFill>
              <a:srgbClr val="E8E0E4"/>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31" name="Rectangle: Rounded Corners 30">
            <a:extLst>
              <a:ext uri="{FF2B5EF4-FFF2-40B4-BE49-F238E27FC236}">
                <a16:creationId xmlns:a16="http://schemas.microsoft.com/office/drawing/2014/main" id="{D18EB8AF-9D0A-AF81-7440-8099018D126E}"/>
              </a:ext>
            </a:extLst>
          </p:cNvPr>
          <p:cNvSpPr/>
          <p:nvPr/>
        </p:nvSpPr>
        <p:spPr>
          <a:xfrm>
            <a:off x="132079" y="2414867"/>
            <a:ext cx="2990126" cy="671952"/>
          </a:xfrm>
          <a:prstGeom prst="roundRect">
            <a:avLst/>
          </a:prstGeom>
          <a:solidFill>
            <a:srgbClr val="F4EDED"/>
          </a:solidFill>
          <a:ln>
            <a:solidFill>
              <a:srgbClr val="F4EDED"/>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33" name="Rectangle: Rounded Corners 32">
            <a:extLst>
              <a:ext uri="{FF2B5EF4-FFF2-40B4-BE49-F238E27FC236}">
                <a16:creationId xmlns:a16="http://schemas.microsoft.com/office/drawing/2014/main" id="{737C84BA-FB4F-85F7-BDAD-46B05210C7E4}"/>
              </a:ext>
            </a:extLst>
          </p:cNvPr>
          <p:cNvSpPr/>
          <p:nvPr/>
        </p:nvSpPr>
        <p:spPr>
          <a:xfrm>
            <a:off x="132079" y="3134831"/>
            <a:ext cx="2990126" cy="671952"/>
          </a:xfrm>
          <a:prstGeom prst="roundRect">
            <a:avLst/>
          </a:prstGeom>
          <a:solidFill>
            <a:srgbClr val="F3F1F5"/>
          </a:solidFill>
          <a:ln>
            <a:solidFill>
              <a:srgbClr val="F3F1F5"/>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35" name="Rectangle: Rounded Corners 34">
            <a:extLst>
              <a:ext uri="{FF2B5EF4-FFF2-40B4-BE49-F238E27FC236}">
                <a16:creationId xmlns:a16="http://schemas.microsoft.com/office/drawing/2014/main" id="{7490F5AD-E66E-9B73-896C-A8067BCE1D3F}"/>
              </a:ext>
            </a:extLst>
          </p:cNvPr>
          <p:cNvSpPr/>
          <p:nvPr/>
        </p:nvSpPr>
        <p:spPr>
          <a:xfrm>
            <a:off x="132080" y="3840310"/>
            <a:ext cx="2990126" cy="671952"/>
          </a:xfrm>
          <a:prstGeom prst="roundRect">
            <a:avLst/>
          </a:prstGeom>
          <a:solidFill>
            <a:srgbClr val="F2F2F0"/>
          </a:solidFill>
          <a:ln>
            <a:solidFill>
              <a:srgbClr val="F2F2F0"/>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37" name="Rectangle: Rounded Corners 36">
            <a:extLst>
              <a:ext uri="{FF2B5EF4-FFF2-40B4-BE49-F238E27FC236}">
                <a16:creationId xmlns:a16="http://schemas.microsoft.com/office/drawing/2014/main" id="{445D2D7E-B36C-DEAD-9385-86A2229AB7E6}"/>
              </a:ext>
            </a:extLst>
          </p:cNvPr>
          <p:cNvSpPr/>
          <p:nvPr/>
        </p:nvSpPr>
        <p:spPr>
          <a:xfrm>
            <a:off x="132079" y="4545789"/>
            <a:ext cx="2990126" cy="671952"/>
          </a:xfrm>
          <a:prstGeom prst="roundRect">
            <a:avLst/>
          </a:prstGeom>
          <a:solidFill>
            <a:srgbClr val="F6F3F0"/>
          </a:solidFill>
          <a:ln>
            <a:solidFill>
              <a:srgbClr val="F6F3F0"/>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39" name="Rectangle: Rounded Corners 38">
            <a:extLst>
              <a:ext uri="{FF2B5EF4-FFF2-40B4-BE49-F238E27FC236}">
                <a16:creationId xmlns:a16="http://schemas.microsoft.com/office/drawing/2014/main" id="{E42BFD05-DB39-B496-AFEF-DD22A33635C3}"/>
              </a:ext>
            </a:extLst>
          </p:cNvPr>
          <p:cNvSpPr/>
          <p:nvPr/>
        </p:nvSpPr>
        <p:spPr>
          <a:xfrm>
            <a:off x="3182763" y="1721393"/>
            <a:ext cx="2990126" cy="653980"/>
          </a:xfrm>
          <a:prstGeom prst="roundRect">
            <a:avLst/>
          </a:prstGeom>
          <a:solidFill>
            <a:srgbClr val="F4E8DA"/>
          </a:solidFill>
          <a:ln>
            <a:solidFill>
              <a:srgbClr val="F4E8DA"/>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dirty="0"/>
          </a:p>
        </p:txBody>
      </p:sp>
      <p:sp>
        <p:nvSpPr>
          <p:cNvPr id="41" name="Rectangle: Rounded Corners 40">
            <a:extLst>
              <a:ext uri="{FF2B5EF4-FFF2-40B4-BE49-F238E27FC236}">
                <a16:creationId xmlns:a16="http://schemas.microsoft.com/office/drawing/2014/main" id="{E7DD3EBA-4D86-AA53-2A4C-76D303A1F48B}"/>
              </a:ext>
            </a:extLst>
          </p:cNvPr>
          <p:cNvSpPr/>
          <p:nvPr/>
        </p:nvSpPr>
        <p:spPr>
          <a:xfrm>
            <a:off x="3182763" y="2432957"/>
            <a:ext cx="2990126" cy="653980"/>
          </a:xfrm>
          <a:prstGeom prst="roundRect">
            <a:avLst/>
          </a:prstGeom>
          <a:solidFill>
            <a:srgbClr val="FCF4EB"/>
          </a:solidFill>
          <a:ln>
            <a:solidFill>
              <a:srgbClr val="FCF4EB"/>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r>
              <a:rPr lang="en-GB" sz="1600" dirty="0">
                <a:solidFill>
                  <a:schemeClr val="tx1"/>
                </a:solidFill>
                <a:latin typeface="Agency FB" panose="020B0503020202020204" pitchFamily="34" charset="0"/>
              </a:rPr>
              <a:t>Encourages social participation and meaningful activities. </a:t>
            </a:r>
          </a:p>
        </p:txBody>
      </p:sp>
      <p:sp>
        <p:nvSpPr>
          <p:cNvPr id="43" name="Rectangle: Rounded Corners 42">
            <a:extLst>
              <a:ext uri="{FF2B5EF4-FFF2-40B4-BE49-F238E27FC236}">
                <a16:creationId xmlns:a16="http://schemas.microsoft.com/office/drawing/2014/main" id="{30B08F89-C07F-CE6A-DC77-7D36C5B86677}"/>
              </a:ext>
            </a:extLst>
          </p:cNvPr>
          <p:cNvSpPr/>
          <p:nvPr/>
        </p:nvSpPr>
        <p:spPr>
          <a:xfrm>
            <a:off x="3182763" y="3134831"/>
            <a:ext cx="2990126" cy="653980"/>
          </a:xfrm>
          <a:prstGeom prst="roundRect">
            <a:avLst/>
          </a:prstGeom>
          <a:solidFill>
            <a:srgbClr val="FCF4EB"/>
          </a:solidFill>
          <a:ln>
            <a:solidFill>
              <a:srgbClr val="FCF4EB"/>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r>
              <a:rPr lang="en-GB" sz="1600" dirty="0">
                <a:solidFill>
                  <a:schemeClr val="tx1"/>
                </a:solidFill>
                <a:latin typeface="Agency FB" panose="020B0503020202020204" pitchFamily="34" charset="0"/>
              </a:rPr>
              <a:t>Explains withdraw from some social roles. </a:t>
            </a:r>
          </a:p>
        </p:txBody>
      </p:sp>
      <p:sp>
        <p:nvSpPr>
          <p:cNvPr id="45" name="Rectangle: Rounded Corners 44">
            <a:extLst>
              <a:ext uri="{FF2B5EF4-FFF2-40B4-BE49-F238E27FC236}">
                <a16:creationId xmlns:a16="http://schemas.microsoft.com/office/drawing/2014/main" id="{86EB8FFD-5A84-6505-B65B-19DF00DCA060}"/>
              </a:ext>
            </a:extLst>
          </p:cNvPr>
          <p:cNvSpPr/>
          <p:nvPr/>
        </p:nvSpPr>
        <p:spPr>
          <a:xfrm>
            <a:off x="3182763" y="3836705"/>
            <a:ext cx="2990126" cy="653980"/>
          </a:xfrm>
          <a:prstGeom prst="roundRect">
            <a:avLst/>
          </a:prstGeom>
          <a:solidFill>
            <a:srgbClr val="FCF4EB"/>
          </a:solidFill>
          <a:ln>
            <a:solidFill>
              <a:srgbClr val="FCF4EB"/>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r>
              <a:rPr lang="en-GB" sz="1600" dirty="0">
                <a:solidFill>
                  <a:schemeClr val="tx1"/>
                </a:solidFill>
                <a:latin typeface="Agency FB" panose="020B0503020202020204" pitchFamily="34" charset="0"/>
              </a:rPr>
              <a:t>Supports familiar routines, identity and relationships.</a:t>
            </a:r>
          </a:p>
        </p:txBody>
      </p:sp>
      <p:sp>
        <p:nvSpPr>
          <p:cNvPr id="47" name="Rectangle: Rounded Corners 46">
            <a:extLst>
              <a:ext uri="{FF2B5EF4-FFF2-40B4-BE49-F238E27FC236}">
                <a16:creationId xmlns:a16="http://schemas.microsoft.com/office/drawing/2014/main" id="{976F389C-09AE-B03A-BAD8-7BB69C027843}"/>
              </a:ext>
            </a:extLst>
          </p:cNvPr>
          <p:cNvSpPr/>
          <p:nvPr/>
        </p:nvSpPr>
        <p:spPr>
          <a:xfrm>
            <a:off x="3182762" y="4538579"/>
            <a:ext cx="2990126" cy="653980"/>
          </a:xfrm>
          <a:prstGeom prst="roundRect">
            <a:avLst/>
          </a:prstGeom>
          <a:solidFill>
            <a:srgbClr val="FCF4EB"/>
          </a:solidFill>
          <a:ln>
            <a:solidFill>
              <a:srgbClr val="FCF4EB"/>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r>
              <a:rPr lang="en-GB" sz="1600" dirty="0">
                <a:solidFill>
                  <a:schemeClr val="tx1"/>
                </a:solidFill>
                <a:latin typeface="Agency FB" panose="020B0503020202020204" pitchFamily="34" charset="0"/>
              </a:rPr>
              <a:t>Recognises accumulated social and economic inequalities. </a:t>
            </a:r>
          </a:p>
        </p:txBody>
      </p:sp>
      <p:sp>
        <p:nvSpPr>
          <p:cNvPr id="60" name="TextBox 59">
            <a:extLst>
              <a:ext uri="{FF2B5EF4-FFF2-40B4-BE49-F238E27FC236}">
                <a16:creationId xmlns:a16="http://schemas.microsoft.com/office/drawing/2014/main" id="{DA05A422-42EE-E06A-C9ED-83D2E6E614CF}"/>
              </a:ext>
            </a:extLst>
          </p:cNvPr>
          <p:cNvSpPr txBox="1"/>
          <p:nvPr/>
        </p:nvSpPr>
        <p:spPr>
          <a:xfrm>
            <a:off x="1173736" y="1853258"/>
            <a:ext cx="1431389" cy="369332"/>
          </a:xfrm>
          <a:prstGeom prst="rect">
            <a:avLst/>
          </a:prstGeom>
          <a:noFill/>
        </p:spPr>
        <p:txBody>
          <a:bodyPr wrap="square" rtlCol="0">
            <a:spAutoFit/>
          </a:bodyPr>
          <a:lstStyle/>
          <a:p>
            <a:r>
              <a:rPr lang="en-GB" b="1" dirty="0">
                <a:solidFill>
                  <a:schemeClr val="bg1"/>
                </a:solidFill>
              </a:rPr>
              <a:t>Theory</a:t>
            </a:r>
          </a:p>
        </p:txBody>
      </p:sp>
      <p:sp>
        <p:nvSpPr>
          <p:cNvPr id="62" name="TextBox 61">
            <a:extLst>
              <a:ext uri="{FF2B5EF4-FFF2-40B4-BE49-F238E27FC236}">
                <a16:creationId xmlns:a16="http://schemas.microsoft.com/office/drawing/2014/main" id="{06CA018C-6DD0-30B1-B8C1-DD6BAF624841}"/>
              </a:ext>
            </a:extLst>
          </p:cNvPr>
          <p:cNvSpPr txBox="1"/>
          <p:nvPr/>
        </p:nvSpPr>
        <p:spPr>
          <a:xfrm>
            <a:off x="1188550" y="2542137"/>
            <a:ext cx="1493679" cy="584775"/>
          </a:xfrm>
          <a:prstGeom prst="rect">
            <a:avLst/>
          </a:prstGeom>
          <a:noFill/>
        </p:spPr>
        <p:txBody>
          <a:bodyPr wrap="square" rtlCol="0">
            <a:spAutoFit/>
          </a:bodyPr>
          <a:lstStyle/>
          <a:p>
            <a:r>
              <a:rPr lang="en-GB" sz="1600" b="1" dirty="0"/>
              <a:t>Activity theory </a:t>
            </a:r>
          </a:p>
        </p:txBody>
      </p:sp>
      <p:sp>
        <p:nvSpPr>
          <p:cNvPr id="64" name="TextBox 63">
            <a:extLst>
              <a:ext uri="{FF2B5EF4-FFF2-40B4-BE49-F238E27FC236}">
                <a16:creationId xmlns:a16="http://schemas.microsoft.com/office/drawing/2014/main" id="{8C9CC439-21C2-7813-3EA7-618E67E7D4E3}"/>
              </a:ext>
            </a:extLst>
          </p:cNvPr>
          <p:cNvSpPr txBox="1"/>
          <p:nvPr/>
        </p:nvSpPr>
        <p:spPr>
          <a:xfrm>
            <a:off x="1186490" y="3151544"/>
            <a:ext cx="1714189" cy="584775"/>
          </a:xfrm>
          <a:prstGeom prst="rect">
            <a:avLst/>
          </a:prstGeom>
          <a:noFill/>
        </p:spPr>
        <p:txBody>
          <a:bodyPr wrap="square">
            <a:spAutoFit/>
          </a:bodyPr>
          <a:lstStyle/>
          <a:p>
            <a:r>
              <a:rPr lang="en-GB" sz="1600" b="1" dirty="0"/>
              <a:t>Disengagement theory </a:t>
            </a:r>
          </a:p>
        </p:txBody>
      </p:sp>
      <p:sp>
        <p:nvSpPr>
          <p:cNvPr id="66" name="TextBox 65">
            <a:extLst>
              <a:ext uri="{FF2B5EF4-FFF2-40B4-BE49-F238E27FC236}">
                <a16:creationId xmlns:a16="http://schemas.microsoft.com/office/drawing/2014/main" id="{BE3E5420-3E92-B006-7DEF-3D8C12E8A5F1}"/>
              </a:ext>
            </a:extLst>
          </p:cNvPr>
          <p:cNvSpPr txBox="1"/>
          <p:nvPr/>
        </p:nvSpPr>
        <p:spPr>
          <a:xfrm>
            <a:off x="1263922" y="3937030"/>
            <a:ext cx="1636757" cy="584775"/>
          </a:xfrm>
          <a:prstGeom prst="rect">
            <a:avLst/>
          </a:prstGeom>
          <a:noFill/>
        </p:spPr>
        <p:txBody>
          <a:bodyPr wrap="square">
            <a:spAutoFit/>
          </a:bodyPr>
          <a:lstStyle/>
          <a:p>
            <a:r>
              <a:rPr lang="en-GB" sz="1600" b="1" dirty="0"/>
              <a:t>Continuity Theory </a:t>
            </a:r>
          </a:p>
        </p:txBody>
      </p:sp>
      <p:sp>
        <p:nvSpPr>
          <p:cNvPr id="68" name="TextBox 67">
            <a:extLst>
              <a:ext uri="{FF2B5EF4-FFF2-40B4-BE49-F238E27FC236}">
                <a16:creationId xmlns:a16="http://schemas.microsoft.com/office/drawing/2014/main" id="{379D3EC9-1C1A-755C-EA7A-D3075690E115}"/>
              </a:ext>
            </a:extLst>
          </p:cNvPr>
          <p:cNvSpPr txBox="1"/>
          <p:nvPr/>
        </p:nvSpPr>
        <p:spPr>
          <a:xfrm>
            <a:off x="1271472" y="4571169"/>
            <a:ext cx="1629208" cy="584775"/>
          </a:xfrm>
          <a:prstGeom prst="rect">
            <a:avLst/>
          </a:prstGeom>
          <a:noFill/>
        </p:spPr>
        <p:txBody>
          <a:bodyPr wrap="square">
            <a:spAutoFit/>
          </a:bodyPr>
          <a:lstStyle/>
          <a:p>
            <a:r>
              <a:rPr lang="en-GB" sz="1600" b="1" dirty="0"/>
              <a:t>Life course perspective </a:t>
            </a:r>
          </a:p>
        </p:txBody>
      </p:sp>
      <p:sp>
        <p:nvSpPr>
          <p:cNvPr id="70" name="TextBox 69">
            <a:extLst>
              <a:ext uri="{FF2B5EF4-FFF2-40B4-BE49-F238E27FC236}">
                <a16:creationId xmlns:a16="http://schemas.microsoft.com/office/drawing/2014/main" id="{AE6112BE-517F-D3C6-36E3-2848AD4CBC5E}"/>
              </a:ext>
            </a:extLst>
          </p:cNvPr>
          <p:cNvSpPr txBox="1"/>
          <p:nvPr/>
        </p:nvSpPr>
        <p:spPr>
          <a:xfrm>
            <a:off x="3756568" y="1883311"/>
            <a:ext cx="2204329" cy="342664"/>
          </a:xfrm>
          <a:prstGeom prst="rect">
            <a:avLst/>
          </a:prstGeom>
          <a:noFill/>
        </p:spPr>
        <p:txBody>
          <a:bodyPr wrap="square" rtlCol="0">
            <a:spAutoFit/>
          </a:bodyPr>
          <a:lstStyle/>
          <a:p>
            <a:r>
              <a:rPr lang="en-GB" sz="1600" b="1" dirty="0"/>
              <a:t>Application to care </a:t>
            </a:r>
          </a:p>
        </p:txBody>
      </p:sp>
      <p:pic>
        <p:nvPicPr>
          <p:cNvPr id="76" name="Graphic 75" descr="Single gear outline">
            <a:extLst>
              <a:ext uri="{FF2B5EF4-FFF2-40B4-BE49-F238E27FC236}">
                <a16:creationId xmlns:a16="http://schemas.microsoft.com/office/drawing/2014/main" id="{39589708-E7EF-B618-B42F-030651CCD1DC}"/>
              </a:ext>
            </a:extLst>
          </p:cNvPr>
          <p:cNvPicPr>
            <a:picLocks noChangeAspect="1"/>
          </p:cNvPicPr>
          <p:nvPr/>
        </p:nvPicPr>
        <p:blipFill>
          <a:blip>
            <a:extLst>
              <a:ext uri="{96DAC541-7B7A-43D3-8B79-37D633B846F1}">
                <asvg:svgBlip xmlns:asvg="http://schemas.microsoft.com/office/drawing/2016/SVG/main" r:embed="rId4"/>
              </a:ext>
            </a:extLst>
          </a:blip>
          <a:stretch>
            <a:fillRect/>
          </a:stretch>
        </p:blipFill>
        <p:spPr>
          <a:xfrm>
            <a:off x="3218585" y="1698258"/>
            <a:ext cx="671952" cy="671952"/>
          </a:xfrm>
          <a:prstGeom prst="rect">
            <a:avLst/>
          </a:prstGeom>
        </p:spPr>
      </p:pic>
      <p:pic>
        <p:nvPicPr>
          <p:cNvPr id="78" name="Graphic 77" descr="Open book outline">
            <a:extLst>
              <a:ext uri="{FF2B5EF4-FFF2-40B4-BE49-F238E27FC236}">
                <a16:creationId xmlns:a16="http://schemas.microsoft.com/office/drawing/2014/main" id="{6F9618E9-6593-5EF4-91AE-F54B2A7E2D7E}"/>
              </a:ext>
            </a:extLst>
          </p:cNvPr>
          <p:cNvPicPr>
            <a:picLocks noChangeAspect="1"/>
          </p:cNvPicPr>
          <p:nvPr/>
        </p:nvPicPr>
        <p:blipFill>
          <a:blip>
            <a:extLst>
              <a:ext uri="{96DAC541-7B7A-43D3-8B79-37D633B846F1}">
                <asvg:svgBlip xmlns:asvg="http://schemas.microsoft.com/office/drawing/2016/SVG/main" r:embed="rId5"/>
              </a:ext>
            </a:extLst>
          </a:blip>
          <a:stretch>
            <a:fillRect/>
          </a:stretch>
        </p:blipFill>
        <p:spPr>
          <a:xfrm>
            <a:off x="385206" y="1675637"/>
            <a:ext cx="664329" cy="664329"/>
          </a:xfrm>
          <a:prstGeom prst="rect">
            <a:avLst/>
          </a:prstGeom>
        </p:spPr>
      </p:pic>
      <p:pic>
        <p:nvPicPr>
          <p:cNvPr id="82" name="Picture 81">
            <a:extLst>
              <a:ext uri="{FF2B5EF4-FFF2-40B4-BE49-F238E27FC236}">
                <a16:creationId xmlns:a16="http://schemas.microsoft.com/office/drawing/2014/main" id="{91589C17-9C45-82DF-C8AE-8F9F5D807D5F}"/>
              </a:ext>
            </a:extLst>
          </p:cNvPr>
          <p:cNvPicPr>
            <a:picLocks noChangeAspect="1"/>
          </p:cNvPicPr>
          <p:nvPr/>
        </p:nvPicPr>
        <p:blipFill>
          <a:blip r:embed="rId6">
            <a:extLst>
              <a:ext uri="{28A0092B-C50C-407E-A947-70E740481C1C}">
                <a14:useLocalDpi xmlns:a14="http://schemas.microsoft.com/office/drawing/2010/main" val="0"/>
              </a:ext>
            </a:extLst>
          </a:blip>
          <a:stretch>
            <a:fillRect/>
          </a:stretch>
        </p:blipFill>
        <p:spPr>
          <a:xfrm>
            <a:off x="7081906" y="5445007"/>
            <a:ext cx="4701121" cy="676814"/>
          </a:xfrm>
          <a:prstGeom prst="rect">
            <a:avLst/>
          </a:prstGeom>
        </p:spPr>
      </p:pic>
      <p:sp>
        <p:nvSpPr>
          <p:cNvPr id="83" name="Arrow: Pentagon 82">
            <a:extLst>
              <a:ext uri="{FF2B5EF4-FFF2-40B4-BE49-F238E27FC236}">
                <a16:creationId xmlns:a16="http://schemas.microsoft.com/office/drawing/2014/main" id="{198775BE-B20A-9779-AED1-F7FB97CF4AA0}"/>
              </a:ext>
            </a:extLst>
          </p:cNvPr>
          <p:cNvSpPr/>
          <p:nvPr/>
        </p:nvSpPr>
        <p:spPr>
          <a:xfrm>
            <a:off x="0" y="5347204"/>
            <a:ext cx="6890557" cy="1345667"/>
          </a:xfrm>
          <a:prstGeom prst="homePlate">
            <a:avLst>
              <a:gd name="adj" fmla="val 30165"/>
            </a:avLst>
          </a:prstGeom>
          <a:solidFill>
            <a:srgbClr val="482B3C"/>
          </a:solidFill>
          <a:ln>
            <a:solidFill>
              <a:srgbClr val="482B3C"/>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ln>
                <a:solidFill>
                  <a:srgbClr val="482B3C"/>
                </a:solidFill>
              </a:ln>
            </a:endParaRPr>
          </a:p>
        </p:txBody>
      </p:sp>
      <p:pic>
        <p:nvPicPr>
          <p:cNvPr id="85" name="Picture 84">
            <a:extLst>
              <a:ext uri="{FF2B5EF4-FFF2-40B4-BE49-F238E27FC236}">
                <a16:creationId xmlns:a16="http://schemas.microsoft.com/office/drawing/2014/main" id="{8D8886C6-2B65-2F10-E709-5F7C14E5B773}"/>
              </a:ext>
            </a:extLst>
          </p:cNvPr>
          <p:cNvPicPr>
            <a:picLocks noChangeAspect="1"/>
          </p:cNvPicPr>
          <p:nvPr/>
        </p:nvPicPr>
        <p:blipFill>
          <a:blip r:embed="rId7">
            <a:extLst>
              <a:ext uri="{28A0092B-C50C-407E-A947-70E740481C1C}">
                <a14:useLocalDpi xmlns:a14="http://schemas.microsoft.com/office/drawing/2010/main" val="0"/>
              </a:ext>
            </a:extLst>
          </a:blip>
          <a:srcRect l="16658" t="4054" r="6542" b="9267"/>
          <a:stretch>
            <a:fillRect/>
          </a:stretch>
        </p:blipFill>
        <p:spPr>
          <a:xfrm>
            <a:off x="263073" y="5542902"/>
            <a:ext cx="858519" cy="954267"/>
          </a:xfrm>
          <a:prstGeom prst="rect">
            <a:avLst/>
          </a:prstGeom>
        </p:spPr>
      </p:pic>
      <p:cxnSp>
        <p:nvCxnSpPr>
          <p:cNvPr id="87" name="Straight Connector 86">
            <a:extLst>
              <a:ext uri="{FF2B5EF4-FFF2-40B4-BE49-F238E27FC236}">
                <a16:creationId xmlns:a16="http://schemas.microsoft.com/office/drawing/2014/main" id="{604E9D33-711E-3AEA-ED10-15B6A2CEDFAF}"/>
              </a:ext>
            </a:extLst>
          </p:cNvPr>
          <p:cNvCxnSpPr>
            <a:cxnSpLocks/>
          </p:cNvCxnSpPr>
          <p:nvPr/>
        </p:nvCxnSpPr>
        <p:spPr>
          <a:xfrm flipH="1">
            <a:off x="1358214" y="5542902"/>
            <a:ext cx="14515" cy="954267"/>
          </a:xfrm>
          <a:prstGeom prst="line">
            <a:avLst/>
          </a:prstGeom>
          <a:ln w="38100">
            <a:solidFill>
              <a:schemeClr val="bg1"/>
            </a:solidFill>
          </a:ln>
        </p:spPr>
        <p:style>
          <a:lnRef idx="2">
            <a:schemeClr val="accent1"/>
          </a:lnRef>
          <a:fillRef idx="0">
            <a:schemeClr val="accent1"/>
          </a:fillRef>
          <a:effectRef idx="1">
            <a:schemeClr val="accent1"/>
          </a:effectRef>
          <a:fontRef idx="minor">
            <a:schemeClr val="tx1"/>
          </a:fontRef>
        </p:style>
      </p:cxnSp>
      <p:sp>
        <p:nvSpPr>
          <p:cNvPr id="93" name="TextBox 92">
            <a:extLst>
              <a:ext uri="{FF2B5EF4-FFF2-40B4-BE49-F238E27FC236}">
                <a16:creationId xmlns:a16="http://schemas.microsoft.com/office/drawing/2014/main" id="{AD3F23E3-ADFC-5B33-95CC-BD8CC7919BE6}"/>
              </a:ext>
            </a:extLst>
          </p:cNvPr>
          <p:cNvSpPr txBox="1"/>
          <p:nvPr/>
        </p:nvSpPr>
        <p:spPr>
          <a:xfrm>
            <a:off x="1675585" y="5557806"/>
            <a:ext cx="4519894" cy="338554"/>
          </a:xfrm>
          <a:prstGeom prst="rect">
            <a:avLst/>
          </a:prstGeom>
          <a:noFill/>
        </p:spPr>
        <p:txBody>
          <a:bodyPr wrap="square" rtlCol="0">
            <a:spAutoFit/>
          </a:bodyPr>
          <a:lstStyle/>
          <a:p>
            <a:r>
              <a:rPr lang="en-GB" sz="1600" b="1" dirty="0">
                <a:solidFill>
                  <a:schemeClr val="bg1"/>
                </a:solidFill>
              </a:rPr>
              <a:t>No single theory explain all aging experiences </a:t>
            </a:r>
          </a:p>
        </p:txBody>
      </p:sp>
      <p:sp>
        <p:nvSpPr>
          <p:cNvPr id="95" name="TextBox 94">
            <a:extLst>
              <a:ext uri="{FF2B5EF4-FFF2-40B4-BE49-F238E27FC236}">
                <a16:creationId xmlns:a16="http://schemas.microsoft.com/office/drawing/2014/main" id="{F49618CE-4A52-C6CA-8168-B2233477B2B0}"/>
              </a:ext>
            </a:extLst>
          </p:cNvPr>
          <p:cNvSpPr txBox="1"/>
          <p:nvPr/>
        </p:nvSpPr>
        <p:spPr>
          <a:xfrm>
            <a:off x="1675585" y="5937329"/>
            <a:ext cx="4519894" cy="461665"/>
          </a:xfrm>
          <a:prstGeom prst="rect">
            <a:avLst/>
          </a:prstGeom>
          <a:noFill/>
        </p:spPr>
        <p:txBody>
          <a:bodyPr wrap="square" rtlCol="0">
            <a:spAutoFit/>
          </a:bodyPr>
          <a:lstStyle/>
          <a:p>
            <a:r>
              <a:rPr lang="en-GB" sz="1200" dirty="0">
                <a:solidFill>
                  <a:schemeClr val="bg1"/>
                </a:solidFill>
                <a:latin typeface="Arial Nova Light" panose="020B0304020202020204" pitchFamily="34" charset="0"/>
              </a:rPr>
              <a:t>Person-centred care should combine individual preferences with recognition of structural inequalities.</a:t>
            </a:r>
          </a:p>
        </p:txBody>
      </p:sp>
      <p:sp>
        <p:nvSpPr>
          <p:cNvPr id="99" name="TextBox 98">
            <a:extLst>
              <a:ext uri="{FF2B5EF4-FFF2-40B4-BE49-F238E27FC236}">
                <a16:creationId xmlns:a16="http://schemas.microsoft.com/office/drawing/2014/main" id="{947A1673-8949-4D6A-8C7C-29F9C0233644}"/>
              </a:ext>
            </a:extLst>
          </p:cNvPr>
          <p:cNvSpPr txBox="1"/>
          <p:nvPr/>
        </p:nvSpPr>
        <p:spPr>
          <a:xfrm>
            <a:off x="6962280" y="6153770"/>
            <a:ext cx="973769" cy="461665"/>
          </a:xfrm>
          <a:prstGeom prst="rect">
            <a:avLst/>
          </a:prstGeom>
          <a:noFill/>
        </p:spPr>
        <p:txBody>
          <a:bodyPr wrap="square" rtlCol="0">
            <a:spAutoFit/>
          </a:bodyPr>
          <a:lstStyle/>
          <a:p>
            <a:pPr algn="ctr"/>
            <a:r>
              <a:rPr lang="en-GB" sz="1200" dirty="0">
                <a:latin typeface="Amasis MT Pro Light" panose="02040304050005020304" pitchFamily="18" charset="0"/>
              </a:rPr>
              <a:t>Individual preferences </a:t>
            </a:r>
          </a:p>
        </p:txBody>
      </p:sp>
      <p:sp>
        <p:nvSpPr>
          <p:cNvPr id="101" name="TextBox 100">
            <a:extLst>
              <a:ext uri="{FF2B5EF4-FFF2-40B4-BE49-F238E27FC236}">
                <a16:creationId xmlns:a16="http://schemas.microsoft.com/office/drawing/2014/main" id="{ECF2D217-0751-C7D7-0726-8D2C88375233}"/>
              </a:ext>
            </a:extLst>
          </p:cNvPr>
          <p:cNvSpPr txBox="1"/>
          <p:nvPr/>
        </p:nvSpPr>
        <p:spPr>
          <a:xfrm>
            <a:off x="8481334" y="6150580"/>
            <a:ext cx="1535099" cy="461665"/>
          </a:xfrm>
          <a:prstGeom prst="rect">
            <a:avLst/>
          </a:prstGeom>
          <a:noFill/>
        </p:spPr>
        <p:txBody>
          <a:bodyPr wrap="square" rtlCol="0">
            <a:spAutoFit/>
          </a:bodyPr>
          <a:lstStyle/>
          <a:p>
            <a:pPr algn="ctr"/>
            <a:r>
              <a:rPr lang="en-GB" sz="1200" dirty="0">
                <a:latin typeface="Amasis MT Pro Light" panose="02040304050005020304" pitchFamily="18" charset="0"/>
              </a:rPr>
              <a:t>Recognition of structural inequities </a:t>
            </a:r>
          </a:p>
        </p:txBody>
      </p:sp>
      <p:sp>
        <p:nvSpPr>
          <p:cNvPr id="103" name="TextBox 102">
            <a:extLst>
              <a:ext uri="{FF2B5EF4-FFF2-40B4-BE49-F238E27FC236}">
                <a16:creationId xmlns:a16="http://schemas.microsoft.com/office/drawing/2014/main" id="{C084BA8E-FC04-5C7A-AE31-07BDD7874A91}"/>
              </a:ext>
            </a:extLst>
          </p:cNvPr>
          <p:cNvSpPr txBox="1"/>
          <p:nvPr/>
        </p:nvSpPr>
        <p:spPr>
          <a:xfrm>
            <a:off x="10516415" y="6150579"/>
            <a:ext cx="1535099" cy="461665"/>
          </a:xfrm>
          <a:prstGeom prst="rect">
            <a:avLst/>
          </a:prstGeom>
          <a:noFill/>
        </p:spPr>
        <p:txBody>
          <a:bodyPr wrap="square" rtlCol="0">
            <a:spAutoFit/>
          </a:bodyPr>
          <a:lstStyle/>
          <a:p>
            <a:pPr algn="ctr"/>
            <a:r>
              <a:rPr lang="en-GB" sz="1200" dirty="0">
                <a:latin typeface="Amasis MT Pro Light" panose="02040304050005020304" pitchFamily="18" charset="0"/>
              </a:rPr>
              <a:t>More equitable, person-centred care</a:t>
            </a:r>
          </a:p>
        </p:txBody>
      </p:sp>
      <p:pic>
        <p:nvPicPr>
          <p:cNvPr id="104" name="Picture 103" descr="Page 6 | Older female outside Images - Free Download on Magnific (formerly  Freepik)">
            <a:extLst>
              <a:ext uri="{FF2B5EF4-FFF2-40B4-BE49-F238E27FC236}">
                <a16:creationId xmlns:a16="http://schemas.microsoft.com/office/drawing/2014/main" id="{7C73964A-C3AE-747A-0780-24A3A307FD3C}"/>
              </a:ext>
            </a:extLst>
          </p:cNvPr>
          <p:cNvPicPr>
            <a:picLocks noChangeAspect="1"/>
          </p:cNvPicPr>
          <p:nvPr/>
        </p:nvPicPr>
        <p:blipFill>
          <a:blip r:embed="rId8"/>
          <a:srcRect l="12687" t="15202" r="4956"/>
          <a:stretch>
            <a:fillRect/>
          </a:stretch>
        </p:blipFill>
        <p:spPr>
          <a:xfrm>
            <a:off x="9237839" y="49523"/>
            <a:ext cx="3026278" cy="4932608"/>
          </a:xfrm>
          <a:prstGeom prst="leftBracket">
            <a:avLst>
              <a:gd name="adj" fmla="val 53895"/>
            </a:avLst>
          </a:prstGeom>
        </p:spPr>
      </p:pic>
      <p:sp>
        <p:nvSpPr>
          <p:cNvPr id="106" name="Rectangle: Rounded Corners 105">
            <a:extLst>
              <a:ext uri="{FF2B5EF4-FFF2-40B4-BE49-F238E27FC236}">
                <a16:creationId xmlns:a16="http://schemas.microsoft.com/office/drawing/2014/main" id="{893D3833-7B87-E94B-40E3-509613000767}"/>
              </a:ext>
            </a:extLst>
          </p:cNvPr>
          <p:cNvSpPr/>
          <p:nvPr/>
        </p:nvSpPr>
        <p:spPr>
          <a:xfrm>
            <a:off x="6247714" y="1729237"/>
            <a:ext cx="2990126" cy="652752"/>
          </a:xfrm>
          <a:prstGeom prst="roundRect">
            <a:avLst/>
          </a:prstGeom>
          <a:solidFill>
            <a:srgbClr val="E3DCE2"/>
          </a:solidFill>
          <a:ln>
            <a:solidFill>
              <a:srgbClr val="E3DCE2"/>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dirty="0"/>
          </a:p>
        </p:txBody>
      </p:sp>
      <p:sp>
        <p:nvSpPr>
          <p:cNvPr id="108" name="Rectangle: Rounded Corners 107">
            <a:extLst>
              <a:ext uri="{FF2B5EF4-FFF2-40B4-BE49-F238E27FC236}">
                <a16:creationId xmlns:a16="http://schemas.microsoft.com/office/drawing/2014/main" id="{364A6A69-9B93-D0D3-E602-058F8C256C9C}"/>
              </a:ext>
            </a:extLst>
          </p:cNvPr>
          <p:cNvSpPr/>
          <p:nvPr/>
        </p:nvSpPr>
        <p:spPr>
          <a:xfrm>
            <a:off x="6247714" y="2417651"/>
            <a:ext cx="2990126" cy="652752"/>
          </a:xfrm>
          <a:prstGeom prst="roundRect">
            <a:avLst/>
          </a:prstGeom>
          <a:solidFill>
            <a:srgbClr val="F3F0F2"/>
          </a:solidFill>
          <a:ln>
            <a:solidFill>
              <a:srgbClr val="F3F0F2"/>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r>
              <a:rPr lang="en-GB" sz="1600" dirty="0">
                <a:solidFill>
                  <a:schemeClr val="tx1"/>
                </a:solidFill>
                <a:latin typeface="Agency FB" panose="020B0503020202020204" pitchFamily="34" charset="0"/>
              </a:rPr>
              <a:t>May overlook disability and personal preferences..</a:t>
            </a:r>
          </a:p>
        </p:txBody>
      </p:sp>
      <p:sp>
        <p:nvSpPr>
          <p:cNvPr id="110" name="Rectangle: Rounded Corners 109">
            <a:extLst>
              <a:ext uri="{FF2B5EF4-FFF2-40B4-BE49-F238E27FC236}">
                <a16:creationId xmlns:a16="http://schemas.microsoft.com/office/drawing/2014/main" id="{056656D6-749A-4BB9-0FB2-3556F8C9B2C6}"/>
              </a:ext>
            </a:extLst>
          </p:cNvPr>
          <p:cNvSpPr/>
          <p:nvPr/>
        </p:nvSpPr>
        <p:spPr>
          <a:xfrm>
            <a:off x="6247714" y="3119525"/>
            <a:ext cx="2990126" cy="652752"/>
          </a:xfrm>
          <a:prstGeom prst="roundRect">
            <a:avLst/>
          </a:prstGeom>
          <a:solidFill>
            <a:srgbClr val="F3F0F2"/>
          </a:solidFill>
          <a:ln>
            <a:solidFill>
              <a:srgbClr val="F3F0F2"/>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r>
              <a:rPr lang="en-GB" sz="1600" dirty="0">
                <a:solidFill>
                  <a:schemeClr val="tx1"/>
                </a:solidFill>
                <a:latin typeface="Agency FB" panose="020B0503020202020204" pitchFamily="34" charset="0"/>
              </a:rPr>
              <a:t>Risks normalising isolation and ageism </a:t>
            </a:r>
          </a:p>
        </p:txBody>
      </p:sp>
      <p:sp>
        <p:nvSpPr>
          <p:cNvPr id="112" name="Rectangle: Rounded Corners 111">
            <a:extLst>
              <a:ext uri="{FF2B5EF4-FFF2-40B4-BE49-F238E27FC236}">
                <a16:creationId xmlns:a16="http://schemas.microsoft.com/office/drawing/2014/main" id="{F9D9EDC3-77AD-E44D-AC4F-C11EE7397568}"/>
              </a:ext>
            </a:extLst>
          </p:cNvPr>
          <p:cNvSpPr/>
          <p:nvPr/>
        </p:nvSpPr>
        <p:spPr>
          <a:xfrm>
            <a:off x="6247714" y="3821399"/>
            <a:ext cx="2990126" cy="652752"/>
          </a:xfrm>
          <a:prstGeom prst="roundRect">
            <a:avLst/>
          </a:prstGeom>
          <a:solidFill>
            <a:srgbClr val="F3F0F2"/>
          </a:solidFill>
          <a:ln>
            <a:solidFill>
              <a:srgbClr val="F3F0F2"/>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r>
              <a:rPr lang="en-GB" sz="1600" dirty="0">
                <a:solidFill>
                  <a:schemeClr val="tx1"/>
                </a:solidFill>
                <a:latin typeface="Agency FB" panose="020B0503020202020204" pitchFamily="34" charset="0"/>
              </a:rPr>
              <a:t>Continuity may be difficult during significant heath changes.</a:t>
            </a:r>
          </a:p>
        </p:txBody>
      </p:sp>
      <p:sp>
        <p:nvSpPr>
          <p:cNvPr id="114" name="Rectangle: Rounded Corners 113">
            <a:extLst>
              <a:ext uri="{FF2B5EF4-FFF2-40B4-BE49-F238E27FC236}">
                <a16:creationId xmlns:a16="http://schemas.microsoft.com/office/drawing/2014/main" id="{E26C8C37-5A8D-52F3-5CE2-6E6102F0A49E}"/>
              </a:ext>
            </a:extLst>
          </p:cNvPr>
          <p:cNvSpPr/>
          <p:nvPr/>
        </p:nvSpPr>
        <p:spPr>
          <a:xfrm>
            <a:off x="6247713" y="4523273"/>
            <a:ext cx="2990126" cy="652752"/>
          </a:xfrm>
          <a:prstGeom prst="roundRect">
            <a:avLst/>
          </a:prstGeom>
          <a:solidFill>
            <a:srgbClr val="F3F0F2"/>
          </a:solidFill>
          <a:ln>
            <a:solidFill>
              <a:srgbClr val="F3F0F2"/>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r>
              <a:rPr lang="en-GB" sz="1600" dirty="0">
                <a:solidFill>
                  <a:schemeClr val="tx1"/>
                </a:solidFill>
                <a:latin typeface="Agency FB" panose="020B0503020202020204" pitchFamily="34" charset="0"/>
              </a:rPr>
              <a:t>Requires broader interventions beyond individual care. </a:t>
            </a:r>
          </a:p>
        </p:txBody>
      </p:sp>
      <p:sp>
        <p:nvSpPr>
          <p:cNvPr id="116" name="TextBox 115">
            <a:extLst>
              <a:ext uri="{FF2B5EF4-FFF2-40B4-BE49-F238E27FC236}">
                <a16:creationId xmlns:a16="http://schemas.microsoft.com/office/drawing/2014/main" id="{9BE1AD88-EE55-FB28-929D-DF9F4A4997D2}"/>
              </a:ext>
            </a:extLst>
          </p:cNvPr>
          <p:cNvSpPr txBox="1"/>
          <p:nvPr/>
        </p:nvSpPr>
        <p:spPr>
          <a:xfrm>
            <a:off x="6857905" y="1898560"/>
            <a:ext cx="2204329" cy="342021"/>
          </a:xfrm>
          <a:prstGeom prst="rect">
            <a:avLst/>
          </a:prstGeom>
          <a:noFill/>
        </p:spPr>
        <p:txBody>
          <a:bodyPr wrap="square" rtlCol="0">
            <a:spAutoFit/>
          </a:bodyPr>
          <a:lstStyle/>
          <a:p>
            <a:r>
              <a:rPr lang="en-GB" sz="1600" b="1" dirty="0"/>
              <a:t>Critical limitation</a:t>
            </a:r>
          </a:p>
        </p:txBody>
      </p:sp>
      <p:pic>
        <p:nvPicPr>
          <p:cNvPr id="118" name="Graphic 117" descr="Warning outline">
            <a:extLst>
              <a:ext uri="{FF2B5EF4-FFF2-40B4-BE49-F238E27FC236}">
                <a16:creationId xmlns:a16="http://schemas.microsoft.com/office/drawing/2014/main" id="{BB279FD3-CECE-47F9-0E2F-C3B666243234}"/>
              </a:ext>
            </a:extLst>
          </p:cNvPr>
          <p:cNvPicPr>
            <a:picLocks noChangeAspect="1"/>
          </p:cNvPicPr>
          <p:nvPr/>
        </p:nvPicPr>
        <p:blipFill>
          <a:blip>
            <a:extLst>
              <a:ext uri="{96DAC541-7B7A-43D3-8B79-37D633B846F1}">
                <asvg:svgBlip xmlns:asvg="http://schemas.microsoft.com/office/drawing/2016/SVG/main" r:embed="rId9"/>
              </a:ext>
            </a:extLst>
          </a:blip>
          <a:stretch>
            <a:fillRect/>
          </a:stretch>
        </p:blipFill>
        <p:spPr>
          <a:xfrm>
            <a:off x="6393870" y="1784535"/>
            <a:ext cx="475011" cy="475011"/>
          </a:xfrm>
          <a:prstGeom prst="rect">
            <a:avLst/>
          </a:prstGeom>
        </p:spPr>
      </p:pic>
      <p:pic>
        <p:nvPicPr>
          <p:cNvPr id="124" name="Picture 123">
            <a:extLst>
              <a:ext uri="{FF2B5EF4-FFF2-40B4-BE49-F238E27FC236}">
                <a16:creationId xmlns:a16="http://schemas.microsoft.com/office/drawing/2014/main" id="{CA13A815-2F3D-35B6-59F4-DB4C70454F6E}"/>
              </a:ext>
            </a:extLst>
          </p:cNvPr>
          <p:cNvPicPr>
            <a:picLocks noChangeAspect="1"/>
          </p:cNvPicPr>
          <p:nvPr/>
        </p:nvPicPr>
        <p:blipFill>
          <a:blip r:embed="rId10">
            <a:extLst>
              <a:ext uri="{28A0092B-C50C-407E-A947-70E740481C1C}">
                <a14:useLocalDpi xmlns:a14="http://schemas.microsoft.com/office/drawing/2010/main" val="0"/>
              </a:ext>
            </a:extLst>
          </a:blip>
          <a:srcRect l="11313"/>
          <a:stretch>
            <a:fillRect/>
          </a:stretch>
        </p:blipFill>
        <p:spPr>
          <a:xfrm>
            <a:off x="358797" y="2458866"/>
            <a:ext cx="601902" cy="580849"/>
          </a:xfrm>
          <a:prstGeom prst="rect">
            <a:avLst/>
          </a:prstGeom>
        </p:spPr>
      </p:pic>
      <p:pic>
        <p:nvPicPr>
          <p:cNvPr id="126" name="Picture 125">
            <a:extLst>
              <a:ext uri="{FF2B5EF4-FFF2-40B4-BE49-F238E27FC236}">
                <a16:creationId xmlns:a16="http://schemas.microsoft.com/office/drawing/2014/main" id="{A78154B8-D150-25E6-8CFE-FD1B08DBCEAC}"/>
              </a:ext>
            </a:extLst>
          </p:cNvPr>
          <p:cNvPicPr>
            <a:picLocks noChangeAspect="1"/>
          </p:cNvPicPr>
          <p:nvPr/>
        </p:nvPicPr>
        <p:blipFill>
          <a:blip r:embed="rId11">
            <a:extLst>
              <a:ext uri="{28A0092B-C50C-407E-A947-70E740481C1C}">
                <a14:useLocalDpi xmlns:a14="http://schemas.microsoft.com/office/drawing/2010/main" val="0"/>
              </a:ext>
            </a:extLst>
          </a:blip>
          <a:stretch>
            <a:fillRect/>
          </a:stretch>
        </p:blipFill>
        <p:spPr>
          <a:xfrm>
            <a:off x="318293" y="3183230"/>
            <a:ext cx="682907" cy="598357"/>
          </a:xfrm>
          <a:prstGeom prst="rect">
            <a:avLst/>
          </a:prstGeom>
        </p:spPr>
      </p:pic>
      <p:pic>
        <p:nvPicPr>
          <p:cNvPr id="128" name="Picture 127">
            <a:extLst>
              <a:ext uri="{FF2B5EF4-FFF2-40B4-BE49-F238E27FC236}">
                <a16:creationId xmlns:a16="http://schemas.microsoft.com/office/drawing/2014/main" id="{97510A00-267A-7661-C167-FF94B200883F}"/>
              </a:ext>
            </a:extLst>
          </p:cNvPr>
          <p:cNvPicPr>
            <a:picLocks noChangeAspect="1"/>
          </p:cNvPicPr>
          <p:nvPr/>
        </p:nvPicPr>
        <p:blipFill>
          <a:blip r:embed="rId12">
            <a:extLst>
              <a:ext uri="{28A0092B-C50C-407E-A947-70E740481C1C}">
                <a14:useLocalDpi xmlns:a14="http://schemas.microsoft.com/office/drawing/2010/main" val="0"/>
              </a:ext>
            </a:extLst>
          </a:blip>
          <a:stretch>
            <a:fillRect/>
          </a:stretch>
        </p:blipFill>
        <p:spPr>
          <a:xfrm>
            <a:off x="358797" y="3874663"/>
            <a:ext cx="647530" cy="562007"/>
          </a:xfrm>
          <a:prstGeom prst="rect">
            <a:avLst/>
          </a:prstGeom>
        </p:spPr>
      </p:pic>
      <p:pic>
        <p:nvPicPr>
          <p:cNvPr id="130" name="Picture 129">
            <a:extLst>
              <a:ext uri="{FF2B5EF4-FFF2-40B4-BE49-F238E27FC236}">
                <a16:creationId xmlns:a16="http://schemas.microsoft.com/office/drawing/2014/main" id="{0387F9ED-EDB4-CEA3-C1B2-706E3D564A84}"/>
              </a:ext>
            </a:extLst>
          </p:cNvPr>
          <p:cNvPicPr>
            <a:picLocks noChangeAspect="1"/>
          </p:cNvPicPr>
          <p:nvPr/>
        </p:nvPicPr>
        <p:blipFill>
          <a:blip r:embed="rId13">
            <a:extLst>
              <a:ext uri="{28A0092B-C50C-407E-A947-70E740481C1C}">
                <a14:useLocalDpi xmlns:a14="http://schemas.microsoft.com/office/drawing/2010/main" val="0"/>
              </a:ext>
            </a:extLst>
          </a:blip>
          <a:stretch>
            <a:fillRect/>
          </a:stretch>
        </p:blipFill>
        <p:spPr>
          <a:xfrm>
            <a:off x="318293" y="4584885"/>
            <a:ext cx="749562" cy="603630"/>
          </a:xfrm>
          <a:prstGeom prst="rect">
            <a:avLst/>
          </a:prstGeom>
        </p:spPr>
      </p:pic>
      <p:sp>
        <p:nvSpPr>
          <p:cNvPr id="132" name="TextBox 131">
            <a:extLst>
              <a:ext uri="{FF2B5EF4-FFF2-40B4-BE49-F238E27FC236}">
                <a16:creationId xmlns:a16="http://schemas.microsoft.com/office/drawing/2014/main" id="{7D547BAE-95B8-403E-59FA-CA2316E1E0E5}"/>
              </a:ext>
            </a:extLst>
          </p:cNvPr>
          <p:cNvSpPr txBox="1"/>
          <p:nvPr/>
        </p:nvSpPr>
        <p:spPr>
          <a:xfrm>
            <a:off x="4260363" y="5114848"/>
            <a:ext cx="7632299" cy="276999"/>
          </a:xfrm>
          <a:prstGeom prst="rect">
            <a:avLst/>
          </a:prstGeom>
          <a:noFill/>
        </p:spPr>
        <p:txBody>
          <a:bodyPr wrap="square">
            <a:spAutoFit/>
          </a:bodyPr>
          <a:lstStyle/>
          <a:p>
            <a:pPr>
              <a:spcAft>
                <a:spcPts val="800"/>
              </a:spcAft>
            </a:pPr>
            <a:r>
              <a:rPr lang="en-GB" sz="1200" dirty="0"/>
              <a:t>(</a:t>
            </a:r>
            <a:r>
              <a:rPr lang="en-GB" sz="1200" dirty="0" err="1"/>
              <a:t>Kaptelinin</a:t>
            </a:r>
            <a:r>
              <a:rPr lang="en-GB" sz="1200" dirty="0"/>
              <a:t> and Nardi, 2012; Cumming and Henry, 1961; Atchley, 1989; Elder, 1994; Brady and Gilligan, 2018)</a:t>
            </a:r>
            <a:endParaRPr lang="en-GB" sz="1200" kern="100" dirty="0">
              <a:effectLst/>
              <a:latin typeface="Arial" panose="020B0604020202020204" pitchFamily="34" charset="0"/>
              <a:ea typeface="Aptos" panose="020B0004020202020204" pitchFamily="34" charset="0"/>
              <a:cs typeface="Arial" panose="020B0604020202020204" pitchFamily="34" charset="0"/>
            </a:endParaRPr>
          </a:p>
        </p:txBody>
      </p:sp>
      <p:pic>
        <p:nvPicPr>
          <p:cNvPr id="4" name="Recorded Sound">
            <a:hlinkClick r:id="" action="ppaction://media"/>
            <a:extLst>
              <a:ext uri="{FF2B5EF4-FFF2-40B4-BE49-F238E27FC236}">
                <a16:creationId xmlns:a16="http://schemas.microsoft.com/office/drawing/2014/main" id="{C5A26EDA-DBFE-FCA3-AB13-F16C00C613AB}"/>
              </a:ext>
            </a:extLst>
          </p:cNvPr>
          <p:cNvPicPr>
            <a:picLocks noChangeAspect="1"/>
          </p:cNvPicPr>
          <p:nvPr>
            <a:audioFile r:link="rId2"/>
            <p:extLst>
              <p:ext uri="{DAA4B4D4-6D71-4841-9C94-3DE7FCFB9230}">
                <p14:media xmlns:p14="http://schemas.microsoft.com/office/powerpoint/2010/main" r:embed="rId1"/>
              </p:ext>
            </p:extLst>
          </p:nvPr>
        </p:nvPicPr>
        <p:blipFill>
          <a:blip r:embed="rId14"/>
          <a:stretch>
            <a:fillRect/>
          </a:stretch>
        </p:blipFill>
        <p:spPr>
          <a:xfrm>
            <a:off x="11531197" y="6176836"/>
            <a:ext cx="487363" cy="487363"/>
          </a:xfrm>
          <a:prstGeom prst="rect">
            <a:avLst/>
          </a:prstGeom>
        </p:spPr>
      </p:pic>
    </p:spTree>
    <p:extLst>
      <p:ext uri="{BB962C8B-B14F-4D97-AF65-F5344CB8AC3E}">
        <p14:creationId xmlns:p14="http://schemas.microsoft.com/office/powerpoint/2010/main" val="1509618246"/>
      </p:ext>
    </p:extLst>
  </p:cSld>
  <p:clrMapOvr>
    <a:masterClrMapping/>
  </p:clrMapOvr>
  <mc:AlternateContent xmlns:mc="http://schemas.openxmlformats.org/markup-compatibility/2006">
    <mc:Choice xmlns:p14="http://schemas.microsoft.com/office/powerpoint/2010/main" Requires="p14">
      <p:transition spd="slow" p14:dur="2000" advTm="193454"/>
    </mc:Choice>
    <mc:Fallback>
      <p:transition spd="slow" advTm="193454"/>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42" presetClass="entr" presetSubtype="0" fill="hold" grpId="0" nodeType="clickEffect">
                                  <p:stCondLst>
                                    <p:cond delay="0"/>
                                  </p:stCondLst>
                                  <p:childTnLst>
                                    <p:set>
                                      <p:cBhvr>
                                        <p:cTn id="6" dur="1" fill="hold">
                                          <p:stCondLst>
                                            <p:cond delay="0"/>
                                          </p:stCondLst>
                                        </p:cTn>
                                        <p:tgtEl>
                                          <p:spTgt spid="5"/>
                                        </p:tgtEl>
                                        <p:attrNameLst>
                                          <p:attrName>style.visibility</p:attrName>
                                        </p:attrNameLst>
                                      </p:cBhvr>
                                      <p:to>
                                        <p:strVal val="visible"/>
                                      </p:to>
                                    </p:set>
                                    <p:animEffect transition="in" filter="fade">
                                      <p:cBhvr>
                                        <p:cTn id="7" dur="1000"/>
                                        <p:tgtEl>
                                          <p:spTgt spid="5"/>
                                        </p:tgtEl>
                                      </p:cBhvr>
                                    </p:animEffect>
                                    <p:anim calcmode="lin" valueType="num">
                                      <p:cBhvr>
                                        <p:cTn id="8" dur="1000" fill="hold"/>
                                        <p:tgtEl>
                                          <p:spTgt spid="5"/>
                                        </p:tgtEl>
                                        <p:attrNameLst>
                                          <p:attrName>ppt_x</p:attrName>
                                        </p:attrNameLst>
                                      </p:cBhvr>
                                      <p:tavLst>
                                        <p:tav tm="0">
                                          <p:val>
                                            <p:strVal val="#ppt_x"/>
                                          </p:val>
                                        </p:tav>
                                        <p:tav tm="100000">
                                          <p:val>
                                            <p:strVal val="#ppt_x"/>
                                          </p:val>
                                        </p:tav>
                                      </p:tavLst>
                                    </p:anim>
                                    <p:anim calcmode="lin" valueType="num">
                                      <p:cBhvr>
                                        <p:cTn id="9" dur="1000" fill="hold"/>
                                        <p:tgtEl>
                                          <p:spTgt spid="5"/>
                                        </p:tgtEl>
                                        <p:attrNameLst>
                                          <p:attrName>ppt_y</p:attrName>
                                        </p:attrNameLst>
                                      </p:cBhvr>
                                      <p:tavLst>
                                        <p:tav tm="0">
                                          <p:val>
                                            <p:strVal val="#ppt_y+.1"/>
                                          </p:val>
                                        </p:tav>
                                        <p:tav tm="100000">
                                          <p:val>
                                            <p:strVal val="#ppt_y"/>
                                          </p:val>
                                        </p:tav>
                                      </p:tavLst>
                                    </p:anim>
                                  </p:childTnLst>
                                </p:cTn>
                              </p:par>
                              <p:par>
                                <p:cTn id="10" presetID="42" presetClass="entr" presetSubtype="0" fill="hold" grpId="0" nodeType="withEffect">
                                  <p:stCondLst>
                                    <p:cond delay="0"/>
                                  </p:stCondLst>
                                  <p:childTnLst>
                                    <p:set>
                                      <p:cBhvr>
                                        <p:cTn id="11" dur="1" fill="hold">
                                          <p:stCondLst>
                                            <p:cond delay="0"/>
                                          </p:stCondLst>
                                        </p:cTn>
                                        <p:tgtEl>
                                          <p:spTgt spid="7"/>
                                        </p:tgtEl>
                                        <p:attrNameLst>
                                          <p:attrName>style.visibility</p:attrName>
                                        </p:attrNameLst>
                                      </p:cBhvr>
                                      <p:to>
                                        <p:strVal val="visible"/>
                                      </p:to>
                                    </p:set>
                                    <p:animEffect transition="in" filter="fade">
                                      <p:cBhvr>
                                        <p:cTn id="12" dur="1000"/>
                                        <p:tgtEl>
                                          <p:spTgt spid="7"/>
                                        </p:tgtEl>
                                      </p:cBhvr>
                                    </p:animEffect>
                                    <p:anim calcmode="lin" valueType="num">
                                      <p:cBhvr>
                                        <p:cTn id="13" dur="1000" fill="hold"/>
                                        <p:tgtEl>
                                          <p:spTgt spid="7"/>
                                        </p:tgtEl>
                                        <p:attrNameLst>
                                          <p:attrName>ppt_x</p:attrName>
                                        </p:attrNameLst>
                                      </p:cBhvr>
                                      <p:tavLst>
                                        <p:tav tm="0">
                                          <p:val>
                                            <p:strVal val="#ppt_x"/>
                                          </p:val>
                                        </p:tav>
                                        <p:tav tm="100000">
                                          <p:val>
                                            <p:strVal val="#ppt_x"/>
                                          </p:val>
                                        </p:tav>
                                      </p:tavLst>
                                    </p:anim>
                                    <p:anim calcmode="lin" valueType="num">
                                      <p:cBhvr>
                                        <p:cTn id="14" dur="1000" fill="hold"/>
                                        <p:tgtEl>
                                          <p:spTgt spid="7"/>
                                        </p:tgtEl>
                                        <p:attrNameLst>
                                          <p:attrName>ppt_y</p:attrName>
                                        </p:attrNameLst>
                                      </p:cBhvr>
                                      <p:tavLst>
                                        <p:tav tm="0">
                                          <p:val>
                                            <p:strVal val="#ppt_y+.1"/>
                                          </p:val>
                                        </p:tav>
                                        <p:tav tm="100000">
                                          <p:val>
                                            <p:strVal val="#ppt_y"/>
                                          </p:val>
                                        </p:tav>
                                      </p:tavLst>
                                    </p:anim>
                                  </p:childTnLst>
                                </p:cTn>
                              </p:par>
                              <p:par>
                                <p:cTn id="15" presetID="42" presetClass="entr" presetSubtype="0" fill="hold" nodeType="withEffect">
                                  <p:stCondLst>
                                    <p:cond delay="0"/>
                                  </p:stCondLst>
                                  <p:childTnLst>
                                    <p:set>
                                      <p:cBhvr>
                                        <p:cTn id="16" dur="1" fill="hold">
                                          <p:stCondLst>
                                            <p:cond delay="0"/>
                                          </p:stCondLst>
                                        </p:cTn>
                                        <p:tgtEl>
                                          <p:spTgt spid="10"/>
                                        </p:tgtEl>
                                        <p:attrNameLst>
                                          <p:attrName>style.visibility</p:attrName>
                                        </p:attrNameLst>
                                      </p:cBhvr>
                                      <p:to>
                                        <p:strVal val="visible"/>
                                      </p:to>
                                    </p:set>
                                    <p:animEffect transition="in" filter="fade">
                                      <p:cBhvr>
                                        <p:cTn id="17" dur="1000"/>
                                        <p:tgtEl>
                                          <p:spTgt spid="10"/>
                                        </p:tgtEl>
                                      </p:cBhvr>
                                    </p:animEffect>
                                    <p:anim calcmode="lin" valueType="num">
                                      <p:cBhvr>
                                        <p:cTn id="18" dur="1000" fill="hold"/>
                                        <p:tgtEl>
                                          <p:spTgt spid="10"/>
                                        </p:tgtEl>
                                        <p:attrNameLst>
                                          <p:attrName>ppt_x</p:attrName>
                                        </p:attrNameLst>
                                      </p:cBhvr>
                                      <p:tavLst>
                                        <p:tav tm="0">
                                          <p:val>
                                            <p:strVal val="#ppt_x"/>
                                          </p:val>
                                        </p:tav>
                                        <p:tav tm="100000">
                                          <p:val>
                                            <p:strVal val="#ppt_x"/>
                                          </p:val>
                                        </p:tav>
                                      </p:tavLst>
                                    </p:anim>
                                    <p:anim calcmode="lin" valueType="num">
                                      <p:cBhvr>
                                        <p:cTn id="19" dur="1000" fill="hold"/>
                                        <p:tgtEl>
                                          <p:spTgt spid="10"/>
                                        </p:tgtEl>
                                        <p:attrNameLst>
                                          <p:attrName>ppt_y</p:attrName>
                                        </p:attrNameLst>
                                      </p:cBhvr>
                                      <p:tavLst>
                                        <p:tav tm="0">
                                          <p:val>
                                            <p:strVal val="#ppt_y+.1"/>
                                          </p:val>
                                        </p:tav>
                                        <p:tav tm="100000">
                                          <p:val>
                                            <p:strVal val="#ppt_y"/>
                                          </p:val>
                                        </p:tav>
                                      </p:tavLst>
                                    </p:anim>
                                  </p:childTnLst>
                                </p:cTn>
                              </p:par>
                              <p:par>
                                <p:cTn id="20" presetID="42" presetClass="entr" presetSubtype="0" fill="hold" grpId="0" nodeType="withEffect">
                                  <p:stCondLst>
                                    <p:cond delay="0"/>
                                  </p:stCondLst>
                                  <p:childTnLst>
                                    <p:set>
                                      <p:cBhvr>
                                        <p:cTn id="21" dur="1" fill="hold">
                                          <p:stCondLst>
                                            <p:cond delay="0"/>
                                          </p:stCondLst>
                                        </p:cTn>
                                        <p:tgtEl>
                                          <p:spTgt spid="17"/>
                                        </p:tgtEl>
                                        <p:attrNameLst>
                                          <p:attrName>style.visibility</p:attrName>
                                        </p:attrNameLst>
                                      </p:cBhvr>
                                      <p:to>
                                        <p:strVal val="visible"/>
                                      </p:to>
                                    </p:set>
                                    <p:animEffect transition="in" filter="fade">
                                      <p:cBhvr>
                                        <p:cTn id="22" dur="1000"/>
                                        <p:tgtEl>
                                          <p:spTgt spid="17"/>
                                        </p:tgtEl>
                                      </p:cBhvr>
                                    </p:animEffect>
                                    <p:anim calcmode="lin" valueType="num">
                                      <p:cBhvr>
                                        <p:cTn id="23" dur="1000" fill="hold"/>
                                        <p:tgtEl>
                                          <p:spTgt spid="17"/>
                                        </p:tgtEl>
                                        <p:attrNameLst>
                                          <p:attrName>ppt_x</p:attrName>
                                        </p:attrNameLst>
                                      </p:cBhvr>
                                      <p:tavLst>
                                        <p:tav tm="0">
                                          <p:val>
                                            <p:strVal val="#ppt_x"/>
                                          </p:val>
                                        </p:tav>
                                        <p:tav tm="100000">
                                          <p:val>
                                            <p:strVal val="#ppt_x"/>
                                          </p:val>
                                        </p:tav>
                                      </p:tavLst>
                                    </p:anim>
                                    <p:anim calcmode="lin" valueType="num">
                                      <p:cBhvr>
                                        <p:cTn id="24" dur="1000" fill="hold"/>
                                        <p:tgtEl>
                                          <p:spTgt spid="17"/>
                                        </p:tgtEl>
                                        <p:attrNameLst>
                                          <p:attrName>ppt_y</p:attrName>
                                        </p:attrNameLst>
                                      </p:cBhvr>
                                      <p:tavLst>
                                        <p:tav tm="0">
                                          <p:val>
                                            <p:strVal val="#ppt_y+.1"/>
                                          </p:val>
                                        </p:tav>
                                        <p:tav tm="100000">
                                          <p:val>
                                            <p:strVal val="#ppt_y"/>
                                          </p:val>
                                        </p:tav>
                                      </p:tavLst>
                                    </p:anim>
                                  </p:childTnLst>
                                </p:cTn>
                              </p:par>
                              <p:par>
                                <p:cTn id="25" presetID="42" presetClass="entr" presetSubtype="0" fill="hold" grpId="0" nodeType="withEffect">
                                  <p:stCondLst>
                                    <p:cond delay="0"/>
                                  </p:stCondLst>
                                  <p:childTnLst>
                                    <p:set>
                                      <p:cBhvr>
                                        <p:cTn id="26" dur="1" fill="hold">
                                          <p:stCondLst>
                                            <p:cond delay="0"/>
                                          </p:stCondLst>
                                        </p:cTn>
                                        <p:tgtEl>
                                          <p:spTgt spid="19"/>
                                        </p:tgtEl>
                                        <p:attrNameLst>
                                          <p:attrName>style.visibility</p:attrName>
                                        </p:attrNameLst>
                                      </p:cBhvr>
                                      <p:to>
                                        <p:strVal val="visible"/>
                                      </p:to>
                                    </p:set>
                                    <p:animEffect transition="in" filter="fade">
                                      <p:cBhvr>
                                        <p:cTn id="27" dur="1000"/>
                                        <p:tgtEl>
                                          <p:spTgt spid="19"/>
                                        </p:tgtEl>
                                      </p:cBhvr>
                                    </p:animEffect>
                                    <p:anim calcmode="lin" valueType="num">
                                      <p:cBhvr>
                                        <p:cTn id="28" dur="1000" fill="hold"/>
                                        <p:tgtEl>
                                          <p:spTgt spid="19"/>
                                        </p:tgtEl>
                                        <p:attrNameLst>
                                          <p:attrName>ppt_x</p:attrName>
                                        </p:attrNameLst>
                                      </p:cBhvr>
                                      <p:tavLst>
                                        <p:tav tm="0">
                                          <p:val>
                                            <p:strVal val="#ppt_x"/>
                                          </p:val>
                                        </p:tav>
                                        <p:tav tm="100000">
                                          <p:val>
                                            <p:strVal val="#ppt_x"/>
                                          </p:val>
                                        </p:tav>
                                      </p:tavLst>
                                    </p:anim>
                                    <p:anim calcmode="lin" valueType="num">
                                      <p:cBhvr>
                                        <p:cTn id="29" dur="1000" fill="hold"/>
                                        <p:tgtEl>
                                          <p:spTgt spid="19"/>
                                        </p:tgtEl>
                                        <p:attrNameLst>
                                          <p:attrName>ppt_y</p:attrName>
                                        </p:attrNameLst>
                                      </p:cBhvr>
                                      <p:tavLst>
                                        <p:tav tm="0">
                                          <p:val>
                                            <p:strVal val="#ppt_y+.1"/>
                                          </p:val>
                                        </p:tav>
                                        <p:tav tm="100000">
                                          <p:val>
                                            <p:strVal val="#ppt_y"/>
                                          </p:val>
                                        </p:tav>
                                      </p:tavLst>
                                    </p:anim>
                                  </p:childTnLst>
                                </p:cTn>
                              </p:par>
                              <p:par>
                                <p:cTn id="30" presetID="42" presetClass="entr" presetSubtype="0" fill="hold" grpId="0" nodeType="withEffect">
                                  <p:stCondLst>
                                    <p:cond delay="0"/>
                                  </p:stCondLst>
                                  <p:childTnLst>
                                    <p:set>
                                      <p:cBhvr>
                                        <p:cTn id="31" dur="1" fill="hold">
                                          <p:stCondLst>
                                            <p:cond delay="0"/>
                                          </p:stCondLst>
                                        </p:cTn>
                                        <p:tgtEl>
                                          <p:spTgt spid="31"/>
                                        </p:tgtEl>
                                        <p:attrNameLst>
                                          <p:attrName>style.visibility</p:attrName>
                                        </p:attrNameLst>
                                      </p:cBhvr>
                                      <p:to>
                                        <p:strVal val="visible"/>
                                      </p:to>
                                    </p:set>
                                    <p:animEffect transition="in" filter="fade">
                                      <p:cBhvr>
                                        <p:cTn id="32" dur="1000"/>
                                        <p:tgtEl>
                                          <p:spTgt spid="31"/>
                                        </p:tgtEl>
                                      </p:cBhvr>
                                    </p:animEffect>
                                    <p:anim calcmode="lin" valueType="num">
                                      <p:cBhvr>
                                        <p:cTn id="33" dur="1000" fill="hold"/>
                                        <p:tgtEl>
                                          <p:spTgt spid="31"/>
                                        </p:tgtEl>
                                        <p:attrNameLst>
                                          <p:attrName>ppt_x</p:attrName>
                                        </p:attrNameLst>
                                      </p:cBhvr>
                                      <p:tavLst>
                                        <p:tav tm="0">
                                          <p:val>
                                            <p:strVal val="#ppt_x"/>
                                          </p:val>
                                        </p:tav>
                                        <p:tav tm="100000">
                                          <p:val>
                                            <p:strVal val="#ppt_x"/>
                                          </p:val>
                                        </p:tav>
                                      </p:tavLst>
                                    </p:anim>
                                    <p:anim calcmode="lin" valueType="num">
                                      <p:cBhvr>
                                        <p:cTn id="34" dur="1000" fill="hold"/>
                                        <p:tgtEl>
                                          <p:spTgt spid="31"/>
                                        </p:tgtEl>
                                        <p:attrNameLst>
                                          <p:attrName>ppt_y</p:attrName>
                                        </p:attrNameLst>
                                      </p:cBhvr>
                                      <p:tavLst>
                                        <p:tav tm="0">
                                          <p:val>
                                            <p:strVal val="#ppt_y+.1"/>
                                          </p:val>
                                        </p:tav>
                                        <p:tav tm="100000">
                                          <p:val>
                                            <p:strVal val="#ppt_y"/>
                                          </p:val>
                                        </p:tav>
                                      </p:tavLst>
                                    </p:anim>
                                  </p:childTnLst>
                                </p:cTn>
                              </p:par>
                              <p:par>
                                <p:cTn id="35" presetID="42" presetClass="entr" presetSubtype="0" fill="hold" grpId="0" nodeType="withEffect">
                                  <p:stCondLst>
                                    <p:cond delay="0"/>
                                  </p:stCondLst>
                                  <p:childTnLst>
                                    <p:set>
                                      <p:cBhvr>
                                        <p:cTn id="36" dur="1" fill="hold">
                                          <p:stCondLst>
                                            <p:cond delay="0"/>
                                          </p:stCondLst>
                                        </p:cTn>
                                        <p:tgtEl>
                                          <p:spTgt spid="33"/>
                                        </p:tgtEl>
                                        <p:attrNameLst>
                                          <p:attrName>style.visibility</p:attrName>
                                        </p:attrNameLst>
                                      </p:cBhvr>
                                      <p:to>
                                        <p:strVal val="visible"/>
                                      </p:to>
                                    </p:set>
                                    <p:animEffect transition="in" filter="fade">
                                      <p:cBhvr>
                                        <p:cTn id="37" dur="1000"/>
                                        <p:tgtEl>
                                          <p:spTgt spid="33"/>
                                        </p:tgtEl>
                                      </p:cBhvr>
                                    </p:animEffect>
                                    <p:anim calcmode="lin" valueType="num">
                                      <p:cBhvr>
                                        <p:cTn id="38" dur="1000" fill="hold"/>
                                        <p:tgtEl>
                                          <p:spTgt spid="33"/>
                                        </p:tgtEl>
                                        <p:attrNameLst>
                                          <p:attrName>ppt_x</p:attrName>
                                        </p:attrNameLst>
                                      </p:cBhvr>
                                      <p:tavLst>
                                        <p:tav tm="0">
                                          <p:val>
                                            <p:strVal val="#ppt_x"/>
                                          </p:val>
                                        </p:tav>
                                        <p:tav tm="100000">
                                          <p:val>
                                            <p:strVal val="#ppt_x"/>
                                          </p:val>
                                        </p:tav>
                                      </p:tavLst>
                                    </p:anim>
                                    <p:anim calcmode="lin" valueType="num">
                                      <p:cBhvr>
                                        <p:cTn id="39" dur="1000" fill="hold"/>
                                        <p:tgtEl>
                                          <p:spTgt spid="33"/>
                                        </p:tgtEl>
                                        <p:attrNameLst>
                                          <p:attrName>ppt_y</p:attrName>
                                        </p:attrNameLst>
                                      </p:cBhvr>
                                      <p:tavLst>
                                        <p:tav tm="0">
                                          <p:val>
                                            <p:strVal val="#ppt_y+.1"/>
                                          </p:val>
                                        </p:tav>
                                        <p:tav tm="100000">
                                          <p:val>
                                            <p:strVal val="#ppt_y"/>
                                          </p:val>
                                        </p:tav>
                                      </p:tavLst>
                                    </p:anim>
                                  </p:childTnLst>
                                </p:cTn>
                              </p:par>
                              <p:par>
                                <p:cTn id="40" presetID="42" presetClass="entr" presetSubtype="0" fill="hold" grpId="0" nodeType="withEffect">
                                  <p:stCondLst>
                                    <p:cond delay="0"/>
                                  </p:stCondLst>
                                  <p:childTnLst>
                                    <p:set>
                                      <p:cBhvr>
                                        <p:cTn id="41" dur="1" fill="hold">
                                          <p:stCondLst>
                                            <p:cond delay="0"/>
                                          </p:stCondLst>
                                        </p:cTn>
                                        <p:tgtEl>
                                          <p:spTgt spid="35"/>
                                        </p:tgtEl>
                                        <p:attrNameLst>
                                          <p:attrName>style.visibility</p:attrName>
                                        </p:attrNameLst>
                                      </p:cBhvr>
                                      <p:to>
                                        <p:strVal val="visible"/>
                                      </p:to>
                                    </p:set>
                                    <p:animEffect transition="in" filter="fade">
                                      <p:cBhvr>
                                        <p:cTn id="42" dur="1000"/>
                                        <p:tgtEl>
                                          <p:spTgt spid="35"/>
                                        </p:tgtEl>
                                      </p:cBhvr>
                                    </p:animEffect>
                                    <p:anim calcmode="lin" valueType="num">
                                      <p:cBhvr>
                                        <p:cTn id="43" dur="1000" fill="hold"/>
                                        <p:tgtEl>
                                          <p:spTgt spid="35"/>
                                        </p:tgtEl>
                                        <p:attrNameLst>
                                          <p:attrName>ppt_x</p:attrName>
                                        </p:attrNameLst>
                                      </p:cBhvr>
                                      <p:tavLst>
                                        <p:tav tm="0">
                                          <p:val>
                                            <p:strVal val="#ppt_x"/>
                                          </p:val>
                                        </p:tav>
                                        <p:tav tm="100000">
                                          <p:val>
                                            <p:strVal val="#ppt_x"/>
                                          </p:val>
                                        </p:tav>
                                      </p:tavLst>
                                    </p:anim>
                                    <p:anim calcmode="lin" valueType="num">
                                      <p:cBhvr>
                                        <p:cTn id="44" dur="1000" fill="hold"/>
                                        <p:tgtEl>
                                          <p:spTgt spid="35"/>
                                        </p:tgtEl>
                                        <p:attrNameLst>
                                          <p:attrName>ppt_y</p:attrName>
                                        </p:attrNameLst>
                                      </p:cBhvr>
                                      <p:tavLst>
                                        <p:tav tm="0">
                                          <p:val>
                                            <p:strVal val="#ppt_y+.1"/>
                                          </p:val>
                                        </p:tav>
                                        <p:tav tm="100000">
                                          <p:val>
                                            <p:strVal val="#ppt_y"/>
                                          </p:val>
                                        </p:tav>
                                      </p:tavLst>
                                    </p:anim>
                                  </p:childTnLst>
                                </p:cTn>
                              </p:par>
                              <p:par>
                                <p:cTn id="45" presetID="42" presetClass="entr" presetSubtype="0" fill="hold" grpId="0" nodeType="withEffect">
                                  <p:stCondLst>
                                    <p:cond delay="0"/>
                                  </p:stCondLst>
                                  <p:childTnLst>
                                    <p:set>
                                      <p:cBhvr>
                                        <p:cTn id="46" dur="1" fill="hold">
                                          <p:stCondLst>
                                            <p:cond delay="0"/>
                                          </p:stCondLst>
                                        </p:cTn>
                                        <p:tgtEl>
                                          <p:spTgt spid="37"/>
                                        </p:tgtEl>
                                        <p:attrNameLst>
                                          <p:attrName>style.visibility</p:attrName>
                                        </p:attrNameLst>
                                      </p:cBhvr>
                                      <p:to>
                                        <p:strVal val="visible"/>
                                      </p:to>
                                    </p:set>
                                    <p:animEffect transition="in" filter="fade">
                                      <p:cBhvr>
                                        <p:cTn id="47" dur="1000"/>
                                        <p:tgtEl>
                                          <p:spTgt spid="37"/>
                                        </p:tgtEl>
                                      </p:cBhvr>
                                    </p:animEffect>
                                    <p:anim calcmode="lin" valueType="num">
                                      <p:cBhvr>
                                        <p:cTn id="48" dur="1000" fill="hold"/>
                                        <p:tgtEl>
                                          <p:spTgt spid="37"/>
                                        </p:tgtEl>
                                        <p:attrNameLst>
                                          <p:attrName>ppt_x</p:attrName>
                                        </p:attrNameLst>
                                      </p:cBhvr>
                                      <p:tavLst>
                                        <p:tav tm="0">
                                          <p:val>
                                            <p:strVal val="#ppt_x"/>
                                          </p:val>
                                        </p:tav>
                                        <p:tav tm="100000">
                                          <p:val>
                                            <p:strVal val="#ppt_x"/>
                                          </p:val>
                                        </p:tav>
                                      </p:tavLst>
                                    </p:anim>
                                    <p:anim calcmode="lin" valueType="num">
                                      <p:cBhvr>
                                        <p:cTn id="49" dur="1000" fill="hold"/>
                                        <p:tgtEl>
                                          <p:spTgt spid="37"/>
                                        </p:tgtEl>
                                        <p:attrNameLst>
                                          <p:attrName>ppt_y</p:attrName>
                                        </p:attrNameLst>
                                      </p:cBhvr>
                                      <p:tavLst>
                                        <p:tav tm="0">
                                          <p:val>
                                            <p:strVal val="#ppt_y+.1"/>
                                          </p:val>
                                        </p:tav>
                                        <p:tav tm="100000">
                                          <p:val>
                                            <p:strVal val="#ppt_y"/>
                                          </p:val>
                                        </p:tav>
                                      </p:tavLst>
                                    </p:anim>
                                  </p:childTnLst>
                                </p:cTn>
                              </p:par>
                              <p:par>
                                <p:cTn id="50" presetID="42" presetClass="entr" presetSubtype="0" fill="hold" grpId="0" nodeType="withEffect">
                                  <p:stCondLst>
                                    <p:cond delay="0"/>
                                  </p:stCondLst>
                                  <p:childTnLst>
                                    <p:set>
                                      <p:cBhvr>
                                        <p:cTn id="51" dur="1" fill="hold">
                                          <p:stCondLst>
                                            <p:cond delay="0"/>
                                          </p:stCondLst>
                                        </p:cTn>
                                        <p:tgtEl>
                                          <p:spTgt spid="39"/>
                                        </p:tgtEl>
                                        <p:attrNameLst>
                                          <p:attrName>style.visibility</p:attrName>
                                        </p:attrNameLst>
                                      </p:cBhvr>
                                      <p:to>
                                        <p:strVal val="visible"/>
                                      </p:to>
                                    </p:set>
                                    <p:animEffect transition="in" filter="fade">
                                      <p:cBhvr>
                                        <p:cTn id="52" dur="1000"/>
                                        <p:tgtEl>
                                          <p:spTgt spid="39"/>
                                        </p:tgtEl>
                                      </p:cBhvr>
                                    </p:animEffect>
                                    <p:anim calcmode="lin" valueType="num">
                                      <p:cBhvr>
                                        <p:cTn id="53" dur="1000" fill="hold"/>
                                        <p:tgtEl>
                                          <p:spTgt spid="39"/>
                                        </p:tgtEl>
                                        <p:attrNameLst>
                                          <p:attrName>ppt_x</p:attrName>
                                        </p:attrNameLst>
                                      </p:cBhvr>
                                      <p:tavLst>
                                        <p:tav tm="0">
                                          <p:val>
                                            <p:strVal val="#ppt_x"/>
                                          </p:val>
                                        </p:tav>
                                        <p:tav tm="100000">
                                          <p:val>
                                            <p:strVal val="#ppt_x"/>
                                          </p:val>
                                        </p:tav>
                                      </p:tavLst>
                                    </p:anim>
                                    <p:anim calcmode="lin" valueType="num">
                                      <p:cBhvr>
                                        <p:cTn id="54" dur="1000" fill="hold"/>
                                        <p:tgtEl>
                                          <p:spTgt spid="39"/>
                                        </p:tgtEl>
                                        <p:attrNameLst>
                                          <p:attrName>ppt_y</p:attrName>
                                        </p:attrNameLst>
                                      </p:cBhvr>
                                      <p:tavLst>
                                        <p:tav tm="0">
                                          <p:val>
                                            <p:strVal val="#ppt_y+.1"/>
                                          </p:val>
                                        </p:tav>
                                        <p:tav tm="100000">
                                          <p:val>
                                            <p:strVal val="#ppt_y"/>
                                          </p:val>
                                        </p:tav>
                                      </p:tavLst>
                                    </p:anim>
                                  </p:childTnLst>
                                </p:cTn>
                              </p:par>
                              <p:par>
                                <p:cTn id="55" presetID="42" presetClass="entr" presetSubtype="0" fill="hold" grpId="0" nodeType="withEffect">
                                  <p:stCondLst>
                                    <p:cond delay="0"/>
                                  </p:stCondLst>
                                  <p:childTnLst>
                                    <p:set>
                                      <p:cBhvr>
                                        <p:cTn id="56" dur="1" fill="hold">
                                          <p:stCondLst>
                                            <p:cond delay="0"/>
                                          </p:stCondLst>
                                        </p:cTn>
                                        <p:tgtEl>
                                          <p:spTgt spid="41"/>
                                        </p:tgtEl>
                                        <p:attrNameLst>
                                          <p:attrName>style.visibility</p:attrName>
                                        </p:attrNameLst>
                                      </p:cBhvr>
                                      <p:to>
                                        <p:strVal val="visible"/>
                                      </p:to>
                                    </p:set>
                                    <p:animEffect transition="in" filter="fade">
                                      <p:cBhvr>
                                        <p:cTn id="57" dur="1000"/>
                                        <p:tgtEl>
                                          <p:spTgt spid="41"/>
                                        </p:tgtEl>
                                      </p:cBhvr>
                                    </p:animEffect>
                                    <p:anim calcmode="lin" valueType="num">
                                      <p:cBhvr>
                                        <p:cTn id="58" dur="1000" fill="hold"/>
                                        <p:tgtEl>
                                          <p:spTgt spid="41"/>
                                        </p:tgtEl>
                                        <p:attrNameLst>
                                          <p:attrName>ppt_x</p:attrName>
                                        </p:attrNameLst>
                                      </p:cBhvr>
                                      <p:tavLst>
                                        <p:tav tm="0">
                                          <p:val>
                                            <p:strVal val="#ppt_x"/>
                                          </p:val>
                                        </p:tav>
                                        <p:tav tm="100000">
                                          <p:val>
                                            <p:strVal val="#ppt_x"/>
                                          </p:val>
                                        </p:tav>
                                      </p:tavLst>
                                    </p:anim>
                                    <p:anim calcmode="lin" valueType="num">
                                      <p:cBhvr>
                                        <p:cTn id="59" dur="1000" fill="hold"/>
                                        <p:tgtEl>
                                          <p:spTgt spid="41"/>
                                        </p:tgtEl>
                                        <p:attrNameLst>
                                          <p:attrName>ppt_y</p:attrName>
                                        </p:attrNameLst>
                                      </p:cBhvr>
                                      <p:tavLst>
                                        <p:tav tm="0">
                                          <p:val>
                                            <p:strVal val="#ppt_y+.1"/>
                                          </p:val>
                                        </p:tav>
                                        <p:tav tm="100000">
                                          <p:val>
                                            <p:strVal val="#ppt_y"/>
                                          </p:val>
                                        </p:tav>
                                      </p:tavLst>
                                    </p:anim>
                                  </p:childTnLst>
                                </p:cTn>
                              </p:par>
                              <p:par>
                                <p:cTn id="60" presetID="42" presetClass="entr" presetSubtype="0" fill="hold" grpId="0" nodeType="withEffect">
                                  <p:stCondLst>
                                    <p:cond delay="0"/>
                                  </p:stCondLst>
                                  <p:childTnLst>
                                    <p:set>
                                      <p:cBhvr>
                                        <p:cTn id="61" dur="1" fill="hold">
                                          <p:stCondLst>
                                            <p:cond delay="0"/>
                                          </p:stCondLst>
                                        </p:cTn>
                                        <p:tgtEl>
                                          <p:spTgt spid="43"/>
                                        </p:tgtEl>
                                        <p:attrNameLst>
                                          <p:attrName>style.visibility</p:attrName>
                                        </p:attrNameLst>
                                      </p:cBhvr>
                                      <p:to>
                                        <p:strVal val="visible"/>
                                      </p:to>
                                    </p:set>
                                    <p:animEffect transition="in" filter="fade">
                                      <p:cBhvr>
                                        <p:cTn id="62" dur="1000"/>
                                        <p:tgtEl>
                                          <p:spTgt spid="43"/>
                                        </p:tgtEl>
                                      </p:cBhvr>
                                    </p:animEffect>
                                    <p:anim calcmode="lin" valueType="num">
                                      <p:cBhvr>
                                        <p:cTn id="63" dur="1000" fill="hold"/>
                                        <p:tgtEl>
                                          <p:spTgt spid="43"/>
                                        </p:tgtEl>
                                        <p:attrNameLst>
                                          <p:attrName>ppt_x</p:attrName>
                                        </p:attrNameLst>
                                      </p:cBhvr>
                                      <p:tavLst>
                                        <p:tav tm="0">
                                          <p:val>
                                            <p:strVal val="#ppt_x"/>
                                          </p:val>
                                        </p:tav>
                                        <p:tav tm="100000">
                                          <p:val>
                                            <p:strVal val="#ppt_x"/>
                                          </p:val>
                                        </p:tav>
                                      </p:tavLst>
                                    </p:anim>
                                    <p:anim calcmode="lin" valueType="num">
                                      <p:cBhvr>
                                        <p:cTn id="64" dur="1000" fill="hold"/>
                                        <p:tgtEl>
                                          <p:spTgt spid="43"/>
                                        </p:tgtEl>
                                        <p:attrNameLst>
                                          <p:attrName>ppt_y</p:attrName>
                                        </p:attrNameLst>
                                      </p:cBhvr>
                                      <p:tavLst>
                                        <p:tav tm="0">
                                          <p:val>
                                            <p:strVal val="#ppt_y+.1"/>
                                          </p:val>
                                        </p:tav>
                                        <p:tav tm="100000">
                                          <p:val>
                                            <p:strVal val="#ppt_y"/>
                                          </p:val>
                                        </p:tav>
                                      </p:tavLst>
                                    </p:anim>
                                  </p:childTnLst>
                                </p:cTn>
                              </p:par>
                              <p:par>
                                <p:cTn id="65" presetID="42" presetClass="entr" presetSubtype="0" fill="hold" grpId="0" nodeType="withEffect">
                                  <p:stCondLst>
                                    <p:cond delay="0"/>
                                  </p:stCondLst>
                                  <p:childTnLst>
                                    <p:set>
                                      <p:cBhvr>
                                        <p:cTn id="66" dur="1" fill="hold">
                                          <p:stCondLst>
                                            <p:cond delay="0"/>
                                          </p:stCondLst>
                                        </p:cTn>
                                        <p:tgtEl>
                                          <p:spTgt spid="45"/>
                                        </p:tgtEl>
                                        <p:attrNameLst>
                                          <p:attrName>style.visibility</p:attrName>
                                        </p:attrNameLst>
                                      </p:cBhvr>
                                      <p:to>
                                        <p:strVal val="visible"/>
                                      </p:to>
                                    </p:set>
                                    <p:animEffect transition="in" filter="fade">
                                      <p:cBhvr>
                                        <p:cTn id="67" dur="1000"/>
                                        <p:tgtEl>
                                          <p:spTgt spid="45"/>
                                        </p:tgtEl>
                                      </p:cBhvr>
                                    </p:animEffect>
                                    <p:anim calcmode="lin" valueType="num">
                                      <p:cBhvr>
                                        <p:cTn id="68" dur="1000" fill="hold"/>
                                        <p:tgtEl>
                                          <p:spTgt spid="45"/>
                                        </p:tgtEl>
                                        <p:attrNameLst>
                                          <p:attrName>ppt_x</p:attrName>
                                        </p:attrNameLst>
                                      </p:cBhvr>
                                      <p:tavLst>
                                        <p:tav tm="0">
                                          <p:val>
                                            <p:strVal val="#ppt_x"/>
                                          </p:val>
                                        </p:tav>
                                        <p:tav tm="100000">
                                          <p:val>
                                            <p:strVal val="#ppt_x"/>
                                          </p:val>
                                        </p:tav>
                                      </p:tavLst>
                                    </p:anim>
                                    <p:anim calcmode="lin" valueType="num">
                                      <p:cBhvr>
                                        <p:cTn id="69" dur="1000" fill="hold"/>
                                        <p:tgtEl>
                                          <p:spTgt spid="45"/>
                                        </p:tgtEl>
                                        <p:attrNameLst>
                                          <p:attrName>ppt_y</p:attrName>
                                        </p:attrNameLst>
                                      </p:cBhvr>
                                      <p:tavLst>
                                        <p:tav tm="0">
                                          <p:val>
                                            <p:strVal val="#ppt_y+.1"/>
                                          </p:val>
                                        </p:tav>
                                        <p:tav tm="100000">
                                          <p:val>
                                            <p:strVal val="#ppt_y"/>
                                          </p:val>
                                        </p:tav>
                                      </p:tavLst>
                                    </p:anim>
                                  </p:childTnLst>
                                </p:cTn>
                              </p:par>
                              <p:par>
                                <p:cTn id="70" presetID="42" presetClass="entr" presetSubtype="0" fill="hold" grpId="0" nodeType="withEffect">
                                  <p:stCondLst>
                                    <p:cond delay="0"/>
                                  </p:stCondLst>
                                  <p:childTnLst>
                                    <p:set>
                                      <p:cBhvr>
                                        <p:cTn id="71" dur="1" fill="hold">
                                          <p:stCondLst>
                                            <p:cond delay="0"/>
                                          </p:stCondLst>
                                        </p:cTn>
                                        <p:tgtEl>
                                          <p:spTgt spid="47"/>
                                        </p:tgtEl>
                                        <p:attrNameLst>
                                          <p:attrName>style.visibility</p:attrName>
                                        </p:attrNameLst>
                                      </p:cBhvr>
                                      <p:to>
                                        <p:strVal val="visible"/>
                                      </p:to>
                                    </p:set>
                                    <p:animEffect transition="in" filter="fade">
                                      <p:cBhvr>
                                        <p:cTn id="72" dur="1000"/>
                                        <p:tgtEl>
                                          <p:spTgt spid="47"/>
                                        </p:tgtEl>
                                      </p:cBhvr>
                                    </p:animEffect>
                                    <p:anim calcmode="lin" valueType="num">
                                      <p:cBhvr>
                                        <p:cTn id="73" dur="1000" fill="hold"/>
                                        <p:tgtEl>
                                          <p:spTgt spid="47"/>
                                        </p:tgtEl>
                                        <p:attrNameLst>
                                          <p:attrName>ppt_x</p:attrName>
                                        </p:attrNameLst>
                                      </p:cBhvr>
                                      <p:tavLst>
                                        <p:tav tm="0">
                                          <p:val>
                                            <p:strVal val="#ppt_x"/>
                                          </p:val>
                                        </p:tav>
                                        <p:tav tm="100000">
                                          <p:val>
                                            <p:strVal val="#ppt_x"/>
                                          </p:val>
                                        </p:tav>
                                      </p:tavLst>
                                    </p:anim>
                                    <p:anim calcmode="lin" valueType="num">
                                      <p:cBhvr>
                                        <p:cTn id="74" dur="1000" fill="hold"/>
                                        <p:tgtEl>
                                          <p:spTgt spid="47"/>
                                        </p:tgtEl>
                                        <p:attrNameLst>
                                          <p:attrName>ppt_y</p:attrName>
                                        </p:attrNameLst>
                                      </p:cBhvr>
                                      <p:tavLst>
                                        <p:tav tm="0">
                                          <p:val>
                                            <p:strVal val="#ppt_y+.1"/>
                                          </p:val>
                                        </p:tav>
                                        <p:tav tm="100000">
                                          <p:val>
                                            <p:strVal val="#ppt_y"/>
                                          </p:val>
                                        </p:tav>
                                      </p:tavLst>
                                    </p:anim>
                                  </p:childTnLst>
                                </p:cTn>
                              </p:par>
                              <p:par>
                                <p:cTn id="75" presetID="42" presetClass="entr" presetSubtype="0" fill="hold" grpId="0" nodeType="withEffect">
                                  <p:stCondLst>
                                    <p:cond delay="0"/>
                                  </p:stCondLst>
                                  <p:childTnLst>
                                    <p:set>
                                      <p:cBhvr>
                                        <p:cTn id="76" dur="1" fill="hold">
                                          <p:stCondLst>
                                            <p:cond delay="0"/>
                                          </p:stCondLst>
                                        </p:cTn>
                                        <p:tgtEl>
                                          <p:spTgt spid="60"/>
                                        </p:tgtEl>
                                        <p:attrNameLst>
                                          <p:attrName>style.visibility</p:attrName>
                                        </p:attrNameLst>
                                      </p:cBhvr>
                                      <p:to>
                                        <p:strVal val="visible"/>
                                      </p:to>
                                    </p:set>
                                    <p:animEffect transition="in" filter="fade">
                                      <p:cBhvr>
                                        <p:cTn id="77" dur="1000"/>
                                        <p:tgtEl>
                                          <p:spTgt spid="60"/>
                                        </p:tgtEl>
                                      </p:cBhvr>
                                    </p:animEffect>
                                    <p:anim calcmode="lin" valueType="num">
                                      <p:cBhvr>
                                        <p:cTn id="78" dur="1000" fill="hold"/>
                                        <p:tgtEl>
                                          <p:spTgt spid="60"/>
                                        </p:tgtEl>
                                        <p:attrNameLst>
                                          <p:attrName>ppt_x</p:attrName>
                                        </p:attrNameLst>
                                      </p:cBhvr>
                                      <p:tavLst>
                                        <p:tav tm="0">
                                          <p:val>
                                            <p:strVal val="#ppt_x"/>
                                          </p:val>
                                        </p:tav>
                                        <p:tav tm="100000">
                                          <p:val>
                                            <p:strVal val="#ppt_x"/>
                                          </p:val>
                                        </p:tav>
                                      </p:tavLst>
                                    </p:anim>
                                    <p:anim calcmode="lin" valueType="num">
                                      <p:cBhvr>
                                        <p:cTn id="79" dur="1000" fill="hold"/>
                                        <p:tgtEl>
                                          <p:spTgt spid="60"/>
                                        </p:tgtEl>
                                        <p:attrNameLst>
                                          <p:attrName>ppt_y</p:attrName>
                                        </p:attrNameLst>
                                      </p:cBhvr>
                                      <p:tavLst>
                                        <p:tav tm="0">
                                          <p:val>
                                            <p:strVal val="#ppt_y+.1"/>
                                          </p:val>
                                        </p:tav>
                                        <p:tav tm="100000">
                                          <p:val>
                                            <p:strVal val="#ppt_y"/>
                                          </p:val>
                                        </p:tav>
                                      </p:tavLst>
                                    </p:anim>
                                  </p:childTnLst>
                                </p:cTn>
                              </p:par>
                              <p:par>
                                <p:cTn id="80" presetID="42" presetClass="entr" presetSubtype="0" fill="hold" grpId="0" nodeType="withEffect">
                                  <p:stCondLst>
                                    <p:cond delay="0"/>
                                  </p:stCondLst>
                                  <p:childTnLst>
                                    <p:set>
                                      <p:cBhvr>
                                        <p:cTn id="81" dur="1" fill="hold">
                                          <p:stCondLst>
                                            <p:cond delay="0"/>
                                          </p:stCondLst>
                                        </p:cTn>
                                        <p:tgtEl>
                                          <p:spTgt spid="62"/>
                                        </p:tgtEl>
                                        <p:attrNameLst>
                                          <p:attrName>style.visibility</p:attrName>
                                        </p:attrNameLst>
                                      </p:cBhvr>
                                      <p:to>
                                        <p:strVal val="visible"/>
                                      </p:to>
                                    </p:set>
                                    <p:animEffect transition="in" filter="fade">
                                      <p:cBhvr>
                                        <p:cTn id="82" dur="1000"/>
                                        <p:tgtEl>
                                          <p:spTgt spid="62"/>
                                        </p:tgtEl>
                                      </p:cBhvr>
                                    </p:animEffect>
                                    <p:anim calcmode="lin" valueType="num">
                                      <p:cBhvr>
                                        <p:cTn id="83" dur="1000" fill="hold"/>
                                        <p:tgtEl>
                                          <p:spTgt spid="62"/>
                                        </p:tgtEl>
                                        <p:attrNameLst>
                                          <p:attrName>ppt_x</p:attrName>
                                        </p:attrNameLst>
                                      </p:cBhvr>
                                      <p:tavLst>
                                        <p:tav tm="0">
                                          <p:val>
                                            <p:strVal val="#ppt_x"/>
                                          </p:val>
                                        </p:tav>
                                        <p:tav tm="100000">
                                          <p:val>
                                            <p:strVal val="#ppt_x"/>
                                          </p:val>
                                        </p:tav>
                                      </p:tavLst>
                                    </p:anim>
                                    <p:anim calcmode="lin" valueType="num">
                                      <p:cBhvr>
                                        <p:cTn id="84" dur="1000" fill="hold"/>
                                        <p:tgtEl>
                                          <p:spTgt spid="62"/>
                                        </p:tgtEl>
                                        <p:attrNameLst>
                                          <p:attrName>ppt_y</p:attrName>
                                        </p:attrNameLst>
                                      </p:cBhvr>
                                      <p:tavLst>
                                        <p:tav tm="0">
                                          <p:val>
                                            <p:strVal val="#ppt_y+.1"/>
                                          </p:val>
                                        </p:tav>
                                        <p:tav tm="100000">
                                          <p:val>
                                            <p:strVal val="#ppt_y"/>
                                          </p:val>
                                        </p:tav>
                                      </p:tavLst>
                                    </p:anim>
                                  </p:childTnLst>
                                </p:cTn>
                              </p:par>
                              <p:par>
                                <p:cTn id="85" presetID="42" presetClass="entr" presetSubtype="0" fill="hold" grpId="0" nodeType="withEffect">
                                  <p:stCondLst>
                                    <p:cond delay="0"/>
                                  </p:stCondLst>
                                  <p:childTnLst>
                                    <p:set>
                                      <p:cBhvr>
                                        <p:cTn id="86" dur="1" fill="hold">
                                          <p:stCondLst>
                                            <p:cond delay="0"/>
                                          </p:stCondLst>
                                        </p:cTn>
                                        <p:tgtEl>
                                          <p:spTgt spid="64"/>
                                        </p:tgtEl>
                                        <p:attrNameLst>
                                          <p:attrName>style.visibility</p:attrName>
                                        </p:attrNameLst>
                                      </p:cBhvr>
                                      <p:to>
                                        <p:strVal val="visible"/>
                                      </p:to>
                                    </p:set>
                                    <p:animEffect transition="in" filter="fade">
                                      <p:cBhvr>
                                        <p:cTn id="87" dur="1000"/>
                                        <p:tgtEl>
                                          <p:spTgt spid="64"/>
                                        </p:tgtEl>
                                      </p:cBhvr>
                                    </p:animEffect>
                                    <p:anim calcmode="lin" valueType="num">
                                      <p:cBhvr>
                                        <p:cTn id="88" dur="1000" fill="hold"/>
                                        <p:tgtEl>
                                          <p:spTgt spid="64"/>
                                        </p:tgtEl>
                                        <p:attrNameLst>
                                          <p:attrName>ppt_x</p:attrName>
                                        </p:attrNameLst>
                                      </p:cBhvr>
                                      <p:tavLst>
                                        <p:tav tm="0">
                                          <p:val>
                                            <p:strVal val="#ppt_x"/>
                                          </p:val>
                                        </p:tav>
                                        <p:tav tm="100000">
                                          <p:val>
                                            <p:strVal val="#ppt_x"/>
                                          </p:val>
                                        </p:tav>
                                      </p:tavLst>
                                    </p:anim>
                                    <p:anim calcmode="lin" valueType="num">
                                      <p:cBhvr>
                                        <p:cTn id="89" dur="1000" fill="hold"/>
                                        <p:tgtEl>
                                          <p:spTgt spid="64"/>
                                        </p:tgtEl>
                                        <p:attrNameLst>
                                          <p:attrName>ppt_y</p:attrName>
                                        </p:attrNameLst>
                                      </p:cBhvr>
                                      <p:tavLst>
                                        <p:tav tm="0">
                                          <p:val>
                                            <p:strVal val="#ppt_y+.1"/>
                                          </p:val>
                                        </p:tav>
                                        <p:tav tm="100000">
                                          <p:val>
                                            <p:strVal val="#ppt_y"/>
                                          </p:val>
                                        </p:tav>
                                      </p:tavLst>
                                    </p:anim>
                                  </p:childTnLst>
                                </p:cTn>
                              </p:par>
                              <p:par>
                                <p:cTn id="90" presetID="42" presetClass="entr" presetSubtype="0" fill="hold" grpId="0" nodeType="withEffect">
                                  <p:stCondLst>
                                    <p:cond delay="0"/>
                                  </p:stCondLst>
                                  <p:childTnLst>
                                    <p:set>
                                      <p:cBhvr>
                                        <p:cTn id="91" dur="1" fill="hold">
                                          <p:stCondLst>
                                            <p:cond delay="0"/>
                                          </p:stCondLst>
                                        </p:cTn>
                                        <p:tgtEl>
                                          <p:spTgt spid="66"/>
                                        </p:tgtEl>
                                        <p:attrNameLst>
                                          <p:attrName>style.visibility</p:attrName>
                                        </p:attrNameLst>
                                      </p:cBhvr>
                                      <p:to>
                                        <p:strVal val="visible"/>
                                      </p:to>
                                    </p:set>
                                    <p:animEffect transition="in" filter="fade">
                                      <p:cBhvr>
                                        <p:cTn id="92" dur="1000"/>
                                        <p:tgtEl>
                                          <p:spTgt spid="66"/>
                                        </p:tgtEl>
                                      </p:cBhvr>
                                    </p:animEffect>
                                    <p:anim calcmode="lin" valueType="num">
                                      <p:cBhvr>
                                        <p:cTn id="93" dur="1000" fill="hold"/>
                                        <p:tgtEl>
                                          <p:spTgt spid="66"/>
                                        </p:tgtEl>
                                        <p:attrNameLst>
                                          <p:attrName>ppt_x</p:attrName>
                                        </p:attrNameLst>
                                      </p:cBhvr>
                                      <p:tavLst>
                                        <p:tav tm="0">
                                          <p:val>
                                            <p:strVal val="#ppt_x"/>
                                          </p:val>
                                        </p:tav>
                                        <p:tav tm="100000">
                                          <p:val>
                                            <p:strVal val="#ppt_x"/>
                                          </p:val>
                                        </p:tav>
                                      </p:tavLst>
                                    </p:anim>
                                    <p:anim calcmode="lin" valueType="num">
                                      <p:cBhvr>
                                        <p:cTn id="94" dur="1000" fill="hold"/>
                                        <p:tgtEl>
                                          <p:spTgt spid="66"/>
                                        </p:tgtEl>
                                        <p:attrNameLst>
                                          <p:attrName>ppt_y</p:attrName>
                                        </p:attrNameLst>
                                      </p:cBhvr>
                                      <p:tavLst>
                                        <p:tav tm="0">
                                          <p:val>
                                            <p:strVal val="#ppt_y+.1"/>
                                          </p:val>
                                        </p:tav>
                                        <p:tav tm="100000">
                                          <p:val>
                                            <p:strVal val="#ppt_y"/>
                                          </p:val>
                                        </p:tav>
                                      </p:tavLst>
                                    </p:anim>
                                  </p:childTnLst>
                                </p:cTn>
                              </p:par>
                              <p:par>
                                <p:cTn id="95" presetID="42" presetClass="entr" presetSubtype="0" fill="hold" grpId="0" nodeType="withEffect">
                                  <p:stCondLst>
                                    <p:cond delay="0"/>
                                  </p:stCondLst>
                                  <p:childTnLst>
                                    <p:set>
                                      <p:cBhvr>
                                        <p:cTn id="96" dur="1" fill="hold">
                                          <p:stCondLst>
                                            <p:cond delay="0"/>
                                          </p:stCondLst>
                                        </p:cTn>
                                        <p:tgtEl>
                                          <p:spTgt spid="68"/>
                                        </p:tgtEl>
                                        <p:attrNameLst>
                                          <p:attrName>style.visibility</p:attrName>
                                        </p:attrNameLst>
                                      </p:cBhvr>
                                      <p:to>
                                        <p:strVal val="visible"/>
                                      </p:to>
                                    </p:set>
                                    <p:animEffect transition="in" filter="fade">
                                      <p:cBhvr>
                                        <p:cTn id="97" dur="1000"/>
                                        <p:tgtEl>
                                          <p:spTgt spid="68"/>
                                        </p:tgtEl>
                                      </p:cBhvr>
                                    </p:animEffect>
                                    <p:anim calcmode="lin" valueType="num">
                                      <p:cBhvr>
                                        <p:cTn id="98" dur="1000" fill="hold"/>
                                        <p:tgtEl>
                                          <p:spTgt spid="68"/>
                                        </p:tgtEl>
                                        <p:attrNameLst>
                                          <p:attrName>ppt_x</p:attrName>
                                        </p:attrNameLst>
                                      </p:cBhvr>
                                      <p:tavLst>
                                        <p:tav tm="0">
                                          <p:val>
                                            <p:strVal val="#ppt_x"/>
                                          </p:val>
                                        </p:tav>
                                        <p:tav tm="100000">
                                          <p:val>
                                            <p:strVal val="#ppt_x"/>
                                          </p:val>
                                        </p:tav>
                                      </p:tavLst>
                                    </p:anim>
                                    <p:anim calcmode="lin" valueType="num">
                                      <p:cBhvr>
                                        <p:cTn id="99" dur="1000" fill="hold"/>
                                        <p:tgtEl>
                                          <p:spTgt spid="68"/>
                                        </p:tgtEl>
                                        <p:attrNameLst>
                                          <p:attrName>ppt_y</p:attrName>
                                        </p:attrNameLst>
                                      </p:cBhvr>
                                      <p:tavLst>
                                        <p:tav tm="0">
                                          <p:val>
                                            <p:strVal val="#ppt_y+.1"/>
                                          </p:val>
                                        </p:tav>
                                        <p:tav tm="100000">
                                          <p:val>
                                            <p:strVal val="#ppt_y"/>
                                          </p:val>
                                        </p:tav>
                                      </p:tavLst>
                                    </p:anim>
                                  </p:childTnLst>
                                </p:cTn>
                              </p:par>
                              <p:par>
                                <p:cTn id="100" presetID="42" presetClass="entr" presetSubtype="0" fill="hold" grpId="0" nodeType="withEffect">
                                  <p:stCondLst>
                                    <p:cond delay="0"/>
                                  </p:stCondLst>
                                  <p:childTnLst>
                                    <p:set>
                                      <p:cBhvr>
                                        <p:cTn id="101" dur="1" fill="hold">
                                          <p:stCondLst>
                                            <p:cond delay="0"/>
                                          </p:stCondLst>
                                        </p:cTn>
                                        <p:tgtEl>
                                          <p:spTgt spid="70"/>
                                        </p:tgtEl>
                                        <p:attrNameLst>
                                          <p:attrName>style.visibility</p:attrName>
                                        </p:attrNameLst>
                                      </p:cBhvr>
                                      <p:to>
                                        <p:strVal val="visible"/>
                                      </p:to>
                                    </p:set>
                                    <p:animEffect transition="in" filter="fade">
                                      <p:cBhvr>
                                        <p:cTn id="102" dur="1000"/>
                                        <p:tgtEl>
                                          <p:spTgt spid="70"/>
                                        </p:tgtEl>
                                      </p:cBhvr>
                                    </p:animEffect>
                                    <p:anim calcmode="lin" valueType="num">
                                      <p:cBhvr>
                                        <p:cTn id="103" dur="1000" fill="hold"/>
                                        <p:tgtEl>
                                          <p:spTgt spid="70"/>
                                        </p:tgtEl>
                                        <p:attrNameLst>
                                          <p:attrName>ppt_x</p:attrName>
                                        </p:attrNameLst>
                                      </p:cBhvr>
                                      <p:tavLst>
                                        <p:tav tm="0">
                                          <p:val>
                                            <p:strVal val="#ppt_x"/>
                                          </p:val>
                                        </p:tav>
                                        <p:tav tm="100000">
                                          <p:val>
                                            <p:strVal val="#ppt_x"/>
                                          </p:val>
                                        </p:tav>
                                      </p:tavLst>
                                    </p:anim>
                                    <p:anim calcmode="lin" valueType="num">
                                      <p:cBhvr>
                                        <p:cTn id="104" dur="1000" fill="hold"/>
                                        <p:tgtEl>
                                          <p:spTgt spid="70"/>
                                        </p:tgtEl>
                                        <p:attrNameLst>
                                          <p:attrName>ppt_y</p:attrName>
                                        </p:attrNameLst>
                                      </p:cBhvr>
                                      <p:tavLst>
                                        <p:tav tm="0">
                                          <p:val>
                                            <p:strVal val="#ppt_y+.1"/>
                                          </p:val>
                                        </p:tav>
                                        <p:tav tm="100000">
                                          <p:val>
                                            <p:strVal val="#ppt_y"/>
                                          </p:val>
                                        </p:tav>
                                      </p:tavLst>
                                    </p:anim>
                                  </p:childTnLst>
                                </p:cTn>
                              </p:par>
                              <p:par>
                                <p:cTn id="105" presetID="42" presetClass="entr" presetSubtype="0" fill="hold" nodeType="withEffect">
                                  <p:stCondLst>
                                    <p:cond delay="0"/>
                                  </p:stCondLst>
                                  <p:childTnLst>
                                    <p:set>
                                      <p:cBhvr>
                                        <p:cTn id="106" dur="1" fill="hold">
                                          <p:stCondLst>
                                            <p:cond delay="0"/>
                                          </p:stCondLst>
                                        </p:cTn>
                                        <p:tgtEl>
                                          <p:spTgt spid="76"/>
                                        </p:tgtEl>
                                        <p:attrNameLst>
                                          <p:attrName>style.visibility</p:attrName>
                                        </p:attrNameLst>
                                      </p:cBhvr>
                                      <p:to>
                                        <p:strVal val="visible"/>
                                      </p:to>
                                    </p:set>
                                    <p:animEffect transition="in" filter="fade">
                                      <p:cBhvr>
                                        <p:cTn id="107" dur="1000"/>
                                        <p:tgtEl>
                                          <p:spTgt spid="76"/>
                                        </p:tgtEl>
                                      </p:cBhvr>
                                    </p:animEffect>
                                    <p:anim calcmode="lin" valueType="num">
                                      <p:cBhvr>
                                        <p:cTn id="108" dur="1000" fill="hold"/>
                                        <p:tgtEl>
                                          <p:spTgt spid="76"/>
                                        </p:tgtEl>
                                        <p:attrNameLst>
                                          <p:attrName>ppt_x</p:attrName>
                                        </p:attrNameLst>
                                      </p:cBhvr>
                                      <p:tavLst>
                                        <p:tav tm="0">
                                          <p:val>
                                            <p:strVal val="#ppt_x"/>
                                          </p:val>
                                        </p:tav>
                                        <p:tav tm="100000">
                                          <p:val>
                                            <p:strVal val="#ppt_x"/>
                                          </p:val>
                                        </p:tav>
                                      </p:tavLst>
                                    </p:anim>
                                    <p:anim calcmode="lin" valueType="num">
                                      <p:cBhvr>
                                        <p:cTn id="109" dur="1000" fill="hold"/>
                                        <p:tgtEl>
                                          <p:spTgt spid="76"/>
                                        </p:tgtEl>
                                        <p:attrNameLst>
                                          <p:attrName>ppt_y</p:attrName>
                                        </p:attrNameLst>
                                      </p:cBhvr>
                                      <p:tavLst>
                                        <p:tav tm="0">
                                          <p:val>
                                            <p:strVal val="#ppt_y+.1"/>
                                          </p:val>
                                        </p:tav>
                                        <p:tav tm="100000">
                                          <p:val>
                                            <p:strVal val="#ppt_y"/>
                                          </p:val>
                                        </p:tav>
                                      </p:tavLst>
                                    </p:anim>
                                  </p:childTnLst>
                                </p:cTn>
                              </p:par>
                              <p:par>
                                <p:cTn id="110" presetID="42" presetClass="entr" presetSubtype="0" fill="hold" nodeType="withEffect">
                                  <p:stCondLst>
                                    <p:cond delay="0"/>
                                  </p:stCondLst>
                                  <p:childTnLst>
                                    <p:set>
                                      <p:cBhvr>
                                        <p:cTn id="111" dur="1" fill="hold">
                                          <p:stCondLst>
                                            <p:cond delay="0"/>
                                          </p:stCondLst>
                                        </p:cTn>
                                        <p:tgtEl>
                                          <p:spTgt spid="78"/>
                                        </p:tgtEl>
                                        <p:attrNameLst>
                                          <p:attrName>style.visibility</p:attrName>
                                        </p:attrNameLst>
                                      </p:cBhvr>
                                      <p:to>
                                        <p:strVal val="visible"/>
                                      </p:to>
                                    </p:set>
                                    <p:animEffect transition="in" filter="fade">
                                      <p:cBhvr>
                                        <p:cTn id="112" dur="1000"/>
                                        <p:tgtEl>
                                          <p:spTgt spid="78"/>
                                        </p:tgtEl>
                                      </p:cBhvr>
                                    </p:animEffect>
                                    <p:anim calcmode="lin" valueType="num">
                                      <p:cBhvr>
                                        <p:cTn id="113" dur="1000" fill="hold"/>
                                        <p:tgtEl>
                                          <p:spTgt spid="78"/>
                                        </p:tgtEl>
                                        <p:attrNameLst>
                                          <p:attrName>ppt_x</p:attrName>
                                        </p:attrNameLst>
                                      </p:cBhvr>
                                      <p:tavLst>
                                        <p:tav tm="0">
                                          <p:val>
                                            <p:strVal val="#ppt_x"/>
                                          </p:val>
                                        </p:tav>
                                        <p:tav tm="100000">
                                          <p:val>
                                            <p:strVal val="#ppt_x"/>
                                          </p:val>
                                        </p:tav>
                                      </p:tavLst>
                                    </p:anim>
                                    <p:anim calcmode="lin" valueType="num">
                                      <p:cBhvr>
                                        <p:cTn id="114" dur="1000" fill="hold"/>
                                        <p:tgtEl>
                                          <p:spTgt spid="78"/>
                                        </p:tgtEl>
                                        <p:attrNameLst>
                                          <p:attrName>ppt_y</p:attrName>
                                        </p:attrNameLst>
                                      </p:cBhvr>
                                      <p:tavLst>
                                        <p:tav tm="0">
                                          <p:val>
                                            <p:strVal val="#ppt_y+.1"/>
                                          </p:val>
                                        </p:tav>
                                        <p:tav tm="100000">
                                          <p:val>
                                            <p:strVal val="#ppt_y"/>
                                          </p:val>
                                        </p:tav>
                                      </p:tavLst>
                                    </p:anim>
                                  </p:childTnLst>
                                </p:cTn>
                              </p:par>
                              <p:par>
                                <p:cTn id="115" presetID="42" presetClass="entr" presetSubtype="0" fill="hold" nodeType="withEffect">
                                  <p:stCondLst>
                                    <p:cond delay="0"/>
                                  </p:stCondLst>
                                  <p:childTnLst>
                                    <p:set>
                                      <p:cBhvr>
                                        <p:cTn id="116" dur="1" fill="hold">
                                          <p:stCondLst>
                                            <p:cond delay="0"/>
                                          </p:stCondLst>
                                        </p:cTn>
                                        <p:tgtEl>
                                          <p:spTgt spid="82"/>
                                        </p:tgtEl>
                                        <p:attrNameLst>
                                          <p:attrName>style.visibility</p:attrName>
                                        </p:attrNameLst>
                                      </p:cBhvr>
                                      <p:to>
                                        <p:strVal val="visible"/>
                                      </p:to>
                                    </p:set>
                                    <p:animEffect transition="in" filter="fade">
                                      <p:cBhvr>
                                        <p:cTn id="117" dur="1000"/>
                                        <p:tgtEl>
                                          <p:spTgt spid="82"/>
                                        </p:tgtEl>
                                      </p:cBhvr>
                                    </p:animEffect>
                                    <p:anim calcmode="lin" valueType="num">
                                      <p:cBhvr>
                                        <p:cTn id="118" dur="1000" fill="hold"/>
                                        <p:tgtEl>
                                          <p:spTgt spid="82"/>
                                        </p:tgtEl>
                                        <p:attrNameLst>
                                          <p:attrName>ppt_x</p:attrName>
                                        </p:attrNameLst>
                                      </p:cBhvr>
                                      <p:tavLst>
                                        <p:tav tm="0">
                                          <p:val>
                                            <p:strVal val="#ppt_x"/>
                                          </p:val>
                                        </p:tav>
                                        <p:tav tm="100000">
                                          <p:val>
                                            <p:strVal val="#ppt_x"/>
                                          </p:val>
                                        </p:tav>
                                      </p:tavLst>
                                    </p:anim>
                                    <p:anim calcmode="lin" valueType="num">
                                      <p:cBhvr>
                                        <p:cTn id="119" dur="1000" fill="hold"/>
                                        <p:tgtEl>
                                          <p:spTgt spid="82"/>
                                        </p:tgtEl>
                                        <p:attrNameLst>
                                          <p:attrName>ppt_y</p:attrName>
                                        </p:attrNameLst>
                                      </p:cBhvr>
                                      <p:tavLst>
                                        <p:tav tm="0">
                                          <p:val>
                                            <p:strVal val="#ppt_y+.1"/>
                                          </p:val>
                                        </p:tav>
                                        <p:tav tm="100000">
                                          <p:val>
                                            <p:strVal val="#ppt_y"/>
                                          </p:val>
                                        </p:tav>
                                      </p:tavLst>
                                    </p:anim>
                                  </p:childTnLst>
                                </p:cTn>
                              </p:par>
                              <p:par>
                                <p:cTn id="120" presetID="42" presetClass="entr" presetSubtype="0" fill="hold" grpId="0" nodeType="withEffect">
                                  <p:stCondLst>
                                    <p:cond delay="0"/>
                                  </p:stCondLst>
                                  <p:childTnLst>
                                    <p:set>
                                      <p:cBhvr>
                                        <p:cTn id="121" dur="1" fill="hold">
                                          <p:stCondLst>
                                            <p:cond delay="0"/>
                                          </p:stCondLst>
                                        </p:cTn>
                                        <p:tgtEl>
                                          <p:spTgt spid="83"/>
                                        </p:tgtEl>
                                        <p:attrNameLst>
                                          <p:attrName>style.visibility</p:attrName>
                                        </p:attrNameLst>
                                      </p:cBhvr>
                                      <p:to>
                                        <p:strVal val="visible"/>
                                      </p:to>
                                    </p:set>
                                    <p:animEffect transition="in" filter="fade">
                                      <p:cBhvr>
                                        <p:cTn id="122" dur="1000"/>
                                        <p:tgtEl>
                                          <p:spTgt spid="83"/>
                                        </p:tgtEl>
                                      </p:cBhvr>
                                    </p:animEffect>
                                    <p:anim calcmode="lin" valueType="num">
                                      <p:cBhvr>
                                        <p:cTn id="123" dur="1000" fill="hold"/>
                                        <p:tgtEl>
                                          <p:spTgt spid="83"/>
                                        </p:tgtEl>
                                        <p:attrNameLst>
                                          <p:attrName>ppt_x</p:attrName>
                                        </p:attrNameLst>
                                      </p:cBhvr>
                                      <p:tavLst>
                                        <p:tav tm="0">
                                          <p:val>
                                            <p:strVal val="#ppt_x"/>
                                          </p:val>
                                        </p:tav>
                                        <p:tav tm="100000">
                                          <p:val>
                                            <p:strVal val="#ppt_x"/>
                                          </p:val>
                                        </p:tav>
                                      </p:tavLst>
                                    </p:anim>
                                    <p:anim calcmode="lin" valueType="num">
                                      <p:cBhvr>
                                        <p:cTn id="124" dur="1000" fill="hold"/>
                                        <p:tgtEl>
                                          <p:spTgt spid="83"/>
                                        </p:tgtEl>
                                        <p:attrNameLst>
                                          <p:attrName>ppt_y</p:attrName>
                                        </p:attrNameLst>
                                      </p:cBhvr>
                                      <p:tavLst>
                                        <p:tav tm="0">
                                          <p:val>
                                            <p:strVal val="#ppt_y+.1"/>
                                          </p:val>
                                        </p:tav>
                                        <p:tav tm="100000">
                                          <p:val>
                                            <p:strVal val="#ppt_y"/>
                                          </p:val>
                                        </p:tav>
                                      </p:tavLst>
                                    </p:anim>
                                  </p:childTnLst>
                                </p:cTn>
                              </p:par>
                              <p:par>
                                <p:cTn id="125" presetID="42" presetClass="entr" presetSubtype="0" fill="hold" nodeType="withEffect">
                                  <p:stCondLst>
                                    <p:cond delay="0"/>
                                  </p:stCondLst>
                                  <p:childTnLst>
                                    <p:set>
                                      <p:cBhvr>
                                        <p:cTn id="126" dur="1" fill="hold">
                                          <p:stCondLst>
                                            <p:cond delay="0"/>
                                          </p:stCondLst>
                                        </p:cTn>
                                        <p:tgtEl>
                                          <p:spTgt spid="85"/>
                                        </p:tgtEl>
                                        <p:attrNameLst>
                                          <p:attrName>style.visibility</p:attrName>
                                        </p:attrNameLst>
                                      </p:cBhvr>
                                      <p:to>
                                        <p:strVal val="visible"/>
                                      </p:to>
                                    </p:set>
                                    <p:animEffect transition="in" filter="fade">
                                      <p:cBhvr>
                                        <p:cTn id="127" dur="1000"/>
                                        <p:tgtEl>
                                          <p:spTgt spid="85"/>
                                        </p:tgtEl>
                                      </p:cBhvr>
                                    </p:animEffect>
                                    <p:anim calcmode="lin" valueType="num">
                                      <p:cBhvr>
                                        <p:cTn id="128" dur="1000" fill="hold"/>
                                        <p:tgtEl>
                                          <p:spTgt spid="85"/>
                                        </p:tgtEl>
                                        <p:attrNameLst>
                                          <p:attrName>ppt_x</p:attrName>
                                        </p:attrNameLst>
                                      </p:cBhvr>
                                      <p:tavLst>
                                        <p:tav tm="0">
                                          <p:val>
                                            <p:strVal val="#ppt_x"/>
                                          </p:val>
                                        </p:tav>
                                        <p:tav tm="100000">
                                          <p:val>
                                            <p:strVal val="#ppt_x"/>
                                          </p:val>
                                        </p:tav>
                                      </p:tavLst>
                                    </p:anim>
                                    <p:anim calcmode="lin" valueType="num">
                                      <p:cBhvr>
                                        <p:cTn id="129" dur="1000" fill="hold"/>
                                        <p:tgtEl>
                                          <p:spTgt spid="85"/>
                                        </p:tgtEl>
                                        <p:attrNameLst>
                                          <p:attrName>ppt_y</p:attrName>
                                        </p:attrNameLst>
                                      </p:cBhvr>
                                      <p:tavLst>
                                        <p:tav tm="0">
                                          <p:val>
                                            <p:strVal val="#ppt_y+.1"/>
                                          </p:val>
                                        </p:tav>
                                        <p:tav tm="100000">
                                          <p:val>
                                            <p:strVal val="#ppt_y"/>
                                          </p:val>
                                        </p:tav>
                                      </p:tavLst>
                                    </p:anim>
                                  </p:childTnLst>
                                </p:cTn>
                              </p:par>
                              <p:par>
                                <p:cTn id="130" presetID="42" presetClass="entr" presetSubtype="0" fill="hold" nodeType="withEffect">
                                  <p:stCondLst>
                                    <p:cond delay="0"/>
                                  </p:stCondLst>
                                  <p:childTnLst>
                                    <p:set>
                                      <p:cBhvr>
                                        <p:cTn id="131" dur="1" fill="hold">
                                          <p:stCondLst>
                                            <p:cond delay="0"/>
                                          </p:stCondLst>
                                        </p:cTn>
                                        <p:tgtEl>
                                          <p:spTgt spid="87"/>
                                        </p:tgtEl>
                                        <p:attrNameLst>
                                          <p:attrName>style.visibility</p:attrName>
                                        </p:attrNameLst>
                                      </p:cBhvr>
                                      <p:to>
                                        <p:strVal val="visible"/>
                                      </p:to>
                                    </p:set>
                                    <p:animEffect transition="in" filter="fade">
                                      <p:cBhvr>
                                        <p:cTn id="132" dur="1000"/>
                                        <p:tgtEl>
                                          <p:spTgt spid="87"/>
                                        </p:tgtEl>
                                      </p:cBhvr>
                                    </p:animEffect>
                                    <p:anim calcmode="lin" valueType="num">
                                      <p:cBhvr>
                                        <p:cTn id="133" dur="1000" fill="hold"/>
                                        <p:tgtEl>
                                          <p:spTgt spid="87"/>
                                        </p:tgtEl>
                                        <p:attrNameLst>
                                          <p:attrName>ppt_x</p:attrName>
                                        </p:attrNameLst>
                                      </p:cBhvr>
                                      <p:tavLst>
                                        <p:tav tm="0">
                                          <p:val>
                                            <p:strVal val="#ppt_x"/>
                                          </p:val>
                                        </p:tav>
                                        <p:tav tm="100000">
                                          <p:val>
                                            <p:strVal val="#ppt_x"/>
                                          </p:val>
                                        </p:tav>
                                      </p:tavLst>
                                    </p:anim>
                                    <p:anim calcmode="lin" valueType="num">
                                      <p:cBhvr>
                                        <p:cTn id="134" dur="1000" fill="hold"/>
                                        <p:tgtEl>
                                          <p:spTgt spid="87"/>
                                        </p:tgtEl>
                                        <p:attrNameLst>
                                          <p:attrName>ppt_y</p:attrName>
                                        </p:attrNameLst>
                                      </p:cBhvr>
                                      <p:tavLst>
                                        <p:tav tm="0">
                                          <p:val>
                                            <p:strVal val="#ppt_y+.1"/>
                                          </p:val>
                                        </p:tav>
                                        <p:tav tm="100000">
                                          <p:val>
                                            <p:strVal val="#ppt_y"/>
                                          </p:val>
                                        </p:tav>
                                      </p:tavLst>
                                    </p:anim>
                                  </p:childTnLst>
                                </p:cTn>
                              </p:par>
                              <p:par>
                                <p:cTn id="135" presetID="42" presetClass="entr" presetSubtype="0" fill="hold" grpId="0" nodeType="withEffect">
                                  <p:stCondLst>
                                    <p:cond delay="0"/>
                                  </p:stCondLst>
                                  <p:childTnLst>
                                    <p:set>
                                      <p:cBhvr>
                                        <p:cTn id="136" dur="1" fill="hold">
                                          <p:stCondLst>
                                            <p:cond delay="0"/>
                                          </p:stCondLst>
                                        </p:cTn>
                                        <p:tgtEl>
                                          <p:spTgt spid="93"/>
                                        </p:tgtEl>
                                        <p:attrNameLst>
                                          <p:attrName>style.visibility</p:attrName>
                                        </p:attrNameLst>
                                      </p:cBhvr>
                                      <p:to>
                                        <p:strVal val="visible"/>
                                      </p:to>
                                    </p:set>
                                    <p:animEffect transition="in" filter="fade">
                                      <p:cBhvr>
                                        <p:cTn id="137" dur="1000"/>
                                        <p:tgtEl>
                                          <p:spTgt spid="93"/>
                                        </p:tgtEl>
                                      </p:cBhvr>
                                    </p:animEffect>
                                    <p:anim calcmode="lin" valueType="num">
                                      <p:cBhvr>
                                        <p:cTn id="138" dur="1000" fill="hold"/>
                                        <p:tgtEl>
                                          <p:spTgt spid="93"/>
                                        </p:tgtEl>
                                        <p:attrNameLst>
                                          <p:attrName>ppt_x</p:attrName>
                                        </p:attrNameLst>
                                      </p:cBhvr>
                                      <p:tavLst>
                                        <p:tav tm="0">
                                          <p:val>
                                            <p:strVal val="#ppt_x"/>
                                          </p:val>
                                        </p:tav>
                                        <p:tav tm="100000">
                                          <p:val>
                                            <p:strVal val="#ppt_x"/>
                                          </p:val>
                                        </p:tav>
                                      </p:tavLst>
                                    </p:anim>
                                    <p:anim calcmode="lin" valueType="num">
                                      <p:cBhvr>
                                        <p:cTn id="139" dur="1000" fill="hold"/>
                                        <p:tgtEl>
                                          <p:spTgt spid="93"/>
                                        </p:tgtEl>
                                        <p:attrNameLst>
                                          <p:attrName>ppt_y</p:attrName>
                                        </p:attrNameLst>
                                      </p:cBhvr>
                                      <p:tavLst>
                                        <p:tav tm="0">
                                          <p:val>
                                            <p:strVal val="#ppt_y+.1"/>
                                          </p:val>
                                        </p:tav>
                                        <p:tav tm="100000">
                                          <p:val>
                                            <p:strVal val="#ppt_y"/>
                                          </p:val>
                                        </p:tav>
                                      </p:tavLst>
                                    </p:anim>
                                  </p:childTnLst>
                                </p:cTn>
                              </p:par>
                              <p:par>
                                <p:cTn id="140" presetID="42" presetClass="entr" presetSubtype="0" fill="hold" grpId="0" nodeType="withEffect">
                                  <p:stCondLst>
                                    <p:cond delay="0"/>
                                  </p:stCondLst>
                                  <p:childTnLst>
                                    <p:set>
                                      <p:cBhvr>
                                        <p:cTn id="141" dur="1" fill="hold">
                                          <p:stCondLst>
                                            <p:cond delay="0"/>
                                          </p:stCondLst>
                                        </p:cTn>
                                        <p:tgtEl>
                                          <p:spTgt spid="95"/>
                                        </p:tgtEl>
                                        <p:attrNameLst>
                                          <p:attrName>style.visibility</p:attrName>
                                        </p:attrNameLst>
                                      </p:cBhvr>
                                      <p:to>
                                        <p:strVal val="visible"/>
                                      </p:to>
                                    </p:set>
                                    <p:animEffect transition="in" filter="fade">
                                      <p:cBhvr>
                                        <p:cTn id="142" dur="1000"/>
                                        <p:tgtEl>
                                          <p:spTgt spid="95"/>
                                        </p:tgtEl>
                                      </p:cBhvr>
                                    </p:animEffect>
                                    <p:anim calcmode="lin" valueType="num">
                                      <p:cBhvr>
                                        <p:cTn id="143" dur="1000" fill="hold"/>
                                        <p:tgtEl>
                                          <p:spTgt spid="95"/>
                                        </p:tgtEl>
                                        <p:attrNameLst>
                                          <p:attrName>ppt_x</p:attrName>
                                        </p:attrNameLst>
                                      </p:cBhvr>
                                      <p:tavLst>
                                        <p:tav tm="0">
                                          <p:val>
                                            <p:strVal val="#ppt_x"/>
                                          </p:val>
                                        </p:tav>
                                        <p:tav tm="100000">
                                          <p:val>
                                            <p:strVal val="#ppt_x"/>
                                          </p:val>
                                        </p:tav>
                                      </p:tavLst>
                                    </p:anim>
                                    <p:anim calcmode="lin" valueType="num">
                                      <p:cBhvr>
                                        <p:cTn id="144" dur="1000" fill="hold"/>
                                        <p:tgtEl>
                                          <p:spTgt spid="95"/>
                                        </p:tgtEl>
                                        <p:attrNameLst>
                                          <p:attrName>ppt_y</p:attrName>
                                        </p:attrNameLst>
                                      </p:cBhvr>
                                      <p:tavLst>
                                        <p:tav tm="0">
                                          <p:val>
                                            <p:strVal val="#ppt_y+.1"/>
                                          </p:val>
                                        </p:tav>
                                        <p:tav tm="100000">
                                          <p:val>
                                            <p:strVal val="#ppt_y"/>
                                          </p:val>
                                        </p:tav>
                                      </p:tavLst>
                                    </p:anim>
                                  </p:childTnLst>
                                </p:cTn>
                              </p:par>
                              <p:par>
                                <p:cTn id="145" presetID="42" presetClass="entr" presetSubtype="0" fill="hold" grpId="0" nodeType="withEffect">
                                  <p:stCondLst>
                                    <p:cond delay="0"/>
                                  </p:stCondLst>
                                  <p:childTnLst>
                                    <p:set>
                                      <p:cBhvr>
                                        <p:cTn id="146" dur="1" fill="hold">
                                          <p:stCondLst>
                                            <p:cond delay="0"/>
                                          </p:stCondLst>
                                        </p:cTn>
                                        <p:tgtEl>
                                          <p:spTgt spid="99"/>
                                        </p:tgtEl>
                                        <p:attrNameLst>
                                          <p:attrName>style.visibility</p:attrName>
                                        </p:attrNameLst>
                                      </p:cBhvr>
                                      <p:to>
                                        <p:strVal val="visible"/>
                                      </p:to>
                                    </p:set>
                                    <p:animEffect transition="in" filter="fade">
                                      <p:cBhvr>
                                        <p:cTn id="147" dur="1000"/>
                                        <p:tgtEl>
                                          <p:spTgt spid="99"/>
                                        </p:tgtEl>
                                      </p:cBhvr>
                                    </p:animEffect>
                                    <p:anim calcmode="lin" valueType="num">
                                      <p:cBhvr>
                                        <p:cTn id="148" dur="1000" fill="hold"/>
                                        <p:tgtEl>
                                          <p:spTgt spid="99"/>
                                        </p:tgtEl>
                                        <p:attrNameLst>
                                          <p:attrName>ppt_x</p:attrName>
                                        </p:attrNameLst>
                                      </p:cBhvr>
                                      <p:tavLst>
                                        <p:tav tm="0">
                                          <p:val>
                                            <p:strVal val="#ppt_x"/>
                                          </p:val>
                                        </p:tav>
                                        <p:tav tm="100000">
                                          <p:val>
                                            <p:strVal val="#ppt_x"/>
                                          </p:val>
                                        </p:tav>
                                      </p:tavLst>
                                    </p:anim>
                                    <p:anim calcmode="lin" valueType="num">
                                      <p:cBhvr>
                                        <p:cTn id="149" dur="1000" fill="hold"/>
                                        <p:tgtEl>
                                          <p:spTgt spid="99"/>
                                        </p:tgtEl>
                                        <p:attrNameLst>
                                          <p:attrName>ppt_y</p:attrName>
                                        </p:attrNameLst>
                                      </p:cBhvr>
                                      <p:tavLst>
                                        <p:tav tm="0">
                                          <p:val>
                                            <p:strVal val="#ppt_y+.1"/>
                                          </p:val>
                                        </p:tav>
                                        <p:tav tm="100000">
                                          <p:val>
                                            <p:strVal val="#ppt_y"/>
                                          </p:val>
                                        </p:tav>
                                      </p:tavLst>
                                    </p:anim>
                                  </p:childTnLst>
                                </p:cTn>
                              </p:par>
                              <p:par>
                                <p:cTn id="150" presetID="42" presetClass="entr" presetSubtype="0" fill="hold" grpId="0" nodeType="withEffect">
                                  <p:stCondLst>
                                    <p:cond delay="0"/>
                                  </p:stCondLst>
                                  <p:childTnLst>
                                    <p:set>
                                      <p:cBhvr>
                                        <p:cTn id="151" dur="1" fill="hold">
                                          <p:stCondLst>
                                            <p:cond delay="0"/>
                                          </p:stCondLst>
                                        </p:cTn>
                                        <p:tgtEl>
                                          <p:spTgt spid="101"/>
                                        </p:tgtEl>
                                        <p:attrNameLst>
                                          <p:attrName>style.visibility</p:attrName>
                                        </p:attrNameLst>
                                      </p:cBhvr>
                                      <p:to>
                                        <p:strVal val="visible"/>
                                      </p:to>
                                    </p:set>
                                    <p:animEffect transition="in" filter="fade">
                                      <p:cBhvr>
                                        <p:cTn id="152" dur="1000"/>
                                        <p:tgtEl>
                                          <p:spTgt spid="101"/>
                                        </p:tgtEl>
                                      </p:cBhvr>
                                    </p:animEffect>
                                    <p:anim calcmode="lin" valueType="num">
                                      <p:cBhvr>
                                        <p:cTn id="153" dur="1000" fill="hold"/>
                                        <p:tgtEl>
                                          <p:spTgt spid="101"/>
                                        </p:tgtEl>
                                        <p:attrNameLst>
                                          <p:attrName>ppt_x</p:attrName>
                                        </p:attrNameLst>
                                      </p:cBhvr>
                                      <p:tavLst>
                                        <p:tav tm="0">
                                          <p:val>
                                            <p:strVal val="#ppt_x"/>
                                          </p:val>
                                        </p:tav>
                                        <p:tav tm="100000">
                                          <p:val>
                                            <p:strVal val="#ppt_x"/>
                                          </p:val>
                                        </p:tav>
                                      </p:tavLst>
                                    </p:anim>
                                    <p:anim calcmode="lin" valueType="num">
                                      <p:cBhvr>
                                        <p:cTn id="154" dur="1000" fill="hold"/>
                                        <p:tgtEl>
                                          <p:spTgt spid="101"/>
                                        </p:tgtEl>
                                        <p:attrNameLst>
                                          <p:attrName>ppt_y</p:attrName>
                                        </p:attrNameLst>
                                      </p:cBhvr>
                                      <p:tavLst>
                                        <p:tav tm="0">
                                          <p:val>
                                            <p:strVal val="#ppt_y+.1"/>
                                          </p:val>
                                        </p:tav>
                                        <p:tav tm="100000">
                                          <p:val>
                                            <p:strVal val="#ppt_y"/>
                                          </p:val>
                                        </p:tav>
                                      </p:tavLst>
                                    </p:anim>
                                  </p:childTnLst>
                                </p:cTn>
                              </p:par>
                              <p:par>
                                <p:cTn id="155" presetID="42" presetClass="entr" presetSubtype="0" fill="hold" grpId="0" nodeType="withEffect">
                                  <p:stCondLst>
                                    <p:cond delay="0"/>
                                  </p:stCondLst>
                                  <p:childTnLst>
                                    <p:set>
                                      <p:cBhvr>
                                        <p:cTn id="156" dur="1" fill="hold">
                                          <p:stCondLst>
                                            <p:cond delay="0"/>
                                          </p:stCondLst>
                                        </p:cTn>
                                        <p:tgtEl>
                                          <p:spTgt spid="103"/>
                                        </p:tgtEl>
                                        <p:attrNameLst>
                                          <p:attrName>style.visibility</p:attrName>
                                        </p:attrNameLst>
                                      </p:cBhvr>
                                      <p:to>
                                        <p:strVal val="visible"/>
                                      </p:to>
                                    </p:set>
                                    <p:animEffect transition="in" filter="fade">
                                      <p:cBhvr>
                                        <p:cTn id="157" dur="1000"/>
                                        <p:tgtEl>
                                          <p:spTgt spid="103"/>
                                        </p:tgtEl>
                                      </p:cBhvr>
                                    </p:animEffect>
                                    <p:anim calcmode="lin" valueType="num">
                                      <p:cBhvr>
                                        <p:cTn id="158" dur="1000" fill="hold"/>
                                        <p:tgtEl>
                                          <p:spTgt spid="103"/>
                                        </p:tgtEl>
                                        <p:attrNameLst>
                                          <p:attrName>ppt_x</p:attrName>
                                        </p:attrNameLst>
                                      </p:cBhvr>
                                      <p:tavLst>
                                        <p:tav tm="0">
                                          <p:val>
                                            <p:strVal val="#ppt_x"/>
                                          </p:val>
                                        </p:tav>
                                        <p:tav tm="100000">
                                          <p:val>
                                            <p:strVal val="#ppt_x"/>
                                          </p:val>
                                        </p:tav>
                                      </p:tavLst>
                                    </p:anim>
                                    <p:anim calcmode="lin" valueType="num">
                                      <p:cBhvr>
                                        <p:cTn id="159" dur="1000" fill="hold"/>
                                        <p:tgtEl>
                                          <p:spTgt spid="103"/>
                                        </p:tgtEl>
                                        <p:attrNameLst>
                                          <p:attrName>ppt_y</p:attrName>
                                        </p:attrNameLst>
                                      </p:cBhvr>
                                      <p:tavLst>
                                        <p:tav tm="0">
                                          <p:val>
                                            <p:strVal val="#ppt_y+.1"/>
                                          </p:val>
                                        </p:tav>
                                        <p:tav tm="100000">
                                          <p:val>
                                            <p:strVal val="#ppt_y"/>
                                          </p:val>
                                        </p:tav>
                                      </p:tavLst>
                                    </p:anim>
                                  </p:childTnLst>
                                </p:cTn>
                              </p:par>
                              <p:par>
                                <p:cTn id="160" presetID="42" presetClass="entr" presetSubtype="0" fill="hold" nodeType="withEffect">
                                  <p:stCondLst>
                                    <p:cond delay="0"/>
                                  </p:stCondLst>
                                  <p:childTnLst>
                                    <p:set>
                                      <p:cBhvr>
                                        <p:cTn id="161" dur="1" fill="hold">
                                          <p:stCondLst>
                                            <p:cond delay="0"/>
                                          </p:stCondLst>
                                        </p:cTn>
                                        <p:tgtEl>
                                          <p:spTgt spid="104"/>
                                        </p:tgtEl>
                                        <p:attrNameLst>
                                          <p:attrName>style.visibility</p:attrName>
                                        </p:attrNameLst>
                                      </p:cBhvr>
                                      <p:to>
                                        <p:strVal val="visible"/>
                                      </p:to>
                                    </p:set>
                                    <p:animEffect transition="in" filter="fade">
                                      <p:cBhvr>
                                        <p:cTn id="162" dur="1000"/>
                                        <p:tgtEl>
                                          <p:spTgt spid="104"/>
                                        </p:tgtEl>
                                      </p:cBhvr>
                                    </p:animEffect>
                                    <p:anim calcmode="lin" valueType="num">
                                      <p:cBhvr>
                                        <p:cTn id="163" dur="1000" fill="hold"/>
                                        <p:tgtEl>
                                          <p:spTgt spid="104"/>
                                        </p:tgtEl>
                                        <p:attrNameLst>
                                          <p:attrName>ppt_x</p:attrName>
                                        </p:attrNameLst>
                                      </p:cBhvr>
                                      <p:tavLst>
                                        <p:tav tm="0">
                                          <p:val>
                                            <p:strVal val="#ppt_x"/>
                                          </p:val>
                                        </p:tav>
                                        <p:tav tm="100000">
                                          <p:val>
                                            <p:strVal val="#ppt_x"/>
                                          </p:val>
                                        </p:tav>
                                      </p:tavLst>
                                    </p:anim>
                                    <p:anim calcmode="lin" valueType="num">
                                      <p:cBhvr>
                                        <p:cTn id="164" dur="1000" fill="hold"/>
                                        <p:tgtEl>
                                          <p:spTgt spid="104"/>
                                        </p:tgtEl>
                                        <p:attrNameLst>
                                          <p:attrName>ppt_y</p:attrName>
                                        </p:attrNameLst>
                                      </p:cBhvr>
                                      <p:tavLst>
                                        <p:tav tm="0">
                                          <p:val>
                                            <p:strVal val="#ppt_y+.1"/>
                                          </p:val>
                                        </p:tav>
                                        <p:tav tm="100000">
                                          <p:val>
                                            <p:strVal val="#ppt_y"/>
                                          </p:val>
                                        </p:tav>
                                      </p:tavLst>
                                    </p:anim>
                                  </p:childTnLst>
                                </p:cTn>
                              </p:par>
                              <p:par>
                                <p:cTn id="165" presetID="42" presetClass="entr" presetSubtype="0" fill="hold" grpId="0" nodeType="withEffect">
                                  <p:stCondLst>
                                    <p:cond delay="0"/>
                                  </p:stCondLst>
                                  <p:childTnLst>
                                    <p:set>
                                      <p:cBhvr>
                                        <p:cTn id="166" dur="1" fill="hold">
                                          <p:stCondLst>
                                            <p:cond delay="0"/>
                                          </p:stCondLst>
                                        </p:cTn>
                                        <p:tgtEl>
                                          <p:spTgt spid="106"/>
                                        </p:tgtEl>
                                        <p:attrNameLst>
                                          <p:attrName>style.visibility</p:attrName>
                                        </p:attrNameLst>
                                      </p:cBhvr>
                                      <p:to>
                                        <p:strVal val="visible"/>
                                      </p:to>
                                    </p:set>
                                    <p:animEffect transition="in" filter="fade">
                                      <p:cBhvr>
                                        <p:cTn id="167" dur="1000"/>
                                        <p:tgtEl>
                                          <p:spTgt spid="106"/>
                                        </p:tgtEl>
                                      </p:cBhvr>
                                    </p:animEffect>
                                    <p:anim calcmode="lin" valueType="num">
                                      <p:cBhvr>
                                        <p:cTn id="168" dur="1000" fill="hold"/>
                                        <p:tgtEl>
                                          <p:spTgt spid="106"/>
                                        </p:tgtEl>
                                        <p:attrNameLst>
                                          <p:attrName>ppt_x</p:attrName>
                                        </p:attrNameLst>
                                      </p:cBhvr>
                                      <p:tavLst>
                                        <p:tav tm="0">
                                          <p:val>
                                            <p:strVal val="#ppt_x"/>
                                          </p:val>
                                        </p:tav>
                                        <p:tav tm="100000">
                                          <p:val>
                                            <p:strVal val="#ppt_x"/>
                                          </p:val>
                                        </p:tav>
                                      </p:tavLst>
                                    </p:anim>
                                    <p:anim calcmode="lin" valueType="num">
                                      <p:cBhvr>
                                        <p:cTn id="169" dur="1000" fill="hold"/>
                                        <p:tgtEl>
                                          <p:spTgt spid="106"/>
                                        </p:tgtEl>
                                        <p:attrNameLst>
                                          <p:attrName>ppt_y</p:attrName>
                                        </p:attrNameLst>
                                      </p:cBhvr>
                                      <p:tavLst>
                                        <p:tav tm="0">
                                          <p:val>
                                            <p:strVal val="#ppt_y+.1"/>
                                          </p:val>
                                        </p:tav>
                                        <p:tav tm="100000">
                                          <p:val>
                                            <p:strVal val="#ppt_y"/>
                                          </p:val>
                                        </p:tav>
                                      </p:tavLst>
                                    </p:anim>
                                  </p:childTnLst>
                                </p:cTn>
                              </p:par>
                              <p:par>
                                <p:cTn id="170" presetID="42" presetClass="entr" presetSubtype="0" fill="hold" grpId="0" nodeType="withEffect">
                                  <p:stCondLst>
                                    <p:cond delay="0"/>
                                  </p:stCondLst>
                                  <p:childTnLst>
                                    <p:set>
                                      <p:cBhvr>
                                        <p:cTn id="171" dur="1" fill="hold">
                                          <p:stCondLst>
                                            <p:cond delay="0"/>
                                          </p:stCondLst>
                                        </p:cTn>
                                        <p:tgtEl>
                                          <p:spTgt spid="108"/>
                                        </p:tgtEl>
                                        <p:attrNameLst>
                                          <p:attrName>style.visibility</p:attrName>
                                        </p:attrNameLst>
                                      </p:cBhvr>
                                      <p:to>
                                        <p:strVal val="visible"/>
                                      </p:to>
                                    </p:set>
                                    <p:animEffect transition="in" filter="fade">
                                      <p:cBhvr>
                                        <p:cTn id="172" dur="1000"/>
                                        <p:tgtEl>
                                          <p:spTgt spid="108"/>
                                        </p:tgtEl>
                                      </p:cBhvr>
                                    </p:animEffect>
                                    <p:anim calcmode="lin" valueType="num">
                                      <p:cBhvr>
                                        <p:cTn id="173" dur="1000" fill="hold"/>
                                        <p:tgtEl>
                                          <p:spTgt spid="108"/>
                                        </p:tgtEl>
                                        <p:attrNameLst>
                                          <p:attrName>ppt_x</p:attrName>
                                        </p:attrNameLst>
                                      </p:cBhvr>
                                      <p:tavLst>
                                        <p:tav tm="0">
                                          <p:val>
                                            <p:strVal val="#ppt_x"/>
                                          </p:val>
                                        </p:tav>
                                        <p:tav tm="100000">
                                          <p:val>
                                            <p:strVal val="#ppt_x"/>
                                          </p:val>
                                        </p:tav>
                                      </p:tavLst>
                                    </p:anim>
                                    <p:anim calcmode="lin" valueType="num">
                                      <p:cBhvr>
                                        <p:cTn id="174" dur="1000" fill="hold"/>
                                        <p:tgtEl>
                                          <p:spTgt spid="108"/>
                                        </p:tgtEl>
                                        <p:attrNameLst>
                                          <p:attrName>ppt_y</p:attrName>
                                        </p:attrNameLst>
                                      </p:cBhvr>
                                      <p:tavLst>
                                        <p:tav tm="0">
                                          <p:val>
                                            <p:strVal val="#ppt_y+.1"/>
                                          </p:val>
                                        </p:tav>
                                        <p:tav tm="100000">
                                          <p:val>
                                            <p:strVal val="#ppt_y"/>
                                          </p:val>
                                        </p:tav>
                                      </p:tavLst>
                                    </p:anim>
                                  </p:childTnLst>
                                </p:cTn>
                              </p:par>
                              <p:par>
                                <p:cTn id="175" presetID="42" presetClass="entr" presetSubtype="0" fill="hold" grpId="0" nodeType="withEffect">
                                  <p:stCondLst>
                                    <p:cond delay="0"/>
                                  </p:stCondLst>
                                  <p:childTnLst>
                                    <p:set>
                                      <p:cBhvr>
                                        <p:cTn id="176" dur="1" fill="hold">
                                          <p:stCondLst>
                                            <p:cond delay="0"/>
                                          </p:stCondLst>
                                        </p:cTn>
                                        <p:tgtEl>
                                          <p:spTgt spid="110"/>
                                        </p:tgtEl>
                                        <p:attrNameLst>
                                          <p:attrName>style.visibility</p:attrName>
                                        </p:attrNameLst>
                                      </p:cBhvr>
                                      <p:to>
                                        <p:strVal val="visible"/>
                                      </p:to>
                                    </p:set>
                                    <p:animEffect transition="in" filter="fade">
                                      <p:cBhvr>
                                        <p:cTn id="177" dur="1000"/>
                                        <p:tgtEl>
                                          <p:spTgt spid="110"/>
                                        </p:tgtEl>
                                      </p:cBhvr>
                                    </p:animEffect>
                                    <p:anim calcmode="lin" valueType="num">
                                      <p:cBhvr>
                                        <p:cTn id="178" dur="1000" fill="hold"/>
                                        <p:tgtEl>
                                          <p:spTgt spid="110"/>
                                        </p:tgtEl>
                                        <p:attrNameLst>
                                          <p:attrName>ppt_x</p:attrName>
                                        </p:attrNameLst>
                                      </p:cBhvr>
                                      <p:tavLst>
                                        <p:tav tm="0">
                                          <p:val>
                                            <p:strVal val="#ppt_x"/>
                                          </p:val>
                                        </p:tav>
                                        <p:tav tm="100000">
                                          <p:val>
                                            <p:strVal val="#ppt_x"/>
                                          </p:val>
                                        </p:tav>
                                      </p:tavLst>
                                    </p:anim>
                                    <p:anim calcmode="lin" valueType="num">
                                      <p:cBhvr>
                                        <p:cTn id="179" dur="1000" fill="hold"/>
                                        <p:tgtEl>
                                          <p:spTgt spid="110"/>
                                        </p:tgtEl>
                                        <p:attrNameLst>
                                          <p:attrName>ppt_y</p:attrName>
                                        </p:attrNameLst>
                                      </p:cBhvr>
                                      <p:tavLst>
                                        <p:tav tm="0">
                                          <p:val>
                                            <p:strVal val="#ppt_y+.1"/>
                                          </p:val>
                                        </p:tav>
                                        <p:tav tm="100000">
                                          <p:val>
                                            <p:strVal val="#ppt_y"/>
                                          </p:val>
                                        </p:tav>
                                      </p:tavLst>
                                    </p:anim>
                                  </p:childTnLst>
                                </p:cTn>
                              </p:par>
                              <p:par>
                                <p:cTn id="180" presetID="42" presetClass="entr" presetSubtype="0" fill="hold" grpId="0" nodeType="withEffect">
                                  <p:stCondLst>
                                    <p:cond delay="0"/>
                                  </p:stCondLst>
                                  <p:childTnLst>
                                    <p:set>
                                      <p:cBhvr>
                                        <p:cTn id="181" dur="1" fill="hold">
                                          <p:stCondLst>
                                            <p:cond delay="0"/>
                                          </p:stCondLst>
                                        </p:cTn>
                                        <p:tgtEl>
                                          <p:spTgt spid="112"/>
                                        </p:tgtEl>
                                        <p:attrNameLst>
                                          <p:attrName>style.visibility</p:attrName>
                                        </p:attrNameLst>
                                      </p:cBhvr>
                                      <p:to>
                                        <p:strVal val="visible"/>
                                      </p:to>
                                    </p:set>
                                    <p:animEffect transition="in" filter="fade">
                                      <p:cBhvr>
                                        <p:cTn id="182" dur="1000"/>
                                        <p:tgtEl>
                                          <p:spTgt spid="112"/>
                                        </p:tgtEl>
                                      </p:cBhvr>
                                    </p:animEffect>
                                    <p:anim calcmode="lin" valueType="num">
                                      <p:cBhvr>
                                        <p:cTn id="183" dur="1000" fill="hold"/>
                                        <p:tgtEl>
                                          <p:spTgt spid="112"/>
                                        </p:tgtEl>
                                        <p:attrNameLst>
                                          <p:attrName>ppt_x</p:attrName>
                                        </p:attrNameLst>
                                      </p:cBhvr>
                                      <p:tavLst>
                                        <p:tav tm="0">
                                          <p:val>
                                            <p:strVal val="#ppt_x"/>
                                          </p:val>
                                        </p:tav>
                                        <p:tav tm="100000">
                                          <p:val>
                                            <p:strVal val="#ppt_x"/>
                                          </p:val>
                                        </p:tav>
                                      </p:tavLst>
                                    </p:anim>
                                    <p:anim calcmode="lin" valueType="num">
                                      <p:cBhvr>
                                        <p:cTn id="184" dur="1000" fill="hold"/>
                                        <p:tgtEl>
                                          <p:spTgt spid="112"/>
                                        </p:tgtEl>
                                        <p:attrNameLst>
                                          <p:attrName>ppt_y</p:attrName>
                                        </p:attrNameLst>
                                      </p:cBhvr>
                                      <p:tavLst>
                                        <p:tav tm="0">
                                          <p:val>
                                            <p:strVal val="#ppt_y+.1"/>
                                          </p:val>
                                        </p:tav>
                                        <p:tav tm="100000">
                                          <p:val>
                                            <p:strVal val="#ppt_y"/>
                                          </p:val>
                                        </p:tav>
                                      </p:tavLst>
                                    </p:anim>
                                  </p:childTnLst>
                                </p:cTn>
                              </p:par>
                              <p:par>
                                <p:cTn id="185" presetID="42" presetClass="entr" presetSubtype="0" fill="hold" grpId="0" nodeType="withEffect">
                                  <p:stCondLst>
                                    <p:cond delay="0"/>
                                  </p:stCondLst>
                                  <p:childTnLst>
                                    <p:set>
                                      <p:cBhvr>
                                        <p:cTn id="186" dur="1" fill="hold">
                                          <p:stCondLst>
                                            <p:cond delay="0"/>
                                          </p:stCondLst>
                                        </p:cTn>
                                        <p:tgtEl>
                                          <p:spTgt spid="114"/>
                                        </p:tgtEl>
                                        <p:attrNameLst>
                                          <p:attrName>style.visibility</p:attrName>
                                        </p:attrNameLst>
                                      </p:cBhvr>
                                      <p:to>
                                        <p:strVal val="visible"/>
                                      </p:to>
                                    </p:set>
                                    <p:animEffect transition="in" filter="fade">
                                      <p:cBhvr>
                                        <p:cTn id="187" dur="1000"/>
                                        <p:tgtEl>
                                          <p:spTgt spid="114"/>
                                        </p:tgtEl>
                                      </p:cBhvr>
                                    </p:animEffect>
                                    <p:anim calcmode="lin" valueType="num">
                                      <p:cBhvr>
                                        <p:cTn id="188" dur="1000" fill="hold"/>
                                        <p:tgtEl>
                                          <p:spTgt spid="114"/>
                                        </p:tgtEl>
                                        <p:attrNameLst>
                                          <p:attrName>ppt_x</p:attrName>
                                        </p:attrNameLst>
                                      </p:cBhvr>
                                      <p:tavLst>
                                        <p:tav tm="0">
                                          <p:val>
                                            <p:strVal val="#ppt_x"/>
                                          </p:val>
                                        </p:tav>
                                        <p:tav tm="100000">
                                          <p:val>
                                            <p:strVal val="#ppt_x"/>
                                          </p:val>
                                        </p:tav>
                                      </p:tavLst>
                                    </p:anim>
                                    <p:anim calcmode="lin" valueType="num">
                                      <p:cBhvr>
                                        <p:cTn id="189" dur="1000" fill="hold"/>
                                        <p:tgtEl>
                                          <p:spTgt spid="114"/>
                                        </p:tgtEl>
                                        <p:attrNameLst>
                                          <p:attrName>ppt_y</p:attrName>
                                        </p:attrNameLst>
                                      </p:cBhvr>
                                      <p:tavLst>
                                        <p:tav tm="0">
                                          <p:val>
                                            <p:strVal val="#ppt_y+.1"/>
                                          </p:val>
                                        </p:tav>
                                        <p:tav tm="100000">
                                          <p:val>
                                            <p:strVal val="#ppt_y"/>
                                          </p:val>
                                        </p:tav>
                                      </p:tavLst>
                                    </p:anim>
                                  </p:childTnLst>
                                </p:cTn>
                              </p:par>
                              <p:par>
                                <p:cTn id="190" presetID="42" presetClass="entr" presetSubtype="0" fill="hold" grpId="0" nodeType="withEffect">
                                  <p:stCondLst>
                                    <p:cond delay="0"/>
                                  </p:stCondLst>
                                  <p:childTnLst>
                                    <p:set>
                                      <p:cBhvr>
                                        <p:cTn id="191" dur="1" fill="hold">
                                          <p:stCondLst>
                                            <p:cond delay="0"/>
                                          </p:stCondLst>
                                        </p:cTn>
                                        <p:tgtEl>
                                          <p:spTgt spid="116"/>
                                        </p:tgtEl>
                                        <p:attrNameLst>
                                          <p:attrName>style.visibility</p:attrName>
                                        </p:attrNameLst>
                                      </p:cBhvr>
                                      <p:to>
                                        <p:strVal val="visible"/>
                                      </p:to>
                                    </p:set>
                                    <p:animEffect transition="in" filter="fade">
                                      <p:cBhvr>
                                        <p:cTn id="192" dur="1000"/>
                                        <p:tgtEl>
                                          <p:spTgt spid="116"/>
                                        </p:tgtEl>
                                      </p:cBhvr>
                                    </p:animEffect>
                                    <p:anim calcmode="lin" valueType="num">
                                      <p:cBhvr>
                                        <p:cTn id="193" dur="1000" fill="hold"/>
                                        <p:tgtEl>
                                          <p:spTgt spid="116"/>
                                        </p:tgtEl>
                                        <p:attrNameLst>
                                          <p:attrName>ppt_x</p:attrName>
                                        </p:attrNameLst>
                                      </p:cBhvr>
                                      <p:tavLst>
                                        <p:tav tm="0">
                                          <p:val>
                                            <p:strVal val="#ppt_x"/>
                                          </p:val>
                                        </p:tav>
                                        <p:tav tm="100000">
                                          <p:val>
                                            <p:strVal val="#ppt_x"/>
                                          </p:val>
                                        </p:tav>
                                      </p:tavLst>
                                    </p:anim>
                                    <p:anim calcmode="lin" valueType="num">
                                      <p:cBhvr>
                                        <p:cTn id="194" dur="1000" fill="hold"/>
                                        <p:tgtEl>
                                          <p:spTgt spid="116"/>
                                        </p:tgtEl>
                                        <p:attrNameLst>
                                          <p:attrName>ppt_y</p:attrName>
                                        </p:attrNameLst>
                                      </p:cBhvr>
                                      <p:tavLst>
                                        <p:tav tm="0">
                                          <p:val>
                                            <p:strVal val="#ppt_y+.1"/>
                                          </p:val>
                                        </p:tav>
                                        <p:tav tm="100000">
                                          <p:val>
                                            <p:strVal val="#ppt_y"/>
                                          </p:val>
                                        </p:tav>
                                      </p:tavLst>
                                    </p:anim>
                                  </p:childTnLst>
                                </p:cTn>
                              </p:par>
                              <p:par>
                                <p:cTn id="195" presetID="42" presetClass="entr" presetSubtype="0" fill="hold" nodeType="withEffect">
                                  <p:stCondLst>
                                    <p:cond delay="0"/>
                                  </p:stCondLst>
                                  <p:childTnLst>
                                    <p:set>
                                      <p:cBhvr>
                                        <p:cTn id="196" dur="1" fill="hold">
                                          <p:stCondLst>
                                            <p:cond delay="0"/>
                                          </p:stCondLst>
                                        </p:cTn>
                                        <p:tgtEl>
                                          <p:spTgt spid="118"/>
                                        </p:tgtEl>
                                        <p:attrNameLst>
                                          <p:attrName>style.visibility</p:attrName>
                                        </p:attrNameLst>
                                      </p:cBhvr>
                                      <p:to>
                                        <p:strVal val="visible"/>
                                      </p:to>
                                    </p:set>
                                    <p:animEffect transition="in" filter="fade">
                                      <p:cBhvr>
                                        <p:cTn id="197" dur="1000"/>
                                        <p:tgtEl>
                                          <p:spTgt spid="118"/>
                                        </p:tgtEl>
                                      </p:cBhvr>
                                    </p:animEffect>
                                    <p:anim calcmode="lin" valueType="num">
                                      <p:cBhvr>
                                        <p:cTn id="198" dur="1000" fill="hold"/>
                                        <p:tgtEl>
                                          <p:spTgt spid="118"/>
                                        </p:tgtEl>
                                        <p:attrNameLst>
                                          <p:attrName>ppt_x</p:attrName>
                                        </p:attrNameLst>
                                      </p:cBhvr>
                                      <p:tavLst>
                                        <p:tav tm="0">
                                          <p:val>
                                            <p:strVal val="#ppt_x"/>
                                          </p:val>
                                        </p:tav>
                                        <p:tav tm="100000">
                                          <p:val>
                                            <p:strVal val="#ppt_x"/>
                                          </p:val>
                                        </p:tav>
                                      </p:tavLst>
                                    </p:anim>
                                    <p:anim calcmode="lin" valueType="num">
                                      <p:cBhvr>
                                        <p:cTn id="199" dur="1000" fill="hold"/>
                                        <p:tgtEl>
                                          <p:spTgt spid="118"/>
                                        </p:tgtEl>
                                        <p:attrNameLst>
                                          <p:attrName>ppt_y</p:attrName>
                                        </p:attrNameLst>
                                      </p:cBhvr>
                                      <p:tavLst>
                                        <p:tav tm="0">
                                          <p:val>
                                            <p:strVal val="#ppt_y+.1"/>
                                          </p:val>
                                        </p:tav>
                                        <p:tav tm="100000">
                                          <p:val>
                                            <p:strVal val="#ppt_y"/>
                                          </p:val>
                                        </p:tav>
                                      </p:tavLst>
                                    </p:anim>
                                  </p:childTnLst>
                                </p:cTn>
                              </p:par>
                              <p:par>
                                <p:cTn id="200" presetID="42" presetClass="entr" presetSubtype="0" fill="hold" nodeType="withEffect">
                                  <p:stCondLst>
                                    <p:cond delay="0"/>
                                  </p:stCondLst>
                                  <p:childTnLst>
                                    <p:set>
                                      <p:cBhvr>
                                        <p:cTn id="201" dur="1" fill="hold">
                                          <p:stCondLst>
                                            <p:cond delay="0"/>
                                          </p:stCondLst>
                                        </p:cTn>
                                        <p:tgtEl>
                                          <p:spTgt spid="124"/>
                                        </p:tgtEl>
                                        <p:attrNameLst>
                                          <p:attrName>style.visibility</p:attrName>
                                        </p:attrNameLst>
                                      </p:cBhvr>
                                      <p:to>
                                        <p:strVal val="visible"/>
                                      </p:to>
                                    </p:set>
                                    <p:animEffect transition="in" filter="fade">
                                      <p:cBhvr>
                                        <p:cTn id="202" dur="1000"/>
                                        <p:tgtEl>
                                          <p:spTgt spid="124"/>
                                        </p:tgtEl>
                                      </p:cBhvr>
                                    </p:animEffect>
                                    <p:anim calcmode="lin" valueType="num">
                                      <p:cBhvr>
                                        <p:cTn id="203" dur="1000" fill="hold"/>
                                        <p:tgtEl>
                                          <p:spTgt spid="124"/>
                                        </p:tgtEl>
                                        <p:attrNameLst>
                                          <p:attrName>ppt_x</p:attrName>
                                        </p:attrNameLst>
                                      </p:cBhvr>
                                      <p:tavLst>
                                        <p:tav tm="0">
                                          <p:val>
                                            <p:strVal val="#ppt_x"/>
                                          </p:val>
                                        </p:tav>
                                        <p:tav tm="100000">
                                          <p:val>
                                            <p:strVal val="#ppt_x"/>
                                          </p:val>
                                        </p:tav>
                                      </p:tavLst>
                                    </p:anim>
                                    <p:anim calcmode="lin" valueType="num">
                                      <p:cBhvr>
                                        <p:cTn id="204" dur="1000" fill="hold"/>
                                        <p:tgtEl>
                                          <p:spTgt spid="124"/>
                                        </p:tgtEl>
                                        <p:attrNameLst>
                                          <p:attrName>ppt_y</p:attrName>
                                        </p:attrNameLst>
                                      </p:cBhvr>
                                      <p:tavLst>
                                        <p:tav tm="0">
                                          <p:val>
                                            <p:strVal val="#ppt_y+.1"/>
                                          </p:val>
                                        </p:tav>
                                        <p:tav tm="100000">
                                          <p:val>
                                            <p:strVal val="#ppt_y"/>
                                          </p:val>
                                        </p:tav>
                                      </p:tavLst>
                                    </p:anim>
                                  </p:childTnLst>
                                </p:cTn>
                              </p:par>
                              <p:par>
                                <p:cTn id="205" presetID="42" presetClass="entr" presetSubtype="0" fill="hold" nodeType="withEffect">
                                  <p:stCondLst>
                                    <p:cond delay="0"/>
                                  </p:stCondLst>
                                  <p:childTnLst>
                                    <p:set>
                                      <p:cBhvr>
                                        <p:cTn id="206" dur="1" fill="hold">
                                          <p:stCondLst>
                                            <p:cond delay="0"/>
                                          </p:stCondLst>
                                        </p:cTn>
                                        <p:tgtEl>
                                          <p:spTgt spid="126"/>
                                        </p:tgtEl>
                                        <p:attrNameLst>
                                          <p:attrName>style.visibility</p:attrName>
                                        </p:attrNameLst>
                                      </p:cBhvr>
                                      <p:to>
                                        <p:strVal val="visible"/>
                                      </p:to>
                                    </p:set>
                                    <p:animEffect transition="in" filter="fade">
                                      <p:cBhvr>
                                        <p:cTn id="207" dur="1000"/>
                                        <p:tgtEl>
                                          <p:spTgt spid="126"/>
                                        </p:tgtEl>
                                      </p:cBhvr>
                                    </p:animEffect>
                                    <p:anim calcmode="lin" valueType="num">
                                      <p:cBhvr>
                                        <p:cTn id="208" dur="1000" fill="hold"/>
                                        <p:tgtEl>
                                          <p:spTgt spid="126"/>
                                        </p:tgtEl>
                                        <p:attrNameLst>
                                          <p:attrName>ppt_x</p:attrName>
                                        </p:attrNameLst>
                                      </p:cBhvr>
                                      <p:tavLst>
                                        <p:tav tm="0">
                                          <p:val>
                                            <p:strVal val="#ppt_x"/>
                                          </p:val>
                                        </p:tav>
                                        <p:tav tm="100000">
                                          <p:val>
                                            <p:strVal val="#ppt_x"/>
                                          </p:val>
                                        </p:tav>
                                      </p:tavLst>
                                    </p:anim>
                                    <p:anim calcmode="lin" valueType="num">
                                      <p:cBhvr>
                                        <p:cTn id="209" dur="1000" fill="hold"/>
                                        <p:tgtEl>
                                          <p:spTgt spid="126"/>
                                        </p:tgtEl>
                                        <p:attrNameLst>
                                          <p:attrName>ppt_y</p:attrName>
                                        </p:attrNameLst>
                                      </p:cBhvr>
                                      <p:tavLst>
                                        <p:tav tm="0">
                                          <p:val>
                                            <p:strVal val="#ppt_y+.1"/>
                                          </p:val>
                                        </p:tav>
                                        <p:tav tm="100000">
                                          <p:val>
                                            <p:strVal val="#ppt_y"/>
                                          </p:val>
                                        </p:tav>
                                      </p:tavLst>
                                    </p:anim>
                                  </p:childTnLst>
                                </p:cTn>
                              </p:par>
                              <p:par>
                                <p:cTn id="210" presetID="42" presetClass="entr" presetSubtype="0" fill="hold" nodeType="withEffect">
                                  <p:stCondLst>
                                    <p:cond delay="0"/>
                                  </p:stCondLst>
                                  <p:childTnLst>
                                    <p:set>
                                      <p:cBhvr>
                                        <p:cTn id="211" dur="1" fill="hold">
                                          <p:stCondLst>
                                            <p:cond delay="0"/>
                                          </p:stCondLst>
                                        </p:cTn>
                                        <p:tgtEl>
                                          <p:spTgt spid="128"/>
                                        </p:tgtEl>
                                        <p:attrNameLst>
                                          <p:attrName>style.visibility</p:attrName>
                                        </p:attrNameLst>
                                      </p:cBhvr>
                                      <p:to>
                                        <p:strVal val="visible"/>
                                      </p:to>
                                    </p:set>
                                    <p:animEffect transition="in" filter="fade">
                                      <p:cBhvr>
                                        <p:cTn id="212" dur="1000"/>
                                        <p:tgtEl>
                                          <p:spTgt spid="128"/>
                                        </p:tgtEl>
                                      </p:cBhvr>
                                    </p:animEffect>
                                    <p:anim calcmode="lin" valueType="num">
                                      <p:cBhvr>
                                        <p:cTn id="213" dur="1000" fill="hold"/>
                                        <p:tgtEl>
                                          <p:spTgt spid="128"/>
                                        </p:tgtEl>
                                        <p:attrNameLst>
                                          <p:attrName>ppt_x</p:attrName>
                                        </p:attrNameLst>
                                      </p:cBhvr>
                                      <p:tavLst>
                                        <p:tav tm="0">
                                          <p:val>
                                            <p:strVal val="#ppt_x"/>
                                          </p:val>
                                        </p:tav>
                                        <p:tav tm="100000">
                                          <p:val>
                                            <p:strVal val="#ppt_x"/>
                                          </p:val>
                                        </p:tav>
                                      </p:tavLst>
                                    </p:anim>
                                    <p:anim calcmode="lin" valueType="num">
                                      <p:cBhvr>
                                        <p:cTn id="214" dur="1000" fill="hold"/>
                                        <p:tgtEl>
                                          <p:spTgt spid="128"/>
                                        </p:tgtEl>
                                        <p:attrNameLst>
                                          <p:attrName>ppt_y</p:attrName>
                                        </p:attrNameLst>
                                      </p:cBhvr>
                                      <p:tavLst>
                                        <p:tav tm="0">
                                          <p:val>
                                            <p:strVal val="#ppt_y+.1"/>
                                          </p:val>
                                        </p:tav>
                                        <p:tav tm="100000">
                                          <p:val>
                                            <p:strVal val="#ppt_y"/>
                                          </p:val>
                                        </p:tav>
                                      </p:tavLst>
                                    </p:anim>
                                  </p:childTnLst>
                                </p:cTn>
                              </p:par>
                              <p:par>
                                <p:cTn id="215" presetID="42" presetClass="entr" presetSubtype="0" fill="hold" nodeType="withEffect">
                                  <p:stCondLst>
                                    <p:cond delay="0"/>
                                  </p:stCondLst>
                                  <p:childTnLst>
                                    <p:set>
                                      <p:cBhvr>
                                        <p:cTn id="216" dur="1" fill="hold">
                                          <p:stCondLst>
                                            <p:cond delay="0"/>
                                          </p:stCondLst>
                                        </p:cTn>
                                        <p:tgtEl>
                                          <p:spTgt spid="130"/>
                                        </p:tgtEl>
                                        <p:attrNameLst>
                                          <p:attrName>style.visibility</p:attrName>
                                        </p:attrNameLst>
                                      </p:cBhvr>
                                      <p:to>
                                        <p:strVal val="visible"/>
                                      </p:to>
                                    </p:set>
                                    <p:animEffect transition="in" filter="fade">
                                      <p:cBhvr>
                                        <p:cTn id="217" dur="1000"/>
                                        <p:tgtEl>
                                          <p:spTgt spid="130"/>
                                        </p:tgtEl>
                                      </p:cBhvr>
                                    </p:animEffect>
                                    <p:anim calcmode="lin" valueType="num">
                                      <p:cBhvr>
                                        <p:cTn id="218" dur="1000" fill="hold"/>
                                        <p:tgtEl>
                                          <p:spTgt spid="130"/>
                                        </p:tgtEl>
                                        <p:attrNameLst>
                                          <p:attrName>ppt_x</p:attrName>
                                        </p:attrNameLst>
                                      </p:cBhvr>
                                      <p:tavLst>
                                        <p:tav tm="0">
                                          <p:val>
                                            <p:strVal val="#ppt_x"/>
                                          </p:val>
                                        </p:tav>
                                        <p:tav tm="100000">
                                          <p:val>
                                            <p:strVal val="#ppt_x"/>
                                          </p:val>
                                        </p:tav>
                                      </p:tavLst>
                                    </p:anim>
                                    <p:anim calcmode="lin" valueType="num">
                                      <p:cBhvr>
                                        <p:cTn id="219" dur="1000" fill="hold"/>
                                        <p:tgtEl>
                                          <p:spTgt spid="130"/>
                                        </p:tgtEl>
                                        <p:attrNameLst>
                                          <p:attrName>ppt_y</p:attrName>
                                        </p:attrNameLst>
                                      </p:cBhvr>
                                      <p:tavLst>
                                        <p:tav tm="0">
                                          <p:val>
                                            <p:strVal val="#ppt_y+.1"/>
                                          </p:val>
                                        </p:tav>
                                        <p:tav tm="100000">
                                          <p:val>
                                            <p:strVal val="#ppt_y"/>
                                          </p:val>
                                        </p:tav>
                                      </p:tavLst>
                                    </p:anim>
                                  </p:childTnLst>
                                </p:cTn>
                              </p:par>
                              <p:par>
                                <p:cTn id="220" presetID="42" presetClass="entr" presetSubtype="0" fill="hold" grpId="0" nodeType="withEffect">
                                  <p:stCondLst>
                                    <p:cond delay="0"/>
                                  </p:stCondLst>
                                  <p:childTnLst>
                                    <p:set>
                                      <p:cBhvr>
                                        <p:cTn id="221" dur="1" fill="hold">
                                          <p:stCondLst>
                                            <p:cond delay="0"/>
                                          </p:stCondLst>
                                        </p:cTn>
                                        <p:tgtEl>
                                          <p:spTgt spid="132"/>
                                        </p:tgtEl>
                                        <p:attrNameLst>
                                          <p:attrName>style.visibility</p:attrName>
                                        </p:attrNameLst>
                                      </p:cBhvr>
                                      <p:to>
                                        <p:strVal val="visible"/>
                                      </p:to>
                                    </p:set>
                                    <p:animEffect transition="in" filter="fade">
                                      <p:cBhvr>
                                        <p:cTn id="222" dur="1000"/>
                                        <p:tgtEl>
                                          <p:spTgt spid="132"/>
                                        </p:tgtEl>
                                      </p:cBhvr>
                                    </p:animEffect>
                                    <p:anim calcmode="lin" valueType="num">
                                      <p:cBhvr>
                                        <p:cTn id="223" dur="1000" fill="hold"/>
                                        <p:tgtEl>
                                          <p:spTgt spid="132"/>
                                        </p:tgtEl>
                                        <p:attrNameLst>
                                          <p:attrName>ppt_x</p:attrName>
                                        </p:attrNameLst>
                                      </p:cBhvr>
                                      <p:tavLst>
                                        <p:tav tm="0">
                                          <p:val>
                                            <p:strVal val="#ppt_x"/>
                                          </p:val>
                                        </p:tav>
                                        <p:tav tm="100000">
                                          <p:val>
                                            <p:strVal val="#ppt_x"/>
                                          </p:val>
                                        </p:tav>
                                      </p:tavLst>
                                    </p:anim>
                                    <p:anim calcmode="lin" valueType="num">
                                      <p:cBhvr>
                                        <p:cTn id="224" dur="1000" fill="hold"/>
                                        <p:tgtEl>
                                          <p:spTgt spid="132"/>
                                        </p:tgtEl>
                                        <p:attrNameLst>
                                          <p:attrName>ppt_y</p:attrName>
                                        </p:attrNameLst>
                                      </p:cBhvr>
                                      <p:tavLst>
                                        <p:tav tm="0">
                                          <p:val>
                                            <p:strVal val="#ppt_y+.1"/>
                                          </p:val>
                                        </p:tav>
                                        <p:tav tm="100000">
                                          <p:val>
                                            <p:strVal val="#ppt_y"/>
                                          </p:val>
                                        </p:tav>
                                      </p:tavLst>
                                    </p:anim>
                                  </p:childTnLst>
                                </p:cTn>
                              </p:par>
                            </p:childTnLst>
                          </p:cTn>
                        </p:par>
                        <p:par>
                          <p:cTn id="225" fill="hold">
                            <p:stCondLst>
                              <p:cond delay="1000"/>
                            </p:stCondLst>
                            <p:childTnLst>
                              <p:par>
                                <p:cTn id="226" presetID="1" presetClass="mediacall" presetSubtype="0" fill="hold" nodeType="afterEffect">
                                  <p:stCondLst>
                                    <p:cond delay="0"/>
                                  </p:stCondLst>
                                  <p:childTnLst>
                                    <p:cmd type="call" cmd="playFrom(0.0)">
                                      <p:cBhvr>
                                        <p:cTn id="227" dur="85523" fill="hold"/>
                                        <p:tgtEl>
                                          <p:spTgt spid="4"/>
                                        </p:tgtEl>
                                      </p:cBhvr>
                                    </p:cmd>
                                  </p:childTnLst>
                                </p:cTn>
                              </p:par>
                            </p:childTnLst>
                          </p:cTn>
                        </p:par>
                      </p:childTnLst>
                    </p:cTn>
                  </p:par>
                </p:childTnLst>
              </p:cTn>
              <p:prevCondLst>
                <p:cond evt="onPrev" delay="0">
                  <p:tgtEl>
                    <p:sldTgt/>
                  </p:tgtEl>
                </p:cond>
              </p:prevCondLst>
              <p:nextCondLst>
                <p:cond evt="onNext" delay="0">
                  <p:tgtEl>
                    <p:sldTgt/>
                  </p:tgtEl>
                </p:cond>
              </p:nextCondLst>
            </p:seq>
            <p:audio>
              <p:cMediaNode vol="80000">
                <p:cTn id="228" fill="hold" display="0">
                  <p:stCondLst>
                    <p:cond delay="indefinite"/>
                  </p:stCondLst>
                  <p:endCondLst>
                    <p:cond evt="onStopAudio" delay="0">
                      <p:tgtEl>
                        <p:sldTgt/>
                      </p:tgtEl>
                    </p:cond>
                  </p:endCondLst>
                </p:cTn>
                <p:tgtEl>
                  <p:spTgt spid="4"/>
                </p:tgtEl>
              </p:cMediaNode>
            </p:audio>
          </p:childTnLst>
        </p:cTn>
      </p:par>
    </p:tnLst>
    <p:bldLst>
      <p:bldP spid="5" grpId="0"/>
      <p:bldP spid="7" grpId="0"/>
      <p:bldP spid="17" grpId="0" animBg="1"/>
      <p:bldP spid="19" grpId="0" animBg="1"/>
      <p:bldP spid="31" grpId="0" animBg="1"/>
      <p:bldP spid="33" grpId="0" animBg="1"/>
      <p:bldP spid="35" grpId="0" animBg="1"/>
      <p:bldP spid="37" grpId="0" animBg="1"/>
      <p:bldP spid="39" grpId="0" animBg="1"/>
      <p:bldP spid="41" grpId="0" animBg="1"/>
      <p:bldP spid="43" grpId="0" animBg="1"/>
      <p:bldP spid="45" grpId="0" animBg="1"/>
      <p:bldP spid="47" grpId="0" animBg="1"/>
      <p:bldP spid="60" grpId="0"/>
      <p:bldP spid="62" grpId="0"/>
      <p:bldP spid="64" grpId="0"/>
      <p:bldP spid="66" grpId="0"/>
      <p:bldP spid="68" grpId="0"/>
      <p:bldP spid="70" grpId="0"/>
      <p:bldP spid="83" grpId="0" animBg="1"/>
      <p:bldP spid="93" grpId="0"/>
      <p:bldP spid="95" grpId="0"/>
      <p:bldP spid="99" grpId="0"/>
      <p:bldP spid="101" grpId="0"/>
      <p:bldP spid="103" grpId="0"/>
      <p:bldP spid="106" grpId="0" animBg="1"/>
      <p:bldP spid="108" grpId="0" animBg="1"/>
      <p:bldP spid="110" grpId="0" animBg="1"/>
      <p:bldP spid="112" grpId="0" animBg="1"/>
      <p:bldP spid="114" grpId="0" animBg="1"/>
      <p:bldP spid="116" grpId="0"/>
      <p:bldP spid="132" grpId="0"/>
    </p:bldLst>
  </p:timing>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extBox 3">
            <a:extLst>
              <a:ext uri="{FF2B5EF4-FFF2-40B4-BE49-F238E27FC236}">
                <a16:creationId xmlns:a16="http://schemas.microsoft.com/office/drawing/2014/main" id="{10B97CA7-F365-BDDF-966B-8A23A28DE486}"/>
              </a:ext>
            </a:extLst>
          </p:cNvPr>
          <p:cNvSpPr txBox="1"/>
          <p:nvPr/>
        </p:nvSpPr>
        <p:spPr>
          <a:xfrm>
            <a:off x="132079" y="855870"/>
            <a:ext cx="7919977" cy="400110"/>
          </a:xfrm>
          <a:prstGeom prst="rect">
            <a:avLst/>
          </a:prstGeom>
          <a:noFill/>
        </p:spPr>
        <p:txBody>
          <a:bodyPr wrap="square" rtlCol="0">
            <a:spAutoFit/>
          </a:bodyPr>
          <a:lstStyle/>
          <a:p>
            <a:r>
              <a:rPr lang="en-GB" sz="2000" b="1" dirty="0">
                <a:solidFill>
                  <a:srgbClr val="AE583D"/>
                </a:solidFill>
              </a:rPr>
              <a:t>Legal and Policy Frameworks Supporting Empowerment </a:t>
            </a:r>
            <a:endParaRPr lang="en-GB" sz="3600" b="1" dirty="0">
              <a:solidFill>
                <a:srgbClr val="AE583D"/>
              </a:solidFill>
            </a:endParaRPr>
          </a:p>
        </p:txBody>
      </p:sp>
      <p:sp>
        <p:nvSpPr>
          <p:cNvPr id="5" name="TextBox 4">
            <a:extLst>
              <a:ext uri="{FF2B5EF4-FFF2-40B4-BE49-F238E27FC236}">
                <a16:creationId xmlns:a16="http://schemas.microsoft.com/office/drawing/2014/main" id="{79A0B6C2-AFD5-46ED-2394-576AB0394257}"/>
              </a:ext>
            </a:extLst>
          </p:cNvPr>
          <p:cNvSpPr txBox="1"/>
          <p:nvPr/>
        </p:nvSpPr>
        <p:spPr>
          <a:xfrm>
            <a:off x="132079" y="169850"/>
            <a:ext cx="7632299" cy="830997"/>
          </a:xfrm>
          <a:prstGeom prst="rect">
            <a:avLst/>
          </a:prstGeom>
          <a:noFill/>
        </p:spPr>
        <p:txBody>
          <a:bodyPr wrap="square" rtlCol="0">
            <a:spAutoFit/>
          </a:bodyPr>
          <a:lstStyle/>
          <a:p>
            <a:r>
              <a:rPr lang="en-GB" sz="4800" b="1" dirty="0">
                <a:solidFill>
                  <a:srgbClr val="171827"/>
                </a:solidFill>
                <a:latin typeface="Modern No. 20" panose="02070704070505020303" pitchFamily="18" charset="0"/>
              </a:rPr>
              <a:t>Policy and Legislation</a:t>
            </a:r>
            <a:endParaRPr lang="en-GB" sz="2800" b="1" dirty="0">
              <a:solidFill>
                <a:srgbClr val="171827"/>
              </a:solidFill>
              <a:latin typeface="Modern No. 20" panose="02070704070505020303" pitchFamily="18" charset="0"/>
            </a:endParaRPr>
          </a:p>
        </p:txBody>
      </p:sp>
      <p:cxnSp>
        <p:nvCxnSpPr>
          <p:cNvPr id="6" name="Straight Connector 5">
            <a:extLst>
              <a:ext uri="{FF2B5EF4-FFF2-40B4-BE49-F238E27FC236}">
                <a16:creationId xmlns:a16="http://schemas.microsoft.com/office/drawing/2014/main" id="{32542395-3D38-8EC2-497C-0466F4DB3901}"/>
              </a:ext>
            </a:extLst>
          </p:cNvPr>
          <p:cNvCxnSpPr>
            <a:cxnSpLocks/>
          </p:cNvCxnSpPr>
          <p:nvPr/>
        </p:nvCxnSpPr>
        <p:spPr>
          <a:xfrm>
            <a:off x="247312" y="1239938"/>
            <a:ext cx="575648" cy="0"/>
          </a:xfrm>
          <a:prstGeom prst="line">
            <a:avLst/>
          </a:prstGeom>
          <a:ln w="38100">
            <a:solidFill>
              <a:srgbClr val="AE583D"/>
            </a:solidFill>
          </a:ln>
        </p:spPr>
        <p:style>
          <a:lnRef idx="2">
            <a:schemeClr val="accent1"/>
          </a:lnRef>
          <a:fillRef idx="0">
            <a:schemeClr val="accent1"/>
          </a:fillRef>
          <a:effectRef idx="1">
            <a:schemeClr val="accent1"/>
          </a:effectRef>
          <a:fontRef idx="minor">
            <a:schemeClr val="tx1"/>
          </a:fontRef>
        </p:style>
      </p:cxnSp>
      <p:sp>
        <p:nvSpPr>
          <p:cNvPr id="10" name="Rectangle: Rounded Corners 9">
            <a:extLst>
              <a:ext uri="{FF2B5EF4-FFF2-40B4-BE49-F238E27FC236}">
                <a16:creationId xmlns:a16="http://schemas.microsoft.com/office/drawing/2014/main" id="{6C8B66B3-A39C-5015-D8F9-2709BFE209D1}"/>
              </a:ext>
            </a:extLst>
          </p:cNvPr>
          <p:cNvSpPr/>
          <p:nvPr/>
        </p:nvSpPr>
        <p:spPr>
          <a:xfrm>
            <a:off x="132078" y="1317058"/>
            <a:ext cx="1922364" cy="3627120"/>
          </a:xfrm>
          <a:prstGeom prst="roundRect">
            <a:avLst/>
          </a:prstGeom>
          <a:solidFill>
            <a:srgbClr val="EAF1E6"/>
          </a:solidFill>
          <a:ln>
            <a:solidFill>
              <a:srgbClr val="EAF1E6"/>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12" name="Rectangle: Rounded Corners 11">
            <a:extLst>
              <a:ext uri="{FF2B5EF4-FFF2-40B4-BE49-F238E27FC236}">
                <a16:creationId xmlns:a16="http://schemas.microsoft.com/office/drawing/2014/main" id="{E551EBB6-1B29-F657-48C6-BF6D20B9C463}"/>
              </a:ext>
            </a:extLst>
          </p:cNvPr>
          <p:cNvSpPr/>
          <p:nvPr/>
        </p:nvSpPr>
        <p:spPr>
          <a:xfrm>
            <a:off x="2165307" y="1317058"/>
            <a:ext cx="1922364" cy="3627120"/>
          </a:xfrm>
          <a:prstGeom prst="roundRect">
            <a:avLst/>
          </a:prstGeom>
          <a:solidFill>
            <a:srgbClr val="FCF1E9"/>
          </a:solidFill>
          <a:ln>
            <a:solidFill>
              <a:srgbClr val="FCF1E9"/>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dirty="0"/>
          </a:p>
        </p:txBody>
      </p:sp>
      <p:sp>
        <p:nvSpPr>
          <p:cNvPr id="14" name="Rectangle: Rounded Corners 13">
            <a:extLst>
              <a:ext uri="{FF2B5EF4-FFF2-40B4-BE49-F238E27FC236}">
                <a16:creationId xmlns:a16="http://schemas.microsoft.com/office/drawing/2014/main" id="{638E0DF8-913E-8FAB-027B-E916B62F6AE3}"/>
              </a:ext>
            </a:extLst>
          </p:cNvPr>
          <p:cNvSpPr/>
          <p:nvPr/>
        </p:nvSpPr>
        <p:spPr>
          <a:xfrm>
            <a:off x="4198536" y="1317058"/>
            <a:ext cx="1922364" cy="3627120"/>
          </a:xfrm>
          <a:prstGeom prst="roundRect">
            <a:avLst/>
          </a:prstGeom>
          <a:solidFill>
            <a:srgbClr val="E5F3FD"/>
          </a:solidFill>
          <a:ln>
            <a:solidFill>
              <a:srgbClr val="E5F3FD"/>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dirty="0"/>
          </a:p>
        </p:txBody>
      </p:sp>
      <p:sp>
        <p:nvSpPr>
          <p:cNvPr id="16" name="Rectangle: Rounded Corners 15">
            <a:extLst>
              <a:ext uri="{FF2B5EF4-FFF2-40B4-BE49-F238E27FC236}">
                <a16:creationId xmlns:a16="http://schemas.microsoft.com/office/drawing/2014/main" id="{DAF4C09E-1826-C256-918F-E75A0B1FDD96}"/>
              </a:ext>
            </a:extLst>
          </p:cNvPr>
          <p:cNvSpPr/>
          <p:nvPr/>
        </p:nvSpPr>
        <p:spPr>
          <a:xfrm>
            <a:off x="6231765" y="1317058"/>
            <a:ext cx="1922364" cy="3627120"/>
          </a:xfrm>
          <a:prstGeom prst="roundRect">
            <a:avLst/>
          </a:prstGeom>
          <a:solidFill>
            <a:srgbClr val="FDF4DC"/>
          </a:solidFill>
          <a:ln>
            <a:solidFill>
              <a:srgbClr val="FDF4DC"/>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dirty="0"/>
          </a:p>
        </p:txBody>
      </p:sp>
      <p:sp>
        <p:nvSpPr>
          <p:cNvPr id="20" name="Rectangle: Rounded Corners 19">
            <a:extLst>
              <a:ext uri="{FF2B5EF4-FFF2-40B4-BE49-F238E27FC236}">
                <a16:creationId xmlns:a16="http://schemas.microsoft.com/office/drawing/2014/main" id="{A9270551-55A2-E4D1-0A4E-5466F2167B33}"/>
              </a:ext>
            </a:extLst>
          </p:cNvPr>
          <p:cNvSpPr/>
          <p:nvPr/>
        </p:nvSpPr>
        <p:spPr>
          <a:xfrm>
            <a:off x="132078" y="4370280"/>
            <a:ext cx="1922364" cy="1066800"/>
          </a:xfrm>
          <a:prstGeom prst="roundRect">
            <a:avLst/>
          </a:prstGeom>
          <a:solidFill>
            <a:srgbClr val="C5D3BE"/>
          </a:solidFill>
          <a:ln>
            <a:solidFill>
              <a:srgbClr val="C5D3BE"/>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r>
              <a:rPr lang="en-GB" sz="1400" dirty="0">
                <a:solidFill>
                  <a:schemeClr val="tx1"/>
                </a:solidFill>
              </a:rPr>
              <a:t>Supports a person centred and prevention approach to care. </a:t>
            </a:r>
          </a:p>
        </p:txBody>
      </p:sp>
      <p:sp>
        <p:nvSpPr>
          <p:cNvPr id="22" name="Rectangle: Rounded Corners 21">
            <a:extLst>
              <a:ext uri="{FF2B5EF4-FFF2-40B4-BE49-F238E27FC236}">
                <a16:creationId xmlns:a16="http://schemas.microsoft.com/office/drawing/2014/main" id="{A9FEF29E-890B-142A-C484-73DE955F436E}"/>
              </a:ext>
            </a:extLst>
          </p:cNvPr>
          <p:cNvSpPr/>
          <p:nvPr/>
        </p:nvSpPr>
        <p:spPr>
          <a:xfrm>
            <a:off x="2165307" y="4370280"/>
            <a:ext cx="1922364" cy="1066800"/>
          </a:xfrm>
          <a:prstGeom prst="roundRect">
            <a:avLst/>
          </a:prstGeom>
          <a:solidFill>
            <a:srgbClr val="F2D3C2"/>
          </a:solidFill>
          <a:ln>
            <a:solidFill>
              <a:srgbClr val="F2D3C2"/>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r>
              <a:rPr lang="en-GB" sz="1200" dirty="0">
                <a:solidFill>
                  <a:schemeClr val="tx1"/>
                </a:solidFill>
              </a:rPr>
              <a:t>Helps to reduce ageism and ensure fair treatment in care provision.</a:t>
            </a:r>
          </a:p>
        </p:txBody>
      </p:sp>
      <p:sp>
        <p:nvSpPr>
          <p:cNvPr id="24" name="Rectangle: Rounded Corners 23">
            <a:extLst>
              <a:ext uri="{FF2B5EF4-FFF2-40B4-BE49-F238E27FC236}">
                <a16:creationId xmlns:a16="http://schemas.microsoft.com/office/drawing/2014/main" id="{31346288-18FD-E8C0-47DD-11CF783B610E}"/>
              </a:ext>
            </a:extLst>
          </p:cNvPr>
          <p:cNvSpPr/>
          <p:nvPr/>
        </p:nvSpPr>
        <p:spPr>
          <a:xfrm>
            <a:off x="4198536" y="4370280"/>
            <a:ext cx="1922364" cy="1066800"/>
          </a:xfrm>
          <a:prstGeom prst="roundRect">
            <a:avLst/>
          </a:prstGeom>
          <a:solidFill>
            <a:srgbClr val="C6D8E5"/>
          </a:solidFill>
          <a:ln>
            <a:solidFill>
              <a:srgbClr val="C6D8E5"/>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r>
              <a:rPr lang="en-GB" sz="1200" dirty="0">
                <a:solidFill>
                  <a:schemeClr val="tx1"/>
                </a:solidFill>
              </a:rPr>
              <a:t>Upholds fundamental rights and supports dignity and autonomy in care.</a:t>
            </a:r>
          </a:p>
        </p:txBody>
      </p:sp>
      <p:sp>
        <p:nvSpPr>
          <p:cNvPr id="26" name="Rectangle: Rounded Corners 25">
            <a:extLst>
              <a:ext uri="{FF2B5EF4-FFF2-40B4-BE49-F238E27FC236}">
                <a16:creationId xmlns:a16="http://schemas.microsoft.com/office/drawing/2014/main" id="{560CDC6A-3FB7-B74B-C426-2EFE0AF1D3CA}"/>
              </a:ext>
            </a:extLst>
          </p:cNvPr>
          <p:cNvSpPr/>
          <p:nvPr/>
        </p:nvSpPr>
        <p:spPr>
          <a:xfrm>
            <a:off x="6231765" y="4370280"/>
            <a:ext cx="1922364" cy="1066800"/>
          </a:xfrm>
          <a:prstGeom prst="roundRect">
            <a:avLst/>
          </a:prstGeom>
          <a:solidFill>
            <a:srgbClr val="F6E0B2"/>
          </a:solidFill>
          <a:ln>
            <a:solidFill>
              <a:srgbClr val="F6E0B2"/>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r>
              <a:rPr lang="en-GB" sz="1200" dirty="0">
                <a:solidFill>
                  <a:schemeClr val="tx1"/>
                </a:solidFill>
              </a:rPr>
              <a:t>Empowers individuals to make their own decisions wherever possible.</a:t>
            </a:r>
          </a:p>
        </p:txBody>
      </p:sp>
      <p:pic>
        <p:nvPicPr>
          <p:cNvPr id="32" name="Picture 31">
            <a:extLst>
              <a:ext uri="{FF2B5EF4-FFF2-40B4-BE49-F238E27FC236}">
                <a16:creationId xmlns:a16="http://schemas.microsoft.com/office/drawing/2014/main" id="{2EAA6A62-6F6E-F7DD-3503-B46CECBC6543}"/>
              </a:ext>
            </a:extLst>
          </p:cNvPr>
          <p:cNvPicPr>
            <a:picLocks noChangeAspect="1"/>
          </p:cNvPicPr>
          <p:nvPr/>
        </p:nvPicPr>
        <p:blipFill>
          <a:blip r:embed="rId4">
            <a:extLst>
              <a:ext uri="{28A0092B-C50C-407E-A947-70E740481C1C}">
                <a14:useLocalDpi xmlns:a14="http://schemas.microsoft.com/office/drawing/2010/main" val="0"/>
              </a:ext>
            </a:extLst>
          </a:blip>
          <a:srcRect l="3180" t="22447" r="84973"/>
          <a:stretch>
            <a:fillRect/>
          </a:stretch>
        </p:blipFill>
        <p:spPr>
          <a:xfrm>
            <a:off x="636060" y="1430903"/>
            <a:ext cx="881604" cy="811744"/>
          </a:xfrm>
          <a:prstGeom prst="rect">
            <a:avLst/>
          </a:prstGeom>
        </p:spPr>
      </p:pic>
      <p:pic>
        <p:nvPicPr>
          <p:cNvPr id="34" name="Picture 33">
            <a:extLst>
              <a:ext uri="{FF2B5EF4-FFF2-40B4-BE49-F238E27FC236}">
                <a16:creationId xmlns:a16="http://schemas.microsoft.com/office/drawing/2014/main" id="{2DB7F919-6474-30CF-5DA1-1BA0CC48CFB1}"/>
              </a:ext>
            </a:extLst>
          </p:cNvPr>
          <p:cNvPicPr>
            <a:picLocks noChangeAspect="1"/>
          </p:cNvPicPr>
          <p:nvPr/>
        </p:nvPicPr>
        <p:blipFill>
          <a:blip r:embed="rId4">
            <a:extLst>
              <a:ext uri="{28A0092B-C50C-407E-A947-70E740481C1C}">
                <a14:useLocalDpi xmlns:a14="http://schemas.microsoft.com/office/drawing/2010/main" val="0"/>
              </a:ext>
            </a:extLst>
          </a:blip>
          <a:srcRect l="23768" t="19703" r="64651" b="869"/>
          <a:stretch>
            <a:fillRect/>
          </a:stretch>
        </p:blipFill>
        <p:spPr>
          <a:xfrm>
            <a:off x="2663711" y="1376685"/>
            <a:ext cx="820270" cy="791357"/>
          </a:xfrm>
          <a:prstGeom prst="rect">
            <a:avLst/>
          </a:prstGeom>
        </p:spPr>
      </p:pic>
      <p:pic>
        <p:nvPicPr>
          <p:cNvPr id="36" name="Picture 35">
            <a:extLst>
              <a:ext uri="{FF2B5EF4-FFF2-40B4-BE49-F238E27FC236}">
                <a16:creationId xmlns:a16="http://schemas.microsoft.com/office/drawing/2014/main" id="{F2500F6B-1D89-8CA0-7609-1D0368C2EB4F}"/>
              </a:ext>
            </a:extLst>
          </p:cNvPr>
          <p:cNvPicPr>
            <a:picLocks noChangeAspect="1"/>
          </p:cNvPicPr>
          <p:nvPr/>
        </p:nvPicPr>
        <p:blipFill>
          <a:blip r:embed="rId4">
            <a:extLst>
              <a:ext uri="{28A0092B-C50C-407E-A947-70E740481C1C}">
                <a14:useLocalDpi xmlns:a14="http://schemas.microsoft.com/office/drawing/2010/main" val="0"/>
              </a:ext>
            </a:extLst>
          </a:blip>
          <a:srcRect l="44986" t="20781" r="44086" b="1896"/>
          <a:stretch>
            <a:fillRect/>
          </a:stretch>
        </p:blipFill>
        <p:spPr>
          <a:xfrm>
            <a:off x="4762162" y="1376684"/>
            <a:ext cx="795111" cy="791358"/>
          </a:xfrm>
          <a:prstGeom prst="rect">
            <a:avLst/>
          </a:prstGeom>
        </p:spPr>
      </p:pic>
      <p:pic>
        <p:nvPicPr>
          <p:cNvPr id="38" name="Picture 37">
            <a:extLst>
              <a:ext uri="{FF2B5EF4-FFF2-40B4-BE49-F238E27FC236}">
                <a16:creationId xmlns:a16="http://schemas.microsoft.com/office/drawing/2014/main" id="{70D6CBF8-38B5-AAD8-0238-EEBCB79BA7CD}"/>
              </a:ext>
            </a:extLst>
          </p:cNvPr>
          <p:cNvPicPr>
            <a:picLocks noChangeAspect="1"/>
          </p:cNvPicPr>
          <p:nvPr/>
        </p:nvPicPr>
        <p:blipFill>
          <a:blip r:embed="rId4">
            <a:extLst>
              <a:ext uri="{28A0092B-C50C-407E-A947-70E740481C1C}">
                <a14:useLocalDpi xmlns:a14="http://schemas.microsoft.com/office/drawing/2010/main" val="0"/>
              </a:ext>
            </a:extLst>
          </a:blip>
          <a:srcRect l="65356" t="19624" r="23326" b="4432"/>
          <a:stretch>
            <a:fillRect/>
          </a:stretch>
        </p:blipFill>
        <p:spPr>
          <a:xfrm>
            <a:off x="6819061" y="1376684"/>
            <a:ext cx="838454" cy="791358"/>
          </a:xfrm>
          <a:prstGeom prst="rect">
            <a:avLst/>
          </a:prstGeom>
        </p:spPr>
      </p:pic>
      <p:sp>
        <p:nvSpPr>
          <p:cNvPr id="42" name="TextBox 41">
            <a:extLst>
              <a:ext uri="{FF2B5EF4-FFF2-40B4-BE49-F238E27FC236}">
                <a16:creationId xmlns:a16="http://schemas.microsoft.com/office/drawing/2014/main" id="{36B0F911-DB66-4CD0-8CA9-F164E6E070B8}"/>
              </a:ext>
            </a:extLst>
          </p:cNvPr>
          <p:cNvSpPr txBox="1"/>
          <p:nvPr/>
        </p:nvSpPr>
        <p:spPr>
          <a:xfrm>
            <a:off x="380776" y="2187215"/>
            <a:ext cx="1471174" cy="338554"/>
          </a:xfrm>
          <a:prstGeom prst="rect">
            <a:avLst/>
          </a:prstGeom>
          <a:noFill/>
        </p:spPr>
        <p:txBody>
          <a:bodyPr wrap="square" rtlCol="0">
            <a:spAutoFit/>
          </a:bodyPr>
          <a:lstStyle/>
          <a:p>
            <a:r>
              <a:rPr lang="en-GB" sz="1600" b="1" dirty="0"/>
              <a:t>Care Act 2014</a:t>
            </a:r>
          </a:p>
        </p:txBody>
      </p:sp>
      <p:sp>
        <p:nvSpPr>
          <p:cNvPr id="44" name="TextBox 43">
            <a:extLst>
              <a:ext uri="{FF2B5EF4-FFF2-40B4-BE49-F238E27FC236}">
                <a16:creationId xmlns:a16="http://schemas.microsoft.com/office/drawing/2014/main" id="{5A71CBBF-ECB7-7358-DB26-218CAE3005EB}"/>
              </a:ext>
            </a:extLst>
          </p:cNvPr>
          <p:cNvSpPr txBox="1"/>
          <p:nvPr/>
        </p:nvSpPr>
        <p:spPr>
          <a:xfrm>
            <a:off x="2223183" y="2156095"/>
            <a:ext cx="1781660" cy="338554"/>
          </a:xfrm>
          <a:prstGeom prst="rect">
            <a:avLst/>
          </a:prstGeom>
          <a:noFill/>
        </p:spPr>
        <p:txBody>
          <a:bodyPr wrap="square" rtlCol="0">
            <a:spAutoFit/>
          </a:bodyPr>
          <a:lstStyle/>
          <a:p>
            <a:r>
              <a:rPr lang="en-GB" sz="1600" b="1" dirty="0"/>
              <a:t>Equality Act 2010</a:t>
            </a:r>
          </a:p>
        </p:txBody>
      </p:sp>
      <p:sp>
        <p:nvSpPr>
          <p:cNvPr id="46" name="TextBox 45">
            <a:extLst>
              <a:ext uri="{FF2B5EF4-FFF2-40B4-BE49-F238E27FC236}">
                <a16:creationId xmlns:a16="http://schemas.microsoft.com/office/drawing/2014/main" id="{DB4E4330-1D62-1ECF-B9C0-820A55D9AC4A}"/>
              </a:ext>
            </a:extLst>
          </p:cNvPr>
          <p:cNvSpPr txBox="1"/>
          <p:nvPr/>
        </p:nvSpPr>
        <p:spPr>
          <a:xfrm>
            <a:off x="4268887" y="2168042"/>
            <a:ext cx="1781660" cy="584775"/>
          </a:xfrm>
          <a:prstGeom prst="rect">
            <a:avLst/>
          </a:prstGeom>
          <a:noFill/>
        </p:spPr>
        <p:txBody>
          <a:bodyPr wrap="square" rtlCol="0">
            <a:spAutoFit/>
          </a:bodyPr>
          <a:lstStyle/>
          <a:p>
            <a:pPr algn="ctr"/>
            <a:r>
              <a:rPr lang="en-GB" sz="1600" b="1" dirty="0"/>
              <a:t>Human Rights Act 1998</a:t>
            </a:r>
          </a:p>
        </p:txBody>
      </p:sp>
      <p:sp>
        <p:nvSpPr>
          <p:cNvPr id="48" name="TextBox 47">
            <a:extLst>
              <a:ext uri="{FF2B5EF4-FFF2-40B4-BE49-F238E27FC236}">
                <a16:creationId xmlns:a16="http://schemas.microsoft.com/office/drawing/2014/main" id="{2F989470-E11C-FD41-EB6E-5B232362CBF7}"/>
              </a:ext>
            </a:extLst>
          </p:cNvPr>
          <p:cNvSpPr txBox="1"/>
          <p:nvPr/>
        </p:nvSpPr>
        <p:spPr>
          <a:xfrm>
            <a:off x="6302117" y="2145547"/>
            <a:ext cx="1781660" cy="584775"/>
          </a:xfrm>
          <a:prstGeom prst="rect">
            <a:avLst/>
          </a:prstGeom>
          <a:noFill/>
        </p:spPr>
        <p:txBody>
          <a:bodyPr wrap="square" rtlCol="0">
            <a:spAutoFit/>
          </a:bodyPr>
          <a:lstStyle/>
          <a:p>
            <a:pPr algn="ctr"/>
            <a:r>
              <a:rPr lang="en-GB" sz="1600" b="1" dirty="0"/>
              <a:t>Mental Capacity Act 2005</a:t>
            </a:r>
          </a:p>
        </p:txBody>
      </p:sp>
      <p:sp>
        <p:nvSpPr>
          <p:cNvPr id="52" name="TextBox 51">
            <a:extLst>
              <a:ext uri="{FF2B5EF4-FFF2-40B4-BE49-F238E27FC236}">
                <a16:creationId xmlns:a16="http://schemas.microsoft.com/office/drawing/2014/main" id="{F110C98B-881A-7F08-17F7-17B795B2D316}"/>
              </a:ext>
            </a:extLst>
          </p:cNvPr>
          <p:cNvSpPr txBox="1"/>
          <p:nvPr/>
        </p:nvSpPr>
        <p:spPr>
          <a:xfrm>
            <a:off x="132078" y="2525769"/>
            <a:ext cx="1872564" cy="1446550"/>
          </a:xfrm>
          <a:prstGeom prst="rect">
            <a:avLst/>
          </a:prstGeom>
          <a:noFill/>
        </p:spPr>
        <p:txBody>
          <a:bodyPr wrap="square">
            <a:spAutoFit/>
          </a:bodyPr>
          <a:lstStyle/>
          <a:p>
            <a:pPr algn="ctr"/>
            <a:r>
              <a:rPr lang="en-GB" sz="1600" dirty="0">
                <a:solidFill>
                  <a:schemeClr val="tx1"/>
                </a:solidFill>
                <a:latin typeface="Agency FB" panose="020B0503020202020204" pitchFamily="34" charset="0"/>
              </a:rPr>
              <a:t>Promote well-being, prevention, safeguarding and involvement in care planning </a:t>
            </a:r>
            <a:r>
              <a:rPr lang="en-GB" sz="1200" dirty="0"/>
              <a:t>Legislation.gov.uk. (2014). </a:t>
            </a:r>
            <a:endParaRPr lang="en-GB" sz="1200" dirty="0">
              <a:solidFill>
                <a:schemeClr val="tx1"/>
              </a:solidFill>
              <a:latin typeface="Agency FB" panose="020B0503020202020204" pitchFamily="34" charset="0"/>
            </a:endParaRPr>
          </a:p>
        </p:txBody>
      </p:sp>
      <p:sp>
        <p:nvSpPr>
          <p:cNvPr id="54" name="TextBox 53">
            <a:extLst>
              <a:ext uri="{FF2B5EF4-FFF2-40B4-BE49-F238E27FC236}">
                <a16:creationId xmlns:a16="http://schemas.microsoft.com/office/drawing/2014/main" id="{B6AAC1F5-5A02-0D49-BE91-337E16BBED07}"/>
              </a:ext>
            </a:extLst>
          </p:cNvPr>
          <p:cNvSpPr txBox="1"/>
          <p:nvPr/>
        </p:nvSpPr>
        <p:spPr>
          <a:xfrm>
            <a:off x="2183864" y="2525769"/>
            <a:ext cx="1872564" cy="1754326"/>
          </a:xfrm>
          <a:prstGeom prst="rect">
            <a:avLst/>
          </a:prstGeom>
          <a:noFill/>
        </p:spPr>
        <p:txBody>
          <a:bodyPr wrap="square">
            <a:spAutoFit/>
          </a:bodyPr>
          <a:lstStyle/>
          <a:p>
            <a:pPr algn="ctr"/>
            <a:r>
              <a:rPr lang="en-GB" sz="1600" dirty="0">
                <a:solidFill>
                  <a:schemeClr val="tx1"/>
                </a:solidFill>
                <a:latin typeface="Arial Narrow" panose="020B0606020202030204" pitchFamily="34" charset="0"/>
              </a:rPr>
              <a:t>Protects against unlawful age discrimination and promotes equal access to goods, services and care </a:t>
            </a:r>
            <a:r>
              <a:rPr lang="en-GB" sz="1200" dirty="0"/>
              <a:t>(GOV.UK, 2010).</a:t>
            </a:r>
            <a:endParaRPr lang="en-GB" sz="1200" dirty="0">
              <a:solidFill>
                <a:schemeClr val="tx1"/>
              </a:solidFill>
              <a:latin typeface="Arial Narrow" panose="020B0606020202030204" pitchFamily="34" charset="0"/>
            </a:endParaRPr>
          </a:p>
        </p:txBody>
      </p:sp>
      <p:sp>
        <p:nvSpPr>
          <p:cNvPr id="56" name="TextBox 55">
            <a:extLst>
              <a:ext uri="{FF2B5EF4-FFF2-40B4-BE49-F238E27FC236}">
                <a16:creationId xmlns:a16="http://schemas.microsoft.com/office/drawing/2014/main" id="{E92AE752-C558-11E4-C4E4-AB1BF83C5782}"/>
              </a:ext>
            </a:extLst>
          </p:cNvPr>
          <p:cNvSpPr txBox="1"/>
          <p:nvPr/>
        </p:nvSpPr>
        <p:spPr>
          <a:xfrm>
            <a:off x="4248336" y="2858256"/>
            <a:ext cx="1872564" cy="1015663"/>
          </a:xfrm>
          <a:prstGeom prst="rect">
            <a:avLst/>
          </a:prstGeom>
          <a:noFill/>
        </p:spPr>
        <p:txBody>
          <a:bodyPr wrap="square">
            <a:spAutoFit/>
          </a:bodyPr>
          <a:lstStyle/>
          <a:p>
            <a:pPr algn="ctr"/>
            <a:r>
              <a:rPr lang="en-GB" sz="1600" dirty="0">
                <a:latin typeface="Arial Narrow" panose="020B0606020202030204" pitchFamily="34" charset="0"/>
              </a:rPr>
              <a:t>Protects dignity, privacy and family life through relevant rights </a:t>
            </a:r>
            <a:r>
              <a:rPr lang="en-GB" sz="1200" dirty="0"/>
              <a:t>(Legislation.gov.uk, 1998)</a:t>
            </a:r>
            <a:endParaRPr lang="en-GB" sz="1200" dirty="0">
              <a:solidFill>
                <a:schemeClr val="tx1"/>
              </a:solidFill>
              <a:latin typeface="Arial Narrow" panose="020B0606020202030204" pitchFamily="34" charset="0"/>
            </a:endParaRPr>
          </a:p>
        </p:txBody>
      </p:sp>
      <p:sp>
        <p:nvSpPr>
          <p:cNvPr id="58" name="TextBox 57">
            <a:extLst>
              <a:ext uri="{FF2B5EF4-FFF2-40B4-BE49-F238E27FC236}">
                <a16:creationId xmlns:a16="http://schemas.microsoft.com/office/drawing/2014/main" id="{C958ACC3-3414-7193-3B87-22C0DFD678BD}"/>
              </a:ext>
            </a:extLst>
          </p:cNvPr>
          <p:cNvSpPr txBox="1"/>
          <p:nvPr/>
        </p:nvSpPr>
        <p:spPr>
          <a:xfrm>
            <a:off x="6281565" y="2625703"/>
            <a:ext cx="1872564" cy="1569660"/>
          </a:xfrm>
          <a:prstGeom prst="rect">
            <a:avLst/>
          </a:prstGeom>
          <a:noFill/>
        </p:spPr>
        <p:txBody>
          <a:bodyPr wrap="square">
            <a:spAutoFit/>
          </a:bodyPr>
          <a:lstStyle/>
          <a:p>
            <a:pPr algn="ctr"/>
            <a:r>
              <a:rPr lang="en-GB" sz="1600" dirty="0">
                <a:latin typeface="Arial Narrow" panose="020B0606020202030204" pitchFamily="34" charset="0"/>
              </a:rPr>
              <a:t>Presumes capacity and promotes supported decision making where individuals lack capacity </a:t>
            </a:r>
            <a:r>
              <a:rPr lang="en-GB" sz="1200" dirty="0">
                <a:effectLst/>
                <a:latin typeface="+mj-lt"/>
                <a:cs typeface="Arial" panose="020B0604020202020204" pitchFamily="34" charset="0"/>
              </a:rPr>
              <a:t>(GOV.UK, 2005).</a:t>
            </a:r>
            <a:endParaRPr lang="en-GB" sz="1200" dirty="0">
              <a:latin typeface="+mj-lt"/>
              <a:cs typeface="Arial" panose="020B0604020202020204" pitchFamily="34" charset="0"/>
            </a:endParaRPr>
          </a:p>
        </p:txBody>
      </p:sp>
      <p:sp>
        <p:nvSpPr>
          <p:cNvPr id="61" name="Rectangle: Rounded Corners 60">
            <a:extLst>
              <a:ext uri="{FF2B5EF4-FFF2-40B4-BE49-F238E27FC236}">
                <a16:creationId xmlns:a16="http://schemas.microsoft.com/office/drawing/2014/main" id="{46EDBD4D-30B7-BFF5-C065-5962607D2BC9}"/>
              </a:ext>
            </a:extLst>
          </p:cNvPr>
          <p:cNvSpPr/>
          <p:nvPr/>
        </p:nvSpPr>
        <p:spPr>
          <a:xfrm>
            <a:off x="71723" y="5501248"/>
            <a:ext cx="12120275" cy="1345667"/>
          </a:xfrm>
          <a:prstGeom prst="roundRect">
            <a:avLst/>
          </a:prstGeom>
          <a:solidFill>
            <a:srgbClr val="F4F0EC"/>
          </a:solidFill>
          <a:ln>
            <a:solidFill>
              <a:srgbClr val="F4F0EC"/>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62" name="Arrow: Pentagon 61">
            <a:extLst>
              <a:ext uri="{FF2B5EF4-FFF2-40B4-BE49-F238E27FC236}">
                <a16:creationId xmlns:a16="http://schemas.microsoft.com/office/drawing/2014/main" id="{B9D8E06A-AECF-D178-4454-B88FE07B378D}"/>
              </a:ext>
            </a:extLst>
          </p:cNvPr>
          <p:cNvSpPr/>
          <p:nvPr/>
        </p:nvSpPr>
        <p:spPr>
          <a:xfrm>
            <a:off x="2" y="5501249"/>
            <a:ext cx="5293893" cy="1345667"/>
          </a:xfrm>
          <a:prstGeom prst="homePlate">
            <a:avLst>
              <a:gd name="adj" fmla="val 30165"/>
            </a:avLst>
          </a:prstGeom>
          <a:solidFill>
            <a:srgbClr val="0E1E2E"/>
          </a:solidFill>
          <a:ln>
            <a:solidFill>
              <a:srgbClr val="0E1E2E"/>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ln>
                <a:solidFill>
                  <a:srgbClr val="482B3C"/>
                </a:solidFill>
              </a:ln>
            </a:endParaRPr>
          </a:p>
        </p:txBody>
      </p:sp>
      <p:cxnSp>
        <p:nvCxnSpPr>
          <p:cNvPr id="63" name="Straight Connector 62">
            <a:extLst>
              <a:ext uri="{FF2B5EF4-FFF2-40B4-BE49-F238E27FC236}">
                <a16:creationId xmlns:a16="http://schemas.microsoft.com/office/drawing/2014/main" id="{2E2B8B3A-B6DD-E361-3803-BB755599B9ED}"/>
              </a:ext>
            </a:extLst>
          </p:cNvPr>
          <p:cNvCxnSpPr>
            <a:cxnSpLocks/>
          </p:cNvCxnSpPr>
          <p:nvPr/>
        </p:nvCxnSpPr>
        <p:spPr>
          <a:xfrm flipH="1">
            <a:off x="1358215" y="5696947"/>
            <a:ext cx="14515" cy="954267"/>
          </a:xfrm>
          <a:prstGeom prst="line">
            <a:avLst/>
          </a:prstGeom>
          <a:ln w="38100">
            <a:solidFill>
              <a:schemeClr val="bg1"/>
            </a:solidFill>
          </a:ln>
        </p:spPr>
        <p:style>
          <a:lnRef idx="2">
            <a:schemeClr val="accent1"/>
          </a:lnRef>
          <a:fillRef idx="0">
            <a:schemeClr val="accent1"/>
          </a:fillRef>
          <a:effectRef idx="1">
            <a:schemeClr val="accent1"/>
          </a:effectRef>
          <a:fontRef idx="minor">
            <a:schemeClr val="tx1"/>
          </a:fontRef>
        </p:style>
      </p:cxnSp>
      <p:pic>
        <p:nvPicPr>
          <p:cNvPr id="66" name="Picture 65">
            <a:extLst>
              <a:ext uri="{FF2B5EF4-FFF2-40B4-BE49-F238E27FC236}">
                <a16:creationId xmlns:a16="http://schemas.microsoft.com/office/drawing/2014/main" id="{E6D72BD2-E996-F961-5E93-7176DAF8A74F}"/>
              </a:ext>
            </a:extLst>
          </p:cNvPr>
          <p:cNvPicPr>
            <a:picLocks noChangeAspect="1"/>
          </p:cNvPicPr>
          <p:nvPr/>
        </p:nvPicPr>
        <p:blipFill>
          <a:blip r:embed="rId5"/>
          <a:stretch>
            <a:fillRect/>
          </a:stretch>
        </p:blipFill>
        <p:spPr>
          <a:xfrm>
            <a:off x="232125" y="5731000"/>
            <a:ext cx="861135" cy="807790"/>
          </a:xfrm>
          <a:prstGeom prst="rect">
            <a:avLst/>
          </a:prstGeom>
        </p:spPr>
      </p:pic>
      <p:pic>
        <p:nvPicPr>
          <p:cNvPr id="68" name="Picture 67">
            <a:extLst>
              <a:ext uri="{FF2B5EF4-FFF2-40B4-BE49-F238E27FC236}">
                <a16:creationId xmlns:a16="http://schemas.microsoft.com/office/drawing/2014/main" id="{1972E5F5-105B-3C1F-BA27-5AFBBA229FE6}"/>
              </a:ext>
            </a:extLst>
          </p:cNvPr>
          <p:cNvPicPr>
            <a:picLocks noChangeAspect="1"/>
          </p:cNvPicPr>
          <p:nvPr/>
        </p:nvPicPr>
        <p:blipFill>
          <a:blip r:embed="rId6"/>
          <a:stretch>
            <a:fillRect/>
          </a:stretch>
        </p:blipFill>
        <p:spPr>
          <a:xfrm>
            <a:off x="5399467" y="5713041"/>
            <a:ext cx="883387" cy="876939"/>
          </a:xfrm>
          <a:prstGeom prst="rect">
            <a:avLst/>
          </a:prstGeom>
        </p:spPr>
      </p:pic>
      <p:pic>
        <p:nvPicPr>
          <p:cNvPr id="70" name="Picture 69">
            <a:extLst>
              <a:ext uri="{FF2B5EF4-FFF2-40B4-BE49-F238E27FC236}">
                <a16:creationId xmlns:a16="http://schemas.microsoft.com/office/drawing/2014/main" id="{840180FA-A39B-9D1A-1CB8-CF95D90AB07A}"/>
              </a:ext>
            </a:extLst>
          </p:cNvPr>
          <p:cNvPicPr>
            <a:picLocks noChangeAspect="1"/>
          </p:cNvPicPr>
          <p:nvPr/>
        </p:nvPicPr>
        <p:blipFill>
          <a:blip r:embed="rId7"/>
          <a:stretch>
            <a:fillRect/>
          </a:stretch>
        </p:blipFill>
        <p:spPr>
          <a:xfrm>
            <a:off x="7739615" y="5678151"/>
            <a:ext cx="842609" cy="873362"/>
          </a:xfrm>
          <a:prstGeom prst="rect">
            <a:avLst/>
          </a:prstGeom>
        </p:spPr>
      </p:pic>
      <p:pic>
        <p:nvPicPr>
          <p:cNvPr id="72" name="Picture 71">
            <a:extLst>
              <a:ext uri="{FF2B5EF4-FFF2-40B4-BE49-F238E27FC236}">
                <a16:creationId xmlns:a16="http://schemas.microsoft.com/office/drawing/2014/main" id="{F600CBCB-EE50-1705-5263-3B3030A69409}"/>
              </a:ext>
            </a:extLst>
          </p:cNvPr>
          <p:cNvPicPr>
            <a:picLocks noChangeAspect="1"/>
          </p:cNvPicPr>
          <p:nvPr/>
        </p:nvPicPr>
        <p:blipFill>
          <a:blip r:embed="rId8"/>
          <a:stretch>
            <a:fillRect/>
          </a:stretch>
        </p:blipFill>
        <p:spPr>
          <a:xfrm>
            <a:off x="9959997" y="5713041"/>
            <a:ext cx="842221" cy="842221"/>
          </a:xfrm>
          <a:prstGeom prst="rect">
            <a:avLst/>
          </a:prstGeom>
        </p:spPr>
      </p:pic>
      <p:sp>
        <p:nvSpPr>
          <p:cNvPr id="76" name="TextBox 75">
            <a:extLst>
              <a:ext uri="{FF2B5EF4-FFF2-40B4-BE49-F238E27FC236}">
                <a16:creationId xmlns:a16="http://schemas.microsoft.com/office/drawing/2014/main" id="{6C77DC5E-5B21-13C4-3C49-4218BA8BAA21}"/>
              </a:ext>
            </a:extLst>
          </p:cNvPr>
          <p:cNvSpPr txBox="1"/>
          <p:nvPr/>
        </p:nvSpPr>
        <p:spPr>
          <a:xfrm>
            <a:off x="1472800" y="5633275"/>
            <a:ext cx="3478603" cy="1077218"/>
          </a:xfrm>
          <a:prstGeom prst="rect">
            <a:avLst/>
          </a:prstGeom>
          <a:noFill/>
        </p:spPr>
        <p:txBody>
          <a:bodyPr wrap="square" rtlCol="0">
            <a:spAutoFit/>
          </a:bodyPr>
          <a:lstStyle/>
          <a:p>
            <a:r>
              <a:rPr lang="en-GB" sz="1600" dirty="0">
                <a:solidFill>
                  <a:schemeClr val="bg1"/>
                </a:solidFill>
                <a:latin typeface="Arial Nova Light" panose="020B0304020202020204" pitchFamily="34" charset="0"/>
              </a:rPr>
              <a:t>Legal rights provide a strong foundation for empowering older people, but there are significant challenges in practise. </a:t>
            </a:r>
          </a:p>
        </p:txBody>
      </p:sp>
      <p:sp>
        <p:nvSpPr>
          <p:cNvPr id="78" name="TextBox 77">
            <a:extLst>
              <a:ext uri="{FF2B5EF4-FFF2-40B4-BE49-F238E27FC236}">
                <a16:creationId xmlns:a16="http://schemas.microsoft.com/office/drawing/2014/main" id="{FF7213E0-1A18-32D3-464C-3CA6B5241719}"/>
              </a:ext>
            </a:extLst>
          </p:cNvPr>
          <p:cNvSpPr txBox="1"/>
          <p:nvPr/>
        </p:nvSpPr>
        <p:spPr>
          <a:xfrm>
            <a:off x="6307621" y="5621299"/>
            <a:ext cx="1311301" cy="1015663"/>
          </a:xfrm>
          <a:prstGeom prst="rect">
            <a:avLst/>
          </a:prstGeom>
          <a:noFill/>
        </p:spPr>
        <p:txBody>
          <a:bodyPr wrap="square" rtlCol="0">
            <a:spAutoFit/>
          </a:bodyPr>
          <a:lstStyle/>
          <a:p>
            <a:r>
              <a:rPr lang="en-GB" sz="1200" dirty="0">
                <a:latin typeface="Arial Nova Light" panose="020B0304020202020204" pitchFamily="34" charset="0"/>
              </a:rPr>
              <a:t>Workforce shortages can limit the quality and consistency of care.  </a:t>
            </a:r>
          </a:p>
        </p:txBody>
      </p:sp>
      <p:cxnSp>
        <p:nvCxnSpPr>
          <p:cNvPr id="80" name="Straight Connector 79">
            <a:extLst>
              <a:ext uri="{FF2B5EF4-FFF2-40B4-BE49-F238E27FC236}">
                <a16:creationId xmlns:a16="http://schemas.microsoft.com/office/drawing/2014/main" id="{207F89E2-175B-607C-2F1A-FA58789FAEFD}"/>
              </a:ext>
            </a:extLst>
          </p:cNvPr>
          <p:cNvCxnSpPr/>
          <p:nvPr/>
        </p:nvCxnSpPr>
        <p:spPr>
          <a:xfrm>
            <a:off x="7607428" y="5657257"/>
            <a:ext cx="0" cy="905777"/>
          </a:xfrm>
          <a:prstGeom prst="line">
            <a:avLst/>
          </a:prstGeom>
          <a:ln>
            <a:solidFill>
              <a:srgbClr val="D6D2CB"/>
            </a:solidFill>
          </a:ln>
        </p:spPr>
        <p:style>
          <a:lnRef idx="2">
            <a:schemeClr val="accent1"/>
          </a:lnRef>
          <a:fillRef idx="0">
            <a:schemeClr val="accent1"/>
          </a:fillRef>
          <a:effectRef idx="1">
            <a:schemeClr val="accent1"/>
          </a:effectRef>
          <a:fontRef idx="minor">
            <a:schemeClr val="tx1"/>
          </a:fontRef>
        </p:style>
      </p:cxnSp>
      <p:cxnSp>
        <p:nvCxnSpPr>
          <p:cNvPr id="81" name="Straight Connector 80">
            <a:extLst>
              <a:ext uri="{FF2B5EF4-FFF2-40B4-BE49-F238E27FC236}">
                <a16:creationId xmlns:a16="http://schemas.microsoft.com/office/drawing/2014/main" id="{FBE4A997-900F-BEDD-B090-B7DB8505A8A3}"/>
              </a:ext>
            </a:extLst>
          </p:cNvPr>
          <p:cNvCxnSpPr/>
          <p:nvPr/>
        </p:nvCxnSpPr>
        <p:spPr>
          <a:xfrm>
            <a:off x="9848940" y="5657258"/>
            <a:ext cx="0" cy="905777"/>
          </a:xfrm>
          <a:prstGeom prst="line">
            <a:avLst/>
          </a:prstGeom>
          <a:ln>
            <a:solidFill>
              <a:srgbClr val="D6D2CB"/>
            </a:solidFill>
          </a:ln>
        </p:spPr>
        <p:style>
          <a:lnRef idx="2">
            <a:schemeClr val="accent1"/>
          </a:lnRef>
          <a:fillRef idx="0">
            <a:schemeClr val="accent1"/>
          </a:fillRef>
          <a:effectRef idx="1">
            <a:schemeClr val="accent1"/>
          </a:effectRef>
          <a:fontRef idx="minor">
            <a:schemeClr val="tx1"/>
          </a:fontRef>
        </p:style>
      </p:cxnSp>
      <p:sp>
        <p:nvSpPr>
          <p:cNvPr id="85" name="TextBox 84">
            <a:extLst>
              <a:ext uri="{FF2B5EF4-FFF2-40B4-BE49-F238E27FC236}">
                <a16:creationId xmlns:a16="http://schemas.microsoft.com/office/drawing/2014/main" id="{00FD824F-A0B3-C37A-E448-9393193F1934}"/>
              </a:ext>
            </a:extLst>
          </p:cNvPr>
          <p:cNvSpPr txBox="1"/>
          <p:nvPr/>
        </p:nvSpPr>
        <p:spPr>
          <a:xfrm>
            <a:off x="8631234" y="5621152"/>
            <a:ext cx="1311301" cy="1015663"/>
          </a:xfrm>
          <a:prstGeom prst="rect">
            <a:avLst/>
          </a:prstGeom>
          <a:noFill/>
        </p:spPr>
        <p:txBody>
          <a:bodyPr wrap="square" rtlCol="0">
            <a:spAutoFit/>
          </a:bodyPr>
          <a:lstStyle/>
          <a:p>
            <a:r>
              <a:rPr lang="en-GB" sz="1200" dirty="0">
                <a:latin typeface="Arial Nova Light" panose="020B0304020202020204" pitchFamily="34" charset="0"/>
              </a:rPr>
              <a:t>Financial constraints restrict the extent of implementation. </a:t>
            </a:r>
          </a:p>
        </p:txBody>
      </p:sp>
      <p:sp>
        <p:nvSpPr>
          <p:cNvPr id="87" name="TextBox 86">
            <a:extLst>
              <a:ext uri="{FF2B5EF4-FFF2-40B4-BE49-F238E27FC236}">
                <a16:creationId xmlns:a16="http://schemas.microsoft.com/office/drawing/2014/main" id="{EBC170D3-2C52-7435-B51D-080E258363E9}"/>
              </a:ext>
            </a:extLst>
          </p:cNvPr>
          <p:cNvSpPr txBox="1"/>
          <p:nvPr/>
        </p:nvSpPr>
        <p:spPr>
          <a:xfrm>
            <a:off x="10873939" y="5633275"/>
            <a:ext cx="1311301" cy="1015663"/>
          </a:xfrm>
          <a:prstGeom prst="rect">
            <a:avLst/>
          </a:prstGeom>
          <a:noFill/>
        </p:spPr>
        <p:txBody>
          <a:bodyPr wrap="square" rtlCol="0">
            <a:spAutoFit/>
          </a:bodyPr>
          <a:lstStyle/>
          <a:p>
            <a:r>
              <a:rPr lang="en-GB" sz="1200" dirty="0">
                <a:latin typeface="Arial Nova Light" panose="020B0304020202020204" pitchFamily="34" charset="0"/>
              </a:rPr>
              <a:t>Unequal access to services leads to variation in support and outcomes.</a:t>
            </a:r>
          </a:p>
        </p:txBody>
      </p:sp>
      <p:pic>
        <p:nvPicPr>
          <p:cNvPr id="88" name="Picture 87" descr="golden autumn  old couple bench stock pictures, royalty-free photos &amp; images">
            <a:extLst>
              <a:ext uri="{FF2B5EF4-FFF2-40B4-BE49-F238E27FC236}">
                <a16:creationId xmlns:a16="http://schemas.microsoft.com/office/drawing/2014/main" id="{8DCDD276-4391-13F8-7C3D-358B8952F192}"/>
              </a:ext>
            </a:extLst>
          </p:cNvPr>
          <p:cNvPicPr>
            <a:picLocks noChangeAspect="1"/>
          </p:cNvPicPr>
          <p:nvPr/>
        </p:nvPicPr>
        <p:blipFill>
          <a:blip r:embed="rId9"/>
          <a:srcRect l="19905" t="8514" r="43356" b="-507"/>
          <a:stretch>
            <a:fillRect/>
          </a:stretch>
        </p:blipFill>
        <p:spPr>
          <a:xfrm>
            <a:off x="8956241" y="11085"/>
            <a:ext cx="3235757" cy="5401403"/>
          </a:xfrm>
          <a:prstGeom prst="flowChartPunchedCard">
            <a:avLst/>
          </a:prstGeom>
        </p:spPr>
      </p:pic>
      <p:sp>
        <p:nvSpPr>
          <p:cNvPr id="90" name="Rectangle: Rounded Corners 89">
            <a:extLst>
              <a:ext uri="{FF2B5EF4-FFF2-40B4-BE49-F238E27FC236}">
                <a16:creationId xmlns:a16="http://schemas.microsoft.com/office/drawing/2014/main" id="{E8E9247D-27DD-7EEE-CA25-603FD1935592}"/>
              </a:ext>
            </a:extLst>
          </p:cNvPr>
          <p:cNvSpPr/>
          <p:nvPr/>
        </p:nvSpPr>
        <p:spPr>
          <a:xfrm>
            <a:off x="8264994" y="1317058"/>
            <a:ext cx="1922364" cy="3627120"/>
          </a:xfrm>
          <a:prstGeom prst="roundRect">
            <a:avLst/>
          </a:prstGeom>
          <a:solidFill>
            <a:srgbClr val="F8EDEA"/>
          </a:solidFill>
          <a:ln>
            <a:solidFill>
              <a:srgbClr val="F8EDEA"/>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dirty="0"/>
          </a:p>
        </p:txBody>
      </p:sp>
      <p:sp>
        <p:nvSpPr>
          <p:cNvPr id="92" name="Rectangle: Rounded Corners 91">
            <a:extLst>
              <a:ext uri="{FF2B5EF4-FFF2-40B4-BE49-F238E27FC236}">
                <a16:creationId xmlns:a16="http://schemas.microsoft.com/office/drawing/2014/main" id="{1DF85603-1E88-BA72-ED4F-EAC65435B86B}"/>
              </a:ext>
            </a:extLst>
          </p:cNvPr>
          <p:cNvSpPr/>
          <p:nvPr/>
        </p:nvSpPr>
        <p:spPr>
          <a:xfrm>
            <a:off x="8264994" y="4370280"/>
            <a:ext cx="1922364" cy="1066800"/>
          </a:xfrm>
          <a:prstGeom prst="roundRect">
            <a:avLst/>
          </a:prstGeom>
          <a:solidFill>
            <a:srgbClr val="EBD1CD"/>
          </a:solidFill>
          <a:ln>
            <a:solidFill>
              <a:srgbClr val="EBD1CD"/>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r>
              <a:rPr lang="en-GB" sz="1200" dirty="0">
                <a:solidFill>
                  <a:schemeClr val="tx1"/>
                </a:solidFill>
              </a:rPr>
              <a:t>Aims to improve access, coordination and continuity of care. </a:t>
            </a:r>
            <a:endParaRPr lang="en-GB" sz="1200" dirty="0"/>
          </a:p>
        </p:txBody>
      </p:sp>
      <p:pic>
        <p:nvPicPr>
          <p:cNvPr id="94" name="Picture 93">
            <a:extLst>
              <a:ext uri="{FF2B5EF4-FFF2-40B4-BE49-F238E27FC236}">
                <a16:creationId xmlns:a16="http://schemas.microsoft.com/office/drawing/2014/main" id="{D2734990-9A84-AC3B-19D4-DFC86FC9978E}"/>
              </a:ext>
            </a:extLst>
          </p:cNvPr>
          <p:cNvPicPr>
            <a:picLocks noChangeAspect="1"/>
          </p:cNvPicPr>
          <p:nvPr/>
        </p:nvPicPr>
        <p:blipFill>
          <a:blip r:embed="rId4">
            <a:extLst>
              <a:ext uri="{28A0092B-C50C-407E-A947-70E740481C1C}">
                <a14:useLocalDpi xmlns:a14="http://schemas.microsoft.com/office/drawing/2010/main" val="0"/>
              </a:ext>
            </a:extLst>
          </a:blip>
          <a:srcRect l="85920" t="18767" r="3203" b="2990"/>
          <a:stretch>
            <a:fillRect/>
          </a:stretch>
        </p:blipFill>
        <p:spPr>
          <a:xfrm>
            <a:off x="8834022" y="1321046"/>
            <a:ext cx="786864" cy="796196"/>
          </a:xfrm>
          <a:prstGeom prst="rect">
            <a:avLst/>
          </a:prstGeom>
        </p:spPr>
      </p:pic>
      <p:sp>
        <p:nvSpPr>
          <p:cNvPr id="96" name="TextBox 95">
            <a:extLst>
              <a:ext uri="{FF2B5EF4-FFF2-40B4-BE49-F238E27FC236}">
                <a16:creationId xmlns:a16="http://schemas.microsoft.com/office/drawing/2014/main" id="{85FBC734-7B1F-E3F9-542E-845B4EF98459}"/>
              </a:ext>
            </a:extLst>
          </p:cNvPr>
          <p:cNvSpPr txBox="1"/>
          <p:nvPr/>
        </p:nvSpPr>
        <p:spPr>
          <a:xfrm>
            <a:off x="8335346" y="2064267"/>
            <a:ext cx="1781660" cy="584775"/>
          </a:xfrm>
          <a:prstGeom prst="rect">
            <a:avLst/>
          </a:prstGeom>
          <a:noFill/>
        </p:spPr>
        <p:txBody>
          <a:bodyPr wrap="square" rtlCol="0">
            <a:spAutoFit/>
          </a:bodyPr>
          <a:lstStyle/>
          <a:p>
            <a:pPr algn="ctr"/>
            <a:r>
              <a:rPr lang="en-GB" sz="1600" b="1" dirty="0"/>
              <a:t>NHS Long Term Plan 2019</a:t>
            </a:r>
          </a:p>
        </p:txBody>
      </p:sp>
      <p:sp>
        <p:nvSpPr>
          <p:cNvPr id="98" name="TextBox 97">
            <a:extLst>
              <a:ext uri="{FF2B5EF4-FFF2-40B4-BE49-F238E27FC236}">
                <a16:creationId xmlns:a16="http://schemas.microsoft.com/office/drawing/2014/main" id="{9F388CDC-8100-71B4-2DFE-07134826CE1A}"/>
              </a:ext>
            </a:extLst>
          </p:cNvPr>
          <p:cNvSpPr txBox="1"/>
          <p:nvPr/>
        </p:nvSpPr>
        <p:spPr>
          <a:xfrm>
            <a:off x="8314794" y="2494649"/>
            <a:ext cx="1872564" cy="2000548"/>
          </a:xfrm>
          <a:prstGeom prst="rect">
            <a:avLst/>
          </a:prstGeom>
          <a:noFill/>
        </p:spPr>
        <p:txBody>
          <a:bodyPr wrap="square">
            <a:spAutoFit/>
          </a:bodyPr>
          <a:lstStyle/>
          <a:p>
            <a:pPr algn="ctr"/>
            <a:r>
              <a:rPr lang="en-GB" sz="1600" dirty="0">
                <a:latin typeface="Arial Narrow" panose="020B0606020202030204" pitchFamily="34" charset="0"/>
              </a:rPr>
              <a:t>Promotes personalised care, prevention, integrated  services and support for people to live healthier, independent lives for longer </a:t>
            </a:r>
            <a:r>
              <a:rPr lang="en-GB" sz="1200" dirty="0">
                <a:latin typeface="Arial Narrow" panose="020B0606020202030204" pitchFamily="34" charset="0"/>
              </a:rPr>
              <a:t>(</a:t>
            </a:r>
            <a:r>
              <a:rPr lang="en-GB" sz="1200" dirty="0"/>
              <a:t>NHS Long Term Plan, 2019).</a:t>
            </a:r>
            <a:endParaRPr lang="en-GB" sz="1600" dirty="0">
              <a:latin typeface="Arial Narrow" panose="020B0606020202030204" pitchFamily="34" charset="0"/>
            </a:endParaRPr>
          </a:p>
        </p:txBody>
      </p:sp>
      <p:pic>
        <p:nvPicPr>
          <p:cNvPr id="3" name="Recorded Sound">
            <a:hlinkClick r:id="" action="ppaction://media"/>
            <a:extLst>
              <a:ext uri="{FF2B5EF4-FFF2-40B4-BE49-F238E27FC236}">
                <a16:creationId xmlns:a16="http://schemas.microsoft.com/office/drawing/2014/main" id="{C499116E-BBEA-7702-ADF7-5C2902237CBC}"/>
              </a:ext>
            </a:extLst>
          </p:cNvPr>
          <p:cNvPicPr>
            <a:picLocks noChangeAspect="1"/>
          </p:cNvPicPr>
          <p:nvPr>
            <a:audioFile r:link="rId2"/>
            <p:extLst>
              <p:ext uri="{DAA4B4D4-6D71-4841-9C94-3DE7FCFB9230}">
                <p14:media xmlns:p14="http://schemas.microsoft.com/office/powerpoint/2010/main" r:embed="rId1"/>
              </p:ext>
            </p:extLst>
          </p:nvPr>
        </p:nvPicPr>
        <p:blipFill>
          <a:blip r:embed="rId10"/>
          <a:stretch>
            <a:fillRect/>
          </a:stretch>
        </p:blipFill>
        <p:spPr>
          <a:xfrm>
            <a:off x="11472512" y="6151510"/>
            <a:ext cx="487363" cy="487363"/>
          </a:xfrm>
          <a:prstGeom prst="rect">
            <a:avLst/>
          </a:prstGeom>
        </p:spPr>
      </p:pic>
    </p:spTree>
    <p:extLst>
      <p:ext uri="{BB962C8B-B14F-4D97-AF65-F5344CB8AC3E}">
        <p14:creationId xmlns:p14="http://schemas.microsoft.com/office/powerpoint/2010/main" val="778507140"/>
      </p:ext>
    </p:extLst>
  </p:cSld>
  <p:clrMapOvr>
    <a:masterClrMapping/>
  </p:clrMapOvr>
  <mc:AlternateContent xmlns:mc="http://schemas.openxmlformats.org/markup-compatibility/2006">
    <mc:Choice xmlns:p14="http://schemas.microsoft.com/office/powerpoint/2010/main" Requires="p14">
      <p:transition spd="slow" p14:dur="2000" advTm="148255"/>
    </mc:Choice>
    <mc:Fallback>
      <p:transition spd="slow" advTm="148255"/>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6" presetClass="entr" presetSubtype="21" fill="hold" grpId="0" nodeType="clickEffect">
                                  <p:stCondLst>
                                    <p:cond delay="0"/>
                                  </p:stCondLst>
                                  <p:childTnLst>
                                    <p:set>
                                      <p:cBhvr>
                                        <p:cTn id="6" dur="1" fill="hold">
                                          <p:stCondLst>
                                            <p:cond delay="0"/>
                                          </p:stCondLst>
                                        </p:cTn>
                                        <p:tgtEl>
                                          <p:spTgt spid="4"/>
                                        </p:tgtEl>
                                        <p:attrNameLst>
                                          <p:attrName>style.visibility</p:attrName>
                                        </p:attrNameLst>
                                      </p:cBhvr>
                                      <p:to>
                                        <p:strVal val="visible"/>
                                      </p:to>
                                    </p:set>
                                    <p:animEffect transition="in" filter="barn(inVertical)">
                                      <p:cBhvr>
                                        <p:cTn id="7" dur="500"/>
                                        <p:tgtEl>
                                          <p:spTgt spid="4"/>
                                        </p:tgtEl>
                                      </p:cBhvr>
                                    </p:animEffect>
                                  </p:childTnLst>
                                </p:cTn>
                              </p:par>
                              <p:par>
                                <p:cTn id="8" presetID="16" presetClass="entr" presetSubtype="21" fill="hold" grpId="0" nodeType="withEffect">
                                  <p:stCondLst>
                                    <p:cond delay="0"/>
                                  </p:stCondLst>
                                  <p:childTnLst>
                                    <p:set>
                                      <p:cBhvr>
                                        <p:cTn id="9" dur="1" fill="hold">
                                          <p:stCondLst>
                                            <p:cond delay="0"/>
                                          </p:stCondLst>
                                        </p:cTn>
                                        <p:tgtEl>
                                          <p:spTgt spid="5"/>
                                        </p:tgtEl>
                                        <p:attrNameLst>
                                          <p:attrName>style.visibility</p:attrName>
                                        </p:attrNameLst>
                                      </p:cBhvr>
                                      <p:to>
                                        <p:strVal val="visible"/>
                                      </p:to>
                                    </p:set>
                                    <p:animEffect transition="in" filter="barn(inVertical)">
                                      <p:cBhvr>
                                        <p:cTn id="10" dur="500"/>
                                        <p:tgtEl>
                                          <p:spTgt spid="5"/>
                                        </p:tgtEl>
                                      </p:cBhvr>
                                    </p:animEffect>
                                  </p:childTnLst>
                                </p:cTn>
                              </p:par>
                              <p:par>
                                <p:cTn id="11" presetID="16" presetClass="entr" presetSubtype="21" fill="hold" nodeType="withEffect">
                                  <p:stCondLst>
                                    <p:cond delay="0"/>
                                  </p:stCondLst>
                                  <p:childTnLst>
                                    <p:set>
                                      <p:cBhvr>
                                        <p:cTn id="12" dur="1" fill="hold">
                                          <p:stCondLst>
                                            <p:cond delay="0"/>
                                          </p:stCondLst>
                                        </p:cTn>
                                        <p:tgtEl>
                                          <p:spTgt spid="6"/>
                                        </p:tgtEl>
                                        <p:attrNameLst>
                                          <p:attrName>style.visibility</p:attrName>
                                        </p:attrNameLst>
                                      </p:cBhvr>
                                      <p:to>
                                        <p:strVal val="visible"/>
                                      </p:to>
                                    </p:set>
                                    <p:animEffect transition="in" filter="barn(inVertical)">
                                      <p:cBhvr>
                                        <p:cTn id="13" dur="500"/>
                                        <p:tgtEl>
                                          <p:spTgt spid="6"/>
                                        </p:tgtEl>
                                      </p:cBhvr>
                                    </p:animEffect>
                                  </p:childTnLst>
                                </p:cTn>
                              </p:par>
                              <p:par>
                                <p:cTn id="14" presetID="16" presetClass="entr" presetSubtype="21" fill="hold" grpId="0" nodeType="withEffect">
                                  <p:stCondLst>
                                    <p:cond delay="0"/>
                                  </p:stCondLst>
                                  <p:childTnLst>
                                    <p:set>
                                      <p:cBhvr>
                                        <p:cTn id="15" dur="1" fill="hold">
                                          <p:stCondLst>
                                            <p:cond delay="0"/>
                                          </p:stCondLst>
                                        </p:cTn>
                                        <p:tgtEl>
                                          <p:spTgt spid="10"/>
                                        </p:tgtEl>
                                        <p:attrNameLst>
                                          <p:attrName>style.visibility</p:attrName>
                                        </p:attrNameLst>
                                      </p:cBhvr>
                                      <p:to>
                                        <p:strVal val="visible"/>
                                      </p:to>
                                    </p:set>
                                    <p:animEffect transition="in" filter="barn(inVertical)">
                                      <p:cBhvr>
                                        <p:cTn id="16" dur="500"/>
                                        <p:tgtEl>
                                          <p:spTgt spid="10"/>
                                        </p:tgtEl>
                                      </p:cBhvr>
                                    </p:animEffect>
                                  </p:childTnLst>
                                </p:cTn>
                              </p:par>
                              <p:par>
                                <p:cTn id="17" presetID="16" presetClass="entr" presetSubtype="21" fill="hold" grpId="0" nodeType="withEffect">
                                  <p:stCondLst>
                                    <p:cond delay="0"/>
                                  </p:stCondLst>
                                  <p:childTnLst>
                                    <p:set>
                                      <p:cBhvr>
                                        <p:cTn id="18" dur="1" fill="hold">
                                          <p:stCondLst>
                                            <p:cond delay="0"/>
                                          </p:stCondLst>
                                        </p:cTn>
                                        <p:tgtEl>
                                          <p:spTgt spid="12"/>
                                        </p:tgtEl>
                                        <p:attrNameLst>
                                          <p:attrName>style.visibility</p:attrName>
                                        </p:attrNameLst>
                                      </p:cBhvr>
                                      <p:to>
                                        <p:strVal val="visible"/>
                                      </p:to>
                                    </p:set>
                                    <p:animEffect transition="in" filter="barn(inVertical)">
                                      <p:cBhvr>
                                        <p:cTn id="19" dur="500"/>
                                        <p:tgtEl>
                                          <p:spTgt spid="12"/>
                                        </p:tgtEl>
                                      </p:cBhvr>
                                    </p:animEffect>
                                  </p:childTnLst>
                                </p:cTn>
                              </p:par>
                              <p:par>
                                <p:cTn id="20" presetID="16" presetClass="entr" presetSubtype="21" fill="hold" grpId="0" nodeType="withEffect">
                                  <p:stCondLst>
                                    <p:cond delay="0"/>
                                  </p:stCondLst>
                                  <p:childTnLst>
                                    <p:set>
                                      <p:cBhvr>
                                        <p:cTn id="21" dur="1" fill="hold">
                                          <p:stCondLst>
                                            <p:cond delay="0"/>
                                          </p:stCondLst>
                                        </p:cTn>
                                        <p:tgtEl>
                                          <p:spTgt spid="14"/>
                                        </p:tgtEl>
                                        <p:attrNameLst>
                                          <p:attrName>style.visibility</p:attrName>
                                        </p:attrNameLst>
                                      </p:cBhvr>
                                      <p:to>
                                        <p:strVal val="visible"/>
                                      </p:to>
                                    </p:set>
                                    <p:animEffect transition="in" filter="barn(inVertical)">
                                      <p:cBhvr>
                                        <p:cTn id="22" dur="500"/>
                                        <p:tgtEl>
                                          <p:spTgt spid="14"/>
                                        </p:tgtEl>
                                      </p:cBhvr>
                                    </p:animEffect>
                                  </p:childTnLst>
                                </p:cTn>
                              </p:par>
                              <p:par>
                                <p:cTn id="23" presetID="16" presetClass="entr" presetSubtype="21" fill="hold" grpId="0" nodeType="withEffect">
                                  <p:stCondLst>
                                    <p:cond delay="0"/>
                                  </p:stCondLst>
                                  <p:childTnLst>
                                    <p:set>
                                      <p:cBhvr>
                                        <p:cTn id="24" dur="1" fill="hold">
                                          <p:stCondLst>
                                            <p:cond delay="0"/>
                                          </p:stCondLst>
                                        </p:cTn>
                                        <p:tgtEl>
                                          <p:spTgt spid="16"/>
                                        </p:tgtEl>
                                        <p:attrNameLst>
                                          <p:attrName>style.visibility</p:attrName>
                                        </p:attrNameLst>
                                      </p:cBhvr>
                                      <p:to>
                                        <p:strVal val="visible"/>
                                      </p:to>
                                    </p:set>
                                    <p:animEffect transition="in" filter="barn(inVertical)">
                                      <p:cBhvr>
                                        <p:cTn id="25" dur="500"/>
                                        <p:tgtEl>
                                          <p:spTgt spid="16"/>
                                        </p:tgtEl>
                                      </p:cBhvr>
                                    </p:animEffect>
                                  </p:childTnLst>
                                </p:cTn>
                              </p:par>
                              <p:par>
                                <p:cTn id="26" presetID="16" presetClass="entr" presetSubtype="21" fill="hold" grpId="0" nodeType="withEffect">
                                  <p:stCondLst>
                                    <p:cond delay="0"/>
                                  </p:stCondLst>
                                  <p:childTnLst>
                                    <p:set>
                                      <p:cBhvr>
                                        <p:cTn id="27" dur="1" fill="hold">
                                          <p:stCondLst>
                                            <p:cond delay="0"/>
                                          </p:stCondLst>
                                        </p:cTn>
                                        <p:tgtEl>
                                          <p:spTgt spid="20"/>
                                        </p:tgtEl>
                                        <p:attrNameLst>
                                          <p:attrName>style.visibility</p:attrName>
                                        </p:attrNameLst>
                                      </p:cBhvr>
                                      <p:to>
                                        <p:strVal val="visible"/>
                                      </p:to>
                                    </p:set>
                                    <p:animEffect transition="in" filter="barn(inVertical)">
                                      <p:cBhvr>
                                        <p:cTn id="28" dur="500"/>
                                        <p:tgtEl>
                                          <p:spTgt spid="20"/>
                                        </p:tgtEl>
                                      </p:cBhvr>
                                    </p:animEffect>
                                  </p:childTnLst>
                                </p:cTn>
                              </p:par>
                              <p:par>
                                <p:cTn id="29" presetID="16" presetClass="entr" presetSubtype="21" fill="hold" grpId="0" nodeType="withEffect">
                                  <p:stCondLst>
                                    <p:cond delay="0"/>
                                  </p:stCondLst>
                                  <p:childTnLst>
                                    <p:set>
                                      <p:cBhvr>
                                        <p:cTn id="30" dur="1" fill="hold">
                                          <p:stCondLst>
                                            <p:cond delay="0"/>
                                          </p:stCondLst>
                                        </p:cTn>
                                        <p:tgtEl>
                                          <p:spTgt spid="22"/>
                                        </p:tgtEl>
                                        <p:attrNameLst>
                                          <p:attrName>style.visibility</p:attrName>
                                        </p:attrNameLst>
                                      </p:cBhvr>
                                      <p:to>
                                        <p:strVal val="visible"/>
                                      </p:to>
                                    </p:set>
                                    <p:animEffect transition="in" filter="barn(inVertical)">
                                      <p:cBhvr>
                                        <p:cTn id="31" dur="500"/>
                                        <p:tgtEl>
                                          <p:spTgt spid="22"/>
                                        </p:tgtEl>
                                      </p:cBhvr>
                                    </p:animEffect>
                                  </p:childTnLst>
                                </p:cTn>
                              </p:par>
                              <p:par>
                                <p:cTn id="32" presetID="16" presetClass="entr" presetSubtype="21" fill="hold" grpId="0" nodeType="withEffect">
                                  <p:stCondLst>
                                    <p:cond delay="0"/>
                                  </p:stCondLst>
                                  <p:childTnLst>
                                    <p:set>
                                      <p:cBhvr>
                                        <p:cTn id="33" dur="1" fill="hold">
                                          <p:stCondLst>
                                            <p:cond delay="0"/>
                                          </p:stCondLst>
                                        </p:cTn>
                                        <p:tgtEl>
                                          <p:spTgt spid="24"/>
                                        </p:tgtEl>
                                        <p:attrNameLst>
                                          <p:attrName>style.visibility</p:attrName>
                                        </p:attrNameLst>
                                      </p:cBhvr>
                                      <p:to>
                                        <p:strVal val="visible"/>
                                      </p:to>
                                    </p:set>
                                    <p:animEffect transition="in" filter="barn(inVertical)">
                                      <p:cBhvr>
                                        <p:cTn id="34" dur="500"/>
                                        <p:tgtEl>
                                          <p:spTgt spid="24"/>
                                        </p:tgtEl>
                                      </p:cBhvr>
                                    </p:animEffect>
                                  </p:childTnLst>
                                </p:cTn>
                              </p:par>
                              <p:par>
                                <p:cTn id="35" presetID="16" presetClass="entr" presetSubtype="21" fill="hold" grpId="0" nodeType="withEffect">
                                  <p:stCondLst>
                                    <p:cond delay="0"/>
                                  </p:stCondLst>
                                  <p:childTnLst>
                                    <p:set>
                                      <p:cBhvr>
                                        <p:cTn id="36" dur="1" fill="hold">
                                          <p:stCondLst>
                                            <p:cond delay="0"/>
                                          </p:stCondLst>
                                        </p:cTn>
                                        <p:tgtEl>
                                          <p:spTgt spid="26"/>
                                        </p:tgtEl>
                                        <p:attrNameLst>
                                          <p:attrName>style.visibility</p:attrName>
                                        </p:attrNameLst>
                                      </p:cBhvr>
                                      <p:to>
                                        <p:strVal val="visible"/>
                                      </p:to>
                                    </p:set>
                                    <p:animEffect transition="in" filter="barn(inVertical)">
                                      <p:cBhvr>
                                        <p:cTn id="37" dur="500"/>
                                        <p:tgtEl>
                                          <p:spTgt spid="26"/>
                                        </p:tgtEl>
                                      </p:cBhvr>
                                    </p:animEffect>
                                  </p:childTnLst>
                                </p:cTn>
                              </p:par>
                              <p:par>
                                <p:cTn id="38" presetID="16" presetClass="entr" presetSubtype="21" fill="hold" nodeType="withEffect">
                                  <p:stCondLst>
                                    <p:cond delay="0"/>
                                  </p:stCondLst>
                                  <p:childTnLst>
                                    <p:set>
                                      <p:cBhvr>
                                        <p:cTn id="39" dur="1" fill="hold">
                                          <p:stCondLst>
                                            <p:cond delay="0"/>
                                          </p:stCondLst>
                                        </p:cTn>
                                        <p:tgtEl>
                                          <p:spTgt spid="32"/>
                                        </p:tgtEl>
                                        <p:attrNameLst>
                                          <p:attrName>style.visibility</p:attrName>
                                        </p:attrNameLst>
                                      </p:cBhvr>
                                      <p:to>
                                        <p:strVal val="visible"/>
                                      </p:to>
                                    </p:set>
                                    <p:animEffect transition="in" filter="barn(inVertical)">
                                      <p:cBhvr>
                                        <p:cTn id="40" dur="500"/>
                                        <p:tgtEl>
                                          <p:spTgt spid="32"/>
                                        </p:tgtEl>
                                      </p:cBhvr>
                                    </p:animEffect>
                                  </p:childTnLst>
                                </p:cTn>
                              </p:par>
                              <p:par>
                                <p:cTn id="41" presetID="16" presetClass="entr" presetSubtype="21" fill="hold" nodeType="withEffect">
                                  <p:stCondLst>
                                    <p:cond delay="0"/>
                                  </p:stCondLst>
                                  <p:childTnLst>
                                    <p:set>
                                      <p:cBhvr>
                                        <p:cTn id="42" dur="1" fill="hold">
                                          <p:stCondLst>
                                            <p:cond delay="0"/>
                                          </p:stCondLst>
                                        </p:cTn>
                                        <p:tgtEl>
                                          <p:spTgt spid="34"/>
                                        </p:tgtEl>
                                        <p:attrNameLst>
                                          <p:attrName>style.visibility</p:attrName>
                                        </p:attrNameLst>
                                      </p:cBhvr>
                                      <p:to>
                                        <p:strVal val="visible"/>
                                      </p:to>
                                    </p:set>
                                    <p:animEffect transition="in" filter="barn(inVertical)">
                                      <p:cBhvr>
                                        <p:cTn id="43" dur="500"/>
                                        <p:tgtEl>
                                          <p:spTgt spid="34"/>
                                        </p:tgtEl>
                                      </p:cBhvr>
                                    </p:animEffect>
                                  </p:childTnLst>
                                </p:cTn>
                              </p:par>
                              <p:par>
                                <p:cTn id="44" presetID="16" presetClass="entr" presetSubtype="21" fill="hold" nodeType="withEffect">
                                  <p:stCondLst>
                                    <p:cond delay="0"/>
                                  </p:stCondLst>
                                  <p:childTnLst>
                                    <p:set>
                                      <p:cBhvr>
                                        <p:cTn id="45" dur="1" fill="hold">
                                          <p:stCondLst>
                                            <p:cond delay="0"/>
                                          </p:stCondLst>
                                        </p:cTn>
                                        <p:tgtEl>
                                          <p:spTgt spid="36"/>
                                        </p:tgtEl>
                                        <p:attrNameLst>
                                          <p:attrName>style.visibility</p:attrName>
                                        </p:attrNameLst>
                                      </p:cBhvr>
                                      <p:to>
                                        <p:strVal val="visible"/>
                                      </p:to>
                                    </p:set>
                                    <p:animEffect transition="in" filter="barn(inVertical)">
                                      <p:cBhvr>
                                        <p:cTn id="46" dur="500"/>
                                        <p:tgtEl>
                                          <p:spTgt spid="36"/>
                                        </p:tgtEl>
                                      </p:cBhvr>
                                    </p:animEffect>
                                  </p:childTnLst>
                                </p:cTn>
                              </p:par>
                              <p:par>
                                <p:cTn id="47" presetID="16" presetClass="entr" presetSubtype="21" fill="hold" nodeType="withEffect">
                                  <p:stCondLst>
                                    <p:cond delay="0"/>
                                  </p:stCondLst>
                                  <p:childTnLst>
                                    <p:set>
                                      <p:cBhvr>
                                        <p:cTn id="48" dur="1" fill="hold">
                                          <p:stCondLst>
                                            <p:cond delay="0"/>
                                          </p:stCondLst>
                                        </p:cTn>
                                        <p:tgtEl>
                                          <p:spTgt spid="38"/>
                                        </p:tgtEl>
                                        <p:attrNameLst>
                                          <p:attrName>style.visibility</p:attrName>
                                        </p:attrNameLst>
                                      </p:cBhvr>
                                      <p:to>
                                        <p:strVal val="visible"/>
                                      </p:to>
                                    </p:set>
                                    <p:animEffect transition="in" filter="barn(inVertical)">
                                      <p:cBhvr>
                                        <p:cTn id="49" dur="500"/>
                                        <p:tgtEl>
                                          <p:spTgt spid="38"/>
                                        </p:tgtEl>
                                      </p:cBhvr>
                                    </p:animEffect>
                                  </p:childTnLst>
                                </p:cTn>
                              </p:par>
                              <p:par>
                                <p:cTn id="50" presetID="16" presetClass="entr" presetSubtype="21" fill="hold" grpId="0" nodeType="withEffect">
                                  <p:stCondLst>
                                    <p:cond delay="0"/>
                                  </p:stCondLst>
                                  <p:childTnLst>
                                    <p:set>
                                      <p:cBhvr>
                                        <p:cTn id="51" dur="1" fill="hold">
                                          <p:stCondLst>
                                            <p:cond delay="0"/>
                                          </p:stCondLst>
                                        </p:cTn>
                                        <p:tgtEl>
                                          <p:spTgt spid="42"/>
                                        </p:tgtEl>
                                        <p:attrNameLst>
                                          <p:attrName>style.visibility</p:attrName>
                                        </p:attrNameLst>
                                      </p:cBhvr>
                                      <p:to>
                                        <p:strVal val="visible"/>
                                      </p:to>
                                    </p:set>
                                    <p:animEffect transition="in" filter="barn(inVertical)">
                                      <p:cBhvr>
                                        <p:cTn id="52" dur="500"/>
                                        <p:tgtEl>
                                          <p:spTgt spid="42"/>
                                        </p:tgtEl>
                                      </p:cBhvr>
                                    </p:animEffect>
                                  </p:childTnLst>
                                </p:cTn>
                              </p:par>
                              <p:par>
                                <p:cTn id="53" presetID="16" presetClass="entr" presetSubtype="21" fill="hold" grpId="0" nodeType="withEffect">
                                  <p:stCondLst>
                                    <p:cond delay="0"/>
                                  </p:stCondLst>
                                  <p:childTnLst>
                                    <p:set>
                                      <p:cBhvr>
                                        <p:cTn id="54" dur="1" fill="hold">
                                          <p:stCondLst>
                                            <p:cond delay="0"/>
                                          </p:stCondLst>
                                        </p:cTn>
                                        <p:tgtEl>
                                          <p:spTgt spid="44"/>
                                        </p:tgtEl>
                                        <p:attrNameLst>
                                          <p:attrName>style.visibility</p:attrName>
                                        </p:attrNameLst>
                                      </p:cBhvr>
                                      <p:to>
                                        <p:strVal val="visible"/>
                                      </p:to>
                                    </p:set>
                                    <p:animEffect transition="in" filter="barn(inVertical)">
                                      <p:cBhvr>
                                        <p:cTn id="55" dur="500"/>
                                        <p:tgtEl>
                                          <p:spTgt spid="44"/>
                                        </p:tgtEl>
                                      </p:cBhvr>
                                    </p:animEffect>
                                  </p:childTnLst>
                                </p:cTn>
                              </p:par>
                              <p:par>
                                <p:cTn id="56" presetID="16" presetClass="entr" presetSubtype="21" fill="hold" grpId="0" nodeType="withEffect">
                                  <p:stCondLst>
                                    <p:cond delay="0"/>
                                  </p:stCondLst>
                                  <p:childTnLst>
                                    <p:set>
                                      <p:cBhvr>
                                        <p:cTn id="57" dur="1" fill="hold">
                                          <p:stCondLst>
                                            <p:cond delay="0"/>
                                          </p:stCondLst>
                                        </p:cTn>
                                        <p:tgtEl>
                                          <p:spTgt spid="46"/>
                                        </p:tgtEl>
                                        <p:attrNameLst>
                                          <p:attrName>style.visibility</p:attrName>
                                        </p:attrNameLst>
                                      </p:cBhvr>
                                      <p:to>
                                        <p:strVal val="visible"/>
                                      </p:to>
                                    </p:set>
                                    <p:animEffect transition="in" filter="barn(inVertical)">
                                      <p:cBhvr>
                                        <p:cTn id="58" dur="500"/>
                                        <p:tgtEl>
                                          <p:spTgt spid="46"/>
                                        </p:tgtEl>
                                      </p:cBhvr>
                                    </p:animEffect>
                                  </p:childTnLst>
                                </p:cTn>
                              </p:par>
                              <p:par>
                                <p:cTn id="59" presetID="16" presetClass="entr" presetSubtype="21" fill="hold" grpId="0" nodeType="withEffect">
                                  <p:stCondLst>
                                    <p:cond delay="0"/>
                                  </p:stCondLst>
                                  <p:childTnLst>
                                    <p:set>
                                      <p:cBhvr>
                                        <p:cTn id="60" dur="1" fill="hold">
                                          <p:stCondLst>
                                            <p:cond delay="0"/>
                                          </p:stCondLst>
                                        </p:cTn>
                                        <p:tgtEl>
                                          <p:spTgt spid="48"/>
                                        </p:tgtEl>
                                        <p:attrNameLst>
                                          <p:attrName>style.visibility</p:attrName>
                                        </p:attrNameLst>
                                      </p:cBhvr>
                                      <p:to>
                                        <p:strVal val="visible"/>
                                      </p:to>
                                    </p:set>
                                    <p:animEffect transition="in" filter="barn(inVertical)">
                                      <p:cBhvr>
                                        <p:cTn id="61" dur="500"/>
                                        <p:tgtEl>
                                          <p:spTgt spid="48"/>
                                        </p:tgtEl>
                                      </p:cBhvr>
                                    </p:animEffect>
                                  </p:childTnLst>
                                </p:cTn>
                              </p:par>
                              <p:par>
                                <p:cTn id="62" presetID="16" presetClass="entr" presetSubtype="21" fill="hold" grpId="0" nodeType="withEffect">
                                  <p:stCondLst>
                                    <p:cond delay="0"/>
                                  </p:stCondLst>
                                  <p:childTnLst>
                                    <p:set>
                                      <p:cBhvr>
                                        <p:cTn id="63" dur="1" fill="hold">
                                          <p:stCondLst>
                                            <p:cond delay="0"/>
                                          </p:stCondLst>
                                        </p:cTn>
                                        <p:tgtEl>
                                          <p:spTgt spid="52"/>
                                        </p:tgtEl>
                                        <p:attrNameLst>
                                          <p:attrName>style.visibility</p:attrName>
                                        </p:attrNameLst>
                                      </p:cBhvr>
                                      <p:to>
                                        <p:strVal val="visible"/>
                                      </p:to>
                                    </p:set>
                                    <p:animEffect transition="in" filter="barn(inVertical)">
                                      <p:cBhvr>
                                        <p:cTn id="64" dur="500"/>
                                        <p:tgtEl>
                                          <p:spTgt spid="52"/>
                                        </p:tgtEl>
                                      </p:cBhvr>
                                    </p:animEffect>
                                  </p:childTnLst>
                                </p:cTn>
                              </p:par>
                              <p:par>
                                <p:cTn id="65" presetID="16" presetClass="entr" presetSubtype="21" fill="hold" grpId="0" nodeType="withEffect">
                                  <p:stCondLst>
                                    <p:cond delay="0"/>
                                  </p:stCondLst>
                                  <p:childTnLst>
                                    <p:set>
                                      <p:cBhvr>
                                        <p:cTn id="66" dur="1" fill="hold">
                                          <p:stCondLst>
                                            <p:cond delay="0"/>
                                          </p:stCondLst>
                                        </p:cTn>
                                        <p:tgtEl>
                                          <p:spTgt spid="54"/>
                                        </p:tgtEl>
                                        <p:attrNameLst>
                                          <p:attrName>style.visibility</p:attrName>
                                        </p:attrNameLst>
                                      </p:cBhvr>
                                      <p:to>
                                        <p:strVal val="visible"/>
                                      </p:to>
                                    </p:set>
                                    <p:animEffect transition="in" filter="barn(inVertical)">
                                      <p:cBhvr>
                                        <p:cTn id="67" dur="500"/>
                                        <p:tgtEl>
                                          <p:spTgt spid="54"/>
                                        </p:tgtEl>
                                      </p:cBhvr>
                                    </p:animEffect>
                                  </p:childTnLst>
                                </p:cTn>
                              </p:par>
                              <p:par>
                                <p:cTn id="68" presetID="16" presetClass="entr" presetSubtype="21" fill="hold" grpId="0" nodeType="withEffect">
                                  <p:stCondLst>
                                    <p:cond delay="0"/>
                                  </p:stCondLst>
                                  <p:childTnLst>
                                    <p:set>
                                      <p:cBhvr>
                                        <p:cTn id="69" dur="1" fill="hold">
                                          <p:stCondLst>
                                            <p:cond delay="0"/>
                                          </p:stCondLst>
                                        </p:cTn>
                                        <p:tgtEl>
                                          <p:spTgt spid="56"/>
                                        </p:tgtEl>
                                        <p:attrNameLst>
                                          <p:attrName>style.visibility</p:attrName>
                                        </p:attrNameLst>
                                      </p:cBhvr>
                                      <p:to>
                                        <p:strVal val="visible"/>
                                      </p:to>
                                    </p:set>
                                    <p:animEffect transition="in" filter="barn(inVertical)">
                                      <p:cBhvr>
                                        <p:cTn id="70" dur="500"/>
                                        <p:tgtEl>
                                          <p:spTgt spid="56"/>
                                        </p:tgtEl>
                                      </p:cBhvr>
                                    </p:animEffect>
                                  </p:childTnLst>
                                </p:cTn>
                              </p:par>
                              <p:par>
                                <p:cTn id="71" presetID="16" presetClass="entr" presetSubtype="21" fill="hold" grpId="0" nodeType="withEffect">
                                  <p:stCondLst>
                                    <p:cond delay="0"/>
                                  </p:stCondLst>
                                  <p:childTnLst>
                                    <p:set>
                                      <p:cBhvr>
                                        <p:cTn id="72" dur="1" fill="hold">
                                          <p:stCondLst>
                                            <p:cond delay="0"/>
                                          </p:stCondLst>
                                        </p:cTn>
                                        <p:tgtEl>
                                          <p:spTgt spid="58"/>
                                        </p:tgtEl>
                                        <p:attrNameLst>
                                          <p:attrName>style.visibility</p:attrName>
                                        </p:attrNameLst>
                                      </p:cBhvr>
                                      <p:to>
                                        <p:strVal val="visible"/>
                                      </p:to>
                                    </p:set>
                                    <p:animEffect transition="in" filter="barn(inVertical)">
                                      <p:cBhvr>
                                        <p:cTn id="73" dur="500"/>
                                        <p:tgtEl>
                                          <p:spTgt spid="58"/>
                                        </p:tgtEl>
                                      </p:cBhvr>
                                    </p:animEffect>
                                  </p:childTnLst>
                                </p:cTn>
                              </p:par>
                              <p:par>
                                <p:cTn id="74" presetID="16" presetClass="entr" presetSubtype="21" fill="hold" grpId="0" nodeType="withEffect">
                                  <p:stCondLst>
                                    <p:cond delay="0"/>
                                  </p:stCondLst>
                                  <p:childTnLst>
                                    <p:set>
                                      <p:cBhvr>
                                        <p:cTn id="75" dur="1" fill="hold">
                                          <p:stCondLst>
                                            <p:cond delay="0"/>
                                          </p:stCondLst>
                                        </p:cTn>
                                        <p:tgtEl>
                                          <p:spTgt spid="61"/>
                                        </p:tgtEl>
                                        <p:attrNameLst>
                                          <p:attrName>style.visibility</p:attrName>
                                        </p:attrNameLst>
                                      </p:cBhvr>
                                      <p:to>
                                        <p:strVal val="visible"/>
                                      </p:to>
                                    </p:set>
                                    <p:animEffect transition="in" filter="barn(inVertical)">
                                      <p:cBhvr>
                                        <p:cTn id="76" dur="500"/>
                                        <p:tgtEl>
                                          <p:spTgt spid="61"/>
                                        </p:tgtEl>
                                      </p:cBhvr>
                                    </p:animEffect>
                                  </p:childTnLst>
                                </p:cTn>
                              </p:par>
                              <p:par>
                                <p:cTn id="77" presetID="16" presetClass="entr" presetSubtype="21" fill="hold" grpId="0" nodeType="withEffect">
                                  <p:stCondLst>
                                    <p:cond delay="0"/>
                                  </p:stCondLst>
                                  <p:childTnLst>
                                    <p:set>
                                      <p:cBhvr>
                                        <p:cTn id="78" dur="1" fill="hold">
                                          <p:stCondLst>
                                            <p:cond delay="0"/>
                                          </p:stCondLst>
                                        </p:cTn>
                                        <p:tgtEl>
                                          <p:spTgt spid="62"/>
                                        </p:tgtEl>
                                        <p:attrNameLst>
                                          <p:attrName>style.visibility</p:attrName>
                                        </p:attrNameLst>
                                      </p:cBhvr>
                                      <p:to>
                                        <p:strVal val="visible"/>
                                      </p:to>
                                    </p:set>
                                    <p:animEffect transition="in" filter="barn(inVertical)">
                                      <p:cBhvr>
                                        <p:cTn id="79" dur="500"/>
                                        <p:tgtEl>
                                          <p:spTgt spid="62"/>
                                        </p:tgtEl>
                                      </p:cBhvr>
                                    </p:animEffect>
                                  </p:childTnLst>
                                </p:cTn>
                              </p:par>
                              <p:par>
                                <p:cTn id="80" presetID="16" presetClass="entr" presetSubtype="21" fill="hold" nodeType="withEffect">
                                  <p:stCondLst>
                                    <p:cond delay="0"/>
                                  </p:stCondLst>
                                  <p:childTnLst>
                                    <p:set>
                                      <p:cBhvr>
                                        <p:cTn id="81" dur="1" fill="hold">
                                          <p:stCondLst>
                                            <p:cond delay="0"/>
                                          </p:stCondLst>
                                        </p:cTn>
                                        <p:tgtEl>
                                          <p:spTgt spid="63"/>
                                        </p:tgtEl>
                                        <p:attrNameLst>
                                          <p:attrName>style.visibility</p:attrName>
                                        </p:attrNameLst>
                                      </p:cBhvr>
                                      <p:to>
                                        <p:strVal val="visible"/>
                                      </p:to>
                                    </p:set>
                                    <p:animEffect transition="in" filter="barn(inVertical)">
                                      <p:cBhvr>
                                        <p:cTn id="82" dur="500"/>
                                        <p:tgtEl>
                                          <p:spTgt spid="63"/>
                                        </p:tgtEl>
                                      </p:cBhvr>
                                    </p:animEffect>
                                  </p:childTnLst>
                                </p:cTn>
                              </p:par>
                              <p:par>
                                <p:cTn id="83" presetID="16" presetClass="entr" presetSubtype="21" fill="hold" nodeType="withEffect">
                                  <p:stCondLst>
                                    <p:cond delay="0"/>
                                  </p:stCondLst>
                                  <p:childTnLst>
                                    <p:set>
                                      <p:cBhvr>
                                        <p:cTn id="84" dur="1" fill="hold">
                                          <p:stCondLst>
                                            <p:cond delay="0"/>
                                          </p:stCondLst>
                                        </p:cTn>
                                        <p:tgtEl>
                                          <p:spTgt spid="66"/>
                                        </p:tgtEl>
                                        <p:attrNameLst>
                                          <p:attrName>style.visibility</p:attrName>
                                        </p:attrNameLst>
                                      </p:cBhvr>
                                      <p:to>
                                        <p:strVal val="visible"/>
                                      </p:to>
                                    </p:set>
                                    <p:animEffect transition="in" filter="barn(inVertical)">
                                      <p:cBhvr>
                                        <p:cTn id="85" dur="500"/>
                                        <p:tgtEl>
                                          <p:spTgt spid="66"/>
                                        </p:tgtEl>
                                      </p:cBhvr>
                                    </p:animEffect>
                                  </p:childTnLst>
                                </p:cTn>
                              </p:par>
                              <p:par>
                                <p:cTn id="86" presetID="16" presetClass="entr" presetSubtype="21" fill="hold" nodeType="withEffect">
                                  <p:stCondLst>
                                    <p:cond delay="0"/>
                                  </p:stCondLst>
                                  <p:childTnLst>
                                    <p:set>
                                      <p:cBhvr>
                                        <p:cTn id="87" dur="1" fill="hold">
                                          <p:stCondLst>
                                            <p:cond delay="0"/>
                                          </p:stCondLst>
                                        </p:cTn>
                                        <p:tgtEl>
                                          <p:spTgt spid="68"/>
                                        </p:tgtEl>
                                        <p:attrNameLst>
                                          <p:attrName>style.visibility</p:attrName>
                                        </p:attrNameLst>
                                      </p:cBhvr>
                                      <p:to>
                                        <p:strVal val="visible"/>
                                      </p:to>
                                    </p:set>
                                    <p:animEffect transition="in" filter="barn(inVertical)">
                                      <p:cBhvr>
                                        <p:cTn id="88" dur="500"/>
                                        <p:tgtEl>
                                          <p:spTgt spid="68"/>
                                        </p:tgtEl>
                                      </p:cBhvr>
                                    </p:animEffect>
                                  </p:childTnLst>
                                </p:cTn>
                              </p:par>
                              <p:par>
                                <p:cTn id="89" presetID="16" presetClass="entr" presetSubtype="21" fill="hold" nodeType="withEffect">
                                  <p:stCondLst>
                                    <p:cond delay="0"/>
                                  </p:stCondLst>
                                  <p:childTnLst>
                                    <p:set>
                                      <p:cBhvr>
                                        <p:cTn id="90" dur="1" fill="hold">
                                          <p:stCondLst>
                                            <p:cond delay="0"/>
                                          </p:stCondLst>
                                        </p:cTn>
                                        <p:tgtEl>
                                          <p:spTgt spid="70"/>
                                        </p:tgtEl>
                                        <p:attrNameLst>
                                          <p:attrName>style.visibility</p:attrName>
                                        </p:attrNameLst>
                                      </p:cBhvr>
                                      <p:to>
                                        <p:strVal val="visible"/>
                                      </p:to>
                                    </p:set>
                                    <p:animEffect transition="in" filter="barn(inVertical)">
                                      <p:cBhvr>
                                        <p:cTn id="91" dur="500"/>
                                        <p:tgtEl>
                                          <p:spTgt spid="70"/>
                                        </p:tgtEl>
                                      </p:cBhvr>
                                    </p:animEffect>
                                  </p:childTnLst>
                                </p:cTn>
                              </p:par>
                              <p:par>
                                <p:cTn id="92" presetID="16" presetClass="entr" presetSubtype="21" fill="hold" nodeType="withEffect">
                                  <p:stCondLst>
                                    <p:cond delay="0"/>
                                  </p:stCondLst>
                                  <p:childTnLst>
                                    <p:set>
                                      <p:cBhvr>
                                        <p:cTn id="93" dur="1" fill="hold">
                                          <p:stCondLst>
                                            <p:cond delay="0"/>
                                          </p:stCondLst>
                                        </p:cTn>
                                        <p:tgtEl>
                                          <p:spTgt spid="72"/>
                                        </p:tgtEl>
                                        <p:attrNameLst>
                                          <p:attrName>style.visibility</p:attrName>
                                        </p:attrNameLst>
                                      </p:cBhvr>
                                      <p:to>
                                        <p:strVal val="visible"/>
                                      </p:to>
                                    </p:set>
                                    <p:animEffect transition="in" filter="barn(inVertical)">
                                      <p:cBhvr>
                                        <p:cTn id="94" dur="500"/>
                                        <p:tgtEl>
                                          <p:spTgt spid="72"/>
                                        </p:tgtEl>
                                      </p:cBhvr>
                                    </p:animEffect>
                                  </p:childTnLst>
                                </p:cTn>
                              </p:par>
                              <p:par>
                                <p:cTn id="95" presetID="16" presetClass="entr" presetSubtype="21" fill="hold" grpId="0" nodeType="withEffect">
                                  <p:stCondLst>
                                    <p:cond delay="0"/>
                                  </p:stCondLst>
                                  <p:childTnLst>
                                    <p:set>
                                      <p:cBhvr>
                                        <p:cTn id="96" dur="1" fill="hold">
                                          <p:stCondLst>
                                            <p:cond delay="0"/>
                                          </p:stCondLst>
                                        </p:cTn>
                                        <p:tgtEl>
                                          <p:spTgt spid="76"/>
                                        </p:tgtEl>
                                        <p:attrNameLst>
                                          <p:attrName>style.visibility</p:attrName>
                                        </p:attrNameLst>
                                      </p:cBhvr>
                                      <p:to>
                                        <p:strVal val="visible"/>
                                      </p:to>
                                    </p:set>
                                    <p:animEffect transition="in" filter="barn(inVertical)">
                                      <p:cBhvr>
                                        <p:cTn id="97" dur="500"/>
                                        <p:tgtEl>
                                          <p:spTgt spid="76"/>
                                        </p:tgtEl>
                                      </p:cBhvr>
                                    </p:animEffect>
                                  </p:childTnLst>
                                </p:cTn>
                              </p:par>
                              <p:par>
                                <p:cTn id="98" presetID="16" presetClass="entr" presetSubtype="21" fill="hold" grpId="0" nodeType="withEffect">
                                  <p:stCondLst>
                                    <p:cond delay="0"/>
                                  </p:stCondLst>
                                  <p:childTnLst>
                                    <p:set>
                                      <p:cBhvr>
                                        <p:cTn id="99" dur="1" fill="hold">
                                          <p:stCondLst>
                                            <p:cond delay="0"/>
                                          </p:stCondLst>
                                        </p:cTn>
                                        <p:tgtEl>
                                          <p:spTgt spid="78"/>
                                        </p:tgtEl>
                                        <p:attrNameLst>
                                          <p:attrName>style.visibility</p:attrName>
                                        </p:attrNameLst>
                                      </p:cBhvr>
                                      <p:to>
                                        <p:strVal val="visible"/>
                                      </p:to>
                                    </p:set>
                                    <p:animEffect transition="in" filter="barn(inVertical)">
                                      <p:cBhvr>
                                        <p:cTn id="100" dur="500"/>
                                        <p:tgtEl>
                                          <p:spTgt spid="78"/>
                                        </p:tgtEl>
                                      </p:cBhvr>
                                    </p:animEffect>
                                  </p:childTnLst>
                                </p:cTn>
                              </p:par>
                              <p:par>
                                <p:cTn id="101" presetID="16" presetClass="entr" presetSubtype="21" fill="hold" nodeType="withEffect">
                                  <p:stCondLst>
                                    <p:cond delay="0"/>
                                  </p:stCondLst>
                                  <p:childTnLst>
                                    <p:set>
                                      <p:cBhvr>
                                        <p:cTn id="102" dur="1" fill="hold">
                                          <p:stCondLst>
                                            <p:cond delay="0"/>
                                          </p:stCondLst>
                                        </p:cTn>
                                        <p:tgtEl>
                                          <p:spTgt spid="80"/>
                                        </p:tgtEl>
                                        <p:attrNameLst>
                                          <p:attrName>style.visibility</p:attrName>
                                        </p:attrNameLst>
                                      </p:cBhvr>
                                      <p:to>
                                        <p:strVal val="visible"/>
                                      </p:to>
                                    </p:set>
                                    <p:animEffect transition="in" filter="barn(inVertical)">
                                      <p:cBhvr>
                                        <p:cTn id="103" dur="500"/>
                                        <p:tgtEl>
                                          <p:spTgt spid="80"/>
                                        </p:tgtEl>
                                      </p:cBhvr>
                                    </p:animEffect>
                                  </p:childTnLst>
                                </p:cTn>
                              </p:par>
                              <p:par>
                                <p:cTn id="104" presetID="16" presetClass="entr" presetSubtype="21" fill="hold" nodeType="withEffect">
                                  <p:stCondLst>
                                    <p:cond delay="0"/>
                                  </p:stCondLst>
                                  <p:childTnLst>
                                    <p:set>
                                      <p:cBhvr>
                                        <p:cTn id="105" dur="1" fill="hold">
                                          <p:stCondLst>
                                            <p:cond delay="0"/>
                                          </p:stCondLst>
                                        </p:cTn>
                                        <p:tgtEl>
                                          <p:spTgt spid="81"/>
                                        </p:tgtEl>
                                        <p:attrNameLst>
                                          <p:attrName>style.visibility</p:attrName>
                                        </p:attrNameLst>
                                      </p:cBhvr>
                                      <p:to>
                                        <p:strVal val="visible"/>
                                      </p:to>
                                    </p:set>
                                    <p:animEffect transition="in" filter="barn(inVertical)">
                                      <p:cBhvr>
                                        <p:cTn id="106" dur="500"/>
                                        <p:tgtEl>
                                          <p:spTgt spid="81"/>
                                        </p:tgtEl>
                                      </p:cBhvr>
                                    </p:animEffect>
                                  </p:childTnLst>
                                </p:cTn>
                              </p:par>
                              <p:par>
                                <p:cTn id="107" presetID="16" presetClass="entr" presetSubtype="21" fill="hold" grpId="0" nodeType="withEffect">
                                  <p:stCondLst>
                                    <p:cond delay="0"/>
                                  </p:stCondLst>
                                  <p:childTnLst>
                                    <p:set>
                                      <p:cBhvr>
                                        <p:cTn id="108" dur="1" fill="hold">
                                          <p:stCondLst>
                                            <p:cond delay="0"/>
                                          </p:stCondLst>
                                        </p:cTn>
                                        <p:tgtEl>
                                          <p:spTgt spid="85"/>
                                        </p:tgtEl>
                                        <p:attrNameLst>
                                          <p:attrName>style.visibility</p:attrName>
                                        </p:attrNameLst>
                                      </p:cBhvr>
                                      <p:to>
                                        <p:strVal val="visible"/>
                                      </p:to>
                                    </p:set>
                                    <p:animEffect transition="in" filter="barn(inVertical)">
                                      <p:cBhvr>
                                        <p:cTn id="109" dur="500"/>
                                        <p:tgtEl>
                                          <p:spTgt spid="85"/>
                                        </p:tgtEl>
                                      </p:cBhvr>
                                    </p:animEffect>
                                  </p:childTnLst>
                                </p:cTn>
                              </p:par>
                              <p:par>
                                <p:cTn id="110" presetID="16" presetClass="entr" presetSubtype="21" fill="hold" grpId="0" nodeType="withEffect">
                                  <p:stCondLst>
                                    <p:cond delay="0"/>
                                  </p:stCondLst>
                                  <p:childTnLst>
                                    <p:set>
                                      <p:cBhvr>
                                        <p:cTn id="111" dur="1" fill="hold">
                                          <p:stCondLst>
                                            <p:cond delay="0"/>
                                          </p:stCondLst>
                                        </p:cTn>
                                        <p:tgtEl>
                                          <p:spTgt spid="87"/>
                                        </p:tgtEl>
                                        <p:attrNameLst>
                                          <p:attrName>style.visibility</p:attrName>
                                        </p:attrNameLst>
                                      </p:cBhvr>
                                      <p:to>
                                        <p:strVal val="visible"/>
                                      </p:to>
                                    </p:set>
                                    <p:animEffect transition="in" filter="barn(inVertical)">
                                      <p:cBhvr>
                                        <p:cTn id="112" dur="500"/>
                                        <p:tgtEl>
                                          <p:spTgt spid="87"/>
                                        </p:tgtEl>
                                      </p:cBhvr>
                                    </p:animEffect>
                                  </p:childTnLst>
                                </p:cTn>
                              </p:par>
                              <p:par>
                                <p:cTn id="113" presetID="16" presetClass="entr" presetSubtype="21" fill="hold" nodeType="withEffect">
                                  <p:stCondLst>
                                    <p:cond delay="0"/>
                                  </p:stCondLst>
                                  <p:childTnLst>
                                    <p:set>
                                      <p:cBhvr>
                                        <p:cTn id="114" dur="1" fill="hold">
                                          <p:stCondLst>
                                            <p:cond delay="0"/>
                                          </p:stCondLst>
                                        </p:cTn>
                                        <p:tgtEl>
                                          <p:spTgt spid="88"/>
                                        </p:tgtEl>
                                        <p:attrNameLst>
                                          <p:attrName>style.visibility</p:attrName>
                                        </p:attrNameLst>
                                      </p:cBhvr>
                                      <p:to>
                                        <p:strVal val="visible"/>
                                      </p:to>
                                    </p:set>
                                    <p:animEffect transition="in" filter="barn(inVertical)">
                                      <p:cBhvr>
                                        <p:cTn id="115" dur="500"/>
                                        <p:tgtEl>
                                          <p:spTgt spid="88"/>
                                        </p:tgtEl>
                                      </p:cBhvr>
                                    </p:animEffect>
                                  </p:childTnLst>
                                </p:cTn>
                              </p:par>
                              <p:par>
                                <p:cTn id="116" presetID="16" presetClass="entr" presetSubtype="21" fill="hold" grpId="0" nodeType="withEffect">
                                  <p:stCondLst>
                                    <p:cond delay="0"/>
                                  </p:stCondLst>
                                  <p:childTnLst>
                                    <p:set>
                                      <p:cBhvr>
                                        <p:cTn id="117" dur="1" fill="hold">
                                          <p:stCondLst>
                                            <p:cond delay="0"/>
                                          </p:stCondLst>
                                        </p:cTn>
                                        <p:tgtEl>
                                          <p:spTgt spid="90"/>
                                        </p:tgtEl>
                                        <p:attrNameLst>
                                          <p:attrName>style.visibility</p:attrName>
                                        </p:attrNameLst>
                                      </p:cBhvr>
                                      <p:to>
                                        <p:strVal val="visible"/>
                                      </p:to>
                                    </p:set>
                                    <p:animEffect transition="in" filter="barn(inVertical)">
                                      <p:cBhvr>
                                        <p:cTn id="118" dur="500"/>
                                        <p:tgtEl>
                                          <p:spTgt spid="90"/>
                                        </p:tgtEl>
                                      </p:cBhvr>
                                    </p:animEffect>
                                  </p:childTnLst>
                                </p:cTn>
                              </p:par>
                              <p:par>
                                <p:cTn id="119" presetID="16" presetClass="entr" presetSubtype="21" fill="hold" grpId="0" nodeType="withEffect">
                                  <p:stCondLst>
                                    <p:cond delay="0"/>
                                  </p:stCondLst>
                                  <p:childTnLst>
                                    <p:set>
                                      <p:cBhvr>
                                        <p:cTn id="120" dur="1" fill="hold">
                                          <p:stCondLst>
                                            <p:cond delay="0"/>
                                          </p:stCondLst>
                                        </p:cTn>
                                        <p:tgtEl>
                                          <p:spTgt spid="92"/>
                                        </p:tgtEl>
                                        <p:attrNameLst>
                                          <p:attrName>style.visibility</p:attrName>
                                        </p:attrNameLst>
                                      </p:cBhvr>
                                      <p:to>
                                        <p:strVal val="visible"/>
                                      </p:to>
                                    </p:set>
                                    <p:animEffect transition="in" filter="barn(inVertical)">
                                      <p:cBhvr>
                                        <p:cTn id="121" dur="500"/>
                                        <p:tgtEl>
                                          <p:spTgt spid="92"/>
                                        </p:tgtEl>
                                      </p:cBhvr>
                                    </p:animEffect>
                                  </p:childTnLst>
                                </p:cTn>
                              </p:par>
                              <p:par>
                                <p:cTn id="122" presetID="16" presetClass="entr" presetSubtype="21" fill="hold" nodeType="withEffect">
                                  <p:stCondLst>
                                    <p:cond delay="0"/>
                                  </p:stCondLst>
                                  <p:childTnLst>
                                    <p:set>
                                      <p:cBhvr>
                                        <p:cTn id="123" dur="1" fill="hold">
                                          <p:stCondLst>
                                            <p:cond delay="0"/>
                                          </p:stCondLst>
                                        </p:cTn>
                                        <p:tgtEl>
                                          <p:spTgt spid="94"/>
                                        </p:tgtEl>
                                        <p:attrNameLst>
                                          <p:attrName>style.visibility</p:attrName>
                                        </p:attrNameLst>
                                      </p:cBhvr>
                                      <p:to>
                                        <p:strVal val="visible"/>
                                      </p:to>
                                    </p:set>
                                    <p:animEffect transition="in" filter="barn(inVertical)">
                                      <p:cBhvr>
                                        <p:cTn id="124" dur="500"/>
                                        <p:tgtEl>
                                          <p:spTgt spid="94"/>
                                        </p:tgtEl>
                                      </p:cBhvr>
                                    </p:animEffect>
                                  </p:childTnLst>
                                </p:cTn>
                              </p:par>
                              <p:par>
                                <p:cTn id="125" presetID="16" presetClass="entr" presetSubtype="21" fill="hold" grpId="0" nodeType="withEffect">
                                  <p:stCondLst>
                                    <p:cond delay="0"/>
                                  </p:stCondLst>
                                  <p:childTnLst>
                                    <p:set>
                                      <p:cBhvr>
                                        <p:cTn id="126" dur="1" fill="hold">
                                          <p:stCondLst>
                                            <p:cond delay="0"/>
                                          </p:stCondLst>
                                        </p:cTn>
                                        <p:tgtEl>
                                          <p:spTgt spid="96"/>
                                        </p:tgtEl>
                                        <p:attrNameLst>
                                          <p:attrName>style.visibility</p:attrName>
                                        </p:attrNameLst>
                                      </p:cBhvr>
                                      <p:to>
                                        <p:strVal val="visible"/>
                                      </p:to>
                                    </p:set>
                                    <p:animEffect transition="in" filter="barn(inVertical)">
                                      <p:cBhvr>
                                        <p:cTn id="127" dur="500"/>
                                        <p:tgtEl>
                                          <p:spTgt spid="96"/>
                                        </p:tgtEl>
                                      </p:cBhvr>
                                    </p:animEffect>
                                  </p:childTnLst>
                                </p:cTn>
                              </p:par>
                              <p:par>
                                <p:cTn id="128" presetID="16" presetClass="entr" presetSubtype="21" fill="hold" grpId="0" nodeType="withEffect">
                                  <p:stCondLst>
                                    <p:cond delay="0"/>
                                  </p:stCondLst>
                                  <p:childTnLst>
                                    <p:set>
                                      <p:cBhvr>
                                        <p:cTn id="129" dur="1" fill="hold">
                                          <p:stCondLst>
                                            <p:cond delay="0"/>
                                          </p:stCondLst>
                                        </p:cTn>
                                        <p:tgtEl>
                                          <p:spTgt spid="98"/>
                                        </p:tgtEl>
                                        <p:attrNameLst>
                                          <p:attrName>style.visibility</p:attrName>
                                        </p:attrNameLst>
                                      </p:cBhvr>
                                      <p:to>
                                        <p:strVal val="visible"/>
                                      </p:to>
                                    </p:set>
                                    <p:animEffect transition="in" filter="barn(inVertical)">
                                      <p:cBhvr>
                                        <p:cTn id="130" dur="500"/>
                                        <p:tgtEl>
                                          <p:spTgt spid="98"/>
                                        </p:tgtEl>
                                      </p:cBhvr>
                                    </p:animEffect>
                                  </p:childTnLst>
                                </p:cTn>
                              </p:par>
                            </p:childTnLst>
                          </p:cTn>
                        </p:par>
                        <p:par>
                          <p:cTn id="131" fill="hold">
                            <p:stCondLst>
                              <p:cond delay="500"/>
                            </p:stCondLst>
                            <p:childTnLst>
                              <p:par>
                                <p:cTn id="132" presetID="1" presetClass="mediacall" presetSubtype="0" fill="hold" nodeType="afterEffect">
                                  <p:stCondLst>
                                    <p:cond delay="0"/>
                                  </p:stCondLst>
                                  <p:childTnLst>
                                    <p:cmd type="call" cmd="playFrom(0.0)">
                                      <p:cBhvr>
                                        <p:cTn id="133" dur="86577" fill="hold"/>
                                        <p:tgtEl>
                                          <p:spTgt spid="3"/>
                                        </p:tgtEl>
                                      </p:cBhvr>
                                    </p:cmd>
                                  </p:childTnLst>
                                </p:cTn>
                              </p:par>
                            </p:childTnLst>
                          </p:cTn>
                        </p:par>
                      </p:childTnLst>
                    </p:cTn>
                  </p:par>
                </p:childTnLst>
              </p:cTn>
              <p:prevCondLst>
                <p:cond evt="onPrev" delay="0">
                  <p:tgtEl>
                    <p:sldTgt/>
                  </p:tgtEl>
                </p:cond>
              </p:prevCondLst>
              <p:nextCondLst>
                <p:cond evt="onNext" delay="0">
                  <p:tgtEl>
                    <p:sldTgt/>
                  </p:tgtEl>
                </p:cond>
              </p:nextCondLst>
            </p:seq>
            <p:audio>
              <p:cMediaNode vol="80000">
                <p:cTn id="134" fill="hold" display="0">
                  <p:stCondLst>
                    <p:cond delay="indefinite"/>
                  </p:stCondLst>
                  <p:endCondLst>
                    <p:cond evt="onStopAudio" delay="0">
                      <p:tgtEl>
                        <p:sldTgt/>
                      </p:tgtEl>
                    </p:cond>
                  </p:endCondLst>
                </p:cTn>
                <p:tgtEl>
                  <p:spTgt spid="3"/>
                </p:tgtEl>
              </p:cMediaNode>
            </p:audio>
          </p:childTnLst>
        </p:cTn>
      </p:par>
    </p:tnLst>
    <p:bldLst>
      <p:bldP spid="4" grpId="0"/>
      <p:bldP spid="5" grpId="0"/>
      <p:bldP spid="10" grpId="0" animBg="1"/>
      <p:bldP spid="12" grpId="0" animBg="1"/>
      <p:bldP spid="14" grpId="0" animBg="1"/>
      <p:bldP spid="16" grpId="0" animBg="1"/>
      <p:bldP spid="20" grpId="0" animBg="1"/>
      <p:bldP spid="22" grpId="0" animBg="1"/>
      <p:bldP spid="24" grpId="0" animBg="1"/>
      <p:bldP spid="26" grpId="0" animBg="1"/>
      <p:bldP spid="42" grpId="0"/>
      <p:bldP spid="44" grpId="0"/>
      <p:bldP spid="46" grpId="0"/>
      <p:bldP spid="48" grpId="0"/>
      <p:bldP spid="52" grpId="0"/>
      <p:bldP spid="54" grpId="0"/>
      <p:bldP spid="56" grpId="0"/>
      <p:bldP spid="58" grpId="0"/>
      <p:bldP spid="61" grpId="0" animBg="1"/>
      <p:bldP spid="62" grpId="0" animBg="1"/>
      <p:bldP spid="76" grpId="0"/>
      <p:bldP spid="78" grpId="0"/>
      <p:bldP spid="85" grpId="0"/>
      <p:bldP spid="87" grpId="0"/>
      <p:bldP spid="90" grpId="0" animBg="1"/>
      <p:bldP spid="92" grpId="0" animBg="1"/>
      <p:bldP spid="96" grpId="0"/>
      <p:bldP spid="98" grpId="0"/>
    </p:bldLst>
  </p:timing>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12" name="Picture 111" descr="How to choose a care home for someone with dementia">
            <a:extLst>
              <a:ext uri="{FF2B5EF4-FFF2-40B4-BE49-F238E27FC236}">
                <a16:creationId xmlns:a16="http://schemas.microsoft.com/office/drawing/2014/main" id="{35D990C3-14ED-E818-73FF-799CF940071C}"/>
              </a:ext>
            </a:extLst>
          </p:cNvPr>
          <p:cNvPicPr>
            <a:picLocks noChangeAspect="1"/>
          </p:cNvPicPr>
          <p:nvPr/>
        </p:nvPicPr>
        <p:blipFill>
          <a:blip r:embed="rId4"/>
          <a:srcRect l="25605" r="29643"/>
          <a:stretch>
            <a:fillRect/>
          </a:stretch>
        </p:blipFill>
        <p:spPr>
          <a:xfrm>
            <a:off x="8738077" y="-33892"/>
            <a:ext cx="3453921" cy="5147841"/>
          </a:xfrm>
          <a:prstGeom prst="rect">
            <a:avLst/>
          </a:prstGeom>
        </p:spPr>
      </p:pic>
      <p:sp>
        <p:nvSpPr>
          <p:cNvPr id="4" name="TextBox 3">
            <a:extLst>
              <a:ext uri="{FF2B5EF4-FFF2-40B4-BE49-F238E27FC236}">
                <a16:creationId xmlns:a16="http://schemas.microsoft.com/office/drawing/2014/main" id="{465BF721-D0B3-2228-C2AC-35800FAB4C80}"/>
              </a:ext>
            </a:extLst>
          </p:cNvPr>
          <p:cNvSpPr txBox="1"/>
          <p:nvPr/>
        </p:nvSpPr>
        <p:spPr>
          <a:xfrm>
            <a:off x="142240" y="779580"/>
            <a:ext cx="4614956" cy="461665"/>
          </a:xfrm>
          <a:prstGeom prst="rect">
            <a:avLst/>
          </a:prstGeom>
          <a:noFill/>
        </p:spPr>
        <p:txBody>
          <a:bodyPr wrap="square" rtlCol="0">
            <a:spAutoFit/>
          </a:bodyPr>
          <a:lstStyle/>
          <a:p>
            <a:r>
              <a:rPr lang="en-GB" sz="2400" b="1" dirty="0">
                <a:solidFill>
                  <a:srgbClr val="5F7258"/>
                </a:solidFill>
                <a:latin typeface="Meiryo" panose="020B0604030504040204" pitchFamily="34" charset="-128"/>
                <a:ea typeface="Meiryo" panose="020B0604030504040204" pitchFamily="34" charset="-128"/>
                <a:cs typeface="Angsana New" panose="02020603050405020304" pitchFamily="18" charset="-34"/>
              </a:rPr>
              <a:t>Residential Care Homes</a:t>
            </a:r>
            <a:endParaRPr lang="en-GB" sz="4000" b="1" dirty="0">
              <a:solidFill>
                <a:srgbClr val="5F7258"/>
              </a:solidFill>
              <a:latin typeface="Meiryo" panose="020B0604030504040204" pitchFamily="34" charset="-128"/>
              <a:ea typeface="Meiryo" panose="020B0604030504040204" pitchFamily="34" charset="-128"/>
              <a:cs typeface="Angsana New" panose="02020603050405020304" pitchFamily="18" charset="-34"/>
            </a:endParaRPr>
          </a:p>
        </p:txBody>
      </p:sp>
      <p:sp>
        <p:nvSpPr>
          <p:cNvPr id="5" name="TextBox 4">
            <a:extLst>
              <a:ext uri="{FF2B5EF4-FFF2-40B4-BE49-F238E27FC236}">
                <a16:creationId xmlns:a16="http://schemas.microsoft.com/office/drawing/2014/main" id="{00077866-6652-2FE9-E94F-B25D55A9E65F}"/>
              </a:ext>
            </a:extLst>
          </p:cNvPr>
          <p:cNvSpPr txBox="1"/>
          <p:nvPr/>
        </p:nvSpPr>
        <p:spPr>
          <a:xfrm>
            <a:off x="132079" y="169850"/>
            <a:ext cx="7632299" cy="830997"/>
          </a:xfrm>
          <a:prstGeom prst="rect">
            <a:avLst/>
          </a:prstGeom>
          <a:noFill/>
        </p:spPr>
        <p:txBody>
          <a:bodyPr wrap="square" rtlCol="0">
            <a:spAutoFit/>
          </a:bodyPr>
          <a:lstStyle/>
          <a:p>
            <a:r>
              <a:rPr lang="en-GB" sz="4800" b="1" dirty="0">
                <a:solidFill>
                  <a:srgbClr val="0F121A"/>
                </a:solidFill>
                <a:latin typeface="Modern No. 20" panose="02070704070505020303" pitchFamily="18" charset="0"/>
              </a:rPr>
              <a:t>Current Care Provision:</a:t>
            </a:r>
            <a:endParaRPr lang="en-GB" sz="2800" b="1" dirty="0">
              <a:solidFill>
                <a:srgbClr val="0F121A"/>
              </a:solidFill>
              <a:latin typeface="Modern No. 20" panose="02070704070505020303" pitchFamily="18" charset="0"/>
            </a:endParaRPr>
          </a:p>
        </p:txBody>
      </p:sp>
      <p:cxnSp>
        <p:nvCxnSpPr>
          <p:cNvPr id="6" name="Straight Connector 5">
            <a:extLst>
              <a:ext uri="{FF2B5EF4-FFF2-40B4-BE49-F238E27FC236}">
                <a16:creationId xmlns:a16="http://schemas.microsoft.com/office/drawing/2014/main" id="{5253ACE2-8D1E-BF02-CCE7-AC873D50F7FF}"/>
              </a:ext>
            </a:extLst>
          </p:cNvPr>
          <p:cNvCxnSpPr>
            <a:cxnSpLocks/>
          </p:cNvCxnSpPr>
          <p:nvPr/>
        </p:nvCxnSpPr>
        <p:spPr>
          <a:xfrm>
            <a:off x="247312" y="1150168"/>
            <a:ext cx="575648" cy="0"/>
          </a:xfrm>
          <a:prstGeom prst="line">
            <a:avLst/>
          </a:prstGeom>
          <a:ln w="38100">
            <a:solidFill>
              <a:srgbClr val="687960"/>
            </a:solidFill>
          </a:ln>
        </p:spPr>
        <p:style>
          <a:lnRef idx="2">
            <a:schemeClr val="accent1"/>
          </a:lnRef>
          <a:fillRef idx="0">
            <a:schemeClr val="accent1"/>
          </a:fillRef>
          <a:effectRef idx="1">
            <a:schemeClr val="accent1"/>
          </a:effectRef>
          <a:fontRef idx="minor">
            <a:schemeClr val="tx1"/>
          </a:fontRef>
        </p:style>
      </p:cxnSp>
      <p:sp>
        <p:nvSpPr>
          <p:cNvPr id="9" name="Rectangle: Rounded Corners 8">
            <a:extLst>
              <a:ext uri="{FF2B5EF4-FFF2-40B4-BE49-F238E27FC236}">
                <a16:creationId xmlns:a16="http://schemas.microsoft.com/office/drawing/2014/main" id="{B48D0EFB-318C-7CF5-E2CE-33935FF7D162}"/>
              </a:ext>
            </a:extLst>
          </p:cNvPr>
          <p:cNvSpPr/>
          <p:nvPr/>
        </p:nvSpPr>
        <p:spPr>
          <a:xfrm>
            <a:off x="142240" y="1473200"/>
            <a:ext cx="4411884" cy="3944868"/>
          </a:xfrm>
          <a:prstGeom prst="roundRect">
            <a:avLst>
              <a:gd name="adj" fmla="val 4344"/>
            </a:avLst>
          </a:prstGeom>
          <a:solidFill>
            <a:srgbClr val="EFF4EB"/>
          </a:solidFill>
          <a:ln>
            <a:solidFill>
              <a:srgbClr val="EFF4EB"/>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13" name="Rectangle: Rounded Corners 12">
            <a:extLst>
              <a:ext uri="{FF2B5EF4-FFF2-40B4-BE49-F238E27FC236}">
                <a16:creationId xmlns:a16="http://schemas.microsoft.com/office/drawing/2014/main" id="{099DBE00-DE65-7466-4C0E-A22A1523C998}"/>
              </a:ext>
            </a:extLst>
          </p:cNvPr>
          <p:cNvSpPr/>
          <p:nvPr/>
        </p:nvSpPr>
        <p:spPr>
          <a:xfrm>
            <a:off x="71723" y="5501248"/>
            <a:ext cx="12120275" cy="1345667"/>
          </a:xfrm>
          <a:prstGeom prst="roundRect">
            <a:avLst>
              <a:gd name="adj" fmla="val 11294"/>
            </a:avLst>
          </a:prstGeom>
          <a:solidFill>
            <a:srgbClr val="E3EBF2"/>
          </a:solidFill>
          <a:ln>
            <a:solidFill>
              <a:srgbClr val="F4F0EC"/>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15" name="Arrow: Pentagon 14">
            <a:extLst>
              <a:ext uri="{FF2B5EF4-FFF2-40B4-BE49-F238E27FC236}">
                <a16:creationId xmlns:a16="http://schemas.microsoft.com/office/drawing/2014/main" id="{6DF7C47F-4A2E-3E55-763A-908B3301AF16}"/>
              </a:ext>
            </a:extLst>
          </p:cNvPr>
          <p:cNvSpPr/>
          <p:nvPr/>
        </p:nvSpPr>
        <p:spPr>
          <a:xfrm>
            <a:off x="2" y="5501249"/>
            <a:ext cx="5660018" cy="1345667"/>
          </a:xfrm>
          <a:prstGeom prst="homePlate">
            <a:avLst>
              <a:gd name="adj" fmla="val 30165"/>
            </a:avLst>
          </a:prstGeom>
          <a:solidFill>
            <a:srgbClr val="263C50"/>
          </a:solidFill>
          <a:ln>
            <a:solidFill>
              <a:srgbClr val="263C50"/>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ln>
                <a:solidFill>
                  <a:srgbClr val="482B3C"/>
                </a:solidFill>
              </a:ln>
            </a:endParaRPr>
          </a:p>
        </p:txBody>
      </p:sp>
      <p:sp>
        <p:nvSpPr>
          <p:cNvPr id="18" name="Rectangle: Rounded Corners 17">
            <a:extLst>
              <a:ext uri="{FF2B5EF4-FFF2-40B4-BE49-F238E27FC236}">
                <a16:creationId xmlns:a16="http://schemas.microsoft.com/office/drawing/2014/main" id="{3D6A88FA-9BD1-2B5F-9D21-95E082D986D4}"/>
              </a:ext>
            </a:extLst>
          </p:cNvPr>
          <p:cNvSpPr/>
          <p:nvPr/>
        </p:nvSpPr>
        <p:spPr>
          <a:xfrm>
            <a:off x="550296" y="1529479"/>
            <a:ext cx="2852652" cy="496087"/>
          </a:xfrm>
          <a:prstGeom prst="roundRect">
            <a:avLst>
              <a:gd name="adj" fmla="val 50000"/>
            </a:avLst>
          </a:prstGeom>
          <a:solidFill>
            <a:srgbClr val="708269"/>
          </a:solidFill>
          <a:ln>
            <a:solidFill>
              <a:srgbClr val="708269"/>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r>
              <a:rPr lang="en-GB" sz="1600" b="1" dirty="0">
                <a:latin typeface="Abadi" panose="020B0604020104020204" pitchFamily="34" charset="0"/>
              </a:rPr>
              <a:t>        Strengths</a:t>
            </a:r>
            <a:r>
              <a:rPr lang="en-GB" sz="2000" b="1" dirty="0"/>
              <a:t> </a:t>
            </a:r>
          </a:p>
        </p:txBody>
      </p:sp>
      <p:pic>
        <p:nvPicPr>
          <p:cNvPr id="24" name="Picture 23">
            <a:extLst>
              <a:ext uri="{FF2B5EF4-FFF2-40B4-BE49-F238E27FC236}">
                <a16:creationId xmlns:a16="http://schemas.microsoft.com/office/drawing/2014/main" id="{31893339-64CC-30F4-4A23-84B88C8BC0E3}"/>
              </a:ext>
            </a:extLst>
          </p:cNvPr>
          <p:cNvPicPr>
            <a:picLocks noChangeAspect="1"/>
          </p:cNvPicPr>
          <p:nvPr/>
        </p:nvPicPr>
        <p:blipFill>
          <a:blip r:embed="rId5">
            <a:extLst>
              <a:ext uri="{28A0092B-C50C-407E-A947-70E740481C1C}">
                <a14:useLocalDpi xmlns:a14="http://schemas.microsoft.com/office/drawing/2010/main" val="0"/>
              </a:ext>
            </a:extLst>
          </a:blip>
          <a:srcRect l="6705" t="6269" r="5518" b="6292"/>
          <a:stretch>
            <a:fillRect/>
          </a:stretch>
        </p:blipFill>
        <p:spPr>
          <a:xfrm>
            <a:off x="285151" y="1400148"/>
            <a:ext cx="778295" cy="764314"/>
          </a:xfrm>
          <a:prstGeom prst="flowChartConnector">
            <a:avLst/>
          </a:prstGeom>
        </p:spPr>
      </p:pic>
      <p:pic>
        <p:nvPicPr>
          <p:cNvPr id="26" name="Picture 25">
            <a:extLst>
              <a:ext uri="{FF2B5EF4-FFF2-40B4-BE49-F238E27FC236}">
                <a16:creationId xmlns:a16="http://schemas.microsoft.com/office/drawing/2014/main" id="{21361395-448D-E166-AD5B-4B4441CCDDB8}"/>
              </a:ext>
            </a:extLst>
          </p:cNvPr>
          <p:cNvPicPr>
            <a:picLocks noChangeAspect="1"/>
          </p:cNvPicPr>
          <p:nvPr/>
        </p:nvPicPr>
        <p:blipFill>
          <a:blip r:embed="rId6"/>
          <a:stretch>
            <a:fillRect/>
          </a:stretch>
        </p:blipFill>
        <p:spPr>
          <a:xfrm>
            <a:off x="192715" y="2257522"/>
            <a:ext cx="778295" cy="3130477"/>
          </a:xfrm>
          <a:prstGeom prst="rect">
            <a:avLst/>
          </a:prstGeom>
        </p:spPr>
      </p:pic>
      <p:sp>
        <p:nvSpPr>
          <p:cNvPr id="34" name="TextBox 33">
            <a:extLst>
              <a:ext uri="{FF2B5EF4-FFF2-40B4-BE49-F238E27FC236}">
                <a16:creationId xmlns:a16="http://schemas.microsoft.com/office/drawing/2014/main" id="{A044FD27-0478-7505-E585-642C31FFF963}"/>
              </a:ext>
            </a:extLst>
          </p:cNvPr>
          <p:cNvSpPr txBox="1"/>
          <p:nvPr/>
        </p:nvSpPr>
        <p:spPr>
          <a:xfrm>
            <a:off x="985127" y="2247642"/>
            <a:ext cx="1291998" cy="584775"/>
          </a:xfrm>
          <a:prstGeom prst="rect">
            <a:avLst/>
          </a:prstGeom>
          <a:noFill/>
        </p:spPr>
        <p:txBody>
          <a:bodyPr wrap="square">
            <a:spAutoFit/>
          </a:bodyPr>
          <a:lstStyle/>
          <a:p>
            <a:r>
              <a:rPr lang="en-GB" sz="1600" b="1" dirty="0">
                <a:solidFill>
                  <a:srgbClr val="17342A"/>
                </a:solidFill>
              </a:rPr>
              <a:t>Continuous support </a:t>
            </a:r>
          </a:p>
        </p:txBody>
      </p:sp>
      <p:sp>
        <p:nvSpPr>
          <p:cNvPr id="36" name="TextBox 35">
            <a:extLst>
              <a:ext uri="{FF2B5EF4-FFF2-40B4-BE49-F238E27FC236}">
                <a16:creationId xmlns:a16="http://schemas.microsoft.com/office/drawing/2014/main" id="{AE093102-6507-1748-0B51-30A4BF1EF287}"/>
              </a:ext>
            </a:extLst>
          </p:cNvPr>
          <p:cNvSpPr txBox="1"/>
          <p:nvPr/>
        </p:nvSpPr>
        <p:spPr>
          <a:xfrm>
            <a:off x="971010" y="3064372"/>
            <a:ext cx="1233621" cy="584775"/>
          </a:xfrm>
          <a:prstGeom prst="rect">
            <a:avLst/>
          </a:prstGeom>
          <a:noFill/>
        </p:spPr>
        <p:txBody>
          <a:bodyPr wrap="square">
            <a:spAutoFit/>
          </a:bodyPr>
          <a:lstStyle/>
          <a:p>
            <a:r>
              <a:rPr lang="en-GB" sz="1600" b="1" dirty="0">
                <a:solidFill>
                  <a:srgbClr val="17342A"/>
                </a:solidFill>
              </a:rPr>
              <a:t>Structured  care </a:t>
            </a:r>
          </a:p>
        </p:txBody>
      </p:sp>
      <p:sp>
        <p:nvSpPr>
          <p:cNvPr id="38" name="TextBox 37">
            <a:extLst>
              <a:ext uri="{FF2B5EF4-FFF2-40B4-BE49-F238E27FC236}">
                <a16:creationId xmlns:a16="http://schemas.microsoft.com/office/drawing/2014/main" id="{DCBFFD78-72C4-A7A5-72CD-F11E96FD8D42}"/>
              </a:ext>
            </a:extLst>
          </p:cNvPr>
          <p:cNvSpPr txBox="1"/>
          <p:nvPr/>
        </p:nvSpPr>
        <p:spPr>
          <a:xfrm>
            <a:off x="985127" y="3832855"/>
            <a:ext cx="1464590" cy="584775"/>
          </a:xfrm>
          <a:prstGeom prst="rect">
            <a:avLst/>
          </a:prstGeom>
          <a:noFill/>
        </p:spPr>
        <p:txBody>
          <a:bodyPr wrap="square">
            <a:spAutoFit/>
          </a:bodyPr>
          <a:lstStyle/>
          <a:p>
            <a:r>
              <a:rPr lang="en-GB" sz="1600" b="1" dirty="0">
                <a:solidFill>
                  <a:srgbClr val="17342A"/>
                </a:solidFill>
              </a:rPr>
              <a:t>Social opportunities </a:t>
            </a:r>
          </a:p>
        </p:txBody>
      </p:sp>
      <p:sp>
        <p:nvSpPr>
          <p:cNvPr id="40" name="TextBox 39">
            <a:extLst>
              <a:ext uri="{FF2B5EF4-FFF2-40B4-BE49-F238E27FC236}">
                <a16:creationId xmlns:a16="http://schemas.microsoft.com/office/drawing/2014/main" id="{3A3B3477-A152-D4E6-C61B-945C858E9A4C}"/>
              </a:ext>
            </a:extLst>
          </p:cNvPr>
          <p:cNvSpPr txBox="1"/>
          <p:nvPr/>
        </p:nvSpPr>
        <p:spPr>
          <a:xfrm>
            <a:off x="985126" y="4649585"/>
            <a:ext cx="1524331" cy="584775"/>
          </a:xfrm>
          <a:prstGeom prst="rect">
            <a:avLst/>
          </a:prstGeom>
          <a:noFill/>
        </p:spPr>
        <p:txBody>
          <a:bodyPr wrap="square">
            <a:spAutoFit/>
          </a:bodyPr>
          <a:lstStyle/>
          <a:p>
            <a:r>
              <a:rPr lang="en-GB" sz="1600" b="1" dirty="0">
                <a:solidFill>
                  <a:srgbClr val="17342A"/>
                </a:solidFill>
              </a:rPr>
              <a:t>Increased safety </a:t>
            </a:r>
          </a:p>
        </p:txBody>
      </p:sp>
      <p:cxnSp>
        <p:nvCxnSpPr>
          <p:cNvPr id="42" name="Straight Connector 41">
            <a:extLst>
              <a:ext uri="{FF2B5EF4-FFF2-40B4-BE49-F238E27FC236}">
                <a16:creationId xmlns:a16="http://schemas.microsoft.com/office/drawing/2014/main" id="{46250CBD-F6A8-9209-BEB1-87C73452A32A}"/>
              </a:ext>
            </a:extLst>
          </p:cNvPr>
          <p:cNvCxnSpPr>
            <a:cxnSpLocks/>
          </p:cNvCxnSpPr>
          <p:nvPr/>
        </p:nvCxnSpPr>
        <p:spPr>
          <a:xfrm>
            <a:off x="1021485" y="2892134"/>
            <a:ext cx="3191700" cy="10128"/>
          </a:xfrm>
          <a:prstGeom prst="line">
            <a:avLst/>
          </a:prstGeom>
          <a:ln>
            <a:solidFill>
              <a:srgbClr val="C6D1BF"/>
            </a:solidFill>
          </a:ln>
        </p:spPr>
        <p:style>
          <a:lnRef idx="2">
            <a:schemeClr val="accent1"/>
          </a:lnRef>
          <a:fillRef idx="0">
            <a:schemeClr val="accent1"/>
          </a:fillRef>
          <a:effectRef idx="1">
            <a:schemeClr val="accent1"/>
          </a:effectRef>
          <a:fontRef idx="minor">
            <a:schemeClr val="tx1"/>
          </a:fontRef>
        </p:style>
      </p:cxnSp>
      <p:cxnSp>
        <p:nvCxnSpPr>
          <p:cNvPr id="47" name="Straight Connector 46">
            <a:extLst>
              <a:ext uri="{FF2B5EF4-FFF2-40B4-BE49-F238E27FC236}">
                <a16:creationId xmlns:a16="http://schemas.microsoft.com/office/drawing/2014/main" id="{091E9CCF-5696-8198-ECB3-91F93E248F0C}"/>
              </a:ext>
            </a:extLst>
          </p:cNvPr>
          <p:cNvCxnSpPr>
            <a:cxnSpLocks/>
          </p:cNvCxnSpPr>
          <p:nvPr/>
        </p:nvCxnSpPr>
        <p:spPr>
          <a:xfrm>
            <a:off x="971010" y="3688896"/>
            <a:ext cx="3191700" cy="10128"/>
          </a:xfrm>
          <a:prstGeom prst="line">
            <a:avLst/>
          </a:prstGeom>
          <a:ln>
            <a:solidFill>
              <a:srgbClr val="C6D1BF"/>
            </a:solidFill>
          </a:ln>
        </p:spPr>
        <p:style>
          <a:lnRef idx="2">
            <a:schemeClr val="accent1"/>
          </a:lnRef>
          <a:fillRef idx="0">
            <a:schemeClr val="accent1"/>
          </a:fillRef>
          <a:effectRef idx="1">
            <a:schemeClr val="accent1"/>
          </a:effectRef>
          <a:fontRef idx="minor">
            <a:schemeClr val="tx1"/>
          </a:fontRef>
        </p:style>
      </p:cxnSp>
      <p:cxnSp>
        <p:nvCxnSpPr>
          <p:cNvPr id="48" name="Straight Connector 47">
            <a:extLst>
              <a:ext uri="{FF2B5EF4-FFF2-40B4-BE49-F238E27FC236}">
                <a16:creationId xmlns:a16="http://schemas.microsoft.com/office/drawing/2014/main" id="{54E61160-3616-5DAD-8BD8-D08AA594425F}"/>
              </a:ext>
            </a:extLst>
          </p:cNvPr>
          <p:cNvCxnSpPr>
            <a:cxnSpLocks/>
          </p:cNvCxnSpPr>
          <p:nvPr/>
        </p:nvCxnSpPr>
        <p:spPr>
          <a:xfrm>
            <a:off x="968915" y="4503070"/>
            <a:ext cx="3191700" cy="10128"/>
          </a:xfrm>
          <a:prstGeom prst="line">
            <a:avLst/>
          </a:prstGeom>
          <a:ln>
            <a:solidFill>
              <a:srgbClr val="C6D1BF"/>
            </a:solidFill>
          </a:ln>
        </p:spPr>
        <p:style>
          <a:lnRef idx="2">
            <a:schemeClr val="accent1"/>
          </a:lnRef>
          <a:fillRef idx="0">
            <a:schemeClr val="accent1"/>
          </a:fillRef>
          <a:effectRef idx="1">
            <a:schemeClr val="accent1"/>
          </a:effectRef>
          <a:fontRef idx="minor">
            <a:schemeClr val="tx1"/>
          </a:fontRef>
        </p:style>
      </p:cxnSp>
      <p:cxnSp>
        <p:nvCxnSpPr>
          <p:cNvPr id="51" name="Straight Connector 50">
            <a:extLst>
              <a:ext uri="{FF2B5EF4-FFF2-40B4-BE49-F238E27FC236}">
                <a16:creationId xmlns:a16="http://schemas.microsoft.com/office/drawing/2014/main" id="{D0AB5EA0-3C91-A3E8-2EB3-BB7BB85E18EA}"/>
              </a:ext>
            </a:extLst>
          </p:cNvPr>
          <p:cNvCxnSpPr>
            <a:cxnSpLocks/>
          </p:cNvCxnSpPr>
          <p:nvPr/>
        </p:nvCxnSpPr>
        <p:spPr>
          <a:xfrm>
            <a:off x="2419238" y="4627880"/>
            <a:ext cx="0" cy="528320"/>
          </a:xfrm>
          <a:prstGeom prst="line">
            <a:avLst/>
          </a:prstGeom>
          <a:ln>
            <a:solidFill>
              <a:srgbClr val="C6D1BF"/>
            </a:solidFill>
          </a:ln>
        </p:spPr>
        <p:style>
          <a:lnRef idx="2">
            <a:schemeClr val="accent1"/>
          </a:lnRef>
          <a:fillRef idx="0">
            <a:schemeClr val="accent1"/>
          </a:fillRef>
          <a:effectRef idx="1">
            <a:schemeClr val="accent1"/>
          </a:effectRef>
          <a:fontRef idx="minor">
            <a:schemeClr val="tx1"/>
          </a:fontRef>
        </p:style>
      </p:cxnSp>
      <p:cxnSp>
        <p:nvCxnSpPr>
          <p:cNvPr id="54" name="Straight Connector 53">
            <a:extLst>
              <a:ext uri="{FF2B5EF4-FFF2-40B4-BE49-F238E27FC236}">
                <a16:creationId xmlns:a16="http://schemas.microsoft.com/office/drawing/2014/main" id="{EDB8EBEB-9870-81CE-F064-58BA41EAD1B1}"/>
              </a:ext>
            </a:extLst>
          </p:cNvPr>
          <p:cNvCxnSpPr>
            <a:cxnSpLocks/>
          </p:cNvCxnSpPr>
          <p:nvPr/>
        </p:nvCxnSpPr>
        <p:spPr>
          <a:xfrm>
            <a:off x="2426746" y="3827140"/>
            <a:ext cx="0" cy="528320"/>
          </a:xfrm>
          <a:prstGeom prst="line">
            <a:avLst/>
          </a:prstGeom>
          <a:ln>
            <a:solidFill>
              <a:srgbClr val="C6D1BF"/>
            </a:solidFill>
          </a:ln>
        </p:spPr>
        <p:style>
          <a:lnRef idx="2">
            <a:schemeClr val="accent1"/>
          </a:lnRef>
          <a:fillRef idx="0">
            <a:schemeClr val="accent1"/>
          </a:fillRef>
          <a:effectRef idx="1">
            <a:schemeClr val="accent1"/>
          </a:effectRef>
          <a:fontRef idx="minor">
            <a:schemeClr val="tx1"/>
          </a:fontRef>
        </p:style>
      </p:cxnSp>
      <p:cxnSp>
        <p:nvCxnSpPr>
          <p:cNvPr id="55" name="Straight Connector 54">
            <a:extLst>
              <a:ext uri="{FF2B5EF4-FFF2-40B4-BE49-F238E27FC236}">
                <a16:creationId xmlns:a16="http://schemas.microsoft.com/office/drawing/2014/main" id="{BDC6B511-20AB-1861-289A-29258957B201}"/>
              </a:ext>
            </a:extLst>
          </p:cNvPr>
          <p:cNvCxnSpPr>
            <a:cxnSpLocks/>
          </p:cNvCxnSpPr>
          <p:nvPr/>
        </p:nvCxnSpPr>
        <p:spPr>
          <a:xfrm>
            <a:off x="2424841" y="3030850"/>
            <a:ext cx="0" cy="528320"/>
          </a:xfrm>
          <a:prstGeom prst="line">
            <a:avLst/>
          </a:prstGeom>
          <a:ln>
            <a:solidFill>
              <a:srgbClr val="C6D1BF"/>
            </a:solidFill>
          </a:ln>
        </p:spPr>
        <p:style>
          <a:lnRef idx="2">
            <a:schemeClr val="accent1"/>
          </a:lnRef>
          <a:fillRef idx="0">
            <a:schemeClr val="accent1"/>
          </a:fillRef>
          <a:effectRef idx="1">
            <a:schemeClr val="accent1"/>
          </a:effectRef>
          <a:fontRef idx="minor">
            <a:schemeClr val="tx1"/>
          </a:fontRef>
        </p:style>
      </p:cxnSp>
      <p:cxnSp>
        <p:nvCxnSpPr>
          <p:cNvPr id="56" name="Straight Connector 55">
            <a:extLst>
              <a:ext uri="{FF2B5EF4-FFF2-40B4-BE49-F238E27FC236}">
                <a16:creationId xmlns:a16="http://schemas.microsoft.com/office/drawing/2014/main" id="{201BC25C-0934-640E-9E6E-482DCD99B6C0}"/>
              </a:ext>
            </a:extLst>
          </p:cNvPr>
          <p:cNvCxnSpPr>
            <a:cxnSpLocks/>
          </p:cNvCxnSpPr>
          <p:nvPr/>
        </p:nvCxnSpPr>
        <p:spPr>
          <a:xfrm>
            <a:off x="2426746" y="2247642"/>
            <a:ext cx="0" cy="528320"/>
          </a:xfrm>
          <a:prstGeom prst="line">
            <a:avLst/>
          </a:prstGeom>
          <a:ln>
            <a:solidFill>
              <a:srgbClr val="C6D1BF"/>
            </a:solidFill>
          </a:ln>
        </p:spPr>
        <p:style>
          <a:lnRef idx="2">
            <a:schemeClr val="accent1"/>
          </a:lnRef>
          <a:fillRef idx="0">
            <a:schemeClr val="accent1"/>
          </a:fillRef>
          <a:effectRef idx="1">
            <a:schemeClr val="accent1"/>
          </a:effectRef>
          <a:fontRef idx="minor">
            <a:schemeClr val="tx1"/>
          </a:fontRef>
        </p:style>
      </p:cxnSp>
      <p:sp>
        <p:nvSpPr>
          <p:cNvPr id="58" name="TextBox 57">
            <a:extLst>
              <a:ext uri="{FF2B5EF4-FFF2-40B4-BE49-F238E27FC236}">
                <a16:creationId xmlns:a16="http://schemas.microsoft.com/office/drawing/2014/main" id="{FFD3E707-AFF1-18A8-06C6-D9DF816DEB28}"/>
              </a:ext>
            </a:extLst>
          </p:cNvPr>
          <p:cNvSpPr txBox="1"/>
          <p:nvPr/>
        </p:nvSpPr>
        <p:spPr>
          <a:xfrm>
            <a:off x="2464958" y="2213810"/>
            <a:ext cx="2008270" cy="600164"/>
          </a:xfrm>
          <a:prstGeom prst="rect">
            <a:avLst/>
          </a:prstGeom>
          <a:noFill/>
        </p:spPr>
        <p:txBody>
          <a:bodyPr wrap="square">
            <a:spAutoFit/>
          </a:bodyPr>
          <a:lstStyle/>
          <a:p>
            <a:r>
              <a:rPr lang="en-GB" sz="1100" dirty="0"/>
              <a:t>24/7 assistance with personal care, daily living activities and complex health needs.</a:t>
            </a:r>
          </a:p>
        </p:txBody>
      </p:sp>
      <p:sp>
        <p:nvSpPr>
          <p:cNvPr id="60" name="TextBox 59">
            <a:extLst>
              <a:ext uri="{FF2B5EF4-FFF2-40B4-BE49-F238E27FC236}">
                <a16:creationId xmlns:a16="http://schemas.microsoft.com/office/drawing/2014/main" id="{0CEA3594-3DC1-9DFC-574E-907793552205}"/>
              </a:ext>
            </a:extLst>
          </p:cNvPr>
          <p:cNvSpPr txBox="1"/>
          <p:nvPr/>
        </p:nvSpPr>
        <p:spPr>
          <a:xfrm>
            <a:off x="2442098" y="3002334"/>
            <a:ext cx="2198111" cy="600164"/>
          </a:xfrm>
          <a:prstGeom prst="rect">
            <a:avLst/>
          </a:prstGeom>
          <a:noFill/>
        </p:spPr>
        <p:txBody>
          <a:bodyPr wrap="square">
            <a:spAutoFit/>
          </a:bodyPr>
          <a:lstStyle/>
          <a:p>
            <a:r>
              <a:rPr lang="en-GB" sz="1100" dirty="0"/>
              <a:t>Regular supervision, medication management and coordinated healthcare.</a:t>
            </a:r>
          </a:p>
        </p:txBody>
      </p:sp>
      <p:sp>
        <p:nvSpPr>
          <p:cNvPr id="62" name="TextBox 61">
            <a:extLst>
              <a:ext uri="{FF2B5EF4-FFF2-40B4-BE49-F238E27FC236}">
                <a16:creationId xmlns:a16="http://schemas.microsoft.com/office/drawing/2014/main" id="{12F4B26E-1451-A43C-B6F2-E46309B2CE9C}"/>
              </a:ext>
            </a:extLst>
          </p:cNvPr>
          <p:cNvSpPr txBox="1"/>
          <p:nvPr/>
        </p:nvSpPr>
        <p:spPr>
          <a:xfrm>
            <a:off x="2449606" y="3786929"/>
            <a:ext cx="2198111" cy="600164"/>
          </a:xfrm>
          <a:prstGeom prst="rect">
            <a:avLst/>
          </a:prstGeom>
          <a:noFill/>
        </p:spPr>
        <p:txBody>
          <a:bodyPr wrap="square">
            <a:spAutoFit/>
          </a:bodyPr>
          <a:lstStyle/>
          <a:p>
            <a:r>
              <a:rPr lang="en-GB" sz="1100" dirty="0"/>
              <a:t>Opportunities for social interaction, friendships and a sense of community.</a:t>
            </a:r>
          </a:p>
        </p:txBody>
      </p:sp>
      <p:sp>
        <p:nvSpPr>
          <p:cNvPr id="64" name="TextBox 63">
            <a:extLst>
              <a:ext uri="{FF2B5EF4-FFF2-40B4-BE49-F238E27FC236}">
                <a16:creationId xmlns:a16="http://schemas.microsoft.com/office/drawing/2014/main" id="{AADABCD7-8787-EAD9-3519-A695A35610D4}"/>
              </a:ext>
            </a:extLst>
          </p:cNvPr>
          <p:cNvSpPr txBox="1"/>
          <p:nvPr/>
        </p:nvSpPr>
        <p:spPr>
          <a:xfrm>
            <a:off x="2449606" y="4609676"/>
            <a:ext cx="2198111" cy="600164"/>
          </a:xfrm>
          <a:prstGeom prst="rect">
            <a:avLst/>
          </a:prstGeom>
          <a:noFill/>
        </p:spPr>
        <p:txBody>
          <a:bodyPr wrap="square">
            <a:spAutoFit/>
          </a:bodyPr>
          <a:lstStyle/>
          <a:p>
            <a:r>
              <a:rPr lang="en-GB" sz="1100" dirty="0"/>
              <a:t>Can provide a safer environment for individuals with significant frailty or high care needs.</a:t>
            </a:r>
          </a:p>
        </p:txBody>
      </p:sp>
      <p:sp>
        <p:nvSpPr>
          <p:cNvPr id="66" name="Rectangle: Rounded Corners 65">
            <a:extLst>
              <a:ext uri="{FF2B5EF4-FFF2-40B4-BE49-F238E27FC236}">
                <a16:creationId xmlns:a16="http://schemas.microsoft.com/office/drawing/2014/main" id="{62749146-DD08-AF55-7338-31454C4217F2}"/>
              </a:ext>
            </a:extLst>
          </p:cNvPr>
          <p:cNvSpPr/>
          <p:nvPr/>
        </p:nvSpPr>
        <p:spPr>
          <a:xfrm>
            <a:off x="4696237" y="1456566"/>
            <a:ext cx="4411884" cy="3944868"/>
          </a:xfrm>
          <a:prstGeom prst="roundRect">
            <a:avLst>
              <a:gd name="adj" fmla="val 4344"/>
            </a:avLst>
          </a:prstGeom>
          <a:solidFill>
            <a:srgbClr val="F9F0E6"/>
          </a:solidFill>
          <a:ln>
            <a:solidFill>
              <a:srgbClr val="F9F0E6"/>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p>
        </p:txBody>
      </p:sp>
      <p:pic>
        <p:nvPicPr>
          <p:cNvPr id="68" name="Picture 67">
            <a:extLst>
              <a:ext uri="{FF2B5EF4-FFF2-40B4-BE49-F238E27FC236}">
                <a16:creationId xmlns:a16="http://schemas.microsoft.com/office/drawing/2014/main" id="{0CD44902-5272-1301-65FA-3906D489C9F6}"/>
              </a:ext>
            </a:extLst>
          </p:cNvPr>
          <p:cNvPicPr>
            <a:picLocks noChangeAspect="1"/>
          </p:cNvPicPr>
          <p:nvPr/>
        </p:nvPicPr>
        <p:blipFill>
          <a:blip r:embed="rId7"/>
          <a:srcRect l="5235" t="17909" r="32532" b="1550"/>
          <a:stretch>
            <a:fillRect/>
          </a:stretch>
        </p:blipFill>
        <p:spPr>
          <a:xfrm>
            <a:off x="4775553" y="2209659"/>
            <a:ext cx="681279" cy="3132501"/>
          </a:xfrm>
          <a:prstGeom prst="rect">
            <a:avLst/>
          </a:prstGeom>
        </p:spPr>
      </p:pic>
      <p:sp>
        <p:nvSpPr>
          <p:cNvPr id="74" name="Rectangle: Rounded Corners 73">
            <a:extLst>
              <a:ext uri="{FF2B5EF4-FFF2-40B4-BE49-F238E27FC236}">
                <a16:creationId xmlns:a16="http://schemas.microsoft.com/office/drawing/2014/main" id="{D4E2EF2C-1BCD-3477-8B02-8FFA0B710BE7}"/>
              </a:ext>
            </a:extLst>
          </p:cNvPr>
          <p:cNvSpPr/>
          <p:nvPr/>
        </p:nvSpPr>
        <p:spPr>
          <a:xfrm>
            <a:off x="5138344" y="1515840"/>
            <a:ext cx="2852652" cy="496087"/>
          </a:xfrm>
          <a:prstGeom prst="roundRect">
            <a:avLst>
              <a:gd name="adj" fmla="val 50000"/>
            </a:avLst>
          </a:prstGeom>
          <a:solidFill>
            <a:srgbClr val="B48757"/>
          </a:solidFill>
          <a:ln>
            <a:solidFill>
              <a:srgbClr val="B48757"/>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r>
              <a:rPr lang="en-GB" sz="2000" b="1" dirty="0">
                <a:latin typeface="Modern No. 20" panose="02070704070505020303" pitchFamily="18" charset="0"/>
              </a:rPr>
              <a:t>     </a:t>
            </a:r>
            <a:r>
              <a:rPr lang="en-GB" b="1" dirty="0">
                <a:latin typeface="Abadi" panose="020F0502020204030204" pitchFamily="34" charset="0"/>
              </a:rPr>
              <a:t>Limitations</a:t>
            </a:r>
            <a:endParaRPr lang="en-GB" sz="2000" b="1" dirty="0">
              <a:latin typeface="Abadi" panose="020F0502020204030204" pitchFamily="34" charset="0"/>
            </a:endParaRPr>
          </a:p>
        </p:txBody>
      </p:sp>
      <p:pic>
        <p:nvPicPr>
          <p:cNvPr id="78" name="Picture 77">
            <a:extLst>
              <a:ext uri="{FF2B5EF4-FFF2-40B4-BE49-F238E27FC236}">
                <a16:creationId xmlns:a16="http://schemas.microsoft.com/office/drawing/2014/main" id="{E89C96E3-1213-6AB8-14C4-5C1B8A1E4E97}"/>
              </a:ext>
            </a:extLst>
          </p:cNvPr>
          <p:cNvPicPr>
            <a:picLocks noChangeAspect="1"/>
          </p:cNvPicPr>
          <p:nvPr/>
        </p:nvPicPr>
        <p:blipFill>
          <a:blip r:embed="rId8">
            <a:extLst>
              <a:ext uri="{28A0092B-C50C-407E-A947-70E740481C1C}">
                <a14:useLocalDpi xmlns:a14="http://schemas.microsoft.com/office/drawing/2010/main" val="0"/>
              </a:ext>
            </a:extLst>
          </a:blip>
          <a:srcRect l="2721" t="6671" r="7613" b="3893"/>
          <a:stretch>
            <a:fillRect/>
          </a:stretch>
        </p:blipFill>
        <p:spPr>
          <a:xfrm>
            <a:off x="4763482" y="1405035"/>
            <a:ext cx="778295" cy="759427"/>
          </a:xfrm>
          <a:prstGeom prst="flowChartConnector">
            <a:avLst/>
          </a:prstGeom>
        </p:spPr>
      </p:pic>
      <p:sp>
        <p:nvSpPr>
          <p:cNvPr id="80" name="TextBox 79">
            <a:extLst>
              <a:ext uri="{FF2B5EF4-FFF2-40B4-BE49-F238E27FC236}">
                <a16:creationId xmlns:a16="http://schemas.microsoft.com/office/drawing/2014/main" id="{AE9E045F-283C-0545-1DEB-8F8C3243F072}"/>
              </a:ext>
            </a:extLst>
          </p:cNvPr>
          <p:cNvSpPr txBox="1"/>
          <p:nvPr/>
        </p:nvSpPr>
        <p:spPr>
          <a:xfrm>
            <a:off x="5483235" y="2198540"/>
            <a:ext cx="1224581" cy="584775"/>
          </a:xfrm>
          <a:prstGeom prst="rect">
            <a:avLst/>
          </a:prstGeom>
          <a:noFill/>
        </p:spPr>
        <p:txBody>
          <a:bodyPr wrap="square">
            <a:spAutoFit/>
          </a:bodyPr>
          <a:lstStyle/>
          <a:p>
            <a:r>
              <a:rPr lang="en-GB" sz="1600" b="1" dirty="0">
                <a:solidFill>
                  <a:srgbClr val="805526"/>
                </a:solidFill>
              </a:rPr>
              <a:t>Restricted autonomy </a:t>
            </a:r>
          </a:p>
        </p:txBody>
      </p:sp>
      <p:cxnSp>
        <p:nvCxnSpPr>
          <p:cNvPr id="81" name="Straight Connector 80">
            <a:extLst>
              <a:ext uri="{FF2B5EF4-FFF2-40B4-BE49-F238E27FC236}">
                <a16:creationId xmlns:a16="http://schemas.microsoft.com/office/drawing/2014/main" id="{D453CBEA-668F-6364-A462-B172AC19050E}"/>
              </a:ext>
            </a:extLst>
          </p:cNvPr>
          <p:cNvCxnSpPr>
            <a:cxnSpLocks/>
          </p:cNvCxnSpPr>
          <p:nvPr/>
        </p:nvCxnSpPr>
        <p:spPr>
          <a:xfrm>
            <a:off x="5483235" y="2960032"/>
            <a:ext cx="3191700" cy="10128"/>
          </a:xfrm>
          <a:prstGeom prst="line">
            <a:avLst/>
          </a:prstGeom>
          <a:ln>
            <a:solidFill>
              <a:srgbClr val="DEBF9B"/>
            </a:solidFill>
          </a:ln>
        </p:spPr>
        <p:style>
          <a:lnRef idx="2">
            <a:schemeClr val="accent1"/>
          </a:lnRef>
          <a:fillRef idx="0">
            <a:schemeClr val="accent1"/>
          </a:fillRef>
          <a:effectRef idx="1">
            <a:schemeClr val="accent1"/>
          </a:effectRef>
          <a:fontRef idx="minor">
            <a:schemeClr val="tx1"/>
          </a:fontRef>
        </p:style>
      </p:cxnSp>
      <p:cxnSp>
        <p:nvCxnSpPr>
          <p:cNvPr id="82" name="Straight Connector 81">
            <a:extLst>
              <a:ext uri="{FF2B5EF4-FFF2-40B4-BE49-F238E27FC236}">
                <a16:creationId xmlns:a16="http://schemas.microsoft.com/office/drawing/2014/main" id="{EBCD3608-7F7A-E144-2E86-A8A41AC95A7F}"/>
              </a:ext>
            </a:extLst>
          </p:cNvPr>
          <p:cNvCxnSpPr>
            <a:cxnSpLocks/>
          </p:cNvCxnSpPr>
          <p:nvPr/>
        </p:nvCxnSpPr>
        <p:spPr>
          <a:xfrm>
            <a:off x="5483235" y="3758334"/>
            <a:ext cx="3191700" cy="10128"/>
          </a:xfrm>
          <a:prstGeom prst="line">
            <a:avLst/>
          </a:prstGeom>
          <a:ln>
            <a:solidFill>
              <a:srgbClr val="DEBF9B"/>
            </a:solidFill>
          </a:ln>
        </p:spPr>
        <p:style>
          <a:lnRef idx="2">
            <a:schemeClr val="accent1"/>
          </a:lnRef>
          <a:fillRef idx="0">
            <a:schemeClr val="accent1"/>
          </a:fillRef>
          <a:effectRef idx="1">
            <a:schemeClr val="accent1"/>
          </a:effectRef>
          <a:fontRef idx="minor">
            <a:schemeClr val="tx1"/>
          </a:fontRef>
        </p:style>
      </p:cxnSp>
      <p:cxnSp>
        <p:nvCxnSpPr>
          <p:cNvPr id="83" name="Straight Connector 82">
            <a:extLst>
              <a:ext uri="{FF2B5EF4-FFF2-40B4-BE49-F238E27FC236}">
                <a16:creationId xmlns:a16="http://schemas.microsoft.com/office/drawing/2014/main" id="{CCD0A82B-83F6-D3AE-BDBC-61268EDFE61B}"/>
              </a:ext>
            </a:extLst>
          </p:cNvPr>
          <p:cNvCxnSpPr>
            <a:cxnSpLocks/>
          </p:cNvCxnSpPr>
          <p:nvPr/>
        </p:nvCxnSpPr>
        <p:spPr>
          <a:xfrm>
            <a:off x="5452342" y="4579884"/>
            <a:ext cx="3191700" cy="10128"/>
          </a:xfrm>
          <a:prstGeom prst="line">
            <a:avLst/>
          </a:prstGeom>
          <a:ln>
            <a:solidFill>
              <a:srgbClr val="DEBF9B"/>
            </a:solidFill>
          </a:ln>
        </p:spPr>
        <p:style>
          <a:lnRef idx="2">
            <a:schemeClr val="accent1"/>
          </a:lnRef>
          <a:fillRef idx="0">
            <a:schemeClr val="accent1"/>
          </a:fillRef>
          <a:effectRef idx="1">
            <a:schemeClr val="accent1"/>
          </a:effectRef>
          <a:fontRef idx="minor">
            <a:schemeClr val="tx1"/>
          </a:fontRef>
        </p:style>
      </p:cxnSp>
      <p:cxnSp>
        <p:nvCxnSpPr>
          <p:cNvPr id="84" name="Straight Connector 83">
            <a:extLst>
              <a:ext uri="{FF2B5EF4-FFF2-40B4-BE49-F238E27FC236}">
                <a16:creationId xmlns:a16="http://schemas.microsoft.com/office/drawing/2014/main" id="{2AAEF38A-6439-57E2-FBFB-E56D0FF3BD03}"/>
              </a:ext>
            </a:extLst>
          </p:cNvPr>
          <p:cNvCxnSpPr>
            <a:cxnSpLocks/>
          </p:cNvCxnSpPr>
          <p:nvPr/>
        </p:nvCxnSpPr>
        <p:spPr>
          <a:xfrm>
            <a:off x="6634496" y="3074178"/>
            <a:ext cx="0" cy="528320"/>
          </a:xfrm>
          <a:prstGeom prst="line">
            <a:avLst/>
          </a:prstGeom>
          <a:ln>
            <a:solidFill>
              <a:srgbClr val="DEBF9B"/>
            </a:solidFill>
          </a:ln>
        </p:spPr>
        <p:style>
          <a:lnRef idx="2">
            <a:schemeClr val="accent1"/>
          </a:lnRef>
          <a:fillRef idx="0">
            <a:schemeClr val="accent1"/>
          </a:fillRef>
          <a:effectRef idx="1">
            <a:schemeClr val="accent1"/>
          </a:effectRef>
          <a:fontRef idx="minor">
            <a:schemeClr val="tx1"/>
          </a:fontRef>
        </p:style>
      </p:cxnSp>
      <p:cxnSp>
        <p:nvCxnSpPr>
          <p:cNvPr id="85" name="Straight Connector 84">
            <a:extLst>
              <a:ext uri="{FF2B5EF4-FFF2-40B4-BE49-F238E27FC236}">
                <a16:creationId xmlns:a16="http://schemas.microsoft.com/office/drawing/2014/main" id="{FD8C26E1-9AED-8A52-C425-4C1E7D01E1AA}"/>
              </a:ext>
            </a:extLst>
          </p:cNvPr>
          <p:cNvCxnSpPr>
            <a:cxnSpLocks/>
          </p:cNvCxnSpPr>
          <p:nvPr/>
        </p:nvCxnSpPr>
        <p:spPr>
          <a:xfrm>
            <a:off x="6634496" y="2247642"/>
            <a:ext cx="0" cy="528320"/>
          </a:xfrm>
          <a:prstGeom prst="line">
            <a:avLst/>
          </a:prstGeom>
          <a:ln>
            <a:solidFill>
              <a:srgbClr val="DEBF9B"/>
            </a:solidFill>
          </a:ln>
        </p:spPr>
        <p:style>
          <a:lnRef idx="2">
            <a:schemeClr val="accent1"/>
          </a:lnRef>
          <a:fillRef idx="0">
            <a:schemeClr val="accent1"/>
          </a:fillRef>
          <a:effectRef idx="1">
            <a:schemeClr val="accent1"/>
          </a:effectRef>
          <a:fontRef idx="minor">
            <a:schemeClr val="tx1"/>
          </a:fontRef>
        </p:style>
      </p:cxnSp>
      <p:sp>
        <p:nvSpPr>
          <p:cNvPr id="87" name="TextBox 86">
            <a:extLst>
              <a:ext uri="{FF2B5EF4-FFF2-40B4-BE49-F238E27FC236}">
                <a16:creationId xmlns:a16="http://schemas.microsoft.com/office/drawing/2014/main" id="{85078133-8292-837C-EAD4-61F3183B40FC}"/>
              </a:ext>
            </a:extLst>
          </p:cNvPr>
          <p:cNvSpPr txBox="1"/>
          <p:nvPr/>
        </p:nvSpPr>
        <p:spPr>
          <a:xfrm>
            <a:off x="5452342" y="3065869"/>
            <a:ext cx="1224581" cy="584775"/>
          </a:xfrm>
          <a:prstGeom prst="rect">
            <a:avLst/>
          </a:prstGeom>
          <a:noFill/>
        </p:spPr>
        <p:txBody>
          <a:bodyPr wrap="square">
            <a:spAutoFit/>
          </a:bodyPr>
          <a:lstStyle/>
          <a:p>
            <a:r>
              <a:rPr lang="en-GB" sz="1600" b="1" dirty="0">
                <a:solidFill>
                  <a:srgbClr val="805526"/>
                </a:solidFill>
              </a:rPr>
              <a:t>Staffing pressures </a:t>
            </a:r>
          </a:p>
        </p:txBody>
      </p:sp>
      <p:sp>
        <p:nvSpPr>
          <p:cNvPr id="89" name="TextBox 88">
            <a:extLst>
              <a:ext uri="{FF2B5EF4-FFF2-40B4-BE49-F238E27FC236}">
                <a16:creationId xmlns:a16="http://schemas.microsoft.com/office/drawing/2014/main" id="{F5BBF2C6-02E8-A11B-B1DE-9850D05C5CC1}"/>
              </a:ext>
            </a:extLst>
          </p:cNvPr>
          <p:cNvSpPr txBox="1"/>
          <p:nvPr/>
        </p:nvSpPr>
        <p:spPr>
          <a:xfrm>
            <a:off x="5452342" y="3851832"/>
            <a:ext cx="1224581" cy="584775"/>
          </a:xfrm>
          <a:prstGeom prst="rect">
            <a:avLst/>
          </a:prstGeom>
          <a:noFill/>
        </p:spPr>
        <p:txBody>
          <a:bodyPr wrap="square">
            <a:spAutoFit/>
          </a:bodyPr>
          <a:lstStyle/>
          <a:p>
            <a:r>
              <a:rPr lang="en-GB" sz="1600" b="1" dirty="0">
                <a:solidFill>
                  <a:srgbClr val="805526"/>
                </a:solidFill>
              </a:rPr>
              <a:t>Impact on identity </a:t>
            </a:r>
          </a:p>
        </p:txBody>
      </p:sp>
      <p:sp>
        <p:nvSpPr>
          <p:cNvPr id="91" name="TextBox 90">
            <a:extLst>
              <a:ext uri="{FF2B5EF4-FFF2-40B4-BE49-F238E27FC236}">
                <a16:creationId xmlns:a16="http://schemas.microsoft.com/office/drawing/2014/main" id="{32BEB85A-4971-F5E0-6464-2CAA605A8E52}"/>
              </a:ext>
            </a:extLst>
          </p:cNvPr>
          <p:cNvSpPr txBox="1"/>
          <p:nvPr/>
        </p:nvSpPr>
        <p:spPr>
          <a:xfrm>
            <a:off x="5483234" y="4698877"/>
            <a:ext cx="1224581" cy="584775"/>
          </a:xfrm>
          <a:prstGeom prst="rect">
            <a:avLst/>
          </a:prstGeom>
          <a:noFill/>
        </p:spPr>
        <p:txBody>
          <a:bodyPr wrap="square">
            <a:spAutoFit/>
          </a:bodyPr>
          <a:lstStyle/>
          <a:p>
            <a:r>
              <a:rPr lang="en-GB" sz="1600" b="1" dirty="0">
                <a:solidFill>
                  <a:srgbClr val="805526"/>
                </a:solidFill>
              </a:rPr>
              <a:t>Variation on quality</a:t>
            </a:r>
          </a:p>
        </p:txBody>
      </p:sp>
      <p:cxnSp>
        <p:nvCxnSpPr>
          <p:cNvPr id="92" name="Straight Connector 91">
            <a:extLst>
              <a:ext uri="{FF2B5EF4-FFF2-40B4-BE49-F238E27FC236}">
                <a16:creationId xmlns:a16="http://schemas.microsoft.com/office/drawing/2014/main" id="{33C37575-0B2B-65AE-E3D4-C74CBC043E4A}"/>
              </a:ext>
            </a:extLst>
          </p:cNvPr>
          <p:cNvCxnSpPr>
            <a:cxnSpLocks/>
          </p:cNvCxnSpPr>
          <p:nvPr/>
        </p:nvCxnSpPr>
        <p:spPr>
          <a:xfrm>
            <a:off x="6644672" y="3889310"/>
            <a:ext cx="0" cy="528320"/>
          </a:xfrm>
          <a:prstGeom prst="line">
            <a:avLst/>
          </a:prstGeom>
          <a:ln>
            <a:solidFill>
              <a:srgbClr val="DEBF9B"/>
            </a:solidFill>
          </a:ln>
        </p:spPr>
        <p:style>
          <a:lnRef idx="2">
            <a:schemeClr val="accent1"/>
          </a:lnRef>
          <a:fillRef idx="0">
            <a:schemeClr val="accent1"/>
          </a:fillRef>
          <a:effectRef idx="1">
            <a:schemeClr val="accent1"/>
          </a:effectRef>
          <a:fontRef idx="minor">
            <a:schemeClr val="tx1"/>
          </a:fontRef>
        </p:style>
      </p:cxnSp>
      <p:cxnSp>
        <p:nvCxnSpPr>
          <p:cNvPr id="93" name="Straight Connector 92">
            <a:extLst>
              <a:ext uri="{FF2B5EF4-FFF2-40B4-BE49-F238E27FC236}">
                <a16:creationId xmlns:a16="http://schemas.microsoft.com/office/drawing/2014/main" id="{9466D6EA-67EF-CF1D-454B-3A620B2B9B06}"/>
              </a:ext>
            </a:extLst>
          </p:cNvPr>
          <p:cNvCxnSpPr>
            <a:cxnSpLocks/>
          </p:cNvCxnSpPr>
          <p:nvPr/>
        </p:nvCxnSpPr>
        <p:spPr>
          <a:xfrm>
            <a:off x="6644672" y="4706040"/>
            <a:ext cx="0" cy="528320"/>
          </a:xfrm>
          <a:prstGeom prst="line">
            <a:avLst/>
          </a:prstGeom>
          <a:ln>
            <a:solidFill>
              <a:srgbClr val="DEBF9B"/>
            </a:solidFill>
          </a:ln>
        </p:spPr>
        <p:style>
          <a:lnRef idx="2">
            <a:schemeClr val="accent1"/>
          </a:lnRef>
          <a:fillRef idx="0">
            <a:schemeClr val="accent1"/>
          </a:fillRef>
          <a:effectRef idx="1">
            <a:schemeClr val="accent1"/>
          </a:effectRef>
          <a:fontRef idx="minor">
            <a:schemeClr val="tx1"/>
          </a:fontRef>
        </p:style>
      </p:cxnSp>
      <p:sp>
        <p:nvSpPr>
          <p:cNvPr id="95" name="TextBox 94">
            <a:extLst>
              <a:ext uri="{FF2B5EF4-FFF2-40B4-BE49-F238E27FC236}">
                <a16:creationId xmlns:a16="http://schemas.microsoft.com/office/drawing/2014/main" id="{DCB43BDB-4EBF-7453-FAA8-B360609DB6EF}"/>
              </a:ext>
            </a:extLst>
          </p:cNvPr>
          <p:cNvSpPr txBox="1"/>
          <p:nvPr/>
        </p:nvSpPr>
        <p:spPr>
          <a:xfrm>
            <a:off x="6627048" y="2201100"/>
            <a:ext cx="2198111" cy="600164"/>
          </a:xfrm>
          <a:prstGeom prst="rect">
            <a:avLst/>
          </a:prstGeom>
          <a:noFill/>
        </p:spPr>
        <p:txBody>
          <a:bodyPr wrap="square">
            <a:spAutoFit/>
          </a:bodyPr>
          <a:lstStyle/>
          <a:p>
            <a:r>
              <a:rPr lang="en-GB" sz="1100" dirty="0"/>
              <a:t>Institutional routines and fixed schedules may limit freedom, privacy and persona choice.</a:t>
            </a:r>
          </a:p>
        </p:txBody>
      </p:sp>
      <p:sp>
        <p:nvSpPr>
          <p:cNvPr id="97" name="TextBox 96">
            <a:extLst>
              <a:ext uri="{FF2B5EF4-FFF2-40B4-BE49-F238E27FC236}">
                <a16:creationId xmlns:a16="http://schemas.microsoft.com/office/drawing/2014/main" id="{589DBA99-B1B6-A012-D7AC-D2533DAE97C9}"/>
              </a:ext>
            </a:extLst>
          </p:cNvPr>
          <p:cNvSpPr txBox="1"/>
          <p:nvPr/>
        </p:nvSpPr>
        <p:spPr>
          <a:xfrm>
            <a:off x="6644672" y="3031150"/>
            <a:ext cx="2255486" cy="600164"/>
          </a:xfrm>
          <a:prstGeom prst="rect">
            <a:avLst/>
          </a:prstGeom>
          <a:noFill/>
        </p:spPr>
        <p:txBody>
          <a:bodyPr wrap="square">
            <a:spAutoFit/>
          </a:bodyPr>
          <a:lstStyle/>
          <a:p>
            <a:r>
              <a:rPr lang="en-GB" sz="1100" dirty="0"/>
              <a:t>Workforce shortages and high staff turnover can reduce the time available for individualised  care. </a:t>
            </a:r>
          </a:p>
        </p:txBody>
      </p:sp>
      <p:sp>
        <p:nvSpPr>
          <p:cNvPr id="99" name="TextBox 98">
            <a:extLst>
              <a:ext uri="{FF2B5EF4-FFF2-40B4-BE49-F238E27FC236}">
                <a16:creationId xmlns:a16="http://schemas.microsoft.com/office/drawing/2014/main" id="{51EC086C-27FD-FF62-34B5-648D45D2259A}"/>
              </a:ext>
            </a:extLst>
          </p:cNvPr>
          <p:cNvSpPr txBox="1"/>
          <p:nvPr/>
        </p:nvSpPr>
        <p:spPr>
          <a:xfrm>
            <a:off x="6676923" y="3868276"/>
            <a:ext cx="2148234" cy="600164"/>
          </a:xfrm>
          <a:prstGeom prst="rect">
            <a:avLst/>
          </a:prstGeom>
          <a:noFill/>
        </p:spPr>
        <p:txBody>
          <a:bodyPr wrap="square">
            <a:spAutoFit/>
          </a:bodyPr>
          <a:lstStyle/>
          <a:p>
            <a:r>
              <a:rPr lang="en-GB" sz="1100" dirty="0"/>
              <a:t>Residents may experience a loss of identity, independence or sese of control.</a:t>
            </a:r>
          </a:p>
        </p:txBody>
      </p:sp>
      <p:sp>
        <p:nvSpPr>
          <p:cNvPr id="101" name="TextBox 100">
            <a:extLst>
              <a:ext uri="{FF2B5EF4-FFF2-40B4-BE49-F238E27FC236}">
                <a16:creationId xmlns:a16="http://schemas.microsoft.com/office/drawing/2014/main" id="{23B7E9FE-F054-9BB0-4E9B-ECFC99D5812D}"/>
              </a:ext>
            </a:extLst>
          </p:cNvPr>
          <p:cNvSpPr txBox="1"/>
          <p:nvPr/>
        </p:nvSpPr>
        <p:spPr>
          <a:xfrm>
            <a:off x="6707815" y="4698729"/>
            <a:ext cx="2148234" cy="600164"/>
          </a:xfrm>
          <a:prstGeom prst="rect">
            <a:avLst/>
          </a:prstGeom>
          <a:noFill/>
        </p:spPr>
        <p:txBody>
          <a:bodyPr wrap="square">
            <a:spAutoFit/>
          </a:bodyPr>
          <a:lstStyle/>
          <a:p>
            <a:r>
              <a:rPr lang="en-GB" sz="1100" dirty="0"/>
              <a:t>Quality and experiences vary across providers, with inconsistent standard of care.</a:t>
            </a:r>
          </a:p>
        </p:txBody>
      </p:sp>
      <p:pic>
        <p:nvPicPr>
          <p:cNvPr id="103" name="Picture 102">
            <a:extLst>
              <a:ext uri="{FF2B5EF4-FFF2-40B4-BE49-F238E27FC236}">
                <a16:creationId xmlns:a16="http://schemas.microsoft.com/office/drawing/2014/main" id="{72521F2F-32E5-9855-9227-51679FE36276}"/>
              </a:ext>
            </a:extLst>
          </p:cNvPr>
          <p:cNvPicPr>
            <a:picLocks noChangeAspect="1"/>
          </p:cNvPicPr>
          <p:nvPr/>
        </p:nvPicPr>
        <p:blipFill>
          <a:blip r:embed="rId9"/>
          <a:srcRect l="44925" r="-44925"/>
          <a:stretch>
            <a:fillRect/>
          </a:stretch>
        </p:blipFill>
        <p:spPr>
          <a:xfrm>
            <a:off x="5815254" y="5541075"/>
            <a:ext cx="2911092" cy="1242168"/>
          </a:xfrm>
          <a:prstGeom prst="rect">
            <a:avLst/>
          </a:prstGeom>
        </p:spPr>
      </p:pic>
      <p:cxnSp>
        <p:nvCxnSpPr>
          <p:cNvPr id="105" name="Straight Connector 104">
            <a:extLst>
              <a:ext uri="{FF2B5EF4-FFF2-40B4-BE49-F238E27FC236}">
                <a16:creationId xmlns:a16="http://schemas.microsoft.com/office/drawing/2014/main" id="{0907BDB8-9A49-416A-8AAC-71625006072E}"/>
              </a:ext>
            </a:extLst>
          </p:cNvPr>
          <p:cNvCxnSpPr>
            <a:cxnSpLocks/>
          </p:cNvCxnSpPr>
          <p:nvPr/>
        </p:nvCxnSpPr>
        <p:spPr>
          <a:xfrm flipH="1">
            <a:off x="1358215" y="5696947"/>
            <a:ext cx="14515" cy="954267"/>
          </a:xfrm>
          <a:prstGeom prst="line">
            <a:avLst/>
          </a:prstGeom>
          <a:ln w="38100">
            <a:solidFill>
              <a:schemeClr val="bg1"/>
            </a:solidFill>
          </a:ln>
        </p:spPr>
        <p:style>
          <a:lnRef idx="2">
            <a:schemeClr val="accent1"/>
          </a:lnRef>
          <a:fillRef idx="0">
            <a:schemeClr val="accent1"/>
          </a:fillRef>
          <a:effectRef idx="1">
            <a:schemeClr val="accent1"/>
          </a:effectRef>
          <a:fontRef idx="minor">
            <a:schemeClr val="tx1"/>
          </a:fontRef>
        </p:style>
      </p:cxnSp>
      <p:pic>
        <p:nvPicPr>
          <p:cNvPr id="107" name="Picture 106">
            <a:extLst>
              <a:ext uri="{FF2B5EF4-FFF2-40B4-BE49-F238E27FC236}">
                <a16:creationId xmlns:a16="http://schemas.microsoft.com/office/drawing/2014/main" id="{32509DB2-43D9-ADA7-11DC-B509113416E3}"/>
              </a:ext>
            </a:extLst>
          </p:cNvPr>
          <p:cNvPicPr>
            <a:picLocks noChangeAspect="1"/>
          </p:cNvPicPr>
          <p:nvPr/>
        </p:nvPicPr>
        <p:blipFill>
          <a:blip r:embed="rId10"/>
          <a:stretch>
            <a:fillRect/>
          </a:stretch>
        </p:blipFill>
        <p:spPr>
          <a:xfrm>
            <a:off x="121800" y="5640144"/>
            <a:ext cx="1104996" cy="1044030"/>
          </a:xfrm>
          <a:prstGeom prst="rect">
            <a:avLst/>
          </a:prstGeom>
        </p:spPr>
      </p:pic>
      <p:sp>
        <p:nvSpPr>
          <p:cNvPr id="109" name="TextBox 108">
            <a:extLst>
              <a:ext uri="{FF2B5EF4-FFF2-40B4-BE49-F238E27FC236}">
                <a16:creationId xmlns:a16="http://schemas.microsoft.com/office/drawing/2014/main" id="{454C4AC1-9CEC-978D-EB0C-88D75E0F7AFA}"/>
              </a:ext>
            </a:extLst>
          </p:cNvPr>
          <p:cNvSpPr txBox="1"/>
          <p:nvPr/>
        </p:nvSpPr>
        <p:spPr>
          <a:xfrm>
            <a:off x="1376561" y="5882937"/>
            <a:ext cx="4201054" cy="707886"/>
          </a:xfrm>
          <a:prstGeom prst="rect">
            <a:avLst/>
          </a:prstGeom>
          <a:noFill/>
        </p:spPr>
        <p:txBody>
          <a:bodyPr wrap="square" rtlCol="0">
            <a:spAutoFit/>
          </a:bodyPr>
          <a:lstStyle/>
          <a:p>
            <a:r>
              <a:rPr lang="en-GB" sz="2000" b="1" dirty="0">
                <a:solidFill>
                  <a:schemeClr val="bg1"/>
                </a:solidFill>
                <a:latin typeface="Amasis MT Pro Medium" panose="02040604050005020304" pitchFamily="18" charset="0"/>
              </a:rPr>
              <a:t>Safety does not necessarily equal </a:t>
            </a:r>
            <a:r>
              <a:rPr lang="en-GB" sz="2000" b="1" dirty="0">
                <a:solidFill>
                  <a:srgbClr val="E3EBF2"/>
                </a:solidFill>
                <a:latin typeface="Amasis MT Pro Medium" panose="02040604050005020304" pitchFamily="18" charset="0"/>
              </a:rPr>
              <a:t>empowerment</a:t>
            </a:r>
            <a:r>
              <a:rPr lang="en-GB" sz="2000" b="1" dirty="0">
                <a:solidFill>
                  <a:srgbClr val="3F6686"/>
                </a:solidFill>
                <a:latin typeface="Amasis MT Pro Medium" panose="02040604050005020304" pitchFamily="18" charset="0"/>
              </a:rPr>
              <a:t>.</a:t>
            </a:r>
          </a:p>
        </p:txBody>
      </p:sp>
      <p:sp>
        <p:nvSpPr>
          <p:cNvPr id="111" name="TextBox 110">
            <a:extLst>
              <a:ext uri="{FF2B5EF4-FFF2-40B4-BE49-F238E27FC236}">
                <a16:creationId xmlns:a16="http://schemas.microsoft.com/office/drawing/2014/main" id="{462383FF-A90D-8491-24D4-D6E546E96E89}"/>
              </a:ext>
            </a:extLst>
          </p:cNvPr>
          <p:cNvSpPr txBox="1"/>
          <p:nvPr/>
        </p:nvSpPr>
        <p:spPr>
          <a:xfrm>
            <a:off x="7391896" y="5634167"/>
            <a:ext cx="4495304" cy="1077218"/>
          </a:xfrm>
          <a:prstGeom prst="rect">
            <a:avLst/>
          </a:prstGeom>
          <a:noFill/>
        </p:spPr>
        <p:txBody>
          <a:bodyPr wrap="square" rtlCol="0">
            <a:spAutoFit/>
          </a:bodyPr>
          <a:lstStyle/>
          <a:p>
            <a:r>
              <a:rPr lang="en-GB" sz="1600" dirty="0">
                <a:latin typeface="Arial Nova Light" panose="020B0304020202020204" pitchFamily="34" charset="0"/>
              </a:rPr>
              <a:t>Person-centred residential care must go beyond meeting basic needs to preserve identity, meaningful activities and control over daily decisions.</a:t>
            </a:r>
          </a:p>
        </p:txBody>
      </p:sp>
      <p:sp>
        <p:nvSpPr>
          <p:cNvPr id="115" name="TextBox 114">
            <a:extLst>
              <a:ext uri="{FF2B5EF4-FFF2-40B4-BE49-F238E27FC236}">
                <a16:creationId xmlns:a16="http://schemas.microsoft.com/office/drawing/2014/main" id="{3C04907D-B631-678F-AC87-F487E25A452B}"/>
              </a:ext>
            </a:extLst>
          </p:cNvPr>
          <p:cNvSpPr txBox="1"/>
          <p:nvPr/>
        </p:nvSpPr>
        <p:spPr>
          <a:xfrm>
            <a:off x="877565" y="1133033"/>
            <a:ext cx="7797369" cy="307777"/>
          </a:xfrm>
          <a:prstGeom prst="rect">
            <a:avLst/>
          </a:prstGeom>
          <a:noFill/>
        </p:spPr>
        <p:txBody>
          <a:bodyPr wrap="square">
            <a:spAutoFit/>
          </a:bodyPr>
          <a:lstStyle/>
          <a:p>
            <a:r>
              <a:rPr lang="en-GB" sz="1400" dirty="0"/>
              <a:t>A supportive environment for many older people, but with both strengths and limitations.</a:t>
            </a:r>
          </a:p>
        </p:txBody>
      </p:sp>
      <p:sp>
        <p:nvSpPr>
          <p:cNvPr id="117" name="TextBox 116">
            <a:extLst>
              <a:ext uri="{FF2B5EF4-FFF2-40B4-BE49-F238E27FC236}">
                <a16:creationId xmlns:a16="http://schemas.microsoft.com/office/drawing/2014/main" id="{7A69D679-F1D3-A56D-A94D-D679758E48E8}"/>
              </a:ext>
            </a:extLst>
          </p:cNvPr>
          <p:cNvSpPr txBox="1"/>
          <p:nvPr/>
        </p:nvSpPr>
        <p:spPr>
          <a:xfrm>
            <a:off x="6634496" y="5238664"/>
            <a:ext cx="6174658" cy="369332"/>
          </a:xfrm>
          <a:prstGeom prst="rect">
            <a:avLst/>
          </a:prstGeom>
          <a:noFill/>
        </p:spPr>
        <p:txBody>
          <a:bodyPr wrap="square">
            <a:spAutoFit/>
          </a:bodyPr>
          <a:lstStyle/>
          <a:p>
            <a:r>
              <a:rPr lang="en-GB" dirty="0"/>
              <a:t>(Brownie and Nancarrow, 2013; NICE, 2015)</a:t>
            </a:r>
          </a:p>
        </p:txBody>
      </p:sp>
      <p:pic>
        <p:nvPicPr>
          <p:cNvPr id="3" name="Recorded Sound">
            <a:hlinkClick r:id="" action="ppaction://media"/>
            <a:extLst>
              <a:ext uri="{FF2B5EF4-FFF2-40B4-BE49-F238E27FC236}">
                <a16:creationId xmlns:a16="http://schemas.microsoft.com/office/drawing/2014/main" id="{E7AE0CFA-FE55-0E69-8748-4A8C8DB8A7B2}"/>
              </a:ext>
            </a:extLst>
          </p:cNvPr>
          <p:cNvPicPr>
            <a:picLocks noChangeAspect="1"/>
          </p:cNvPicPr>
          <p:nvPr>
            <a:audioFile r:link="rId2"/>
            <p:extLst>
              <p:ext uri="{DAA4B4D4-6D71-4841-9C94-3DE7FCFB9230}">
                <p14:media xmlns:p14="http://schemas.microsoft.com/office/powerpoint/2010/main" r:embed="rId1"/>
              </p:ext>
            </p:extLst>
          </p:nvPr>
        </p:nvPicPr>
        <p:blipFill>
          <a:blip r:embed="rId11"/>
          <a:stretch>
            <a:fillRect/>
          </a:stretch>
        </p:blipFill>
        <p:spPr>
          <a:xfrm>
            <a:off x="11502156" y="6115871"/>
            <a:ext cx="487363" cy="487363"/>
          </a:xfrm>
          <a:prstGeom prst="rect">
            <a:avLst/>
          </a:prstGeom>
        </p:spPr>
      </p:pic>
    </p:spTree>
    <p:extLst>
      <p:ext uri="{BB962C8B-B14F-4D97-AF65-F5344CB8AC3E}">
        <p14:creationId xmlns:p14="http://schemas.microsoft.com/office/powerpoint/2010/main" val="2785298409"/>
      </p:ext>
    </p:extLst>
  </p:cSld>
  <p:clrMapOvr>
    <a:masterClrMapping/>
  </p:clrMapOvr>
  <mc:AlternateContent xmlns:mc="http://schemas.openxmlformats.org/markup-compatibility/2006">
    <mc:Choice xmlns:p14="http://schemas.microsoft.com/office/powerpoint/2010/main" Requires="p14">
      <p:transition spd="slow" p14:dur="2000" advTm="121720"/>
    </mc:Choice>
    <mc:Fallback>
      <p:transition spd="slow" advTm="121720"/>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2" presetClass="entr" presetSubtype="4" fill="hold" nodeType="clickEffect">
                                  <p:stCondLst>
                                    <p:cond delay="0"/>
                                  </p:stCondLst>
                                  <p:childTnLst>
                                    <p:set>
                                      <p:cBhvr>
                                        <p:cTn id="6" dur="1" fill="hold">
                                          <p:stCondLst>
                                            <p:cond delay="0"/>
                                          </p:stCondLst>
                                        </p:cTn>
                                        <p:tgtEl>
                                          <p:spTgt spid="112"/>
                                        </p:tgtEl>
                                        <p:attrNameLst>
                                          <p:attrName>style.visibility</p:attrName>
                                        </p:attrNameLst>
                                      </p:cBhvr>
                                      <p:to>
                                        <p:strVal val="visible"/>
                                      </p:to>
                                    </p:set>
                                    <p:animEffect transition="in" filter="wipe(down)">
                                      <p:cBhvr>
                                        <p:cTn id="7" dur="500"/>
                                        <p:tgtEl>
                                          <p:spTgt spid="112"/>
                                        </p:tgtEl>
                                      </p:cBhvr>
                                    </p:animEffect>
                                  </p:childTnLst>
                                </p:cTn>
                              </p:par>
                              <p:par>
                                <p:cTn id="8" presetID="22" presetClass="entr" presetSubtype="4" fill="hold" grpId="0" nodeType="withEffect">
                                  <p:stCondLst>
                                    <p:cond delay="0"/>
                                  </p:stCondLst>
                                  <p:childTnLst>
                                    <p:set>
                                      <p:cBhvr>
                                        <p:cTn id="9" dur="1" fill="hold">
                                          <p:stCondLst>
                                            <p:cond delay="0"/>
                                          </p:stCondLst>
                                        </p:cTn>
                                        <p:tgtEl>
                                          <p:spTgt spid="4"/>
                                        </p:tgtEl>
                                        <p:attrNameLst>
                                          <p:attrName>style.visibility</p:attrName>
                                        </p:attrNameLst>
                                      </p:cBhvr>
                                      <p:to>
                                        <p:strVal val="visible"/>
                                      </p:to>
                                    </p:set>
                                    <p:animEffect transition="in" filter="wipe(down)">
                                      <p:cBhvr>
                                        <p:cTn id="10" dur="500"/>
                                        <p:tgtEl>
                                          <p:spTgt spid="4"/>
                                        </p:tgtEl>
                                      </p:cBhvr>
                                    </p:animEffect>
                                  </p:childTnLst>
                                </p:cTn>
                              </p:par>
                              <p:par>
                                <p:cTn id="11" presetID="22" presetClass="entr" presetSubtype="4" fill="hold" grpId="0" nodeType="withEffect">
                                  <p:stCondLst>
                                    <p:cond delay="0"/>
                                  </p:stCondLst>
                                  <p:childTnLst>
                                    <p:set>
                                      <p:cBhvr>
                                        <p:cTn id="12" dur="1" fill="hold">
                                          <p:stCondLst>
                                            <p:cond delay="0"/>
                                          </p:stCondLst>
                                        </p:cTn>
                                        <p:tgtEl>
                                          <p:spTgt spid="5"/>
                                        </p:tgtEl>
                                        <p:attrNameLst>
                                          <p:attrName>style.visibility</p:attrName>
                                        </p:attrNameLst>
                                      </p:cBhvr>
                                      <p:to>
                                        <p:strVal val="visible"/>
                                      </p:to>
                                    </p:set>
                                    <p:animEffect transition="in" filter="wipe(down)">
                                      <p:cBhvr>
                                        <p:cTn id="13" dur="500"/>
                                        <p:tgtEl>
                                          <p:spTgt spid="5"/>
                                        </p:tgtEl>
                                      </p:cBhvr>
                                    </p:animEffect>
                                  </p:childTnLst>
                                </p:cTn>
                              </p:par>
                              <p:par>
                                <p:cTn id="14" presetID="22" presetClass="entr" presetSubtype="4" fill="hold" nodeType="withEffect">
                                  <p:stCondLst>
                                    <p:cond delay="0"/>
                                  </p:stCondLst>
                                  <p:childTnLst>
                                    <p:set>
                                      <p:cBhvr>
                                        <p:cTn id="15" dur="1" fill="hold">
                                          <p:stCondLst>
                                            <p:cond delay="0"/>
                                          </p:stCondLst>
                                        </p:cTn>
                                        <p:tgtEl>
                                          <p:spTgt spid="6"/>
                                        </p:tgtEl>
                                        <p:attrNameLst>
                                          <p:attrName>style.visibility</p:attrName>
                                        </p:attrNameLst>
                                      </p:cBhvr>
                                      <p:to>
                                        <p:strVal val="visible"/>
                                      </p:to>
                                    </p:set>
                                    <p:animEffect transition="in" filter="wipe(down)">
                                      <p:cBhvr>
                                        <p:cTn id="16" dur="500"/>
                                        <p:tgtEl>
                                          <p:spTgt spid="6"/>
                                        </p:tgtEl>
                                      </p:cBhvr>
                                    </p:animEffect>
                                  </p:childTnLst>
                                </p:cTn>
                              </p:par>
                              <p:par>
                                <p:cTn id="17" presetID="22" presetClass="entr" presetSubtype="4" fill="hold" grpId="0" nodeType="withEffect">
                                  <p:stCondLst>
                                    <p:cond delay="0"/>
                                  </p:stCondLst>
                                  <p:childTnLst>
                                    <p:set>
                                      <p:cBhvr>
                                        <p:cTn id="18" dur="1" fill="hold">
                                          <p:stCondLst>
                                            <p:cond delay="0"/>
                                          </p:stCondLst>
                                        </p:cTn>
                                        <p:tgtEl>
                                          <p:spTgt spid="9"/>
                                        </p:tgtEl>
                                        <p:attrNameLst>
                                          <p:attrName>style.visibility</p:attrName>
                                        </p:attrNameLst>
                                      </p:cBhvr>
                                      <p:to>
                                        <p:strVal val="visible"/>
                                      </p:to>
                                    </p:set>
                                    <p:animEffect transition="in" filter="wipe(down)">
                                      <p:cBhvr>
                                        <p:cTn id="19" dur="500"/>
                                        <p:tgtEl>
                                          <p:spTgt spid="9"/>
                                        </p:tgtEl>
                                      </p:cBhvr>
                                    </p:animEffect>
                                  </p:childTnLst>
                                </p:cTn>
                              </p:par>
                              <p:par>
                                <p:cTn id="20" presetID="22" presetClass="entr" presetSubtype="4" fill="hold" grpId="0" nodeType="withEffect">
                                  <p:stCondLst>
                                    <p:cond delay="0"/>
                                  </p:stCondLst>
                                  <p:childTnLst>
                                    <p:set>
                                      <p:cBhvr>
                                        <p:cTn id="21" dur="1" fill="hold">
                                          <p:stCondLst>
                                            <p:cond delay="0"/>
                                          </p:stCondLst>
                                        </p:cTn>
                                        <p:tgtEl>
                                          <p:spTgt spid="13"/>
                                        </p:tgtEl>
                                        <p:attrNameLst>
                                          <p:attrName>style.visibility</p:attrName>
                                        </p:attrNameLst>
                                      </p:cBhvr>
                                      <p:to>
                                        <p:strVal val="visible"/>
                                      </p:to>
                                    </p:set>
                                    <p:animEffect transition="in" filter="wipe(down)">
                                      <p:cBhvr>
                                        <p:cTn id="22" dur="500"/>
                                        <p:tgtEl>
                                          <p:spTgt spid="13"/>
                                        </p:tgtEl>
                                      </p:cBhvr>
                                    </p:animEffect>
                                  </p:childTnLst>
                                </p:cTn>
                              </p:par>
                              <p:par>
                                <p:cTn id="23" presetID="22" presetClass="entr" presetSubtype="4" fill="hold" grpId="0" nodeType="withEffect">
                                  <p:stCondLst>
                                    <p:cond delay="0"/>
                                  </p:stCondLst>
                                  <p:childTnLst>
                                    <p:set>
                                      <p:cBhvr>
                                        <p:cTn id="24" dur="1" fill="hold">
                                          <p:stCondLst>
                                            <p:cond delay="0"/>
                                          </p:stCondLst>
                                        </p:cTn>
                                        <p:tgtEl>
                                          <p:spTgt spid="15"/>
                                        </p:tgtEl>
                                        <p:attrNameLst>
                                          <p:attrName>style.visibility</p:attrName>
                                        </p:attrNameLst>
                                      </p:cBhvr>
                                      <p:to>
                                        <p:strVal val="visible"/>
                                      </p:to>
                                    </p:set>
                                    <p:animEffect transition="in" filter="wipe(down)">
                                      <p:cBhvr>
                                        <p:cTn id="25" dur="500"/>
                                        <p:tgtEl>
                                          <p:spTgt spid="15"/>
                                        </p:tgtEl>
                                      </p:cBhvr>
                                    </p:animEffect>
                                  </p:childTnLst>
                                </p:cTn>
                              </p:par>
                              <p:par>
                                <p:cTn id="26" presetID="22" presetClass="entr" presetSubtype="4" fill="hold" grpId="0" nodeType="withEffect">
                                  <p:stCondLst>
                                    <p:cond delay="0"/>
                                  </p:stCondLst>
                                  <p:childTnLst>
                                    <p:set>
                                      <p:cBhvr>
                                        <p:cTn id="27" dur="1" fill="hold">
                                          <p:stCondLst>
                                            <p:cond delay="0"/>
                                          </p:stCondLst>
                                        </p:cTn>
                                        <p:tgtEl>
                                          <p:spTgt spid="18"/>
                                        </p:tgtEl>
                                        <p:attrNameLst>
                                          <p:attrName>style.visibility</p:attrName>
                                        </p:attrNameLst>
                                      </p:cBhvr>
                                      <p:to>
                                        <p:strVal val="visible"/>
                                      </p:to>
                                    </p:set>
                                    <p:animEffect transition="in" filter="wipe(down)">
                                      <p:cBhvr>
                                        <p:cTn id="28" dur="500"/>
                                        <p:tgtEl>
                                          <p:spTgt spid="18"/>
                                        </p:tgtEl>
                                      </p:cBhvr>
                                    </p:animEffect>
                                  </p:childTnLst>
                                </p:cTn>
                              </p:par>
                              <p:par>
                                <p:cTn id="29" presetID="22" presetClass="entr" presetSubtype="4" fill="hold" nodeType="withEffect">
                                  <p:stCondLst>
                                    <p:cond delay="0"/>
                                  </p:stCondLst>
                                  <p:childTnLst>
                                    <p:set>
                                      <p:cBhvr>
                                        <p:cTn id="30" dur="1" fill="hold">
                                          <p:stCondLst>
                                            <p:cond delay="0"/>
                                          </p:stCondLst>
                                        </p:cTn>
                                        <p:tgtEl>
                                          <p:spTgt spid="24"/>
                                        </p:tgtEl>
                                        <p:attrNameLst>
                                          <p:attrName>style.visibility</p:attrName>
                                        </p:attrNameLst>
                                      </p:cBhvr>
                                      <p:to>
                                        <p:strVal val="visible"/>
                                      </p:to>
                                    </p:set>
                                    <p:animEffect transition="in" filter="wipe(down)">
                                      <p:cBhvr>
                                        <p:cTn id="31" dur="500"/>
                                        <p:tgtEl>
                                          <p:spTgt spid="24"/>
                                        </p:tgtEl>
                                      </p:cBhvr>
                                    </p:animEffect>
                                  </p:childTnLst>
                                </p:cTn>
                              </p:par>
                              <p:par>
                                <p:cTn id="32" presetID="22" presetClass="entr" presetSubtype="4" fill="hold" nodeType="withEffect">
                                  <p:stCondLst>
                                    <p:cond delay="0"/>
                                  </p:stCondLst>
                                  <p:childTnLst>
                                    <p:set>
                                      <p:cBhvr>
                                        <p:cTn id="33" dur="1" fill="hold">
                                          <p:stCondLst>
                                            <p:cond delay="0"/>
                                          </p:stCondLst>
                                        </p:cTn>
                                        <p:tgtEl>
                                          <p:spTgt spid="26"/>
                                        </p:tgtEl>
                                        <p:attrNameLst>
                                          <p:attrName>style.visibility</p:attrName>
                                        </p:attrNameLst>
                                      </p:cBhvr>
                                      <p:to>
                                        <p:strVal val="visible"/>
                                      </p:to>
                                    </p:set>
                                    <p:animEffect transition="in" filter="wipe(down)">
                                      <p:cBhvr>
                                        <p:cTn id="34" dur="500"/>
                                        <p:tgtEl>
                                          <p:spTgt spid="26"/>
                                        </p:tgtEl>
                                      </p:cBhvr>
                                    </p:animEffect>
                                  </p:childTnLst>
                                </p:cTn>
                              </p:par>
                              <p:par>
                                <p:cTn id="35" presetID="22" presetClass="entr" presetSubtype="4" fill="hold" grpId="0" nodeType="withEffect">
                                  <p:stCondLst>
                                    <p:cond delay="0"/>
                                  </p:stCondLst>
                                  <p:childTnLst>
                                    <p:set>
                                      <p:cBhvr>
                                        <p:cTn id="36" dur="1" fill="hold">
                                          <p:stCondLst>
                                            <p:cond delay="0"/>
                                          </p:stCondLst>
                                        </p:cTn>
                                        <p:tgtEl>
                                          <p:spTgt spid="34"/>
                                        </p:tgtEl>
                                        <p:attrNameLst>
                                          <p:attrName>style.visibility</p:attrName>
                                        </p:attrNameLst>
                                      </p:cBhvr>
                                      <p:to>
                                        <p:strVal val="visible"/>
                                      </p:to>
                                    </p:set>
                                    <p:animEffect transition="in" filter="wipe(down)">
                                      <p:cBhvr>
                                        <p:cTn id="37" dur="500"/>
                                        <p:tgtEl>
                                          <p:spTgt spid="34"/>
                                        </p:tgtEl>
                                      </p:cBhvr>
                                    </p:animEffect>
                                  </p:childTnLst>
                                </p:cTn>
                              </p:par>
                              <p:par>
                                <p:cTn id="38" presetID="22" presetClass="entr" presetSubtype="4" fill="hold" grpId="0" nodeType="withEffect">
                                  <p:stCondLst>
                                    <p:cond delay="0"/>
                                  </p:stCondLst>
                                  <p:childTnLst>
                                    <p:set>
                                      <p:cBhvr>
                                        <p:cTn id="39" dur="1" fill="hold">
                                          <p:stCondLst>
                                            <p:cond delay="0"/>
                                          </p:stCondLst>
                                        </p:cTn>
                                        <p:tgtEl>
                                          <p:spTgt spid="36"/>
                                        </p:tgtEl>
                                        <p:attrNameLst>
                                          <p:attrName>style.visibility</p:attrName>
                                        </p:attrNameLst>
                                      </p:cBhvr>
                                      <p:to>
                                        <p:strVal val="visible"/>
                                      </p:to>
                                    </p:set>
                                    <p:animEffect transition="in" filter="wipe(down)">
                                      <p:cBhvr>
                                        <p:cTn id="40" dur="500"/>
                                        <p:tgtEl>
                                          <p:spTgt spid="36"/>
                                        </p:tgtEl>
                                      </p:cBhvr>
                                    </p:animEffect>
                                  </p:childTnLst>
                                </p:cTn>
                              </p:par>
                              <p:par>
                                <p:cTn id="41" presetID="22" presetClass="entr" presetSubtype="4" fill="hold" grpId="0" nodeType="withEffect">
                                  <p:stCondLst>
                                    <p:cond delay="0"/>
                                  </p:stCondLst>
                                  <p:childTnLst>
                                    <p:set>
                                      <p:cBhvr>
                                        <p:cTn id="42" dur="1" fill="hold">
                                          <p:stCondLst>
                                            <p:cond delay="0"/>
                                          </p:stCondLst>
                                        </p:cTn>
                                        <p:tgtEl>
                                          <p:spTgt spid="38"/>
                                        </p:tgtEl>
                                        <p:attrNameLst>
                                          <p:attrName>style.visibility</p:attrName>
                                        </p:attrNameLst>
                                      </p:cBhvr>
                                      <p:to>
                                        <p:strVal val="visible"/>
                                      </p:to>
                                    </p:set>
                                    <p:animEffect transition="in" filter="wipe(down)">
                                      <p:cBhvr>
                                        <p:cTn id="43" dur="500"/>
                                        <p:tgtEl>
                                          <p:spTgt spid="38"/>
                                        </p:tgtEl>
                                      </p:cBhvr>
                                    </p:animEffect>
                                  </p:childTnLst>
                                </p:cTn>
                              </p:par>
                              <p:par>
                                <p:cTn id="44" presetID="22" presetClass="entr" presetSubtype="4" fill="hold" grpId="0" nodeType="withEffect">
                                  <p:stCondLst>
                                    <p:cond delay="0"/>
                                  </p:stCondLst>
                                  <p:childTnLst>
                                    <p:set>
                                      <p:cBhvr>
                                        <p:cTn id="45" dur="1" fill="hold">
                                          <p:stCondLst>
                                            <p:cond delay="0"/>
                                          </p:stCondLst>
                                        </p:cTn>
                                        <p:tgtEl>
                                          <p:spTgt spid="40"/>
                                        </p:tgtEl>
                                        <p:attrNameLst>
                                          <p:attrName>style.visibility</p:attrName>
                                        </p:attrNameLst>
                                      </p:cBhvr>
                                      <p:to>
                                        <p:strVal val="visible"/>
                                      </p:to>
                                    </p:set>
                                    <p:animEffect transition="in" filter="wipe(down)">
                                      <p:cBhvr>
                                        <p:cTn id="46" dur="500"/>
                                        <p:tgtEl>
                                          <p:spTgt spid="40"/>
                                        </p:tgtEl>
                                      </p:cBhvr>
                                    </p:animEffect>
                                  </p:childTnLst>
                                </p:cTn>
                              </p:par>
                              <p:par>
                                <p:cTn id="47" presetID="22" presetClass="entr" presetSubtype="4" fill="hold" nodeType="withEffect">
                                  <p:stCondLst>
                                    <p:cond delay="0"/>
                                  </p:stCondLst>
                                  <p:childTnLst>
                                    <p:set>
                                      <p:cBhvr>
                                        <p:cTn id="48" dur="1" fill="hold">
                                          <p:stCondLst>
                                            <p:cond delay="0"/>
                                          </p:stCondLst>
                                        </p:cTn>
                                        <p:tgtEl>
                                          <p:spTgt spid="42"/>
                                        </p:tgtEl>
                                        <p:attrNameLst>
                                          <p:attrName>style.visibility</p:attrName>
                                        </p:attrNameLst>
                                      </p:cBhvr>
                                      <p:to>
                                        <p:strVal val="visible"/>
                                      </p:to>
                                    </p:set>
                                    <p:animEffect transition="in" filter="wipe(down)">
                                      <p:cBhvr>
                                        <p:cTn id="49" dur="500"/>
                                        <p:tgtEl>
                                          <p:spTgt spid="42"/>
                                        </p:tgtEl>
                                      </p:cBhvr>
                                    </p:animEffect>
                                  </p:childTnLst>
                                </p:cTn>
                              </p:par>
                              <p:par>
                                <p:cTn id="50" presetID="22" presetClass="entr" presetSubtype="4" fill="hold" nodeType="withEffect">
                                  <p:stCondLst>
                                    <p:cond delay="0"/>
                                  </p:stCondLst>
                                  <p:childTnLst>
                                    <p:set>
                                      <p:cBhvr>
                                        <p:cTn id="51" dur="1" fill="hold">
                                          <p:stCondLst>
                                            <p:cond delay="0"/>
                                          </p:stCondLst>
                                        </p:cTn>
                                        <p:tgtEl>
                                          <p:spTgt spid="47"/>
                                        </p:tgtEl>
                                        <p:attrNameLst>
                                          <p:attrName>style.visibility</p:attrName>
                                        </p:attrNameLst>
                                      </p:cBhvr>
                                      <p:to>
                                        <p:strVal val="visible"/>
                                      </p:to>
                                    </p:set>
                                    <p:animEffect transition="in" filter="wipe(down)">
                                      <p:cBhvr>
                                        <p:cTn id="52" dur="500"/>
                                        <p:tgtEl>
                                          <p:spTgt spid="47"/>
                                        </p:tgtEl>
                                      </p:cBhvr>
                                    </p:animEffect>
                                  </p:childTnLst>
                                </p:cTn>
                              </p:par>
                              <p:par>
                                <p:cTn id="53" presetID="22" presetClass="entr" presetSubtype="4" fill="hold" nodeType="withEffect">
                                  <p:stCondLst>
                                    <p:cond delay="0"/>
                                  </p:stCondLst>
                                  <p:childTnLst>
                                    <p:set>
                                      <p:cBhvr>
                                        <p:cTn id="54" dur="1" fill="hold">
                                          <p:stCondLst>
                                            <p:cond delay="0"/>
                                          </p:stCondLst>
                                        </p:cTn>
                                        <p:tgtEl>
                                          <p:spTgt spid="48"/>
                                        </p:tgtEl>
                                        <p:attrNameLst>
                                          <p:attrName>style.visibility</p:attrName>
                                        </p:attrNameLst>
                                      </p:cBhvr>
                                      <p:to>
                                        <p:strVal val="visible"/>
                                      </p:to>
                                    </p:set>
                                    <p:animEffect transition="in" filter="wipe(down)">
                                      <p:cBhvr>
                                        <p:cTn id="55" dur="500"/>
                                        <p:tgtEl>
                                          <p:spTgt spid="48"/>
                                        </p:tgtEl>
                                      </p:cBhvr>
                                    </p:animEffect>
                                  </p:childTnLst>
                                </p:cTn>
                              </p:par>
                              <p:par>
                                <p:cTn id="56" presetID="22" presetClass="entr" presetSubtype="4" fill="hold" nodeType="withEffect">
                                  <p:stCondLst>
                                    <p:cond delay="0"/>
                                  </p:stCondLst>
                                  <p:childTnLst>
                                    <p:set>
                                      <p:cBhvr>
                                        <p:cTn id="57" dur="1" fill="hold">
                                          <p:stCondLst>
                                            <p:cond delay="0"/>
                                          </p:stCondLst>
                                        </p:cTn>
                                        <p:tgtEl>
                                          <p:spTgt spid="51"/>
                                        </p:tgtEl>
                                        <p:attrNameLst>
                                          <p:attrName>style.visibility</p:attrName>
                                        </p:attrNameLst>
                                      </p:cBhvr>
                                      <p:to>
                                        <p:strVal val="visible"/>
                                      </p:to>
                                    </p:set>
                                    <p:animEffect transition="in" filter="wipe(down)">
                                      <p:cBhvr>
                                        <p:cTn id="58" dur="500"/>
                                        <p:tgtEl>
                                          <p:spTgt spid="51"/>
                                        </p:tgtEl>
                                      </p:cBhvr>
                                    </p:animEffect>
                                  </p:childTnLst>
                                </p:cTn>
                              </p:par>
                              <p:par>
                                <p:cTn id="59" presetID="22" presetClass="entr" presetSubtype="4" fill="hold" nodeType="withEffect">
                                  <p:stCondLst>
                                    <p:cond delay="0"/>
                                  </p:stCondLst>
                                  <p:childTnLst>
                                    <p:set>
                                      <p:cBhvr>
                                        <p:cTn id="60" dur="1" fill="hold">
                                          <p:stCondLst>
                                            <p:cond delay="0"/>
                                          </p:stCondLst>
                                        </p:cTn>
                                        <p:tgtEl>
                                          <p:spTgt spid="54"/>
                                        </p:tgtEl>
                                        <p:attrNameLst>
                                          <p:attrName>style.visibility</p:attrName>
                                        </p:attrNameLst>
                                      </p:cBhvr>
                                      <p:to>
                                        <p:strVal val="visible"/>
                                      </p:to>
                                    </p:set>
                                    <p:animEffect transition="in" filter="wipe(down)">
                                      <p:cBhvr>
                                        <p:cTn id="61" dur="500"/>
                                        <p:tgtEl>
                                          <p:spTgt spid="54"/>
                                        </p:tgtEl>
                                      </p:cBhvr>
                                    </p:animEffect>
                                  </p:childTnLst>
                                </p:cTn>
                              </p:par>
                              <p:par>
                                <p:cTn id="62" presetID="22" presetClass="entr" presetSubtype="4" fill="hold" nodeType="withEffect">
                                  <p:stCondLst>
                                    <p:cond delay="0"/>
                                  </p:stCondLst>
                                  <p:childTnLst>
                                    <p:set>
                                      <p:cBhvr>
                                        <p:cTn id="63" dur="1" fill="hold">
                                          <p:stCondLst>
                                            <p:cond delay="0"/>
                                          </p:stCondLst>
                                        </p:cTn>
                                        <p:tgtEl>
                                          <p:spTgt spid="55"/>
                                        </p:tgtEl>
                                        <p:attrNameLst>
                                          <p:attrName>style.visibility</p:attrName>
                                        </p:attrNameLst>
                                      </p:cBhvr>
                                      <p:to>
                                        <p:strVal val="visible"/>
                                      </p:to>
                                    </p:set>
                                    <p:animEffect transition="in" filter="wipe(down)">
                                      <p:cBhvr>
                                        <p:cTn id="64" dur="500"/>
                                        <p:tgtEl>
                                          <p:spTgt spid="55"/>
                                        </p:tgtEl>
                                      </p:cBhvr>
                                    </p:animEffect>
                                  </p:childTnLst>
                                </p:cTn>
                              </p:par>
                              <p:par>
                                <p:cTn id="65" presetID="22" presetClass="entr" presetSubtype="4" fill="hold" nodeType="withEffect">
                                  <p:stCondLst>
                                    <p:cond delay="0"/>
                                  </p:stCondLst>
                                  <p:childTnLst>
                                    <p:set>
                                      <p:cBhvr>
                                        <p:cTn id="66" dur="1" fill="hold">
                                          <p:stCondLst>
                                            <p:cond delay="0"/>
                                          </p:stCondLst>
                                        </p:cTn>
                                        <p:tgtEl>
                                          <p:spTgt spid="56"/>
                                        </p:tgtEl>
                                        <p:attrNameLst>
                                          <p:attrName>style.visibility</p:attrName>
                                        </p:attrNameLst>
                                      </p:cBhvr>
                                      <p:to>
                                        <p:strVal val="visible"/>
                                      </p:to>
                                    </p:set>
                                    <p:animEffect transition="in" filter="wipe(down)">
                                      <p:cBhvr>
                                        <p:cTn id="67" dur="500"/>
                                        <p:tgtEl>
                                          <p:spTgt spid="56"/>
                                        </p:tgtEl>
                                      </p:cBhvr>
                                    </p:animEffect>
                                  </p:childTnLst>
                                </p:cTn>
                              </p:par>
                              <p:par>
                                <p:cTn id="68" presetID="22" presetClass="entr" presetSubtype="4" fill="hold" grpId="0" nodeType="withEffect">
                                  <p:stCondLst>
                                    <p:cond delay="0"/>
                                  </p:stCondLst>
                                  <p:childTnLst>
                                    <p:set>
                                      <p:cBhvr>
                                        <p:cTn id="69" dur="1" fill="hold">
                                          <p:stCondLst>
                                            <p:cond delay="0"/>
                                          </p:stCondLst>
                                        </p:cTn>
                                        <p:tgtEl>
                                          <p:spTgt spid="58"/>
                                        </p:tgtEl>
                                        <p:attrNameLst>
                                          <p:attrName>style.visibility</p:attrName>
                                        </p:attrNameLst>
                                      </p:cBhvr>
                                      <p:to>
                                        <p:strVal val="visible"/>
                                      </p:to>
                                    </p:set>
                                    <p:animEffect transition="in" filter="wipe(down)">
                                      <p:cBhvr>
                                        <p:cTn id="70" dur="500"/>
                                        <p:tgtEl>
                                          <p:spTgt spid="58"/>
                                        </p:tgtEl>
                                      </p:cBhvr>
                                    </p:animEffect>
                                  </p:childTnLst>
                                </p:cTn>
                              </p:par>
                              <p:par>
                                <p:cTn id="71" presetID="22" presetClass="entr" presetSubtype="4" fill="hold" grpId="0" nodeType="withEffect">
                                  <p:stCondLst>
                                    <p:cond delay="0"/>
                                  </p:stCondLst>
                                  <p:childTnLst>
                                    <p:set>
                                      <p:cBhvr>
                                        <p:cTn id="72" dur="1" fill="hold">
                                          <p:stCondLst>
                                            <p:cond delay="0"/>
                                          </p:stCondLst>
                                        </p:cTn>
                                        <p:tgtEl>
                                          <p:spTgt spid="60"/>
                                        </p:tgtEl>
                                        <p:attrNameLst>
                                          <p:attrName>style.visibility</p:attrName>
                                        </p:attrNameLst>
                                      </p:cBhvr>
                                      <p:to>
                                        <p:strVal val="visible"/>
                                      </p:to>
                                    </p:set>
                                    <p:animEffect transition="in" filter="wipe(down)">
                                      <p:cBhvr>
                                        <p:cTn id="73" dur="500"/>
                                        <p:tgtEl>
                                          <p:spTgt spid="60"/>
                                        </p:tgtEl>
                                      </p:cBhvr>
                                    </p:animEffect>
                                  </p:childTnLst>
                                </p:cTn>
                              </p:par>
                              <p:par>
                                <p:cTn id="74" presetID="22" presetClass="entr" presetSubtype="4" fill="hold" grpId="0" nodeType="withEffect">
                                  <p:stCondLst>
                                    <p:cond delay="0"/>
                                  </p:stCondLst>
                                  <p:childTnLst>
                                    <p:set>
                                      <p:cBhvr>
                                        <p:cTn id="75" dur="1" fill="hold">
                                          <p:stCondLst>
                                            <p:cond delay="0"/>
                                          </p:stCondLst>
                                        </p:cTn>
                                        <p:tgtEl>
                                          <p:spTgt spid="62"/>
                                        </p:tgtEl>
                                        <p:attrNameLst>
                                          <p:attrName>style.visibility</p:attrName>
                                        </p:attrNameLst>
                                      </p:cBhvr>
                                      <p:to>
                                        <p:strVal val="visible"/>
                                      </p:to>
                                    </p:set>
                                    <p:animEffect transition="in" filter="wipe(down)">
                                      <p:cBhvr>
                                        <p:cTn id="76" dur="500"/>
                                        <p:tgtEl>
                                          <p:spTgt spid="62"/>
                                        </p:tgtEl>
                                      </p:cBhvr>
                                    </p:animEffect>
                                  </p:childTnLst>
                                </p:cTn>
                              </p:par>
                              <p:par>
                                <p:cTn id="77" presetID="22" presetClass="entr" presetSubtype="4" fill="hold" grpId="0" nodeType="withEffect">
                                  <p:stCondLst>
                                    <p:cond delay="0"/>
                                  </p:stCondLst>
                                  <p:childTnLst>
                                    <p:set>
                                      <p:cBhvr>
                                        <p:cTn id="78" dur="1" fill="hold">
                                          <p:stCondLst>
                                            <p:cond delay="0"/>
                                          </p:stCondLst>
                                        </p:cTn>
                                        <p:tgtEl>
                                          <p:spTgt spid="64"/>
                                        </p:tgtEl>
                                        <p:attrNameLst>
                                          <p:attrName>style.visibility</p:attrName>
                                        </p:attrNameLst>
                                      </p:cBhvr>
                                      <p:to>
                                        <p:strVal val="visible"/>
                                      </p:to>
                                    </p:set>
                                    <p:animEffect transition="in" filter="wipe(down)">
                                      <p:cBhvr>
                                        <p:cTn id="79" dur="500"/>
                                        <p:tgtEl>
                                          <p:spTgt spid="64"/>
                                        </p:tgtEl>
                                      </p:cBhvr>
                                    </p:animEffect>
                                  </p:childTnLst>
                                </p:cTn>
                              </p:par>
                              <p:par>
                                <p:cTn id="80" presetID="22" presetClass="entr" presetSubtype="4" fill="hold" grpId="0" nodeType="withEffect">
                                  <p:stCondLst>
                                    <p:cond delay="0"/>
                                  </p:stCondLst>
                                  <p:childTnLst>
                                    <p:set>
                                      <p:cBhvr>
                                        <p:cTn id="81" dur="1" fill="hold">
                                          <p:stCondLst>
                                            <p:cond delay="0"/>
                                          </p:stCondLst>
                                        </p:cTn>
                                        <p:tgtEl>
                                          <p:spTgt spid="66"/>
                                        </p:tgtEl>
                                        <p:attrNameLst>
                                          <p:attrName>style.visibility</p:attrName>
                                        </p:attrNameLst>
                                      </p:cBhvr>
                                      <p:to>
                                        <p:strVal val="visible"/>
                                      </p:to>
                                    </p:set>
                                    <p:animEffect transition="in" filter="wipe(down)">
                                      <p:cBhvr>
                                        <p:cTn id="82" dur="500"/>
                                        <p:tgtEl>
                                          <p:spTgt spid="66"/>
                                        </p:tgtEl>
                                      </p:cBhvr>
                                    </p:animEffect>
                                  </p:childTnLst>
                                </p:cTn>
                              </p:par>
                              <p:par>
                                <p:cTn id="83" presetID="22" presetClass="entr" presetSubtype="4" fill="hold" nodeType="withEffect">
                                  <p:stCondLst>
                                    <p:cond delay="0"/>
                                  </p:stCondLst>
                                  <p:childTnLst>
                                    <p:set>
                                      <p:cBhvr>
                                        <p:cTn id="84" dur="1" fill="hold">
                                          <p:stCondLst>
                                            <p:cond delay="0"/>
                                          </p:stCondLst>
                                        </p:cTn>
                                        <p:tgtEl>
                                          <p:spTgt spid="68"/>
                                        </p:tgtEl>
                                        <p:attrNameLst>
                                          <p:attrName>style.visibility</p:attrName>
                                        </p:attrNameLst>
                                      </p:cBhvr>
                                      <p:to>
                                        <p:strVal val="visible"/>
                                      </p:to>
                                    </p:set>
                                    <p:animEffect transition="in" filter="wipe(down)">
                                      <p:cBhvr>
                                        <p:cTn id="85" dur="500"/>
                                        <p:tgtEl>
                                          <p:spTgt spid="68"/>
                                        </p:tgtEl>
                                      </p:cBhvr>
                                    </p:animEffect>
                                  </p:childTnLst>
                                </p:cTn>
                              </p:par>
                              <p:par>
                                <p:cTn id="86" presetID="22" presetClass="entr" presetSubtype="4" fill="hold" grpId="0" nodeType="withEffect">
                                  <p:stCondLst>
                                    <p:cond delay="0"/>
                                  </p:stCondLst>
                                  <p:childTnLst>
                                    <p:set>
                                      <p:cBhvr>
                                        <p:cTn id="87" dur="1" fill="hold">
                                          <p:stCondLst>
                                            <p:cond delay="0"/>
                                          </p:stCondLst>
                                        </p:cTn>
                                        <p:tgtEl>
                                          <p:spTgt spid="74"/>
                                        </p:tgtEl>
                                        <p:attrNameLst>
                                          <p:attrName>style.visibility</p:attrName>
                                        </p:attrNameLst>
                                      </p:cBhvr>
                                      <p:to>
                                        <p:strVal val="visible"/>
                                      </p:to>
                                    </p:set>
                                    <p:animEffect transition="in" filter="wipe(down)">
                                      <p:cBhvr>
                                        <p:cTn id="88" dur="500"/>
                                        <p:tgtEl>
                                          <p:spTgt spid="74"/>
                                        </p:tgtEl>
                                      </p:cBhvr>
                                    </p:animEffect>
                                  </p:childTnLst>
                                </p:cTn>
                              </p:par>
                              <p:par>
                                <p:cTn id="89" presetID="22" presetClass="entr" presetSubtype="4" fill="hold" nodeType="withEffect">
                                  <p:stCondLst>
                                    <p:cond delay="0"/>
                                  </p:stCondLst>
                                  <p:childTnLst>
                                    <p:set>
                                      <p:cBhvr>
                                        <p:cTn id="90" dur="1" fill="hold">
                                          <p:stCondLst>
                                            <p:cond delay="0"/>
                                          </p:stCondLst>
                                        </p:cTn>
                                        <p:tgtEl>
                                          <p:spTgt spid="78"/>
                                        </p:tgtEl>
                                        <p:attrNameLst>
                                          <p:attrName>style.visibility</p:attrName>
                                        </p:attrNameLst>
                                      </p:cBhvr>
                                      <p:to>
                                        <p:strVal val="visible"/>
                                      </p:to>
                                    </p:set>
                                    <p:animEffect transition="in" filter="wipe(down)">
                                      <p:cBhvr>
                                        <p:cTn id="91" dur="500"/>
                                        <p:tgtEl>
                                          <p:spTgt spid="78"/>
                                        </p:tgtEl>
                                      </p:cBhvr>
                                    </p:animEffect>
                                  </p:childTnLst>
                                </p:cTn>
                              </p:par>
                              <p:par>
                                <p:cTn id="92" presetID="22" presetClass="entr" presetSubtype="4" fill="hold" grpId="0" nodeType="withEffect">
                                  <p:stCondLst>
                                    <p:cond delay="0"/>
                                  </p:stCondLst>
                                  <p:childTnLst>
                                    <p:set>
                                      <p:cBhvr>
                                        <p:cTn id="93" dur="1" fill="hold">
                                          <p:stCondLst>
                                            <p:cond delay="0"/>
                                          </p:stCondLst>
                                        </p:cTn>
                                        <p:tgtEl>
                                          <p:spTgt spid="80"/>
                                        </p:tgtEl>
                                        <p:attrNameLst>
                                          <p:attrName>style.visibility</p:attrName>
                                        </p:attrNameLst>
                                      </p:cBhvr>
                                      <p:to>
                                        <p:strVal val="visible"/>
                                      </p:to>
                                    </p:set>
                                    <p:animEffect transition="in" filter="wipe(down)">
                                      <p:cBhvr>
                                        <p:cTn id="94" dur="500"/>
                                        <p:tgtEl>
                                          <p:spTgt spid="80"/>
                                        </p:tgtEl>
                                      </p:cBhvr>
                                    </p:animEffect>
                                  </p:childTnLst>
                                </p:cTn>
                              </p:par>
                              <p:par>
                                <p:cTn id="95" presetID="22" presetClass="entr" presetSubtype="4" fill="hold" nodeType="withEffect">
                                  <p:stCondLst>
                                    <p:cond delay="0"/>
                                  </p:stCondLst>
                                  <p:childTnLst>
                                    <p:set>
                                      <p:cBhvr>
                                        <p:cTn id="96" dur="1" fill="hold">
                                          <p:stCondLst>
                                            <p:cond delay="0"/>
                                          </p:stCondLst>
                                        </p:cTn>
                                        <p:tgtEl>
                                          <p:spTgt spid="81"/>
                                        </p:tgtEl>
                                        <p:attrNameLst>
                                          <p:attrName>style.visibility</p:attrName>
                                        </p:attrNameLst>
                                      </p:cBhvr>
                                      <p:to>
                                        <p:strVal val="visible"/>
                                      </p:to>
                                    </p:set>
                                    <p:animEffect transition="in" filter="wipe(down)">
                                      <p:cBhvr>
                                        <p:cTn id="97" dur="500"/>
                                        <p:tgtEl>
                                          <p:spTgt spid="81"/>
                                        </p:tgtEl>
                                      </p:cBhvr>
                                    </p:animEffect>
                                  </p:childTnLst>
                                </p:cTn>
                              </p:par>
                              <p:par>
                                <p:cTn id="98" presetID="22" presetClass="entr" presetSubtype="4" fill="hold" nodeType="withEffect">
                                  <p:stCondLst>
                                    <p:cond delay="0"/>
                                  </p:stCondLst>
                                  <p:childTnLst>
                                    <p:set>
                                      <p:cBhvr>
                                        <p:cTn id="99" dur="1" fill="hold">
                                          <p:stCondLst>
                                            <p:cond delay="0"/>
                                          </p:stCondLst>
                                        </p:cTn>
                                        <p:tgtEl>
                                          <p:spTgt spid="82"/>
                                        </p:tgtEl>
                                        <p:attrNameLst>
                                          <p:attrName>style.visibility</p:attrName>
                                        </p:attrNameLst>
                                      </p:cBhvr>
                                      <p:to>
                                        <p:strVal val="visible"/>
                                      </p:to>
                                    </p:set>
                                    <p:animEffect transition="in" filter="wipe(down)">
                                      <p:cBhvr>
                                        <p:cTn id="100" dur="500"/>
                                        <p:tgtEl>
                                          <p:spTgt spid="82"/>
                                        </p:tgtEl>
                                      </p:cBhvr>
                                    </p:animEffect>
                                  </p:childTnLst>
                                </p:cTn>
                              </p:par>
                              <p:par>
                                <p:cTn id="101" presetID="22" presetClass="entr" presetSubtype="4" fill="hold" nodeType="withEffect">
                                  <p:stCondLst>
                                    <p:cond delay="0"/>
                                  </p:stCondLst>
                                  <p:childTnLst>
                                    <p:set>
                                      <p:cBhvr>
                                        <p:cTn id="102" dur="1" fill="hold">
                                          <p:stCondLst>
                                            <p:cond delay="0"/>
                                          </p:stCondLst>
                                        </p:cTn>
                                        <p:tgtEl>
                                          <p:spTgt spid="83"/>
                                        </p:tgtEl>
                                        <p:attrNameLst>
                                          <p:attrName>style.visibility</p:attrName>
                                        </p:attrNameLst>
                                      </p:cBhvr>
                                      <p:to>
                                        <p:strVal val="visible"/>
                                      </p:to>
                                    </p:set>
                                    <p:animEffect transition="in" filter="wipe(down)">
                                      <p:cBhvr>
                                        <p:cTn id="103" dur="500"/>
                                        <p:tgtEl>
                                          <p:spTgt spid="83"/>
                                        </p:tgtEl>
                                      </p:cBhvr>
                                    </p:animEffect>
                                  </p:childTnLst>
                                </p:cTn>
                              </p:par>
                              <p:par>
                                <p:cTn id="104" presetID="22" presetClass="entr" presetSubtype="4" fill="hold" nodeType="withEffect">
                                  <p:stCondLst>
                                    <p:cond delay="0"/>
                                  </p:stCondLst>
                                  <p:childTnLst>
                                    <p:set>
                                      <p:cBhvr>
                                        <p:cTn id="105" dur="1" fill="hold">
                                          <p:stCondLst>
                                            <p:cond delay="0"/>
                                          </p:stCondLst>
                                        </p:cTn>
                                        <p:tgtEl>
                                          <p:spTgt spid="84"/>
                                        </p:tgtEl>
                                        <p:attrNameLst>
                                          <p:attrName>style.visibility</p:attrName>
                                        </p:attrNameLst>
                                      </p:cBhvr>
                                      <p:to>
                                        <p:strVal val="visible"/>
                                      </p:to>
                                    </p:set>
                                    <p:animEffect transition="in" filter="wipe(down)">
                                      <p:cBhvr>
                                        <p:cTn id="106" dur="500"/>
                                        <p:tgtEl>
                                          <p:spTgt spid="84"/>
                                        </p:tgtEl>
                                      </p:cBhvr>
                                    </p:animEffect>
                                  </p:childTnLst>
                                </p:cTn>
                              </p:par>
                              <p:par>
                                <p:cTn id="107" presetID="22" presetClass="entr" presetSubtype="4" fill="hold" nodeType="withEffect">
                                  <p:stCondLst>
                                    <p:cond delay="0"/>
                                  </p:stCondLst>
                                  <p:childTnLst>
                                    <p:set>
                                      <p:cBhvr>
                                        <p:cTn id="108" dur="1" fill="hold">
                                          <p:stCondLst>
                                            <p:cond delay="0"/>
                                          </p:stCondLst>
                                        </p:cTn>
                                        <p:tgtEl>
                                          <p:spTgt spid="85"/>
                                        </p:tgtEl>
                                        <p:attrNameLst>
                                          <p:attrName>style.visibility</p:attrName>
                                        </p:attrNameLst>
                                      </p:cBhvr>
                                      <p:to>
                                        <p:strVal val="visible"/>
                                      </p:to>
                                    </p:set>
                                    <p:animEffect transition="in" filter="wipe(down)">
                                      <p:cBhvr>
                                        <p:cTn id="109" dur="500"/>
                                        <p:tgtEl>
                                          <p:spTgt spid="85"/>
                                        </p:tgtEl>
                                      </p:cBhvr>
                                    </p:animEffect>
                                  </p:childTnLst>
                                </p:cTn>
                              </p:par>
                              <p:par>
                                <p:cTn id="110" presetID="22" presetClass="entr" presetSubtype="4" fill="hold" grpId="0" nodeType="withEffect">
                                  <p:stCondLst>
                                    <p:cond delay="0"/>
                                  </p:stCondLst>
                                  <p:childTnLst>
                                    <p:set>
                                      <p:cBhvr>
                                        <p:cTn id="111" dur="1" fill="hold">
                                          <p:stCondLst>
                                            <p:cond delay="0"/>
                                          </p:stCondLst>
                                        </p:cTn>
                                        <p:tgtEl>
                                          <p:spTgt spid="87"/>
                                        </p:tgtEl>
                                        <p:attrNameLst>
                                          <p:attrName>style.visibility</p:attrName>
                                        </p:attrNameLst>
                                      </p:cBhvr>
                                      <p:to>
                                        <p:strVal val="visible"/>
                                      </p:to>
                                    </p:set>
                                    <p:animEffect transition="in" filter="wipe(down)">
                                      <p:cBhvr>
                                        <p:cTn id="112" dur="500"/>
                                        <p:tgtEl>
                                          <p:spTgt spid="87"/>
                                        </p:tgtEl>
                                      </p:cBhvr>
                                    </p:animEffect>
                                  </p:childTnLst>
                                </p:cTn>
                              </p:par>
                              <p:par>
                                <p:cTn id="113" presetID="22" presetClass="entr" presetSubtype="4" fill="hold" grpId="0" nodeType="withEffect">
                                  <p:stCondLst>
                                    <p:cond delay="0"/>
                                  </p:stCondLst>
                                  <p:childTnLst>
                                    <p:set>
                                      <p:cBhvr>
                                        <p:cTn id="114" dur="1" fill="hold">
                                          <p:stCondLst>
                                            <p:cond delay="0"/>
                                          </p:stCondLst>
                                        </p:cTn>
                                        <p:tgtEl>
                                          <p:spTgt spid="89"/>
                                        </p:tgtEl>
                                        <p:attrNameLst>
                                          <p:attrName>style.visibility</p:attrName>
                                        </p:attrNameLst>
                                      </p:cBhvr>
                                      <p:to>
                                        <p:strVal val="visible"/>
                                      </p:to>
                                    </p:set>
                                    <p:animEffect transition="in" filter="wipe(down)">
                                      <p:cBhvr>
                                        <p:cTn id="115" dur="500"/>
                                        <p:tgtEl>
                                          <p:spTgt spid="89"/>
                                        </p:tgtEl>
                                      </p:cBhvr>
                                    </p:animEffect>
                                  </p:childTnLst>
                                </p:cTn>
                              </p:par>
                              <p:par>
                                <p:cTn id="116" presetID="22" presetClass="entr" presetSubtype="4" fill="hold" grpId="0" nodeType="withEffect">
                                  <p:stCondLst>
                                    <p:cond delay="0"/>
                                  </p:stCondLst>
                                  <p:childTnLst>
                                    <p:set>
                                      <p:cBhvr>
                                        <p:cTn id="117" dur="1" fill="hold">
                                          <p:stCondLst>
                                            <p:cond delay="0"/>
                                          </p:stCondLst>
                                        </p:cTn>
                                        <p:tgtEl>
                                          <p:spTgt spid="91"/>
                                        </p:tgtEl>
                                        <p:attrNameLst>
                                          <p:attrName>style.visibility</p:attrName>
                                        </p:attrNameLst>
                                      </p:cBhvr>
                                      <p:to>
                                        <p:strVal val="visible"/>
                                      </p:to>
                                    </p:set>
                                    <p:animEffect transition="in" filter="wipe(down)">
                                      <p:cBhvr>
                                        <p:cTn id="118" dur="500"/>
                                        <p:tgtEl>
                                          <p:spTgt spid="91"/>
                                        </p:tgtEl>
                                      </p:cBhvr>
                                    </p:animEffect>
                                  </p:childTnLst>
                                </p:cTn>
                              </p:par>
                              <p:par>
                                <p:cTn id="119" presetID="22" presetClass="entr" presetSubtype="4" fill="hold" nodeType="withEffect">
                                  <p:stCondLst>
                                    <p:cond delay="0"/>
                                  </p:stCondLst>
                                  <p:childTnLst>
                                    <p:set>
                                      <p:cBhvr>
                                        <p:cTn id="120" dur="1" fill="hold">
                                          <p:stCondLst>
                                            <p:cond delay="0"/>
                                          </p:stCondLst>
                                        </p:cTn>
                                        <p:tgtEl>
                                          <p:spTgt spid="92"/>
                                        </p:tgtEl>
                                        <p:attrNameLst>
                                          <p:attrName>style.visibility</p:attrName>
                                        </p:attrNameLst>
                                      </p:cBhvr>
                                      <p:to>
                                        <p:strVal val="visible"/>
                                      </p:to>
                                    </p:set>
                                    <p:animEffect transition="in" filter="wipe(down)">
                                      <p:cBhvr>
                                        <p:cTn id="121" dur="500"/>
                                        <p:tgtEl>
                                          <p:spTgt spid="92"/>
                                        </p:tgtEl>
                                      </p:cBhvr>
                                    </p:animEffect>
                                  </p:childTnLst>
                                </p:cTn>
                              </p:par>
                              <p:par>
                                <p:cTn id="122" presetID="22" presetClass="entr" presetSubtype="4" fill="hold" nodeType="withEffect">
                                  <p:stCondLst>
                                    <p:cond delay="0"/>
                                  </p:stCondLst>
                                  <p:childTnLst>
                                    <p:set>
                                      <p:cBhvr>
                                        <p:cTn id="123" dur="1" fill="hold">
                                          <p:stCondLst>
                                            <p:cond delay="0"/>
                                          </p:stCondLst>
                                        </p:cTn>
                                        <p:tgtEl>
                                          <p:spTgt spid="93"/>
                                        </p:tgtEl>
                                        <p:attrNameLst>
                                          <p:attrName>style.visibility</p:attrName>
                                        </p:attrNameLst>
                                      </p:cBhvr>
                                      <p:to>
                                        <p:strVal val="visible"/>
                                      </p:to>
                                    </p:set>
                                    <p:animEffect transition="in" filter="wipe(down)">
                                      <p:cBhvr>
                                        <p:cTn id="124" dur="500"/>
                                        <p:tgtEl>
                                          <p:spTgt spid="93"/>
                                        </p:tgtEl>
                                      </p:cBhvr>
                                    </p:animEffect>
                                  </p:childTnLst>
                                </p:cTn>
                              </p:par>
                              <p:par>
                                <p:cTn id="125" presetID="22" presetClass="entr" presetSubtype="4" fill="hold" grpId="0" nodeType="withEffect">
                                  <p:stCondLst>
                                    <p:cond delay="0"/>
                                  </p:stCondLst>
                                  <p:childTnLst>
                                    <p:set>
                                      <p:cBhvr>
                                        <p:cTn id="126" dur="1" fill="hold">
                                          <p:stCondLst>
                                            <p:cond delay="0"/>
                                          </p:stCondLst>
                                        </p:cTn>
                                        <p:tgtEl>
                                          <p:spTgt spid="95"/>
                                        </p:tgtEl>
                                        <p:attrNameLst>
                                          <p:attrName>style.visibility</p:attrName>
                                        </p:attrNameLst>
                                      </p:cBhvr>
                                      <p:to>
                                        <p:strVal val="visible"/>
                                      </p:to>
                                    </p:set>
                                    <p:animEffect transition="in" filter="wipe(down)">
                                      <p:cBhvr>
                                        <p:cTn id="127" dur="500"/>
                                        <p:tgtEl>
                                          <p:spTgt spid="95"/>
                                        </p:tgtEl>
                                      </p:cBhvr>
                                    </p:animEffect>
                                  </p:childTnLst>
                                </p:cTn>
                              </p:par>
                              <p:par>
                                <p:cTn id="128" presetID="22" presetClass="entr" presetSubtype="4" fill="hold" grpId="0" nodeType="withEffect">
                                  <p:stCondLst>
                                    <p:cond delay="0"/>
                                  </p:stCondLst>
                                  <p:childTnLst>
                                    <p:set>
                                      <p:cBhvr>
                                        <p:cTn id="129" dur="1" fill="hold">
                                          <p:stCondLst>
                                            <p:cond delay="0"/>
                                          </p:stCondLst>
                                        </p:cTn>
                                        <p:tgtEl>
                                          <p:spTgt spid="97"/>
                                        </p:tgtEl>
                                        <p:attrNameLst>
                                          <p:attrName>style.visibility</p:attrName>
                                        </p:attrNameLst>
                                      </p:cBhvr>
                                      <p:to>
                                        <p:strVal val="visible"/>
                                      </p:to>
                                    </p:set>
                                    <p:animEffect transition="in" filter="wipe(down)">
                                      <p:cBhvr>
                                        <p:cTn id="130" dur="500"/>
                                        <p:tgtEl>
                                          <p:spTgt spid="97"/>
                                        </p:tgtEl>
                                      </p:cBhvr>
                                    </p:animEffect>
                                  </p:childTnLst>
                                </p:cTn>
                              </p:par>
                              <p:par>
                                <p:cTn id="131" presetID="22" presetClass="entr" presetSubtype="4" fill="hold" grpId="0" nodeType="withEffect">
                                  <p:stCondLst>
                                    <p:cond delay="0"/>
                                  </p:stCondLst>
                                  <p:childTnLst>
                                    <p:set>
                                      <p:cBhvr>
                                        <p:cTn id="132" dur="1" fill="hold">
                                          <p:stCondLst>
                                            <p:cond delay="0"/>
                                          </p:stCondLst>
                                        </p:cTn>
                                        <p:tgtEl>
                                          <p:spTgt spid="99"/>
                                        </p:tgtEl>
                                        <p:attrNameLst>
                                          <p:attrName>style.visibility</p:attrName>
                                        </p:attrNameLst>
                                      </p:cBhvr>
                                      <p:to>
                                        <p:strVal val="visible"/>
                                      </p:to>
                                    </p:set>
                                    <p:animEffect transition="in" filter="wipe(down)">
                                      <p:cBhvr>
                                        <p:cTn id="133" dur="500"/>
                                        <p:tgtEl>
                                          <p:spTgt spid="99"/>
                                        </p:tgtEl>
                                      </p:cBhvr>
                                    </p:animEffect>
                                  </p:childTnLst>
                                </p:cTn>
                              </p:par>
                              <p:par>
                                <p:cTn id="134" presetID="22" presetClass="entr" presetSubtype="4" fill="hold" grpId="0" nodeType="withEffect">
                                  <p:stCondLst>
                                    <p:cond delay="0"/>
                                  </p:stCondLst>
                                  <p:childTnLst>
                                    <p:set>
                                      <p:cBhvr>
                                        <p:cTn id="135" dur="1" fill="hold">
                                          <p:stCondLst>
                                            <p:cond delay="0"/>
                                          </p:stCondLst>
                                        </p:cTn>
                                        <p:tgtEl>
                                          <p:spTgt spid="101"/>
                                        </p:tgtEl>
                                        <p:attrNameLst>
                                          <p:attrName>style.visibility</p:attrName>
                                        </p:attrNameLst>
                                      </p:cBhvr>
                                      <p:to>
                                        <p:strVal val="visible"/>
                                      </p:to>
                                    </p:set>
                                    <p:animEffect transition="in" filter="wipe(down)">
                                      <p:cBhvr>
                                        <p:cTn id="136" dur="500"/>
                                        <p:tgtEl>
                                          <p:spTgt spid="101"/>
                                        </p:tgtEl>
                                      </p:cBhvr>
                                    </p:animEffect>
                                  </p:childTnLst>
                                </p:cTn>
                              </p:par>
                              <p:par>
                                <p:cTn id="137" presetID="22" presetClass="entr" presetSubtype="4" fill="hold" nodeType="withEffect">
                                  <p:stCondLst>
                                    <p:cond delay="0"/>
                                  </p:stCondLst>
                                  <p:childTnLst>
                                    <p:set>
                                      <p:cBhvr>
                                        <p:cTn id="138" dur="1" fill="hold">
                                          <p:stCondLst>
                                            <p:cond delay="0"/>
                                          </p:stCondLst>
                                        </p:cTn>
                                        <p:tgtEl>
                                          <p:spTgt spid="103"/>
                                        </p:tgtEl>
                                        <p:attrNameLst>
                                          <p:attrName>style.visibility</p:attrName>
                                        </p:attrNameLst>
                                      </p:cBhvr>
                                      <p:to>
                                        <p:strVal val="visible"/>
                                      </p:to>
                                    </p:set>
                                    <p:animEffect transition="in" filter="wipe(down)">
                                      <p:cBhvr>
                                        <p:cTn id="139" dur="500"/>
                                        <p:tgtEl>
                                          <p:spTgt spid="103"/>
                                        </p:tgtEl>
                                      </p:cBhvr>
                                    </p:animEffect>
                                  </p:childTnLst>
                                </p:cTn>
                              </p:par>
                              <p:par>
                                <p:cTn id="140" presetID="22" presetClass="entr" presetSubtype="4" fill="hold" nodeType="withEffect">
                                  <p:stCondLst>
                                    <p:cond delay="0"/>
                                  </p:stCondLst>
                                  <p:childTnLst>
                                    <p:set>
                                      <p:cBhvr>
                                        <p:cTn id="141" dur="1" fill="hold">
                                          <p:stCondLst>
                                            <p:cond delay="0"/>
                                          </p:stCondLst>
                                        </p:cTn>
                                        <p:tgtEl>
                                          <p:spTgt spid="105"/>
                                        </p:tgtEl>
                                        <p:attrNameLst>
                                          <p:attrName>style.visibility</p:attrName>
                                        </p:attrNameLst>
                                      </p:cBhvr>
                                      <p:to>
                                        <p:strVal val="visible"/>
                                      </p:to>
                                    </p:set>
                                    <p:animEffect transition="in" filter="wipe(down)">
                                      <p:cBhvr>
                                        <p:cTn id="142" dur="500"/>
                                        <p:tgtEl>
                                          <p:spTgt spid="105"/>
                                        </p:tgtEl>
                                      </p:cBhvr>
                                    </p:animEffect>
                                  </p:childTnLst>
                                </p:cTn>
                              </p:par>
                              <p:par>
                                <p:cTn id="143" presetID="22" presetClass="entr" presetSubtype="4" fill="hold" nodeType="withEffect">
                                  <p:stCondLst>
                                    <p:cond delay="0"/>
                                  </p:stCondLst>
                                  <p:childTnLst>
                                    <p:set>
                                      <p:cBhvr>
                                        <p:cTn id="144" dur="1" fill="hold">
                                          <p:stCondLst>
                                            <p:cond delay="0"/>
                                          </p:stCondLst>
                                        </p:cTn>
                                        <p:tgtEl>
                                          <p:spTgt spid="107"/>
                                        </p:tgtEl>
                                        <p:attrNameLst>
                                          <p:attrName>style.visibility</p:attrName>
                                        </p:attrNameLst>
                                      </p:cBhvr>
                                      <p:to>
                                        <p:strVal val="visible"/>
                                      </p:to>
                                    </p:set>
                                    <p:animEffect transition="in" filter="wipe(down)">
                                      <p:cBhvr>
                                        <p:cTn id="145" dur="500"/>
                                        <p:tgtEl>
                                          <p:spTgt spid="107"/>
                                        </p:tgtEl>
                                      </p:cBhvr>
                                    </p:animEffect>
                                  </p:childTnLst>
                                </p:cTn>
                              </p:par>
                              <p:par>
                                <p:cTn id="146" presetID="22" presetClass="entr" presetSubtype="4" fill="hold" grpId="0" nodeType="withEffect">
                                  <p:stCondLst>
                                    <p:cond delay="0"/>
                                  </p:stCondLst>
                                  <p:childTnLst>
                                    <p:set>
                                      <p:cBhvr>
                                        <p:cTn id="147" dur="1" fill="hold">
                                          <p:stCondLst>
                                            <p:cond delay="0"/>
                                          </p:stCondLst>
                                        </p:cTn>
                                        <p:tgtEl>
                                          <p:spTgt spid="109"/>
                                        </p:tgtEl>
                                        <p:attrNameLst>
                                          <p:attrName>style.visibility</p:attrName>
                                        </p:attrNameLst>
                                      </p:cBhvr>
                                      <p:to>
                                        <p:strVal val="visible"/>
                                      </p:to>
                                    </p:set>
                                    <p:animEffect transition="in" filter="wipe(down)">
                                      <p:cBhvr>
                                        <p:cTn id="148" dur="500"/>
                                        <p:tgtEl>
                                          <p:spTgt spid="109"/>
                                        </p:tgtEl>
                                      </p:cBhvr>
                                    </p:animEffect>
                                  </p:childTnLst>
                                </p:cTn>
                              </p:par>
                              <p:par>
                                <p:cTn id="149" presetID="22" presetClass="entr" presetSubtype="4" fill="hold" grpId="0" nodeType="withEffect">
                                  <p:stCondLst>
                                    <p:cond delay="0"/>
                                  </p:stCondLst>
                                  <p:childTnLst>
                                    <p:set>
                                      <p:cBhvr>
                                        <p:cTn id="150" dur="1" fill="hold">
                                          <p:stCondLst>
                                            <p:cond delay="0"/>
                                          </p:stCondLst>
                                        </p:cTn>
                                        <p:tgtEl>
                                          <p:spTgt spid="111"/>
                                        </p:tgtEl>
                                        <p:attrNameLst>
                                          <p:attrName>style.visibility</p:attrName>
                                        </p:attrNameLst>
                                      </p:cBhvr>
                                      <p:to>
                                        <p:strVal val="visible"/>
                                      </p:to>
                                    </p:set>
                                    <p:animEffect transition="in" filter="wipe(down)">
                                      <p:cBhvr>
                                        <p:cTn id="151" dur="500"/>
                                        <p:tgtEl>
                                          <p:spTgt spid="111"/>
                                        </p:tgtEl>
                                      </p:cBhvr>
                                    </p:animEffect>
                                  </p:childTnLst>
                                </p:cTn>
                              </p:par>
                              <p:par>
                                <p:cTn id="152" presetID="22" presetClass="entr" presetSubtype="4" fill="hold" grpId="0" nodeType="withEffect">
                                  <p:stCondLst>
                                    <p:cond delay="0"/>
                                  </p:stCondLst>
                                  <p:childTnLst>
                                    <p:set>
                                      <p:cBhvr>
                                        <p:cTn id="153" dur="1" fill="hold">
                                          <p:stCondLst>
                                            <p:cond delay="0"/>
                                          </p:stCondLst>
                                        </p:cTn>
                                        <p:tgtEl>
                                          <p:spTgt spid="115"/>
                                        </p:tgtEl>
                                        <p:attrNameLst>
                                          <p:attrName>style.visibility</p:attrName>
                                        </p:attrNameLst>
                                      </p:cBhvr>
                                      <p:to>
                                        <p:strVal val="visible"/>
                                      </p:to>
                                    </p:set>
                                    <p:animEffect transition="in" filter="wipe(down)">
                                      <p:cBhvr>
                                        <p:cTn id="154" dur="500"/>
                                        <p:tgtEl>
                                          <p:spTgt spid="115"/>
                                        </p:tgtEl>
                                      </p:cBhvr>
                                    </p:animEffect>
                                  </p:childTnLst>
                                </p:cTn>
                              </p:par>
                              <p:par>
                                <p:cTn id="155" presetID="22" presetClass="entr" presetSubtype="4" fill="hold" grpId="0" nodeType="withEffect">
                                  <p:stCondLst>
                                    <p:cond delay="0"/>
                                  </p:stCondLst>
                                  <p:childTnLst>
                                    <p:set>
                                      <p:cBhvr>
                                        <p:cTn id="156" dur="1" fill="hold">
                                          <p:stCondLst>
                                            <p:cond delay="0"/>
                                          </p:stCondLst>
                                        </p:cTn>
                                        <p:tgtEl>
                                          <p:spTgt spid="117"/>
                                        </p:tgtEl>
                                        <p:attrNameLst>
                                          <p:attrName>style.visibility</p:attrName>
                                        </p:attrNameLst>
                                      </p:cBhvr>
                                      <p:to>
                                        <p:strVal val="visible"/>
                                      </p:to>
                                    </p:set>
                                    <p:animEffect transition="in" filter="wipe(down)">
                                      <p:cBhvr>
                                        <p:cTn id="157" dur="500"/>
                                        <p:tgtEl>
                                          <p:spTgt spid="117"/>
                                        </p:tgtEl>
                                      </p:cBhvr>
                                    </p:animEffect>
                                  </p:childTnLst>
                                </p:cTn>
                              </p:par>
                            </p:childTnLst>
                          </p:cTn>
                        </p:par>
                        <p:par>
                          <p:cTn id="158" fill="hold">
                            <p:stCondLst>
                              <p:cond delay="500"/>
                            </p:stCondLst>
                            <p:childTnLst>
                              <p:par>
                                <p:cTn id="159" presetID="1" presetClass="mediacall" presetSubtype="0" fill="hold" nodeType="afterEffect">
                                  <p:stCondLst>
                                    <p:cond delay="0"/>
                                  </p:stCondLst>
                                  <p:childTnLst>
                                    <p:cmd type="call" cmd="playFrom(0.0)">
                                      <p:cBhvr>
                                        <p:cTn id="160" dur="71216" fill="hold"/>
                                        <p:tgtEl>
                                          <p:spTgt spid="3"/>
                                        </p:tgtEl>
                                      </p:cBhvr>
                                    </p:cmd>
                                  </p:childTnLst>
                                </p:cTn>
                              </p:par>
                            </p:childTnLst>
                          </p:cTn>
                        </p:par>
                      </p:childTnLst>
                    </p:cTn>
                  </p:par>
                </p:childTnLst>
              </p:cTn>
              <p:prevCondLst>
                <p:cond evt="onPrev" delay="0">
                  <p:tgtEl>
                    <p:sldTgt/>
                  </p:tgtEl>
                </p:cond>
              </p:prevCondLst>
              <p:nextCondLst>
                <p:cond evt="onNext" delay="0">
                  <p:tgtEl>
                    <p:sldTgt/>
                  </p:tgtEl>
                </p:cond>
              </p:nextCondLst>
            </p:seq>
            <p:audio>
              <p:cMediaNode vol="80000">
                <p:cTn id="161" fill="hold" display="0">
                  <p:stCondLst>
                    <p:cond delay="indefinite"/>
                  </p:stCondLst>
                  <p:endCondLst>
                    <p:cond evt="onStopAudio" delay="0">
                      <p:tgtEl>
                        <p:sldTgt/>
                      </p:tgtEl>
                    </p:cond>
                  </p:endCondLst>
                </p:cTn>
                <p:tgtEl>
                  <p:spTgt spid="3"/>
                </p:tgtEl>
              </p:cMediaNode>
            </p:audio>
          </p:childTnLst>
        </p:cTn>
      </p:par>
    </p:tnLst>
    <p:bldLst>
      <p:bldP spid="4" grpId="0"/>
      <p:bldP spid="5" grpId="0"/>
      <p:bldP spid="9" grpId="0" animBg="1"/>
      <p:bldP spid="13" grpId="0" animBg="1"/>
      <p:bldP spid="15" grpId="0" animBg="1"/>
      <p:bldP spid="18" grpId="0" animBg="1"/>
      <p:bldP spid="34" grpId="0"/>
      <p:bldP spid="36" grpId="0"/>
      <p:bldP spid="38" grpId="0"/>
      <p:bldP spid="40" grpId="0"/>
      <p:bldP spid="58" grpId="0"/>
      <p:bldP spid="60" grpId="0"/>
      <p:bldP spid="62" grpId="0"/>
      <p:bldP spid="64" grpId="0"/>
      <p:bldP spid="66" grpId="0" animBg="1"/>
      <p:bldP spid="74" grpId="0" animBg="1"/>
      <p:bldP spid="80" grpId="0"/>
      <p:bldP spid="87" grpId="0"/>
      <p:bldP spid="89" grpId="0"/>
      <p:bldP spid="91" grpId="0"/>
      <p:bldP spid="95" grpId="0"/>
      <p:bldP spid="97" grpId="0"/>
      <p:bldP spid="99" grpId="0"/>
      <p:bldP spid="101" grpId="0"/>
      <p:bldP spid="109" grpId="0"/>
      <p:bldP spid="111" grpId="0"/>
      <p:bldP spid="115" grpId="0"/>
      <p:bldP spid="117" grpId="0"/>
    </p:bldLst>
  </p:timing>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1" name="TextBox 40">
            <a:extLst>
              <a:ext uri="{FF2B5EF4-FFF2-40B4-BE49-F238E27FC236}">
                <a16:creationId xmlns:a16="http://schemas.microsoft.com/office/drawing/2014/main" id="{A0390CDC-DEF6-66EF-DBA3-B7B8FB5C9EA6}"/>
              </a:ext>
            </a:extLst>
          </p:cNvPr>
          <p:cNvSpPr txBox="1"/>
          <p:nvPr/>
        </p:nvSpPr>
        <p:spPr>
          <a:xfrm>
            <a:off x="142240" y="779580"/>
            <a:ext cx="6197600" cy="461665"/>
          </a:xfrm>
          <a:prstGeom prst="rect">
            <a:avLst/>
          </a:prstGeom>
          <a:noFill/>
        </p:spPr>
        <p:txBody>
          <a:bodyPr wrap="square" rtlCol="0">
            <a:spAutoFit/>
          </a:bodyPr>
          <a:lstStyle/>
          <a:p>
            <a:r>
              <a:rPr lang="en-GB" sz="2400" b="1" dirty="0">
                <a:solidFill>
                  <a:srgbClr val="BA745F"/>
                </a:solidFill>
                <a:latin typeface="Meiryo" panose="020B0604030504040204" pitchFamily="34" charset="-128"/>
                <a:ea typeface="Meiryo" panose="020B0604030504040204" pitchFamily="34" charset="-128"/>
                <a:cs typeface="Angsana New" panose="02020603050405020304" pitchFamily="18" charset="-34"/>
              </a:rPr>
              <a:t>Home and community- based care</a:t>
            </a:r>
            <a:endParaRPr lang="en-GB" sz="4000" b="1" dirty="0">
              <a:solidFill>
                <a:srgbClr val="BA745F"/>
              </a:solidFill>
              <a:latin typeface="Meiryo" panose="020B0604030504040204" pitchFamily="34" charset="-128"/>
              <a:ea typeface="Meiryo" panose="020B0604030504040204" pitchFamily="34" charset="-128"/>
              <a:cs typeface="Angsana New" panose="02020603050405020304" pitchFamily="18" charset="-34"/>
            </a:endParaRPr>
          </a:p>
        </p:txBody>
      </p:sp>
      <p:sp>
        <p:nvSpPr>
          <p:cNvPr id="42" name="TextBox 41">
            <a:extLst>
              <a:ext uri="{FF2B5EF4-FFF2-40B4-BE49-F238E27FC236}">
                <a16:creationId xmlns:a16="http://schemas.microsoft.com/office/drawing/2014/main" id="{32AC50E2-A4BD-8977-B817-499397FC659C}"/>
              </a:ext>
            </a:extLst>
          </p:cNvPr>
          <p:cNvSpPr txBox="1"/>
          <p:nvPr/>
        </p:nvSpPr>
        <p:spPr>
          <a:xfrm>
            <a:off x="132079" y="169850"/>
            <a:ext cx="7632299" cy="830997"/>
          </a:xfrm>
          <a:prstGeom prst="rect">
            <a:avLst/>
          </a:prstGeom>
          <a:noFill/>
        </p:spPr>
        <p:txBody>
          <a:bodyPr wrap="square" rtlCol="0">
            <a:spAutoFit/>
          </a:bodyPr>
          <a:lstStyle/>
          <a:p>
            <a:r>
              <a:rPr lang="en-GB" sz="4800" b="1" dirty="0">
                <a:solidFill>
                  <a:srgbClr val="0F121A"/>
                </a:solidFill>
                <a:latin typeface="Modern No. 20" panose="02070704070505020303" pitchFamily="18" charset="0"/>
              </a:rPr>
              <a:t>Current Care Provision:</a:t>
            </a:r>
            <a:endParaRPr lang="en-GB" sz="2800" b="1" dirty="0">
              <a:solidFill>
                <a:srgbClr val="0F121A"/>
              </a:solidFill>
              <a:latin typeface="Modern No. 20" panose="02070704070505020303" pitchFamily="18" charset="0"/>
            </a:endParaRPr>
          </a:p>
        </p:txBody>
      </p:sp>
      <p:cxnSp>
        <p:nvCxnSpPr>
          <p:cNvPr id="43" name="Straight Connector 42">
            <a:extLst>
              <a:ext uri="{FF2B5EF4-FFF2-40B4-BE49-F238E27FC236}">
                <a16:creationId xmlns:a16="http://schemas.microsoft.com/office/drawing/2014/main" id="{2B4120B8-2FA5-53ED-B096-1947A72262B8}"/>
              </a:ext>
            </a:extLst>
          </p:cNvPr>
          <p:cNvCxnSpPr>
            <a:cxnSpLocks/>
          </p:cNvCxnSpPr>
          <p:nvPr/>
        </p:nvCxnSpPr>
        <p:spPr>
          <a:xfrm>
            <a:off x="247312" y="1150168"/>
            <a:ext cx="575648" cy="0"/>
          </a:xfrm>
          <a:prstGeom prst="line">
            <a:avLst/>
          </a:prstGeom>
          <a:ln w="38100">
            <a:solidFill>
              <a:srgbClr val="BA745F"/>
            </a:solidFill>
          </a:ln>
        </p:spPr>
        <p:style>
          <a:lnRef idx="2">
            <a:schemeClr val="accent1"/>
          </a:lnRef>
          <a:fillRef idx="0">
            <a:schemeClr val="accent1"/>
          </a:fillRef>
          <a:effectRef idx="1">
            <a:schemeClr val="accent1"/>
          </a:effectRef>
          <a:fontRef idx="minor">
            <a:schemeClr val="tx1"/>
          </a:fontRef>
        </p:style>
      </p:cxnSp>
      <p:sp>
        <p:nvSpPr>
          <p:cNvPr id="44" name="Rectangle: Rounded Corners 43">
            <a:extLst>
              <a:ext uri="{FF2B5EF4-FFF2-40B4-BE49-F238E27FC236}">
                <a16:creationId xmlns:a16="http://schemas.microsoft.com/office/drawing/2014/main" id="{C6C5257E-75F9-9ECF-FD80-E7460D3BB03C}"/>
              </a:ext>
            </a:extLst>
          </p:cNvPr>
          <p:cNvSpPr/>
          <p:nvPr/>
        </p:nvSpPr>
        <p:spPr>
          <a:xfrm>
            <a:off x="142240" y="1473200"/>
            <a:ext cx="4411884" cy="3944868"/>
          </a:xfrm>
          <a:prstGeom prst="roundRect">
            <a:avLst>
              <a:gd name="adj" fmla="val 4344"/>
            </a:avLst>
          </a:prstGeom>
          <a:solidFill>
            <a:srgbClr val="EFF4EB"/>
          </a:solidFill>
          <a:ln>
            <a:solidFill>
              <a:srgbClr val="EFF4EB"/>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45" name="Rectangle: Rounded Corners 44">
            <a:extLst>
              <a:ext uri="{FF2B5EF4-FFF2-40B4-BE49-F238E27FC236}">
                <a16:creationId xmlns:a16="http://schemas.microsoft.com/office/drawing/2014/main" id="{92FDCE3F-BF97-ED93-97F4-792617B68A88}"/>
              </a:ext>
            </a:extLst>
          </p:cNvPr>
          <p:cNvSpPr/>
          <p:nvPr/>
        </p:nvSpPr>
        <p:spPr>
          <a:xfrm>
            <a:off x="550296" y="1529479"/>
            <a:ext cx="2852652" cy="496087"/>
          </a:xfrm>
          <a:prstGeom prst="roundRect">
            <a:avLst>
              <a:gd name="adj" fmla="val 50000"/>
            </a:avLst>
          </a:prstGeom>
          <a:solidFill>
            <a:srgbClr val="708269"/>
          </a:solidFill>
          <a:ln>
            <a:solidFill>
              <a:srgbClr val="708269"/>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r>
              <a:rPr lang="en-GB" sz="1600" b="1" dirty="0">
                <a:latin typeface="Abadi" panose="020B0604020104020204" pitchFamily="34" charset="0"/>
              </a:rPr>
              <a:t>        Benefits </a:t>
            </a:r>
            <a:r>
              <a:rPr lang="en-GB" sz="2000" b="1" dirty="0"/>
              <a:t> </a:t>
            </a:r>
          </a:p>
        </p:txBody>
      </p:sp>
      <p:sp>
        <p:nvSpPr>
          <p:cNvPr id="48" name="TextBox 47">
            <a:extLst>
              <a:ext uri="{FF2B5EF4-FFF2-40B4-BE49-F238E27FC236}">
                <a16:creationId xmlns:a16="http://schemas.microsoft.com/office/drawing/2014/main" id="{039D472B-7F91-22B4-7858-C4B808F0D2E1}"/>
              </a:ext>
            </a:extLst>
          </p:cNvPr>
          <p:cNvSpPr txBox="1"/>
          <p:nvPr/>
        </p:nvSpPr>
        <p:spPr>
          <a:xfrm>
            <a:off x="985126" y="2354483"/>
            <a:ext cx="1403408" cy="461665"/>
          </a:xfrm>
          <a:prstGeom prst="rect">
            <a:avLst/>
          </a:prstGeom>
          <a:noFill/>
        </p:spPr>
        <p:txBody>
          <a:bodyPr wrap="square">
            <a:spAutoFit/>
          </a:bodyPr>
          <a:lstStyle/>
          <a:p>
            <a:r>
              <a:rPr lang="en-GB" sz="1200" b="1" dirty="0">
                <a:solidFill>
                  <a:srgbClr val="17342A"/>
                </a:solidFill>
              </a:rPr>
              <a:t>Supports ageing in place</a:t>
            </a:r>
          </a:p>
        </p:txBody>
      </p:sp>
      <p:sp>
        <p:nvSpPr>
          <p:cNvPr id="49" name="TextBox 48">
            <a:extLst>
              <a:ext uri="{FF2B5EF4-FFF2-40B4-BE49-F238E27FC236}">
                <a16:creationId xmlns:a16="http://schemas.microsoft.com/office/drawing/2014/main" id="{F3BA640D-B214-C53A-04D5-57503ED4F85B}"/>
              </a:ext>
            </a:extLst>
          </p:cNvPr>
          <p:cNvSpPr txBox="1"/>
          <p:nvPr/>
        </p:nvSpPr>
        <p:spPr>
          <a:xfrm>
            <a:off x="995083" y="2872976"/>
            <a:ext cx="1336166" cy="830997"/>
          </a:xfrm>
          <a:prstGeom prst="rect">
            <a:avLst/>
          </a:prstGeom>
          <a:noFill/>
        </p:spPr>
        <p:txBody>
          <a:bodyPr wrap="square">
            <a:spAutoFit/>
          </a:bodyPr>
          <a:lstStyle/>
          <a:p>
            <a:r>
              <a:rPr lang="en-GB" sz="1200" b="1" dirty="0">
                <a:solidFill>
                  <a:srgbClr val="17342A"/>
                </a:solidFill>
              </a:rPr>
              <a:t>Maintains identity and community connections</a:t>
            </a:r>
          </a:p>
        </p:txBody>
      </p:sp>
      <p:sp>
        <p:nvSpPr>
          <p:cNvPr id="50" name="TextBox 49">
            <a:extLst>
              <a:ext uri="{FF2B5EF4-FFF2-40B4-BE49-F238E27FC236}">
                <a16:creationId xmlns:a16="http://schemas.microsoft.com/office/drawing/2014/main" id="{4A170CB7-1006-6558-C2E5-22C50EBBEB8D}"/>
              </a:ext>
            </a:extLst>
          </p:cNvPr>
          <p:cNvSpPr txBox="1"/>
          <p:nvPr/>
        </p:nvSpPr>
        <p:spPr>
          <a:xfrm>
            <a:off x="983515" y="3781675"/>
            <a:ext cx="1279912" cy="646331"/>
          </a:xfrm>
          <a:prstGeom prst="rect">
            <a:avLst/>
          </a:prstGeom>
          <a:noFill/>
        </p:spPr>
        <p:txBody>
          <a:bodyPr wrap="square">
            <a:spAutoFit/>
          </a:bodyPr>
          <a:lstStyle/>
          <a:p>
            <a:r>
              <a:rPr lang="en-GB" sz="1200" b="1" dirty="0">
                <a:solidFill>
                  <a:srgbClr val="17342A"/>
                </a:solidFill>
              </a:rPr>
              <a:t>Reablement and skill restoration</a:t>
            </a:r>
          </a:p>
        </p:txBody>
      </p:sp>
      <p:sp>
        <p:nvSpPr>
          <p:cNvPr id="51" name="TextBox 50">
            <a:extLst>
              <a:ext uri="{FF2B5EF4-FFF2-40B4-BE49-F238E27FC236}">
                <a16:creationId xmlns:a16="http://schemas.microsoft.com/office/drawing/2014/main" id="{D6E94CEA-326D-51F8-D47E-3A53EF93DF2C}"/>
              </a:ext>
            </a:extLst>
          </p:cNvPr>
          <p:cNvSpPr txBox="1"/>
          <p:nvPr/>
        </p:nvSpPr>
        <p:spPr>
          <a:xfrm>
            <a:off x="970268" y="4749386"/>
            <a:ext cx="1524331" cy="461665"/>
          </a:xfrm>
          <a:prstGeom prst="rect">
            <a:avLst/>
          </a:prstGeom>
          <a:noFill/>
        </p:spPr>
        <p:txBody>
          <a:bodyPr wrap="square">
            <a:spAutoFit/>
          </a:bodyPr>
          <a:lstStyle/>
          <a:p>
            <a:r>
              <a:rPr lang="en-GB" sz="1200" b="1" dirty="0">
                <a:solidFill>
                  <a:srgbClr val="17342A"/>
                </a:solidFill>
              </a:rPr>
              <a:t>Professional support</a:t>
            </a:r>
          </a:p>
        </p:txBody>
      </p:sp>
      <p:cxnSp>
        <p:nvCxnSpPr>
          <p:cNvPr id="52" name="Straight Connector 51">
            <a:extLst>
              <a:ext uri="{FF2B5EF4-FFF2-40B4-BE49-F238E27FC236}">
                <a16:creationId xmlns:a16="http://schemas.microsoft.com/office/drawing/2014/main" id="{9F227000-2F9A-9BA4-0A56-32202D7D3861}"/>
              </a:ext>
            </a:extLst>
          </p:cNvPr>
          <p:cNvCxnSpPr>
            <a:cxnSpLocks/>
          </p:cNvCxnSpPr>
          <p:nvPr/>
        </p:nvCxnSpPr>
        <p:spPr>
          <a:xfrm>
            <a:off x="1021485" y="2892134"/>
            <a:ext cx="3191700" cy="10128"/>
          </a:xfrm>
          <a:prstGeom prst="line">
            <a:avLst/>
          </a:prstGeom>
          <a:ln>
            <a:solidFill>
              <a:srgbClr val="C6D1BF"/>
            </a:solidFill>
          </a:ln>
        </p:spPr>
        <p:style>
          <a:lnRef idx="2">
            <a:schemeClr val="accent1"/>
          </a:lnRef>
          <a:fillRef idx="0">
            <a:schemeClr val="accent1"/>
          </a:fillRef>
          <a:effectRef idx="1">
            <a:schemeClr val="accent1"/>
          </a:effectRef>
          <a:fontRef idx="minor">
            <a:schemeClr val="tx1"/>
          </a:fontRef>
        </p:style>
      </p:cxnSp>
      <p:cxnSp>
        <p:nvCxnSpPr>
          <p:cNvPr id="53" name="Straight Connector 52">
            <a:extLst>
              <a:ext uri="{FF2B5EF4-FFF2-40B4-BE49-F238E27FC236}">
                <a16:creationId xmlns:a16="http://schemas.microsoft.com/office/drawing/2014/main" id="{745F4EB1-2C22-A8BE-8E64-6A60C7DC2ED4}"/>
              </a:ext>
            </a:extLst>
          </p:cNvPr>
          <p:cNvCxnSpPr>
            <a:cxnSpLocks/>
          </p:cNvCxnSpPr>
          <p:nvPr/>
        </p:nvCxnSpPr>
        <p:spPr>
          <a:xfrm>
            <a:off x="971010" y="3688896"/>
            <a:ext cx="3191700" cy="10128"/>
          </a:xfrm>
          <a:prstGeom prst="line">
            <a:avLst/>
          </a:prstGeom>
          <a:ln>
            <a:solidFill>
              <a:srgbClr val="C6D1BF"/>
            </a:solidFill>
          </a:ln>
        </p:spPr>
        <p:style>
          <a:lnRef idx="2">
            <a:schemeClr val="accent1"/>
          </a:lnRef>
          <a:fillRef idx="0">
            <a:schemeClr val="accent1"/>
          </a:fillRef>
          <a:effectRef idx="1">
            <a:schemeClr val="accent1"/>
          </a:effectRef>
          <a:fontRef idx="minor">
            <a:schemeClr val="tx1"/>
          </a:fontRef>
        </p:style>
      </p:cxnSp>
      <p:cxnSp>
        <p:nvCxnSpPr>
          <p:cNvPr id="54" name="Straight Connector 53">
            <a:extLst>
              <a:ext uri="{FF2B5EF4-FFF2-40B4-BE49-F238E27FC236}">
                <a16:creationId xmlns:a16="http://schemas.microsoft.com/office/drawing/2014/main" id="{329A69F7-6548-468A-1CCB-9239007B45E0}"/>
              </a:ext>
            </a:extLst>
          </p:cNvPr>
          <p:cNvCxnSpPr>
            <a:cxnSpLocks/>
          </p:cNvCxnSpPr>
          <p:nvPr/>
        </p:nvCxnSpPr>
        <p:spPr>
          <a:xfrm>
            <a:off x="968915" y="4503070"/>
            <a:ext cx="3191700" cy="10128"/>
          </a:xfrm>
          <a:prstGeom prst="line">
            <a:avLst/>
          </a:prstGeom>
          <a:ln>
            <a:solidFill>
              <a:srgbClr val="C6D1BF"/>
            </a:solidFill>
          </a:ln>
        </p:spPr>
        <p:style>
          <a:lnRef idx="2">
            <a:schemeClr val="accent1"/>
          </a:lnRef>
          <a:fillRef idx="0">
            <a:schemeClr val="accent1"/>
          </a:fillRef>
          <a:effectRef idx="1">
            <a:schemeClr val="accent1"/>
          </a:effectRef>
          <a:fontRef idx="minor">
            <a:schemeClr val="tx1"/>
          </a:fontRef>
        </p:style>
      </p:cxnSp>
      <p:cxnSp>
        <p:nvCxnSpPr>
          <p:cNvPr id="55" name="Straight Connector 54">
            <a:extLst>
              <a:ext uri="{FF2B5EF4-FFF2-40B4-BE49-F238E27FC236}">
                <a16:creationId xmlns:a16="http://schemas.microsoft.com/office/drawing/2014/main" id="{8A9722CC-38EF-915F-AAC8-608230BED3B7}"/>
              </a:ext>
            </a:extLst>
          </p:cNvPr>
          <p:cNvCxnSpPr>
            <a:cxnSpLocks/>
          </p:cNvCxnSpPr>
          <p:nvPr/>
        </p:nvCxnSpPr>
        <p:spPr>
          <a:xfrm>
            <a:off x="2381138" y="4627880"/>
            <a:ext cx="0" cy="616313"/>
          </a:xfrm>
          <a:prstGeom prst="line">
            <a:avLst/>
          </a:prstGeom>
          <a:ln>
            <a:solidFill>
              <a:srgbClr val="C6D1BF"/>
            </a:solidFill>
          </a:ln>
        </p:spPr>
        <p:style>
          <a:lnRef idx="2">
            <a:schemeClr val="accent1"/>
          </a:lnRef>
          <a:fillRef idx="0">
            <a:schemeClr val="accent1"/>
          </a:fillRef>
          <a:effectRef idx="1">
            <a:schemeClr val="accent1"/>
          </a:effectRef>
          <a:fontRef idx="minor">
            <a:schemeClr val="tx1"/>
          </a:fontRef>
        </p:style>
      </p:cxnSp>
      <p:cxnSp>
        <p:nvCxnSpPr>
          <p:cNvPr id="56" name="Straight Connector 55">
            <a:extLst>
              <a:ext uri="{FF2B5EF4-FFF2-40B4-BE49-F238E27FC236}">
                <a16:creationId xmlns:a16="http://schemas.microsoft.com/office/drawing/2014/main" id="{345459FC-8B03-0449-7998-5DC2A675A5D7}"/>
              </a:ext>
            </a:extLst>
          </p:cNvPr>
          <p:cNvCxnSpPr>
            <a:cxnSpLocks/>
          </p:cNvCxnSpPr>
          <p:nvPr/>
        </p:nvCxnSpPr>
        <p:spPr>
          <a:xfrm>
            <a:off x="2388646" y="3827140"/>
            <a:ext cx="0" cy="528320"/>
          </a:xfrm>
          <a:prstGeom prst="line">
            <a:avLst/>
          </a:prstGeom>
          <a:ln>
            <a:solidFill>
              <a:srgbClr val="C6D1BF"/>
            </a:solidFill>
          </a:ln>
        </p:spPr>
        <p:style>
          <a:lnRef idx="2">
            <a:schemeClr val="accent1"/>
          </a:lnRef>
          <a:fillRef idx="0">
            <a:schemeClr val="accent1"/>
          </a:fillRef>
          <a:effectRef idx="1">
            <a:schemeClr val="accent1"/>
          </a:effectRef>
          <a:fontRef idx="minor">
            <a:schemeClr val="tx1"/>
          </a:fontRef>
        </p:style>
      </p:cxnSp>
      <p:cxnSp>
        <p:nvCxnSpPr>
          <p:cNvPr id="57" name="Straight Connector 56">
            <a:extLst>
              <a:ext uri="{FF2B5EF4-FFF2-40B4-BE49-F238E27FC236}">
                <a16:creationId xmlns:a16="http://schemas.microsoft.com/office/drawing/2014/main" id="{6E3B9C61-7C32-DF53-F09E-9FE36DD167E6}"/>
              </a:ext>
            </a:extLst>
          </p:cNvPr>
          <p:cNvCxnSpPr>
            <a:cxnSpLocks/>
          </p:cNvCxnSpPr>
          <p:nvPr/>
        </p:nvCxnSpPr>
        <p:spPr>
          <a:xfrm>
            <a:off x="2386741" y="3030850"/>
            <a:ext cx="0" cy="528320"/>
          </a:xfrm>
          <a:prstGeom prst="line">
            <a:avLst/>
          </a:prstGeom>
          <a:ln>
            <a:solidFill>
              <a:srgbClr val="C6D1BF"/>
            </a:solidFill>
          </a:ln>
        </p:spPr>
        <p:style>
          <a:lnRef idx="2">
            <a:schemeClr val="accent1"/>
          </a:lnRef>
          <a:fillRef idx="0">
            <a:schemeClr val="accent1"/>
          </a:fillRef>
          <a:effectRef idx="1">
            <a:schemeClr val="accent1"/>
          </a:effectRef>
          <a:fontRef idx="minor">
            <a:schemeClr val="tx1"/>
          </a:fontRef>
        </p:style>
      </p:cxnSp>
      <p:cxnSp>
        <p:nvCxnSpPr>
          <p:cNvPr id="58" name="Straight Connector 57">
            <a:extLst>
              <a:ext uri="{FF2B5EF4-FFF2-40B4-BE49-F238E27FC236}">
                <a16:creationId xmlns:a16="http://schemas.microsoft.com/office/drawing/2014/main" id="{358946A9-090B-2F05-3348-29B4BCF0A450}"/>
              </a:ext>
            </a:extLst>
          </p:cNvPr>
          <p:cNvCxnSpPr>
            <a:cxnSpLocks/>
          </p:cNvCxnSpPr>
          <p:nvPr/>
        </p:nvCxnSpPr>
        <p:spPr>
          <a:xfrm>
            <a:off x="2388646" y="2247642"/>
            <a:ext cx="0" cy="528320"/>
          </a:xfrm>
          <a:prstGeom prst="line">
            <a:avLst/>
          </a:prstGeom>
          <a:ln>
            <a:solidFill>
              <a:srgbClr val="C6D1BF"/>
            </a:solidFill>
          </a:ln>
        </p:spPr>
        <p:style>
          <a:lnRef idx="2">
            <a:schemeClr val="accent1"/>
          </a:lnRef>
          <a:fillRef idx="0">
            <a:schemeClr val="accent1"/>
          </a:fillRef>
          <a:effectRef idx="1">
            <a:schemeClr val="accent1"/>
          </a:effectRef>
          <a:fontRef idx="minor">
            <a:schemeClr val="tx1"/>
          </a:fontRef>
        </p:style>
      </p:cxnSp>
      <p:sp>
        <p:nvSpPr>
          <p:cNvPr id="59" name="TextBox 58">
            <a:extLst>
              <a:ext uri="{FF2B5EF4-FFF2-40B4-BE49-F238E27FC236}">
                <a16:creationId xmlns:a16="http://schemas.microsoft.com/office/drawing/2014/main" id="{568EF207-7131-69C1-7980-EE56630CF096}"/>
              </a:ext>
            </a:extLst>
          </p:cNvPr>
          <p:cNvSpPr txBox="1"/>
          <p:nvPr/>
        </p:nvSpPr>
        <p:spPr>
          <a:xfrm>
            <a:off x="2464958" y="2213810"/>
            <a:ext cx="2096614" cy="600164"/>
          </a:xfrm>
          <a:prstGeom prst="rect">
            <a:avLst/>
          </a:prstGeom>
          <a:noFill/>
        </p:spPr>
        <p:txBody>
          <a:bodyPr wrap="square">
            <a:spAutoFit/>
          </a:bodyPr>
          <a:lstStyle/>
          <a:p>
            <a:r>
              <a:rPr lang="en-GB" sz="1100" dirty="0"/>
              <a:t>Allows people to remain in their own homes, close to familiar people and surroundings.</a:t>
            </a:r>
          </a:p>
        </p:txBody>
      </p:sp>
      <p:sp>
        <p:nvSpPr>
          <p:cNvPr id="60" name="TextBox 59">
            <a:extLst>
              <a:ext uri="{FF2B5EF4-FFF2-40B4-BE49-F238E27FC236}">
                <a16:creationId xmlns:a16="http://schemas.microsoft.com/office/drawing/2014/main" id="{7BE09599-22F1-B46E-2440-6C7A6BD3A5CA}"/>
              </a:ext>
            </a:extLst>
          </p:cNvPr>
          <p:cNvSpPr txBox="1"/>
          <p:nvPr/>
        </p:nvSpPr>
        <p:spPr>
          <a:xfrm>
            <a:off x="2495439" y="3002334"/>
            <a:ext cx="1939402" cy="600164"/>
          </a:xfrm>
          <a:prstGeom prst="rect">
            <a:avLst/>
          </a:prstGeom>
          <a:noFill/>
        </p:spPr>
        <p:txBody>
          <a:bodyPr wrap="square">
            <a:spAutoFit/>
          </a:bodyPr>
          <a:lstStyle/>
          <a:p>
            <a:r>
              <a:rPr lang="en-GB" sz="1100" dirty="0"/>
              <a:t>Helps preserve routines, independence and a sense of belonging.</a:t>
            </a:r>
          </a:p>
        </p:txBody>
      </p:sp>
      <p:sp>
        <p:nvSpPr>
          <p:cNvPr id="61" name="TextBox 60">
            <a:extLst>
              <a:ext uri="{FF2B5EF4-FFF2-40B4-BE49-F238E27FC236}">
                <a16:creationId xmlns:a16="http://schemas.microsoft.com/office/drawing/2014/main" id="{2B6AF54A-C212-947B-0651-AC05B2B4AA7D}"/>
              </a:ext>
            </a:extLst>
          </p:cNvPr>
          <p:cNvSpPr txBox="1"/>
          <p:nvPr/>
        </p:nvSpPr>
        <p:spPr>
          <a:xfrm>
            <a:off x="2480087" y="3786929"/>
            <a:ext cx="2096614" cy="600164"/>
          </a:xfrm>
          <a:prstGeom prst="rect">
            <a:avLst/>
          </a:prstGeom>
          <a:noFill/>
        </p:spPr>
        <p:txBody>
          <a:bodyPr wrap="square">
            <a:spAutoFit/>
          </a:bodyPr>
          <a:lstStyle/>
          <a:p>
            <a:r>
              <a:rPr lang="en-GB" sz="1100" dirty="0"/>
              <a:t>Can hep individuals regain daily living skills and confidence after illness or decline.</a:t>
            </a:r>
          </a:p>
        </p:txBody>
      </p:sp>
      <p:sp>
        <p:nvSpPr>
          <p:cNvPr id="62" name="TextBox 61">
            <a:extLst>
              <a:ext uri="{FF2B5EF4-FFF2-40B4-BE49-F238E27FC236}">
                <a16:creationId xmlns:a16="http://schemas.microsoft.com/office/drawing/2014/main" id="{3E7B0E05-DF0C-AE83-FBA1-6217B533AFA2}"/>
              </a:ext>
            </a:extLst>
          </p:cNvPr>
          <p:cNvSpPr txBox="1"/>
          <p:nvPr/>
        </p:nvSpPr>
        <p:spPr>
          <a:xfrm>
            <a:off x="2449606" y="4609676"/>
            <a:ext cx="2198111" cy="769441"/>
          </a:xfrm>
          <a:prstGeom prst="rect">
            <a:avLst/>
          </a:prstGeom>
          <a:noFill/>
        </p:spPr>
        <p:txBody>
          <a:bodyPr wrap="square">
            <a:spAutoFit/>
          </a:bodyPr>
          <a:lstStyle/>
          <a:p>
            <a:r>
              <a:rPr lang="en-GB" sz="1100" dirty="0"/>
              <a:t>Occupational therapy and physiotherapy can improve mobility, function and overall independence.</a:t>
            </a:r>
          </a:p>
        </p:txBody>
      </p:sp>
      <p:sp>
        <p:nvSpPr>
          <p:cNvPr id="82" name="TextBox 81">
            <a:extLst>
              <a:ext uri="{FF2B5EF4-FFF2-40B4-BE49-F238E27FC236}">
                <a16:creationId xmlns:a16="http://schemas.microsoft.com/office/drawing/2014/main" id="{E0AE9898-A648-806E-A7CB-8D595EFED057}"/>
              </a:ext>
            </a:extLst>
          </p:cNvPr>
          <p:cNvSpPr txBox="1"/>
          <p:nvPr/>
        </p:nvSpPr>
        <p:spPr>
          <a:xfrm>
            <a:off x="877565" y="1133033"/>
            <a:ext cx="7797369" cy="307777"/>
          </a:xfrm>
          <a:prstGeom prst="rect">
            <a:avLst/>
          </a:prstGeom>
          <a:noFill/>
        </p:spPr>
        <p:txBody>
          <a:bodyPr wrap="square">
            <a:spAutoFit/>
          </a:bodyPr>
          <a:lstStyle/>
          <a:p>
            <a:r>
              <a:rPr lang="en-GB" sz="1400" dirty="0"/>
              <a:t>Enables many older people to live independently in their own n homes and communities.  </a:t>
            </a:r>
          </a:p>
        </p:txBody>
      </p:sp>
      <p:pic>
        <p:nvPicPr>
          <p:cNvPr id="84" name="Picture 83">
            <a:extLst>
              <a:ext uri="{FF2B5EF4-FFF2-40B4-BE49-F238E27FC236}">
                <a16:creationId xmlns:a16="http://schemas.microsoft.com/office/drawing/2014/main" id="{7791DF3A-8E53-6408-919D-FBD6857DDBA7}"/>
              </a:ext>
            </a:extLst>
          </p:cNvPr>
          <p:cNvPicPr>
            <a:picLocks noChangeAspect="1"/>
          </p:cNvPicPr>
          <p:nvPr/>
        </p:nvPicPr>
        <p:blipFill>
          <a:blip r:embed="rId5"/>
          <a:srcRect l="14234" t="34853" r="16227" b="983"/>
          <a:stretch>
            <a:fillRect/>
          </a:stretch>
        </p:blipFill>
        <p:spPr>
          <a:xfrm>
            <a:off x="225871" y="2293585"/>
            <a:ext cx="672290" cy="3085532"/>
          </a:xfrm>
          <a:prstGeom prst="rect">
            <a:avLst/>
          </a:prstGeom>
        </p:spPr>
      </p:pic>
      <p:pic>
        <p:nvPicPr>
          <p:cNvPr id="88" name="Picture 87">
            <a:extLst>
              <a:ext uri="{FF2B5EF4-FFF2-40B4-BE49-F238E27FC236}">
                <a16:creationId xmlns:a16="http://schemas.microsoft.com/office/drawing/2014/main" id="{6E8E3D61-19C5-1DCF-4881-8EC1D4FDCA52}"/>
              </a:ext>
            </a:extLst>
          </p:cNvPr>
          <p:cNvPicPr>
            <a:picLocks noChangeAspect="1"/>
          </p:cNvPicPr>
          <p:nvPr/>
        </p:nvPicPr>
        <p:blipFill>
          <a:blip r:embed="rId5"/>
          <a:srcRect l="8780" t="20946" r="20776" b="65281"/>
          <a:stretch>
            <a:fillRect/>
          </a:stretch>
        </p:blipFill>
        <p:spPr>
          <a:xfrm>
            <a:off x="323501" y="1378308"/>
            <a:ext cx="787027" cy="765419"/>
          </a:xfrm>
          <a:prstGeom prst="flowChartConnector">
            <a:avLst/>
          </a:prstGeom>
        </p:spPr>
      </p:pic>
      <p:cxnSp>
        <p:nvCxnSpPr>
          <p:cNvPr id="105" name="Straight Connector 104">
            <a:extLst>
              <a:ext uri="{FF2B5EF4-FFF2-40B4-BE49-F238E27FC236}">
                <a16:creationId xmlns:a16="http://schemas.microsoft.com/office/drawing/2014/main" id="{A95A8EE4-822A-5644-E161-68BB7E500106}"/>
              </a:ext>
            </a:extLst>
          </p:cNvPr>
          <p:cNvCxnSpPr>
            <a:cxnSpLocks/>
          </p:cNvCxnSpPr>
          <p:nvPr/>
        </p:nvCxnSpPr>
        <p:spPr>
          <a:xfrm flipH="1">
            <a:off x="1358215" y="5696947"/>
            <a:ext cx="14515" cy="954267"/>
          </a:xfrm>
          <a:prstGeom prst="line">
            <a:avLst/>
          </a:prstGeom>
          <a:ln w="38100">
            <a:solidFill>
              <a:schemeClr val="bg1"/>
            </a:solidFill>
          </a:ln>
        </p:spPr>
        <p:style>
          <a:lnRef idx="2">
            <a:schemeClr val="accent1"/>
          </a:lnRef>
          <a:fillRef idx="0">
            <a:schemeClr val="accent1"/>
          </a:fillRef>
          <a:effectRef idx="1">
            <a:schemeClr val="accent1"/>
          </a:effectRef>
          <a:fontRef idx="minor">
            <a:schemeClr val="tx1"/>
          </a:fontRef>
        </p:style>
      </p:cxnSp>
      <p:sp>
        <p:nvSpPr>
          <p:cNvPr id="107" name="Rectangle: Rounded Corners 106">
            <a:extLst>
              <a:ext uri="{FF2B5EF4-FFF2-40B4-BE49-F238E27FC236}">
                <a16:creationId xmlns:a16="http://schemas.microsoft.com/office/drawing/2014/main" id="{3BD25C62-9E88-F5FB-A8D9-0F2C745DBDE1}"/>
              </a:ext>
            </a:extLst>
          </p:cNvPr>
          <p:cNvSpPr/>
          <p:nvPr/>
        </p:nvSpPr>
        <p:spPr>
          <a:xfrm>
            <a:off x="71723" y="5501248"/>
            <a:ext cx="12120275" cy="1345667"/>
          </a:xfrm>
          <a:prstGeom prst="roundRect">
            <a:avLst>
              <a:gd name="adj" fmla="val 11294"/>
            </a:avLst>
          </a:prstGeom>
          <a:solidFill>
            <a:srgbClr val="F7F3EF"/>
          </a:solidFill>
          <a:ln>
            <a:solidFill>
              <a:srgbClr val="F4F0EC"/>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109" name="Arrow: Pentagon 108">
            <a:extLst>
              <a:ext uri="{FF2B5EF4-FFF2-40B4-BE49-F238E27FC236}">
                <a16:creationId xmlns:a16="http://schemas.microsoft.com/office/drawing/2014/main" id="{C4332CCD-FB15-D1CA-C3E0-6BF69E341A07}"/>
              </a:ext>
            </a:extLst>
          </p:cNvPr>
          <p:cNvSpPr/>
          <p:nvPr/>
        </p:nvSpPr>
        <p:spPr>
          <a:xfrm>
            <a:off x="2" y="5501249"/>
            <a:ext cx="4998718" cy="1345667"/>
          </a:xfrm>
          <a:prstGeom prst="homePlate">
            <a:avLst>
              <a:gd name="adj" fmla="val 30165"/>
            </a:avLst>
          </a:prstGeom>
          <a:solidFill>
            <a:srgbClr val="102233"/>
          </a:solidFill>
          <a:ln>
            <a:solidFill>
              <a:srgbClr val="263C50"/>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ln>
                <a:solidFill>
                  <a:srgbClr val="482B3C"/>
                </a:solidFill>
              </a:ln>
            </a:endParaRPr>
          </a:p>
        </p:txBody>
      </p:sp>
      <p:pic>
        <p:nvPicPr>
          <p:cNvPr id="113" name="Picture 112">
            <a:extLst>
              <a:ext uri="{FF2B5EF4-FFF2-40B4-BE49-F238E27FC236}">
                <a16:creationId xmlns:a16="http://schemas.microsoft.com/office/drawing/2014/main" id="{F1563404-80ED-27BF-37DF-F2559F284A1F}"/>
              </a:ext>
            </a:extLst>
          </p:cNvPr>
          <p:cNvPicPr>
            <a:picLocks noChangeAspect="1"/>
          </p:cNvPicPr>
          <p:nvPr/>
        </p:nvPicPr>
        <p:blipFill>
          <a:blip r:embed="rId6"/>
          <a:stretch>
            <a:fillRect/>
          </a:stretch>
        </p:blipFill>
        <p:spPr>
          <a:xfrm>
            <a:off x="71723" y="5746921"/>
            <a:ext cx="1038805" cy="941417"/>
          </a:xfrm>
          <a:prstGeom prst="rect">
            <a:avLst/>
          </a:prstGeom>
        </p:spPr>
      </p:pic>
      <p:cxnSp>
        <p:nvCxnSpPr>
          <p:cNvPr id="114" name="Straight Connector 113">
            <a:extLst>
              <a:ext uri="{FF2B5EF4-FFF2-40B4-BE49-F238E27FC236}">
                <a16:creationId xmlns:a16="http://schemas.microsoft.com/office/drawing/2014/main" id="{BD82B5DE-C9DD-F56B-876A-83E001A59AE4}"/>
              </a:ext>
            </a:extLst>
          </p:cNvPr>
          <p:cNvCxnSpPr>
            <a:cxnSpLocks/>
          </p:cNvCxnSpPr>
          <p:nvPr/>
        </p:nvCxnSpPr>
        <p:spPr>
          <a:xfrm flipH="1">
            <a:off x="1110528" y="5663740"/>
            <a:ext cx="14515" cy="954267"/>
          </a:xfrm>
          <a:prstGeom prst="line">
            <a:avLst/>
          </a:prstGeom>
          <a:ln w="38100">
            <a:solidFill>
              <a:schemeClr val="bg1"/>
            </a:solidFill>
          </a:ln>
        </p:spPr>
        <p:style>
          <a:lnRef idx="2">
            <a:schemeClr val="accent1"/>
          </a:lnRef>
          <a:fillRef idx="0">
            <a:schemeClr val="accent1"/>
          </a:fillRef>
          <a:effectRef idx="1">
            <a:schemeClr val="accent1"/>
          </a:effectRef>
          <a:fontRef idx="minor">
            <a:schemeClr val="tx1"/>
          </a:fontRef>
        </p:style>
      </p:cxnSp>
      <p:sp>
        <p:nvSpPr>
          <p:cNvPr id="116" name="TextBox 115">
            <a:extLst>
              <a:ext uri="{FF2B5EF4-FFF2-40B4-BE49-F238E27FC236}">
                <a16:creationId xmlns:a16="http://schemas.microsoft.com/office/drawing/2014/main" id="{F972CE80-7CBD-B57E-23A6-278065139F18}"/>
              </a:ext>
            </a:extLst>
          </p:cNvPr>
          <p:cNvSpPr txBox="1"/>
          <p:nvPr/>
        </p:nvSpPr>
        <p:spPr>
          <a:xfrm>
            <a:off x="1444450" y="5925530"/>
            <a:ext cx="3174237" cy="646331"/>
          </a:xfrm>
          <a:prstGeom prst="rect">
            <a:avLst/>
          </a:prstGeom>
          <a:noFill/>
        </p:spPr>
        <p:txBody>
          <a:bodyPr wrap="square">
            <a:spAutoFit/>
          </a:bodyPr>
          <a:lstStyle/>
          <a:p>
            <a:r>
              <a:rPr lang="en-GB" sz="1400" b="1" dirty="0">
                <a:solidFill>
                  <a:schemeClr val="bg1"/>
                </a:solidFill>
                <a:latin typeface="Arial Nova Cond" panose="020B0506020202020204" pitchFamily="34" charset="0"/>
              </a:rPr>
              <a:t>Home care can promote autonomy,</a:t>
            </a:r>
          </a:p>
          <a:p>
            <a:r>
              <a:rPr lang="en-GB" sz="1100" b="1" dirty="0">
                <a:solidFill>
                  <a:srgbClr val="EBCAB8"/>
                </a:solidFill>
                <a:latin typeface="Arial Nova Cond" panose="020B0506020202020204" pitchFamily="34" charset="0"/>
              </a:rPr>
              <a:t>But independence is compromised when services lack sufficient time, staffing or coordination.</a:t>
            </a:r>
          </a:p>
        </p:txBody>
      </p:sp>
      <p:sp>
        <p:nvSpPr>
          <p:cNvPr id="118" name="TextBox 117">
            <a:extLst>
              <a:ext uri="{FF2B5EF4-FFF2-40B4-BE49-F238E27FC236}">
                <a16:creationId xmlns:a16="http://schemas.microsoft.com/office/drawing/2014/main" id="{C1F585DD-C5EF-6EDD-E6A4-1B76951ADE92}"/>
              </a:ext>
            </a:extLst>
          </p:cNvPr>
          <p:cNvSpPr txBox="1"/>
          <p:nvPr/>
        </p:nvSpPr>
        <p:spPr>
          <a:xfrm>
            <a:off x="6014550" y="5822802"/>
            <a:ext cx="1129499" cy="646331"/>
          </a:xfrm>
          <a:prstGeom prst="rect">
            <a:avLst/>
          </a:prstGeom>
          <a:noFill/>
        </p:spPr>
        <p:txBody>
          <a:bodyPr wrap="square" rtlCol="0">
            <a:spAutoFit/>
          </a:bodyPr>
          <a:lstStyle/>
          <a:p>
            <a:r>
              <a:rPr lang="en-GB" sz="1200" dirty="0">
                <a:latin typeface="Arial Nova Light" panose="020B0304020202020204" pitchFamily="34" charset="0"/>
              </a:rPr>
              <a:t>More time for personalised care.</a:t>
            </a:r>
          </a:p>
        </p:txBody>
      </p:sp>
      <p:sp>
        <p:nvSpPr>
          <p:cNvPr id="120" name="TextBox 119">
            <a:extLst>
              <a:ext uri="{FF2B5EF4-FFF2-40B4-BE49-F238E27FC236}">
                <a16:creationId xmlns:a16="http://schemas.microsoft.com/office/drawing/2014/main" id="{BD77BFDE-1B0B-88CB-CE7F-008BDF70E466}"/>
              </a:ext>
            </a:extLst>
          </p:cNvPr>
          <p:cNvSpPr txBox="1"/>
          <p:nvPr/>
        </p:nvSpPr>
        <p:spPr>
          <a:xfrm>
            <a:off x="8354339" y="5822802"/>
            <a:ext cx="1167581" cy="646331"/>
          </a:xfrm>
          <a:prstGeom prst="rect">
            <a:avLst/>
          </a:prstGeom>
          <a:noFill/>
        </p:spPr>
        <p:txBody>
          <a:bodyPr wrap="square" rtlCol="0">
            <a:spAutoFit/>
          </a:bodyPr>
          <a:lstStyle/>
          <a:p>
            <a:r>
              <a:rPr lang="en-GB" sz="1200" dirty="0">
                <a:latin typeface="Arial Nova Light" panose="020B0304020202020204" pitchFamily="34" charset="0"/>
              </a:rPr>
              <a:t>A stable and well supported workforce</a:t>
            </a:r>
          </a:p>
        </p:txBody>
      </p:sp>
      <p:sp>
        <p:nvSpPr>
          <p:cNvPr id="122" name="TextBox 121">
            <a:extLst>
              <a:ext uri="{FF2B5EF4-FFF2-40B4-BE49-F238E27FC236}">
                <a16:creationId xmlns:a16="http://schemas.microsoft.com/office/drawing/2014/main" id="{E03DFED0-FEF4-46A8-4DAF-58A12F22A3A2}"/>
              </a:ext>
            </a:extLst>
          </p:cNvPr>
          <p:cNvSpPr txBox="1"/>
          <p:nvPr/>
        </p:nvSpPr>
        <p:spPr>
          <a:xfrm>
            <a:off x="10653748" y="5648568"/>
            <a:ext cx="1469308" cy="1015663"/>
          </a:xfrm>
          <a:prstGeom prst="rect">
            <a:avLst/>
          </a:prstGeom>
          <a:noFill/>
        </p:spPr>
        <p:txBody>
          <a:bodyPr wrap="square" rtlCol="0">
            <a:spAutoFit/>
          </a:bodyPr>
          <a:lstStyle/>
          <a:p>
            <a:r>
              <a:rPr lang="en-GB" sz="1200" dirty="0">
                <a:latin typeface="Arial Nova Light" panose="020B0304020202020204" pitchFamily="34" charset="0"/>
              </a:rPr>
              <a:t>Better coordination across health, social care and community services.</a:t>
            </a:r>
          </a:p>
        </p:txBody>
      </p:sp>
      <p:pic>
        <p:nvPicPr>
          <p:cNvPr id="124" name="Picture 123">
            <a:extLst>
              <a:ext uri="{FF2B5EF4-FFF2-40B4-BE49-F238E27FC236}">
                <a16:creationId xmlns:a16="http://schemas.microsoft.com/office/drawing/2014/main" id="{EB4252EE-B121-D16B-04C7-22B6D95D6ADE}"/>
              </a:ext>
            </a:extLst>
          </p:cNvPr>
          <p:cNvPicPr>
            <a:picLocks noChangeAspect="1"/>
          </p:cNvPicPr>
          <p:nvPr/>
        </p:nvPicPr>
        <p:blipFill>
          <a:blip r:embed="rId7"/>
          <a:srcRect l="6137"/>
          <a:stretch>
            <a:fillRect/>
          </a:stretch>
        </p:blipFill>
        <p:spPr>
          <a:xfrm>
            <a:off x="5063441" y="5677312"/>
            <a:ext cx="887008" cy="971625"/>
          </a:xfrm>
          <a:prstGeom prst="rect">
            <a:avLst/>
          </a:prstGeom>
        </p:spPr>
      </p:pic>
      <p:pic>
        <p:nvPicPr>
          <p:cNvPr id="126" name="Picture 125">
            <a:extLst>
              <a:ext uri="{FF2B5EF4-FFF2-40B4-BE49-F238E27FC236}">
                <a16:creationId xmlns:a16="http://schemas.microsoft.com/office/drawing/2014/main" id="{048B080C-A742-3490-6E7D-D2ED0FF3D0B7}"/>
              </a:ext>
            </a:extLst>
          </p:cNvPr>
          <p:cNvPicPr>
            <a:picLocks noChangeAspect="1"/>
          </p:cNvPicPr>
          <p:nvPr/>
        </p:nvPicPr>
        <p:blipFill>
          <a:blip r:embed="rId8"/>
          <a:stretch>
            <a:fillRect/>
          </a:stretch>
        </p:blipFill>
        <p:spPr>
          <a:xfrm>
            <a:off x="7365523" y="5677312"/>
            <a:ext cx="821187" cy="931496"/>
          </a:xfrm>
          <a:prstGeom prst="rect">
            <a:avLst/>
          </a:prstGeom>
        </p:spPr>
      </p:pic>
      <p:pic>
        <p:nvPicPr>
          <p:cNvPr id="128" name="Picture 127">
            <a:extLst>
              <a:ext uri="{FF2B5EF4-FFF2-40B4-BE49-F238E27FC236}">
                <a16:creationId xmlns:a16="http://schemas.microsoft.com/office/drawing/2014/main" id="{28E7A623-7251-F6EF-4059-A95A783FEFF0}"/>
              </a:ext>
            </a:extLst>
          </p:cNvPr>
          <p:cNvPicPr>
            <a:picLocks noChangeAspect="1"/>
          </p:cNvPicPr>
          <p:nvPr/>
        </p:nvPicPr>
        <p:blipFill>
          <a:blip r:embed="rId9"/>
          <a:stretch>
            <a:fillRect/>
          </a:stretch>
        </p:blipFill>
        <p:spPr>
          <a:xfrm>
            <a:off x="9770392" y="5710040"/>
            <a:ext cx="866233" cy="853305"/>
          </a:xfrm>
          <a:prstGeom prst="rect">
            <a:avLst/>
          </a:prstGeom>
        </p:spPr>
      </p:pic>
      <p:cxnSp>
        <p:nvCxnSpPr>
          <p:cNvPr id="129" name="Straight Connector 128">
            <a:extLst>
              <a:ext uri="{FF2B5EF4-FFF2-40B4-BE49-F238E27FC236}">
                <a16:creationId xmlns:a16="http://schemas.microsoft.com/office/drawing/2014/main" id="{95909BD3-87CA-D5DE-B0CF-91F6CF2B550B}"/>
              </a:ext>
            </a:extLst>
          </p:cNvPr>
          <p:cNvCxnSpPr/>
          <p:nvPr/>
        </p:nvCxnSpPr>
        <p:spPr>
          <a:xfrm>
            <a:off x="7199033" y="5666084"/>
            <a:ext cx="0" cy="905777"/>
          </a:xfrm>
          <a:prstGeom prst="line">
            <a:avLst/>
          </a:prstGeom>
          <a:ln>
            <a:solidFill>
              <a:srgbClr val="DDDCDC"/>
            </a:solidFill>
          </a:ln>
        </p:spPr>
        <p:style>
          <a:lnRef idx="2">
            <a:schemeClr val="accent1"/>
          </a:lnRef>
          <a:fillRef idx="0">
            <a:schemeClr val="accent1"/>
          </a:fillRef>
          <a:effectRef idx="1">
            <a:schemeClr val="accent1"/>
          </a:effectRef>
          <a:fontRef idx="minor">
            <a:schemeClr val="tx1"/>
          </a:fontRef>
        </p:style>
      </p:cxnSp>
      <p:cxnSp>
        <p:nvCxnSpPr>
          <p:cNvPr id="130" name="Straight Connector 129">
            <a:extLst>
              <a:ext uri="{FF2B5EF4-FFF2-40B4-BE49-F238E27FC236}">
                <a16:creationId xmlns:a16="http://schemas.microsoft.com/office/drawing/2014/main" id="{15EC997D-9C43-0779-69E2-FDDDD8BA95B4}"/>
              </a:ext>
            </a:extLst>
          </p:cNvPr>
          <p:cNvCxnSpPr/>
          <p:nvPr/>
        </p:nvCxnSpPr>
        <p:spPr>
          <a:xfrm>
            <a:off x="9644710" y="5677312"/>
            <a:ext cx="0" cy="905777"/>
          </a:xfrm>
          <a:prstGeom prst="line">
            <a:avLst/>
          </a:prstGeom>
          <a:ln>
            <a:solidFill>
              <a:srgbClr val="DDDCDC"/>
            </a:solidFill>
          </a:ln>
        </p:spPr>
        <p:style>
          <a:lnRef idx="2">
            <a:schemeClr val="accent1"/>
          </a:lnRef>
          <a:fillRef idx="0">
            <a:schemeClr val="accent1"/>
          </a:fillRef>
          <a:effectRef idx="1">
            <a:schemeClr val="accent1"/>
          </a:effectRef>
          <a:fontRef idx="minor">
            <a:schemeClr val="tx1"/>
          </a:fontRef>
        </p:style>
      </p:cxnSp>
      <p:pic>
        <p:nvPicPr>
          <p:cNvPr id="151" name="Picture 150" descr="657 Peach Bubble Flat Royalty-Free Images, Stock Photos &amp; Pictures |  Shutterstock">
            <a:extLst>
              <a:ext uri="{FF2B5EF4-FFF2-40B4-BE49-F238E27FC236}">
                <a16:creationId xmlns:a16="http://schemas.microsoft.com/office/drawing/2014/main" id="{EDD370A7-5D22-819B-6BA4-4896495690C8}"/>
              </a:ext>
            </a:extLst>
          </p:cNvPr>
          <p:cNvPicPr>
            <a:picLocks noChangeAspect="1"/>
          </p:cNvPicPr>
          <p:nvPr/>
        </p:nvPicPr>
        <p:blipFill>
          <a:blip r:embed="rId10"/>
          <a:srcRect l="-1" t="-1" r="13618" b="38469"/>
          <a:stretch>
            <a:fillRect/>
          </a:stretch>
        </p:blipFill>
        <p:spPr>
          <a:xfrm rot="15568177">
            <a:off x="5919096" y="199346"/>
            <a:ext cx="6302077" cy="5733777"/>
          </a:xfrm>
          <a:prstGeom prst="rect">
            <a:avLst/>
          </a:prstGeom>
        </p:spPr>
      </p:pic>
      <p:pic>
        <p:nvPicPr>
          <p:cNvPr id="153" name="Picture 152" descr="A respite care worker assisting a senior woman in reading a book">
            <a:extLst>
              <a:ext uri="{FF2B5EF4-FFF2-40B4-BE49-F238E27FC236}">
                <a16:creationId xmlns:a16="http://schemas.microsoft.com/office/drawing/2014/main" id="{0724FE04-2471-49B1-6801-905D9010E2CB}"/>
              </a:ext>
            </a:extLst>
          </p:cNvPr>
          <p:cNvPicPr>
            <a:picLocks noChangeAspect="1"/>
          </p:cNvPicPr>
          <p:nvPr/>
        </p:nvPicPr>
        <p:blipFill>
          <a:blip r:embed="rId11"/>
          <a:srcRect l="39651" r="14736"/>
          <a:stretch>
            <a:fillRect/>
          </a:stretch>
        </p:blipFill>
        <p:spPr>
          <a:xfrm>
            <a:off x="8542880" y="-29895"/>
            <a:ext cx="3668559" cy="4356551"/>
          </a:xfrm>
          <a:prstGeom prst="rect">
            <a:avLst/>
          </a:prstGeom>
        </p:spPr>
      </p:pic>
      <p:sp>
        <p:nvSpPr>
          <p:cNvPr id="154" name="Rectangle: Rounded Corners 153">
            <a:extLst>
              <a:ext uri="{FF2B5EF4-FFF2-40B4-BE49-F238E27FC236}">
                <a16:creationId xmlns:a16="http://schemas.microsoft.com/office/drawing/2014/main" id="{7633FF1E-1935-0887-18A9-1FF492334D29}"/>
              </a:ext>
            </a:extLst>
          </p:cNvPr>
          <p:cNvSpPr/>
          <p:nvPr/>
        </p:nvSpPr>
        <p:spPr>
          <a:xfrm>
            <a:off x="4696237" y="1456566"/>
            <a:ext cx="4411884" cy="3944868"/>
          </a:xfrm>
          <a:prstGeom prst="roundRect">
            <a:avLst>
              <a:gd name="adj" fmla="val 4344"/>
            </a:avLst>
          </a:prstGeom>
          <a:solidFill>
            <a:srgbClr val="F9F0E6"/>
          </a:solidFill>
          <a:ln>
            <a:solidFill>
              <a:srgbClr val="F9F0E6"/>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dirty="0"/>
          </a:p>
        </p:txBody>
      </p:sp>
      <p:sp>
        <p:nvSpPr>
          <p:cNvPr id="155" name="Rectangle: Rounded Corners 154">
            <a:extLst>
              <a:ext uri="{FF2B5EF4-FFF2-40B4-BE49-F238E27FC236}">
                <a16:creationId xmlns:a16="http://schemas.microsoft.com/office/drawing/2014/main" id="{30AF549B-7E86-9818-672F-9727F69DAE81}"/>
              </a:ext>
            </a:extLst>
          </p:cNvPr>
          <p:cNvSpPr/>
          <p:nvPr/>
        </p:nvSpPr>
        <p:spPr>
          <a:xfrm>
            <a:off x="5138344" y="1515840"/>
            <a:ext cx="2852652" cy="496087"/>
          </a:xfrm>
          <a:prstGeom prst="roundRect">
            <a:avLst>
              <a:gd name="adj" fmla="val 50000"/>
            </a:avLst>
          </a:prstGeom>
          <a:solidFill>
            <a:srgbClr val="B97B62"/>
          </a:solidFill>
          <a:ln>
            <a:solidFill>
              <a:srgbClr val="B48757"/>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r>
              <a:rPr lang="en-GB" sz="2000" b="1" dirty="0">
                <a:latin typeface="Modern No. 20" panose="02070704070505020303" pitchFamily="18" charset="0"/>
              </a:rPr>
              <a:t>     </a:t>
            </a:r>
            <a:r>
              <a:rPr lang="en-GB" b="1" dirty="0">
                <a:latin typeface="Abadi" panose="020F0502020204030204" pitchFamily="34" charset="0"/>
              </a:rPr>
              <a:t>challenges </a:t>
            </a:r>
            <a:endParaRPr lang="en-GB" sz="2000" b="1" dirty="0">
              <a:latin typeface="Abadi" panose="020F0502020204030204" pitchFamily="34" charset="0"/>
            </a:endParaRPr>
          </a:p>
        </p:txBody>
      </p:sp>
      <p:sp>
        <p:nvSpPr>
          <p:cNvPr id="156" name="TextBox 155">
            <a:extLst>
              <a:ext uri="{FF2B5EF4-FFF2-40B4-BE49-F238E27FC236}">
                <a16:creationId xmlns:a16="http://schemas.microsoft.com/office/drawing/2014/main" id="{D78F0E87-3002-368D-45D7-6653C6A80A55}"/>
              </a:ext>
            </a:extLst>
          </p:cNvPr>
          <p:cNvSpPr txBox="1"/>
          <p:nvPr/>
        </p:nvSpPr>
        <p:spPr>
          <a:xfrm>
            <a:off x="5483236" y="2381420"/>
            <a:ext cx="1143812" cy="276999"/>
          </a:xfrm>
          <a:prstGeom prst="rect">
            <a:avLst/>
          </a:prstGeom>
          <a:noFill/>
        </p:spPr>
        <p:txBody>
          <a:bodyPr wrap="square">
            <a:spAutoFit/>
          </a:bodyPr>
          <a:lstStyle/>
          <a:p>
            <a:r>
              <a:rPr lang="en-GB" sz="1200" b="1" dirty="0">
                <a:solidFill>
                  <a:srgbClr val="805526"/>
                </a:solidFill>
              </a:rPr>
              <a:t>Short visits </a:t>
            </a:r>
          </a:p>
        </p:txBody>
      </p:sp>
      <p:cxnSp>
        <p:nvCxnSpPr>
          <p:cNvPr id="157" name="Straight Connector 156">
            <a:extLst>
              <a:ext uri="{FF2B5EF4-FFF2-40B4-BE49-F238E27FC236}">
                <a16:creationId xmlns:a16="http://schemas.microsoft.com/office/drawing/2014/main" id="{08C4522C-8C5A-47F1-92BA-2387CB3B37A1}"/>
              </a:ext>
            </a:extLst>
          </p:cNvPr>
          <p:cNvCxnSpPr>
            <a:cxnSpLocks/>
          </p:cNvCxnSpPr>
          <p:nvPr/>
        </p:nvCxnSpPr>
        <p:spPr>
          <a:xfrm>
            <a:off x="5483235" y="2867432"/>
            <a:ext cx="3191700" cy="10128"/>
          </a:xfrm>
          <a:prstGeom prst="line">
            <a:avLst/>
          </a:prstGeom>
          <a:ln>
            <a:solidFill>
              <a:srgbClr val="DEBF9B"/>
            </a:solidFill>
          </a:ln>
        </p:spPr>
        <p:style>
          <a:lnRef idx="2">
            <a:schemeClr val="accent1"/>
          </a:lnRef>
          <a:fillRef idx="0">
            <a:schemeClr val="accent1"/>
          </a:fillRef>
          <a:effectRef idx="1">
            <a:schemeClr val="accent1"/>
          </a:effectRef>
          <a:fontRef idx="minor">
            <a:schemeClr val="tx1"/>
          </a:fontRef>
        </p:style>
      </p:cxnSp>
      <p:cxnSp>
        <p:nvCxnSpPr>
          <p:cNvPr id="158" name="Straight Connector 157">
            <a:extLst>
              <a:ext uri="{FF2B5EF4-FFF2-40B4-BE49-F238E27FC236}">
                <a16:creationId xmlns:a16="http://schemas.microsoft.com/office/drawing/2014/main" id="{2B011225-74B7-35DD-ADF0-C76F7BC7AD8B}"/>
              </a:ext>
            </a:extLst>
          </p:cNvPr>
          <p:cNvCxnSpPr>
            <a:cxnSpLocks/>
          </p:cNvCxnSpPr>
          <p:nvPr/>
        </p:nvCxnSpPr>
        <p:spPr>
          <a:xfrm>
            <a:off x="5483235" y="3646574"/>
            <a:ext cx="3191700" cy="10128"/>
          </a:xfrm>
          <a:prstGeom prst="line">
            <a:avLst/>
          </a:prstGeom>
          <a:ln>
            <a:solidFill>
              <a:srgbClr val="DEBF9B"/>
            </a:solidFill>
          </a:ln>
        </p:spPr>
        <p:style>
          <a:lnRef idx="2">
            <a:schemeClr val="accent1"/>
          </a:lnRef>
          <a:fillRef idx="0">
            <a:schemeClr val="accent1"/>
          </a:fillRef>
          <a:effectRef idx="1">
            <a:schemeClr val="accent1"/>
          </a:effectRef>
          <a:fontRef idx="minor">
            <a:schemeClr val="tx1"/>
          </a:fontRef>
        </p:style>
      </p:cxnSp>
      <p:cxnSp>
        <p:nvCxnSpPr>
          <p:cNvPr id="159" name="Straight Connector 158">
            <a:extLst>
              <a:ext uri="{FF2B5EF4-FFF2-40B4-BE49-F238E27FC236}">
                <a16:creationId xmlns:a16="http://schemas.microsoft.com/office/drawing/2014/main" id="{54B5526F-35EE-7F8D-A635-EAA4F04E8B17}"/>
              </a:ext>
            </a:extLst>
          </p:cNvPr>
          <p:cNvCxnSpPr>
            <a:cxnSpLocks/>
          </p:cNvCxnSpPr>
          <p:nvPr/>
        </p:nvCxnSpPr>
        <p:spPr>
          <a:xfrm>
            <a:off x="5492982" y="4447709"/>
            <a:ext cx="3191700" cy="10128"/>
          </a:xfrm>
          <a:prstGeom prst="line">
            <a:avLst/>
          </a:prstGeom>
          <a:ln>
            <a:solidFill>
              <a:srgbClr val="DEBF9B"/>
            </a:solidFill>
          </a:ln>
        </p:spPr>
        <p:style>
          <a:lnRef idx="2">
            <a:schemeClr val="accent1"/>
          </a:lnRef>
          <a:fillRef idx="0">
            <a:schemeClr val="accent1"/>
          </a:fillRef>
          <a:effectRef idx="1">
            <a:schemeClr val="accent1"/>
          </a:effectRef>
          <a:fontRef idx="minor">
            <a:schemeClr val="tx1"/>
          </a:fontRef>
        </p:style>
      </p:cxnSp>
      <p:cxnSp>
        <p:nvCxnSpPr>
          <p:cNvPr id="160" name="Straight Connector 159">
            <a:extLst>
              <a:ext uri="{FF2B5EF4-FFF2-40B4-BE49-F238E27FC236}">
                <a16:creationId xmlns:a16="http://schemas.microsoft.com/office/drawing/2014/main" id="{DE761C3B-278F-8042-7700-0986F441E9E8}"/>
              </a:ext>
            </a:extLst>
          </p:cNvPr>
          <p:cNvCxnSpPr>
            <a:cxnSpLocks/>
          </p:cNvCxnSpPr>
          <p:nvPr/>
        </p:nvCxnSpPr>
        <p:spPr>
          <a:xfrm>
            <a:off x="6634496" y="2982738"/>
            <a:ext cx="0" cy="528320"/>
          </a:xfrm>
          <a:prstGeom prst="line">
            <a:avLst/>
          </a:prstGeom>
          <a:ln>
            <a:solidFill>
              <a:srgbClr val="DEBF9B"/>
            </a:solidFill>
          </a:ln>
        </p:spPr>
        <p:style>
          <a:lnRef idx="2">
            <a:schemeClr val="accent1"/>
          </a:lnRef>
          <a:fillRef idx="0">
            <a:schemeClr val="accent1"/>
          </a:fillRef>
          <a:effectRef idx="1">
            <a:schemeClr val="accent1"/>
          </a:effectRef>
          <a:fontRef idx="minor">
            <a:schemeClr val="tx1"/>
          </a:fontRef>
        </p:style>
      </p:cxnSp>
      <p:cxnSp>
        <p:nvCxnSpPr>
          <p:cNvPr id="161" name="Straight Connector 160">
            <a:extLst>
              <a:ext uri="{FF2B5EF4-FFF2-40B4-BE49-F238E27FC236}">
                <a16:creationId xmlns:a16="http://schemas.microsoft.com/office/drawing/2014/main" id="{383BFB66-A434-B249-4CCD-8B0C8F1E680C}"/>
              </a:ext>
            </a:extLst>
          </p:cNvPr>
          <p:cNvCxnSpPr>
            <a:cxnSpLocks/>
          </p:cNvCxnSpPr>
          <p:nvPr/>
        </p:nvCxnSpPr>
        <p:spPr>
          <a:xfrm>
            <a:off x="6634496" y="2247642"/>
            <a:ext cx="0" cy="528320"/>
          </a:xfrm>
          <a:prstGeom prst="line">
            <a:avLst/>
          </a:prstGeom>
          <a:ln>
            <a:solidFill>
              <a:srgbClr val="DEBF9B"/>
            </a:solidFill>
          </a:ln>
        </p:spPr>
        <p:style>
          <a:lnRef idx="2">
            <a:schemeClr val="accent1"/>
          </a:lnRef>
          <a:fillRef idx="0">
            <a:schemeClr val="accent1"/>
          </a:fillRef>
          <a:effectRef idx="1">
            <a:schemeClr val="accent1"/>
          </a:effectRef>
          <a:fontRef idx="minor">
            <a:schemeClr val="tx1"/>
          </a:fontRef>
        </p:style>
      </p:cxnSp>
      <p:sp>
        <p:nvSpPr>
          <p:cNvPr id="162" name="TextBox 161">
            <a:extLst>
              <a:ext uri="{FF2B5EF4-FFF2-40B4-BE49-F238E27FC236}">
                <a16:creationId xmlns:a16="http://schemas.microsoft.com/office/drawing/2014/main" id="{A3131803-BFF5-B462-F4FD-08A3409A9642}"/>
              </a:ext>
            </a:extLst>
          </p:cNvPr>
          <p:cNvSpPr txBox="1"/>
          <p:nvPr/>
        </p:nvSpPr>
        <p:spPr>
          <a:xfrm>
            <a:off x="5452342" y="3035389"/>
            <a:ext cx="1039899" cy="461665"/>
          </a:xfrm>
          <a:prstGeom prst="rect">
            <a:avLst/>
          </a:prstGeom>
          <a:noFill/>
        </p:spPr>
        <p:txBody>
          <a:bodyPr wrap="square">
            <a:spAutoFit/>
          </a:bodyPr>
          <a:lstStyle/>
          <a:p>
            <a:r>
              <a:rPr lang="en-GB" sz="1200" b="1" dirty="0">
                <a:solidFill>
                  <a:srgbClr val="805526"/>
                </a:solidFill>
              </a:rPr>
              <a:t>Workforce shortages </a:t>
            </a:r>
          </a:p>
        </p:txBody>
      </p:sp>
      <p:sp>
        <p:nvSpPr>
          <p:cNvPr id="163" name="TextBox 162">
            <a:extLst>
              <a:ext uri="{FF2B5EF4-FFF2-40B4-BE49-F238E27FC236}">
                <a16:creationId xmlns:a16="http://schemas.microsoft.com/office/drawing/2014/main" id="{CA0CEF0F-A3C3-1371-2773-6DC6B63AD004}"/>
              </a:ext>
            </a:extLst>
          </p:cNvPr>
          <p:cNvSpPr txBox="1"/>
          <p:nvPr/>
        </p:nvSpPr>
        <p:spPr>
          <a:xfrm>
            <a:off x="5492982" y="3790872"/>
            <a:ext cx="999259" cy="461665"/>
          </a:xfrm>
          <a:prstGeom prst="rect">
            <a:avLst/>
          </a:prstGeom>
          <a:noFill/>
        </p:spPr>
        <p:txBody>
          <a:bodyPr wrap="square">
            <a:spAutoFit/>
          </a:bodyPr>
          <a:lstStyle/>
          <a:p>
            <a:r>
              <a:rPr lang="en-GB" sz="1200" b="1" dirty="0">
                <a:solidFill>
                  <a:srgbClr val="805526"/>
                </a:solidFill>
              </a:rPr>
              <a:t>Uneg=qual access</a:t>
            </a:r>
          </a:p>
        </p:txBody>
      </p:sp>
      <p:sp>
        <p:nvSpPr>
          <p:cNvPr id="164" name="TextBox 163">
            <a:extLst>
              <a:ext uri="{FF2B5EF4-FFF2-40B4-BE49-F238E27FC236}">
                <a16:creationId xmlns:a16="http://schemas.microsoft.com/office/drawing/2014/main" id="{7A2D80DB-34AC-518B-F786-CBA366DA1900}"/>
              </a:ext>
            </a:extLst>
          </p:cNvPr>
          <p:cNvSpPr txBox="1"/>
          <p:nvPr/>
        </p:nvSpPr>
        <p:spPr>
          <a:xfrm>
            <a:off x="5464883" y="4547829"/>
            <a:ext cx="1098296" cy="646331"/>
          </a:xfrm>
          <a:prstGeom prst="rect">
            <a:avLst/>
          </a:prstGeom>
          <a:noFill/>
        </p:spPr>
        <p:txBody>
          <a:bodyPr wrap="square">
            <a:spAutoFit/>
          </a:bodyPr>
          <a:lstStyle/>
          <a:p>
            <a:r>
              <a:rPr lang="en-GB" sz="1200" b="1" dirty="0">
                <a:solidFill>
                  <a:srgbClr val="805526"/>
                </a:solidFill>
              </a:rPr>
              <a:t>Reliance on unpaid carers </a:t>
            </a:r>
          </a:p>
        </p:txBody>
      </p:sp>
      <p:cxnSp>
        <p:nvCxnSpPr>
          <p:cNvPr id="165" name="Straight Connector 164">
            <a:extLst>
              <a:ext uri="{FF2B5EF4-FFF2-40B4-BE49-F238E27FC236}">
                <a16:creationId xmlns:a16="http://schemas.microsoft.com/office/drawing/2014/main" id="{217AE81B-D8DB-3783-4B78-8DE75EE48138}"/>
              </a:ext>
            </a:extLst>
          </p:cNvPr>
          <p:cNvCxnSpPr>
            <a:cxnSpLocks/>
          </p:cNvCxnSpPr>
          <p:nvPr/>
        </p:nvCxnSpPr>
        <p:spPr>
          <a:xfrm>
            <a:off x="6634496" y="3757544"/>
            <a:ext cx="0" cy="528320"/>
          </a:xfrm>
          <a:prstGeom prst="line">
            <a:avLst/>
          </a:prstGeom>
          <a:ln>
            <a:solidFill>
              <a:srgbClr val="DEBF9B"/>
            </a:solidFill>
          </a:ln>
        </p:spPr>
        <p:style>
          <a:lnRef idx="2">
            <a:schemeClr val="accent1"/>
          </a:lnRef>
          <a:fillRef idx="0">
            <a:schemeClr val="accent1"/>
          </a:fillRef>
          <a:effectRef idx="1">
            <a:schemeClr val="accent1"/>
          </a:effectRef>
          <a:fontRef idx="minor">
            <a:schemeClr val="tx1"/>
          </a:fontRef>
        </p:style>
      </p:cxnSp>
      <p:cxnSp>
        <p:nvCxnSpPr>
          <p:cNvPr id="166" name="Straight Connector 165">
            <a:extLst>
              <a:ext uri="{FF2B5EF4-FFF2-40B4-BE49-F238E27FC236}">
                <a16:creationId xmlns:a16="http://schemas.microsoft.com/office/drawing/2014/main" id="{BC776B08-54D0-8B8F-40FE-972C0E17C2C4}"/>
              </a:ext>
            </a:extLst>
          </p:cNvPr>
          <p:cNvCxnSpPr>
            <a:cxnSpLocks/>
          </p:cNvCxnSpPr>
          <p:nvPr/>
        </p:nvCxnSpPr>
        <p:spPr>
          <a:xfrm>
            <a:off x="6614192" y="4614600"/>
            <a:ext cx="0" cy="528320"/>
          </a:xfrm>
          <a:prstGeom prst="line">
            <a:avLst/>
          </a:prstGeom>
          <a:ln>
            <a:solidFill>
              <a:srgbClr val="DEBF9B"/>
            </a:solidFill>
          </a:ln>
        </p:spPr>
        <p:style>
          <a:lnRef idx="2">
            <a:schemeClr val="accent1"/>
          </a:lnRef>
          <a:fillRef idx="0">
            <a:schemeClr val="accent1"/>
          </a:fillRef>
          <a:effectRef idx="1">
            <a:schemeClr val="accent1"/>
          </a:effectRef>
          <a:fontRef idx="minor">
            <a:schemeClr val="tx1"/>
          </a:fontRef>
        </p:style>
      </p:cxnSp>
      <p:sp>
        <p:nvSpPr>
          <p:cNvPr id="167" name="TextBox 166">
            <a:extLst>
              <a:ext uri="{FF2B5EF4-FFF2-40B4-BE49-F238E27FC236}">
                <a16:creationId xmlns:a16="http://schemas.microsoft.com/office/drawing/2014/main" id="{87D59FCD-4B96-5A73-B382-66C604073770}"/>
              </a:ext>
            </a:extLst>
          </p:cNvPr>
          <p:cNvSpPr txBox="1"/>
          <p:nvPr/>
        </p:nvSpPr>
        <p:spPr>
          <a:xfrm>
            <a:off x="6627048" y="2201100"/>
            <a:ext cx="2198111" cy="600164"/>
          </a:xfrm>
          <a:prstGeom prst="rect">
            <a:avLst/>
          </a:prstGeom>
          <a:noFill/>
        </p:spPr>
        <p:txBody>
          <a:bodyPr wrap="square">
            <a:spAutoFit/>
          </a:bodyPr>
          <a:lstStyle/>
          <a:p>
            <a:r>
              <a:rPr lang="en-GB" sz="1100" dirty="0"/>
              <a:t>Limited time can lead to a focus on tass rather than personalised care and meaningful support.</a:t>
            </a:r>
          </a:p>
        </p:txBody>
      </p:sp>
      <p:sp>
        <p:nvSpPr>
          <p:cNvPr id="168" name="TextBox 167">
            <a:extLst>
              <a:ext uri="{FF2B5EF4-FFF2-40B4-BE49-F238E27FC236}">
                <a16:creationId xmlns:a16="http://schemas.microsoft.com/office/drawing/2014/main" id="{31F71190-C2C1-B6DF-7760-332274CB1182}"/>
              </a:ext>
            </a:extLst>
          </p:cNvPr>
          <p:cNvSpPr txBox="1"/>
          <p:nvPr/>
        </p:nvSpPr>
        <p:spPr>
          <a:xfrm>
            <a:off x="6600563" y="2970070"/>
            <a:ext cx="2255486" cy="600164"/>
          </a:xfrm>
          <a:prstGeom prst="rect">
            <a:avLst/>
          </a:prstGeom>
          <a:noFill/>
        </p:spPr>
        <p:txBody>
          <a:bodyPr wrap="square">
            <a:spAutoFit/>
          </a:bodyPr>
          <a:lstStyle/>
          <a:p>
            <a:r>
              <a:rPr lang="en-GB" sz="1100" dirty="0"/>
              <a:t>Staffing pressure an effect continuity, relationship building and quality of care.</a:t>
            </a:r>
          </a:p>
        </p:txBody>
      </p:sp>
      <p:sp>
        <p:nvSpPr>
          <p:cNvPr id="169" name="TextBox 168">
            <a:extLst>
              <a:ext uri="{FF2B5EF4-FFF2-40B4-BE49-F238E27FC236}">
                <a16:creationId xmlns:a16="http://schemas.microsoft.com/office/drawing/2014/main" id="{341D19E4-51BE-8A92-4636-28FC53C51681}"/>
              </a:ext>
            </a:extLst>
          </p:cNvPr>
          <p:cNvSpPr txBox="1"/>
          <p:nvPr/>
        </p:nvSpPr>
        <p:spPr>
          <a:xfrm>
            <a:off x="6611777" y="3663433"/>
            <a:ext cx="2148234" cy="769441"/>
          </a:xfrm>
          <a:prstGeom prst="rect">
            <a:avLst/>
          </a:prstGeom>
          <a:noFill/>
        </p:spPr>
        <p:txBody>
          <a:bodyPr wrap="square">
            <a:spAutoFit/>
          </a:bodyPr>
          <a:lstStyle/>
          <a:p>
            <a:r>
              <a:rPr lang="en-GB" sz="1100" dirty="0"/>
              <a:t>Availability and quality of services vary across local areas, leading to inequalities in care provision.</a:t>
            </a:r>
          </a:p>
        </p:txBody>
      </p:sp>
      <p:sp>
        <p:nvSpPr>
          <p:cNvPr id="170" name="TextBox 169">
            <a:extLst>
              <a:ext uri="{FF2B5EF4-FFF2-40B4-BE49-F238E27FC236}">
                <a16:creationId xmlns:a16="http://schemas.microsoft.com/office/drawing/2014/main" id="{83279C28-5DD0-3955-303F-CBABCBA82E19}"/>
              </a:ext>
            </a:extLst>
          </p:cNvPr>
          <p:cNvSpPr txBox="1"/>
          <p:nvPr/>
        </p:nvSpPr>
        <p:spPr>
          <a:xfrm>
            <a:off x="6651986" y="4536502"/>
            <a:ext cx="2148234" cy="769441"/>
          </a:xfrm>
          <a:prstGeom prst="rect">
            <a:avLst/>
          </a:prstGeom>
          <a:noFill/>
        </p:spPr>
        <p:txBody>
          <a:bodyPr wrap="square">
            <a:spAutoFit/>
          </a:bodyPr>
          <a:lstStyle/>
          <a:p>
            <a:r>
              <a:rPr lang="en-GB" sz="1100" dirty="0"/>
              <a:t>Family and friends often provide significant support, which can create emotional, physical and financial pressures. </a:t>
            </a:r>
          </a:p>
        </p:txBody>
      </p:sp>
      <p:pic>
        <p:nvPicPr>
          <p:cNvPr id="171" name="Picture 170">
            <a:extLst>
              <a:ext uri="{FF2B5EF4-FFF2-40B4-BE49-F238E27FC236}">
                <a16:creationId xmlns:a16="http://schemas.microsoft.com/office/drawing/2014/main" id="{B3E96E7A-3143-8555-CE9F-F99600B3491B}"/>
              </a:ext>
            </a:extLst>
          </p:cNvPr>
          <p:cNvPicPr>
            <a:picLocks noChangeAspect="1"/>
          </p:cNvPicPr>
          <p:nvPr/>
        </p:nvPicPr>
        <p:blipFill>
          <a:blip r:embed="rId12"/>
          <a:srcRect l="13998" t="18593" r="15450" b="1277"/>
          <a:stretch>
            <a:fillRect/>
          </a:stretch>
        </p:blipFill>
        <p:spPr>
          <a:xfrm>
            <a:off x="4778232" y="2213810"/>
            <a:ext cx="668301" cy="2976985"/>
          </a:xfrm>
          <a:prstGeom prst="rect">
            <a:avLst/>
          </a:prstGeom>
        </p:spPr>
      </p:pic>
      <p:pic>
        <p:nvPicPr>
          <p:cNvPr id="172" name="Picture 171">
            <a:extLst>
              <a:ext uri="{FF2B5EF4-FFF2-40B4-BE49-F238E27FC236}">
                <a16:creationId xmlns:a16="http://schemas.microsoft.com/office/drawing/2014/main" id="{CB1533B5-9DC8-2E17-8377-4678FF4953EA}"/>
              </a:ext>
            </a:extLst>
          </p:cNvPr>
          <p:cNvPicPr>
            <a:picLocks noChangeAspect="1"/>
          </p:cNvPicPr>
          <p:nvPr/>
        </p:nvPicPr>
        <p:blipFill>
          <a:blip r:embed="rId12"/>
          <a:srcRect l="14025" t="973" r="16500" b="81664"/>
          <a:stretch>
            <a:fillRect/>
          </a:stretch>
        </p:blipFill>
        <p:spPr>
          <a:xfrm>
            <a:off x="4735385" y="1372929"/>
            <a:ext cx="807531" cy="791533"/>
          </a:xfrm>
          <a:prstGeom prst="flowChartConnector">
            <a:avLst/>
          </a:prstGeom>
        </p:spPr>
      </p:pic>
      <p:sp>
        <p:nvSpPr>
          <p:cNvPr id="174" name="TextBox 173">
            <a:extLst>
              <a:ext uri="{FF2B5EF4-FFF2-40B4-BE49-F238E27FC236}">
                <a16:creationId xmlns:a16="http://schemas.microsoft.com/office/drawing/2014/main" id="{947E1194-3BAF-A429-C362-3B50F78FF745}"/>
              </a:ext>
            </a:extLst>
          </p:cNvPr>
          <p:cNvSpPr txBox="1"/>
          <p:nvPr/>
        </p:nvSpPr>
        <p:spPr>
          <a:xfrm>
            <a:off x="6579299" y="5299683"/>
            <a:ext cx="6310858" cy="369332"/>
          </a:xfrm>
          <a:prstGeom prst="rect">
            <a:avLst/>
          </a:prstGeom>
          <a:noFill/>
        </p:spPr>
        <p:txBody>
          <a:bodyPr wrap="square">
            <a:spAutoFit/>
          </a:bodyPr>
          <a:lstStyle/>
          <a:p>
            <a:r>
              <a:rPr lang="en-GB" dirty="0"/>
              <a:t>(NICE, 2015; NICE, 2017; Tuntland </a:t>
            </a:r>
            <a:r>
              <a:rPr lang="en-GB" i="1" dirty="0"/>
              <a:t>et al., </a:t>
            </a:r>
            <a:r>
              <a:rPr lang="en-GB" dirty="0"/>
              <a:t>2015)</a:t>
            </a:r>
          </a:p>
        </p:txBody>
      </p:sp>
      <p:pic>
        <p:nvPicPr>
          <p:cNvPr id="4" name="Recorded Sound">
            <a:hlinkClick r:id="" action="ppaction://media"/>
            <a:extLst>
              <a:ext uri="{FF2B5EF4-FFF2-40B4-BE49-F238E27FC236}">
                <a16:creationId xmlns:a16="http://schemas.microsoft.com/office/drawing/2014/main" id="{C3AA0045-3E3E-A414-977E-11D9CB92780E}"/>
              </a:ext>
            </a:extLst>
          </p:cNvPr>
          <p:cNvPicPr>
            <a:picLocks noChangeAspect="1"/>
          </p:cNvPicPr>
          <p:nvPr>
            <a:audioFile r:link="rId2"/>
            <p:extLst>
              <p:ext uri="{DAA4B4D4-6D71-4841-9C94-3DE7FCFB9230}">
                <p14:media xmlns:p14="http://schemas.microsoft.com/office/powerpoint/2010/main" r:embed="rId1"/>
              </p:ext>
            </p:extLst>
          </p:nvPr>
        </p:nvPicPr>
        <p:blipFill>
          <a:blip r:embed="rId13"/>
          <a:stretch>
            <a:fillRect/>
          </a:stretch>
        </p:blipFill>
        <p:spPr>
          <a:xfrm>
            <a:off x="11398085" y="6163124"/>
            <a:ext cx="487363" cy="487363"/>
          </a:xfrm>
          <a:prstGeom prst="rect">
            <a:avLst/>
          </a:prstGeom>
        </p:spPr>
      </p:pic>
    </p:spTree>
    <p:extLst>
      <p:ext uri="{BB962C8B-B14F-4D97-AF65-F5344CB8AC3E}">
        <p14:creationId xmlns:p14="http://schemas.microsoft.com/office/powerpoint/2010/main" val="3130601907"/>
      </p:ext>
    </p:extLst>
  </p:cSld>
  <p:clrMapOvr>
    <a:masterClrMapping/>
  </p:clrMapOvr>
  <mc:AlternateContent xmlns:mc="http://schemas.openxmlformats.org/markup-compatibility/2006">
    <mc:Choice xmlns:p14="http://schemas.microsoft.com/office/powerpoint/2010/main" Requires="p14">
      <p:transition spd="slow" p14:dur="2000" advTm="171229"/>
    </mc:Choice>
    <mc:Fallback>
      <p:transition spd="slow" advTm="171229"/>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6" presetClass="entr" presetSubtype="21" fill="hold" grpId="0" nodeType="clickEffect">
                                  <p:stCondLst>
                                    <p:cond delay="0"/>
                                  </p:stCondLst>
                                  <p:childTnLst>
                                    <p:set>
                                      <p:cBhvr>
                                        <p:cTn id="6" dur="1" fill="hold">
                                          <p:stCondLst>
                                            <p:cond delay="0"/>
                                          </p:stCondLst>
                                        </p:cTn>
                                        <p:tgtEl>
                                          <p:spTgt spid="41"/>
                                        </p:tgtEl>
                                        <p:attrNameLst>
                                          <p:attrName>style.visibility</p:attrName>
                                        </p:attrNameLst>
                                      </p:cBhvr>
                                      <p:to>
                                        <p:strVal val="visible"/>
                                      </p:to>
                                    </p:set>
                                    <p:animEffect transition="in" filter="barn(inVertical)">
                                      <p:cBhvr>
                                        <p:cTn id="7" dur="500"/>
                                        <p:tgtEl>
                                          <p:spTgt spid="41"/>
                                        </p:tgtEl>
                                      </p:cBhvr>
                                    </p:animEffect>
                                  </p:childTnLst>
                                </p:cTn>
                              </p:par>
                              <p:par>
                                <p:cTn id="8" presetID="16" presetClass="entr" presetSubtype="21" fill="hold" grpId="0" nodeType="withEffect">
                                  <p:stCondLst>
                                    <p:cond delay="0"/>
                                  </p:stCondLst>
                                  <p:childTnLst>
                                    <p:set>
                                      <p:cBhvr>
                                        <p:cTn id="9" dur="1" fill="hold">
                                          <p:stCondLst>
                                            <p:cond delay="0"/>
                                          </p:stCondLst>
                                        </p:cTn>
                                        <p:tgtEl>
                                          <p:spTgt spid="42"/>
                                        </p:tgtEl>
                                        <p:attrNameLst>
                                          <p:attrName>style.visibility</p:attrName>
                                        </p:attrNameLst>
                                      </p:cBhvr>
                                      <p:to>
                                        <p:strVal val="visible"/>
                                      </p:to>
                                    </p:set>
                                    <p:animEffect transition="in" filter="barn(inVertical)">
                                      <p:cBhvr>
                                        <p:cTn id="10" dur="500"/>
                                        <p:tgtEl>
                                          <p:spTgt spid="42"/>
                                        </p:tgtEl>
                                      </p:cBhvr>
                                    </p:animEffect>
                                  </p:childTnLst>
                                </p:cTn>
                              </p:par>
                              <p:par>
                                <p:cTn id="11" presetID="16" presetClass="entr" presetSubtype="21" fill="hold" nodeType="withEffect">
                                  <p:stCondLst>
                                    <p:cond delay="0"/>
                                  </p:stCondLst>
                                  <p:childTnLst>
                                    <p:set>
                                      <p:cBhvr>
                                        <p:cTn id="12" dur="1" fill="hold">
                                          <p:stCondLst>
                                            <p:cond delay="0"/>
                                          </p:stCondLst>
                                        </p:cTn>
                                        <p:tgtEl>
                                          <p:spTgt spid="43"/>
                                        </p:tgtEl>
                                        <p:attrNameLst>
                                          <p:attrName>style.visibility</p:attrName>
                                        </p:attrNameLst>
                                      </p:cBhvr>
                                      <p:to>
                                        <p:strVal val="visible"/>
                                      </p:to>
                                    </p:set>
                                    <p:animEffect transition="in" filter="barn(inVertical)">
                                      <p:cBhvr>
                                        <p:cTn id="13" dur="500"/>
                                        <p:tgtEl>
                                          <p:spTgt spid="43"/>
                                        </p:tgtEl>
                                      </p:cBhvr>
                                    </p:animEffect>
                                  </p:childTnLst>
                                </p:cTn>
                              </p:par>
                              <p:par>
                                <p:cTn id="14" presetID="16" presetClass="entr" presetSubtype="21" fill="hold" grpId="0" nodeType="withEffect">
                                  <p:stCondLst>
                                    <p:cond delay="0"/>
                                  </p:stCondLst>
                                  <p:childTnLst>
                                    <p:set>
                                      <p:cBhvr>
                                        <p:cTn id="15" dur="1" fill="hold">
                                          <p:stCondLst>
                                            <p:cond delay="0"/>
                                          </p:stCondLst>
                                        </p:cTn>
                                        <p:tgtEl>
                                          <p:spTgt spid="44"/>
                                        </p:tgtEl>
                                        <p:attrNameLst>
                                          <p:attrName>style.visibility</p:attrName>
                                        </p:attrNameLst>
                                      </p:cBhvr>
                                      <p:to>
                                        <p:strVal val="visible"/>
                                      </p:to>
                                    </p:set>
                                    <p:animEffect transition="in" filter="barn(inVertical)">
                                      <p:cBhvr>
                                        <p:cTn id="16" dur="500"/>
                                        <p:tgtEl>
                                          <p:spTgt spid="44"/>
                                        </p:tgtEl>
                                      </p:cBhvr>
                                    </p:animEffect>
                                  </p:childTnLst>
                                </p:cTn>
                              </p:par>
                              <p:par>
                                <p:cTn id="17" presetID="16" presetClass="entr" presetSubtype="21" fill="hold" grpId="0" nodeType="withEffect">
                                  <p:stCondLst>
                                    <p:cond delay="0"/>
                                  </p:stCondLst>
                                  <p:childTnLst>
                                    <p:set>
                                      <p:cBhvr>
                                        <p:cTn id="18" dur="1" fill="hold">
                                          <p:stCondLst>
                                            <p:cond delay="0"/>
                                          </p:stCondLst>
                                        </p:cTn>
                                        <p:tgtEl>
                                          <p:spTgt spid="45"/>
                                        </p:tgtEl>
                                        <p:attrNameLst>
                                          <p:attrName>style.visibility</p:attrName>
                                        </p:attrNameLst>
                                      </p:cBhvr>
                                      <p:to>
                                        <p:strVal val="visible"/>
                                      </p:to>
                                    </p:set>
                                    <p:animEffect transition="in" filter="barn(inVertical)">
                                      <p:cBhvr>
                                        <p:cTn id="19" dur="500"/>
                                        <p:tgtEl>
                                          <p:spTgt spid="45"/>
                                        </p:tgtEl>
                                      </p:cBhvr>
                                    </p:animEffect>
                                  </p:childTnLst>
                                </p:cTn>
                              </p:par>
                              <p:par>
                                <p:cTn id="20" presetID="16" presetClass="entr" presetSubtype="21" fill="hold" grpId="0" nodeType="withEffect">
                                  <p:stCondLst>
                                    <p:cond delay="0"/>
                                  </p:stCondLst>
                                  <p:childTnLst>
                                    <p:set>
                                      <p:cBhvr>
                                        <p:cTn id="21" dur="1" fill="hold">
                                          <p:stCondLst>
                                            <p:cond delay="0"/>
                                          </p:stCondLst>
                                        </p:cTn>
                                        <p:tgtEl>
                                          <p:spTgt spid="48"/>
                                        </p:tgtEl>
                                        <p:attrNameLst>
                                          <p:attrName>style.visibility</p:attrName>
                                        </p:attrNameLst>
                                      </p:cBhvr>
                                      <p:to>
                                        <p:strVal val="visible"/>
                                      </p:to>
                                    </p:set>
                                    <p:animEffect transition="in" filter="barn(inVertical)">
                                      <p:cBhvr>
                                        <p:cTn id="22" dur="500"/>
                                        <p:tgtEl>
                                          <p:spTgt spid="48"/>
                                        </p:tgtEl>
                                      </p:cBhvr>
                                    </p:animEffect>
                                  </p:childTnLst>
                                </p:cTn>
                              </p:par>
                              <p:par>
                                <p:cTn id="23" presetID="16" presetClass="entr" presetSubtype="21" fill="hold" grpId="0" nodeType="withEffect">
                                  <p:stCondLst>
                                    <p:cond delay="0"/>
                                  </p:stCondLst>
                                  <p:childTnLst>
                                    <p:set>
                                      <p:cBhvr>
                                        <p:cTn id="24" dur="1" fill="hold">
                                          <p:stCondLst>
                                            <p:cond delay="0"/>
                                          </p:stCondLst>
                                        </p:cTn>
                                        <p:tgtEl>
                                          <p:spTgt spid="49"/>
                                        </p:tgtEl>
                                        <p:attrNameLst>
                                          <p:attrName>style.visibility</p:attrName>
                                        </p:attrNameLst>
                                      </p:cBhvr>
                                      <p:to>
                                        <p:strVal val="visible"/>
                                      </p:to>
                                    </p:set>
                                    <p:animEffect transition="in" filter="barn(inVertical)">
                                      <p:cBhvr>
                                        <p:cTn id="25" dur="500"/>
                                        <p:tgtEl>
                                          <p:spTgt spid="49"/>
                                        </p:tgtEl>
                                      </p:cBhvr>
                                    </p:animEffect>
                                  </p:childTnLst>
                                </p:cTn>
                              </p:par>
                              <p:par>
                                <p:cTn id="26" presetID="16" presetClass="entr" presetSubtype="21" fill="hold" grpId="0" nodeType="withEffect">
                                  <p:stCondLst>
                                    <p:cond delay="0"/>
                                  </p:stCondLst>
                                  <p:childTnLst>
                                    <p:set>
                                      <p:cBhvr>
                                        <p:cTn id="27" dur="1" fill="hold">
                                          <p:stCondLst>
                                            <p:cond delay="0"/>
                                          </p:stCondLst>
                                        </p:cTn>
                                        <p:tgtEl>
                                          <p:spTgt spid="50"/>
                                        </p:tgtEl>
                                        <p:attrNameLst>
                                          <p:attrName>style.visibility</p:attrName>
                                        </p:attrNameLst>
                                      </p:cBhvr>
                                      <p:to>
                                        <p:strVal val="visible"/>
                                      </p:to>
                                    </p:set>
                                    <p:animEffect transition="in" filter="barn(inVertical)">
                                      <p:cBhvr>
                                        <p:cTn id="28" dur="500"/>
                                        <p:tgtEl>
                                          <p:spTgt spid="50"/>
                                        </p:tgtEl>
                                      </p:cBhvr>
                                    </p:animEffect>
                                  </p:childTnLst>
                                </p:cTn>
                              </p:par>
                              <p:par>
                                <p:cTn id="29" presetID="16" presetClass="entr" presetSubtype="21" fill="hold" grpId="0" nodeType="withEffect">
                                  <p:stCondLst>
                                    <p:cond delay="0"/>
                                  </p:stCondLst>
                                  <p:childTnLst>
                                    <p:set>
                                      <p:cBhvr>
                                        <p:cTn id="30" dur="1" fill="hold">
                                          <p:stCondLst>
                                            <p:cond delay="0"/>
                                          </p:stCondLst>
                                        </p:cTn>
                                        <p:tgtEl>
                                          <p:spTgt spid="51"/>
                                        </p:tgtEl>
                                        <p:attrNameLst>
                                          <p:attrName>style.visibility</p:attrName>
                                        </p:attrNameLst>
                                      </p:cBhvr>
                                      <p:to>
                                        <p:strVal val="visible"/>
                                      </p:to>
                                    </p:set>
                                    <p:animEffect transition="in" filter="barn(inVertical)">
                                      <p:cBhvr>
                                        <p:cTn id="31" dur="500"/>
                                        <p:tgtEl>
                                          <p:spTgt spid="51"/>
                                        </p:tgtEl>
                                      </p:cBhvr>
                                    </p:animEffect>
                                  </p:childTnLst>
                                </p:cTn>
                              </p:par>
                              <p:par>
                                <p:cTn id="32" presetID="16" presetClass="entr" presetSubtype="21" fill="hold" nodeType="withEffect">
                                  <p:stCondLst>
                                    <p:cond delay="0"/>
                                  </p:stCondLst>
                                  <p:childTnLst>
                                    <p:set>
                                      <p:cBhvr>
                                        <p:cTn id="33" dur="1" fill="hold">
                                          <p:stCondLst>
                                            <p:cond delay="0"/>
                                          </p:stCondLst>
                                        </p:cTn>
                                        <p:tgtEl>
                                          <p:spTgt spid="52"/>
                                        </p:tgtEl>
                                        <p:attrNameLst>
                                          <p:attrName>style.visibility</p:attrName>
                                        </p:attrNameLst>
                                      </p:cBhvr>
                                      <p:to>
                                        <p:strVal val="visible"/>
                                      </p:to>
                                    </p:set>
                                    <p:animEffect transition="in" filter="barn(inVertical)">
                                      <p:cBhvr>
                                        <p:cTn id="34" dur="500"/>
                                        <p:tgtEl>
                                          <p:spTgt spid="52"/>
                                        </p:tgtEl>
                                      </p:cBhvr>
                                    </p:animEffect>
                                  </p:childTnLst>
                                </p:cTn>
                              </p:par>
                              <p:par>
                                <p:cTn id="35" presetID="16" presetClass="entr" presetSubtype="21" fill="hold" nodeType="withEffect">
                                  <p:stCondLst>
                                    <p:cond delay="0"/>
                                  </p:stCondLst>
                                  <p:childTnLst>
                                    <p:set>
                                      <p:cBhvr>
                                        <p:cTn id="36" dur="1" fill="hold">
                                          <p:stCondLst>
                                            <p:cond delay="0"/>
                                          </p:stCondLst>
                                        </p:cTn>
                                        <p:tgtEl>
                                          <p:spTgt spid="53"/>
                                        </p:tgtEl>
                                        <p:attrNameLst>
                                          <p:attrName>style.visibility</p:attrName>
                                        </p:attrNameLst>
                                      </p:cBhvr>
                                      <p:to>
                                        <p:strVal val="visible"/>
                                      </p:to>
                                    </p:set>
                                    <p:animEffect transition="in" filter="barn(inVertical)">
                                      <p:cBhvr>
                                        <p:cTn id="37" dur="500"/>
                                        <p:tgtEl>
                                          <p:spTgt spid="53"/>
                                        </p:tgtEl>
                                      </p:cBhvr>
                                    </p:animEffect>
                                  </p:childTnLst>
                                </p:cTn>
                              </p:par>
                              <p:par>
                                <p:cTn id="38" presetID="16" presetClass="entr" presetSubtype="21" fill="hold" nodeType="withEffect">
                                  <p:stCondLst>
                                    <p:cond delay="0"/>
                                  </p:stCondLst>
                                  <p:childTnLst>
                                    <p:set>
                                      <p:cBhvr>
                                        <p:cTn id="39" dur="1" fill="hold">
                                          <p:stCondLst>
                                            <p:cond delay="0"/>
                                          </p:stCondLst>
                                        </p:cTn>
                                        <p:tgtEl>
                                          <p:spTgt spid="54"/>
                                        </p:tgtEl>
                                        <p:attrNameLst>
                                          <p:attrName>style.visibility</p:attrName>
                                        </p:attrNameLst>
                                      </p:cBhvr>
                                      <p:to>
                                        <p:strVal val="visible"/>
                                      </p:to>
                                    </p:set>
                                    <p:animEffect transition="in" filter="barn(inVertical)">
                                      <p:cBhvr>
                                        <p:cTn id="40" dur="500"/>
                                        <p:tgtEl>
                                          <p:spTgt spid="54"/>
                                        </p:tgtEl>
                                      </p:cBhvr>
                                    </p:animEffect>
                                  </p:childTnLst>
                                </p:cTn>
                              </p:par>
                              <p:par>
                                <p:cTn id="41" presetID="16" presetClass="entr" presetSubtype="21" fill="hold" nodeType="withEffect">
                                  <p:stCondLst>
                                    <p:cond delay="0"/>
                                  </p:stCondLst>
                                  <p:childTnLst>
                                    <p:set>
                                      <p:cBhvr>
                                        <p:cTn id="42" dur="1" fill="hold">
                                          <p:stCondLst>
                                            <p:cond delay="0"/>
                                          </p:stCondLst>
                                        </p:cTn>
                                        <p:tgtEl>
                                          <p:spTgt spid="55"/>
                                        </p:tgtEl>
                                        <p:attrNameLst>
                                          <p:attrName>style.visibility</p:attrName>
                                        </p:attrNameLst>
                                      </p:cBhvr>
                                      <p:to>
                                        <p:strVal val="visible"/>
                                      </p:to>
                                    </p:set>
                                    <p:animEffect transition="in" filter="barn(inVertical)">
                                      <p:cBhvr>
                                        <p:cTn id="43" dur="500"/>
                                        <p:tgtEl>
                                          <p:spTgt spid="55"/>
                                        </p:tgtEl>
                                      </p:cBhvr>
                                    </p:animEffect>
                                  </p:childTnLst>
                                </p:cTn>
                              </p:par>
                              <p:par>
                                <p:cTn id="44" presetID="16" presetClass="entr" presetSubtype="21" fill="hold" nodeType="withEffect">
                                  <p:stCondLst>
                                    <p:cond delay="0"/>
                                  </p:stCondLst>
                                  <p:childTnLst>
                                    <p:set>
                                      <p:cBhvr>
                                        <p:cTn id="45" dur="1" fill="hold">
                                          <p:stCondLst>
                                            <p:cond delay="0"/>
                                          </p:stCondLst>
                                        </p:cTn>
                                        <p:tgtEl>
                                          <p:spTgt spid="56"/>
                                        </p:tgtEl>
                                        <p:attrNameLst>
                                          <p:attrName>style.visibility</p:attrName>
                                        </p:attrNameLst>
                                      </p:cBhvr>
                                      <p:to>
                                        <p:strVal val="visible"/>
                                      </p:to>
                                    </p:set>
                                    <p:animEffect transition="in" filter="barn(inVertical)">
                                      <p:cBhvr>
                                        <p:cTn id="46" dur="500"/>
                                        <p:tgtEl>
                                          <p:spTgt spid="56"/>
                                        </p:tgtEl>
                                      </p:cBhvr>
                                    </p:animEffect>
                                  </p:childTnLst>
                                </p:cTn>
                              </p:par>
                              <p:par>
                                <p:cTn id="47" presetID="16" presetClass="entr" presetSubtype="21" fill="hold" nodeType="withEffect">
                                  <p:stCondLst>
                                    <p:cond delay="0"/>
                                  </p:stCondLst>
                                  <p:childTnLst>
                                    <p:set>
                                      <p:cBhvr>
                                        <p:cTn id="48" dur="1" fill="hold">
                                          <p:stCondLst>
                                            <p:cond delay="0"/>
                                          </p:stCondLst>
                                        </p:cTn>
                                        <p:tgtEl>
                                          <p:spTgt spid="57"/>
                                        </p:tgtEl>
                                        <p:attrNameLst>
                                          <p:attrName>style.visibility</p:attrName>
                                        </p:attrNameLst>
                                      </p:cBhvr>
                                      <p:to>
                                        <p:strVal val="visible"/>
                                      </p:to>
                                    </p:set>
                                    <p:animEffect transition="in" filter="barn(inVertical)">
                                      <p:cBhvr>
                                        <p:cTn id="49" dur="500"/>
                                        <p:tgtEl>
                                          <p:spTgt spid="57"/>
                                        </p:tgtEl>
                                      </p:cBhvr>
                                    </p:animEffect>
                                  </p:childTnLst>
                                </p:cTn>
                              </p:par>
                              <p:par>
                                <p:cTn id="50" presetID="16" presetClass="entr" presetSubtype="21" fill="hold" nodeType="withEffect">
                                  <p:stCondLst>
                                    <p:cond delay="0"/>
                                  </p:stCondLst>
                                  <p:childTnLst>
                                    <p:set>
                                      <p:cBhvr>
                                        <p:cTn id="51" dur="1" fill="hold">
                                          <p:stCondLst>
                                            <p:cond delay="0"/>
                                          </p:stCondLst>
                                        </p:cTn>
                                        <p:tgtEl>
                                          <p:spTgt spid="58"/>
                                        </p:tgtEl>
                                        <p:attrNameLst>
                                          <p:attrName>style.visibility</p:attrName>
                                        </p:attrNameLst>
                                      </p:cBhvr>
                                      <p:to>
                                        <p:strVal val="visible"/>
                                      </p:to>
                                    </p:set>
                                    <p:animEffect transition="in" filter="barn(inVertical)">
                                      <p:cBhvr>
                                        <p:cTn id="52" dur="500"/>
                                        <p:tgtEl>
                                          <p:spTgt spid="58"/>
                                        </p:tgtEl>
                                      </p:cBhvr>
                                    </p:animEffect>
                                  </p:childTnLst>
                                </p:cTn>
                              </p:par>
                              <p:par>
                                <p:cTn id="53" presetID="16" presetClass="entr" presetSubtype="21" fill="hold" grpId="0" nodeType="withEffect">
                                  <p:stCondLst>
                                    <p:cond delay="0"/>
                                  </p:stCondLst>
                                  <p:childTnLst>
                                    <p:set>
                                      <p:cBhvr>
                                        <p:cTn id="54" dur="1" fill="hold">
                                          <p:stCondLst>
                                            <p:cond delay="0"/>
                                          </p:stCondLst>
                                        </p:cTn>
                                        <p:tgtEl>
                                          <p:spTgt spid="59"/>
                                        </p:tgtEl>
                                        <p:attrNameLst>
                                          <p:attrName>style.visibility</p:attrName>
                                        </p:attrNameLst>
                                      </p:cBhvr>
                                      <p:to>
                                        <p:strVal val="visible"/>
                                      </p:to>
                                    </p:set>
                                    <p:animEffect transition="in" filter="barn(inVertical)">
                                      <p:cBhvr>
                                        <p:cTn id="55" dur="500"/>
                                        <p:tgtEl>
                                          <p:spTgt spid="59"/>
                                        </p:tgtEl>
                                      </p:cBhvr>
                                    </p:animEffect>
                                  </p:childTnLst>
                                </p:cTn>
                              </p:par>
                              <p:par>
                                <p:cTn id="56" presetID="16" presetClass="entr" presetSubtype="21" fill="hold" grpId="0" nodeType="withEffect">
                                  <p:stCondLst>
                                    <p:cond delay="0"/>
                                  </p:stCondLst>
                                  <p:childTnLst>
                                    <p:set>
                                      <p:cBhvr>
                                        <p:cTn id="57" dur="1" fill="hold">
                                          <p:stCondLst>
                                            <p:cond delay="0"/>
                                          </p:stCondLst>
                                        </p:cTn>
                                        <p:tgtEl>
                                          <p:spTgt spid="60"/>
                                        </p:tgtEl>
                                        <p:attrNameLst>
                                          <p:attrName>style.visibility</p:attrName>
                                        </p:attrNameLst>
                                      </p:cBhvr>
                                      <p:to>
                                        <p:strVal val="visible"/>
                                      </p:to>
                                    </p:set>
                                    <p:animEffect transition="in" filter="barn(inVertical)">
                                      <p:cBhvr>
                                        <p:cTn id="58" dur="500"/>
                                        <p:tgtEl>
                                          <p:spTgt spid="60"/>
                                        </p:tgtEl>
                                      </p:cBhvr>
                                    </p:animEffect>
                                  </p:childTnLst>
                                </p:cTn>
                              </p:par>
                              <p:par>
                                <p:cTn id="59" presetID="16" presetClass="entr" presetSubtype="21" fill="hold" grpId="0" nodeType="withEffect">
                                  <p:stCondLst>
                                    <p:cond delay="0"/>
                                  </p:stCondLst>
                                  <p:childTnLst>
                                    <p:set>
                                      <p:cBhvr>
                                        <p:cTn id="60" dur="1" fill="hold">
                                          <p:stCondLst>
                                            <p:cond delay="0"/>
                                          </p:stCondLst>
                                        </p:cTn>
                                        <p:tgtEl>
                                          <p:spTgt spid="61"/>
                                        </p:tgtEl>
                                        <p:attrNameLst>
                                          <p:attrName>style.visibility</p:attrName>
                                        </p:attrNameLst>
                                      </p:cBhvr>
                                      <p:to>
                                        <p:strVal val="visible"/>
                                      </p:to>
                                    </p:set>
                                    <p:animEffect transition="in" filter="barn(inVertical)">
                                      <p:cBhvr>
                                        <p:cTn id="61" dur="500"/>
                                        <p:tgtEl>
                                          <p:spTgt spid="61"/>
                                        </p:tgtEl>
                                      </p:cBhvr>
                                    </p:animEffect>
                                  </p:childTnLst>
                                </p:cTn>
                              </p:par>
                              <p:par>
                                <p:cTn id="62" presetID="16" presetClass="entr" presetSubtype="21" fill="hold" grpId="0" nodeType="withEffect">
                                  <p:stCondLst>
                                    <p:cond delay="0"/>
                                  </p:stCondLst>
                                  <p:childTnLst>
                                    <p:set>
                                      <p:cBhvr>
                                        <p:cTn id="63" dur="1" fill="hold">
                                          <p:stCondLst>
                                            <p:cond delay="0"/>
                                          </p:stCondLst>
                                        </p:cTn>
                                        <p:tgtEl>
                                          <p:spTgt spid="62"/>
                                        </p:tgtEl>
                                        <p:attrNameLst>
                                          <p:attrName>style.visibility</p:attrName>
                                        </p:attrNameLst>
                                      </p:cBhvr>
                                      <p:to>
                                        <p:strVal val="visible"/>
                                      </p:to>
                                    </p:set>
                                    <p:animEffect transition="in" filter="barn(inVertical)">
                                      <p:cBhvr>
                                        <p:cTn id="64" dur="500"/>
                                        <p:tgtEl>
                                          <p:spTgt spid="62"/>
                                        </p:tgtEl>
                                      </p:cBhvr>
                                    </p:animEffect>
                                  </p:childTnLst>
                                </p:cTn>
                              </p:par>
                              <p:par>
                                <p:cTn id="65" presetID="16" presetClass="entr" presetSubtype="21" fill="hold" grpId="0" nodeType="withEffect">
                                  <p:stCondLst>
                                    <p:cond delay="0"/>
                                  </p:stCondLst>
                                  <p:childTnLst>
                                    <p:set>
                                      <p:cBhvr>
                                        <p:cTn id="66" dur="1" fill="hold">
                                          <p:stCondLst>
                                            <p:cond delay="0"/>
                                          </p:stCondLst>
                                        </p:cTn>
                                        <p:tgtEl>
                                          <p:spTgt spid="82"/>
                                        </p:tgtEl>
                                        <p:attrNameLst>
                                          <p:attrName>style.visibility</p:attrName>
                                        </p:attrNameLst>
                                      </p:cBhvr>
                                      <p:to>
                                        <p:strVal val="visible"/>
                                      </p:to>
                                    </p:set>
                                    <p:animEffect transition="in" filter="barn(inVertical)">
                                      <p:cBhvr>
                                        <p:cTn id="67" dur="500"/>
                                        <p:tgtEl>
                                          <p:spTgt spid="82"/>
                                        </p:tgtEl>
                                      </p:cBhvr>
                                    </p:animEffect>
                                  </p:childTnLst>
                                </p:cTn>
                              </p:par>
                              <p:par>
                                <p:cTn id="68" presetID="16" presetClass="entr" presetSubtype="21" fill="hold" nodeType="withEffect">
                                  <p:stCondLst>
                                    <p:cond delay="0"/>
                                  </p:stCondLst>
                                  <p:childTnLst>
                                    <p:set>
                                      <p:cBhvr>
                                        <p:cTn id="69" dur="1" fill="hold">
                                          <p:stCondLst>
                                            <p:cond delay="0"/>
                                          </p:stCondLst>
                                        </p:cTn>
                                        <p:tgtEl>
                                          <p:spTgt spid="84"/>
                                        </p:tgtEl>
                                        <p:attrNameLst>
                                          <p:attrName>style.visibility</p:attrName>
                                        </p:attrNameLst>
                                      </p:cBhvr>
                                      <p:to>
                                        <p:strVal val="visible"/>
                                      </p:to>
                                    </p:set>
                                    <p:animEffect transition="in" filter="barn(inVertical)">
                                      <p:cBhvr>
                                        <p:cTn id="70" dur="500"/>
                                        <p:tgtEl>
                                          <p:spTgt spid="84"/>
                                        </p:tgtEl>
                                      </p:cBhvr>
                                    </p:animEffect>
                                  </p:childTnLst>
                                </p:cTn>
                              </p:par>
                              <p:par>
                                <p:cTn id="71" presetID="16" presetClass="entr" presetSubtype="21" fill="hold" nodeType="withEffect">
                                  <p:stCondLst>
                                    <p:cond delay="0"/>
                                  </p:stCondLst>
                                  <p:childTnLst>
                                    <p:set>
                                      <p:cBhvr>
                                        <p:cTn id="72" dur="1" fill="hold">
                                          <p:stCondLst>
                                            <p:cond delay="0"/>
                                          </p:stCondLst>
                                        </p:cTn>
                                        <p:tgtEl>
                                          <p:spTgt spid="88"/>
                                        </p:tgtEl>
                                        <p:attrNameLst>
                                          <p:attrName>style.visibility</p:attrName>
                                        </p:attrNameLst>
                                      </p:cBhvr>
                                      <p:to>
                                        <p:strVal val="visible"/>
                                      </p:to>
                                    </p:set>
                                    <p:animEffect transition="in" filter="barn(inVertical)">
                                      <p:cBhvr>
                                        <p:cTn id="73" dur="500"/>
                                        <p:tgtEl>
                                          <p:spTgt spid="88"/>
                                        </p:tgtEl>
                                      </p:cBhvr>
                                    </p:animEffect>
                                  </p:childTnLst>
                                </p:cTn>
                              </p:par>
                              <p:par>
                                <p:cTn id="74" presetID="16" presetClass="entr" presetSubtype="21" fill="hold" nodeType="withEffect">
                                  <p:stCondLst>
                                    <p:cond delay="0"/>
                                  </p:stCondLst>
                                  <p:childTnLst>
                                    <p:set>
                                      <p:cBhvr>
                                        <p:cTn id="75" dur="1" fill="hold">
                                          <p:stCondLst>
                                            <p:cond delay="0"/>
                                          </p:stCondLst>
                                        </p:cTn>
                                        <p:tgtEl>
                                          <p:spTgt spid="105"/>
                                        </p:tgtEl>
                                        <p:attrNameLst>
                                          <p:attrName>style.visibility</p:attrName>
                                        </p:attrNameLst>
                                      </p:cBhvr>
                                      <p:to>
                                        <p:strVal val="visible"/>
                                      </p:to>
                                    </p:set>
                                    <p:animEffect transition="in" filter="barn(inVertical)">
                                      <p:cBhvr>
                                        <p:cTn id="76" dur="500"/>
                                        <p:tgtEl>
                                          <p:spTgt spid="105"/>
                                        </p:tgtEl>
                                      </p:cBhvr>
                                    </p:animEffect>
                                  </p:childTnLst>
                                </p:cTn>
                              </p:par>
                              <p:par>
                                <p:cTn id="77" presetID="16" presetClass="entr" presetSubtype="21" fill="hold" grpId="0" nodeType="withEffect">
                                  <p:stCondLst>
                                    <p:cond delay="0"/>
                                  </p:stCondLst>
                                  <p:childTnLst>
                                    <p:set>
                                      <p:cBhvr>
                                        <p:cTn id="78" dur="1" fill="hold">
                                          <p:stCondLst>
                                            <p:cond delay="0"/>
                                          </p:stCondLst>
                                        </p:cTn>
                                        <p:tgtEl>
                                          <p:spTgt spid="107"/>
                                        </p:tgtEl>
                                        <p:attrNameLst>
                                          <p:attrName>style.visibility</p:attrName>
                                        </p:attrNameLst>
                                      </p:cBhvr>
                                      <p:to>
                                        <p:strVal val="visible"/>
                                      </p:to>
                                    </p:set>
                                    <p:animEffect transition="in" filter="barn(inVertical)">
                                      <p:cBhvr>
                                        <p:cTn id="79" dur="500"/>
                                        <p:tgtEl>
                                          <p:spTgt spid="107"/>
                                        </p:tgtEl>
                                      </p:cBhvr>
                                    </p:animEffect>
                                  </p:childTnLst>
                                </p:cTn>
                              </p:par>
                              <p:par>
                                <p:cTn id="80" presetID="16" presetClass="entr" presetSubtype="21" fill="hold" grpId="0" nodeType="withEffect">
                                  <p:stCondLst>
                                    <p:cond delay="0"/>
                                  </p:stCondLst>
                                  <p:childTnLst>
                                    <p:set>
                                      <p:cBhvr>
                                        <p:cTn id="81" dur="1" fill="hold">
                                          <p:stCondLst>
                                            <p:cond delay="0"/>
                                          </p:stCondLst>
                                        </p:cTn>
                                        <p:tgtEl>
                                          <p:spTgt spid="109"/>
                                        </p:tgtEl>
                                        <p:attrNameLst>
                                          <p:attrName>style.visibility</p:attrName>
                                        </p:attrNameLst>
                                      </p:cBhvr>
                                      <p:to>
                                        <p:strVal val="visible"/>
                                      </p:to>
                                    </p:set>
                                    <p:animEffect transition="in" filter="barn(inVertical)">
                                      <p:cBhvr>
                                        <p:cTn id="82" dur="500"/>
                                        <p:tgtEl>
                                          <p:spTgt spid="109"/>
                                        </p:tgtEl>
                                      </p:cBhvr>
                                    </p:animEffect>
                                  </p:childTnLst>
                                </p:cTn>
                              </p:par>
                              <p:par>
                                <p:cTn id="83" presetID="16" presetClass="entr" presetSubtype="21" fill="hold" nodeType="withEffect">
                                  <p:stCondLst>
                                    <p:cond delay="0"/>
                                  </p:stCondLst>
                                  <p:childTnLst>
                                    <p:set>
                                      <p:cBhvr>
                                        <p:cTn id="84" dur="1" fill="hold">
                                          <p:stCondLst>
                                            <p:cond delay="0"/>
                                          </p:stCondLst>
                                        </p:cTn>
                                        <p:tgtEl>
                                          <p:spTgt spid="113"/>
                                        </p:tgtEl>
                                        <p:attrNameLst>
                                          <p:attrName>style.visibility</p:attrName>
                                        </p:attrNameLst>
                                      </p:cBhvr>
                                      <p:to>
                                        <p:strVal val="visible"/>
                                      </p:to>
                                    </p:set>
                                    <p:animEffect transition="in" filter="barn(inVertical)">
                                      <p:cBhvr>
                                        <p:cTn id="85" dur="500"/>
                                        <p:tgtEl>
                                          <p:spTgt spid="113"/>
                                        </p:tgtEl>
                                      </p:cBhvr>
                                    </p:animEffect>
                                  </p:childTnLst>
                                </p:cTn>
                              </p:par>
                              <p:par>
                                <p:cTn id="86" presetID="16" presetClass="entr" presetSubtype="21" fill="hold" nodeType="withEffect">
                                  <p:stCondLst>
                                    <p:cond delay="0"/>
                                  </p:stCondLst>
                                  <p:childTnLst>
                                    <p:set>
                                      <p:cBhvr>
                                        <p:cTn id="87" dur="1" fill="hold">
                                          <p:stCondLst>
                                            <p:cond delay="0"/>
                                          </p:stCondLst>
                                        </p:cTn>
                                        <p:tgtEl>
                                          <p:spTgt spid="114"/>
                                        </p:tgtEl>
                                        <p:attrNameLst>
                                          <p:attrName>style.visibility</p:attrName>
                                        </p:attrNameLst>
                                      </p:cBhvr>
                                      <p:to>
                                        <p:strVal val="visible"/>
                                      </p:to>
                                    </p:set>
                                    <p:animEffect transition="in" filter="barn(inVertical)">
                                      <p:cBhvr>
                                        <p:cTn id="88" dur="500"/>
                                        <p:tgtEl>
                                          <p:spTgt spid="114"/>
                                        </p:tgtEl>
                                      </p:cBhvr>
                                    </p:animEffect>
                                  </p:childTnLst>
                                </p:cTn>
                              </p:par>
                              <p:par>
                                <p:cTn id="89" presetID="16" presetClass="entr" presetSubtype="21" fill="hold" grpId="0" nodeType="withEffect">
                                  <p:stCondLst>
                                    <p:cond delay="0"/>
                                  </p:stCondLst>
                                  <p:childTnLst>
                                    <p:set>
                                      <p:cBhvr>
                                        <p:cTn id="90" dur="1" fill="hold">
                                          <p:stCondLst>
                                            <p:cond delay="0"/>
                                          </p:stCondLst>
                                        </p:cTn>
                                        <p:tgtEl>
                                          <p:spTgt spid="116"/>
                                        </p:tgtEl>
                                        <p:attrNameLst>
                                          <p:attrName>style.visibility</p:attrName>
                                        </p:attrNameLst>
                                      </p:cBhvr>
                                      <p:to>
                                        <p:strVal val="visible"/>
                                      </p:to>
                                    </p:set>
                                    <p:animEffect transition="in" filter="barn(inVertical)">
                                      <p:cBhvr>
                                        <p:cTn id="91" dur="500"/>
                                        <p:tgtEl>
                                          <p:spTgt spid="116"/>
                                        </p:tgtEl>
                                      </p:cBhvr>
                                    </p:animEffect>
                                  </p:childTnLst>
                                </p:cTn>
                              </p:par>
                              <p:par>
                                <p:cTn id="92" presetID="16" presetClass="entr" presetSubtype="21" fill="hold" grpId="0" nodeType="withEffect">
                                  <p:stCondLst>
                                    <p:cond delay="0"/>
                                  </p:stCondLst>
                                  <p:childTnLst>
                                    <p:set>
                                      <p:cBhvr>
                                        <p:cTn id="93" dur="1" fill="hold">
                                          <p:stCondLst>
                                            <p:cond delay="0"/>
                                          </p:stCondLst>
                                        </p:cTn>
                                        <p:tgtEl>
                                          <p:spTgt spid="118"/>
                                        </p:tgtEl>
                                        <p:attrNameLst>
                                          <p:attrName>style.visibility</p:attrName>
                                        </p:attrNameLst>
                                      </p:cBhvr>
                                      <p:to>
                                        <p:strVal val="visible"/>
                                      </p:to>
                                    </p:set>
                                    <p:animEffect transition="in" filter="barn(inVertical)">
                                      <p:cBhvr>
                                        <p:cTn id="94" dur="500"/>
                                        <p:tgtEl>
                                          <p:spTgt spid="118"/>
                                        </p:tgtEl>
                                      </p:cBhvr>
                                    </p:animEffect>
                                  </p:childTnLst>
                                </p:cTn>
                              </p:par>
                              <p:par>
                                <p:cTn id="95" presetID="16" presetClass="entr" presetSubtype="21" fill="hold" grpId="0" nodeType="withEffect">
                                  <p:stCondLst>
                                    <p:cond delay="0"/>
                                  </p:stCondLst>
                                  <p:childTnLst>
                                    <p:set>
                                      <p:cBhvr>
                                        <p:cTn id="96" dur="1" fill="hold">
                                          <p:stCondLst>
                                            <p:cond delay="0"/>
                                          </p:stCondLst>
                                        </p:cTn>
                                        <p:tgtEl>
                                          <p:spTgt spid="120"/>
                                        </p:tgtEl>
                                        <p:attrNameLst>
                                          <p:attrName>style.visibility</p:attrName>
                                        </p:attrNameLst>
                                      </p:cBhvr>
                                      <p:to>
                                        <p:strVal val="visible"/>
                                      </p:to>
                                    </p:set>
                                    <p:animEffect transition="in" filter="barn(inVertical)">
                                      <p:cBhvr>
                                        <p:cTn id="97" dur="500"/>
                                        <p:tgtEl>
                                          <p:spTgt spid="120"/>
                                        </p:tgtEl>
                                      </p:cBhvr>
                                    </p:animEffect>
                                  </p:childTnLst>
                                </p:cTn>
                              </p:par>
                              <p:par>
                                <p:cTn id="98" presetID="16" presetClass="entr" presetSubtype="21" fill="hold" grpId="0" nodeType="withEffect">
                                  <p:stCondLst>
                                    <p:cond delay="0"/>
                                  </p:stCondLst>
                                  <p:childTnLst>
                                    <p:set>
                                      <p:cBhvr>
                                        <p:cTn id="99" dur="1" fill="hold">
                                          <p:stCondLst>
                                            <p:cond delay="0"/>
                                          </p:stCondLst>
                                        </p:cTn>
                                        <p:tgtEl>
                                          <p:spTgt spid="122"/>
                                        </p:tgtEl>
                                        <p:attrNameLst>
                                          <p:attrName>style.visibility</p:attrName>
                                        </p:attrNameLst>
                                      </p:cBhvr>
                                      <p:to>
                                        <p:strVal val="visible"/>
                                      </p:to>
                                    </p:set>
                                    <p:animEffect transition="in" filter="barn(inVertical)">
                                      <p:cBhvr>
                                        <p:cTn id="100" dur="500"/>
                                        <p:tgtEl>
                                          <p:spTgt spid="122"/>
                                        </p:tgtEl>
                                      </p:cBhvr>
                                    </p:animEffect>
                                  </p:childTnLst>
                                </p:cTn>
                              </p:par>
                              <p:par>
                                <p:cTn id="101" presetID="16" presetClass="entr" presetSubtype="21" fill="hold" nodeType="withEffect">
                                  <p:stCondLst>
                                    <p:cond delay="0"/>
                                  </p:stCondLst>
                                  <p:childTnLst>
                                    <p:set>
                                      <p:cBhvr>
                                        <p:cTn id="102" dur="1" fill="hold">
                                          <p:stCondLst>
                                            <p:cond delay="0"/>
                                          </p:stCondLst>
                                        </p:cTn>
                                        <p:tgtEl>
                                          <p:spTgt spid="124"/>
                                        </p:tgtEl>
                                        <p:attrNameLst>
                                          <p:attrName>style.visibility</p:attrName>
                                        </p:attrNameLst>
                                      </p:cBhvr>
                                      <p:to>
                                        <p:strVal val="visible"/>
                                      </p:to>
                                    </p:set>
                                    <p:animEffect transition="in" filter="barn(inVertical)">
                                      <p:cBhvr>
                                        <p:cTn id="103" dur="500"/>
                                        <p:tgtEl>
                                          <p:spTgt spid="124"/>
                                        </p:tgtEl>
                                      </p:cBhvr>
                                    </p:animEffect>
                                  </p:childTnLst>
                                </p:cTn>
                              </p:par>
                              <p:par>
                                <p:cTn id="104" presetID="16" presetClass="entr" presetSubtype="21" fill="hold" nodeType="withEffect">
                                  <p:stCondLst>
                                    <p:cond delay="0"/>
                                  </p:stCondLst>
                                  <p:childTnLst>
                                    <p:set>
                                      <p:cBhvr>
                                        <p:cTn id="105" dur="1" fill="hold">
                                          <p:stCondLst>
                                            <p:cond delay="0"/>
                                          </p:stCondLst>
                                        </p:cTn>
                                        <p:tgtEl>
                                          <p:spTgt spid="126"/>
                                        </p:tgtEl>
                                        <p:attrNameLst>
                                          <p:attrName>style.visibility</p:attrName>
                                        </p:attrNameLst>
                                      </p:cBhvr>
                                      <p:to>
                                        <p:strVal val="visible"/>
                                      </p:to>
                                    </p:set>
                                    <p:animEffect transition="in" filter="barn(inVertical)">
                                      <p:cBhvr>
                                        <p:cTn id="106" dur="500"/>
                                        <p:tgtEl>
                                          <p:spTgt spid="126"/>
                                        </p:tgtEl>
                                      </p:cBhvr>
                                    </p:animEffect>
                                  </p:childTnLst>
                                </p:cTn>
                              </p:par>
                              <p:par>
                                <p:cTn id="107" presetID="16" presetClass="entr" presetSubtype="21" fill="hold" nodeType="withEffect">
                                  <p:stCondLst>
                                    <p:cond delay="0"/>
                                  </p:stCondLst>
                                  <p:childTnLst>
                                    <p:set>
                                      <p:cBhvr>
                                        <p:cTn id="108" dur="1" fill="hold">
                                          <p:stCondLst>
                                            <p:cond delay="0"/>
                                          </p:stCondLst>
                                        </p:cTn>
                                        <p:tgtEl>
                                          <p:spTgt spid="128"/>
                                        </p:tgtEl>
                                        <p:attrNameLst>
                                          <p:attrName>style.visibility</p:attrName>
                                        </p:attrNameLst>
                                      </p:cBhvr>
                                      <p:to>
                                        <p:strVal val="visible"/>
                                      </p:to>
                                    </p:set>
                                    <p:animEffect transition="in" filter="barn(inVertical)">
                                      <p:cBhvr>
                                        <p:cTn id="109" dur="500"/>
                                        <p:tgtEl>
                                          <p:spTgt spid="128"/>
                                        </p:tgtEl>
                                      </p:cBhvr>
                                    </p:animEffect>
                                  </p:childTnLst>
                                </p:cTn>
                              </p:par>
                              <p:par>
                                <p:cTn id="110" presetID="16" presetClass="entr" presetSubtype="21" fill="hold" nodeType="withEffect">
                                  <p:stCondLst>
                                    <p:cond delay="0"/>
                                  </p:stCondLst>
                                  <p:childTnLst>
                                    <p:set>
                                      <p:cBhvr>
                                        <p:cTn id="111" dur="1" fill="hold">
                                          <p:stCondLst>
                                            <p:cond delay="0"/>
                                          </p:stCondLst>
                                        </p:cTn>
                                        <p:tgtEl>
                                          <p:spTgt spid="129"/>
                                        </p:tgtEl>
                                        <p:attrNameLst>
                                          <p:attrName>style.visibility</p:attrName>
                                        </p:attrNameLst>
                                      </p:cBhvr>
                                      <p:to>
                                        <p:strVal val="visible"/>
                                      </p:to>
                                    </p:set>
                                    <p:animEffect transition="in" filter="barn(inVertical)">
                                      <p:cBhvr>
                                        <p:cTn id="112" dur="500"/>
                                        <p:tgtEl>
                                          <p:spTgt spid="129"/>
                                        </p:tgtEl>
                                      </p:cBhvr>
                                    </p:animEffect>
                                  </p:childTnLst>
                                </p:cTn>
                              </p:par>
                              <p:par>
                                <p:cTn id="113" presetID="16" presetClass="entr" presetSubtype="21" fill="hold" nodeType="withEffect">
                                  <p:stCondLst>
                                    <p:cond delay="0"/>
                                  </p:stCondLst>
                                  <p:childTnLst>
                                    <p:set>
                                      <p:cBhvr>
                                        <p:cTn id="114" dur="1" fill="hold">
                                          <p:stCondLst>
                                            <p:cond delay="0"/>
                                          </p:stCondLst>
                                        </p:cTn>
                                        <p:tgtEl>
                                          <p:spTgt spid="130"/>
                                        </p:tgtEl>
                                        <p:attrNameLst>
                                          <p:attrName>style.visibility</p:attrName>
                                        </p:attrNameLst>
                                      </p:cBhvr>
                                      <p:to>
                                        <p:strVal val="visible"/>
                                      </p:to>
                                    </p:set>
                                    <p:animEffect transition="in" filter="barn(inVertical)">
                                      <p:cBhvr>
                                        <p:cTn id="115" dur="500"/>
                                        <p:tgtEl>
                                          <p:spTgt spid="130"/>
                                        </p:tgtEl>
                                      </p:cBhvr>
                                    </p:animEffect>
                                  </p:childTnLst>
                                </p:cTn>
                              </p:par>
                              <p:par>
                                <p:cTn id="116" presetID="16" presetClass="entr" presetSubtype="21" fill="hold" nodeType="withEffect">
                                  <p:stCondLst>
                                    <p:cond delay="0"/>
                                  </p:stCondLst>
                                  <p:childTnLst>
                                    <p:set>
                                      <p:cBhvr>
                                        <p:cTn id="117" dur="1" fill="hold">
                                          <p:stCondLst>
                                            <p:cond delay="0"/>
                                          </p:stCondLst>
                                        </p:cTn>
                                        <p:tgtEl>
                                          <p:spTgt spid="151"/>
                                        </p:tgtEl>
                                        <p:attrNameLst>
                                          <p:attrName>style.visibility</p:attrName>
                                        </p:attrNameLst>
                                      </p:cBhvr>
                                      <p:to>
                                        <p:strVal val="visible"/>
                                      </p:to>
                                    </p:set>
                                    <p:animEffect transition="in" filter="barn(inVertical)">
                                      <p:cBhvr>
                                        <p:cTn id="118" dur="500"/>
                                        <p:tgtEl>
                                          <p:spTgt spid="151"/>
                                        </p:tgtEl>
                                      </p:cBhvr>
                                    </p:animEffect>
                                  </p:childTnLst>
                                </p:cTn>
                              </p:par>
                              <p:par>
                                <p:cTn id="119" presetID="16" presetClass="entr" presetSubtype="21" fill="hold" nodeType="withEffect">
                                  <p:stCondLst>
                                    <p:cond delay="0"/>
                                  </p:stCondLst>
                                  <p:childTnLst>
                                    <p:set>
                                      <p:cBhvr>
                                        <p:cTn id="120" dur="1" fill="hold">
                                          <p:stCondLst>
                                            <p:cond delay="0"/>
                                          </p:stCondLst>
                                        </p:cTn>
                                        <p:tgtEl>
                                          <p:spTgt spid="153"/>
                                        </p:tgtEl>
                                        <p:attrNameLst>
                                          <p:attrName>style.visibility</p:attrName>
                                        </p:attrNameLst>
                                      </p:cBhvr>
                                      <p:to>
                                        <p:strVal val="visible"/>
                                      </p:to>
                                    </p:set>
                                    <p:animEffect transition="in" filter="barn(inVertical)">
                                      <p:cBhvr>
                                        <p:cTn id="121" dur="500"/>
                                        <p:tgtEl>
                                          <p:spTgt spid="153"/>
                                        </p:tgtEl>
                                      </p:cBhvr>
                                    </p:animEffect>
                                  </p:childTnLst>
                                </p:cTn>
                              </p:par>
                              <p:par>
                                <p:cTn id="122" presetID="16" presetClass="entr" presetSubtype="21" fill="hold" grpId="0" nodeType="withEffect">
                                  <p:stCondLst>
                                    <p:cond delay="0"/>
                                  </p:stCondLst>
                                  <p:childTnLst>
                                    <p:set>
                                      <p:cBhvr>
                                        <p:cTn id="123" dur="1" fill="hold">
                                          <p:stCondLst>
                                            <p:cond delay="0"/>
                                          </p:stCondLst>
                                        </p:cTn>
                                        <p:tgtEl>
                                          <p:spTgt spid="154"/>
                                        </p:tgtEl>
                                        <p:attrNameLst>
                                          <p:attrName>style.visibility</p:attrName>
                                        </p:attrNameLst>
                                      </p:cBhvr>
                                      <p:to>
                                        <p:strVal val="visible"/>
                                      </p:to>
                                    </p:set>
                                    <p:animEffect transition="in" filter="barn(inVertical)">
                                      <p:cBhvr>
                                        <p:cTn id="124" dur="500"/>
                                        <p:tgtEl>
                                          <p:spTgt spid="154"/>
                                        </p:tgtEl>
                                      </p:cBhvr>
                                    </p:animEffect>
                                  </p:childTnLst>
                                </p:cTn>
                              </p:par>
                              <p:par>
                                <p:cTn id="125" presetID="16" presetClass="entr" presetSubtype="21" fill="hold" grpId="0" nodeType="withEffect">
                                  <p:stCondLst>
                                    <p:cond delay="0"/>
                                  </p:stCondLst>
                                  <p:childTnLst>
                                    <p:set>
                                      <p:cBhvr>
                                        <p:cTn id="126" dur="1" fill="hold">
                                          <p:stCondLst>
                                            <p:cond delay="0"/>
                                          </p:stCondLst>
                                        </p:cTn>
                                        <p:tgtEl>
                                          <p:spTgt spid="155"/>
                                        </p:tgtEl>
                                        <p:attrNameLst>
                                          <p:attrName>style.visibility</p:attrName>
                                        </p:attrNameLst>
                                      </p:cBhvr>
                                      <p:to>
                                        <p:strVal val="visible"/>
                                      </p:to>
                                    </p:set>
                                    <p:animEffect transition="in" filter="barn(inVertical)">
                                      <p:cBhvr>
                                        <p:cTn id="127" dur="500"/>
                                        <p:tgtEl>
                                          <p:spTgt spid="155"/>
                                        </p:tgtEl>
                                      </p:cBhvr>
                                    </p:animEffect>
                                  </p:childTnLst>
                                </p:cTn>
                              </p:par>
                              <p:par>
                                <p:cTn id="128" presetID="16" presetClass="entr" presetSubtype="21" fill="hold" grpId="0" nodeType="withEffect">
                                  <p:stCondLst>
                                    <p:cond delay="0"/>
                                  </p:stCondLst>
                                  <p:childTnLst>
                                    <p:set>
                                      <p:cBhvr>
                                        <p:cTn id="129" dur="1" fill="hold">
                                          <p:stCondLst>
                                            <p:cond delay="0"/>
                                          </p:stCondLst>
                                        </p:cTn>
                                        <p:tgtEl>
                                          <p:spTgt spid="156"/>
                                        </p:tgtEl>
                                        <p:attrNameLst>
                                          <p:attrName>style.visibility</p:attrName>
                                        </p:attrNameLst>
                                      </p:cBhvr>
                                      <p:to>
                                        <p:strVal val="visible"/>
                                      </p:to>
                                    </p:set>
                                    <p:animEffect transition="in" filter="barn(inVertical)">
                                      <p:cBhvr>
                                        <p:cTn id="130" dur="500"/>
                                        <p:tgtEl>
                                          <p:spTgt spid="156"/>
                                        </p:tgtEl>
                                      </p:cBhvr>
                                    </p:animEffect>
                                  </p:childTnLst>
                                </p:cTn>
                              </p:par>
                              <p:par>
                                <p:cTn id="131" presetID="16" presetClass="entr" presetSubtype="21" fill="hold" nodeType="withEffect">
                                  <p:stCondLst>
                                    <p:cond delay="0"/>
                                  </p:stCondLst>
                                  <p:childTnLst>
                                    <p:set>
                                      <p:cBhvr>
                                        <p:cTn id="132" dur="1" fill="hold">
                                          <p:stCondLst>
                                            <p:cond delay="0"/>
                                          </p:stCondLst>
                                        </p:cTn>
                                        <p:tgtEl>
                                          <p:spTgt spid="157"/>
                                        </p:tgtEl>
                                        <p:attrNameLst>
                                          <p:attrName>style.visibility</p:attrName>
                                        </p:attrNameLst>
                                      </p:cBhvr>
                                      <p:to>
                                        <p:strVal val="visible"/>
                                      </p:to>
                                    </p:set>
                                    <p:animEffect transition="in" filter="barn(inVertical)">
                                      <p:cBhvr>
                                        <p:cTn id="133" dur="500"/>
                                        <p:tgtEl>
                                          <p:spTgt spid="157"/>
                                        </p:tgtEl>
                                      </p:cBhvr>
                                    </p:animEffect>
                                  </p:childTnLst>
                                </p:cTn>
                              </p:par>
                              <p:par>
                                <p:cTn id="134" presetID="16" presetClass="entr" presetSubtype="21" fill="hold" nodeType="withEffect">
                                  <p:stCondLst>
                                    <p:cond delay="0"/>
                                  </p:stCondLst>
                                  <p:childTnLst>
                                    <p:set>
                                      <p:cBhvr>
                                        <p:cTn id="135" dur="1" fill="hold">
                                          <p:stCondLst>
                                            <p:cond delay="0"/>
                                          </p:stCondLst>
                                        </p:cTn>
                                        <p:tgtEl>
                                          <p:spTgt spid="158"/>
                                        </p:tgtEl>
                                        <p:attrNameLst>
                                          <p:attrName>style.visibility</p:attrName>
                                        </p:attrNameLst>
                                      </p:cBhvr>
                                      <p:to>
                                        <p:strVal val="visible"/>
                                      </p:to>
                                    </p:set>
                                    <p:animEffect transition="in" filter="barn(inVertical)">
                                      <p:cBhvr>
                                        <p:cTn id="136" dur="500"/>
                                        <p:tgtEl>
                                          <p:spTgt spid="158"/>
                                        </p:tgtEl>
                                      </p:cBhvr>
                                    </p:animEffect>
                                  </p:childTnLst>
                                </p:cTn>
                              </p:par>
                              <p:par>
                                <p:cTn id="137" presetID="16" presetClass="entr" presetSubtype="21" fill="hold" nodeType="withEffect">
                                  <p:stCondLst>
                                    <p:cond delay="0"/>
                                  </p:stCondLst>
                                  <p:childTnLst>
                                    <p:set>
                                      <p:cBhvr>
                                        <p:cTn id="138" dur="1" fill="hold">
                                          <p:stCondLst>
                                            <p:cond delay="0"/>
                                          </p:stCondLst>
                                        </p:cTn>
                                        <p:tgtEl>
                                          <p:spTgt spid="159"/>
                                        </p:tgtEl>
                                        <p:attrNameLst>
                                          <p:attrName>style.visibility</p:attrName>
                                        </p:attrNameLst>
                                      </p:cBhvr>
                                      <p:to>
                                        <p:strVal val="visible"/>
                                      </p:to>
                                    </p:set>
                                    <p:animEffect transition="in" filter="barn(inVertical)">
                                      <p:cBhvr>
                                        <p:cTn id="139" dur="500"/>
                                        <p:tgtEl>
                                          <p:spTgt spid="159"/>
                                        </p:tgtEl>
                                      </p:cBhvr>
                                    </p:animEffect>
                                  </p:childTnLst>
                                </p:cTn>
                              </p:par>
                              <p:par>
                                <p:cTn id="140" presetID="16" presetClass="entr" presetSubtype="21" fill="hold" nodeType="withEffect">
                                  <p:stCondLst>
                                    <p:cond delay="0"/>
                                  </p:stCondLst>
                                  <p:childTnLst>
                                    <p:set>
                                      <p:cBhvr>
                                        <p:cTn id="141" dur="1" fill="hold">
                                          <p:stCondLst>
                                            <p:cond delay="0"/>
                                          </p:stCondLst>
                                        </p:cTn>
                                        <p:tgtEl>
                                          <p:spTgt spid="160"/>
                                        </p:tgtEl>
                                        <p:attrNameLst>
                                          <p:attrName>style.visibility</p:attrName>
                                        </p:attrNameLst>
                                      </p:cBhvr>
                                      <p:to>
                                        <p:strVal val="visible"/>
                                      </p:to>
                                    </p:set>
                                    <p:animEffect transition="in" filter="barn(inVertical)">
                                      <p:cBhvr>
                                        <p:cTn id="142" dur="500"/>
                                        <p:tgtEl>
                                          <p:spTgt spid="160"/>
                                        </p:tgtEl>
                                      </p:cBhvr>
                                    </p:animEffect>
                                  </p:childTnLst>
                                </p:cTn>
                              </p:par>
                              <p:par>
                                <p:cTn id="143" presetID="16" presetClass="entr" presetSubtype="21" fill="hold" nodeType="withEffect">
                                  <p:stCondLst>
                                    <p:cond delay="0"/>
                                  </p:stCondLst>
                                  <p:childTnLst>
                                    <p:set>
                                      <p:cBhvr>
                                        <p:cTn id="144" dur="1" fill="hold">
                                          <p:stCondLst>
                                            <p:cond delay="0"/>
                                          </p:stCondLst>
                                        </p:cTn>
                                        <p:tgtEl>
                                          <p:spTgt spid="161"/>
                                        </p:tgtEl>
                                        <p:attrNameLst>
                                          <p:attrName>style.visibility</p:attrName>
                                        </p:attrNameLst>
                                      </p:cBhvr>
                                      <p:to>
                                        <p:strVal val="visible"/>
                                      </p:to>
                                    </p:set>
                                    <p:animEffect transition="in" filter="barn(inVertical)">
                                      <p:cBhvr>
                                        <p:cTn id="145" dur="500"/>
                                        <p:tgtEl>
                                          <p:spTgt spid="161"/>
                                        </p:tgtEl>
                                      </p:cBhvr>
                                    </p:animEffect>
                                  </p:childTnLst>
                                </p:cTn>
                              </p:par>
                              <p:par>
                                <p:cTn id="146" presetID="16" presetClass="entr" presetSubtype="21" fill="hold" grpId="0" nodeType="withEffect">
                                  <p:stCondLst>
                                    <p:cond delay="0"/>
                                  </p:stCondLst>
                                  <p:childTnLst>
                                    <p:set>
                                      <p:cBhvr>
                                        <p:cTn id="147" dur="1" fill="hold">
                                          <p:stCondLst>
                                            <p:cond delay="0"/>
                                          </p:stCondLst>
                                        </p:cTn>
                                        <p:tgtEl>
                                          <p:spTgt spid="162"/>
                                        </p:tgtEl>
                                        <p:attrNameLst>
                                          <p:attrName>style.visibility</p:attrName>
                                        </p:attrNameLst>
                                      </p:cBhvr>
                                      <p:to>
                                        <p:strVal val="visible"/>
                                      </p:to>
                                    </p:set>
                                    <p:animEffect transition="in" filter="barn(inVertical)">
                                      <p:cBhvr>
                                        <p:cTn id="148" dur="500"/>
                                        <p:tgtEl>
                                          <p:spTgt spid="162"/>
                                        </p:tgtEl>
                                      </p:cBhvr>
                                    </p:animEffect>
                                  </p:childTnLst>
                                </p:cTn>
                              </p:par>
                              <p:par>
                                <p:cTn id="149" presetID="16" presetClass="entr" presetSubtype="21" fill="hold" grpId="0" nodeType="withEffect">
                                  <p:stCondLst>
                                    <p:cond delay="0"/>
                                  </p:stCondLst>
                                  <p:childTnLst>
                                    <p:set>
                                      <p:cBhvr>
                                        <p:cTn id="150" dur="1" fill="hold">
                                          <p:stCondLst>
                                            <p:cond delay="0"/>
                                          </p:stCondLst>
                                        </p:cTn>
                                        <p:tgtEl>
                                          <p:spTgt spid="163"/>
                                        </p:tgtEl>
                                        <p:attrNameLst>
                                          <p:attrName>style.visibility</p:attrName>
                                        </p:attrNameLst>
                                      </p:cBhvr>
                                      <p:to>
                                        <p:strVal val="visible"/>
                                      </p:to>
                                    </p:set>
                                    <p:animEffect transition="in" filter="barn(inVertical)">
                                      <p:cBhvr>
                                        <p:cTn id="151" dur="500"/>
                                        <p:tgtEl>
                                          <p:spTgt spid="163"/>
                                        </p:tgtEl>
                                      </p:cBhvr>
                                    </p:animEffect>
                                  </p:childTnLst>
                                </p:cTn>
                              </p:par>
                              <p:par>
                                <p:cTn id="152" presetID="16" presetClass="entr" presetSubtype="21" fill="hold" grpId="0" nodeType="withEffect">
                                  <p:stCondLst>
                                    <p:cond delay="0"/>
                                  </p:stCondLst>
                                  <p:childTnLst>
                                    <p:set>
                                      <p:cBhvr>
                                        <p:cTn id="153" dur="1" fill="hold">
                                          <p:stCondLst>
                                            <p:cond delay="0"/>
                                          </p:stCondLst>
                                        </p:cTn>
                                        <p:tgtEl>
                                          <p:spTgt spid="164"/>
                                        </p:tgtEl>
                                        <p:attrNameLst>
                                          <p:attrName>style.visibility</p:attrName>
                                        </p:attrNameLst>
                                      </p:cBhvr>
                                      <p:to>
                                        <p:strVal val="visible"/>
                                      </p:to>
                                    </p:set>
                                    <p:animEffect transition="in" filter="barn(inVertical)">
                                      <p:cBhvr>
                                        <p:cTn id="154" dur="500"/>
                                        <p:tgtEl>
                                          <p:spTgt spid="164"/>
                                        </p:tgtEl>
                                      </p:cBhvr>
                                    </p:animEffect>
                                  </p:childTnLst>
                                </p:cTn>
                              </p:par>
                              <p:par>
                                <p:cTn id="155" presetID="16" presetClass="entr" presetSubtype="21" fill="hold" nodeType="withEffect">
                                  <p:stCondLst>
                                    <p:cond delay="0"/>
                                  </p:stCondLst>
                                  <p:childTnLst>
                                    <p:set>
                                      <p:cBhvr>
                                        <p:cTn id="156" dur="1" fill="hold">
                                          <p:stCondLst>
                                            <p:cond delay="0"/>
                                          </p:stCondLst>
                                        </p:cTn>
                                        <p:tgtEl>
                                          <p:spTgt spid="165"/>
                                        </p:tgtEl>
                                        <p:attrNameLst>
                                          <p:attrName>style.visibility</p:attrName>
                                        </p:attrNameLst>
                                      </p:cBhvr>
                                      <p:to>
                                        <p:strVal val="visible"/>
                                      </p:to>
                                    </p:set>
                                    <p:animEffect transition="in" filter="barn(inVertical)">
                                      <p:cBhvr>
                                        <p:cTn id="157" dur="500"/>
                                        <p:tgtEl>
                                          <p:spTgt spid="165"/>
                                        </p:tgtEl>
                                      </p:cBhvr>
                                    </p:animEffect>
                                  </p:childTnLst>
                                </p:cTn>
                              </p:par>
                              <p:par>
                                <p:cTn id="158" presetID="16" presetClass="entr" presetSubtype="21" fill="hold" nodeType="withEffect">
                                  <p:stCondLst>
                                    <p:cond delay="0"/>
                                  </p:stCondLst>
                                  <p:childTnLst>
                                    <p:set>
                                      <p:cBhvr>
                                        <p:cTn id="159" dur="1" fill="hold">
                                          <p:stCondLst>
                                            <p:cond delay="0"/>
                                          </p:stCondLst>
                                        </p:cTn>
                                        <p:tgtEl>
                                          <p:spTgt spid="166"/>
                                        </p:tgtEl>
                                        <p:attrNameLst>
                                          <p:attrName>style.visibility</p:attrName>
                                        </p:attrNameLst>
                                      </p:cBhvr>
                                      <p:to>
                                        <p:strVal val="visible"/>
                                      </p:to>
                                    </p:set>
                                    <p:animEffect transition="in" filter="barn(inVertical)">
                                      <p:cBhvr>
                                        <p:cTn id="160" dur="500"/>
                                        <p:tgtEl>
                                          <p:spTgt spid="166"/>
                                        </p:tgtEl>
                                      </p:cBhvr>
                                    </p:animEffect>
                                  </p:childTnLst>
                                </p:cTn>
                              </p:par>
                              <p:par>
                                <p:cTn id="161" presetID="16" presetClass="entr" presetSubtype="21" fill="hold" grpId="0" nodeType="withEffect">
                                  <p:stCondLst>
                                    <p:cond delay="0"/>
                                  </p:stCondLst>
                                  <p:childTnLst>
                                    <p:set>
                                      <p:cBhvr>
                                        <p:cTn id="162" dur="1" fill="hold">
                                          <p:stCondLst>
                                            <p:cond delay="0"/>
                                          </p:stCondLst>
                                        </p:cTn>
                                        <p:tgtEl>
                                          <p:spTgt spid="167"/>
                                        </p:tgtEl>
                                        <p:attrNameLst>
                                          <p:attrName>style.visibility</p:attrName>
                                        </p:attrNameLst>
                                      </p:cBhvr>
                                      <p:to>
                                        <p:strVal val="visible"/>
                                      </p:to>
                                    </p:set>
                                    <p:animEffect transition="in" filter="barn(inVertical)">
                                      <p:cBhvr>
                                        <p:cTn id="163" dur="500"/>
                                        <p:tgtEl>
                                          <p:spTgt spid="167"/>
                                        </p:tgtEl>
                                      </p:cBhvr>
                                    </p:animEffect>
                                  </p:childTnLst>
                                </p:cTn>
                              </p:par>
                              <p:par>
                                <p:cTn id="164" presetID="16" presetClass="entr" presetSubtype="21" fill="hold" grpId="0" nodeType="withEffect">
                                  <p:stCondLst>
                                    <p:cond delay="0"/>
                                  </p:stCondLst>
                                  <p:childTnLst>
                                    <p:set>
                                      <p:cBhvr>
                                        <p:cTn id="165" dur="1" fill="hold">
                                          <p:stCondLst>
                                            <p:cond delay="0"/>
                                          </p:stCondLst>
                                        </p:cTn>
                                        <p:tgtEl>
                                          <p:spTgt spid="168"/>
                                        </p:tgtEl>
                                        <p:attrNameLst>
                                          <p:attrName>style.visibility</p:attrName>
                                        </p:attrNameLst>
                                      </p:cBhvr>
                                      <p:to>
                                        <p:strVal val="visible"/>
                                      </p:to>
                                    </p:set>
                                    <p:animEffect transition="in" filter="barn(inVertical)">
                                      <p:cBhvr>
                                        <p:cTn id="166" dur="500"/>
                                        <p:tgtEl>
                                          <p:spTgt spid="168"/>
                                        </p:tgtEl>
                                      </p:cBhvr>
                                    </p:animEffect>
                                  </p:childTnLst>
                                </p:cTn>
                              </p:par>
                              <p:par>
                                <p:cTn id="167" presetID="16" presetClass="entr" presetSubtype="21" fill="hold" grpId="0" nodeType="withEffect">
                                  <p:stCondLst>
                                    <p:cond delay="0"/>
                                  </p:stCondLst>
                                  <p:childTnLst>
                                    <p:set>
                                      <p:cBhvr>
                                        <p:cTn id="168" dur="1" fill="hold">
                                          <p:stCondLst>
                                            <p:cond delay="0"/>
                                          </p:stCondLst>
                                        </p:cTn>
                                        <p:tgtEl>
                                          <p:spTgt spid="169"/>
                                        </p:tgtEl>
                                        <p:attrNameLst>
                                          <p:attrName>style.visibility</p:attrName>
                                        </p:attrNameLst>
                                      </p:cBhvr>
                                      <p:to>
                                        <p:strVal val="visible"/>
                                      </p:to>
                                    </p:set>
                                    <p:animEffect transition="in" filter="barn(inVertical)">
                                      <p:cBhvr>
                                        <p:cTn id="169" dur="500"/>
                                        <p:tgtEl>
                                          <p:spTgt spid="169"/>
                                        </p:tgtEl>
                                      </p:cBhvr>
                                    </p:animEffect>
                                  </p:childTnLst>
                                </p:cTn>
                              </p:par>
                              <p:par>
                                <p:cTn id="170" presetID="16" presetClass="entr" presetSubtype="21" fill="hold" grpId="0" nodeType="withEffect">
                                  <p:stCondLst>
                                    <p:cond delay="0"/>
                                  </p:stCondLst>
                                  <p:childTnLst>
                                    <p:set>
                                      <p:cBhvr>
                                        <p:cTn id="171" dur="1" fill="hold">
                                          <p:stCondLst>
                                            <p:cond delay="0"/>
                                          </p:stCondLst>
                                        </p:cTn>
                                        <p:tgtEl>
                                          <p:spTgt spid="170"/>
                                        </p:tgtEl>
                                        <p:attrNameLst>
                                          <p:attrName>style.visibility</p:attrName>
                                        </p:attrNameLst>
                                      </p:cBhvr>
                                      <p:to>
                                        <p:strVal val="visible"/>
                                      </p:to>
                                    </p:set>
                                    <p:animEffect transition="in" filter="barn(inVertical)">
                                      <p:cBhvr>
                                        <p:cTn id="172" dur="500"/>
                                        <p:tgtEl>
                                          <p:spTgt spid="170"/>
                                        </p:tgtEl>
                                      </p:cBhvr>
                                    </p:animEffect>
                                  </p:childTnLst>
                                </p:cTn>
                              </p:par>
                              <p:par>
                                <p:cTn id="173" presetID="16" presetClass="entr" presetSubtype="21" fill="hold" nodeType="withEffect">
                                  <p:stCondLst>
                                    <p:cond delay="0"/>
                                  </p:stCondLst>
                                  <p:childTnLst>
                                    <p:set>
                                      <p:cBhvr>
                                        <p:cTn id="174" dur="1" fill="hold">
                                          <p:stCondLst>
                                            <p:cond delay="0"/>
                                          </p:stCondLst>
                                        </p:cTn>
                                        <p:tgtEl>
                                          <p:spTgt spid="171"/>
                                        </p:tgtEl>
                                        <p:attrNameLst>
                                          <p:attrName>style.visibility</p:attrName>
                                        </p:attrNameLst>
                                      </p:cBhvr>
                                      <p:to>
                                        <p:strVal val="visible"/>
                                      </p:to>
                                    </p:set>
                                    <p:animEffect transition="in" filter="barn(inVertical)">
                                      <p:cBhvr>
                                        <p:cTn id="175" dur="500"/>
                                        <p:tgtEl>
                                          <p:spTgt spid="171"/>
                                        </p:tgtEl>
                                      </p:cBhvr>
                                    </p:animEffect>
                                  </p:childTnLst>
                                </p:cTn>
                              </p:par>
                              <p:par>
                                <p:cTn id="176" presetID="16" presetClass="entr" presetSubtype="21" fill="hold" nodeType="withEffect">
                                  <p:stCondLst>
                                    <p:cond delay="0"/>
                                  </p:stCondLst>
                                  <p:childTnLst>
                                    <p:set>
                                      <p:cBhvr>
                                        <p:cTn id="177" dur="1" fill="hold">
                                          <p:stCondLst>
                                            <p:cond delay="0"/>
                                          </p:stCondLst>
                                        </p:cTn>
                                        <p:tgtEl>
                                          <p:spTgt spid="172"/>
                                        </p:tgtEl>
                                        <p:attrNameLst>
                                          <p:attrName>style.visibility</p:attrName>
                                        </p:attrNameLst>
                                      </p:cBhvr>
                                      <p:to>
                                        <p:strVal val="visible"/>
                                      </p:to>
                                    </p:set>
                                    <p:animEffect transition="in" filter="barn(inVertical)">
                                      <p:cBhvr>
                                        <p:cTn id="178" dur="500"/>
                                        <p:tgtEl>
                                          <p:spTgt spid="172"/>
                                        </p:tgtEl>
                                      </p:cBhvr>
                                    </p:animEffect>
                                  </p:childTnLst>
                                </p:cTn>
                              </p:par>
                              <p:par>
                                <p:cTn id="179" presetID="16" presetClass="entr" presetSubtype="21" fill="hold" grpId="0" nodeType="withEffect">
                                  <p:stCondLst>
                                    <p:cond delay="0"/>
                                  </p:stCondLst>
                                  <p:childTnLst>
                                    <p:set>
                                      <p:cBhvr>
                                        <p:cTn id="180" dur="1" fill="hold">
                                          <p:stCondLst>
                                            <p:cond delay="0"/>
                                          </p:stCondLst>
                                        </p:cTn>
                                        <p:tgtEl>
                                          <p:spTgt spid="174"/>
                                        </p:tgtEl>
                                        <p:attrNameLst>
                                          <p:attrName>style.visibility</p:attrName>
                                        </p:attrNameLst>
                                      </p:cBhvr>
                                      <p:to>
                                        <p:strVal val="visible"/>
                                      </p:to>
                                    </p:set>
                                    <p:animEffect transition="in" filter="barn(inVertical)">
                                      <p:cBhvr>
                                        <p:cTn id="181" dur="500"/>
                                        <p:tgtEl>
                                          <p:spTgt spid="174"/>
                                        </p:tgtEl>
                                      </p:cBhvr>
                                    </p:animEffect>
                                  </p:childTnLst>
                                </p:cTn>
                              </p:par>
                            </p:childTnLst>
                          </p:cTn>
                        </p:par>
                        <p:par>
                          <p:cTn id="182" fill="hold">
                            <p:stCondLst>
                              <p:cond delay="500"/>
                            </p:stCondLst>
                            <p:childTnLst>
                              <p:par>
                                <p:cTn id="183" presetID="1" presetClass="mediacall" presetSubtype="0" fill="hold" nodeType="afterEffect">
                                  <p:stCondLst>
                                    <p:cond delay="0"/>
                                  </p:stCondLst>
                                  <p:childTnLst>
                                    <p:cmd type="call" cmd="playFrom(0.0)">
                                      <p:cBhvr>
                                        <p:cTn id="184" dur="80111" fill="hold"/>
                                        <p:tgtEl>
                                          <p:spTgt spid="4"/>
                                        </p:tgtEl>
                                      </p:cBhvr>
                                    </p:cmd>
                                  </p:childTnLst>
                                </p:cTn>
                              </p:par>
                            </p:childTnLst>
                          </p:cTn>
                        </p:par>
                      </p:childTnLst>
                    </p:cTn>
                  </p:par>
                </p:childTnLst>
              </p:cTn>
              <p:prevCondLst>
                <p:cond evt="onPrev" delay="0">
                  <p:tgtEl>
                    <p:sldTgt/>
                  </p:tgtEl>
                </p:cond>
              </p:prevCondLst>
              <p:nextCondLst>
                <p:cond evt="onNext" delay="0">
                  <p:tgtEl>
                    <p:sldTgt/>
                  </p:tgtEl>
                </p:cond>
              </p:nextCondLst>
            </p:seq>
            <p:audio>
              <p:cMediaNode vol="80000">
                <p:cTn id="185" fill="hold" display="0">
                  <p:stCondLst>
                    <p:cond delay="indefinite"/>
                  </p:stCondLst>
                  <p:endCondLst>
                    <p:cond evt="onStopAudio" delay="0">
                      <p:tgtEl>
                        <p:sldTgt/>
                      </p:tgtEl>
                    </p:cond>
                  </p:endCondLst>
                </p:cTn>
                <p:tgtEl>
                  <p:spTgt spid="4"/>
                </p:tgtEl>
              </p:cMediaNode>
            </p:audio>
          </p:childTnLst>
        </p:cTn>
      </p:par>
    </p:tnLst>
    <p:bldLst>
      <p:bldP spid="41" grpId="0"/>
      <p:bldP spid="42" grpId="0"/>
      <p:bldP spid="44" grpId="0" animBg="1"/>
      <p:bldP spid="45" grpId="0" animBg="1"/>
      <p:bldP spid="48" grpId="0"/>
      <p:bldP spid="49" grpId="0"/>
      <p:bldP spid="50" grpId="0"/>
      <p:bldP spid="51" grpId="0"/>
      <p:bldP spid="59" grpId="0"/>
      <p:bldP spid="60" grpId="0"/>
      <p:bldP spid="61" grpId="0"/>
      <p:bldP spid="62" grpId="0"/>
      <p:bldP spid="82" grpId="0"/>
      <p:bldP spid="107" grpId="0" animBg="1"/>
      <p:bldP spid="109" grpId="0" animBg="1"/>
      <p:bldP spid="116" grpId="0"/>
      <p:bldP spid="118" grpId="0"/>
      <p:bldP spid="120" grpId="0"/>
      <p:bldP spid="122" grpId="0"/>
      <p:bldP spid="154" grpId="0" animBg="1"/>
      <p:bldP spid="155" grpId="0" animBg="1"/>
      <p:bldP spid="156" grpId="0"/>
      <p:bldP spid="162" grpId="0"/>
      <p:bldP spid="163" grpId="0"/>
      <p:bldP spid="164" grpId="0"/>
      <p:bldP spid="167" grpId="0"/>
      <p:bldP spid="168" grpId="0"/>
      <p:bldP spid="169" grpId="0"/>
      <p:bldP spid="170" grpId="0"/>
      <p:bldP spid="174" grpId="0"/>
    </p:bldLst>
  </p:timing>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extBox 3">
            <a:extLst>
              <a:ext uri="{FF2B5EF4-FFF2-40B4-BE49-F238E27FC236}">
                <a16:creationId xmlns:a16="http://schemas.microsoft.com/office/drawing/2014/main" id="{D09D72CB-0F92-833C-98E9-24E95A667D71}"/>
              </a:ext>
            </a:extLst>
          </p:cNvPr>
          <p:cNvSpPr txBox="1"/>
          <p:nvPr/>
        </p:nvSpPr>
        <p:spPr>
          <a:xfrm>
            <a:off x="174324" y="891874"/>
            <a:ext cx="6197600" cy="584775"/>
          </a:xfrm>
          <a:prstGeom prst="rect">
            <a:avLst/>
          </a:prstGeom>
          <a:noFill/>
        </p:spPr>
        <p:txBody>
          <a:bodyPr wrap="square" rtlCol="0">
            <a:spAutoFit/>
          </a:bodyPr>
          <a:lstStyle/>
          <a:p>
            <a:r>
              <a:rPr lang="en-GB" sz="3200" b="1" dirty="0">
                <a:solidFill>
                  <a:srgbClr val="8D5A74"/>
                </a:solidFill>
                <a:latin typeface="Meiryo" panose="020B0604030504040204" pitchFamily="34" charset="-128"/>
                <a:ea typeface="Meiryo" panose="020B0604030504040204" pitchFamily="34" charset="-128"/>
                <a:cs typeface="Angsana New" panose="02020603050405020304" pitchFamily="18" charset="-34"/>
              </a:rPr>
              <a:t>and Identifying Gaps </a:t>
            </a:r>
            <a:endParaRPr lang="en-GB" sz="4800" b="1" dirty="0">
              <a:solidFill>
                <a:srgbClr val="8D5A74"/>
              </a:solidFill>
              <a:latin typeface="Meiryo" panose="020B0604030504040204" pitchFamily="34" charset="-128"/>
              <a:ea typeface="Meiryo" panose="020B0604030504040204" pitchFamily="34" charset="-128"/>
              <a:cs typeface="Angsana New" panose="02020603050405020304" pitchFamily="18" charset="-34"/>
            </a:endParaRPr>
          </a:p>
        </p:txBody>
      </p:sp>
      <p:sp>
        <p:nvSpPr>
          <p:cNvPr id="5" name="TextBox 4">
            <a:extLst>
              <a:ext uri="{FF2B5EF4-FFF2-40B4-BE49-F238E27FC236}">
                <a16:creationId xmlns:a16="http://schemas.microsoft.com/office/drawing/2014/main" id="{4FB3D7AF-66C9-5EB2-CA5F-85D22C841231}"/>
              </a:ext>
            </a:extLst>
          </p:cNvPr>
          <p:cNvSpPr txBox="1"/>
          <p:nvPr/>
        </p:nvSpPr>
        <p:spPr>
          <a:xfrm>
            <a:off x="132079" y="169850"/>
            <a:ext cx="7632299" cy="830997"/>
          </a:xfrm>
          <a:prstGeom prst="rect">
            <a:avLst/>
          </a:prstGeom>
          <a:noFill/>
        </p:spPr>
        <p:txBody>
          <a:bodyPr wrap="square" rtlCol="0">
            <a:spAutoFit/>
          </a:bodyPr>
          <a:lstStyle/>
          <a:p>
            <a:r>
              <a:rPr lang="en-GB" sz="4800" b="1" dirty="0">
                <a:solidFill>
                  <a:srgbClr val="0F121A"/>
                </a:solidFill>
                <a:latin typeface="Modern No. 20" panose="02070704070505020303" pitchFamily="18" charset="0"/>
              </a:rPr>
              <a:t>Comparing Care Models </a:t>
            </a:r>
            <a:endParaRPr lang="en-GB" sz="2800" b="1" dirty="0">
              <a:solidFill>
                <a:srgbClr val="0F121A"/>
              </a:solidFill>
              <a:latin typeface="Modern No. 20" panose="02070704070505020303" pitchFamily="18" charset="0"/>
            </a:endParaRPr>
          </a:p>
        </p:txBody>
      </p:sp>
      <p:cxnSp>
        <p:nvCxnSpPr>
          <p:cNvPr id="6" name="Straight Connector 5">
            <a:extLst>
              <a:ext uri="{FF2B5EF4-FFF2-40B4-BE49-F238E27FC236}">
                <a16:creationId xmlns:a16="http://schemas.microsoft.com/office/drawing/2014/main" id="{F362250A-BE1D-E0AD-EB41-A5ACEFC63DCF}"/>
              </a:ext>
            </a:extLst>
          </p:cNvPr>
          <p:cNvCxnSpPr>
            <a:cxnSpLocks/>
          </p:cNvCxnSpPr>
          <p:nvPr/>
        </p:nvCxnSpPr>
        <p:spPr>
          <a:xfrm>
            <a:off x="279396" y="1358714"/>
            <a:ext cx="575648" cy="0"/>
          </a:xfrm>
          <a:prstGeom prst="line">
            <a:avLst/>
          </a:prstGeom>
          <a:ln w="38100">
            <a:solidFill>
              <a:srgbClr val="8D5A74"/>
            </a:solidFill>
          </a:ln>
        </p:spPr>
        <p:style>
          <a:lnRef idx="2">
            <a:schemeClr val="accent1"/>
          </a:lnRef>
          <a:fillRef idx="0">
            <a:schemeClr val="accent1"/>
          </a:fillRef>
          <a:effectRef idx="1">
            <a:schemeClr val="accent1"/>
          </a:effectRef>
          <a:fontRef idx="minor">
            <a:schemeClr val="tx1"/>
          </a:fontRef>
        </p:style>
      </p:cxnSp>
      <p:sp>
        <p:nvSpPr>
          <p:cNvPr id="27" name="Rectangle: Rounded Corners 26">
            <a:extLst>
              <a:ext uri="{FF2B5EF4-FFF2-40B4-BE49-F238E27FC236}">
                <a16:creationId xmlns:a16="http://schemas.microsoft.com/office/drawing/2014/main" id="{51894192-C372-EAD2-2FC4-11A1EA4808C4}"/>
              </a:ext>
            </a:extLst>
          </p:cNvPr>
          <p:cNvSpPr/>
          <p:nvPr/>
        </p:nvSpPr>
        <p:spPr>
          <a:xfrm>
            <a:off x="209058" y="1449508"/>
            <a:ext cx="2036302" cy="617380"/>
          </a:xfrm>
          <a:prstGeom prst="roundRect">
            <a:avLst/>
          </a:prstGeom>
          <a:solidFill>
            <a:srgbClr val="344454"/>
          </a:solidFill>
          <a:ln>
            <a:solidFill>
              <a:srgbClr val="344454"/>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r>
              <a:rPr lang="en-GB" b="1" dirty="0"/>
              <a:t>Evaluation</a:t>
            </a:r>
          </a:p>
        </p:txBody>
      </p:sp>
      <p:sp>
        <p:nvSpPr>
          <p:cNvPr id="29" name="Rectangle: Rounded Corners 28">
            <a:extLst>
              <a:ext uri="{FF2B5EF4-FFF2-40B4-BE49-F238E27FC236}">
                <a16:creationId xmlns:a16="http://schemas.microsoft.com/office/drawing/2014/main" id="{FAECBC44-AAEA-BD2C-42D2-6B64C22AFE3E}"/>
              </a:ext>
            </a:extLst>
          </p:cNvPr>
          <p:cNvSpPr/>
          <p:nvPr/>
        </p:nvSpPr>
        <p:spPr>
          <a:xfrm>
            <a:off x="71723" y="5643663"/>
            <a:ext cx="12120275" cy="1203252"/>
          </a:xfrm>
          <a:prstGeom prst="roundRect">
            <a:avLst>
              <a:gd name="adj" fmla="val 11294"/>
            </a:avLst>
          </a:prstGeom>
          <a:solidFill>
            <a:srgbClr val="EBE3E6"/>
          </a:solidFill>
          <a:ln>
            <a:solidFill>
              <a:srgbClr val="EBE3E6"/>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31" name="Arrow: Pentagon 30">
            <a:extLst>
              <a:ext uri="{FF2B5EF4-FFF2-40B4-BE49-F238E27FC236}">
                <a16:creationId xmlns:a16="http://schemas.microsoft.com/office/drawing/2014/main" id="{97D2A4B5-5A66-F484-FBCC-96F8937BEB2C}"/>
              </a:ext>
            </a:extLst>
          </p:cNvPr>
          <p:cNvSpPr/>
          <p:nvPr/>
        </p:nvSpPr>
        <p:spPr>
          <a:xfrm>
            <a:off x="2" y="5643664"/>
            <a:ext cx="7156462" cy="1203252"/>
          </a:xfrm>
          <a:prstGeom prst="homePlate">
            <a:avLst>
              <a:gd name="adj" fmla="val 30165"/>
            </a:avLst>
          </a:prstGeom>
          <a:solidFill>
            <a:srgbClr val="392739"/>
          </a:solidFill>
          <a:ln>
            <a:solidFill>
              <a:srgbClr val="392739"/>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ln>
                <a:solidFill>
                  <a:srgbClr val="482B3C"/>
                </a:solidFill>
              </a:ln>
            </a:endParaRPr>
          </a:p>
        </p:txBody>
      </p:sp>
      <p:sp>
        <p:nvSpPr>
          <p:cNvPr id="33" name="Rectangle: Rounded Corners 32">
            <a:extLst>
              <a:ext uri="{FF2B5EF4-FFF2-40B4-BE49-F238E27FC236}">
                <a16:creationId xmlns:a16="http://schemas.microsoft.com/office/drawing/2014/main" id="{A3D45201-6E7C-5089-3707-0392E1573774}"/>
              </a:ext>
            </a:extLst>
          </p:cNvPr>
          <p:cNvSpPr/>
          <p:nvPr/>
        </p:nvSpPr>
        <p:spPr>
          <a:xfrm>
            <a:off x="209058" y="2114455"/>
            <a:ext cx="2036302" cy="617380"/>
          </a:xfrm>
          <a:prstGeom prst="roundRect">
            <a:avLst/>
          </a:prstGeom>
          <a:solidFill>
            <a:srgbClr val="F0F2F4"/>
          </a:solidFill>
          <a:ln>
            <a:solidFill>
              <a:srgbClr val="F0F2F4"/>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35" name="Rectangle: Rounded Corners 34">
            <a:extLst>
              <a:ext uri="{FF2B5EF4-FFF2-40B4-BE49-F238E27FC236}">
                <a16:creationId xmlns:a16="http://schemas.microsoft.com/office/drawing/2014/main" id="{8B4D4D97-B367-0ACD-F89F-C77AE73DC40E}"/>
              </a:ext>
            </a:extLst>
          </p:cNvPr>
          <p:cNvSpPr/>
          <p:nvPr/>
        </p:nvSpPr>
        <p:spPr>
          <a:xfrm>
            <a:off x="209058" y="2786962"/>
            <a:ext cx="2036302" cy="617380"/>
          </a:xfrm>
          <a:prstGeom prst="roundRect">
            <a:avLst/>
          </a:prstGeom>
          <a:solidFill>
            <a:srgbClr val="F0F2F4"/>
          </a:solidFill>
          <a:ln>
            <a:solidFill>
              <a:srgbClr val="F0F2F4"/>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37" name="Rectangle: Rounded Corners 36">
            <a:extLst>
              <a:ext uri="{FF2B5EF4-FFF2-40B4-BE49-F238E27FC236}">
                <a16:creationId xmlns:a16="http://schemas.microsoft.com/office/drawing/2014/main" id="{F2532AEC-F362-5492-89B5-C59986FED7AD}"/>
              </a:ext>
            </a:extLst>
          </p:cNvPr>
          <p:cNvSpPr/>
          <p:nvPr/>
        </p:nvSpPr>
        <p:spPr>
          <a:xfrm>
            <a:off x="209058" y="3450627"/>
            <a:ext cx="2036302" cy="780180"/>
          </a:xfrm>
          <a:prstGeom prst="roundRect">
            <a:avLst/>
          </a:prstGeom>
          <a:solidFill>
            <a:srgbClr val="F0F2F4"/>
          </a:solidFill>
          <a:ln>
            <a:solidFill>
              <a:srgbClr val="F0F2F4"/>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39" name="Rectangle: Rounded Corners 38">
            <a:extLst>
              <a:ext uri="{FF2B5EF4-FFF2-40B4-BE49-F238E27FC236}">
                <a16:creationId xmlns:a16="http://schemas.microsoft.com/office/drawing/2014/main" id="{0AABB9C8-7BCC-883B-71A6-99C1FD529E1F}"/>
              </a:ext>
            </a:extLst>
          </p:cNvPr>
          <p:cNvSpPr/>
          <p:nvPr/>
        </p:nvSpPr>
        <p:spPr>
          <a:xfrm>
            <a:off x="209058" y="4283550"/>
            <a:ext cx="2036302" cy="617380"/>
          </a:xfrm>
          <a:prstGeom prst="roundRect">
            <a:avLst/>
          </a:prstGeom>
          <a:solidFill>
            <a:srgbClr val="F0F2F4"/>
          </a:solidFill>
          <a:ln>
            <a:solidFill>
              <a:srgbClr val="F0F2F4"/>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41" name="Rectangle: Rounded Corners 40">
            <a:extLst>
              <a:ext uri="{FF2B5EF4-FFF2-40B4-BE49-F238E27FC236}">
                <a16:creationId xmlns:a16="http://schemas.microsoft.com/office/drawing/2014/main" id="{14EB652E-61AE-537A-0752-3C285D3211D9}"/>
              </a:ext>
            </a:extLst>
          </p:cNvPr>
          <p:cNvSpPr/>
          <p:nvPr/>
        </p:nvSpPr>
        <p:spPr>
          <a:xfrm>
            <a:off x="209058" y="4950441"/>
            <a:ext cx="2036302" cy="617380"/>
          </a:xfrm>
          <a:prstGeom prst="roundRect">
            <a:avLst/>
          </a:prstGeom>
          <a:solidFill>
            <a:srgbClr val="F0F2F4"/>
          </a:solidFill>
          <a:ln>
            <a:solidFill>
              <a:srgbClr val="F0F2F4"/>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43" name="Rectangle: Rounded Corners 42">
            <a:extLst>
              <a:ext uri="{FF2B5EF4-FFF2-40B4-BE49-F238E27FC236}">
                <a16:creationId xmlns:a16="http://schemas.microsoft.com/office/drawing/2014/main" id="{09926F71-0038-A997-C439-7241640A3A81}"/>
              </a:ext>
            </a:extLst>
          </p:cNvPr>
          <p:cNvSpPr/>
          <p:nvPr/>
        </p:nvSpPr>
        <p:spPr>
          <a:xfrm>
            <a:off x="2276356" y="1449508"/>
            <a:ext cx="2407404" cy="617380"/>
          </a:xfrm>
          <a:prstGeom prst="roundRect">
            <a:avLst/>
          </a:prstGeom>
          <a:solidFill>
            <a:srgbClr val="5A6E85"/>
          </a:solidFill>
          <a:ln>
            <a:solidFill>
              <a:srgbClr val="5A6E85"/>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45" name="Rectangle: Rounded Corners 44">
            <a:extLst>
              <a:ext uri="{FF2B5EF4-FFF2-40B4-BE49-F238E27FC236}">
                <a16:creationId xmlns:a16="http://schemas.microsoft.com/office/drawing/2014/main" id="{F14B9BD2-4CF6-E0B0-EA56-62500D42BCAC}"/>
              </a:ext>
            </a:extLst>
          </p:cNvPr>
          <p:cNvSpPr/>
          <p:nvPr/>
        </p:nvSpPr>
        <p:spPr>
          <a:xfrm>
            <a:off x="2276356" y="2114455"/>
            <a:ext cx="2407404" cy="617380"/>
          </a:xfrm>
          <a:prstGeom prst="roundRect">
            <a:avLst/>
          </a:prstGeom>
          <a:solidFill>
            <a:srgbClr val="ECF0F3"/>
          </a:solidFill>
          <a:ln>
            <a:solidFill>
              <a:srgbClr val="ECF0F3"/>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r>
              <a:rPr lang="en-GB" sz="1200" dirty="0">
                <a:solidFill>
                  <a:schemeClr val="tx1"/>
                </a:solidFill>
              </a:rPr>
              <a:t>Continuous supervision and rapid access to care in emergency .</a:t>
            </a:r>
          </a:p>
        </p:txBody>
      </p:sp>
      <p:sp>
        <p:nvSpPr>
          <p:cNvPr id="47" name="Rectangle: Rounded Corners 46">
            <a:extLst>
              <a:ext uri="{FF2B5EF4-FFF2-40B4-BE49-F238E27FC236}">
                <a16:creationId xmlns:a16="http://schemas.microsoft.com/office/drawing/2014/main" id="{5A2F3347-9E8B-BC54-9FF7-0E582327A6F3}"/>
              </a:ext>
            </a:extLst>
          </p:cNvPr>
          <p:cNvSpPr/>
          <p:nvPr/>
        </p:nvSpPr>
        <p:spPr>
          <a:xfrm>
            <a:off x="2276356" y="2786962"/>
            <a:ext cx="2407404" cy="617380"/>
          </a:xfrm>
          <a:prstGeom prst="roundRect">
            <a:avLst/>
          </a:prstGeom>
          <a:solidFill>
            <a:srgbClr val="ECF0F3"/>
          </a:solidFill>
          <a:ln>
            <a:solidFill>
              <a:srgbClr val="ECF0F3"/>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r>
              <a:rPr lang="en-GB" sz="1200" dirty="0">
                <a:solidFill>
                  <a:schemeClr val="tx1"/>
                </a:solidFill>
              </a:rPr>
              <a:t>May be limited  by institutional routines and fixed schedules.</a:t>
            </a:r>
          </a:p>
        </p:txBody>
      </p:sp>
      <p:sp>
        <p:nvSpPr>
          <p:cNvPr id="49" name="Rectangle: Rounded Corners 48">
            <a:extLst>
              <a:ext uri="{FF2B5EF4-FFF2-40B4-BE49-F238E27FC236}">
                <a16:creationId xmlns:a16="http://schemas.microsoft.com/office/drawing/2014/main" id="{CAA0F140-E1BC-DA6F-F7D2-1830FFD87CFD}"/>
              </a:ext>
            </a:extLst>
          </p:cNvPr>
          <p:cNvSpPr/>
          <p:nvPr/>
        </p:nvSpPr>
        <p:spPr>
          <a:xfrm>
            <a:off x="2276356" y="3450626"/>
            <a:ext cx="2407404" cy="780181"/>
          </a:xfrm>
          <a:prstGeom prst="roundRect">
            <a:avLst/>
          </a:prstGeom>
          <a:solidFill>
            <a:srgbClr val="ECF0F3"/>
          </a:solidFill>
          <a:ln>
            <a:solidFill>
              <a:srgbClr val="ECF0F3"/>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r>
              <a:rPr lang="en-GB" sz="1200" dirty="0">
                <a:solidFill>
                  <a:schemeClr val="tx1"/>
                </a:solidFill>
              </a:rPr>
              <a:t>Provides structed social opportunities and peer interaction.</a:t>
            </a:r>
          </a:p>
        </p:txBody>
      </p:sp>
      <p:sp>
        <p:nvSpPr>
          <p:cNvPr id="55" name="Rectangle: Rounded Corners 54">
            <a:extLst>
              <a:ext uri="{FF2B5EF4-FFF2-40B4-BE49-F238E27FC236}">
                <a16:creationId xmlns:a16="http://schemas.microsoft.com/office/drawing/2014/main" id="{D8BB0A0F-8442-C9CD-38CA-FC05D77D4E62}"/>
              </a:ext>
            </a:extLst>
          </p:cNvPr>
          <p:cNvSpPr/>
          <p:nvPr/>
        </p:nvSpPr>
        <p:spPr>
          <a:xfrm>
            <a:off x="4714756" y="1449508"/>
            <a:ext cx="2407404" cy="617380"/>
          </a:xfrm>
          <a:prstGeom prst="roundRect">
            <a:avLst/>
          </a:prstGeom>
          <a:solidFill>
            <a:srgbClr val="815169"/>
          </a:solidFill>
          <a:ln>
            <a:solidFill>
              <a:srgbClr val="825169"/>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57" name="Rectangle: Rounded Corners 56">
            <a:extLst>
              <a:ext uri="{FF2B5EF4-FFF2-40B4-BE49-F238E27FC236}">
                <a16:creationId xmlns:a16="http://schemas.microsoft.com/office/drawing/2014/main" id="{310DED2E-F146-4B39-8CCD-C6D2429503BB}"/>
              </a:ext>
            </a:extLst>
          </p:cNvPr>
          <p:cNvSpPr/>
          <p:nvPr/>
        </p:nvSpPr>
        <p:spPr>
          <a:xfrm>
            <a:off x="4749060" y="2124302"/>
            <a:ext cx="2407404" cy="617380"/>
          </a:xfrm>
          <a:prstGeom prst="roundRect">
            <a:avLst/>
          </a:prstGeom>
          <a:solidFill>
            <a:srgbClr val="F1EBED"/>
          </a:solidFill>
          <a:ln>
            <a:solidFill>
              <a:srgbClr val="F1EBED"/>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r>
              <a:rPr lang="en-GB" sz="1200" dirty="0">
                <a:solidFill>
                  <a:schemeClr val="tx1"/>
                </a:solidFill>
              </a:rPr>
              <a:t>Depends on care arrangements, home environment and availability of support. </a:t>
            </a:r>
          </a:p>
        </p:txBody>
      </p:sp>
      <p:sp>
        <p:nvSpPr>
          <p:cNvPr id="59" name="Rectangle: Rounded Corners 58">
            <a:extLst>
              <a:ext uri="{FF2B5EF4-FFF2-40B4-BE49-F238E27FC236}">
                <a16:creationId xmlns:a16="http://schemas.microsoft.com/office/drawing/2014/main" id="{8128F87E-2633-3825-568D-29369F495472}"/>
              </a:ext>
            </a:extLst>
          </p:cNvPr>
          <p:cNvSpPr/>
          <p:nvPr/>
        </p:nvSpPr>
        <p:spPr>
          <a:xfrm>
            <a:off x="4714756" y="2786962"/>
            <a:ext cx="2407404" cy="617380"/>
          </a:xfrm>
          <a:prstGeom prst="roundRect">
            <a:avLst/>
          </a:prstGeom>
          <a:solidFill>
            <a:srgbClr val="F1EBED"/>
          </a:solidFill>
          <a:ln>
            <a:solidFill>
              <a:srgbClr val="F1EBED"/>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r>
              <a:rPr lang="en-GB" sz="1200" dirty="0">
                <a:solidFill>
                  <a:schemeClr val="tx1"/>
                </a:solidFill>
              </a:rPr>
              <a:t>Familiar environment and choice over daily routines can support greater autonomy </a:t>
            </a:r>
          </a:p>
        </p:txBody>
      </p:sp>
      <p:sp>
        <p:nvSpPr>
          <p:cNvPr id="61" name="Rectangle: Rounded Corners 60">
            <a:extLst>
              <a:ext uri="{FF2B5EF4-FFF2-40B4-BE49-F238E27FC236}">
                <a16:creationId xmlns:a16="http://schemas.microsoft.com/office/drawing/2014/main" id="{88E48CED-9B05-4D40-A165-6EA08160304A}"/>
              </a:ext>
            </a:extLst>
          </p:cNvPr>
          <p:cNvSpPr/>
          <p:nvPr/>
        </p:nvSpPr>
        <p:spPr>
          <a:xfrm>
            <a:off x="4714756" y="3450626"/>
            <a:ext cx="2407404" cy="780181"/>
          </a:xfrm>
          <a:prstGeom prst="roundRect">
            <a:avLst/>
          </a:prstGeom>
          <a:solidFill>
            <a:srgbClr val="F1EBED"/>
          </a:solidFill>
          <a:ln>
            <a:solidFill>
              <a:srgbClr val="F1EBED"/>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r>
              <a:rPr lang="en-GB" sz="1200" dirty="0">
                <a:solidFill>
                  <a:schemeClr val="tx1"/>
                </a:solidFill>
              </a:rPr>
              <a:t>Maintains community and family links, but risk of isolation remains, particularly for those with limited social networks.</a:t>
            </a:r>
          </a:p>
        </p:txBody>
      </p:sp>
      <p:sp>
        <p:nvSpPr>
          <p:cNvPr id="63" name="Rectangle: Rounded Corners 62">
            <a:extLst>
              <a:ext uri="{FF2B5EF4-FFF2-40B4-BE49-F238E27FC236}">
                <a16:creationId xmlns:a16="http://schemas.microsoft.com/office/drawing/2014/main" id="{1CACD196-2B40-6788-0984-6510CC43F992}"/>
              </a:ext>
            </a:extLst>
          </p:cNvPr>
          <p:cNvSpPr/>
          <p:nvPr/>
        </p:nvSpPr>
        <p:spPr>
          <a:xfrm>
            <a:off x="4714756" y="4283550"/>
            <a:ext cx="2407404" cy="617380"/>
          </a:xfrm>
          <a:prstGeom prst="roundRect">
            <a:avLst/>
          </a:prstGeom>
          <a:solidFill>
            <a:srgbClr val="F1EBED"/>
          </a:solidFill>
          <a:ln>
            <a:solidFill>
              <a:srgbClr val="F1EBED"/>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r>
              <a:rPr lang="en-GB" sz="1200" dirty="0">
                <a:solidFill>
                  <a:schemeClr val="tx1"/>
                </a:solidFill>
              </a:rPr>
              <a:t>Depends on length of Visits, continuity of care workers and availability of wider services.</a:t>
            </a:r>
          </a:p>
        </p:txBody>
      </p:sp>
      <p:sp>
        <p:nvSpPr>
          <p:cNvPr id="65" name="Rectangle: Rounded Corners 64">
            <a:extLst>
              <a:ext uri="{FF2B5EF4-FFF2-40B4-BE49-F238E27FC236}">
                <a16:creationId xmlns:a16="http://schemas.microsoft.com/office/drawing/2014/main" id="{7E751F17-709D-FB80-2768-12EEE34BA30E}"/>
              </a:ext>
            </a:extLst>
          </p:cNvPr>
          <p:cNvSpPr/>
          <p:nvPr/>
        </p:nvSpPr>
        <p:spPr>
          <a:xfrm>
            <a:off x="4714756" y="4950441"/>
            <a:ext cx="2407404" cy="617380"/>
          </a:xfrm>
          <a:prstGeom prst="roundRect">
            <a:avLst/>
          </a:prstGeom>
          <a:solidFill>
            <a:srgbClr val="F1EBED"/>
          </a:solidFill>
          <a:ln>
            <a:solidFill>
              <a:srgbClr val="F1EBED"/>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r>
              <a:rPr lang="en-GB" sz="1200" dirty="0">
                <a:solidFill>
                  <a:schemeClr val="tx1"/>
                </a:solidFill>
              </a:rPr>
              <a:t>Balancing independence with sufficient, consistent support. </a:t>
            </a:r>
          </a:p>
        </p:txBody>
      </p:sp>
      <p:sp>
        <p:nvSpPr>
          <p:cNvPr id="69" name="TextBox 68">
            <a:extLst>
              <a:ext uri="{FF2B5EF4-FFF2-40B4-BE49-F238E27FC236}">
                <a16:creationId xmlns:a16="http://schemas.microsoft.com/office/drawing/2014/main" id="{80A610AC-B267-05E4-39BA-84B4856952D6}"/>
              </a:ext>
            </a:extLst>
          </p:cNvPr>
          <p:cNvSpPr txBox="1"/>
          <p:nvPr/>
        </p:nvSpPr>
        <p:spPr>
          <a:xfrm>
            <a:off x="2785449" y="1517144"/>
            <a:ext cx="1983384" cy="477054"/>
          </a:xfrm>
          <a:prstGeom prst="rect">
            <a:avLst/>
          </a:prstGeom>
          <a:noFill/>
        </p:spPr>
        <p:txBody>
          <a:bodyPr wrap="square">
            <a:spAutoFit/>
          </a:bodyPr>
          <a:lstStyle/>
          <a:p>
            <a:r>
              <a:rPr lang="en-GB" sz="1400" b="1" dirty="0">
                <a:solidFill>
                  <a:schemeClr val="bg1"/>
                </a:solidFill>
                <a:latin typeface="Abadi" panose="020B0604020104020204" pitchFamily="34" charset="0"/>
              </a:rPr>
              <a:t>Residential Care</a:t>
            </a:r>
          </a:p>
          <a:p>
            <a:r>
              <a:rPr lang="en-GB" sz="1100" dirty="0">
                <a:solidFill>
                  <a:schemeClr val="bg1"/>
                </a:solidFill>
                <a:latin typeface="Abadi" panose="020B0604020104020204" pitchFamily="34" charset="0"/>
              </a:rPr>
              <a:t>Care in  a structured setting</a:t>
            </a:r>
          </a:p>
        </p:txBody>
      </p:sp>
      <p:pic>
        <p:nvPicPr>
          <p:cNvPr id="71" name="Picture 70">
            <a:extLst>
              <a:ext uri="{FF2B5EF4-FFF2-40B4-BE49-F238E27FC236}">
                <a16:creationId xmlns:a16="http://schemas.microsoft.com/office/drawing/2014/main" id="{49A40F92-C33E-0DDE-C523-1907F5564F8C}"/>
              </a:ext>
            </a:extLst>
          </p:cNvPr>
          <p:cNvPicPr>
            <a:picLocks noChangeAspect="1"/>
          </p:cNvPicPr>
          <p:nvPr/>
        </p:nvPicPr>
        <p:blipFill>
          <a:blip r:embed="rId4"/>
          <a:stretch>
            <a:fillRect/>
          </a:stretch>
        </p:blipFill>
        <p:spPr>
          <a:xfrm>
            <a:off x="2300740" y="1522224"/>
            <a:ext cx="535232" cy="477054"/>
          </a:xfrm>
          <a:prstGeom prst="rect">
            <a:avLst/>
          </a:prstGeom>
        </p:spPr>
      </p:pic>
      <p:sp>
        <p:nvSpPr>
          <p:cNvPr id="73" name="TextBox 72">
            <a:extLst>
              <a:ext uri="{FF2B5EF4-FFF2-40B4-BE49-F238E27FC236}">
                <a16:creationId xmlns:a16="http://schemas.microsoft.com/office/drawing/2014/main" id="{A6F18302-152E-532B-DB18-7DBAF6EF9978}"/>
              </a:ext>
            </a:extLst>
          </p:cNvPr>
          <p:cNvSpPr txBox="1"/>
          <p:nvPr/>
        </p:nvSpPr>
        <p:spPr>
          <a:xfrm>
            <a:off x="5253595" y="1508661"/>
            <a:ext cx="1983384" cy="477054"/>
          </a:xfrm>
          <a:prstGeom prst="rect">
            <a:avLst/>
          </a:prstGeom>
          <a:noFill/>
        </p:spPr>
        <p:txBody>
          <a:bodyPr wrap="square">
            <a:spAutoFit/>
          </a:bodyPr>
          <a:lstStyle/>
          <a:p>
            <a:r>
              <a:rPr lang="en-GB" sz="1400" b="1" dirty="0">
                <a:solidFill>
                  <a:schemeClr val="bg1"/>
                </a:solidFill>
                <a:latin typeface="Abadi" panose="020B0604020104020204" pitchFamily="34" charset="0"/>
              </a:rPr>
              <a:t>Home-based Care</a:t>
            </a:r>
          </a:p>
          <a:p>
            <a:r>
              <a:rPr lang="en-GB" sz="1100" dirty="0">
                <a:solidFill>
                  <a:schemeClr val="bg1"/>
                </a:solidFill>
                <a:latin typeface="Abadi" panose="020B0604020104020204" pitchFamily="34" charset="0"/>
              </a:rPr>
              <a:t>Care in the community</a:t>
            </a:r>
          </a:p>
        </p:txBody>
      </p:sp>
      <p:pic>
        <p:nvPicPr>
          <p:cNvPr id="75" name="Picture 74">
            <a:extLst>
              <a:ext uri="{FF2B5EF4-FFF2-40B4-BE49-F238E27FC236}">
                <a16:creationId xmlns:a16="http://schemas.microsoft.com/office/drawing/2014/main" id="{31E6D3F3-DD3E-FDA3-F2FD-E0DA3A250A34}"/>
              </a:ext>
            </a:extLst>
          </p:cNvPr>
          <p:cNvPicPr>
            <a:picLocks noChangeAspect="1"/>
          </p:cNvPicPr>
          <p:nvPr/>
        </p:nvPicPr>
        <p:blipFill>
          <a:blip r:embed="rId5"/>
          <a:stretch>
            <a:fillRect/>
          </a:stretch>
        </p:blipFill>
        <p:spPr>
          <a:xfrm>
            <a:off x="4749060" y="1524898"/>
            <a:ext cx="489037" cy="444579"/>
          </a:xfrm>
          <a:prstGeom prst="rect">
            <a:avLst/>
          </a:prstGeom>
        </p:spPr>
      </p:pic>
      <p:pic>
        <p:nvPicPr>
          <p:cNvPr id="77" name="Picture 76">
            <a:extLst>
              <a:ext uri="{FF2B5EF4-FFF2-40B4-BE49-F238E27FC236}">
                <a16:creationId xmlns:a16="http://schemas.microsoft.com/office/drawing/2014/main" id="{FFC46EFF-692A-83C6-A2A1-5A274B20B3A4}"/>
              </a:ext>
            </a:extLst>
          </p:cNvPr>
          <p:cNvPicPr>
            <a:picLocks noChangeAspect="1"/>
          </p:cNvPicPr>
          <p:nvPr/>
        </p:nvPicPr>
        <p:blipFill>
          <a:blip r:embed="rId6"/>
          <a:stretch>
            <a:fillRect/>
          </a:stretch>
        </p:blipFill>
        <p:spPr>
          <a:xfrm>
            <a:off x="218435" y="2172624"/>
            <a:ext cx="598151" cy="510921"/>
          </a:xfrm>
          <a:prstGeom prst="rect">
            <a:avLst/>
          </a:prstGeom>
        </p:spPr>
      </p:pic>
      <p:pic>
        <p:nvPicPr>
          <p:cNvPr id="79" name="Picture 78">
            <a:extLst>
              <a:ext uri="{FF2B5EF4-FFF2-40B4-BE49-F238E27FC236}">
                <a16:creationId xmlns:a16="http://schemas.microsoft.com/office/drawing/2014/main" id="{E75DC975-906D-303A-27B3-92AA9E44B9A8}"/>
              </a:ext>
            </a:extLst>
          </p:cNvPr>
          <p:cNvPicPr>
            <a:picLocks noChangeAspect="1"/>
          </p:cNvPicPr>
          <p:nvPr/>
        </p:nvPicPr>
        <p:blipFill>
          <a:blip r:embed="rId7"/>
          <a:srcRect l="10207" t="2515" r="7489" b="1573"/>
          <a:stretch>
            <a:fillRect/>
          </a:stretch>
        </p:blipFill>
        <p:spPr>
          <a:xfrm>
            <a:off x="283462" y="2925692"/>
            <a:ext cx="387712" cy="385926"/>
          </a:xfrm>
          <a:prstGeom prst="flowChartConnector">
            <a:avLst/>
          </a:prstGeom>
        </p:spPr>
      </p:pic>
      <p:pic>
        <p:nvPicPr>
          <p:cNvPr id="81" name="Picture 80">
            <a:extLst>
              <a:ext uri="{FF2B5EF4-FFF2-40B4-BE49-F238E27FC236}">
                <a16:creationId xmlns:a16="http://schemas.microsoft.com/office/drawing/2014/main" id="{55DA008F-26E2-240E-665E-8490361458FD}"/>
              </a:ext>
            </a:extLst>
          </p:cNvPr>
          <p:cNvPicPr>
            <a:picLocks noChangeAspect="1"/>
          </p:cNvPicPr>
          <p:nvPr/>
        </p:nvPicPr>
        <p:blipFill>
          <a:blip r:embed="rId8"/>
          <a:srcRect l="12786" t="8560" r="11862" b="6852"/>
          <a:stretch>
            <a:fillRect/>
          </a:stretch>
        </p:blipFill>
        <p:spPr>
          <a:xfrm>
            <a:off x="301020" y="3618155"/>
            <a:ext cx="432979" cy="445121"/>
          </a:xfrm>
          <a:prstGeom prst="flowChartConnector">
            <a:avLst/>
          </a:prstGeom>
        </p:spPr>
      </p:pic>
      <p:pic>
        <p:nvPicPr>
          <p:cNvPr id="83" name="Picture 82">
            <a:extLst>
              <a:ext uri="{FF2B5EF4-FFF2-40B4-BE49-F238E27FC236}">
                <a16:creationId xmlns:a16="http://schemas.microsoft.com/office/drawing/2014/main" id="{C3A19205-6F9B-B87E-A5AB-B4E4856C43F1}"/>
              </a:ext>
            </a:extLst>
          </p:cNvPr>
          <p:cNvPicPr>
            <a:picLocks noChangeAspect="1"/>
          </p:cNvPicPr>
          <p:nvPr/>
        </p:nvPicPr>
        <p:blipFill>
          <a:blip r:embed="rId9"/>
          <a:srcRect l="11209" t="4595" r="4607" b="4595"/>
          <a:stretch>
            <a:fillRect/>
          </a:stretch>
        </p:blipFill>
        <p:spPr>
          <a:xfrm>
            <a:off x="273538" y="4405528"/>
            <a:ext cx="423739" cy="427279"/>
          </a:xfrm>
          <a:prstGeom prst="flowChartConnector">
            <a:avLst/>
          </a:prstGeom>
        </p:spPr>
      </p:pic>
      <p:pic>
        <p:nvPicPr>
          <p:cNvPr id="85" name="Picture 84">
            <a:extLst>
              <a:ext uri="{FF2B5EF4-FFF2-40B4-BE49-F238E27FC236}">
                <a16:creationId xmlns:a16="http://schemas.microsoft.com/office/drawing/2014/main" id="{34D1ABD5-8BBC-1FDF-DA0A-459EEA07503F}"/>
              </a:ext>
            </a:extLst>
          </p:cNvPr>
          <p:cNvPicPr>
            <a:picLocks noChangeAspect="1"/>
          </p:cNvPicPr>
          <p:nvPr/>
        </p:nvPicPr>
        <p:blipFill>
          <a:blip r:embed="rId10"/>
          <a:srcRect l="5503" t="5770" r="4129" b="4687"/>
          <a:stretch>
            <a:fillRect/>
          </a:stretch>
        </p:blipFill>
        <p:spPr>
          <a:xfrm>
            <a:off x="279396" y="5060774"/>
            <a:ext cx="417195" cy="413385"/>
          </a:xfrm>
          <a:prstGeom prst="flowChartConnector">
            <a:avLst/>
          </a:prstGeom>
        </p:spPr>
      </p:pic>
      <p:sp>
        <p:nvSpPr>
          <p:cNvPr id="87" name="TextBox 86">
            <a:extLst>
              <a:ext uri="{FF2B5EF4-FFF2-40B4-BE49-F238E27FC236}">
                <a16:creationId xmlns:a16="http://schemas.microsoft.com/office/drawing/2014/main" id="{9B2804F1-EED6-1280-BECE-9DB35C4C3E68}"/>
              </a:ext>
            </a:extLst>
          </p:cNvPr>
          <p:cNvSpPr txBox="1"/>
          <p:nvPr/>
        </p:nvSpPr>
        <p:spPr>
          <a:xfrm>
            <a:off x="807061" y="2162206"/>
            <a:ext cx="1273199" cy="461665"/>
          </a:xfrm>
          <a:prstGeom prst="rect">
            <a:avLst/>
          </a:prstGeom>
          <a:noFill/>
        </p:spPr>
        <p:txBody>
          <a:bodyPr wrap="square" rtlCol="0">
            <a:spAutoFit/>
          </a:bodyPr>
          <a:lstStyle/>
          <a:p>
            <a:r>
              <a:rPr lang="en-GB" sz="1200" b="1" dirty="0"/>
              <a:t>Safety and risk management </a:t>
            </a:r>
          </a:p>
        </p:txBody>
      </p:sp>
      <p:sp>
        <p:nvSpPr>
          <p:cNvPr id="89" name="TextBox 88">
            <a:extLst>
              <a:ext uri="{FF2B5EF4-FFF2-40B4-BE49-F238E27FC236}">
                <a16:creationId xmlns:a16="http://schemas.microsoft.com/office/drawing/2014/main" id="{CAC3E174-A046-2B05-7F6E-532B512E7FC2}"/>
              </a:ext>
            </a:extLst>
          </p:cNvPr>
          <p:cNvSpPr txBox="1"/>
          <p:nvPr/>
        </p:nvSpPr>
        <p:spPr>
          <a:xfrm>
            <a:off x="854072" y="2860114"/>
            <a:ext cx="1273199" cy="461665"/>
          </a:xfrm>
          <a:prstGeom prst="rect">
            <a:avLst/>
          </a:prstGeom>
          <a:noFill/>
        </p:spPr>
        <p:txBody>
          <a:bodyPr wrap="square" rtlCol="0">
            <a:spAutoFit/>
          </a:bodyPr>
          <a:lstStyle/>
          <a:p>
            <a:r>
              <a:rPr lang="en-GB" sz="1200" b="1" dirty="0"/>
              <a:t>Independence and autonomy </a:t>
            </a:r>
          </a:p>
        </p:txBody>
      </p:sp>
      <p:sp>
        <p:nvSpPr>
          <p:cNvPr id="91" name="TextBox 90">
            <a:extLst>
              <a:ext uri="{FF2B5EF4-FFF2-40B4-BE49-F238E27FC236}">
                <a16:creationId xmlns:a16="http://schemas.microsoft.com/office/drawing/2014/main" id="{1CCAD7F2-A055-B625-DF06-17BA6B03BED0}"/>
              </a:ext>
            </a:extLst>
          </p:cNvPr>
          <p:cNvSpPr txBox="1"/>
          <p:nvPr/>
        </p:nvSpPr>
        <p:spPr>
          <a:xfrm>
            <a:off x="853080" y="3609882"/>
            <a:ext cx="1273199" cy="461665"/>
          </a:xfrm>
          <a:prstGeom prst="rect">
            <a:avLst/>
          </a:prstGeom>
          <a:noFill/>
        </p:spPr>
        <p:txBody>
          <a:bodyPr wrap="square" rtlCol="0">
            <a:spAutoFit/>
          </a:bodyPr>
          <a:lstStyle/>
          <a:p>
            <a:r>
              <a:rPr lang="en-GB" sz="1200" b="1" dirty="0"/>
              <a:t>Social wellbeing</a:t>
            </a:r>
          </a:p>
        </p:txBody>
      </p:sp>
      <p:sp>
        <p:nvSpPr>
          <p:cNvPr id="93" name="TextBox 92">
            <a:extLst>
              <a:ext uri="{FF2B5EF4-FFF2-40B4-BE49-F238E27FC236}">
                <a16:creationId xmlns:a16="http://schemas.microsoft.com/office/drawing/2014/main" id="{277D5F46-4319-8C07-7083-EB060267843D}"/>
              </a:ext>
            </a:extLst>
          </p:cNvPr>
          <p:cNvSpPr txBox="1"/>
          <p:nvPr/>
        </p:nvSpPr>
        <p:spPr>
          <a:xfrm>
            <a:off x="823076" y="4357808"/>
            <a:ext cx="1273199" cy="461665"/>
          </a:xfrm>
          <a:prstGeom prst="rect">
            <a:avLst/>
          </a:prstGeom>
          <a:noFill/>
        </p:spPr>
        <p:txBody>
          <a:bodyPr wrap="square" rtlCol="0">
            <a:spAutoFit/>
          </a:bodyPr>
          <a:lstStyle/>
          <a:p>
            <a:r>
              <a:rPr lang="en-GB" sz="1200" b="1" dirty="0"/>
              <a:t>Personalisation of care</a:t>
            </a:r>
          </a:p>
        </p:txBody>
      </p:sp>
      <p:sp>
        <p:nvSpPr>
          <p:cNvPr id="95" name="TextBox 94">
            <a:extLst>
              <a:ext uri="{FF2B5EF4-FFF2-40B4-BE49-F238E27FC236}">
                <a16:creationId xmlns:a16="http://schemas.microsoft.com/office/drawing/2014/main" id="{0287F94A-A13C-2C6A-84A5-80D9F3E748CE}"/>
              </a:ext>
            </a:extLst>
          </p:cNvPr>
          <p:cNvSpPr txBox="1"/>
          <p:nvPr/>
        </p:nvSpPr>
        <p:spPr>
          <a:xfrm>
            <a:off x="814404" y="4962756"/>
            <a:ext cx="1273199" cy="461665"/>
          </a:xfrm>
          <a:prstGeom prst="rect">
            <a:avLst/>
          </a:prstGeom>
          <a:noFill/>
        </p:spPr>
        <p:txBody>
          <a:bodyPr wrap="square" rtlCol="0">
            <a:spAutoFit/>
          </a:bodyPr>
          <a:lstStyle/>
          <a:p>
            <a:r>
              <a:rPr lang="en-GB" sz="1200" b="1" dirty="0"/>
              <a:t>Personalisation of care</a:t>
            </a:r>
          </a:p>
        </p:txBody>
      </p:sp>
      <p:sp>
        <p:nvSpPr>
          <p:cNvPr id="97" name="Rectangle: Rounded Corners 96">
            <a:extLst>
              <a:ext uri="{FF2B5EF4-FFF2-40B4-BE49-F238E27FC236}">
                <a16:creationId xmlns:a16="http://schemas.microsoft.com/office/drawing/2014/main" id="{8FF5ED5A-5BD7-7D1F-8FA0-15F722220136}"/>
              </a:ext>
            </a:extLst>
          </p:cNvPr>
          <p:cNvSpPr/>
          <p:nvPr/>
        </p:nvSpPr>
        <p:spPr>
          <a:xfrm>
            <a:off x="2276356" y="4283550"/>
            <a:ext cx="2407404" cy="617380"/>
          </a:xfrm>
          <a:prstGeom prst="roundRect">
            <a:avLst/>
          </a:prstGeom>
          <a:solidFill>
            <a:srgbClr val="ECF0F3"/>
          </a:solidFill>
          <a:ln>
            <a:solidFill>
              <a:srgbClr val="ECF0F3"/>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r>
              <a:rPr lang="en-GB" sz="1200" dirty="0">
                <a:solidFill>
                  <a:schemeClr val="tx1"/>
                </a:solidFill>
              </a:rPr>
              <a:t>Depends on staffing levels, organisational culture and individual care planning. </a:t>
            </a:r>
          </a:p>
        </p:txBody>
      </p:sp>
      <p:sp>
        <p:nvSpPr>
          <p:cNvPr id="99" name="Rectangle: Rounded Corners 98">
            <a:extLst>
              <a:ext uri="{FF2B5EF4-FFF2-40B4-BE49-F238E27FC236}">
                <a16:creationId xmlns:a16="http://schemas.microsoft.com/office/drawing/2014/main" id="{DCCD2C94-7553-3DE5-473A-2010512A6040}"/>
              </a:ext>
            </a:extLst>
          </p:cNvPr>
          <p:cNvSpPr/>
          <p:nvPr/>
        </p:nvSpPr>
        <p:spPr>
          <a:xfrm>
            <a:off x="2276356" y="4950441"/>
            <a:ext cx="2407404" cy="617380"/>
          </a:xfrm>
          <a:prstGeom prst="roundRect">
            <a:avLst/>
          </a:prstGeom>
          <a:solidFill>
            <a:srgbClr val="ECF0F3"/>
          </a:solidFill>
          <a:ln>
            <a:solidFill>
              <a:srgbClr val="ECF0F3"/>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r>
              <a:rPr lang="en-GB" sz="1200" dirty="0">
                <a:solidFill>
                  <a:schemeClr val="tx1"/>
                </a:solidFill>
              </a:rPr>
              <a:t>Balancing safety, quality of care and individual choice. </a:t>
            </a:r>
          </a:p>
        </p:txBody>
      </p:sp>
      <p:pic>
        <p:nvPicPr>
          <p:cNvPr id="103" name="Picture 102">
            <a:extLst>
              <a:ext uri="{FF2B5EF4-FFF2-40B4-BE49-F238E27FC236}">
                <a16:creationId xmlns:a16="http://schemas.microsoft.com/office/drawing/2014/main" id="{B83B1BB4-2A75-8782-559F-139A991C9035}"/>
              </a:ext>
            </a:extLst>
          </p:cNvPr>
          <p:cNvPicPr>
            <a:picLocks noChangeAspect="1"/>
          </p:cNvPicPr>
          <p:nvPr/>
        </p:nvPicPr>
        <p:blipFill>
          <a:blip r:embed="rId11"/>
          <a:stretch>
            <a:fillRect/>
          </a:stretch>
        </p:blipFill>
        <p:spPr>
          <a:xfrm>
            <a:off x="218435" y="5770976"/>
            <a:ext cx="1409822" cy="883997"/>
          </a:xfrm>
          <a:prstGeom prst="rect">
            <a:avLst/>
          </a:prstGeom>
        </p:spPr>
      </p:pic>
      <p:pic>
        <p:nvPicPr>
          <p:cNvPr id="109" name="Picture 108">
            <a:extLst>
              <a:ext uri="{FF2B5EF4-FFF2-40B4-BE49-F238E27FC236}">
                <a16:creationId xmlns:a16="http://schemas.microsoft.com/office/drawing/2014/main" id="{E9552C3C-B2DD-A29C-68D7-A11B1F41A942}"/>
              </a:ext>
            </a:extLst>
          </p:cNvPr>
          <p:cNvPicPr>
            <a:picLocks noChangeAspect="1"/>
          </p:cNvPicPr>
          <p:nvPr/>
        </p:nvPicPr>
        <p:blipFill>
          <a:blip r:embed="rId12"/>
          <a:srcRect t="5219" b="6640"/>
          <a:stretch>
            <a:fillRect/>
          </a:stretch>
        </p:blipFill>
        <p:spPr>
          <a:xfrm>
            <a:off x="6349304" y="5643662"/>
            <a:ext cx="2483955" cy="1214338"/>
          </a:xfrm>
          <a:prstGeom prst="rect">
            <a:avLst/>
          </a:prstGeom>
        </p:spPr>
      </p:pic>
      <p:sp>
        <p:nvSpPr>
          <p:cNvPr id="111" name="TextBox 110">
            <a:extLst>
              <a:ext uri="{FF2B5EF4-FFF2-40B4-BE49-F238E27FC236}">
                <a16:creationId xmlns:a16="http://schemas.microsoft.com/office/drawing/2014/main" id="{DE4CC117-D5C3-5A39-EEB9-54618019C1A6}"/>
              </a:ext>
            </a:extLst>
          </p:cNvPr>
          <p:cNvSpPr txBox="1"/>
          <p:nvPr/>
        </p:nvSpPr>
        <p:spPr>
          <a:xfrm>
            <a:off x="1551130" y="5925530"/>
            <a:ext cx="5444030" cy="830997"/>
          </a:xfrm>
          <a:prstGeom prst="rect">
            <a:avLst/>
          </a:prstGeom>
          <a:noFill/>
        </p:spPr>
        <p:txBody>
          <a:bodyPr wrap="square">
            <a:spAutoFit/>
          </a:bodyPr>
          <a:lstStyle/>
          <a:p>
            <a:r>
              <a:rPr lang="en-GB" sz="1600" b="1" dirty="0">
                <a:solidFill>
                  <a:schemeClr val="bg1"/>
                </a:solidFill>
                <a:latin typeface="Arial Nova Cond" panose="020B0506020202020204" pitchFamily="34" charset="0"/>
              </a:rPr>
              <a:t>Neither residential nor home based care is universally superior. The most effective care depends on </a:t>
            </a:r>
            <a:r>
              <a:rPr lang="en-GB" sz="1600" b="1" dirty="0">
                <a:solidFill>
                  <a:srgbClr val="EFAFC7"/>
                </a:solidFill>
                <a:latin typeface="Arial Nova Cond" panose="020B0506020202020204" pitchFamily="34" charset="0"/>
              </a:rPr>
              <a:t>individual circumstances, informed choices and measurable outcomes.</a:t>
            </a:r>
            <a:r>
              <a:rPr lang="en-GB" sz="1600" b="1" dirty="0">
                <a:solidFill>
                  <a:schemeClr val="bg1"/>
                </a:solidFill>
                <a:latin typeface="Arial Nova Cond" panose="020B0506020202020204" pitchFamily="34" charset="0"/>
              </a:rPr>
              <a:t> </a:t>
            </a:r>
            <a:endParaRPr lang="en-GB" sz="1200" b="1" dirty="0">
              <a:solidFill>
                <a:srgbClr val="EBCAB8"/>
              </a:solidFill>
              <a:latin typeface="Arial Nova Cond" panose="020B0506020202020204" pitchFamily="34" charset="0"/>
            </a:endParaRPr>
          </a:p>
        </p:txBody>
      </p:sp>
      <p:sp>
        <p:nvSpPr>
          <p:cNvPr id="115" name="TextBox 114">
            <a:extLst>
              <a:ext uri="{FF2B5EF4-FFF2-40B4-BE49-F238E27FC236}">
                <a16:creationId xmlns:a16="http://schemas.microsoft.com/office/drawing/2014/main" id="{A919D9A6-7D1D-9047-7163-DAFC4CB3896A}"/>
              </a:ext>
            </a:extLst>
          </p:cNvPr>
          <p:cNvSpPr txBox="1"/>
          <p:nvPr/>
        </p:nvSpPr>
        <p:spPr>
          <a:xfrm>
            <a:off x="8755524" y="5829790"/>
            <a:ext cx="3364753" cy="830997"/>
          </a:xfrm>
          <a:prstGeom prst="rect">
            <a:avLst/>
          </a:prstGeom>
          <a:noFill/>
        </p:spPr>
        <p:txBody>
          <a:bodyPr wrap="square">
            <a:spAutoFit/>
          </a:bodyPr>
          <a:lstStyle/>
          <a:p>
            <a:r>
              <a:rPr lang="en-GB" sz="1200" dirty="0"/>
              <a:t>A joined-up, person-centred approach is needed to address gaps, improve consistency and ensure older people can live safely, independency and with good quality of life.</a:t>
            </a:r>
            <a:endParaRPr lang="en-GB" sz="1200" dirty="0">
              <a:solidFill>
                <a:schemeClr val="tx1"/>
              </a:solidFill>
            </a:endParaRPr>
          </a:p>
        </p:txBody>
      </p:sp>
      <p:pic>
        <p:nvPicPr>
          <p:cNvPr id="196" name="Picture 195" descr="What Do Domiciliary Care Workers Do? | Abing Homecare">
            <a:extLst>
              <a:ext uri="{FF2B5EF4-FFF2-40B4-BE49-F238E27FC236}">
                <a16:creationId xmlns:a16="http://schemas.microsoft.com/office/drawing/2014/main" id="{ABB7B5F0-04C2-309F-C030-BFA41734F818}"/>
              </a:ext>
            </a:extLst>
          </p:cNvPr>
          <p:cNvPicPr>
            <a:picLocks noChangeAspect="1"/>
          </p:cNvPicPr>
          <p:nvPr/>
        </p:nvPicPr>
        <p:blipFill>
          <a:blip r:embed="rId13"/>
          <a:srcRect l="20846" r="52236" b="339"/>
          <a:stretch>
            <a:fillRect/>
          </a:stretch>
        </p:blipFill>
        <p:spPr>
          <a:xfrm>
            <a:off x="10259687" y="-1"/>
            <a:ext cx="1932697" cy="4770467"/>
          </a:xfrm>
          <a:prstGeom prst="rect">
            <a:avLst/>
          </a:prstGeom>
        </p:spPr>
      </p:pic>
      <p:sp>
        <p:nvSpPr>
          <p:cNvPr id="198" name="Rectangle: Top Corners Rounded 197">
            <a:extLst>
              <a:ext uri="{FF2B5EF4-FFF2-40B4-BE49-F238E27FC236}">
                <a16:creationId xmlns:a16="http://schemas.microsoft.com/office/drawing/2014/main" id="{7B5AD357-B651-41CA-ECCC-4424D42E27B8}"/>
              </a:ext>
            </a:extLst>
          </p:cNvPr>
          <p:cNvSpPr/>
          <p:nvPr/>
        </p:nvSpPr>
        <p:spPr>
          <a:xfrm>
            <a:off x="7199448" y="813334"/>
            <a:ext cx="3232552" cy="4754487"/>
          </a:xfrm>
          <a:prstGeom prst="round2SameRect">
            <a:avLst>
              <a:gd name="adj1" fmla="val 6924"/>
              <a:gd name="adj2" fmla="val 0"/>
            </a:avLst>
          </a:prstGeom>
          <a:solidFill>
            <a:srgbClr val="F3EDE9"/>
          </a:solidFill>
          <a:ln>
            <a:solidFill>
              <a:srgbClr val="F3EDE9"/>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200" name="Rectangle: Rounded Corners 199">
            <a:extLst>
              <a:ext uri="{FF2B5EF4-FFF2-40B4-BE49-F238E27FC236}">
                <a16:creationId xmlns:a16="http://schemas.microsoft.com/office/drawing/2014/main" id="{CB496001-9648-35C3-E0F2-0E63E88DEDD8}"/>
              </a:ext>
            </a:extLst>
          </p:cNvPr>
          <p:cNvSpPr/>
          <p:nvPr/>
        </p:nvSpPr>
        <p:spPr>
          <a:xfrm>
            <a:off x="7304280" y="1591286"/>
            <a:ext cx="3010440" cy="878456"/>
          </a:xfrm>
          <a:prstGeom prst="roundRect">
            <a:avLst/>
          </a:prstGeom>
          <a:solidFill>
            <a:srgbClr val="E9DFE6"/>
          </a:solidFill>
          <a:ln>
            <a:solidFill>
              <a:srgbClr val="E9DFE6"/>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202" name="Rectangle: Rounded Corners 201">
            <a:extLst>
              <a:ext uri="{FF2B5EF4-FFF2-40B4-BE49-F238E27FC236}">
                <a16:creationId xmlns:a16="http://schemas.microsoft.com/office/drawing/2014/main" id="{3B62C0D5-AD2D-A622-DA4F-F553559AADA6}"/>
              </a:ext>
            </a:extLst>
          </p:cNvPr>
          <p:cNvSpPr/>
          <p:nvPr/>
        </p:nvSpPr>
        <p:spPr>
          <a:xfrm>
            <a:off x="7304279" y="2602044"/>
            <a:ext cx="3010440" cy="878456"/>
          </a:xfrm>
          <a:prstGeom prst="roundRect">
            <a:avLst/>
          </a:prstGeom>
          <a:solidFill>
            <a:srgbClr val="F0E6E2"/>
          </a:solidFill>
          <a:ln>
            <a:solidFill>
              <a:srgbClr val="F0E6E2"/>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204" name="Rectangle: Rounded Corners 203">
            <a:extLst>
              <a:ext uri="{FF2B5EF4-FFF2-40B4-BE49-F238E27FC236}">
                <a16:creationId xmlns:a16="http://schemas.microsoft.com/office/drawing/2014/main" id="{013F23CF-E76E-DA5B-7215-C7B3E1CB5D93}"/>
              </a:ext>
            </a:extLst>
          </p:cNvPr>
          <p:cNvSpPr/>
          <p:nvPr/>
        </p:nvSpPr>
        <p:spPr>
          <a:xfrm>
            <a:off x="7304278" y="3597383"/>
            <a:ext cx="3010440" cy="878456"/>
          </a:xfrm>
          <a:prstGeom prst="roundRect">
            <a:avLst/>
          </a:prstGeom>
          <a:solidFill>
            <a:srgbClr val="E8DEDF"/>
          </a:solidFill>
          <a:ln>
            <a:solidFill>
              <a:srgbClr val="E8DEDF"/>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206" name="Rectangle: Rounded Corners 205">
            <a:extLst>
              <a:ext uri="{FF2B5EF4-FFF2-40B4-BE49-F238E27FC236}">
                <a16:creationId xmlns:a16="http://schemas.microsoft.com/office/drawing/2014/main" id="{9B55CC19-6742-2D43-D80A-DC2C8251E641}"/>
              </a:ext>
            </a:extLst>
          </p:cNvPr>
          <p:cNvSpPr/>
          <p:nvPr/>
        </p:nvSpPr>
        <p:spPr>
          <a:xfrm>
            <a:off x="7312688" y="4593510"/>
            <a:ext cx="3010440" cy="878456"/>
          </a:xfrm>
          <a:prstGeom prst="roundRect">
            <a:avLst/>
          </a:prstGeom>
          <a:solidFill>
            <a:srgbClr val="E2E3E7"/>
          </a:solidFill>
          <a:ln>
            <a:solidFill>
              <a:srgbClr val="E2E3E7"/>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p>
        </p:txBody>
      </p:sp>
      <p:pic>
        <p:nvPicPr>
          <p:cNvPr id="208" name="Picture 207">
            <a:extLst>
              <a:ext uri="{FF2B5EF4-FFF2-40B4-BE49-F238E27FC236}">
                <a16:creationId xmlns:a16="http://schemas.microsoft.com/office/drawing/2014/main" id="{EA501978-E19A-DA4A-77A3-D872D6157088}"/>
              </a:ext>
            </a:extLst>
          </p:cNvPr>
          <p:cNvPicPr>
            <a:picLocks noChangeAspect="1"/>
          </p:cNvPicPr>
          <p:nvPr/>
        </p:nvPicPr>
        <p:blipFill>
          <a:blip r:embed="rId14"/>
          <a:srcRect l="10126" t="2764" r="15517" b="79547"/>
          <a:stretch>
            <a:fillRect/>
          </a:stretch>
        </p:blipFill>
        <p:spPr>
          <a:xfrm>
            <a:off x="7366484" y="1728569"/>
            <a:ext cx="594988" cy="617380"/>
          </a:xfrm>
          <a:prstGeom prst="flowChartConnector">
            <a:avLst/>
          </a:prstGeom>
        </p:spPr>
      </p:pic>
      <p:pic>
        <p:nvPicPr>
          <p:cNvPr id="210" name="Picture 209">
            <a:extLst>
              <a:ext uri="{FF2B5EF4-FFF2-40B4-BE49-F238E27FC236}">
                <a16:creationId xmlns:a16="http://schemas.microsoft.com/office/drawing/2014/main" id="{8EB39211-D3B6-8457-45AB-5DDFDF49BDF8}"/>
              </a:ext>
            </a:extLst>
          </p:cNvPr>
          <p:cNvPicPr>
            <a:picLocks noChangeAspect="1"/>
          </p:cNvPicPr>
          <p:nvPr/>
        </p:nvPicPr>
        <p:blipFill>
          <a:blip r:embed="rId14"/>
          <a:srcRect l="6662" t="26560" r="13027" b="55752"/>
          <a:stretch>
            <a:fillRect/>
          </a:stretch>
        </p:blipFill>
        <p:spPr>
          <a:xfrm>
            <a:off x="7378124" y="2727108"/>
            <a:ext cx="642620" cy="617380"/>
          </a:xfrm>
          <a:prstGeom prst="flowChartConnector">
            <a:avLst/>
          </a:prstGeom>
        </p:spPr>
      </p:pic>
      <p:pic>
        <p:nvPicPr>
          <p:cNvPr id="212" name="Picture 211">
            <a:extLst>
              <a:ext uri="{FF2B5EF4-FFF2-40B4-BE49-F238E27FC236}">
                <a16:creationId xmlns:a16="http://schemas.microsoft.com/office/drawing/2014/main" id="{2CF07A78-B7FE-E8DE-DA27-CF98B58F7E55}"/>
              </a:ext>
            </a:extLst>
          </p:cNvPr>
          <p:cNvPicPr>
            <a:picLocks noChangeAspect="1"/>
          </p:cNvPicPr>
          <p:nvPr/>
        </p:nvPicPr>
        <p:blipFill>
          <a:blip r:embed="rId14">
            <a:extLst>
              <a:ext uri="{28A0092B-C50C-407E-A947-70E740481C1C}">
                <a14:useLocalDpi xmlns:a14="http://schemas.microsoft.com/office/drawing/2010/main" val="0"/>
              </a:ext>
            </a:extLst>
          </a:blip>
          <a:srcRect l="2385" t="77831" r="10638" b="2187"/>
          <a:stretch>
            <a:fillRect/>
          </a:stretch>
        </p:blipFill>
        <p:spPr>
          <a:xfrm>
            <a:off x="7366484" y="4720220"/>
            <a:ext cx="695960" cy="697401"/>
          </a:xfrm>
          <a:prstGeom prst="flowChartConnector">
            <a:avLst/>
          </a:prstGeom>
        </p:spPr>
      </p:pic>
      <p:pic>
        <p:nvPicPr>
          <p:cNvPr id="214" name="Picture 213">
            <a:extLst>
              <a:ext uri="{FF2B5EF4-FFF2-40B4-BE49-F238E27FC236}">
                <a16:creationId xmlns:a16="http://schemas.microsoft.com/office/drawing/2014/main" id="{F180266A-7AC9-58B3-6EDE-4DF821ED69FF}"/>
              </a:ext>
            </a:extLst>
          </p:cNvPr>
          <p:cNvPicPr>
            <a:picLocks noChangeAspect="1"/>
          </p:cNvPicPr>
          <p:nvPr/>
        </p:nvPicPr>
        <p:blipFill>
          <a:blip r:embed="rId14">
            <a:extLst>
              <a:ext uri="{28A0092B-C50C-407E-A947-70E740481C1C}">
                <a14:useLocalDpi xmlns:a14="http://schemas.microsoft.com/office/drawing/2010/main" val="0"/>
              </a:ext>
            </a:extLst>
          </a:blip>
          <a:srcRect l="4456" t="51817" r="13964" b="29134"/>
          <a:stretch>
            <a:fillRect/>
          </a:stretch>
        </p:blipFill>
        <p:spPr>
          <a:xfrm>
            <a:off x="7378124" y="3676717"/>
            <a:ext cx="652781" cy="664846"/>
          </a:xfrm>
          <a:prstGeom prst="flowChartConnector">
            <a:avLst/>
          </a:prstGeom>
        </p:spPr>
      </p:pic>
      <p:sp>
        <p:nvSpPr>
          <p:cNvPr id="216" name="TextBox 215">
            <a:extLst>
              <a:ext uri="{FF2B5EF4-FFF2-40B4-BE49-F238E27FC236}">
                <a16:creationId xmlns:a16="http://schemas.microsoft.com/office/drawing/2014/main" id="{1D34C04D-8140-7A0D-5E4D-4CCA778C4539}"/>
              </a:ext>
            </a:extLst>
          </p:cNvPr>
          <p:cNvSpPr txBox="1"/>
          <p:nvPr/>
        </p:nvSpPr>
        <p:spPr>
          <a:xfrm>
            <a:off x="7961472" y="1593339"/>
            <a:ext cx="1402625" cy="276999"/>
          </a:xfrm>
          <a:prstGeom prst="rect">
            <a:avLst/>
          </a:prstGeom>
          <a:noFill/>
        </p:spPr>
        <p:txBody>
          <a:bodyPr wrap="square" rtlCol="0">
            <a:spAutoFit/>
          </a:bodyPr>
          <a:lstStyle/>
          <a:p>
            <a:r>
              <a:rPr lang="en-GB" sz="1200" b="1" dirty="0">
                <a:solidFill>
                  <a:srgbClr val="390828"/>
                </a:solidFill>
              </a:rPr>
              <a:t>Growing demand </a:t>
            </a:r>
          </a:p>
        </p:txBody>
      </p:sp>
      <p:sp>
        <p:nvSpPr>
          <p:cNvPr id="218" name="TextBox 217">
            <a:extLst>
              <a:ext uri="{FF2B5EF4-FFF2-40B4-BE49-F238E27FC236}">
                <a16:creationId xmlns:a16="http://schemas.microsoft.com/office/drawing/2014/main" id="{6468A588-6AD5-0028-AD10-B7291892A441}"/>
              </a:ext>
            </a:extLst>
          </p:cNvPr>
          <p:cNvSpPr txBox="1"/>
          <p:nvPr/>
        </p:nvSpPr>
        <p:spPr>
          <a:xfrm>
            <a:off x="7988536" y="1805295"/>
            <a:ext cx="1739986" cy="646331"/>
          </a:xfrm>
          <a:prstGeom prst="rect">
            <a:avLst/>
          </a:prstGeom>
          <a:noFill/>
        </p:spPr>
        <p:txBody>
          <a:bodyPr wrap="square" rtlCol="0">
            <a:spAutoFit/>
          </a:bodyPr>
          <a:lstStyle/>
          <a:p>
            <a:r>
              <a:rPr lang="en-GB" sz="1200" dirty="0">
                <a:solidFill>
                  <a:srgbClr val="515671"/>
                </a:solidFill>
              </a:rPr>
              <a:t>An ageing population is increasing demands for adult social care.</a:t>
            </a:r>
          </a:p>
        </p:txBody>
      </p:sp>
      <p:sp>
        <p:nvSpPr>
          <p:cNvPr id="220" name="TextBox 219">
            <a:extLst>
              <a:ext uri="{FF2B5EF4-FFF2-40B4-BE49-F238E27FC236}">
                <a16:creationId xmlns:a16="http://schemas.microsoft.com/office/drawing/2014/main" id="{74F6FF77-4DED-C419-078A-D54DF790FA83}"/>
              </a:ext>
            </a:extLst>
          </p:cNvPr>
          <p:cNvSpPr txBox="1"/>
          <p:nvPr/>
        </p:nvSpPr>
        <p:spPr>
          <a:xfrm>
            <a:off x="7961019" y="2594868"/>
            <a:ext cx="1732744" cy="276999"/>
          </a:xfrm>
          <a:prstGeom prst="rect">
            <a:avLst/>
          </a:prstGeom>
          <a:noFill/>
        </p:spPr>
        <p:txBody>
          <a:bodyPr wrap="square" rtlCol="0">
            <a:spAutoFit/>
          </a:bodyPr>
          <a:lstStyle/>
          <a:p>
            <a:r>
              <a:rPr lang="en-GB" sz="1200" b="1" dirty="0">
                <a:solidFill>
                  <a:srgbClr val="655255"/>
                </a:solidFill>
              </a:rPr>
              <a:t>Workforce challenges </a:t>
            </a:r>
          </a:p>
        </p:txBody>
      </p:sp>
      <p:sp>
        <p:nvSpPr>
          <p:cNvPr id="222" name="TextBox 221">
            <a:extLst>
              <a:ext uri="{FF2B5EF4-FFF2-40B4-BE49-F238E27FC236}">
                <a16:creationId xmlns:a16="http://schemas.microsoft.com/office/drawing/2014/main" id="{97DADD51-14BE-14E0-D43D-228C93042411}"/>
              </a:ext>
            </a:extLst>
          </p:cNvPr>
          <p:cNvSpPr txBox="1"/>
          <p:nvPr/>
        </p:nvSpPr>
        <p:spPr>
          <a:xfrm>
            <a:off x="7988536" y="2805854"/>
            <a:ext cx="2029982" cy="646331"/>
          </a:xfrm>
          <a:prstGeom prst="rect">
            <a:avLst/>
          </a:prstGeom>
          <a:noFill/>
        </p:spPr>
        <p:txBody>
          <a:bodyPr wrap="square" rtlCol="0">
            <a:spAutoFit/>
          </a:bodyPr>
          <a:lstStyle/>
          <a:p>
            <a:r>
              <a:rPr lang="en-GB" sz="1200" dirty="0">
                <a:solidFill>
                  <a:srgbClr val="515671"/>
                </a:solidFill>
              </a:rPr>
              <a:t>Recruitment and retention difficulties affect continuity and quality of care.</a:t>
            </a:r>
          </a:p>
        </p:txBody>
      </p:sp>
      <p:sp>
        <p:nvSpPr>
          <p:cNvPr id="224" name="TextBox 223">
            <a:extLst>
              <a:ext uri="{FF2B5EF4-FFF2-40B4-BE49-F238E27FC236}">
                <a16:creationId xmlns:a16="http://schemas.microsoft.com/office/drawing/2014/main" id="{66893CDF-1BA9-734F-2840-227C1E1B4C87}"/>
              </a:ext>
            </a:extLst>
          </p:cNvPr>
          <p:cNvSpPr txBox="1"/>
          <p:nvPr/>
        </p:nvSpPr>
        <p:spPr>
          <a:xfrm>
            <a:off x="7988536" y="3571715"/>
            <a:ext cx="1732744" cy="276999"/>
          </a:xfrm>
          <a:prstGeom prst="rect">
            <a:avLst/>
          </a:prstGeom>
          <a:noFill/>
        </p:spPr>
        <p:txBody>
          <a:bodyPr wrap="square" rtlCol="0">
            <a:spAutoFit/>
          </a:bodyPr>
          <a:lstStyle/>
          <a:p>
            <a:r>
              <a:rPr lang="en-GB" sz="1200" b="1" dirty="0">
                <a:solidFill>
                  <a:srgbClr val="300220"/>
                </a:solidFill>
              </a:rPr>
              <a:t>Funding constraints</a:t>
            </a:r>
          </a:p>
        </p:txBody>
      </p:sp>
      <p:sp>
        <p:nvSpPr>
          <p:cNvPr id="226" name="TextBox 225">
            <a:extLst>
              <a:ext uri="{FF2B5EF4-FFF2-40B4-BE49-F238E27FC236}">
                <a16:creationId xmlns:a16="http://schemas.microsoft.com/office/drawing/2014/main" id="{434AB076-DEFC-E5FE-B9E0-55F0DE66768C}"/>
              </a:ext>
            </a:extLst>
          </p:cNvPr>
          <p:cNvSpPr txBox="1"/>
          <p:nvPr/>
        </p:nvSpPr>
        <p:spPr>
          <a:xfrm>
            <a:off x="7988536" y="3791395"/>
            <a:ext cx="2166578" cy="646331"/>
          </a:xfrm>
          <a:prstGeom prst="rect">
            <a:avLst/>
          </a:prstGeom>
          <a:noFill/>
        </p:spPr>
        <p:txBody>
          <a:bodyPr wrap="square" rtlCol="0">
            <a:spAutoFit/>
          </a:bodyPr>
          <a:lstStyle/>
          <a:p>
            <a:r>
              <a:rPr lang="en-GB" sz="1200" dirty="0">
                <a:solidFill>
                  <a:srgbClr val="515671"/>
                </a:solidFill>
              </a:rPr>
              <a:t>Limited resources can restrict service availability and innovation.</a:t>
            </a:r>
          </a:p>
        </p:txBody>
      </p:sp>
      <p:sp>
        <p:nvSpPr>
          <p:cNvPr id="228" name="TextBox 227">
            <a:extLst>
              <a:ext uri="{FF2B5EF4-FFF2-40B4-BE49-F238E27FC236}">
                <a16:creationId xmlns:a16="http://schemas.microsoft.com/office/drawing/2014/main" id="{07C5DAE4-9E35-BB81-6C2F-F55A84644C82}"/>
              </a:ext>
            </a:extLst>
          </p:cNvPr>
          <p:cNvSpPr txBox="1"/>
          <p:nvPr/>
        </p:nvSpPr>
        <p:spPr>
          <a:xfrm>
            <a:off x="8030904" y="4579032"/>
            <a:ext cx="2322355" cy="276999"/>
          </a:xfrm>
          <a:prstGeom prst="rect">
            <a:avLst/>
          </a:prstGeom>
          <a:noFill/>
        </p:spPr>
        <p:txBody>
          <a:bodyPr wrap="square" rtlCol="0">
            <a:spAutoFit/>
          </a:bodyPr>
          <a:lstStyle/>
          <a:p>
            <a:r>
              <a:rPr lang="en-GB" sz="1200" b="1" dirty="0">
                <a:solidFill>
                  <a:srgbClr val="020620"/>
                </a:solidFill>
              </a:rPr>
              <a:t>Unmet needs and inequalities </a:t>
            </a:r>
          </a:p>
        </p:txBody>
      </p:sp>
      <p:sp>
        <p:nvSpPr>
          <p:cNvPr id="230" name="TextBox 229">
            <a:extLst>
              <a:ext uri="{FF2B5EF4-FFF2-40B4-BE49-F238E27FC236}">
                <a16:creationId xmlns:a16="http://schemas.microsoft.com/office/drawing/2014/main" id="{3DF9EC58-231F-BA54-5507-7078D51773D5}"/>
              </a:ext>
            </a:extLst>
          </p:cNvPr>
          <p:cNvSpPr txBox="1"/>
          <p:nvPr/>
        </p:nvSpPr>
        <p:spPr>
          <a:xfrm>
            <a:off x="8030905" y="4798712"/>
            <a:ext cx="2166578" cy="646331"/>
          </a:xfrm>
          <a:prstGeom prst="rect">
            <a:avLst/>
          </a:prstGeom>
          <a:noFill/>
        </p:spPr>
        <p:txBody>
          <a:bodyPr wrap="square" rtlCol="0">
            <a:spAutoFit/>
          </a:bodyPr>
          <a:lstStyle/>
          <a:p>
            <a:r>
              <a:rPr lang="en-GB" sz="1200" dirty="0">
                <a:solidFill>
                  <a:srgbClr val="515671"/>
                </a:solidFill>
              </a:rPr>
              <a:t>Variation in access and provision can lead to unequal outcomes for older people.</a:t>
            </a:r>
          </a:p>
        </p:txBody>
      </p:sp>
      <p:sp>
        <p:nvSpPr>
          <p:cNvPr id="232" name="TextBox 231">
            <a:extLst>
              <a:ext uri="{FF2B5EF4-FFF2-40B4-BE49-F238E27FC236}">
                <a16:creationId xmlns:a16="http://schemas.microsoft.com/office/drawing/2014/main" id="{94E489AE-5404-5F22-3C76-0DB9DF01CDB5}"/>
              </a:ext>
            </a:extLst>
          </p:cNvPr>
          <p:cNvSpPr txBox="1"/>
          <p:nvPr/>
        </p:nvSpPr>
        <p:spPr>
          <a:xfrm>
            <a:off x="7187043" y="909963"/>
            <a:ext cx="3010440" cy="369332"/>
          </a:xfrm>
          <a:prstGeom prst="rect">
            <a:avLst/>
          </a:prstGeom>
          <a:noFill/>
        </p:spPr>
        <p:txBody>
          <a:bodyPr wrap="square" rtlCol="0">
            <a:spAutoFit/>
          </a:bodyPr>
          <a:lstStyle/>
          <a:p>
            <a:r>
              <a:rPr lang="en-GB" b="1" dirty="0">
                <a:solidFill>
                  <a:schemeClr val="tx1">
                    <a:lumMod val="95000"/>
                    <a:lumOff val="5000"/>
                  </a:schemeClr>
                </a:solidFill>
                <a:latin typeface="Amasis MT Pro Medium" panose="02040604050005020304" pitchFamily="18" charset="0"/>
              </a:rPr>
              <a:t>Wider system pressures</a:t>
            </a:r>
          </a:p>
        </p:txBody>
      </p:sp>
      <p:sp>
        <p:nvSpPr>
          <p:cNvPr id="234" name="TextBox 233">
            <a:extLst>
              <a:ext uri="{FF2B5EF4-FFF2-40B4-BE49-F238E27FC236}">
                <a16:creationId xmlns:a16="http://schemas.microsoft.com/office/drawing/2014/main" id="{CC0780FF-8DD9-2A59-02F2-AABBCFA4589E}"/>
              </a:ext>
            </a:extLst>
          </p:cNvPr>
          <p:cNvSpPr txBox="1"/>
          <p:nvPr/>
        </p:nvSpPr>
        <p:spPr>
          <a:xfrm>
            <a:off x="7165144" y="1237038"/>
            <a:ext cx="3251377" cy="307777"/>
          </a:xfrm>
          <a:prstGeom prst="rect">
            <a:avLst/>
          </a:prstGeom>
          <a:noFill/>
        </p:spPr>
        <p:txBody>
          <a:bodyPr wrap="square" rtlCol="0">
            <a:spAutoFit/>
          </a:bodyPr>
          <a:lstStyle/>
          <a:p>
            <a:r>
              <a:rPr lang="en-GB" sz="1400" dirty="0">
                <a:solidFill>
                  <a:srgbClr val="515671"/>
                </a:solidFill>
              </a:rPr>
              <a:t>Key factors affecting both care models:</a:t>
            </a:r>
          </a:p>
        </p:txBody>
      </p:sp>
      <p:sp>
        <p:nvSpPr>
          <p:cNvPr id="236" name="TextBox 235">
            <a:extLst>
              <a:ext uri="{FF2B5EF4-FFF2-40B4-BE49-F238E27FC236}">
                <a16:creationId xmlns:a16="http://schemas.microsoft.com/office/drawing/2014/main" id="{485EA72D-34D0-8F28-E308-2A6342997637}"/>
              </a:ext>
            </a:extLst>
          </p:cNvPr>
          <p:cNvSpPr txBox="1"/>
          <p:nvPr/>
        </p:nvSpPr>
        <p:spPr>
          <a:xfrm>
            <a:off x="7240629" y="5430143"/>
            <a:ext cx="6174658" cy="307777"/>
          </a:xfrm>
          <a:prstGeom prst="rect">
            <a:avLst/>
          </a:prstGeom>
          <a:noFill/>
        </p:spPr>
        <p:txBody>
          <a:bodyPr wrap="square">
            <a:spAutoFit/>
          </a:bodyPr>
          <a:lstStyle/>
          <a:p>
            <a:r>
              <a:rPr lang="en-GB" sz="1400" dirty="0"/>
              <a:t>(Brownie and Nancarrow, 2013; CQC, 2025)</a:t>
            </a:r>
          </a:p>
        </p:txBody>
      </p:sp>
      <p:pic>
        <p:nvPicPr>
          <p:cNvPr id="7" name="Recorded Sound">
            <a:hlinkClick r:id="" action="ppaction://media"/>
            <a:extLst>
              <a:ext uri="{FF2B5EF4-FFF2-40B4-BE49-F238E27FC236}">
                <a16:creationId xmlns:a16="http://schemas.microsoft.com/office/drawing/2014/main" id="{1CAFDFD0-D0A2-E5F5-410C-E48786B78777}"/>
              </a:ext>
            </a:extLst>
          </p:cNvPr>
          <p:cNvPicPr>
            <a:picLocks noChangeAspect="1"/>
          </p:cNvPicPr>
          <p:nvPr>
            <a:audioFile r:link="rId2"/>
            <p:extLst>
              <p:ext uri="{DAA4B4D4-6D71-4841-9C94-3DE7FCFB9230}">
                <p14:media xmlns:p14="http://schemas.microsoft.com/office/powerpoint/2010/main" r:embed="rId1"/>
              </p:ext>
            </p:extLst>
          </p:nvPr>
        </p:nvPicPr>
        <p:blipFill>
          <a:blip r:embed="rId15"/>
          <a:stretch>
            <a:fillRect/>
          </a:stretch>
        </p:blipFill>
        <p:spPr>
          <a:xfrm>
            <a:off x="11374582" y="6115871"/>
            <a:ext cx="487363" cy="487363"/>
          </a:xfrm>
          <a:prstGeom prst="rect">
            <a:avLst/>
          </a:prstGeom>
        </p:spPr>
      </p:pic>
    </p:spTree>
    <p:extLst>
      <p:ext uri="{BB962C8B-B14F-4D97-AF65-F5344CB8AC3E}">
        <p14:creationId xmlns:p14="http://schemas.microsoft.com/office/powerpoint/2010/main" val="3079921878"/>
      </p:ext>
    </p:extLst>
  </p:cSld>
  <p:clrMapOvr>
    <a:masterClrMapping/>
  </p:clrMapOvr>
  <mc:AlternateContent xmlns:mc="http://schemas.openxmlformats.org/markup-compatibility/2006">
    <mc:Choice xmlns:p14="http://schemas.microsoft.com/office/powerpoint/2010/main" Requires="p14">
      <p:transition spd="slow" p14:dur="2000" advTm="106780"/>
    </mc:Choice>
    <mc:Fallback>
      <p:transition spd="slow" advTm="106780"/>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42" presetClass="entr" presetSubtype="0" fill="hold" grpId="0" nodeType="clickEffect">
                                  <p:stCondLst>
                                    <p:cond delay="0"/>
                                  </p:stCondLst>
                                  <p:childTnLst>
                                    <p:set>
                                      <p:cBhvr>
                                        <p:cTn id="6" dur="1" fill="hold">
                                          <p:stCondLst>
                                            <p:cond delay="0"/>
                                          </p:stCondLst>
                                        </p:cTn>
                                        <p:tgtEl>
                                          <p:spTgt spid="4"/>
                                        </p:tgtEl>
                                        <p:attrNameLst>
                                          <p:attrName>style.visibility</p:attrName>
                                        </p:attrNameLst>
                                      </p:cBhvr>
                                      <p:to>
                                        <p:strVal val="visible"/>
                                      </p:to>
                                    </p:set>
                                    <p:animEffect transition="in" filter="fade">
                                      <p:cBhvr>
                                        <p:cTn id="7" dur="1000"/>
                                        <p:tgtEl>
                                          <p:spTgt spid="4"/>
                                        </p:tgtEl>
                                      </p:cBhvr>
                                    </p:animEffect>
                                    <p:anim calcmode="lin" valueType="num">
                                      <p:cBhvr>
                                        <p:cTn id="8" dur="1000" fill="hold"/>
                                        <p:tgtEl>
                                          <p:spTgt spid="4"/>
                                        </p:tgtEl>
                                        <p:attrNameLst>
                                          <p:attrName>ppt_x</p:attrName>
                                        </p:attrNameLst>
                                      </p:cBhvr>
                                      <p:tavLst>
                                        <p:tav tm="0">
                                          <p:val>
                                            <p:strVal val="#ppt_x"/>
                                          </p:val>
                                        </p:tav>
                                        <p:tav tm="100000">
                                          <p:val>
                                            <p:strVal val="#ppt_x"/>
                                          </p:val>
                                        </p:tav>
                                      </p:tavLst>
                                    </p:anim>
                                    <p:anim calcmode="lin" valueType="num">
                                      <p:cBhvr>
                                        <p:cTn id="9" dur="1000" fill="hold"/>
                                        <p:tgtEl>
                                          <p:spTgt spid="4"/>
                                        </p:tgtEl>
                                        <p:attrNameLst>
                                          <p:attrName>ppt_y</p:attrName>
                                        </p:attrNameLst>
                                      </p:cBhvr>
                                      <p:tavLst>
                                        <p:tav tm="0">
                                          <p:val>
                                            <p:strVal val="#ppt_y+.1"/>
                                          </p:val>
                                        </p:tav>
                                        <p:tav tm="100000">
                                          <p:val>
                                            <p:strVal val="#ppt_y"/>
                                          </p:val>
                                        </p:tav>
                                      </p:tavLst>
                                    </p:anim>
                                  </p:childTnLst>
                                </p:cTn>
                              </p:par>
                              <p:par>
                                <p:cTn id="10" presetID="42" presetClass="entr" presetSubtype="0" fill="hold" grpId="0" nodeType="withEffect">
                                  <p:stCondLst>
                                    <p:cond delay="0"/>
                                  </p:stCondLst>
                                  <p:childTnLst>
                                    <p:set>
                                      <p:cBhvr>
                                        <p:cTn id="11" dur="1" fill="hold">
                                          <p:stCondLst>
                                            <p:cond delay="0"/>
                                          </p:stCondLst>
                                        </p:cTn>
                                        <p:tgtEl>
                                          <p:spTgt spid="5"/>
                                        </p:tgtEl>
                                        <p:attrNameLst>
                                          <p:attrName>style.visibility</p:attrName>
                                        </p:attrNameLst>
                                      </p:cBhvr>
                                      <p:to>
                                        <p:strVal val="visible"/>
                                      </p:to>
                                    </p:set>
                                    <p:animEffect transition="in" filter="fade">
                                      <p:cBhvr>
                                        <p:cTn id="12" dur="1000"/>
                                        <p:tgtEl>
                                          <p:spTgt spid="5"/>
                                        </p:tgtEl>
                                      </p:cBhvr>
                                    </p:animEffect>
                                    <p:anim calcmode="lin" valueType="num">
                                      <p:cBhvr>
                                        <p:cTn id="13" dur="1000" fill="hold"/>
                                        <p:tgtEl>
                                          <p:spTgt spid="5"/>
                                        </p:tgtEl>
                                        <p:attrNameLst>
                                          <p:attrName>ppt_x</p:attrName>
                                        </p:attrNameLst>
                                      </p:cBhvr>
                                      <p:tavLst>
                                        <p:tav tm="0">
                                          <p:val>
                                            <p:strVal val="#ppt_x"/>
                                          </p:val>
                                        </p:tav>
                                        <p:tav tm="100000">
                                          <p:val>
                                            <p:strVal val="#ppt_x"/>
                                          </p:val>
                                        </p:tav>
                                      </p:tavLst>
                                    </p:anim>
                                    <p:anim calcmode="lin" valueType="num">
                                      <p:cBhvr>
                                        <p:cTn id="14" dur="1000" fill="hold"/>
                                        <p:tgtEl>
                                          <p:spTgt spid="5"/>
                                        </p:tgtEl>
                                        <p:attrNameLst>
                                          <p:attrName>ppt_y</p:attrName>
                                        </p:attrNameLst>
                                      </p:cBhvr>
                                      <p:tavLst>
                                        <p:tav tm="0">
                                          <p:val>
                                            <p:strVal val="#ppt_y+.1"/>
                                          </p:val>
                                        </p:tav>
                                        <p:tav tm="100000">
                                          <p:val>
                                            <p:strVal val="#ppt_y"/>
                                          </p:val>
                                        </p:tav>
                                      </p:tavLst>
                                    </p:anim>
                                  </p:childTnLst>
                                </p:cTn>
                              </p:par>
                              <p:par>
                                <p:cTn id="15" presetID="42" presetClass="entr" presetSubtype="0" fill="hold" nodeType="withEffect">
                                  <p:stCondLst>
                                    <p:cond delay="0"/>
                                  </p:stCondLst>
                                  <p:childTnLst>
                                    <p:set>
                                      <p:cBhvr>
                                        <p:cTn id="16" dur="1" fill="hold">
                                          <p:stCondLst>
                                            <p:cond delay="0"/>
                                          </p:stCondLst>
                                        </p:cTn>
                                        <p:tgtEl>
                                          <p:spTgt spid="6"/>
                                        </p:tgtEl>
                                        <p:attrNameLst>
                                          <p:attrName>style.visibility</p:attrName>
                                        </p:attrNameLst>
                                      </p:cBhvr>
                                      <p:to>
                                        <p:strVal val="visible"/>
                                      </p:to>
                                    </p:set>
                                    <p:animEffect transition="in" filter="fade">
                                      <p:cBhvr>
                                        <p:cTn id="17" dur="1000"/>
                                        <p:tgtEl>
                                          <p:spTgt spid="6"/>
                                        </p:tgtEl>
                                      </p:cBhvr>
                                    </p:animEffect>
                                    <p:anim calcmode="lin" valueType="num">
                                      <p:cBhvr>
                                        <p:cTn id="18" dur="1000" fill="hold"/>
                                        <p:tgtEl>
                                          <p:spTgt spid="6"/>
                                        </p:tgtEl>
                                        <p:attrNameLst>
                                          <p:attrName>ppt_x</p:attrName>
                                        </p:attrNameLst>
                                      </p:cBhvr>
                                      <p:tavLst>
                                        <p:tav tm="0">
                                          <p:val>
                                            <p:strVal val="#ppt_x"/>
                                          </p:val>
                                        </p:tav>
                                        <p:tav tm="100000">
                                          <p:val>
                                            <p:strVal val="#ppt_x"/>
                                          </p:val>
                                        </p:tav>
                                      </p:tavLst>
                                    </p:anim>
                                    <p:anim calcmode="lin" valueType="num">
                                      <p:cBhvr>
                                        <p:cTn id="19" dur="1000" fill="hold"/>
                                        <p:tgtEl>
                                          <p:spTgt spid="6"/>
                                        </p:tgtEl>
                                        <p:attrNameLst>
                                          <p:attrName>ppt_y</p:attrName>
                                        </p:attrNameLst>
                                      </p:cBhvr>
                                      <p:tavLst>
                                        <p:tav tm="0">
                                          <p:val>
                                            <p:strVal val="#ppt_y+.1"/>
                                          </p:val>
                                        </p:tav>
                                        <p:tav tm="100000">
                                          <p:val>
                                            <p:strVal val="#ppt_y"/>
                                          </p:val>
                                        </p:tav>
                                      </p:tavLst>
                                    </p:anim>
                                  </p:childTnLst>
                                </p:cTn>
                              </p:par>
                              <p:par>
                                <p:cTn id="20" presetID="42" presetClass="entr" presetSubtype="0" fill="hold" grpId="0" nodeType="withEffect">
                                  <p:stCondLst>
                                    <p:cond delay="0"/>
                                  </p:stCondLst>
                                  <p:childTnLst>
                                    <p:set>
                                      <p:cBhvr>
                                        <p:cTn id="21" dur="1" fill="hold">
                                          <p:stCondLst>
                                            <p:cond delay="0"/>
                                          </p:stCondLst>
                                        </p:cTn>
                                        <p:tgtEl>
                                          <p:spTgt spid="27"/>
                                        </p:tgtEl>
                                        <p:attrNameLst>
                                          <p:attrName>style.visibility</p:attrName>
                                        </p:attrNameLst>
                                      </p:cBhvr>
                                      <p:to>
                                        <p:strVal val="visible"/>
                                      </p:to>
                                    </p:set>
                                    <p:animEffect transition="in" filter="fade">
                                      <p:cBhvr>
                                        <p:cTn id="22" dur="1000"/>
                                        <p:tgtEl>
                                          <p:spTgt spid="27"/>
                                        </p:tgtEl>
                                      </p:cBhvr>
                                    </p:animEffect>
                                    <p:anim calcmode="lin" valueType="num">
                                      <p:cBhvr>
                                        <p:cTn id="23" dur="1000" fill="hold"/>
                                        <p:tgtEl>
                                          <p:spTgt spid="27"/>
                                        </p:tgtEl>
                                        <p:attrNameLst>
                                          <p:attrName>ppt_x</p:attrName>
                                        </p:attrNameLst>
                                      </p:cBhvr>
                                      <p:tavLst>
                                        <p:tav tm="0">
                                          <p:val>
                                            <p:strVal val="#ppt_x"/>
                                          </p:val>
                                        </p:tav>
                                        <p:tav tm="100000">
                                          <p:val>
                                            <p:strVal val="#ppt_x"/>
                                          </p:val>
                                        </p:tav>
                                      </p:tavLst>
                                    </p:anim>
                                    <p:anim calcmode="lin" valueType="num">
                                      <p:cBhvr>
                                        <p:cTn id="24" dur="1000" fill="hold"/>
                                        <p:tgtEl>
                                          <p:spTgt spid="27"/>
                                        </p:tgtEl>
                                        <p:attrNameLst>
                                          <p:attrName>ppt_y</p:attrName>
                                        </p:attrNameLst>
                                      </p:cBhvr>
                                      <p:tavLst>
                                        <p:tav tm="0">
                                          <p:val>
                                            <p:strVal val="#ppt_y+.1"/>
                                          </p:val>
                                        </p:tav>
                                        <p:tav tm="100000">
                                          <p:val>
                                            <p:strVal val="#ppt_y"/>
                                          </p:val>
                                        </p:tav>
                                      </p:tavLst>
                                    </p:anim>
                                  </p:childTnLst>
                                </p:cTn>
                              </p:par>
                              <p:par>
                                <p:cTn id="25" presetID="42" presetClass="entr" presetSubtype="0" fill="hold" grpId="0" nodeType="withEffect">
                                  <p:stCondLst>
                                    <p:cond delay="0"/>
                                  </p:stCondLst>
                                  <p:childTnLst>
                                    <p:set>
                                      <p:cBhvr>
                                        <p:cTn id="26" dur="1" fill="hold">
                                          <p:stCondLst>
                                            <p:cond delay="0"/>
                                          </p:stCondLst>
                                        </p:cTn>
                                        <p:tgtEl>
                                          <p:spTgt spid="29"/>
                                        </p:tgtEl>
                                        <p:attrNameLst>
                                          <p:attrName>style.visibility</p:attrName>
                                        </p:attrNameLst>
                                      </p:cBhvr>
                                      <p:to>
                                        <p:strVal val="visible"/>
                                      </p:to>
                                    </p:set>
                                    <p:animEffect transition="in" filter="fade">
                                      <p:cBhvr>
                                        <p:cTn id="27" dur="1000"/>
                                        <p:tgtEl>
                                          <p:spTgt spid="29"/>
                                        </p:tgtEl>
                                      </p:cBhvr>
                                    </p:animEffect>
                                    <p:anim calcmode="lin" valueType="num">
                                      <p:cBhvr>
                                        <p:cTn id="28" dur="1000" fill="hold"/>
                                        <p:tgtEl>
                                          <p:spTgt spid="29"/>
                                        </p:tgtEl>
                                        <p:attrNameLst>
                                          <p:attrName>ppt_x</p:attrName>
                                        </p:attrNameLst>
                                      </p:cBhvr>
                                      <p:tavLst>
                                        <p:tav tm="0">
                                          <p:val>
                                            <p:strVal val="#ppt_x"/>
                                          </p:val>
                                        </p:tav>
                                        <p:tav tm="100000">
                                          <p:val>
                                            <p:strVal val="#ppt_x"/>
                                          </p:val>
                                        </p:tav>
                                      </p:tavLst>
                                    </p:anim>
                                    <p:anim calcmode="lin" valueType="num">
                                      <p:cBhvr>
                                        <p:cTn id="29" dur="1000" fill="hold"/>
                                        <p:tgtEl>
                                          <p:spTgt spid="29"/>
                                        </p:tgtEl>
                                        <p:attrNameLst>
                                          <p:attrName>ppt_y</p:attrName>
                                        </p:attrNameLst>
                                      </p:cBhvr>
                                      <p:tavLst>
                                        <p:tav tm="0">
                                          <p:val>
                                            <p:strVal val="#ppt_y+.1"/>
                                          </p:val>
                                        </p:tav>
                                        <p:tav tm="100000">
                                          <p:val>
                                            <p:strVal val="#ppt_y"/>
                                          </p:val>
                                        </p:tav>
                                      </p:tavLst>
                                    </p:anim>
                                  </p:childTnLst>
                                </p:cTn>
                              </p:par>
                              <p:par>
                                <p:cTn id="30" presetID="42" presetClass="entr" presetSubtype="0" fill="hold" grpId="0" nodeType="withEffect">
                                  <p:stCondLst>
                                    <p:cond delay="0"/>
                                  </p:stCondLst>
                                  <p:childTnLst>
                                    <p:set>
                                      <p:cBhvr>
                                        <p:cTn id="31" dur="1" fill="hold">
                                          <p:stCondLst>
                                            <p:cond delay="0"/>
                                          </p:stCondLst>
                                        </p:cTn>
                                        <p:tgtEl>
                                          <p:spTgt spid="31"/>
                                        </p:tgtEl>
                                        <p:attrNameLst>
                                          <p:attrName>style.visibility</p:attrName>
                                        </p:attrNameLst>
                                      </p:cBhvr>
                                      <p:to>
                                        <p:strVal val="visible"/>
                                      </p:to>
                                    </p:set>
                                    <p:animEffect transition="in" filter="fade">
                                      <p:cBhvr>
                                        <p:cTn id="32" dur="1000"/>
                                        <p:tgtEl>
                                          <p:spTgt spid="31"/>
                                        </p:tgtEl>
                                      </p:cBhvr>
                                    </p:animEffect>
                                    <p:anim calcmode="lin" valueType="num">
                                      <p:cBhvr>
                                        <p:cTn id="33" dur="1000" fill="hold"/>
                                        <p:tgtEl>
                                          <p:spTgt spid="31"/>
                                        </p:tgtEl>
                                        <p:attrNameLst>
                                          <p:attrName>ppt_x</p:attrName>
                                        </p:attrNameLst>
                                      </p:cBhvr>
                                      <p:tavLst>
                                        <p:tav tm="0">
                                          <p:val>
                                            <p:strVal val="#ppt_x"/>
                                          </p:val>
                                        </p:tav>
                                        <p:tav tm="100000">
                                          <p:val>
                                            <p:strVal val="#ppt_x"/>
                                          </p:val>
                                        </p:tav>
                                      </p:tavLst>
                                    </p:anim>
                                    <p:anim calcmode="lin" valueType="num">
                                      <p:cBhvr>
                                        <p:cTn id="34" dur="1000" fill="hold"/>
                                        <p:tgtEl>
                                          <p:spTgt spid="31"/>
                                        </p:tgtEl>
                                        <p:attrNameLst>
                                          <p:attrName>ppt_y</p:attrName>
                                        </p:attrNameLst>
                                      </p:cBhvr>
                                      <p:tavLst>
                                        <p:tav tm="0">
                                          <p:val>
                                            <p:strVal val="#ppt_y+.1"/>
                                          </p:val>
                                        </p:tav>
                                        <p:tav tm="100000">
                                          <p:val>
                                            <p:strVal val="#ppt_y"/>
                                          </p:val>
                                        </p:tav>
                                      </p:tavLst>
                                    </p:anim>
                                  </p:childTnLst>
                                </p:cTn>
                              </p:par>
                              <p:par>
                                <p:cTn id="35" presetID="42" presetClass="entr" presetSubtype="0" fill="hold" grpId="0" nodeType="withEffect">
                                  <p:stCondLst>
                                    <p:cond delay="0"/>
                                  </p:stCondLst>
                                  <p:childTnLst>
                                    <p:set>
                                      <p:cBhvr>
                                        <p:cTn id="36" dur="1" fill="hold">
                                          <p:stCondLst>
                                            <p:cond delay="0"/>
                                          </p:stCondLst>
                                        </p:cTn>
                                        <p:tgtEl>
                                          <p:spTgt spid="33"/>
                                        </p:tgtEl>
                                        <p:attrNameLst>
                                          <p:attrName>style.visibility</p:attrName>
                                        </p:attrNameLst>
                                      </p:cBhvr>
                                      <p:to>
                                        <p:strVal val="visible"/>
                                      </p:to>
                                    </p:set>
                                    <p:animEffect transition="in" filter="fade">
                                      <p:cBhvr>
                                        <p:cTn id="37" dur="1000"/>
                                        <p:tgtEl>
                                          <p:spTgt spid="33"/>
                                        </p:tgtEl>
                                      </p:cBhvr>
                                    </p:animEffect>
                                    <p:anim calcmode="lin" valueType="num">
                                      <p:cBhvr>
                                        <p:cTn id="38" dur="1000" fill="hold"/>
                                        <p:tgtEl>
                                          <p:spTgt spid="33"/>
                                        </p:tgtEl>
                                        <p:attrNameLst>
                                          <p:attrName>ppt_x</p:attrName>
                                        </p:attrNameLst>
                                      </p:cBhvr>
                                      <p:tavLst>
                                        <p:tav tm="0">
                                          <p:val>
                                            <p:strVal val="#ppt_x"/>
                                          </p:val>
                                        </p:tav>
                                        <p:tav tm="100000">
                                          <p:val>
                                            <p:strVal val="#ppt_x"/>
                                          </p:val>
                                        </p:tav>
                                      </p:tavLst>
                                    </p:anim>
                                    <p:anim calcmode="lin" valueType="num">
                                      <p:cBhvr>
                                        <p:cTn id="39" dur="1000" fill="hold"/>
                                        <p:tgtEl>
                                          <p:spTgt spid="33"/>
                                        </p:tgtEl>
                                        <p:attrNameLst>
                                          <p:attrName>ppt_y</p:attrName>
                                        </p:attrNameLst>
                                      </p:cBhvr>
                                      <p:tavLst>
                                        <p:tav tm="0">
                                          <p:val>
                                            <p:strVal val="#ppt_y+.1"/>
                                          </p:val>
                                        </p:tav>
                                        <p:tav tm="100000">
                                          <p:val>
                                            <p:strVal val="#ppt_y"/>
                                          </p:val>
                                        </p:tav>
                                      </p:tavLst>
                                    </p:anim>
                                  </p:childTnLst>
                                </p:cTn>
                              </p:par>
                              <p:par>
                                <p:cTn id="40" presetID="42" presetClass="entr" presetSubtype="0" fill="hold" grpId="0" nodeType="withEffect">
                                  <p:stCondLst>
                                    <p:cond delay="0"/>
                                  </p:stCondLst>
                                  <p:childTnLst>
                                    <p:set>
                                      <p:cBhvr>
                                        <p:cTn id="41" dur="1" fill="hold">
                                          <p:stCondLst>
                                            <p:cond delay="0"/>
                                          </p:stCondLst>
                                        </p:cTn>
                                        <p:tgtEl>
                                          <p:spTgt spid="35"/>
                                        </p:tgtEl>
                                        <p:attrNameLst>
                                          <p:attrName>style.visibility</p:attrName>
                                        </p:attrNameLst>
                                      </p:cBhvr>
                                      <p:to>
                                        <p:strVal val="visible"/>
                                      </p:to>
                                    </p:set>
                                    <p:animEffect transition="in" filter="fade">
                                      <p:cBhvr>
                                        <p:cTn id="42" dur="1000"/>
                                        <p:tgtEl>
                                          <p:spTgt spid="35"/>
                                        </p:tgtEl>
                                      </p:cBhvr>
                                    </p:animEffect>
                                    <p:anim calcmode="lin" valueType="num">
                                      <p:cBhvr>
                                        <p:cTn id="43" dur="1000" fill="hold"/>
                                        <p:tgtEl>
                                          <p:spTgt spid="35"/>
                                        </p:tgtEl>
                                        <p:attrNameLst>
                                          <p:attrName>ppt_x</p:attrName>
                                        </p:attrNameLst>
                                      </p:cBhvr>
                                      <p:tavLst>
                                        <p:tav tm="0">
                                          <p:val>
                                            <p:strVal val="#ppt_x"/>
                                          </p:val>
                                        </p:tav>
                                        <p:tav tm="100000">
                                          <p:val>
                                            <p:strVal val="#ppt_x"/>
                                          </p:val>
                                        </p:tav>
                                      </p:tavLst>
                                    </p:anim>
                                    <p:anim calcmode="lin" valueType="num">
                                      <p:cBhvr>
                                        <p:cTn id="44" dur="1000" fill="hold"/>
                                        <p:tgtEl>
                                          <p:spTgt spid="35"/>
                                        </p:tgtEl>
                                        <p:attrNameLst>
                                          <p:attrName>ppt_y</p:attrName>
                                        </p:attrNameLst>
                                      </p:cBhvr>
                                      <p:tavLst>
                                        <p:tav tm="0">
                                          <p:val>
                                            <p:strVal val="#ppt_y+.1"/>
                                          </p:val>
                                        </p:tav>
                                        <p:tav tm="100000">
                                          <p:val>
                                            <p:strVal val="#ppt_y"/>
                                          </p:val>
                                        </p:tav>
                                      </p:tavLst>
                                    </p:anim>
                                  </p:childTnLst>
                                </p:cTn>
                              </p:par>
                              <p:par>
                                <p:cTn id="45" presetID="42" presetClass="entr" presetSubtype="0" fill="hold" grpId="0" nodeType="withEffect">
                                  <p:stCondLst>
                                    <p:cond delay="0"/>
                                  </p:stCondLst>
                                  <p:childTnLst>
                                    <p:set>
                                      <p:cBhvr>
                                        <p:cTn id="46" dur="1" fill="hold">
                                          <p:stCondLst>
                                            <p:cond delay="0"/>
                                          </p:stCondLst>
                                        </p:cTn>
                                        <p:tgtEl>
                                          <p:spTgt spid="37"/>
                                        </p:tgtEl>
                                        <p:attrNameLst>
                                          <p:attrName>style.visibility</p:attrName>
                                        </p:attrNameLst>
                                      </p:cBhvr>
                                      <p:to>
                                        <p:strVal val="visible"/>
                                      </p:to>
                                    </p:set>
                                    <p:animEffect transition="in" filter="fade">
                                      <p:cBhvr>
                                        <p:cTn id="47" dur="1000"/>
                                        <p:tgtEl>
                                          <p:spTgt spid="37"/>
                                        </p:tgtEl>
                                      </p:cBhvr>
                                    </p:animEffect>
                                    <p:anim calcmode="lin" valueType="num">
                                      <p:cBhvr>
                                        <p:cTn id="48" dur="1000" fill="hold"/>
                                        <p:tgtEl>
                                          <p:spTgt spid="37"/>
                                        </p:tgtEl>
                                        <p:attrNameLst>
                                          <p:attrName>ppt_x</p:attrName>
                                        </p:attrNameLst>
                                      </p:cBhvr>
                                      <p:tavLst>
                                        <p:tav tm="0">
                                          <p:val>
                                            <p:strVal val="#ppt_x"/>
                                          </p:val>
                                        </p:tav>
                                        <p:tav tm="100000">
                                          <p:val>
                                            <p:strVal val="#ppt_x"/>
                                          </p:val>
                                        </p:tav>
                                      </p:tavLst>
                                    </p:anim>
                                    <p:anim calcmode="lin" valueType="num">
                                      <p:cBhvr>
                                        <p:cTn id="49" dur="1000" fill="hold"/>
                                        <p:tgtEl>
                                          <p:spTgt spid="37"/>
                                        </p:tgtEl>
                                        <p:attrNameLst>
                                          <p:attrName>ppt_y</p:attrName>
                                        </p:attrNameLst>
                                      </p:cBhvr>
                                      <p:tavLst>
                                        <p:tav tm="0">
                                          <p:val>
                                            <p:strVal val="#ppt_y+.1"/>
                                          </p:val>
                                        </p:tav>
                                        <p:tav tm="100000">
                                          <p:val>
                                            <p:strVal val="#ppt_y"/>
                                          </p:val>
                                        </p:tav>
                                      </p:tavLst>
                                    </p:anim>
                                  </p:childTnLst>
                                </p:cTn>
                              </p:par>
                              <p:par>
                                <p:cTn id="50" presetID="42" presetClass="entr" presetSubtype="0" fill="hold" grpId="0" nodeType="withEffect">
                                  <p:stCondLst>
                                    <p:cond delay="0"/>
                                  </p:stCondLst>
                                  <p:childTnLst>
                                    <p:set>
                                      <p:cBhvr>
                                        <p:cTn id="51" dur="1" fill="hold">
                                          <p:stCondLst>
                                            <p:cond delay="0"/>
                                          </p:stCondLst>
                                        </p:cTn>
                                        <p:tgtEl>
                                          <p:spTgt spid="39"/>
                                        </p:tgtEl>
                                        <p:attrNameLst>
                                          <p:attrName>style.visibility</p:attrName>
                                        </p:attrNameLst>
                                      </p:cBhvr>
                                      <p:to>
                                        <p:strVal val="visible"/>
                                      </p:to>
                                    </p:set>
                                    <p:animEffect transition="in" filter="fade">
                                      <p:cBhvr>
                                        <p:cTn id="52" dur="1000"/>
                                        <p:tgtEl>
                                          <p:spTgt spid="39"/>
                                        </p:tgtEl>
                                      </p:cBhvr>
                                    </p:animEffect>
                                    <p:anim calcmode="lin" valueType="num">
                                      <p:cBhvr>
                                        <p:cTn id="53" dur="1000" fill="hold"/>
                                        <p:tgtEl>
                                          <p:spTgt spid="39"/>
                                        </p:tgtEl>
                                        <p:attrNameLst>
                                          <p:attrName>ppt_x</p:attrName>
                                        </p:attrNameLst>
                                      </p:cBhvr>
                                      <p:tavLst>
                                        <p:tav tm="0">
                                          <p:val>
                                            <p:strVal val="#ppt_x"/>
                                          </p:val>
                                        </p:tav>
                                        <p:tav tm="100000">
                                          <p:val>
                                            <p:strVal val="#ppt_x"/>
                                          </p:val>
                                        </p:tav>
                                      </p:tavLst>
                                    </p:anim>
                                    <p:anim calcmode="lin" valueType="num">
                                      <p:cBhvr>
                                        <p:cTn id="54" dur="1000" fill="hold"/>
                                        <p:tgtEl>
                                          <p:spTgt spid="39"/>
                                        </p:tgtEl>
                                        <p:attrNameLst>
                                          <p:attrName>ppt_y</p:attrName>
                                        </p:attrNameLst>
                                      </p:cBhvr>
                                      <p:tavLst>
                                        <p:tav tm="0">
                                          <p:val>
                                            <p:strVal val="#ppt_y+.1"/>
                                          </p:val>
                                        </p:tav>
                                        <p:tav tm="100000">
                                          <p:val>
                                            <p:strVal val="#ppt_y"/>
                                          </p:val>
                                        </p:tav>
                                      </p:tavLst>
                                    </p:anim>
                                  </p:childTnLst>
                                </p:cTn>
                              </p:par>
                              <p:par>
                                <p:cTn id="55" presetID="42" presetClass="entr" presetSubtype="0" fill="hold" grpId="0" nodeType="withEffect">
                                  <p:stCondLst>
                                    <p:cond delay="0"/>
                                  </p:stCondLst>
                                  <p:childTnLst>
                                    <p:set>
                                      <p:cBhvr>
                                        <p:cTn id="56" dur="1" fill="hold">
                                          <p:stCondLst>
                                            <p:cond delay="0"/>
                                          </p:stCondLst>
                                        </p:cTn>
                                        <p:tgtEl>
                                          <p:spTgt spid="41"/>
                                        </p:tgtEl>
                                        <p:attrNameLst>
                                          <p:attrName>style.visibility</p:attrName>
                                        </p:attrNameLst>
                                      </p:cBhvr>
                                      <p:to>
                                        <p:strVal val="visible"/>
                                      </p:to>
                                    </p:set>
                                    <p:animEffect transition="in" filter="fade">
                                      <p:cBhvr>
                                        <p:cTn id="57" dur="1000"/>
                                        <p:tgtEl>
                                          <p:spTgt spid="41"/>
                                        </p:tgtEl>
                                      </p:cBhvr>
                                    </p:animEffect>
                                    <p:anim calcmode="lin" valueType="num">
                                      <p:cBhvr>
                                        <p:cTn id="58" dur="1000" fill="hold"/>
                                        <p:tgtEl>
                                          <p:spTgt spid="41"/>
                                        </p:tgtEl>
                                        <p:attrNameLst>
                                          <p:attrName>ppt_x</p:attrName>
                                        </p:attrNameLst>
                                      </p:cBhvr>
                                      <p:tavLst>
                                        <p:tav tm="0">
                                          <p:val>
                                            <p:strVal val="#ppt_x"/>
                                          </p:val>
                                        </p:tav>
                                        <p:tav tm="100000">
                                          <p:val>
                                            <p:strVal val="#ppt_x"/>
                                          </p:val>
                                        </p:tav>
                                      </p:tavLst>
                                    </p:anim>
                                    <p:anim calcmode="lin" valueType="num">
                                      <p:cBhvr>
                                        <p:cTn id="59" dur="1000" fill="hold"/>
                                        <p:tgtEl>
                                          <p:spTgt spid="41"/>
                                        </p:tgtEl>
                                        <p:attrNameLst>
                                          <p:attrName>ppt_y</p:attrName>
                                        </p:attrNameLst>
                                      </p:cBhvr>
                                      <p:tavLst>
                                        <p:tav tm="0">
                                          <p:val>
                                            <p:strVal val="#ppt_y+.1"/>
                                          </p:val>
                                        </p:tav>
                                        <p:tav tm="100000">
                                          <p:val>
                                            <p:strVal val="#ppt_y"/>
                                          </p:val>
                                        </p:tav>
                                      </p:tavLst>
                                    </p:anim>
                                  </p:childTnLst>
                                </p:cTn>
                              </p:par>
                              <p:par>
                                <p:cTn id="60" presetID="42" presetClass="entr" presetSubtype="0" fill="hold" grpId="0" nodeType="withEffect">
                                  <p:stCondLst>
                                    <p:cond delay="0"/>
                                  </p:stCondLst>
                                  <p:childTnLst>
                                    <p:set>
                                      <p:cBhvr>
                                        <p:cTn id="61" dur="1" fill="hold">
                                          <p:stCondLst>
                                            <p:cond delay="0"/>
                                          </p:stCondLst>
                                        </p:cTn>
                                        <p:tgtEl>
                                          <p:spTgt spid="43"/>
                                        </p:tgtEl>
                                        <p:attrNameLst>
                                          <p:attrName>style.visibility</p:attrName>
                                        </p:attrNameLst>
                                      </p:cBhvr>
                                      <p:to>
                                        <p:strVal val="visible"/>
                                      </p:to>
                                    </p:set>
                                    <p:animEffect transition="in" filter="fade">
                                      <p:cBhvr>
                                        <p:cTn id="62" dur="1000"/>
                                        <p:tgtEl>
                                          <p:spTgt spid="43"/>
                                        </p:tgtEl>
                                      </p:cBhvr>
                                    </p:animEffect>
                                    <p:anim calcmode="lin" valueType="num">
                                      <p:cBhvr>
                                        <p:cTn id="63" dur="1000" fill="hold"/>
                                        <p:tgtEl>
                                          <p:spTgt spid="43"/>
                                        </p:tgtEl>
                                        <p:attrNameLst>
                                          <p:attrName>ppt_x</p:attrName>
                                        </p:attrNameLst>
                                      </p:cBhvr>
                                      <p:tavLst>
                                        <p:tav tm="0">
                                          <p:val>
                                            <p:strVal val="#ppt_x"/>
                                          </p:val>
                                        </p:tav>
                                        <p:tav tm="100000">
                                          <p:val>
                                            <p:strVal val="#ppt_x"/>
                                          </p:val>
                                        </p:tav>
                                      </p:tavLst>
                                    </p:anim>
                                    <p:anim calcmode="lin" valueType="num">
                                      <p:cBhvr>
                                        <p:cTn id="64" dur="1000" fill="hold"/>
                                        <p:tgtEl>
                                          <p:spTgt spid="43"/>
                                        </p:tgtEl>
                                        <p:attrNameLst>
                                          <p:attrName>ppt_y</p:attrName>
                                        </p:attrNameLst>
                                      </p:cBhvr>
                                      <p:tavLst>
                                        <p:tav tm="0">
                                          <p:val>
                                            <p:strVal val="#ppt_y+.1"/>
                                          </p:val>
                                        </p:tav>
                                        <p:tav tm="100000">
                                          <p:val>
                                            <p:strVal val="#ppt_y"/>
                                          </p:val>
                                        </p:tav>
                                      </p:tavLst>
                                    </p:anim>
                                  </p:childTnLst>
                                </p:cTn>
                              </p:par>
                              <p:par>
                                <p:cTn id="65" presetID="42" presetClass="entr" presetSubtype="0" fill="hold" grpId="0" nodeType="withEffect">
                                  <p:stCondLst>
                                    <p:cond delay="0"/>
                                  </p:stCondLst>
                                  <p:childTnLst>
                                    <p:set>
                                      <p:cBhvr>
                                        <p:cTn id="66" dur="1" fill="hold">
                                          <p:stCondLst>
                                            <p:cond delay="0"/>
                                          </p:stCondLst>
                                        </p:cTn>
                                        <p:tgtEl>
                                          <p:spTgt spid="45"/>
                                        </p:tgtEl>
                                        <p:attrNameLst>
                                          <p:attrName>style.visibility</p:attrName>
                                        </p:attrNameLst>
                                      </p:cBhvr>
                                      <p:to>
                                        <p:strVal val="visible"/>
                                      </p:to>
                                    </p:set>
                                    <p:animEffect transition="in" filter="fade">
                                      <p:cBhvr>
                                        <p:cTn id="67" dur="1000"/>
                                        <p:tgtEl>
                                          <p:spTgt spid="45"/>
                                        </p:tgtEl>
                                      </p:cBhvr>
                                    </p:animEffect>
                                    <p:anim calcmode="lin" valueType="num">
                                      <p:cBhvr>
                                        <p:cTn id="68" dur="1000" fill="hold"/>
                                        <p:tgtEl>
                                          <p:spTgt spid="45"/>
                                        </p:tgtEl>
                                        <p:attrNameLst>
                                          <p:attrName>ppt_x</p:attrName>
                                        </p:attrNameLst>
                                      </p:cBhvr>
                                      <p:tavLst>
                                        <p:tav tm="0">
                                          <p:val>
                                            <p:strVal val="#ppt_x"/>
                                          </p:val>
                                        </p:tav>
                                        <p:tav tm="100000">
                                          <p:val>
                                            <p:strVal val="#ppt_x"/>
                                          </p:val>
                                        </p:tav>
                                      </p:tavLst>
                                    </p:anim>
                                    <p:anim calcmode="lin" valueType="num">
                                      <p:cBhvr>
                                        <p:cTn id="69" dur="1000" fill="hold"/>
                                        <p:tgtEl>
                                          <p:spTgt spid="45"/>
                                        </p:tgtEl>
                                        <p:attrNameLst>
                                          <p:attrName>ppt_y</p:attrName>
                                        </p:attrNameLst>
                                      </p:cBhvr>
                                      <p:tavLst>
                                        <p:tav tm="0">
                                          <p:val>
                                            <p:strVal val="#ppt_y+.1"/>
                                          </p:val>
                                        </p:tav>
                                        <p:tav tm="100000">
                                          <p:val>
                                            <p:strVal val="#ppt_y"/>
                                          </p:val>
                                        </p:tav>
                                      </p:tavLst>
                                    </p:anim>
                                  </p:childTnLst>
                                </p:cTn>
                              </p:par>
                              <p:par>
                                <p:cTn id="70" presetID="42" presetClass="entr" presetSubtype="0" fill="hold" grpId="0" nodeType="withEffect">
                                  <p:stCondLst>
                                    <p:cond delay="0"/>
                                  </p:stCondLst>
                                  <p:childTnLst>
                                    <p:set>
                                      <p:cBhvr>
                                        <p:cTn id="71" dur="1" fill="hold">
                                          <p:stCondLst>
                                            <p:cond delay="0"/>
                                          </p:stCondLst>
                                        </p:cTn>
                                        <p:tgtEl>
                                          <p:spTgt spid="47"/>
                                        </p:tgtEl>
                                        <p:attrNameLst>
                                          <p:attrName>style.visibility</p:attrName>
                                        </p:attrNameLst>
                                      </p:cBhvr>
                                      <p:to>
                                        <p:strVal val="visible"/>
                                      </p:to>
                                    </p:set>
                                    <p:animEffect transition="in" filter="fade">
                                      <p:cBhvr>
                                        <p:cTn id="72" dur="1000"/>
                                        <p:tgtEl>
                                          <p:spTgt spid="47"/>
                                        </p:tgtEl>
                                      </p:cBhvr>
                                    </p:animEffect>
                                    <p:anim calcmode="lin" valueType="num">
                                      <p:cBhvr>
                                        <p:cTn id="73" dur="1000" fill="hold"/>
                                        <p:tgtEl>
                                          <p:spTgt spid="47"/>
                                        </p:tgtEl>
                                        <p:attrNameLst>
                                          <p:attrName>ppt_x</p:attrName>
                                        </p:attrNameLst>
                                      </p:cBhvr>
                                      <p:tavLst>
                                        <p:tav tm="0">
                                          <p:val>
                                            <p:strVal val="#ppt_x"/>
                                          </p:val>
                                        </p:tav>
                                        <p:tav tm="100000">
                                          <p:val>
                                            <p:strVal val="#ppt_x"/>
                                          </p:val>
                                        </p:tav>
                                      </p:tavLst>
                                    </p:anim>
                                    <p:anim calcmode="lin" valueType="num">
                                      <p:cBhvr>
                                        <p:cTn id="74" dur="1000" fill="hold"/>
                                        <p:tgtEl>
                                          <p:spTgt spid="47"/>
                                        </p:tgtEl>
                                        <p:attrNameLst>
                                          <p:attrName>ppt_y</p:attrName>
                                        </p:attrNameLst>
                                      </p:cBhvr>
                                      <p:tavLst>
                                        <p:tav tm="0">
                                          <p:val>
                                            <p:strVal val="#ppt_y+.1"/>
                                          </p:val>
                                        </p:tav>
                                        <p:tav tm="100000">
                                          <p:val>
                                            <p:strVal val="#ppt_y"/>
                                          </p:val>
                                        </p:tav>
                                      </p:tavLst>
                                    </p:anim>
                                  </p:childTnLst>
                                </p:cTn>
                              </p:par>
                              <p:par>
                                <p:cTn id="75" presetID="42" presetClass="entr" presetSubtype="0" fill="hold" grpId="0" nodeType="withEffect">
                                  <p:stCondLst>
                                    <p:cond delay="0"/>
                                  </p:stCondLst>
                                  <p:childTnLst>
                                    <p:set>
                                      <p:cBhvr>
                                        <p:cTn id="76" dur="1" fill="hold">
                                          <p:stCondLst>
                                            <p:cond delay="0"/>
                                          </p:stCondLst>
                                        </p:cTn>
                                        <p:tgtEl>
                                          <p:spTgt spid="49"/>
                                        </p:tgtEl>
                                        <p:attrNameLst>
                                          <p:attrName>style.visibility</p:attrName>
                                        </p:attrNameLst>
                                      </p:cBhvr>
                                      <p:to>
                                        <p:strVal val="visible"/>
                                      </p:to>
                                    </p:set>
                                    <p:animEffect transition="in" filter="fade">
                                      <p:cBhvr>
                                        <p:cTn id="77" dur="1000"/>
                                        <p:tgtEl>
                                          <p:spTgt spid="49"/>
                                        </p:tgtEl>
                                      </p:cBhvr>
                                    </p:animEffect>
                                    <p:anim calcmode="lin" valueType="num">
                                      <p:cBhvr>
                                        <p:cTn id="78" dur="1000" fill="hold"/>
                                        <p:tgtEl>
                                          <p:spTgt spid="49"/>
                                        </p:tgtEl>
                                        <p:attrNameLst>
                                          <p:attrName>ppt_x</p:attrName>
                                        </p:attrNameLst>
                                      </p:cBhvr>
                                      <p:tavLst>
                                        <p:tav tm="0">
                                          <p:val>
                                            <p:strVal val="#ppt_x"/>
                                          </p:val>
                                        </p:tav>
                                        <p:tav tm="100000">
                                          <p:val>
                                            <p:strVal val="#ppt_x"/>
                                          </p:val>
                                        </p:tav>
                                      </p:tavLst>
                                    </p:anim>
                                    <p:anim calcmode="lin" valueType="num">
                                      <p:cBhvr>
                                        <p:cTn id="79" dur="1000" fill="hold"/>
                                        <p:tgtEl>
                                          <p:spTgt spid="49"/>
                                        </p:tgtEl>
                                        <p:attrNameLst>
                                          <p:attrName>ppt_y</p:attrName>
                                        </p:attrNameLst>
                                      </p:cBhvr>
                                      <p:tavLst>
                                        <p:tav tm="0">
                                          <p:val>
                                            <p:strVal val="#ppt_y+.1"/>
                                          </p:val>
                                        </p:tav>
                                        <p:tav tm="100000">
                                          <p:val>
                                            <p:strVal val="#ppt_y"/>
                                          </p:val>
                                        </p:tav>
                                      </p:tavLst>
                                    </p:anim>
                                  </p:childTnLst>
                                </p:cTn>
                              </p:par>
                              <p:par>
                                <p:cTn id="80" presetID="42" presetClass="entr" presetSubtype="0" fill="hold" grpId="0" nodeType="withEffect">
                                  <p:stCondLst>
                                    <p:cond delay="0"/>
                                  </p:stCondLst>
                                  <p:childTnLst>
                                    <p:set>
                                      <p:cBhvr>
                                        <p:cTn id="81" dur="1" fill="hold">
                                          <p:stCondLst>
                                            <p:cond delay="0"/>
                                          </p:stCondLst>
                                        </p:cTn>
                                        <p:tgtEl>
                                          <p:spTgt spid="55"/>
                                        </p:tgtEl>
                                        <p:attrNameLst>
                                          <p:attrName>style.visibility</p:attrName>
                                        </p:attrNameLst>
                                      </p:cBhvr>
                                      <p:to>
                                        <p:strVal val="visible"/>
                                      </p:to>
                                    </p:set>
                                    <p:animEffect transition="in" filter="fade">
                                      <p:cBhvr>
                                        <p:cTn id="82" dur="1000"/>
                                        <p:tgtEl>
                                          <p:spTgt spid="55"/>
                                        </p:tgtEl>
                                      </p:cBhvr>
                                    </p:animEffect>
                                    <p:anim calcmode="lin" valueType="num">
                                      <p:cBhvr>
                                        <p:cTn id="83" dur="1000" fill="hold"/>
                                        <p:tgtEl>
                                          <p:spTgt spid="55"/>
                                        </p:tgtEl>
                                        <p:attrNameLst>
                                          <p:attrName>ppt_x</p:attrName>
                                        </p:attrNameLst>
                                      </p:cBhvr>
                                      <p:tavLst>
                                        <p:tav tm="0">
                                          <p:val>
                                            <p:strVal val="#ppt_x"/>
                                          </p:val>
                                        </p:tav>
                                        <p:tav tm="100000">
                                          <p:val>
                                            <p:strVal val="#ppt_x"/>
                                          </p:val>
                                        </p:tav>
                                      </p:tavLst>
                                    </p:anim>
                                    <p:anim calcmode="lin" valueType="num">
                                      <p:cBhvr>
                                        <p:cTn id="84" dur="1000" fill="hold"/>
                                        <p:tgtEl>
                                          <p:spTgt spid="55"/>
                                        </p:tgtEl>
                                        <p:attrNameLst>
                                          <p:attrName>ppt_y</p:attrName>
                                        </p:attrNameLst>
                                      </p:cBhvr>
                                      <p:tavLst>
                                        <p:tav tm="0">
                                          <p:val>
                                            <p:strVal val="#ppt_y+.1"/>
                                          </p:val>
                                        </p:tav>
                                        <p:tav tm="100000">
                                          <p:val>
                                            <p:strVal val="#ppt_y"/>
                                          </p:val>
                                        </p:tav>
                                      </p:tavLst>
                                    </p:anim>
                                  </p:childTnLst>
                                </p:cTn>
                              </p:par>
                              <p:par>
                                <p:cTn id="85" presetID="42" presetClass="entr" presetSubtype="0" fill="hold" grpId="0" nodeType="withEffect">
                                  <p:stCondLst>
                                    <p:cond delay="0"/>
                                  </p:stCondLst>
                                  <p:childTnLst>
                                    <p:set>
                                      <p:cBhvr>
                                        <p:cTn id="86" dur="1" fill="hold">
                                          <p:stCondLst>
                                            <p:cond delay="0"/>
                                          </p:stCondLst>
                                        </p:cTn>
                                        <p:tgtEl>
                                          <p:spTgt spid="57"/>
                                        </p:tgtEl>
                                        <p:attrNameLst>
                                          <p:attrName>style.visibility</p:attrName>
                                        </p:attrNameLst>
                                      </p:cBhvr>
                                      <p:to>
                                        <p:strVal val="visible"/>
                                      </p:to>
                                    </p:set>
                                    <p:animEffect transition="in" filter="fade">
                                      <p:cBhvr>
                                        <p:cTn id="87" dur="1000"/>
                                        <p:tgtEl>
                                          <p:spTgt spid="57"/>
                                        </p:tgtEl>
                                      </p:cBhvr>
                                    </p:animEffect>
                                    <p:anim calcmode="lin" valueType="num">
                                      <p:cBhvr>
                                        <p:cTn id="88" dur="1000" fill="hold"/>
                                        <p:tgtEl>
                                          <p:spTgt spid="57"/>
                                        </p:tgtEl>
                                        <p:attrNameLst>
                                          <p:attrName>ppt_x</p:attrName>
                                        </p:attrNameLst>
                                      </p:cBhvr>
                                      <p:tavLst>
                                        <p:tav tm="0">
                                          <p:val>
                                            <p:strVal val="#ppt_x"/>
                                          </p:val>
                                        </p:tav>
                                        <p:tav tm="100000">
                                          <p:val>
                                            <p:strVal val="#ppt_x"/>
                                          </p:val>
                                        </p:tav>
                                      </p:tavLst>
                                    </p:anim>
                                    <p:anim calcmode="lin" valueType="num">
                                      <p:cBhvr>
                                        <p:cTn id="89" dur="1000" fill="hold"/>
                                        <p:tgtEl>
                                          <p:spTgt spid="57"/>
                                        </p:tgtEl>
                                        <p:attrNameLst>
                                          <p:attrName>ppt_y</p:attrName>
                                        </p:attrNameLst>
                                      </p:cBhvr>
                                      <p:tavLst>
                                        <p:tav tm="0">
                                          <p:val>
                                            <p:strVal val="#ppt_y+.1"/>
                                          </p:val>
                                        </p:tav>
                                        <p:tav tm="100000">
                                          <p:val>
                                            <p:strVal val="#ppt_y"/>
                                          </p:val>
                                        </p:tav>
                                      </p:tavLst>
                                    </p:anim>
                                  </p:childTnLst>
                                </p:cTn>
                              </p:par>
                              <p:par>
                                <p:cTn id="90" presetID="42" presetClass="entr" presetSubtype="0" fill="hold" grpId="0" nodeType="withEffect">
                                  <p:stCondLst>
                                    <p:cond delay="0"/>
                                  </p:stCondLst>
                                  <p:childTnLst>
                                    <p:set>
                                      <p:cBhvr>
                                        <p:cTn id="91" dur="1" fill="hold">
                                          <p:stCondLst>
                                            <p:cond delay="0"/>
                                          </p:stCondLst>
                                        </p:cTn>
                                        <p:tgtEl>
                                          <p:spTgt spid="59"/>
                                        </p:tgtEl>
                                        <p:attrNameLst>
                                          <p:attrName>style.visibility</p:attrName>
                                        </p:attrNameLst>
                                      </p:cBhvr>
                                      <p:to>
                                        <p:strVal val="visible"/>
                                      </p:to>
                                    </p:set>
                                    <p:animEffect transition="in" filter="fade">
                                      <p:cBhvr>
                                        <p:cTn id="92" dur="1000"/>
                                        <p:tgtEl>
                                          <p:spTgt spid="59"/>
                                        </p:tgtEl>
                                      </p:cBhvr>
                                    </p:animEffect>
                                    <p:anim calcmode="lin" valueType="num">
                                      <p:cBhvr>
                                        <p:cTn id="93" dur="1000" fill="hold"/>
                                        <p:tgtEl>
                                          <p:spTgt spid="59"/>
                                        </p:tgtEl>
                                        <p:attrNameLst>
                                          <p:attrName>ppt_x</p:attrName>
                                        </p:attrNameLst>
                                      </p:cBhvr>
                                      <p:tavLst>
                                        <p:tav tm="0">
                                          <p:val>
                                            <p:strVal val="#ppt_x"/>
                                          </p:val>
                                        </p:tav>
                                        <p:tav tm="100000">
                                          <p:val>
                                            <p:strVal val="#ppt_x"/>
                                          </p:val>
                                        </p:tav>
                                      </p:tavLst>
                                    </p:anim>
                                    <p:anim calcmode="lin" valueType="num">
                                      <p:cBhvr>
                                        <p:cTn id="94" dur="1000" fill="hold"/>
                                        <p:tgtEl>
                                          <p:spTgt spid="59"/>
                                        </p:tgtEl>
                                        <p:attrNameLst>
                                          <p:attrName>ppt_y</p:attrName>
                                        </p:attrNameLst>
                                      </p:cBhvr>
                                      <p:tavLst>
                                        <p:tav tm="0">
                                          <p:val>
                                            <p:strVal val="#ppt_y+.1"/>
                                          </p:val>
                                        </p:tav>
                                        <p:tav tm="100000">
                                          <p:val>
                                            <p:strVal val="#ppt_y"/>
                                          </p:val>
                                        </p:tav>
                                      </p:tavLst>
                                    </p:anim>
                                  </p:childTnLst>
                                </p:cTn>
                              </p:par>
                              <p:par>
                                <p:cTn id="95" presetID="42" presetClass="entr" presetSubtype="0" fill="hold" grpId="0" nodeType="withEffect">
                                  <p:stCondLst>
                                    <p:cond delay="0"/>
                                  </p:stCondLst>
                                  <p:childTnLst>
                                    <p:set>
                                      <p:cBhvr>
                                        <p:cTn id="96" dur="1" fill="hold">
                                          <p:stCondLst>
                                            <p:cond delay="0"/>
                                          </p:stCondLst>
                                        </p:cTn>
                                        <p:tgtEl>
                                          <p:spTgt spid="61"/>
                                        </p:tgtEl>
                                        <p:attrNameLst>
                                          <p:attrName>style.visibility</p:attrName>
                                        </p:attrNameLst>
                                      </p:cBhvr>
                                      <p:to>
                                        <p:strVal val="visible"/>
                                      </p:to>
                                    </p:set>
                                    <p:animEffect transition="in" filter="fade">
                                      <p:cBhvr>
                                        <p:cTn id="97" dur="1000"/>
                                        <p:tgtEl>
                                          <p:spTgt spid="61"/>
                                        </p:tgtEl>
                                      </p:cBhvr>
                                    </p:animEffect>
                                    <p:anim calcmode="lin" valueType="num">
                                      <p:cBhvr>
                                        <p:cTn id="98" dur="1000" fill="hold"/>
                                        <p:tgtEl>
                                          <p:spTgt spid="61"/>
                                        </p:tgtEl>
                                        <p:attrNameLst>
                                          <p:attrName>ppt_x</p:attrName>
                                        </p:attrNameLst>
                                      </p:cBhvr>
                                      <p:tavLst>
                                        <p:tav tm="0">
                                          <p:val>
                                            <p:strVal val="#ppt_x"/>
                                          </p:val>
                                        </p:tav>
                                        <p:tav tm="100000">
                                          <p:val>
                                            <p:strVal val="#ppt_x"/>
                                          </p:val>
                                        </p:tav>
                                      </p:tavLst>
                                    </p:anim>
                                    <p:anim calcmode="lin" valueType="num">
                                      <p:cBhvr>
                                        <p:cTn id="99" dur="1000" fill="hold"/>
                                        <p:tgtEl>
                                          <p:spTgt spid="61"/>
                                        </p:tgtEl>
                                        <p:attrNameLst>
                                          <p:attrName>ppt_y</p:attrName>
                                        </p:attrNameLst>
                                      </p:cBhvr>
                                      <p:tavLst>
                                        <p:tav tm="0">
                                          <p:val>
                                            <p:strVal val="#ppt_y+.1"/>
                                          </p:val>
                                        </p:tav>
                                        <p:tav tm="100000">
                                          <p:val>
                                            <p:strVal val="#ppt_y"/>
                                          </p:val>
                                        </p:tav>
                                      </p:tavLst>
                                    </p:anim>
                                  </p:childTnLst>
                                </p:cTn>
                              </p:par>
                              <p:par>
                                <p:cTn id="100" presetID="42" presetClass="entr" presetSubtype="0" fill="hold" grpId="0" nodeType="withEffect">
                                  <p:stCondLst>
                                    <p:cond delay="0"/>
                                  </p:stCondLst>
                                  <p:childTnLst>
                                    <p:set>
                                      <p:cBhvr>
                                        <p:cTn id="101" dur="1" fill="hold">
                                          <p:stCondLst>
                                            <p:cond delay="0"/>
                                          </p:stCondLst>
                                        </p:cTn>
                                        <p:tgtEl>
                                          <p:spTgt spid="63"/>
                                        </p:tgtEl>
                                        <p:attrNameLst>
                                          <p:attrName>style.visibility</p:attrName>
                                        </p:attrNameLst>
                                      </p:cBhvr>
                                      <p:to>
                                        <p:strVal val="visible"/>
                                      </p:to>
                                    </p:set>
                                    <p:animEffect transition="in" filter="fade">
                                      <p:cBhvr>
                                        <p:cTn id="102" dur="1000"/>
                                        <p:tgtEl>
                                          <p:spTgt spid="63"/>
                                        </p:tgtEl>
                                      </p:cBhvr>
                                    </p:animEffect>
                                    <p:anim calcmode="lin" valueType="num">
                                      <p:cBhvr>
                                        <p:cTn id="103" dur="1000" fill="hold"/>
                                        <p:tgtEl>
                                          <p:spTgt spid="63"/>
                                        </p:tgtEl>
                                        <p:attrNameLst>
                                          <p:attrName>ppt_x</p:attrName>
                                        </p:attrNameLst>
                                      </p:cBhvr>
                                      <p:tavLst>
                                        <p:tav tm="0">
                                          <p:val>
                                            <p:strVal val="#ppt_x"/>
                                          </p:val>
                                        </p:tav>
                                        <p:tav tm="100000">
                                          <p:val>
                                            <p:strVal val="#ppt_x"/>
                                          </p:val>
                                        </p:tav>
                                      </p:tavLst>
                                    </p:anim>
                                    <p:anim calcmode="lin" valueType="num">
                                      <p:cBhvr>
                                        <p:cTn id="104" dur="1000" fill="hold"/>
                                        <p:tgtEl>
                                          <p:spTgt spid="63"/>
                                        </p:tgtEl>
                                        <p:attrNameLst>
                                          <p:attrName>ppt_y</p:attrName>
                                        </p:attrNameLst>
                                      </p:cBhvr>
                                      <p:tavLst>
                                        <p:tav tm="0">
                                          <p:val>
                                            <p:strVal val="#ppt_y+.1"/>
                                          </p:val>
                                        </p:tav>
                                        <p:tav tm="100000">
                                          <p:val>
                                            <p:strVal val="#ppt_y"/>
                                          </p:val>
                                        </p:tav>
                                      </p:tavLst>
                                    </p:anim>
                                  </p:childTnLst>
                                </p:cTn>
                              </p:par>
                              <p:par>
                                <p:cTn id="105" presetID="42" presetClass="entr" presetSubtype="0" fill="hold" grpId="0" nodeType="withEffect">
                                  <p:stCondLst>
                                    <p:cond delay="0"/>
                                  </p:stCondLst>
                                  <p:childTnLst>
                                    <p:set>
                                      <p:cBhvr>
                                        <p:cTn id="106" dur="1" fill="hold">
                                          <p:stCondLst>
                                            <p:cond delay="0"/>
                                          </p:stCondLst>
                                        </p:cTn>
                                        <p:tgtEl>
                                          <p:spTgt spid="65"/>
                                        </p:tgtEl>
                                        <p:attrNameLst>
                                          <p:attrName>style.visibility</p:attrName>
                                        </p:attrNameLst>
                                      </p:cBhvr>
                                      <p:to>
                                        <p:strVal val="visible"/>
                                      </p:to>
                                    </p:set>
                                    <p:animEffect transition="in" filter="fade">
                                      <p:cBhvr>
                                        <p:cTn id="107" dur="1000"/>
                                        <p:tgtEl>
                                          <p:spTgt spid="65"/>
                                        </p:tgtEl>
                                      </p:cBhvr>
                                    </p:animEffect>
                                    <p:anim calcmode="lin" valueType="num">
                                      <p:cBhvr>
                                        <p:cTn id="108" dur="1000" fill="hold"/>
                                        <p:tgtEl>
                                          <p:spTgt spid="65"/>
                                        </p:tgtEl>
                                        <p:attrNameLst>
                                          <p:attrName>ppt_x</p:attrName>
                                        </p:attrNameLst>
                                      </p:cBhvr>
                                      <p:tavLst>
                                        <p:tav tm="0">
                                          <p:val>
                                            <p:strVal val="#ppt_x"/>
                                          </p:val>
                                        </p:tav>
                                        <p:tav tm="100000">
                                          <p:val>
                                            <p:strVal val="#ppt_x"/>
                                          </p:val>
                                        </p:tav>
                                      </p:tavLst>
                                    </p:anim>
                                    <p:anim calcmode="lin" valueType="num">
                                      <p:cBhvr>
                                        <p:cTn id="109" dur="1000" fill="hold"/>
                                        <p:tgtEl>
                                          <p:spTgt spid="65"/>
                                        </p:tgtEl>
                                        <p:attrNameLst>
                                          <p:attrName>ppt_y</p:attrName>
                                        </p:attrNameLst>
                                      </p:cBhvr>
                                      <p:tavLst>
                                        <p:tav tm="0">
                                          <p:val>
                                            <p:strVal val="#ppt_y+.1"/>
                                          </p:val>
                                        </p:tav>
                                        <p:tav tm="100000">
                                          <p:val>
                                            <p:strVal val="#ppt_y"/>
                                          </p:val>
                                        </p:tav>
                                      </p:tavLst>
                                    </p:anim>
                                  </p:childTnLst>
                                </p:cTn>
                              </p:par>
                              <p:par>
                                <p:cTn id="110" presetID="42" presetClass="entr" presetSubtype="0" fill="hold" grpId="0" nodeType="withEffect">
                                  <p:stCondLst>
                                    <p:cond delay="0"/>
                                  </p:stCondLst>
                                  <p:childTnLst>
                                    <p:set>
                                      <p:cBhvr>
                                        <p:cTn id="111" dur="1" fill="hold">
                                          <p:stCondLst>
                                            <p:cond delay="0"/>
                                          </p:stCondLst>
                                        </p:cTn>
                                        <p:tgtEl>
                                          <p:spTgt spid="69"/>
                                        </p:tgtEl>
                                        <p:attrNameLst>
                                          <p:attrName>style.visibility</p:attrName>
                                        </p:attrNameLst>
                                      </p:cBhvr>
                                      <p:to>
                                        <p:strVal val="visible"/>
                                      </p:to>
                                    </p:set>
                                    <p:animEffect transition="in" filter="fade">
                                      <p:cBhvr>
                                        <p:cTn id="112" dur="1000"/>
                                        <p:tgtEl>
                                          <p:spTgt spid="69"/>
                                        </p:tgtEl>
                                      </p:cBhvr>
                                    </p:animEffect>
                                    <p:anim calcmode="lin" valueType="num">
                                      <p:cBhvr>
                                        <p:cTn id="113" dur="1000" fill="hold"/>
                                        <p:tgtEl>
                                          <p:spTgt spid="69"/>
                                        </p:tgtEl>
                                        <p:attrNameLst>
                                          <p:attrName>ppt_x</p:attrName>
                                        </p:attrNameLst>
                                      </p:cBhvr>
                                      <p:tavLst>
                                        <p:tav tm="0">
                                          <p:val>
                                            <p:strVal val="#ppt_x"/>
                                          </p:val>
                                        </p:tav>
                                        <p:tav tm="100000">
                                          <p:val>
                                            <p:strVal val="#ppt_x"/>
                                          </p:val>
                                        </p:tav>
                                      </p:tavLst>
                                    </p:anim>
                                    <p:anim calcmode="lin" valueType="num">
                                      <p:cBhvr>
                                        <p:cTn id="114" dur="1000" fill="hold"/>
                                        <p:tgtEl>
                                          <p:spTgt spid="69"/>
                                        </p:tgtEl>
                                        <p:attrNameLst>
                                          <p:attrName>ppt_y</p:attrName>
                                        </p:attrNameLst>
                                      </p:cBhvr>
                                      <p:tavLst>
                                        <p:tav tm="0">
                                          <p:val>
                                            <p:strVal val="#ppt_y+.1"/>
                                          </p:val>
                                        </p:tav>
                                        <p:tav tm="100000">
                                          <p:val>
                                            <p:strVal val="#ppt_y"/>
                                          </p:val>
                                        </p:tav>
                                      </p:tavLst>
                                    </p:anim>
                                  </p:childTnLst>
                                </p:cTn>
                              </p:par>
                              <p:par>
                                <p:cTn id="115" presetID="42" presetClass="entr" presetSubtype="0" fill="hold" nodeType="withEffect">
                                  <p:stCondLst>
                                    <p:cond delay="0"/>
                                  </p:stCondLst>
                                  <p:childTnLst>
                                    <p:set>
                                      <p:cBhvr>
                                        <p:cTn id="116" dur="1" fill="hold">
                                          <p:stCondLst>
                                            <p:cond delay="0"/>
                                          </p:stCondLst>
                                        </p:cTn>
                                        <p:tgtEl>
                                          <p:spTgt spid="71"/>
                                        </p:tgtEl>
                                        <p:attrNameLst>
                                          <p:attrName>style.visibility</p:attrName>
                                        </p:attrNameLst>
                                      </p:cBhvr>
                                      <p:to>
                                        <p:strVal val="visible"/>
                                      </p:to>
                                    </p:set>
                                    <p:animEffect transition="in" filter="fade">
                                      <p:cBhvr>
                                        <p:cTn id="117" dur="1000"/>
                                        <p:tgtEl>
                                          <p:spTgt spid="71"/>
                                        </p:tgtEl>
                                      </p:cBhvr>
                                    </p:animEffect>
                                    <p:anim calcmode="lin" valueType="num">
                                      <p:cBhvr>
                                        <p:cTn id="118" dur="1000" fill="hold"/>
                                        <p:tgtEl>
                                          <p:spTgt spid="71"/>
                                        </p:tgtEl>
                                        <p:attrNameLst>
                                          <p:attrName>ppt_x</p:attrName>
                                        </p:attrNameLst>
                                      </p:cBhvr>
                                      <p:tavLst>
                                        <p:tav tm="0">
                                          <p:val>
                                            <p:strVal val="#ppt_x"/>
                                          </p:val>
                                        </p:tav>
                                        <p:tav tm="100000">
                                          <p:val>
                                            <p:strVal val="#ppt_x"/>
                                          </p:val>
                                        </p:tav>
                                      </p:tavLst>
                                    </p:anim>
                                    <p:anim calcmode="lin" valueType="num">
                                      <p:cBhvr>
                                        <p:cTn id="119" dur="1000" fill="hold"/>
                                        <p:tgtEl>
                                          <p:spTgt spid="71"/>
                                        </p:tgtEl>
                                        <p:attrNameLst>
                                          <p:attrName>ppt_y</p:attrName>
                                        </p:attrNameLst>
                                      </p:cBhvr>
                                      <p:tavLst>
                                        <p:tav tm="0">
                                          <p:val>
                                            <p:strVal val="#ppt_y+.1"/>
                                          </p:val>
                                        </p:tav>
                                        <p:tav tm="100000">
                                          <p:val>
                                            <p:strVal val="#ppt_y"/>
                                          </p:val>
                                        </p:tav>
                                      </p:tavLst>
                                    </p:anim>
                                  </p:childTnLst>
                                </p:cTn>
                              </p:par>
                              <p:par>
                                <p:cTn id="120" presetID="42" presetClass="entr" presetSubtype="0" fill="hold" grpId="0" nodeType="withEffect">
                                  <p:stCondLst>
                                    <p:cond delay="0"/>
                                  </p:stCondLst>
                                  <p:childTnLst>
                                    <p:set>
                                      <p:cBhvr>
                                        <p:cTn id="121" dur="1" fill="hold">
                                          <p:stCondLst>
                                            <p:cond delay="0"/>
                                          </p:stCondLst>
                                        </p:cTn>
                                        <p:tgtEl>
                                          <p:spTgt spid="73"/>
                                        </p:tgtEl>
                                        <p:attrNameLst>
                                          <p:attrName>style.visibility</p:attrName>
                                        </p:attrNameLst>
                                      </p:cBhvr>
                                      <p:to>
                                        <p:strVal val="visible"/>
                                      </p:to>
                                    </p:set>
                                    <p:animEffect transition="in" filter="fade">
                                      <p:cBhvr>
                                        <p:cTn id="122" dur="1000"/>
                                        <p:tgtEl>
                                          <p:spTgt spid="73"/>
                                        </p:tgtEl>
                                      </p:cBhvr>
                                    </p:animEffect>
                                    <p:anim calcmode="lin" valueType="num">
                                      <p:cBhvr>
                                        <p:cTn id="123" dur="1000" fill="hold"/>
                                        <p:tgtEl>
                                          <p:spTgt spid="73"/>
                                        </p:tgtEl>
                                        <p:attrNameLst>
                                          <p:attrName>ppt_x</p:attrName>
                                        </p:attrNameLst>
                                      </p:cBhvr>
                                      <p:tavLst>
                                        <p:tav tm="0">
                                          <p:val>
                                            <p:strVal val="#ppt_x"/>
                                          </p:val>
                                        </p:tav>
                                        <p:tav tm="100000">
                                          <p:val>
                                            <p:strVal val="#ppt_x"/>
                                          </p:val>
                                        </p:tav>
                                      </p:tavLst>
                                    </p:anim>
                                    <p:anim calcmode="lin" valueType="num">
                                      <p:cBhvr>
                                        <p:cTn id="124" dur="1000" fill="hold"/>
                                        <p:tgtEl>
                                          <p:spTgt spid="73"/>
                                        </p:tgtEl>
                                        <p:attrNameLst>
                                          <p:attrName>ppt_y</p:attrName>
                                        </p:attrNameLst>
                                      </p:cBhvr>
                                      <p:tavLst>
                                        <p:tav tm="0">
                                          <p:val>
                                            <p:strVal val="#ppt_y+.1"/>
                                          </p:val>
                                        </p:tav>
                                        <p:tav tm="100000">
                                          <p:val>
                                            <p:strVal val="#ppt_y"/>
                                          </p:val>
                                        </p:tav>
                                      </p:tavLst>
                                    </p:anim>
                                  </p:childTnLst>
                                </p:cTn>
                              </p:par>
                              <p:par>
                                <p:cTn id="125" presetID="42" presetClass="entr" presetSubtype="0" fill="hold" nodeType="withEffect">
                                  <p:stCondLst>
                                    <p:cond delay="0"/>
                                  </p:stCondLst>
                                  <p:childTnLst>
                                    <p:set>
                                      <p:cBhvr>
                                        <p:cTn id="126" dur="1" fill="hold">
                                          <p:stCondLst>
                                            <p:cond delay="0"/>
                                          </p:stCondLst>
                                        </p:cTn>
                                        <p:tgtEl>
                                          <p:spTgt spid="75"/>
                                        </p:tgtEl>
                                        <p:attrNameLst>
                                          <p:attrName>style.visibility</p:attrName>
                                        </p:attrNameLst>
                                      </p:cBhvr>
                                      <p:to>
                                        <p:strVal val="visible"/>
                                      </p:to>
                                    </p:set>
                                    <p:animEffect transition="in" filter="fade">
                                      <p:cBhvr>
                                        <p:cTn id="127" dur="1000"/>
                                        <p:tgtEl>
                                          <p:spTgt spid="75"/>
                                        </p:tgtEl>
                                      </p:cBhvr>
                                    </p:animEffect>
                                    <p:anim calcmode="lin" valueType="num">
                                      <p:cBhvr>
                                        <p:cTn id="128" dur="1000" fill="hold"/>
                                        <p:tgtEl>
                                          <p:spTgt spid="75"/>
                                        </p:tgtEl>
                                        <p:attrNameLst>
                                          <p:attrName>ppt_x</p:attrName>
                                        </p:attrNameLst>
                                      </p:cBhvr>
                                      <p:tavLst>
                                        <p:tav tm="0">
                                          <p:val>
                                            <p:strVal val="#ppt_x"/>
                                          </p:val>
                                        </p:tav>
                                        <p:tav tm="100000">
                                          <p:val>
                                            <p:strVal val="#ppt_x"/>
                                          </p:val>
                                        </p:tav>
                                      </p:tavLst>
                                    </p:anim>
                                    <p:anim calcmode="lin" valueType="num">
                                      <p:cBhvr>
                                        <p:cTn id="129" dur="1000" fill="hold"/>
                                        <p:tgtEl>
                                          <p:spTgt spid="75"/>
                                        </p:tgtEl>
                                        <p:attrNameLst>
                                          <p:attrName>ppt_y</p:attrName>
                                        </p:attrNameLst>
                                      </p:cBhvr>
                                      <p:tavLst>
                                        <p:tav tm="0">
                                          <p:val>
                                            <p:strVal val="#ppt_y+.1"/>
                                          </p:val>
                                        </p:tav>
                                        <p:tav tm="100000">
                                          <p:val>
                                            <p:strVal val="#ppt_y"/>
                                          </p:val>
                                        </p:tav>
                                      </p:tavLst>
                                    </p:anim>
                                  </p:childTnLst>
                                </p:cTn>
                              </p:par>
                              <p:par>
                                <p:cTn id="130" presetID="42" presetClass="entr" presetSubtype="0" fill="hold" nodeType="withEffect">
                                  <p:stCondLst>
                                    <p:cond delay="0"/>
                                  </p:stCondLst>
                                  <p:childTnLst>
                                    <p:set>
                                      <p:cBhvr>
                                        <p:cTn id="131" dur="1" fill="hold">
                                          <p:stCondLst>
                                            <p:cond delay="0"/>
                                          </p:stCondLst>
                                        </p:cTn>
                                        <p:tgtEl>
                                          <p:spTgt spid="77"/>
                                        </p:tgtEl>
                                        <p:attrNameLst>
                                          <p:attrName>style.visibility</p:attrName>
                                        </p:attrNameLst>
                                      </p:cBhvr>
                                      <p:to>
                                        <p:strVal val="visible"/>
                                      </p:to>
                                    </p:set>
                                    <p:animEffect transition="in" filter="fade">
                                      <p:cBhvr>
                                        <p:cTn id="132" dur="1000"/>
                                        <p:tgtEl>
                                          <p:spTgt spid="77"/>
                                        </p:tgtEl>
                                      </p:cBhvr>
                                    </p:animEffect>
                                    <p:anim calcmode="lin" valueType="num">
                                      <p:cBhvr>
                                        <p:cTn id="133" dur="1000" fill="hold"/>
                                        <p:tgtEl>
                                          <p:spTgt spid="77"/>
                                        </p:tgtEl>
                                        <p:attrNameLst>
                                          <p:attrName>ppt_x</p:attrName>
                                        </p:attrNameLst>
                                      </p:cBhvr>
                                      <p:tavLst>
                                        <p:tav tm="0">
                                          <p:val>
                                            <p:strVal val="#ppt_x"/>
                                          </p:val>
                                        </p:tav>
                                        <p:tav tm="100000">
                                          <p:val>
                                            <p:strVal val="#ppt_x"/>
                                          </p:val>
                                        </p:tav>
                                      </p:tavLst>
                                    </p:anim>
                                    <p:anim calcmode="lin" valueType="num">
                                      <p:cBhvr>
                                        <p:cTn id="134" dur="1000" fill="hold"/>
                                        <p:tgtEl>
                                          <p:spTgt spid="77"/>
                                        </p:tgtEl>
                                        <p:attrNameLst>
                                          <p:attrName>ppt_y</p:attrName>
                                        </p:attrNameLst>
                                      </p:cBhvr>
                                      <p:tavLst>
                                        <p:tav tm="0">
                                          <p:val>
                                            <p:strVal val="#ppt_y+.1"/>
                                          </p:val>
                                        </p:tav>
                                        <p:tav tm="100000">
                                          <p:val>
                                            <p:strVal val="#ppt_y"/>
                                          </p:val>
                                        </p:tav>
                                      </p:tavLst>
                                    </p:anim>
                                  </p:childTnLst>
                                </p:cTn>
                              </p:par>
                              <p:par>
                                <p:cTn id="135" presetID="42" presetClass="entr" presetSubtype="0" fill="hold" nodeType="withEffect">
                                  <p:stCondLst>
                                    <p:cond delay="0"/>
                                  </p:stCondLst>
                                  <p:childTnLst>
                                    <p:set>
                                      <p:cBhvr>
                                        <p:cTn id="136" dur="1" fill="hold">
                                          <p:stCondLst>
                                            <p:cond delay="0"/>
                                          </p:stCondLst>
                                        </p:cTn>
                                        <p:tgtEl>
                                          <p:spTgt spid="79"/>
                                        </p:tgtEl>
                                        <p:attrNameLst>
                                          <p:attrName>style.visibility</p:attrName>
                                        </p:attrNameLst>
                                      </p:cBhvr>
                                      <p:to>
                                        <p:strVal val="visible"/>
                                      </p:to>
                                    </p:set>
                                    <p:animEffect transition="in" filter="fade">
                                      <p:cBhvr>
                                        <p:cTn id="137" dur="1000"/>
                                        <p:tgtEl>
                                          <p:spTgt spid="79"/>
                                        </p:tgtEl>
                                      </p:cBhvr>
                                    </p:animEffect>
                                    <p:anim calcmode="lin" valueType="num">
                                      <p:cBhvr>
                                        <p:cTn id="138" dur="1000" fill="hold"/>
                                        <p:tgtEl>
                                          <p:spTgt spid="79"/>
                                        </p:tgtEl>
                                        <p:attrNameLst>
                                          <p:attrName>ppt_x</p:attrName>
                                        </p:attrNameLst>
                                      </p:cBhvr>
                                      <p:tavLst>
                                        <p:tav tm="0">
                                          <p:val>
                                            <p:strVal val="#ppt_x"/>
                                          </p:val>
                                        </p:tav>
                                        <p:tav tm="100000">
                                          <p:val>
                                            <p:strVal val="#ppt_x"/>
                                          </p:val>
                                        </p:tav>
                                      </p:tavLst>
                                    </p:anim>
                                    <p:anim calcmode="lin" valueType="num">
                                      <p:cBhvr>
                                        <p:cTn id="139" dur="1000" fill="hold"/>
                                        <p:tgtEl>
                                          <p:spTgt spid="79"/>
                                        </p:tgtEl>
                                        <p:attrNameLst>
                                          <p:attrName>ppt_y</p:attrName>
                                        </p:attrNameLst>
                                      </p:cBhvr>
                                      <p:tavLst>
                                        <p:tav tm="0">
                                          <p:val>
                                            <p:strVal val="#ppt_y+.1"/>
                                          </p:val>
                                        </p:tav>
                                        <p:tav tm="100000">
                                          <p:val>
                                            <p:strVal val="#ppt_y"/>
                                          </p:val>
                                        </p:tav>
                                      </p:tavLst>
                                    </p:anim>
                                  </p:childTnLst>
                                </p:cTn>
                              </p:par>
                              <p:par>
                                <p:cTn id="140" presetID="42" presetClass="entr" presetSubtype="0" fill="hold" nodeType="withEffect">
                                  <p:stCondLst>
                                    <p:cond delay="0"/>
                                  </p:stCondLst>
                                  <p:childTnLst>
                                    <p:set>
                                      <p:cBhvr>
                                        <p:cTn id="141" dur="1" fill="hold">
                                          <p:stCondLst>
                                            <p:cond delay="0"/>
                                          </p:stCondLst>
                                        </p:cTn>
                                        <p:tgtEl>
                                          <p:spTgt spid="81"/>
                                        </p:tgtEl>
                                        <p:attrNameLst>
                                          <p:attrName>style.visibility</p:attrName>
                                        </p:attrNameLst>
                                      </p:cBhvr>
                                      <p:to>
                                        <p:strVal val="visible"/>
                                      </p:to>
                                    </p:set>
                                    <p:animEffect transition="in" filter="fade">
                                      <p:cBhvr>
                                        <p:cTn id="142" dur="1000"/>
                                        <p:tgtEl>
                                          <p:spTgt spid="81"/>
                                        </p:tgtEl>
                                      </p:cBhvr>
                                    </p:animEffect>
                                    <p:anim calcmode="lin" valueType="num">
                                      <p:cBhvr>
                                        <p:cTn id="143" dur="1000" fill="hold"/>
                                        <p:tgtEl>
                                          <p:spTgt spid="81"/>
                                        </p:tgtEl>
                                        <p:attrNameLst>
                                          <p:attrName>ppt_x</p:attrName>
                                        </p:attrNameLst>
                                      </p:cBhvr>
                                      <p:tavLst>
                                        <p:tav tm="0">
                                          <p:val>
                                            <p:strVal val="#ppt_x"/>
                                          </p:val>
                                        </p:tav>
                                        <p:tav tm="100000">
                                          <p:val>
                                            <p:strVal val="#ppt_x"/>
                                          </p:val>
                                        </p:tav>
                                      </p:tavLst>
                                    </p:anim>
                                    <p:anim calcmode="lin" valueType="num">
                                      <p:cBhvr>
                                        <p:cTn id="144" dur="1000" fill="hold"/>
                                        <p:tgtEl>
                                          <p:spTgt spid="81"/>
                                        </p:tgtEl>
                                        <p:attrNameLst>
                                          <p:attrName>ppt_y</p:attrName>
                                        </p:attrNameLst>
                                      </p:cBhvr>
                                      <p:tavLst>
                                        <p:tav tm="0">
                                          <p:val>
                                            <p:strVal val="#ppt_y+.1"/>
                                          </p:val>
                                        </p:tav>
                                        <p:tav tm="100000">
                                          <p:val>
                                            <p:strVal val="#ppt_y"/>
                                          </p:val>
                                        </p:tav>
                                      </p:tavLst>
                                    </p:anim>
                                  </p:childTnLst>
                                </p:cTn>
                              </p:par>
                              <p:par>
                                <p:cTn id="145" presetID="42" presetClass="entr" presetSubtype="0" fill="hold" nodeType="withEffect">
                                  <p:stCondLst>
                                    <p:cond delay="0"/>
                                  </p:stCondLst>
                                  <p:childTnLst>
                                    <p:set>
                                      <p:cBhvr>
                                        <p:cTn id="146" dur="1" fill="hold">
                                          <p:stCondLst>
                                            <p:cond delay="0"/>
                                          </p:stCondLst>
                                        </p:cTn>
                                        <p:tgtEl>
                                          <p:spTgt spid="83"/>
                                        </p:tgtEl>
                                        <p:attrNameLst>
                                          <p:attrName>style.visibility</p:attrName>
                                        </p:attrNameLst>
                                      </p:cBhvr>
                                      <p:to>
                                        <p:strVal val="visible"/>
                                      </p:to>
                                    </p:set>
                                    <p:animEffect transition="in" filter="fade">
                                      <p:cBhvr>
                                        <p:cTn id="147" dur="1000"/>
                                        <p:tgtEl>
                                          <p:spTgt spid="83"/>
                                        </p:tgtEl>
                                      </p:cBhvr>
                                    </p:animEffect>
                                    <p:anim calcmode="lin" valueType="num">
                                      <p:cBhvr>
                                        <p:cTn id="148" dur="1000" fill="hold"/>
                                        <p:tgtEl>
                                          <p:spTgt spid="83"/>
                                        </p:tgtEl>
                                        <p:attrNameLst>
                                          <p:attrName>ppt_x</p:attrName>
                                        </p:attrNameLst>
                                      </p:cBhvr>
                                      <p:tavLst>
                                        <p:tav tm="0">
                                          <p:val>
                                            <p:strVal val="#ppt_x"/>
                                          </p:val>
                                        </p:tav>
                                        <p:tav tm="100000">
                                          <p:val>
                                            <p:strVal val="#ppt_x"/>
                                          </p:val>
                                        </p:tav>
                                      </p:tavLst>
                                    </p:anim>
                                    <p:anim calcmode="lin" valueType="num">
                                      <p:cBhvr>
                                        <p:cTn id="149" dur="1000" fill="hold"/>
                                        <p:tgtEl>
                                          <p:spTgt spid="83"/>
                                        </p:tgtEl>
                                        <p:attrNameLst>
                                          <p:attrName>ppt_y</p:attrName>
                                        </p:attrNameLst>
                                      </p:cBhvr>
                                      <p:tavLst>
                                        <p:tav tm="0">
                                          <p:val>
                                            <p:strVal val="#ppt_y+.1"/>
                                          </p:val>
                                        </p:tav>
                                        <p:tav tm="100000">
                                          <p:val>
                                            <p:strVal val="#ppt_y"/>
                                          </p:val>
                                        </p:tav>
                                      </p:tavLst>
                                    </p:anim>
                                  </p:childTnLst>
                                </p:cTn>
                              </p:par>
                              <p:par>
                                <p:cTn id="150" presetID="42" presetClass="entr" presetSubtype="0" fill="hold" nodeType="withEffect">
                                  <p:stCondLst>
                                    <p:cond delay="0"/>
                                  </p:stCondLst>
                                  <p:childTnLst>
                                    <p:set>
                                      <p:cBhvr>
                                        <p:cTn id="151" dur="1" fill="hold">
                                          <p:stCondLst>
                                            <p:cond delay="0"/>
                                          </p:stCondLst>
                                        </p:cTn>
                                        <p:tgtEl>
                                          <p:spTgt spid="85"/>
                                        </p:tgtEl>
                                        <p:attrNameLst>
                                          <p:attrName>style.visibility</p:attrName>
                                        </p:attrNameLst>
                                      </p:cBhvr>
                                      <p:to>
                                        <p:strVal val="visible"/>
                                      </p:to>
                                    </p:set>
                                    <p:animEffect transition="in" filter="fade">
                                      <p:cBhvr>
                                        <p:cTn id="152" dur="1000"/>
                                        <p:tgtEl>
                                          <p:spTgt spid="85"/>
                                        </p:tgtEl>
                                      </p:cBhvr>
                                    </p:animEffect>
                                    <p:anim calcmode="lin" valueType="num">
                                      <p:cBhvr>
                                        <p:cTn id="153" dur="1000" fill="hold"/>
                                        <p:tgtEl>
                                          <p:spTgt spid="85"/>
                                        </p:tgtEl>
                                        <p:attrNameLst>
                                          <p:attrName>ppt_x</p:attrName>
                                        </p:attrNameLst>
                                      </p:cBhvr>
                                      <p:tavLst>
                                        <p:tav tm="0">
                                          <p:val>
                                            <p:strVal val="#ppt_x"/>
                                          </p:val>
                                        </p:tav>
                                        <p:tav tm="100000">
                                          <p:val>
                                            <p:strVal val="#ppt_x"/>
                                          </p:val>
                                        </p:tav>
                                      </p:tavLst>
                                    </p:anim>
                                    <p:anim calcmode="lin" valueType="num">
                                      <p:cBhvr>
                                        <p:cTn id="154" dur="1000" fill="hold"/>
                                        <p:tgtEl>
                                          <p:spTgt spid="85"/>
                                        </p:tgtEl>
                                        <p:attrNameLst>
                                          <p:attrName>ppt_y</p:attrName>
                                        </p:attrNameLst>
                                      </p:cBhvr>
                                      <p:tavLst>
                                        <p:tav tm="0">
                                          <p:val>
                                            <p:strVal val="#ppt_y+.1"/>
                                          </p:val>
                                        </p:tav>
                                        <p:tav tm="100000">
                                          <p:val>
                                            <p:strVal val="#ppt_y"/>
                                          </p:val>
                                        </p:tav>
                                      </p:tavLst>
                                    </p:anim>
                                  </p:childTnLst>
                                </p:cTn>
                              </p:par>
                              <p:par>
                                <p:cTn id="155" presetID="42" presetClass="entr" presetSubtype="0" fill="hold" grpId="0" nodeType="withEffect">
                                  <p:stCondLst>
                                    <p:cond delay="0"/>
                                  </p:stCondLst>
                                  <p:childTnLst>
                                    <p:set>
                                      <p:cBhvr>
                                        <p:cTn id="156" dur="1" fill="hold">
                                          <p:stCondLst>
                                            <p:cond delay="0"/>
                                          </p:stCondLst>
                                        </p:cTn>
                                        <p:tgtEl>
                                          <p:spTgt spid="87"/>
                                        </p:tgtEl>
                                        <p:attrNameLst>
                                          <p:attrName>style.visibility</p:attrName>
                                        </p:attrNameLst>
                                      </p:cBhvr>
                                      <p:to>
                                        <p:strVal val="visible"/>
                                      </p:to>
                                    </p:set>
                                    <p:animEffect transition="in" filter="fade">
                                      <p:cBhvr>
                                        <p:cTn id="157" dur="1000"/>
                                        <p:tgtEl>
                                          <p:spTgt spid="87"/>
                                        </p:tgtEl>
                                      </p:cBhvr>
                                    </p:animEffect>
                                    <p:anim calcmode="lin" valueType="num">
                                      <p:cBhvr>
                                        <p:cTn id="158" dur="1000" fill="hold"/>
                                        <p:tgtEl>
                                          <p:spTgt spid="87"/>
                                        </p:tgtEl>
                                        <p:attrNameLst>
                                          <p:attrName>ppt_x</p:attrName>
                                        </p:attrNameLst>
                                      </p:cBhvr>
                                      <p:tavLst>
                                        <p:tav tm="0">
                                          <p:val>
                                            <p:strVal val="#ppt_x"/>
                                          </p:val>
                                        </p:tav>
                                        <p:tav tm="100000">
                                          <p:val>
                                            <p:strVal val="#ppt_x"/>
                                          </p:val>
                                        </p:tav>
                                      </p:tavLst>
                                    </p:anim>
                                    <p:anim calcmode="lin" valueType="num">
                                      <p:cBhvr>
                                        <p:cTn id="159" dur="1000" fill="hold"/>
                                        <p:tgtEl>
                                          <p:spTgt spid="87"/>
                                        </p:tgtEl>
                                        <p:attrNameLst>
                                          <p:attrName>ppt_y</p:attrName>
                                        </p:attrNameLst>
                                      </p:cBhvr>
                                      <p:tavLst>
                                        <p:tav tm="0">
                                          <p:val>
                                            <p:strVal val="#ppt_y+.1"/>
                                          </p:val>
                                        </p:tav>
                                        <p:tav tm="100000">
                                          <p:val>
                                            <p:strVal val="#ppt_y"/>
                                          </p:val>
                                        </p:tav>
                                      </p:tavLst>
                                    </p:anim>
                                  </p:childTnLst>
                                </p:cTn>
                              </p:par>
                              <p:par>
                                <p:cTn id="160" presetID="42" presetClass="entr" presetSubtype="0" fill="hold" grpId="0" nodeType="withEffect">
                                  <p:stCondLst>
                                    <p:cond delay="0"/>
                                  </p:stCondLst>
                                  <p:childTnLst>
                                    <p:set>
                                      <p:cBhvr>
                                        <p:cTn id="161" dur="1" fill="hold">
                                          <p:stCondLst>
                                            <p:cond delay="0"/>
                                          </p:stCondLst>
                                        </p:cTn>
                                        <p:tgtEl>
                                          <p:spTgt spid="89"/>
                                        </p:tgtEl>
                                        <p:attrNameLst>
                                          <p:attrName>style.visibility</p:attrName>
                                        </p:attrNameLst>
                                      </p:cBhvr>
                                      <p:to>
                                        <p:strVal val="visible"/>
                                      </p:to>
                                    </p:set>
                                    <p:animEffect transition="in" filter="fade">
                                      <p:cBhvr>
                                        <p:cTn id="162" dur="1000"/>
                                        <p:tgtEl>
                                          <p:spTgt spid="89"/>
                                        </p:tgtEl>
                                      </p:cBhvr>
                                    </p:animEffect>
                                    <p:anim calcmode="lin" valueType="num">
                                      <p:cBhvr>
                                        <p:cTn id="163" dur="1000" fill="hold"/>
                                        <p:tgtEl>
                                          <p:spTgt spid="89"/>
                                        </p:tgtEl>
                                        <p:attrNameLst>
                                          <p:attrName>ppt_x</p:attrName>
                                        </p:attrNameLst>
                                      </p:cBhvr>
                                      <p:tavLst>
                                        <p:tav tm="0">
                                          <p:val>
                                            <p:strVal val="#ppt_x"/>
                                          </p:val>
                                        </p:tav>
                                        <p:tav tm="100000">
                                          <p:val>
                                            <p:strVal val="#ppt_x"/>
                                          </p:val>
                                        </p:tav>
                                      </p:tavLst>
                                    </p:anim>
                                    <p:anim calcmode="lin" valueType="num">
                                      <p:cBhvr>
                                        <p:cTn id="164" dur="1000" fill="hold"/>
                                        <p:tgtEl>
                                          <p:spTgt spid="89"/>
                                        </p:tgtEl>
                                        <p:attrNameLst>
                                          <p:attrName>ppt_y</p:attrName>
                                        </p:attrNameLst>
                                      </p:cBhvr>
                                      <p:tavLst>
                                        <p:tav tm="0">
                                          <p:val>
                                            <p:strVal val="#ppt_y+.1"/>
                                          </p:val>
                                        </p:tav>
                                        <p:tav tm="100000">
                                          <p:val>
                                            <p:strVal val="#ppt_y"/>
                                          </p:val>
                                        </p:tav>
                                      </p:tavLst>
                                    </p:anim>
                                  </p:childTnLst>
                                </p:cTn>
                              </p:par>
                              <p:par>
                                <p:cTn id="165" presetID="42" presetClass="entr" presetSubtype="0" fill="hold" grpId="0" nodeType="withEffect">
                                  <p:stCondLst>
                                    <p:cond delay="0"/>
                                  </p:stCondLst>
                                  <p:childTnLst>
                                    <p:set>
                                      <p:cBhvr>
                                        <p:cTn id="166" dur="1" fill="hold">
                                          <p:stCondLst>
                                            <p:cond delay="0"/>
                                          </p:stCondLst>
                                        </p:cTn>
                                        <p:tgtEl>
                                          <p:spTgt spid="91"/>
                                        </p:tgtEl>
                                        <p:attrNameLst>
                                          <p:attrName>style.visibility</p:attrName>
                                        </p:attrNameLst>
                                      </p:cBhvr>
                                      <p:to>
                                        <p:strVal val="visible"/>
                                      </p:to>
                                    </p:set>
                                    <p:animEffect transition="in" filter="fade">
                                      <p:cBhvr>
                                        <p:cTn id="167" dur="1000"/>
                                        <p:tgtEl>
                                          <p:spTgt spid="91"/>
                                        </p:tgtEl>
                                      </p:cBhvr>
                                    </p:animEffect>
                                    <p:anim calcmode="lin" valueType="num">
                                      <p:cBhvr>
                                        <p:cTn id="168" dur="1000" fill="hold"/>
                                        <p:tgtEl>
                                          <p:spTgt spid="91"/>
                                        </p:tgtEl>
                                        <p:attrNameLst>
                                          <p:attrName>ppt_x</p:attrName>
                                        </p:attrNameLst>
                                      </p:cBhvr>
                                      <p:tavLst>
                                        <p:tav tm="0">
                                          <p:val>
                                            <p:strVal val="#ppt_x"/>
                                          </p:val>
                                        </p:tav>
                                        <p:tav tm="100000">
                                          <p:val>
                                            <p:strVal val="#ppt_x"/>
                                          </p:val>
                                        </p:tav>
                                      </p:tavLst>
                                    </p:anim>
                                    <p:anim calcmode="lin" valueType="num">
                                      <p:cBhvr>
                                        <p:cTn id="169" dur="1000" fill="hold"/>
                                        <p:tgtEl>
                                          <p:spTgt spid="91"/>
                                        </p:tgtEl>
                                        <p:attrNameLst>
                                          <p:attrName>ppt_y</p:attrName>
                                        </p:attrNameLst>
                                      </p:cBhvr>
                                      <p:tavLst>
                                        <p:tav tm="0">
                                          <p:val>
                                            <p:strVal val="#ppt_y+.1"/>
                                          </p:val>
                                        </p:tav>
                                        <p:tav tm="100000">
                                          <p:val>
                                            <p:strVal val="#ppt_y"/>
                                          </p:val>
                                        </p:tav>
                                      </p:tavLst>
                                    </p:anim>
                                  </p:childTnLst>
                                </p:cTn>
                              </p:par>
                              <p:par>
                                <p:cTn id="170" presetID="42" presetClass="entr" presetSubtype="0" fill="hold" grpId="0" nodeType="withEffect">
                                  <p:stCondLst>
                                    <p:cond delay="0"/>
                                  </p:stCondLst>
                                  <p:childTnLst>
                                    <p:set>
                                      <p:cBhvr>
                                        <p:cTn id="171" dur="1" fill="hold">
                                          <p:stCondLst>
                                            <p:cond delay="0"/>
                                          </p:stCondLst>
                                        </p:cTn>
                                        <p:tgtEl>
                                          <p:spTgt spid="93"/>
                                        </p:tgtEl>
                                        <p:attrNameLst>
                                          <p:attrName>style.visibility</p:attrName>
                                        </p:attrNameLst>
                                      </p:cBhvr>
                                      <p:to>
                                        <p:strVal val="visible"/>
                                      </p:to>
                                    </p:set>
                                    <p:animEffect transition="in" filter="fade">
                                      <p:cBhvr>
                                        <p:cTn id="172" dur="1000"/>
                                        <p:tgtEl>
                                          <p:spTgt spid="93"/>
                                        </p:tgtEl>
                                      </p:cBhvr>
                                    </p:animEffect>
                                    <p:anim calcmode="lin" valueType="num">
                                      <p:cBhvr>
                                        <p:cTn id="173" dur="1000" fill="hold"/>
                                        <p:tgtEl>
                                          <p:spTgt spid="93"/>
                                        </p:tgtEl>
                                        <p:attrNameLst>
                                          <p:attrName>ppt_x</p:attrName>
                                        </p:attrNameLst>
                                      </p:cBhvr>
                                      <p:tavLst>
                                        <p:tav tm="0">
                                          <p:val>
                                            <p:strVal val="#ppt_x"/>
                                          </p:val>
                                        </p:tav>
                                        <p:tav tm="100000">
                                          <p:val>
                                            <p:strVal val="#ppt_x"/>
                                          </p:val>
                                        </p:tav>
                                      </p:tavLst>
                                    </p:anim>
                                    <p:anim calcmode="lin" valueType="num">
                                      <p:cBhvr>
                                        <p:cTn id="174" dur="1000" fill="hold"/>
                                        <p:tgtEl>
                                          <p:spTgt spid="93"/>
                                        </p:tgtEl>
                                        <p:attrNameLst>
                                          <p:attrName>ppt_y</p:attrName>
                                        </p:attrNameLst>
                                      </p:cBhvr>
                                      <p:tavLst>
                                        <p:tav tm="0">
                                          <p:val>
                                            <p:strVal val="#ppt_y+.1"/>
                                          </p:val>
                                        </p:tav>
                                        <p:tav tm="100000">
                                          <p:val>
                                            <p:strVal val="#ppt_y"/>
                                          </p:val>
                                        </p:tav>
                                      </p:tavLst>
                                    </p:anim>
                                  </p:childTnLst>
                                </p:cTn>
                              </p:par>
                              <p:par>
                                <p:cTn id="175" presetID="42" presetClass="entr" presetSubtype="0" fill="hold" grpId="0" nodeType="withEffect">
                                  <p:stCondLst>
                                    <p:cond delay="0"/>
                                  </p:stCondLst>
                                  <p:childTnLst>
                                    <p:set>
                                      <p:cBhvr>
                                        <p:cTn id="176" dur="1" fill="hold">
                                          <p:stCondLst>
                                            <p:cond delay="0"/>
                                          </p:stCondLst>
                                        </p:cTn>
                                        <p:tgtEl>
                                          <p:spTgt spid="95"/>
                                        </p:tgtEl>
                                        <p:attrNameLst>
                                          <p:attrName>style.visibility</p:attrName>
                                        </p:attrNameLst>
                                      </p:cBhvr>
                                      <p:to>
                                        <p:strVal val="visible"/>
                                      </p:to>
                                    </p:set>
                                    <p:animEffect transition="in" filter="fade">
                                      <p:cBhvr>
                                        <p:cTn id="177" dur="1000"/>
                                        <p:tgtEl>
                                          <p:spTgt spid="95"/>
                                        </p:tgtEl>
                                      </p:cBhvr>
                                    </p:animEffect>
                                    <p:anim calcmode="lin" valueType="num">
                                      <p:cBhvr>
                                        <p:cTn id="178" dur="1000" fill="hold"/>
                                        <p:tgtEl>
                                          <p:spTgt spid="95"/>
                                        </p:tgtEl>
                                        <p:attrNameLst>
                                          <p:attrName>ppt_x</p:attrName>
                                        </p:attrNameLst>
                                      </p:cBhvr>
                                      <p:tavLst>
                                        <p:tav tm="0">
                                          <p:val>
                                            <p:strVal val="#ppt_x"/>
                                          </p:val>
                                        </p:tav>
                                        <p:tav tm="100000">
                                          <p:val>
                                            <p:strVal val="#ppt_x"/>
                                          </p:val>
                                        </p:tav>
                                      </p:tavLst>
                                    </p:anim>
                                    <p:anim calcmode="lin" valueType="num">
                                      <p:cBhvr>
                                        <p:cTn id="179" dur="1000" fill="hold"/>
                                        <p:tgtEl>
                                          <p:spTgt spid="95"/>
                                        </p:tgtEl>
                                        <p:attrNameLst>
                                          <p:attrName>ppt_y</p:attrName>
                                        </p:attrNameLst>
                                      </p:cBhvr>
                                      <p:tavLst>
                                        <p:tav tm="0">
                                          <p:val>
                                            <p:strVal val="#ppt_y+.1"/>
                                          </p:val>
                                        </p:tav>
                                        <p:tav tm="100000">
                                          <p:val>
                                            <p:strVal val="#ppt_y"/>
                                          </p:val>
                                        </p:tav>
                                      </p:tavLst>
                                    </p:anim>
                                  </p:childTnLst>
                                </p:cTn>
                              </p:par>
                              <p:par>
                                <p:cTn id="180" presetID="42" presetClass="entr" presetSubtype="0" fill="hold" grpId="0" nodeType="withEffect">
                                  <p:stCondLst>
                                    <p:cond delay="0"/>
                                  </p:stCondLst>
                                  <p:childTnLst>
                                    <p:set>
                                      <p:cBhvr>
                                        <p:cTn id="181" dur="1" fill="hold">
                                          <p:stCondLst>
                                            <p:cond delay="0"/>
                                          </p:stCondLst>
                                        </p:cTn>
                                        <p:tgtEl>
                                          <p:spTgt spid="97"/>
                                        </p:tgtEl>
                                        <p:attrNameLst>
                                          <p:attrName>style.visibility</p:attrName>
                                        </p:attrNameLst>
                                      </p:cBhvr>
                                      <p:to>
                                        <p:strVal val="visible"/>
                                      </p:to>
                                    </p:set>
                                    <p:animEffect transition="in" filter="fade">
                                      <p:cBhvr>
                                        <p:cTn id="182" dur="1000"/>
                                        <p:tgtEl>
                                          <p:spTgt spid="97"/>
                                        </p:tgtEl>
                                      </p:cBhvr>
                                    </p:animEffect>
                                    <p:anim calcmode="lin" valueType="num">
                                      <p:cBhvr>
                                        <p:cTn id="183" dur="1000" fill="hold"/>
                                        <p:tgtEl>
                                          <p:spTgt spid="97"/>
                                        </p:tgtEl>
                                        <p:attrNameLst>
                                          <p:attrName>ppt_x</p:attrName>
                                        </p:attrNameLst>
                                      </p:cBhvr>
                                      <p:tavLst>
                                        <p:tav tm="0">
                                          <p:val>
                                            <p:strVal val="#ppt_x"/>
                                          </p:val>
                                        </p:tav>
                                        <p:tav tm="100000">
                                          <p:val>
                                            <p:strVal val="#ppt_x"/>
                                          </p:val>
                                        </p:tav>
                                      </p:tavLst>
                                    </p:anim>
                                    <p:anim calcmode="lin" valueType="num">
                                      <p:cBhvr>
                                        <p:cTn id="184" dur="1000" fill="hold"/>
                                        <p:tgtEl>
                                          <p:spTgt spid="97"/>
                                        </p:tgtEl>
                                        <p:attrNameLst>
                                          <p:attrName>ppt_y</p:attrName>
                                        </p:attrNameLst>
                                      </p:cBhvr>
                                      <p:tavLst>
                                        <p:tav tm="0">
                                          <p:val>
                                            <p:strVal val="#ppt_y+.1"/>
                                          </p:val>
                                        </p:tav>
                                        <p:tav tm="100000">
                                          <p:val>
                                            <p:strVal val="#ppt_y"/>
                                          </p:val>
                                        </p:tav>
                                      </p:tavLst>
                                    </p:anim>
                                  </p:childTnLst>
                                </p:cTn>
                              </p:par>
                              <p:par>
                                <p:cTn id="185" presetID="42" presetClass="entr" presetSubtype="0" fill="hold" grpId="0" nodeType="withEffect">
                                  <p:stCondLst>
                                    <p:cond delay="0"/>
                                  </p:stCondLst>
                                  <p:childTnLst>
                                    <p:set>
                                      <p:cBhvr>
                                        <p:cTn id="186" dur="1" fill="hold">
                                          <p:stCondLst>
                                            <p:cond delay="0"/>
                                          </p:stCondLst>
                                        </p:cTn>
                                        <p:tgtEl>
                                          <p:spTgt spid="99"/>
                                        </p:tgtEl>
                                        <p:attrNameLst>
                                          <p:attrName>style.visibility</p:attrName>
                                        </p:attrNameLst>
                                      </p:cBhvr>
                                      <p:to>
                                        <p:strVal val="visible"/>
                                      </p:to>
                                    </p:set>
                                    <p:animEffect transition="in" filter="fade">
                                      <p:cBhvr>
                                        <p:cTn id="187" dur="1000"/>
                                        <p:tgtEl>
                                          <p:spTgt spid="99"/>
                                        </p:tgtEl>
                                      </p:cBhvr>
                                    </p:animEffect>
                                    <p:anim calcmode="lin" valueType="num">
                                      <p:cBhvr>
                                        <p:cTn id="188" dur="1000" fill="hold"/>
                                        <p:tgtEl>
                                          <p:spTgt spid="99"/>
                                        </p:tgtEl>
                                        <p:attrNameLst>
                                          <p:attrName>ppt_x</p:attrName>
                                        </p:attrNameLst>
                                      </p:cBhvr>
                                      <p:tavLst>
                                        <p:tav tm="0">
                                          <p:val>
                                            <p:strVal val="#ppt_x"/>
                                          </p:val>
                                        </p:tav>
                                        <p:tav tm="100000">
                                          <p:val>
                                            <p:strVal val="#ppt_x"/>
                                          </p:val>
                                        </p:tav>
                                      </p:tavLst>
                                    </p:anim>
                                    <p:anim calcmode="lin" valueType="num">
                                      <p:cBhvr>
                                        <p:cTn id="189" dur="1000" fill="hold"/>
                                        <p:tgtEl>
                                          <p:spTgt spid="99"/>
                                        </p:tgtEl>
                                        <p:attrNameLst>
                                          <p:attrName>ppt_y</p:attrName>
                                        </p:attrNameLst>
                                      </p:cBhvr>
                                      <p:tavLst>
                                        <p:tav tm="0">
                                          <p:val>
                                            <p:strVal val="#ppt_y+.1"/>
                                          </p:val>
                                        </p:tav>
                                        <p:tav tm="100000">
                                          <p:val>
                                            <p:strVal val="#ppt_y"/>
                                          </p:val>
                                        </p:tav>
                                      </p:tavLst>
                                    </p:anim>
                                  </p:childTnLst>
                                </p:cTn>
                              </p:par>
                              <p:par>
                                <p:cTn id="190" presetID="42" presetClass="entr" presetSubtype="0" fill="hold" nodeType="withEffect">
                                  <p:stCondLst>
                                    <p:cond delay="0"/>
                                  </p:stCondLst>
                                  <p:childTnLst>
                                    <p:set>
                                      <p:cBhvr>
                                        <p:cTn id="191" dur="1" fill="hold">
                                          <p:stCondLst>
                                            <p:cond delay="0"/>
                                          </p:stCondLst>
                                        </p:cTn>
                                        <p:tgtEl>
                                          <p:spTgt spid="103"/>
                                        </p:tgtEl>
                                        <p:attrNameLst>
                                          <p:attrName>style.visibility</p:attrName>
                                        </p:attrNameLst>
                                      </p:cBhvr>
                                      <p:to>
                                        <p:strVal val="visible"/>
                                      </p:to>
                                    </p:set>
                                    <p:animEffect transition="in" filter="fade">
                                      <p:cBhvr>
                                        <p:cTn id="192" dur="1000"/>
                                        <p:tgtEl>
                                          <p:spTgt spid="103"/>
                                        </p:tgtEl>
                                      </p:cBhvr>
                                    </p:animEffect>
                                    <p:anim calcmode="lin" valueType="num">
                                      <p:cBhvr>
                                        <p:cTn id="193" dur="1000" fill="hold"/>
                                        <p:tgtEl>
                                          <p:spTgt spid="103"/>
                                        </p:tgtEl>
                                        <p:attrNameLst>
                                          <p:attrName>ppt_x</p:attrName>
                                        </p:attrNameLst>
                                      </p:cBhvr>
                                      <p:tavLst>
                                        <p:tav tm="0">
                                          <p:val>
                                            <p:strVal val="#ppt_x"/>
                                          </p:val>
                                        </p:tav>
                                        <p:tav tm="100000">
                                          <p:val>
                                            <p:strVal val="#ppt_x"/>
                                          </p:val>
                                        </p:tav>
                                      </p:tavLst>
                                    </p:anim>
                                    <p:anim calcmode="lin" valueType="num">
                                      <p:cBhvr>
                                        <p:cTn id="194" dur="1000" fill="hold"/>
                                        <p:tgtEl>
                                          <p:spTgt spid="103"/>
                                        </p:tgtEl>
                                        <p:attrNameLst>
                                          <p:attrName>ppt_y</p:attrName>
                                        </p:attrNameLst>
                                      </p:cBhvr>
                                      <p:tavLst>
                                        <p:tav tm="0">
                                          <p:val>
                                            <p:strVal val="#ppt_y+.1"/>
                                          </p:val>
                                        </p:tav>
                                        <p:tav tm="100000">
                                          <p:val>
                                            <p:strVal val="#ppt_y"/>
                                          </p:val>
                                        </p:tav>
                                      </p:tavLst>
                                    </p:anim>
                                  </p:childTnLst>
                                </p:cTn>
                              </p:par>
                              <p:par>
                                <p:cTn id="195" presetID="42" presetClass="entr" presetSubtype="0" fill="hold" nodeType="withEffect">
                                  <p:stCondLst>
                                    <p:cond delay="0"/>
                                  </p:stCondLst>
                                  <p:childTnLst>
                                    <p:set>
                                      <p:cBhvr>
                                        <p:cTn id="196" dur="1" fill="hold">
                                          <p:stCondLst>
                                            <p:cond delay="0"/>
                                          </p:stCondLst>
                                        </p:cTn>
                                        <p:tgtEl>
                                          <p:spTgt spid="109"/>
                                        </p:tgtEl>
                                        <p:attrNameLst>
                                          <p:attrName>style.visibility</p:attrName>
                                        </p:attrNameLst>
                                      </p:cBhvr>
                                      <p:to>
                                        <p:strVal val="visible"/>
                                      </p:to>
                                    </p:set>
                                    <p:animEffect transition="in" filter="fade">
                                      <p:cBhvr>
                                        <p:cTn id="197" dur="1000"/>
                                        <p:tgtEl>
                                          <p:spTgt spid="109"/>
                                        </p:tgtEl>
                                      </p:cBhvr>
                                    </p:animEffect>
                                    <p:anim calcmode="lin" valueType="num">
                                      <p:cBhvr>
                                        <p:cTn id="198" dur="1000" fill="hold"/>
                                        <p:tgtEl>
                                          <p:spTgt spid="109"/>
                                        </p:tgtEl>
                                        <p:attrNameLst>
                                          <p:attrName>ppt_x</p:attrName>
                                        </p:attrNameLst>
                                      </p:cBhvr>
                                      <p:tavLst>
                                        <p:tav tm="0">
                                          <p:val>
                                            <p:strVal val="#ppt_x"/>
                                          </p:val>
                                        </p:tav>
                                        <p:tav tm="100000">
                                          <p:val>
                                            <p:strVal val="#ppt_x"/>
                                          </p:val>
                                        </p:tav>
                                      </p:tavLst>
                                    </p:anim>
                                    <p:anim calcmode="lin" valueType="num">
                                      <p:cBhvr>
                                        <p:cTn id="199" dur="1000" fill="hold"/>
                                        <p:tgtEl>
                                          <p:spTgt spid="109"/>
                                        </p:tgtEl>
                                        <p:attrNameLst>
                                          <p:attrName>ppt_y</p:attrName>
                                        </p:attrNameLst>
                                      </p:cBhvr>
                                      <p:tavLst>
                                        <p:tav tm="0">
                                          <p:val>
                                            <p:strVal val="#ppt_y+.1"/>
                                          </p:val>
                                        </p:tav>
                                        <p:tav tm="100000">
                                          <p:val>
                                            <p:strVal val="#ppt_y"/>
                                          </p:val>
                                        </p:tav>
                                      </p:tavLst>
                                    </p:anim>
                                  </p:childTnLst>
                                </p:cTn>
                              </p:par>
                              <p:par>
                                <p:cTn id="200" presetID="42" presetClass="entr" presetSubtype="0" fill="hold" grpId="0" nodeType="withEffect">
                                  <p:stCondLst>
                                    <p:cond delay="0"/>
                                  </p:stCondLst>
                                  <p:childTnLst>
                                    <p:set>
                                      <p:cBhvr>
                                        <p:cTn id="201" dur="1" fill="hold">
                                          <p:stCondLst>
                                            <p:cond delay="0"/>
                                          </p:stCondLst>
                                        </p:cTn>
                                        <p:tgtEl>
                                          <p:spTgt spid="111"/>
                                        </p:tgtEl>
                                        <p:attrNameLst>
                                          <p:attrName>style.visibility</p:attrName>
                                        </p:attrNameLst>
                                      </p:cBhvr>
                                      <p:to>
                                        <p:strVal val="visible"/>
                                      </p:to>
                                    </p:set>
                                    <p:animEffect transition="in" filter="fade">
                                      <p:cBhvr>
                                        <p:cTn id="202" dur="1000"/>
                                        <p:tgtEl>
                                          <p:spTgt spid="111"/>
                                        </p:tgtEl>
                                      </p:cBhvr>
                                    </p:animEffect>
                                    <p:anim calcmode="lin" valueType="num">
                                      <p:cBhvr>
                                        <p:cTn id="203" dur="1000" fill="hold"/>
                                        <p:tgtEl>
                                          <p:spTgt spid="111"/>
                                        </p:tgtEl>
                                        <p:attrNameLst>
                                          <p:attrName>ppt_x</p:attrName>
                                        </p:attrNameLst>
                                      </p:cBhvr>
                                      <p:tavLst>
                                        <p:tav tm="0">
                                          <p:val>
                                            <p:strVal val="#ppt_x"/>
                                          </p:val>
                                        </p:tav>
                                        <p:tav tm="100000">
                                          <p:val>
                                            <p:strVal val="#ppt_x"/>
                                          </p:val>
                                        </p:tav>
                                      </p:tavLst>
                                    </p:anim>
                                    <p:anim calcmode="lin" valueType="num">
                                      <p:cBhvr>
                                        <p:cTn id="204" dur="1000" fill="hold"/>
                                        <p:tgtEl>
                                          <p:spTgt spid="111"/>
                                        </p:tgtEl>
                                        <p:attrNameLst>
                                          <p:attrName>ppt_y</p:attrName>
                                        </p:attrNameLst>
                                      </p:cBhvr>
                                      <p:tavLst>
                                        <p:tav tm="0">
                                          <p:val>
                                            <p:strVal val="#ppt_y+.1"/>
                                          </p:val>
                                        </p:tav>
                                        <p:tav tm="100000">
                                          <p:val>
                                            <p:strVal val="#ppt_y"/>
                                          </p:val>
                                        </p:tav>
                                      </p:tavLst>
                                    </p:anim>
                                  </p:childTnLst>
                                </p:cTn>
                              </p:par>
                              <p:par>
                                <p:cTn id="205" presetID="42" presetClass="entr" presetSubtype="0" fill="hold" grpId="0" nodeType="withEffect">
                                  <p:stCondLst>
                                    <p:cond delay="0"/>
                                  </p:stCondLst>
                                  <p:childTnLst>
                                    <p:set>
                                      <p:cBhvr>
                                        <p:cTn id="206" dur="1" fill="hold">
                                          <p:stCondLst>
                                            <p:cond delay="0"/>
                                          </p:stCondLst>
                                        </p:cTn>
                                        <p:tgtEl>
                                          <p:spTgt spid="115"/>
                                        </p:tgtEl>
                                        <p:attrNameLst>
                                          <p:attrName>style.visibility</p:attrName>
                                        </p:attrNameLst>
                                      </p:cBhvr>
                                      <p:to>
                                        <p:strVal val="visible"/>
                                      </p:to>
                                    </p:set>
                                    <p:animEffect transition="in" filter="fade">
                                      <p:cBhvr>
                                        <p:cTn id="207" dur="1000"/>
                                        <p:tgtEl>
                                          <p:spTgt spid="115"/>
                                        </p:tgtEl>
                                      </p:cBhvr>
                                    </p:animEffect>
                                    <p:anim calcmode="lin" valueType="num">
                                      <p:cBhvr>
                                        <p:cTn id="208" dur="1000" fill="hold"/>
                                        <p:tgtEl>
                                          <p:spTgt spid="115"/>
                                        </p:tgtEl>
                                        <p:attrNameLst>
                                          <p:attrName>ppt_x</p:attrName>
                                        </p:attrNameLst>
                                      </p:cBhvr>
                                      <p:tavLst>
                                        <p:tav tm="0">
                                          <p:val>
                                            <p:strVal val="#ppt_x"/>
                                          </p:val>
                                        </p:tav>
                                        <p:tav tm="100000">
                                          <p:val>
                                            <p:strVal val="#ppt_x"/>
                                          </p:val>
                                        </p:tav>
                                      </p:tavLst>
                                    </p:anim>
                                    <p:anim calcmode="lin" valueType="num">
                                      <p:cBhvr>
                                        <p:cTn id="209" dur="1000" fill="hold"/>
                                        <p:tgtEl>
                                          <p:spTgt spid="115"/>
                                        </p:tgtEl>
                                        <p:attrNameLst>
                                          <p:attrName>ppt_y</p:attrName>
                                        </p:attrNameLst>
                                      </p:cBhvr>
                                      <p:tavLst>
                                        <p:tav tm="0">
                                          <p:val>
                                            <p:strVal val="#ppt_y+.1"/>
                                          </p:val>
                                        </p:tav>
                                        <p:tav tm="100000">
                                          <p:val>
                                            <p:strVal val="#ppt_y"/>
                                          </p:val>
                                        </p:tav>
                                      </p:tavLst>
                                    </p:anim>
                                  </p:childTnLst>
                                </p:cTn>
                              </p:par>
                              <p:par>
                                <p:cTn id="210" presetID="42" presetClass="entr" presetSubtype="0" fill="hold" nodeType="withEffect">
                                  <p:stCondLst>
                                    <p:cond delay="0"/>
                                  </p:stCondLst>
                                  <p:childTnLst>
                                    <p:set>
                                      <p:cBhvr>
                                        <p:cTn id="211" dur="1" fill="hold">
                                          <p:stCondLst>
                                            <p:cond delay="0"/>
                                          </p:stCondLst>
                                        </p:cTn>
                                        <p:tgtEl>
                                          <p:spTgt spid="196"/>
                                        </p:tgtEl>
                                        <p:attrNameLst>
                                          <p:attrName>style.visibility</p:attrName>
                                        </p:attrNameLst>
                                      </p:cBhvr>
                                      <p:to>
                                        <p:strVal val="visible"/>
                                      </p:to>
                                    </p:set>
                                    <p:animEffect transition="in" filter="fade">
                                      <p:cBhvr>
                                        <p:cTn id="212" dur="1000"/>
                                        <p:tgtEl>
                                          <p:spTgt spid="196"/>
                                        </p:tgtEl>
                                      </p:cBhvr>
                                    </p:animEffect>
                                    <p:anim calcmode="lin" valueType="num">
                                      <p:cBhvr>
                                        <p:cTn id="213" dur="1000" fill="hold"/>
                                        <p:tgtEl>
                                          <p:spTgt spid="196"/>
                                        </p:tgtEl>
                                        <p:attrNameLst>
                                          <p:attrName>ppt_x</p:attrName>
                                        </p:attrNameLst>
                                      </p:cBhvr>
                                      <p:tavLst>
                                        <p:tav tm="0">
                                          <p:val>
                                            <p:strVal val="#ppt_x"/>
                                          </p:val>
                                        </p:tav>
                                        <p:tav tm="100000">
                                          <p:val>
                                            <p:strVal val="#ppt_x"/>
                                          </p:val>
                                        </p:tav>
                                      </p:tavLst>
                                    </p:anim>
                                    <p:anim calcmode="lin" valueType="num">
                                      <p:cBhvr>
                                        <p:cTn id="214" dur="1000" fill="hold"/>
                                        <p:tgtEl>
                                          <p:spTgt spid="196"/>
                                        </p:tgtEl>
                                        <p:attrNameLst>
                                          <p:attrName>ppt_y</p:attrName>
                                        </p:attrNameLst>
                                      </p:cBhvr>
                                      <p:tavLst>
                                        <p:tav tm="0">
                                          <p:val>
                                            <p:strVal val="#ppt_y+.1"/>
                                          </p:val>
                                        </p:tav>
                                        <p:tav tm="100000">
                                          <p:val>
                                            <p:strVal val="#ppt_y"/>
                                          </p:val>
                                        </p:tav>
                                      </p:tavLst>
                                    </p:anim>
                                  </p:childTnLst>
                                </p:cTn>
                              </p:par>
                              <p:par>
                                <p:cTn id="215" presetID="42" presetClass="entr" presetSubtype="0" fill="hold" grpId="0" nodeType="withEffect">
                                  <p:stCondLst>
                                    <p:cond delay="0"/>
                                  </p:stCondLst>
                                  <p:childTnLst>
                                    <p:set>
                                      <p:cBhvr>
                                        <p:cTn id="216" dur="1" fill="hold">
                                          <p:stCondLst>
                                            <p:cond delay="0"/>
                                          </p:stCondLst>
                                        </p:cTn>
                                        <p:tgtEl>
                                          <p:spTgt spid="198"/>
                                        </p:tgtEl>
                                        <p:attrNameLst>
                                          <p:attrName>style.visibility</p:attrName>
                                        </p:attrNameLst>
                                      </p:cBhvr>
                                      <p:to>
                                        <p:strVal val="visible"/>
                                      </p:to>
                                    </p:set>
                                    <p:animEffect transition="in" filter="fade">
                                      <p:cBhvr>
                                        <p:cTn id="217" dur="1000"/>
                                        <p:tgtEl>
                                          <p:spTgt spid="198"/>
                                        </p:tgtEl>
                                      </p:cBhvr>
                                    </p:animEffect>
                                    <p:anim calcmode="lin" valueType="num">
                                      <p:cBhvr>
                                        <p:cTn id="218" dur="1000" fill="hold"/>
                                        <p:tgtEl>
                                          <p:spTgt spid="198"/>
                                        </p:tgtEl>
                                        <p:attrNameLst>
                                          <p:attrName>ppt_x</p:attrName>
                                        </p:attrNameLst>
                                      </p:cBhvr>
                                      <p:tavLst>
                                        <p:tav tm="0">
                                          <p:val>
                                            <p:strVal val="#ppt_x"/>
                                          </p:val>
                                        </p:tav>
                                        <p:tav tm="100000">
                                          <p:val>
                                            <p:strVal val="#ppt_x"/>
                                          </p:val>
                                        </p:tav>
                                      </p:tavLst>
                                    </p:anim>
                                    <p:anim calcmode="lin" valueType="num">
                                      <p:cBhvr>
                                        <p:cTn id="219" dur="1000" fill="hold"/>
                                        <p:tgtEl>
                                          <p:spTgt spid="198"/>
                                        </p:tgtEl>
                                        <p:attrNameLst>
                                          <p:attrName>ppt_y</p:attrName>
                                        </p:attrNameLst>
                                      </p:cBhvr>
                                      <p:tavLst>
                                        <p:tav tm="0">
                                          <p:val>
                                            <p:strVal val="#ppt_y+.1"/>
                                          </p:val>
                                        </p:tav>
                                        <p:tav tm="100000">
                                          <p:val>
                                            <p:strVal val="#ppt_y"/>
                                          </p:val>
                                        </p:tav>
                                      </p:tavLst>
                                    </p:anim>
                                  </p:childTnLst>
                                </p:cTn>
                              </p:par>
                              <p:par>
                                <p:cTn id="220" presetID="42" presetClass="entr" presetSubtype="0" fill="hold" grpId="0" nodeType="withEffect">
                                  <p:stCondLst>
                                    <p:cond delay="0"/>
                                  </p:stCondLst>
                                  <p:childTnLst>
                                    <p:set>
                                      <p:cBhvr>
                                        <p:cTn id="221" dur="1" fill="hold">
                                          <p:stCondLst>
                                            <p:cond delay="0"/>
                                          </p:stCondLst>
                                        </p:cTn>
                                        <p:tgtEl>
                                          <p:spTgt spid="200"/>
                                        </p:tgtEl>
                                        <p:attrNameLst>
                                          <p:attrName>style.visibility</p:attrName>
                                        </p:attrNameLst>
                                      </p:cBhvr>
                                      <p:to>
                                        <p:strVal val="visible"/>
                                      </p:to>
                                    </p:set>
                                    <p:animEffect transition="in" filter="fade">
                                      <p:cBhvr>
                                        <p:cTn id="222" dur="1000"/>
                                        <p:tgtEl>
                                          <p:spTgt spid="200"/>
                                        </p:tgtEl>
                                      </p:cBhvr>
                                    </p:animEffect>
                                    <p:anim calcmode="lin" valueType="num">
                                      <p:cBhvr>
                                        <p:cTn id="223" dur="1000" fill="hold"/>
                                        <p:tgtEl>
                                          <p:spTgt spid="200"/>
                                        </p:tgtEl>
                                        <p:attrNameLst>
                                          <p:attrName>ppt_x</p:attrName>
                                        </p:attrNameLst>
                                      </p:cBhvr>
                                      <p:tavLst>
                                        <p:tav tm="0">
                                          <p:val>
                                            <p:strVal val="#ppt_x"/>
                                          </p:val>
                                        </p:tav>
                                        <p:tav tm="100000">
                                          <p:val>
                                            <p:strVal val="#ppt_x"/>
                                          </p:val>
                                        </p:tav>
                                      </p:tavLst>
                                    </p:anim>
                                    <p:anim calcmode="lin" valueType="num">
                                      <p:cBhvr>
                                        <p:cTn id="224" dur="1000" fill="hold"/>
                                        <p:tgtEl>
                                          <p:spTgt spid="200"/>
                                        </p:tgtEl>
                                        <p:attrNameLst>
                                          <p:attrName>ppt_y</p:attrName>
                                        </p:attrNameLst>
                                      </p:cBhvr>
                                      <p:tavLst>
                                        <p:tav tm="0">
                                          <p:val>
                                            <p:strVal val="#ppt_y+.1"/>
                                          </p:val>
                                        </p:tav>
                                        <p:tav tm="100000">
                                          <p:val>
                                            <p:strVal val="#ppt_y"/>
                                          </p:val>
                                        </p:tav>
                                      </p:tavLst>
                                    </p:anim>
                                  </p:childTnLst>
                                </p:cTn>
                              </p:par>
                              <p:par>
                                <p:cTn id="225" presetID="42" presetClass="entr" presetSubtype="0" fill="hold" grpId="0" nodeType="withEffect">
                                  <p:stCondLst>
                                    <p:cond delay="0"/>
                                  </p:stCondLst>
                                  <p:childTnLst>
                                    <p:set>
                                      <p:cBhvr>
                                        <p:cTn id="226" dur="1" fill="hold">
                                          <p:stCondLst>
                                            <p:cond delay="0"/>
                                          </p:stCondLst>
                                        </p:cTn>
                                        <p:tgtEl>
                                          <p:spTgt spid="202"/>
                                        </p:tgtEl>
                                        <p:attrNameLst>
                                          <p:attrName>style.visibility</p:attrName>
                                        </p:attrNameLst>
                                      </p:cBhvr>
                                      <p:to>
                                        <p:strVal val="visible"/>
                                      </p:to>
                                    </p:set>
                                    <p:animEffect transition="in" filter="fade">
                                      <p:cBhvr>
                                        <p:cTn id="227" dur="1000"/>
                                        <p:tgtEl>
                                          <p:spTgt spid="202"/>
                                        </p:tgtEl>
                                      </p:cBhvr>
                                    </p:animEffect>
                                    <p:anim calcmode="lin" valueType="num">
                                      <p:cBhvr>
                                        <p:cTn id="228" dur="1000" fill="hold"/>
                                        <p:tgtEl>
                                          <p:spTgt spid="202"/>
                                        </p:tgtEl>
                                        <p:attrNameLst>
                                          <p:attrName>ppt_x</p:attrName>
                                        </p:attrNameLst>
                                      </p:cBhvr>
                                      <p:tavLst>
                                        <p:tav tm="0">
                                          <p:val>
                                            <p:strVal val="#ppt_x"/>
                                          </p:val>
                                        </p:tav>
                                        <p:tav tm="100000">
                                          <p:val>
                                            <p:strVal val="#ppt_x"/>
                                          </p:val>
                                        </p:tav>
                                      </p:tavLst>
                                    </p:anim>
                                    <p:anim calcmode="lin" valueType="num">
                                      <p:cBhvr>
                                        <p:cTn id="229" dur="1000" fill="hold"/>
                                        <p:tgtEl>
                                          <p:spTgt spid="202"/>
                                        </p:tgtEl>
                                        <p:attrNameLst>
                                          <p:attrName>ppt_y</p:attrName>
                                        </p:attrNameLst>
                                      </p:cBhvr>
                                      <p:tavLst>
                                        <p:tav tm="0">
                                          <p:val>
                                            <p:strVal val="#ppt_y+.1"/>
                                          </p:val>
                                        </p:tav>
                                        <p:tav tm="100000">
                                          <p:val>
                                            <p:strVal val="#ppt_y"/>
                                          </p:val>
                                        </p:tav>
                                      </p:tavLst>
                                    </p:anim>
                                  </p:childTnLst>
                                </p:cTn>
                              </p:par>
                              <p:par>
                                <p:cTn id="230" presetID="42" presetClass="entr" presetSubtype="0" fill="hold" grpId="0" nodeType="withEffect">
                                  <p:stCondLst>
                                    <p:cond delay="0"/>
                                  </p:stCondLst>
                                  <p:childTnLst>
                                    <p:set>
                                      <p:cBhvr>
                                        <p:cTn id="231" dur="1" fill="hold">
                                          <p:stCondLst>
                                            <p:cond delay="0"/>
                                          </p:stCondLst>
                                        </p:cTn>
                                        <p:tgtEl>
                                          <p:spTgt spid="204"/>
                                        </p:tgtEl>
                                        <p:attrNameLst>
                                          <p:attrName>style.visibility</p:attrName>
                                        </p:attrNameLst>
                                      </p:cBhvr>
                                      <p:to>
                                        <p:strVal val="visible"/>
                                      </p:to>
                                    </p:set>
                                    <p:animEffect transition="in" filter="fade">
                                      <p:cBhvr>
                                        <p:cTn id="232" dur="1000"/>
                                        <p:tgtEl>
                                          <p:spTgt spid="204"/>
                                        </p:tgtEl>
                                      </p:cBhvr>
                                    </p:animEffect>
                                    <p:anim calcmode="lin" valueType="num">
                                      <p:cBhvr>
                                        <p:cTn id="233" dur="1000" fill="hold"/>
                                        <p:tgtEl>
                                          <p:spTgt spid="204"/>
                                        </p:tgtEl>
                                        <p:attrNameLst>
                                          <p:attrName>ppt_x</p:attrName>
                                        </p:attrNameLst>
                                      </p:cBhvr>
                                      <p:tavLst>
                                        <p:tav tm="0">
                                          <p:val>
                                            <p:strVal val="#ppt_x"/>
                                          </p:val>
                                        </p:tav>
                                        <p:tav tm="100000">
                                          <p:val>
                                            <p:strVal val="#ppt_x"/>
                                          </p:val>
                                        </p:tav>
                                      </p:tavLst>
                                    </p:anim>
                                    <p:anim calcmode="lin" valueType="num">
                                      <p:cBhvr>
                                        <p:cTn id="234" dur="1000" fill="hold"/>
                                        <p:tgtEl>
                                          <p:spTgt spid="204"/>
                                        </p:tgtEl>
                                        <p:attrNameLst>
                                          <p:attrName>ppt_y</p:attrName>
                                        </p:attrNameLst>
                                      </p:cBhvr>
                                      <p:tavLst>
                                        <p:tav tm="0">
                                          <p:val>
                                            <p:strVal val="#ppt_y+.1"/>
                                          </p:val>
                                        </p:tav>
                                        <p:tav tm="100000">
                                          <p:val>
                                            <p:strVal val="#ppt_y"/>
                                          </p:val>
                                        </p:tav>
                                      </p:tavLst>
                                    </p:anim>
                                  </p:childTnLst>
                                </p:cTn>
                              </p:par>
                              <p:par>
                                <p:cTn id="235" presetID="42" presetClass="entr" presetSubtype="0" fill="hold" grpId="0" nodeType="withEffect">
                                  <p:stCondLst>
                                    <p:cond delay="0"/>
                                  </p:stCondLst>
                                  <p:childTnLst>
                                    <p:set>
                                      <p:cBhvr>
                                        <p:cTn id="236" dur="1" fill="hold">
                                          <p:stCondLst>
                                            <p:cond delay="0"/>
                                          </p:stCondLst>
                                        </p:cTn>
                                        <p:tgtEl>
                                          <p:spTgt spid="206"/>
                                        </p:tgtEl>
                                        <p:attrNameLst>
                                          <p:attrName>style.visibility</p:attrName>
                                        </p:attrNameLst>
                                      </p:cBhvr>
                                      <p:to>
                                        <p:strVal val="visible"/>
                                      </p:to>
                                    </p:set>
                                    <p:animEffect transition="in" filter="fade">
                                      <p:cBhvr>
                                        <p:cTn id="237" dur="1000"/>
                                        <p:tgtEl>
                                          <p:spTgt spid="206"/>
                                        </p:tgtEl>
                                      </p:cBhvr>
                                    </p:animEffect>
                                    <p:anim calcmode="lin" valueType="num">
                                      <p:cBhvr>
                                        <p:cTn id="238" dur="1000" fill="hold"/>
                                        <p:tgtEl>
                                          <p:spTgt spid="206"/>
                                        </p:tgtEl>
                                        <p:attrNameLst>
                                          <p:attrName>ppt_x</p:attrName>
                                        </p:attrNameLst>
                                      </p:cBhvr>
                                      <p:tavLst>
                                        <p:tav tm="0">
                                          <p:val>
                                            <p:strVal val="#ppt_x"/>
                                          </p:val>
                                        </p:tav>
                                        <p:tav tm="100000">
                                          <p:val>
                                            <p:strVal val="#ppt_x"/>
                                          </p:val>
                                        </p:tav>
                                      </p:tavLst>
                                    </p:anim>
                                    <p:anim calcmode="lin" valueType="num">
                                      <p:cBhvr>
                                        <p:cTn id="239" dur="1000" fill="hold"/>
                                        <p:tgtEl>
                                          <p:spTgt spid="206"/>
                                        </p:tgtEl>
                                        <p:attrNameLst>
                                          <p:attrName>ppt_y</p:attrName>
                                        </p:attrNameLst>
                                      </p:cBhvr>
                                      <p:tavLst>
                                        <p:tav tm="0">
                                          <p:val>
                                            <p:strVal val="#ppt_y+.1"/>
                                          </p:val>
                                        </p:tav>
                                        <p:tav tm="100000">
                                          <p:val>
                                            <p:strVal val="#ppt_y"/>
                                          </p:val>
                                        </p:tav>
                                      </p:tavLst>
                                    </p:anim>
                                  </p:childTnLst>
                                </p:cTn>
                              </p:par>
                              <p:par>
                                <p:cTn id="240" presetID="42" presetClass="entr" presetSubtype="0" fill="hold" nodeType="withEffect">
                                  <p:stCondLst>
                                    <p:cond delay="0"/>
                                  </p:stCondLst>
                                  <p:childTnLst>
                                    <p:set>
                                      <p:cBhvr>
                                        <p:cTn id="241" dur="1" fill="hold">
                                          <p:stCondLst>
                                            <p:cond delay="0"/>
                                          </p:stCondLst>
                                        </p:cTn>
                                        <p:tgtEl>
                                          <p:spTgt spid="208"/>
                                        </p:tgtEl>
                                        <p:attrNameLst>
                                          <p:attrName>style.visibility</p:attrName>
                                        </p:attrNameLst>
                                      </p:cBhvr>
                                      <p:to>
                                        <p:strVal val="visible"/>
                                      </p:to>
                                    </p:set>
                                    <p:animEffect transition="in" filter="fade">
                                      <p:cBhvr>
                                        <p:cTn id="242" dur="1000"/>
                                        <p:tgtEl>
                                          <p:spTgt spid="208"/>
                                        </p:tgtEl>
                                      </p:cBhvr>
                                    </p:animEffect>
                                    <p:anim calcmode="lin" valueType="num">
                                      <p:cBhvr>
                                        <p:cTn id="243" dur="1000" fill="hold"/>
                                        <p:tgtEl>
                                          <p:spTgt spid="208"/>
                                        </p:tgtEl>
                                        <p:attrNameLst>
                                          <p:attrName>ppt_x</p:attrName>
                                        </p:attrNameLst>
                                      </p:cBhvr>
                                      <p:tavLst>
                                        <p:tav tm="0">
                                          <p:val>
                                            <p:strVal val="#ppt_x"/>
                                          </p:val>
                                        </p:tav>
                                        <p:tav tm="100000">
                                          <p:val>
                                            <p:strVal val="#ppt_x"/>
                                          </p:val>
                                        </p:tav>
                                      </p:tavLst>
                                    </p:anim>
                                    <p:anim calcmode="lin" valueType="num">
                                      <p:cBhvr>
                                        <p:cTn id="244" dur="1000" fill="hold"/>
                                        <p:tgtEl>
                                          <p:spTgt spid="208"/>
                                        </p:tgtEl>
                                        <p:attrNameLst>
                                          <p:attrName>ppt_y</p:attrName>
                                        </p:attrNameLst>
                                      </p:cBhvr>
                                      <p:tavLst>
                                        <p:tav tm="0">
                                          <p:val>
                                            <p:strVal val="#ppt_y+.1"/>
                                          </p:val>
                                        </p:tav>
                                        <p:tav tm="100000">
                                          <p:val>
                                            <p:strVal val="#ppt_y"/>
                                          </p:val>
                                        </p:tav>
                                      </p:tavLst>
                                    </p:anim>
                                  </p:childTnLst>
                                </p:cTn>
                              </p:par>
                              <p:par>
                                <p:cTn id="245" presetID="42" presetClass="entr" presetSubtype="0" fill="hold" nodeType="withEffect">
                                  <p:stCondLst>
                                    <p:cond delay="0"/>
                                  </p:stCondLst>
                                  <p:childTnLst>
                                    <p:set>
                                      <p:cBhvr>
                                        <p:cTn id="246" dur="1" fill="hold">
                                          <p:stCondLst>
                                            <p:cond delay="0"/>
                                          </p:stCondLst>
                                        </p:cTn>
                                        <p:tgtEl>
                                          <p:spTgt spid="210"/>
                                        </p:tgtEl>
                                        <p:attrNameLst>
                                          <p:attrName>style.visibility</p:attrName>
                                        </p:attrNameLst>
                                      </p:cBhvr>
                                      <p:to>
                                        <p:strVal val="visible"/>
                                      </p:to>
                                    </p:set>
                                    <p:animEffect transition="in" filter="fade">
                                      <p:cBhvr>
                                        <p:cTn id="247" dur="1000"/>
                                        <p:tgtEl>
                                          <p:spTgt spid="210"/>
                                        </p:tgtEl>
                                      </p:cBhvr>
                                    </p:animEffect>
                                    <p:anim calcmode="lin" valueType="num">
                                      <p:cBhvr>
                                        <p:cTn id="248" dur="1000" fill="hold"/>
                                        <p:tgtEl>
                                          <p:spTgt spid="210"/>
                                        </p:tgtEl>
                                        <p:attrNameLst>
                                          <p:attrName>ppt_x</p:attrName>
                                        </p:attrNameLst>
                                      </p:cBhvr>
                                      <p:tavLst>
                                        <p:tav tm="0">
                                          <p:val>
                                            <p:strVal val="#ppt_x"/>
                                          </p:val>
                                        </p:tav>
                                        <p:tav tm="100000">
                                          <p:val>
                                            <p:strVal val="#ppt_x"/>
                                          </p:val>
                                        </p:tav>
                                      </p:tavLst>
                                    </p:anim>
                                    <p:anim calcmode="lin" valueType="num">
                                      <p:cBhvr>
                                        <p:cTn id="249" dur="1000" fill="hold"/>
                                        <p:tgtEl>
                                          <p:spTgt spid="210"/>
                                        </p:tgtEl>
                                        <p:attrNameLst>
                                          <p:attrName>ppt_y</p:attrName>
                                        </p:attrNameLst>
                                      </p:cBhvr>
                                      <p:tavLst>
                                        <p:tav tm="0">
                                          <p:val>
                                            <p:strVal val="#ppt_y+.1"/>
                                          </p:val>
                                        </p:tav>
                                        <p:tav tm="100000">
                                          <p:val>
                                            <p:strVal val="#ppt_y"/>
                                          </p:val>
                                        </p:tav>
                                      </p:tavLst>
                                    </p:anim>
                                  </p:childTnLst>
                                </p:cTn>
                              </p:par>
                              <p:par>
                                <p:cTn id="250" presetID="42" presetClass="entr" presetSubtype="0" fill="hold" nodeType="withEffect">
                                  <p:stCondLst>
                                    <p:cond delay="0"/>
                                  </p:stCondLst>
                                  <p:childTnLst>
                                    <p:set>
                                      <p:cBhvr>
                                        <p:cTn id="251" dur="1" fill="hold">
                                          <p:stCondLst>
                                            <p:cond delay="0"/>
                                          </p:stCondLst>
                                        </p:cTn>
                                        <p:tgtEl>
                                          <p:spTgt spid="212"/>
                                        </p:tgtEl>
                                        <p:attrNameLst>
                                          <p:attrName>style.visibility</p:attrName>
                                        </p:attrNameLst>
                                      </p:cBhvr>
                                      <p:to>
                                        <p:strVal val="visible"/>
                                      </p:to>
                                    </p:set>
                                    <p:animEffect transition="in" filter="fade">
                                      <p:cBhvr>
                                        <p:cTn id="252" dur="1000"/>
                                        <p:tgtEl>
                                          <p:spTgt spid="212"/>
                                        </p:tgtEl>
                                      </p:cBhvr>
                                    </p:animEffect>
                                    <p:anim calcmode="lin" valueType="num">
                                      <p:cBhvr>
                                        <p:cTn id="253" dur="1000" fill="hold"/>
                                        <p:tgtEl>
                                          <p:spTgt spid="212"/>
                                        </p:tgtEl>
                                        <p:attrNameLst>
                                          <p:attrName>ppt_x</p:attrName>
                                        </p:attrNameLst>
                                      </p:cBhvr>
                                      <p:tavLst>
                                        <p:tav tm="0">
                                          <p:val>
                                            <p:strVal val="#ppt_x"/>
                                          </p:val>
                                        </p:tav>
                                        <p:tav tm="100000">
                                          <p:val>
                                            <p:strVal val="#ppt_x"/>
                                          </p:val>
                                        </p:tav>
                                      </p:tavLst>
                                    </p:anim>
                                    <p:anim calcmode="lin" valueType="num">
                                      <p:cBhvr>
                                        <p:cTn id="254" dur="1000" fill="hold"/>
                                        <p:tgtEl>
                                          <p:spTgt spid="212"/>
                                        </p:tgtEl>
                                        <p:attrNameLst>
                                          <p:attrName>ppt_y</p:attrName>
                                        </p:attrNameLst>
                                      </p:cBhvr>
                                      <p:tavLst>
                                        <p:tav tm="0">
                                          <p:val>
                                            <p:strVal val="#ppt_y+.1"/>
                                          </p:val>
                                        </p:tav>
                                        <p:tav tm="100000">
                                          <p:val>
                                            <p:strVal val="#ppt_y"/>
                                          </p:val>
                                        </p:tav>
                                      </p:tavLst>
                                    </p:anim>
                                  </p:childTnLst>
                                </p:cTn>
                              </p:par>
                              <p:par>
                                <p:cTn id="255" presetID="42" presetClass="entr" presetSubtype="0" fill="hold" nodeType="withEffect">
                                  <p:stCondLst>
                                    <p:cond delay="0"/>
                                  </p:stCondLst>
                                  <p:childTnLst>
                                    <p:set>
                                      <p:cBhvr>
                                        <p:cTn id="256" dur="1" fill="hold">
                                          <p:stCondLst>
                                            <p:cond delay="0"/>
                                          </p:stCondLst>
                                        </p:cTn>
                                        <p:tgtEl>
                                          <p:spTgt spid="214"/>
                                        </p:tgtEl>
                                        <p:attrNameLst>
                                          <p:attrName>style.visibility</p:attrName>
                                        </p:attrNameLst>
                                      </p:cBhvr>
                                      <p:to>
                                        <p:strVal val="visible"/>
                                      </p:to>
                                    </p:set>
                                    <p:animEffect transition="in" filter="fade">
                                      <p:cBhvr>
                                        <p:cTn id="257" dur="1000"/>
                                        <p:tgtEl>
                                          <p:spTgt spid="214"/>
                                        </p:tgtEl>
                                      </p:cBhvr>
                                    </p:animEffect>
                                    <p:anim calcmode="lin" valueType="num">
                                      <p:cBhvr>
                                        <p:cTn id="258" dur="1000" fill="hold"/>
                                        <p:tgtEl>
                                          <p:spTgt spid="214"/>
                                        </p:tgtEl>
                                        <p:attrNameLst>
                                          <p:attrName>ppt_x</p:attrName>
                                        </p:attrNameLst>
                                      </p:cBhvr>
                                      <p:tavLst>
                                        <p:tav tm="0">
                                          <p:val>
                                            <p:strVal val="#ppt_x"/>
                                          </p:val>
                                        </p:tav>
                                        <p:tav tm="100000">
                                          <p:val>
                                            <p:strVal val="#ppt_x"/>
                                          </p:val>
                                        </p:tav>
                                      </p:tavLst>
                                    </p:anim>
                                    <p:anim calcmode="lin" valueType="num">
                                      <p:cBhvr>
                                        <p:cTn id="259" dur="1000" fill="hold"/>
                                        <p:tgtEl>
                                          <p:spTgt spid="214"/>
                                        </p:tgtEl>
                                        <p:attrNameLst>
                                          <p:attrName>ppt_y</p:attrName>
                                        </p:attrNameLst>
                                      </p:cBhvr>
                                      <p:tavLst>
                                        <p:tav tm="0">
                                          <p:val>
                                            <p:strVal val="#ppt_y+.1"/>
                                          </p:val>
                                        </p:tav>
                                        <p:tav tm="100000">
                                          <p:val>
                                            <p:strVal val="#ppt_y"/>
                                          </p:val>
                                        </p:tav>
                                      </p:tavLst>
                                    </p:anim>
                                  </p:childTnLst>
                                </p:cTn>
                              </p:par>
                              <p:par>
                                <p:cTn id="260" presetID="42" presetClass="entr" presetSubtype="0" fill="hold" grpId="0" nodeType="withEffect">
                                  <p:stCondLst>
                                    <p:cond delay="0"/>
                                  </p:stCondLst>
                                  <p:childTnLst>
                                    <p:set>
                                      <p:cBhvr>
                                        <p:cTn id="261" dur="1" fill="hold">
                                          <p:stCondLst>
                                            <p:cond delay="0"/>
                                          </p:stCondLst>
                                        </p:cTn>
                                        <p:tgtEl>
                                          <p:spTgt spid="216"/>
                                        </p:tgtEl>
                                        <p:attrNameLst>
                                          <p:attrName>style.visibility</p:attrName>
                                        </p:attrNameLst>
                                      </p:cBhvr>
                                      <p:to>
                                        <p:strVal val="visible"/>
                                      </p:to>
                                    </p:set>
                                    <p:animEffect transition="in" filter="fade">
                                      <p:cBhvr>
                                        <p:cTn id="262" dur="1000"/>
                                        <p:tgtEl>
                                          <p:spTgt spid="216"/>
                                        </p:tgtEl>
                                      </p:cBhvr>
                                    </p:animEffect>
                                    <p:anim calcmode="lin" valueType="num">
                                      <p:cBhvr>
                                        <p:cTn id="263" dur="1000" fill="hold"/>
                                        <p:tgtEl>
                                          <p:spTgt spid="216"/>
                                        </p:tgtEl>
                                        <p:attrNameLst>
                                          <p:attrName>ppt_x</p:attrName>
                                        </p:attrNameLst>
                                      </p:cBhvr>
                                      <p:tavLst>
                                        <p:tav tm="0">
                                          <p:val>
                                            <p:strVal val="#ppt_x"/>
                                          </p:val>
                                        </p:tav>
                                        <p:tav tm="100000">
                                          <p:val>
                                            <p:strVal val="#ppt_x"/>
                                          </p:val>
                                        </p:tav>
                                      </p:tavLst>
                                    </p:anim>
                                    <p:anim calcmode="lin" valueType="num">
                                      <p:cBhvr>
                                        <p:cTn id="264" dur="1000" fill="hold"/>
                                        <p:tgtEl>
                                          <p:spTgt spid="216"/>
                                        </p:tgtEl>
                                        <p:attrNameLst>
                                          <p:attrName>ppt_y</p:attrName>
                                        </p:attrNameLst>
                                      </p:cBhvr>
                                      <p:tavLst>
                                        <p:tav tm="0">
                                          <p:val>
                                            <p:strVal val="#ppt_y+.1"/>
                                          </p:val>
                                        </p:tav>
                                        <p:tav tm="100000">
                                          <p:val>
                                            <p:strVal val="#ppt_y"/>
                                          </p:val>
                                        </p:tav>
                                      </p:tavLst>
                                    </p:anim>
                                  </p:childTnLst>
                                </p:cTn>
                              </p:par>
                              <p:par>
                                <p:cTn id="265" presetID="42" presetClass="entr" presetSubtype="0" fill="hold" grpId="0" nodeType="withEffect">
                                  <p:stCondLst>
                                    <p:cond delay="0"/>
                                  </p:stCondLst>
                                  <p:childTnLst>
                                    <p:set>
                                      <p:cBhvr>
                                        <p:cTn id="266" dur="1" fill="hold">
                                          <p:stCondLst>
                                            <p:cond delay="0"/>
                                          </p:stCondLst>
                                        </p:cTn>
                                        <p:tgtEl>
                                          <p:spTgt spid="218"/>
                                        </p:tgtEl>
                                        <p:attrNameLst>
                                          <p:attrName>style.visibility</p:attrName>
                                        </p:attrNameLst>
                                      </p:cBhvr>
                                      <p:to>
                                        <p:strVal val="visible"/>
                                      </p:to>
                                    </p:set>
                                    <p:animEffect transition="in" filter="fade">
                                      <p:cBhvr>
                                        <p:cTn id="267" dur="1000"/>
                                        <p:tgtEl>
                                          <p:spTgt spid="218"/>
                                        </p:tgtEl>
                                      </p:cBhvr>
                                    </p:animEffect>
                                    <p:anim calcmode="lin" valueType="num">
                                      <p:cBhvr>
                                        <p:cTn id="268" dur="1000" fill="hold"/>
                                        <p:tgtEl>
                                          <p:spTgt spid="218"/>
                                        </p:tgtEl>
                                        <p:attrNameLst>
                                          <p:attrName>ppt_x</p:attrName>
                                        </p:attrNameLst>
                                      </p:cBhvr>
                                      <p:tavLst>
                                        <p:tav tm="0">
                                          <p:val>
                                            <p:strVal val="#ppt_x"/>
                                          </p:val>
                                        </p:tav>
                                        <p:tav tm="100000">
                                          <p:val>
                                            <p:strVal val="#ppt_x"/>
                                          </p:val>
                                        </p:tav>
                                      </p:tavLst>
                                    </p:anim>
                                    <p:anim calcmode="lin" valueType="num">
                                      <p:cBhvr>
                                        <p:cTn id="269" dur="1000" fill="hold"/>
                                        <p:tgtEl>
                                          <p:spTgt spid="218"/>
                                        </p:tgtEl>
                                        <p:attrNameLst>
                                          <p:attrName>ppt_y</p:attrName>
                                        </p:attrNameLst>
                                      </p:cBhvr>
                                      <p:tavLst>
                                        <p:tav tm="0">
                                          <p:val>
                                            <p:strVal val="#ppt_y+.1"/>
                                          </p:val>
                                        </p:tav>
                                        <p:tav tm="100000">
                                          <p:val>
                                            <p:strVal val="#ppt_y"/>
                                          </p:val>
                                        </p:tav>
                                      </p:tavLst>
                                    </p:anim>
                                  </p:childTnLst>
                                </p:cTn>
                              </p:par>
                              <p:par>
                                <p:cTn id="270" presetID="42" presetClass="entr" presetSubtype="0" fill="hold" grpId="0" nodeType="withEffect">
                                  <p:stCondLst>
                                    <p:cond delay="0"/>
                                  </p:stCondLst>
                                  <p:childTnLst>
                                    <p:set>
                                      <p:cBhvr>
                                        <p:cTn id="271" dur="1" fill="hold">
                                          <p:stCondLst>
                                            <p:cond delay="0"/>
                                          </p:stCondLst>
                                        </p:cTn>
                                        <p:tgtEl>
                                          <p:spTgt spid="220"/>
                                        </p:tgtEl>
                                        <p:attrNameLst>
                                          <p:attrName>style.visibility</p:attrName>
                                        </p:attrNameLst>
                                      </p:cBhvr>
                                      <p:to>
                                        <p:strVal val="visible"/>
                                      </p:to>
                                    </p:set>
                                    <p:animEffect transition="in" filter="fade">
                                      <p:cBhvr>
                                        <p:cTn id="272" dur="1000"/>
                                        <p:tgtEl>
                                          <p:spTgt spid="220"/>
                                        </p:tgtEl>
                                      </p:cBhvr>
                                    </p:animEffect>
                                    <p:anim calcmode="lin" valueType="num">
                                      <p:cBhvr>
                                        <p:cTn id="273" dur="1000" fill="hold"/>
                                        <p:tgtEl>
                                          <p:spTgt spid="220"/>
                                        </p:tgtEl>
                                        <p:attrNameLst>
                                          <p:attrName>ppt_x</p:attrName>
                                        </p:attrNameLst>
                                      </p:cBhvr>
                                      <p:tavLst>
                                        <p:tav tm="0">
                                          <p:val>
                                            <p:strVal val="#ppt_x"/>
                                          </p:val>
                                        </p:tav>
                                        <p:tav tm="100000">
                                          <p:val>
                                            <p:strVal val="#ppt_x"/>
                                          </p:val>
                                        </p:tav>
                                      </p:tavLst>
                                    </p:anim>
                                    <p:anim calcmode="lin" valueType="num">
                                      <p:cBhvr>
                                        <p:cTn id="274" dur="1000" fill="hold"/>
                                        <p:tgtEl>
                                          <p:spTgt spid="220"/>
                                        </p:tgtEl>
                                        <p:attrNameLst>
                                          <p:attrName>ppt_y</p:attrName>
                                        </p:attrNameLst>
                                      </p:cBhvr>
                                      <p:tavLst>
                                        <p:tav tm="0">
                                          <p:val>
                                            <p:strVal val="#ppt_y+.1"/>
                                          </p:val>
                                        </p:tav>
                                        <p:tav tm="100000">
                                          <p:val>
                                            <p:strVal val="#ppt_y"/>
                                          </p:val>
                                        </p:tav>
                                      </p:tavLst>
                                    </p:anim>
                                  </p:childTnLst>
                                </p:cTn>
                              </p:par>
                              <p:par>
                                <p:cTn id="275" presetID="42" presetClass="entr" presetSubtype="0" fill="hold" grpId="0" nodeType="withEffect">
                                  <p:stCondLst>
                                    <p:cond delay="0"/>
                                  </p:stCondLst>
                                  <p:childTnLst>
                                    <p:set>
                                      <p:cBhvr>
                                        <p:cTn id="276" dur="1" fill="hold">
                                          <p:stCondLst>
                                            <p:cond delay="0"/>
                                          </p:stCondLst>
                                        </p:cTn>
                                        <p:tgtEl>
                                          <p:spTgt spid="222"/>
                                        </p:tgtEl>
                                        <p:attrNameLst>
                                          <p:attrName>style.visibility</p:attrName>
                                        </p:attrNameLst>
                                      </p:cBhvr>
                                      <p:to>
                                        <p:strVal val="visible"/>
                                      </p:to>
                                    </p:set>
                                    <p:animEffect transition="in" filter="fade">
                                      <p:cBhvr>
                                        <p:cTn id="277" dur="1000"/>
                                        <p:tgtEl>
                                          <p:spTgt spid="222"/>
                                        </p:tgtEl>
                                      </p:cBhvr>
                                    </p:animEffect>
                                    <p:anim calcmode="lin" valueType="num">
                                      <p:cBhvr>
                                        <p:cTn id="278" dur="1000" fill="hold"/>
                                        <p:tgtEl>
                                          <p:spTgt spid="222"/>
                                        </p:tgtEl>
                                        <p:attrNameLst>
                                          <p:attrName>ppt_x</p:attrName>
                                        </p:attrNameLst>
                                      </p:cBhvr>
                                      <p:tavLst>
                                        <p:tav tm="0">
                                          <p:val>
                                            <p:strVal val="#ppt_x"/>
                                          </p:val>
                                        </p:tav>
                                        <p:tav tm="100000">
                                          <p:val>
                                            <p:strVal val="#ppt_x"/>
                                          </p:val>
                                        </p:tav>
                                      </p:tavLst>
                                    </p:anim>
                                    <p:anim calcmode="lin" valueType="num">
                                      <p:cBhvr>
                                        <p:cTn id="279" dur="1000" fill="hold"/>
                                        <p:tgtEl>
                                          <p:spTgt spid="222"/>
                                        </p:tgtEl>
                                        <p:attrNameLst>
                                          <p:attrName>ppt_y</p:attrName>
                                        </p:attrNameLst>
                                      </p:cBhvr>
                                      <p:tavLst>
                                        <p:tav tm="0">
                                          <p:val>
                                            <p:strVal val="#ppt_y+.1"/>
                                          </p:val>
                                        </p:tav>
                                        <p:tav tm="100000">
                                          <p:val>
                                            <p:strVal val="#ppt_y"/>
                                          </p:val>
                                        </p:tav>
                                      </p:tavLst>
                                    </p:anim>
                                  </p:childTnLst>
                                </p:cTn>
                              </p:par>
                              <p:par>
                                <p:cTn id="280" presetID="42" presetClass="entr" presetSubtype="0" fill="hold" grpId="0" nodeType="withEffect">
                                  <p:stCondLst>
                                    <p:cond delay="0"/>
                                  </p:stCondLst>
                                  <p:childTnLst>
                                    <p:set>
                                      <p:cBhvr>
                                        <p:cTn id="281" dur="1" fill="hold">
                                          <p:stCondLst>
                                            <p:cond delay="0"/>
                                          </p:stCondLst>
                                        </p:cTn>
                                        <p:tgtEl>
                                          <p:spTgt spid="224"/>
                                        </p:tgtEl>
                                        <p:attrNameLst>
                                          <p:attrName>style.visibility</p:attrName>
                                        </p:attrNameLst>
                                      </p:cBhvr>
                                      <p:to>
                                        <p:strVal val="visible"/>
                                      </p:to>
                                    </p:set>
                                    <p:animEffect transition="in" filter="fade">
                                      <p:cBhvr>
                                        <p:cTn id="282" dur="1000"/>
                                        <p:tgtEl>
                                          <p:spTgt spid="224"/>
                                        </p:tgtEl>
                                      </p:cBhvr>
                                    </p:animEffect>
                                    <p:anim calcmode="lin" valueType="num">
                                      <p:cBhvr>
                                        <p:cTn id="283" dur="1000" fill="hold"/>
                                        <p:tgtEl>
                                          <p:spTgt spid="224"/>
                                        </p:tgtEl>
                                        <p:attrNameLst>
                                          <p:attrName>ppt_x</p:attrName>
                                        </p:attrNameLst>
                                      </p:cBhvr>
                                      <p:tavLst>
                                        <p:tav tm="0">
                                          <p:val>
                                            <p:strVal val="#ppt_x"/>
                                          </p:val>
                                        </p:tav>
                                        <p:tav tm="100000">
                                          <p:val>
                                            <p:strVal val="#ppt_x"/>
                                          </p:val>
                                        </p:tav>
                                      </p:tavLst>
                                    </p:anim>
                                    <p:anim calcmode="lin" valueType="num">
                                      <p:cBhvr>
                                        <p:cTn id="284" dur="1000" fill="hold"/>
                                        <p:tgtEl>
                                          <p:spTgt spid="224"/>
                                        </p:tgtEl>
                                        <p:attrNameLst>
                                          <p:attrName>ppt_y</p:attrName>
                                        </p:attrNameLst>
                                      </p:cBhvr>
                                      <p:tavLst>
                                        <p:tav tm="0">
                                          <p:val>
                                            <p:strVal val="#ppt_y+.1"/>
                                          </p:val>
                                        </p:tav>
                                        <p:tav tm="100000">
                                          <p:val>
                                            <p:strVal val="#ppt_y"/>
                                          </p:val>
                                        </p:tav>
                                      </p:tavLst>
                                    </p:anim>
                                  </p:childTnLst>
                                </p:cTn>
                              </p:par>
                              <p:par>
                                <p:cTn id="285" presetID="42" presetClass="entr" presetSubtype="0" fill="hold" grpId="0" nodeType="withEffect">
                                  <p:stCondLst>
                                    <p:cond delay="0"/>
                                  </p:stCondLst>
                                  <p:childTnLst>
                                    <p:set>
                                      <p:cBhvr>
                                        <p:cTn id="286" dur="1" fill="hold">
                                          <p:stCondLst>
                                            <p:cond delay="0"/>
                                          </p:stCondLst>
                                        </p:cTn>
                                        <p:tgtEl>
                                          <p:spTgt spid="226"/>
                                        </p:tgtEl>
                                        <p:attrNameLst>
                                          <p:attrName>style.visibility</p:attrName>
                                        </p:attrNameLst>
                                      </p:cBhvr>
                                      <p:to>
                                        <p:strVal val="visible"/>
                                      </p:to>
                                    </p:set>
                                    <p:animEffect transition="in" filter="fade">
                                      <p:cBhvr>
                                        <p:cTn id="287" dur="1000"/>
                                        <p:tgtEl>
                                          <p:spTgt spid="226"/>
                                        </p:tgtEl>
                                      </p:cBhvr>
                                    </p:animEffect>
                                    <p:anim calcmode="lin" valueType="num">
                                      <p:cBhvr>
                                        <p:cTn id="288" dur="1000" fill="hold"/>
                                        <p:tgtEl>
                                          <p:spTgt spid="226"/>
                                        </p:tgtEl>
                                        <p:attrNameLst>
                                          <p:attrName>ppt_x</p:attrName>
                                        </p:attrNameLst>
                                      </p:cBhvr>
                                      <p:tavLst>
                                        <p:tav tm="0">
                                          <p:val>
                                            <p:strVal val="#ppt_x"/>
                                          </p:val>
                                        </p:tav>
                                        <p:tav tm="100000">
                                          <p:val>
                                            <p:strVal val="#ppt_x"/>
                                          </p:val>
                                        </p:tav>
                                      </p:tavLst>
                                    </p:anim>
                                    <p:anim calcmode="lin" valueType="num">
                                      <p:cBhvr>
                                        <p:cTn id="289" dur="1000" fill="hold"/>
                                        <p:tgtEl>
                                          <p:spTgt spid="226"/>
                                        </p:tgtEl>
                                        <p:attrNameLst>
                                          <p:attrName>ppt_y</p:attrName>
                                        </p:attrNameLst>
                                      </p:cBhvr>
                                      <p:tavLst>
                                        <p:tav tm="0">
                                          <p:val>
                                            <p:strVal val="#ppt_y+.1"/>
                                          </p:val>
                                        </p:tav>
                                        <p:tav tm="100000">
                                          <p:val>
                                            <p:strVal val="#ppt_y"/>
                                          </p:val>
                                        </p:tav>
                                      </p:tavLst>
                                    </p:anim>
                                  </p:childTnLst>
                                </p:cTn>
                              </p:par>
                              <p:par>
                                <p:cTn id="290" presetID="42" presetClass="entr" presetSubtype="0" fill="hold" grpId="0" nodeType="withEffect">
                                  <p:stCondLst>
                                    <p:cond delay="0"/>
                                  </p:stCondLst>
                                  <p:childTnLst>
                                    <p:set>
                                      <p:cBhvr>
                                        <p:cTn id="291" dur="1" fill="hold">
                                          <p:stCondLst>
                                            <p:cond delay="0"/>
                                          </p:stCondLst>
                                        </p:cTn>
                                        <p:tgtEl>
                                          <p:spTgt spid="228"/>
                                        </p:tgtEl>
                                        <p:attrNameLst>
                                          <p:attrName>style.visibility</p:attrName>
                                        </p:attrNameLst>
                                      </p:cBhvr>
                                      <p:to>
                                        <p:strVal val="visible"/>
                                      </p:to>
                                    </p:set>
                                    <p:animEffect transition="in" filter="fade">
                                      <p:cBhvr>
                                        <p:cTn id="292" dur="1000"/>
                                        <p:tgtEl>
                                          <p:spTgt spid="228"/>
                                        </p:tgtEl>
                                      </p:cBhvr>
                                    </p:animEffect>
                                    <p:anim calcmode="lin" valueType="num">
                                      <p:cBhvr>
                                        <p:cTn id="293" dur="1000" fill="hold"/>
                                        <p:tgtEl>
                                          <p:spTgt spid="228"/>
                                        </p:tgtEl>
                                        <p:attrNameLst>
                                          <p:attrName>ppt_x</p:attrName>
                                        </p:attrNameLst>
                                      </p:cBhvr>
                                      <p:tavLst>
                                        <p:tav tm="0">
                                          <p:val>
                                            <p:strVal val="#ppt_x"/>
                                          </p:val>
                                        </p:tav>
                                        <p:tav tm="100000">
                                          <p:val>
                                            <p:strVal val="#ppt_x"/>
                                          </p:val>
                                        </p:tav>
                                      </p:tavLst>
                                    </p:anim>
                                    <p:anim calcmode="lin" valueType="num">
                                      <p:cBhvr>
                                        <p:cTn id="294" dur="1000" fill="hold"/>
                                        <p:tgtEl>
                                          <p:spTgt spid="228"/>
                                        </p:tgtEl>
                                        <p:attrNameLst>
                                          <p:attrName>ppt_y</p:attrName>
                                        </p:attrNameLst>
                                      </p:cBhvr>
                                      <p:tavLst>
                                        <p:tav tm="0">
                                          <p:val>
                                            <p:strVal val="#ppt_y+.1"/>
                                          </p:val>
                                        </p:tav>
                                        <p:tav tm="100000">
                                          <p:val>
                                            <p:strVal val="#ppt_y"/>
                                          </p:val>
                                        </p:tav>
                                      </p:tavLst>
                                    </p:anim>
                                  </p:childTnLst>
                                </p:cTn>
                              </p:par>
                              <p:par>
                                <p:cTn id="295" presetID="42" presetClass="entr" presetSubtype="0" fill="hold" grpId="0" nodeType="withEffect">
                                  <p:stCondLst>
                                    <p:cond delay="0"/>
                                  </p:stCondLst>
                                  <p:childTnLst>
                                    <p:set>
                                      <p:cBhvr>
                                        <p:cTn id="296" dur="1" fill="hold">
                                          <p:stCondLst>
                                            <p:cond delay="0"/>
                                          </p:stCondLst>
                                        </p:cTn>
                                        <p:tgtEl>
                                          <p:spTgt spid="230"/>
                                        </p:tgtEl>
                                        <p:attrNameLst>
                                          <p:attrName>style.visibility</p:attrName>
                                        </p:attrNameLst>
                                      </p:cBhvr>
                                      <p:to>
                                        <p:strVal val="visible"/>
                                      </p:to>
                                    </p:set>
                                    <p:animEffect transition="in" filter="fade">
                                      <p:cBhvr>
                                        <p:cTn id="297" dur="1000"/>
                                        <p:tgtEl>
                                          <p:spTgt spid="230"/>
                                        </p:tgtEl>
                                      </p:cBhvr>
                                    </p:animEffect>
                                    <p:anim calcmode="lin" valueType="num">
                                      <p:cBhvr>
                                        <p:cTn id="298" dur="1000" fill="hold"/>
                                        <p:tgtEl>
                                          <p:spTgt spid="230"/>
                                        </p:tgtEl>
                                        <p:attrNameLst>
                                          <p:attrName>ppt_x</p:attrName>
                                        </p:attrNameLst>
                                      </p:cBhvr>
                                      <p:tavLst>
                                        <p:tav tm="0">
                                          <p:val>
                                            <p:strVal val="#ppt_x"/>
                                          </p:val>
                                        </p:tav>
                                        <p:tav tm="100000">
                                          <p:val>
                                            <p:strVal val="#ppt_x"/>
                                          </p:val>
                                        </p:tav>
                                      </p:tavLst>
                                    </p:anim>
                                    <p:anim calcmode="lin" valueType="num">
                                      <p:cBhvr>
                                        <p:cTn id="299" dur="1000" fill="hold"/>
                                        <p:tgtEl>
                                          <p:spTgt spid="230"/>
                                        </p:tgtEl>
                                        <p:attrNameLst>
                                          <p:attrName>ppt_y</p:attrName>
                                        </p:attrNameLst>
                                      </p:cBhvr>
                                      <p:tavLst>
                                        <p:tav tm="0">
                                          <p:val>
                                            <p:strVal val="#ppt_y+.1"/>
                                          </p:val>
                                        </p:tav>
                                        <p:tav tm="100000">
                                          <p:val>
                                            <p:strVal val="#ppt_y"/>
                                          </p:val>
                                        </p:tav>
                                      </p:tavLst>
                                    </p:anim>
                                  </p:childTnLst>
                                </p:cTn>
                              </p:par>
                              <p:par>
                                <p:cTn id="300" presetID="42" presetClass="entr" presetSubtype="0" fill="hold" grpId="0" nodeType="withEffect">
                                  <p:stCondLst>
                                    <p:cond delay="0"/>
                                  </p:stCondLst>
                                  <p:childTnLst>
                                    <p:set>
                                      <p:cBhvr>
                                        <p:cTn id="301" dur="1" fill="hold">
                                          <p:stCondLst>
                                            <p:cond delay="0"/>
                                          </p:stCondLst>
                                        </p:cTn>
                                        <p:tgtEl>
                                          <p:spTgt spid="232"/>
                                        </p:tgtEl>
                                        <p:attrNameLst>
                                          <p:attrName>style.visibility</p:attrName>
                                        </p:attrNameLst>
                                      </p:cBhvr>
                                      <p:to>
                                        <p:strVal val="visible"/>
                                      </p:to>
                                    </p:set>
                                    <p:animEffect transition="in" filter="fade">
                                      <p:cBhvr>
                                        <p:cTn id="302" dur="1000"/>
                                        <p:tgtEl>
                                          <p:spTgt spid="232"/>
                                        </p:tgtEl>
                                      </p:cBhvr>
                                    </p:animEffect>
                                    <p:anim calcmode="lin" valueType="num">
                                      <p:cBhvr>
                                        <p:cTn id="303" dur="1000" fill="hold"/>
                                        <p:tgtEl>
                                          <p:spTgt spid="232"/>
                                        </p:tgtEl>
                                        <p:attrNameLst>
                                          <p:attrName>ppt_x</p:attrName>
                                        </p:attrNameLst>
                                      </p:cBhvr>
                                      <p:tavLst>
                                        <p:tav tm="0">
                                          <p:val>
                                            <p:strVal val="#ppt_x"/>
                                          </p:val>
                                        </p:tav>
                                        <p:tav tm="100000">
                                          <p:val>
                                            <p:strVal val="#ppt_x"/>
                                          </p:val>
                                        </p:tav>
                                      </p:tavLst>
                                    </p:anim>
                                    <p:anim calcmode="lin" valueType="num">
                                      <p:cBhvr>
                                        <p:cTn id="304" dur="1000" fill="hold"/>
                                        <p:tgtEl>
                                          <p:spTgt spid="232"/>
                                        </p:tgtEl>
                                        <p:attrNameLst>
                                          <p:attrName>ppt_y</p:attrName>
                                        </p:attrNameLst>
                                      </p:cBhvr>
                                      <p:tavLst>
                                        <p:tav tm="0">
                                          <p:val>
                                            <p:strVal val="#ppt_y+.1"/>
                                          </p:val>
                                        </p:tav>
                                        <p:tav tm="100000">
                                          <p:val>
                                            <p:strVal val="#ppt_y"/>
                                          </p:val>
                                        </p:tav>
                                      </p:tavLst>
                                    </p:anim>
                                  </p:childTnLst>
                                </p:cTn>
                              </p:par>
                              <p:par>
                                <p:cTn id="305" presetID="42" presetClass="entr" presetSubtype="0" fill="hold" grpId="0" nodeType="withEffect">
                                  <p:stCondLst>
                                    <p:cond delay="0"/>
                                  </p:stCondLst>
                                  <p:childTnLst>
                                    <p:set>
                                      <p:cBhvr>
                                        <p:cTn id="306" dur="1" fill="hold">
                                          <p:stCondLst>
                                            <p:cond delay="0"/>
                                          </p:stCondLst>
                                        </p:cTn>
                                        <p:tgtEl>
                                          <p:spTgt spid="234"/>
                                        </p:tgtEl>
                                        <p:attrNameLst>
                                          <p:attrName>style.visibility</p:attrName>
                                        </p:attrNameLst>
                                      </p:cBhvr>
                                      <p:to>
                                        <p:strVal val="visible"/>
                                      </p:to>
                                    </p:set>
                                    <p:animEffect transition="in" filter="fade">
                                      <p:cBhvr>
                                        <p:cTn id="307" dur="1000"/>
                                        <p:tgtEl>
                                          <p:spTgt spid="234"/>
                                        </p:tgtEl>
                                      </p:cBhvr>
                                    </p:animEffect>
                                    <p:anim calcmode="lin" valueType="num">
                                      <p:cBhvr>
                                        <p:cTn id="308" dur="1000" fill="hold"/>
                                        <p:tgtEl>
                                          <p:spTgt spid="234"/>
                                        </p:tgtEl>
                                        <p:attrNameLst>
                                          <p:attrName>ppt_x</p:attrName>
                                        </p:attrNameLst>
                                      </p:cBhvr>
                                      <p:tavLst>
                                        <p:tav tm="0">
                                          <p:val>
                                            <p:strVal val="#ppt_x"/>
                                          </p:val>
                                        </p:tav>
                                        <p:tav tm="100000">
                                          <p:val>
                                            <p:strVal val="#ppt_x"/>
                                          </p:val>
                                        </p:tav>
                                      </p:tavLst>
                                    </p:anim>
                                    <p:anim calcmode="lin" valueType="num">
                                      <p:cBhvr>
                                        <p:cTn id="309" dur="1000" fill="hold"/>
                                        <p:tgtEl>
                                          <p:spTgt spid="234"/>
                                        </p:tgtEl>
                                        <p:attrNameLst>
                                          <p:attrName>ppt_y</p:attrName>
                                        </p:attrNameLst>
                                      </p:cBhvr>
                                      <p:tavLst>
                                        <p:tav tm="0">
                                          <p:val>
                                            <p:strVal val="#ppt_y+.1"/>
                                          </p:val>
                                        </p:tav>
                                        <p:tav tm="100000">
                                          <p:val>
                                            <p:strVal val="#ppt_y"/>
                                          </p:val>
                                        </p:tav>
                                      </p:tavLst>
                                    </p:anim>
                                  </p:childTnLst>
                                </p:cTn>
                              </p:par>
                              <p:par>
                                <p:cTn id="310" presetID="42" presetClass="entr" presetSubtype="0" fill="hold" grpId="0" nodeType="withEffect">
                                  <p:stCondLst>
                                    <p:cond delay="0"/>
                                  </p:stCondLst>
                                  <p:childTnLst>
                                    <p:set>
                                      <p:cBhvr>
                                        <p:cTn id="311" dur="1" fill="hold">
                                          <p:stCondLst>
                                            <p:cond delay="0"/>
                                          </p:stCondLst>
                                        </p:cTn>
                                        <p:tgtEl>
                                          <p:spTgt spid="236"/>
                                        </p:tgtEl>
                                        <p:attrNameLst>
                                          <p:attrName>style.visibility</p:attrName>
                                        </p:attrNameLst>
                                      </p:cBhvr>
                                      <p:to>
                                        <p:strVal val="visible"/>
                                      </p:to>
                                    </p:set>
                                    <p:animEffect transition="in" filter="fade">
                                      <p:cBhvr>
                                        <p:cTn id="312" dur="1000"/>
                                        <p:tgtEl>
                                          <p:spTgt spid="236"/>
                                        </p:tgtEl>
                                      </p:cBhvr>
                                    </p:animEffect>
                                    <p:anim calcmode="lin" valueType="num">
                                      <p:cBhvr>
                                        <p:cTn id="313" dur="1000" fill="hold"/>
                                        <p:tgtEl>
                                          <p:spTgt spid="236"/>
                                        </p:tgtEl>
                                        <p:attrNameLst>
                                          <p:attrName>ppt_x</p:attrName>
                                        </p:attrNameLst>
                                      </p:cBhvr>
                                      <p:tavLst>
                                        <p:tav tm="0">
                                          <p:val>
                                            <p:strVal val="#ppt_x"/>
                                          </p:val>
                                        </p:tav>
                                        <p:tav tm="100000">
                                          <p:val>
                                            <p:strVal val="#ppt_x"/>
                                          </p:val>
                                        </p:tav>
                                      </p:tavLst>
                                    </p:anim>
                                    <p:anim calcmode="lin" valueType="num">
                                      <p:cBhvr>
                                        <p:cTn id="314" dur="1000" fill="hold"/>
                                        <p:tgtEl>
                                          <p:spTgt spid="236"/>
                                        </p:tgtEl>
                                        <p:attrNameLst>
                                          <p:attrName>ppt_y</p:attrName>
                                        </p:attrNameLst>
                                      </p:cBhvr>
                                      <p:tavLst>
                                        <p:tav tm="0">
                                          <p:val>
                                            <p:strVal val="#ppt_y+.1"/>
                                          </p:val>
                                        </p:tav>
                                        <p:tav tm="100000">
                                          <p:val>
                                            <p:strVal val="#ppt_y"/>
                                          </p:val>
                                        </p:tav>
                                      </p:tavLst>
                                    </p:anim>
                                  </p:childTnLst>
                                </p:cTn>
                              </p:par>
                            </p:childTnLst>
                          </p:cTn>
                        </p:par>
                        <p:par>
                          <p:cTn id="315" fill="hold">
                            <p:stCondLst>
                              <p:cond delay="1000"/>
                            </p:stCondLst>
                            <p:childTnLst>
                              <p:par>
                                <p:cTn id="316" presetID="1" presetClass="mediacall" presetSubtype="0" fill="hold" nodeType="afterEffect">
                                  <p:stCondLst>
                                    <p:cond delay="0"/>
                                  </p:stCondLst>
                                  <p:childTnLst>
                                    <p:cmd type="call" cmd="playFrom(0.0)">
                                      <p:cBhvr>
                                        <p:cTn id="317" dur="91653" fill="hold"/>
                                        <p:tgtEl>
                                          <p:spTgt spid="7"/>
                                        </p:tgtEl>
                                      </p:cBhvr>
                                    </p:cmd>
                                  </p:childTnLst>
                                </p:cTn>
                              </p:par>
                            </p:childTnLst>
                          </p:cTn>
                        </p:par>
                      </p:childTnLst>
                    </p:cTn>
                  </p:par>
                </p:childTnLst>
              </p:cTn>
              <p:prevCondLst>
                <p:cond evt="onPrev" delay="0">
                  <p:tgtEl>
                    <p:sldTgt/>
                  </p:tgtEl>
                </p:cond>
              </p:prevCondLst>
              <p:nextCondLst>
                <p:cond evt="onNext" delay="0">
                  <p:tgtEl>
                    <p:sldTgt/>
                  </p:tgtEl>
                </p:cond>
              </p:nextCondLst>
            </p:seq>
            <p:audio>
              <p:cMediaNode vol="80000">
                <p:cTn id="318" fill="hold" display="0">
                  <p:stCondLst>
                    <p:cond delay="indefinite"/>
                  </p:stCondLst>
                  <p:endCondLst>
                    <p:cond evt="onStopAudio" delay="0">
                      <p:tgtEl>
                        <p:sldTgt/>
                      </p:tgtEl>
                    </p:cond>
                  </p:endCondLst>
                </p:cTn>
                <p:tgtEl>
                  <p:spTgt spid="7"/>
                </p:tgtEl>
              </p:cMediaNode>
            </p:audio>
          </p:childTnLst>
        </p:cTn>
      </p:par>
    </p:tnLst>
    <p:bldLst>
      <p:bldP spid="4" grpId="0"/>
      <p:bldP spid="5" grpId="0"/>
      <p:bldP spid="27" grpId="0" animBg="1"/>
      <p:bldP spid="29" grpId="0" animBg="1"/>
      <p:bldP spid="31" grpId="0" animBg="1"/>
      <p:bldP spid="33" grpId="0" animBg="1"/>
      <p:bldP spid="35" grpId="0" animBg="1"/>
      <p:bldP spid="37" grpId="0" animBg="1"/>
      <p:bldP spid="39" grpId="0" animBg="1"/>
      <p:bldP spid="41" grpId="0" animBg="1"/>
      <p:bldP spid="43" grpId="0" animBg="1"/>
      <p:bldP spid="45" grpId="0" animBg="1"/>
      <p:bldP spid="47" grpId="0" animBg="1"/>
      <p:bldP spid="49" grpId="0" animBg="1"/>
      <p:bldP spid="55" grpId="0" animBg="1"/>
      <p:bldP spid="57" grpId="0" animBg="1"/>
      <p:bldP spid="59" grpId="0" animBg="1"/>
      <p:bldP spid="61" grpId="0" animBg="1"/>
      <p:bldP spid="63" grpId="0" animBg="1"/>
      <p:bldP spid="65" grpId="0" animBg="1"/>
      <p:bldP spid="69" grpId="0"/>
      <p:bldP spid="73" grpId="0"/>
      <p:bldP spid="87" grpId="0"/>
      <p:bldP spid="89" grpId="0"/>
      <p:bldP spid="91" grpId="0"/>
      <p:bldP spid="93" grpId="0"/>
      <p:bldP spid="95" grpId="0"/>
      <p:bldP spid="97" grpId="0" animBg="1"/>
      <p:bldP spid="99" grpId="0" animBg="1"/>
      <p:bldP spid="111" grpId="0"/>
      <p:bldP spid="115" grpId="0"/>
      <p:bldP spid="198" grpId="0" animBg="1"/>
      <p:bldP spid="200" grpId="0" animBg="1"/>
      <p:bldP spid="202" grpId="0" animBg="1"/>
      <p:bldP spid="204" grpId="0" animBg="1"/>
      <p:bldP spid="206" grpId="0" animBg="1"/>
      <p:bldP spid="216" grpId="0"/>
      <p:bldP spid="218" grpId="0"/>
      <p:bldP spid="220" grpId="0"/>
      <p:bldP spid="222" grpId="0"/>
      <p:bldP spid="224" grpId="0"/>
      <p:bldP spid="226" grpId="0"/>
      <p:bldP spid="228" grpId="0"/>
      <p:bldP spid="230" grpId="0"/>
      <p:bldP spid="232" grpId="0"/>
      <p:bldP spid="234" grpId="0"/>
      <p:bldP spid="236" grpId="0"/>
    </p:bldLst>
  </p:timing>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16" name="TextBox 115">
            <a:extLst>
              <a:ext uri="{FF2B5EF4-FFF2-40B4-BE49-F238E27FC236}">
                <a16:creationId xmlns:a16="http://schemas.microsoft.com/office/drawing/2014/main" id="{8010949C-40F2-0460-8BCB-E00FBF00487B}"/>
              </a:ext>
            </a:extLst>
          </p:cNvPr>
          <p:cNvSpPr txBox="1"/>
          <p:nvPr/>
        </p:nvSpPr>
        <p:spPr>
          <a:xfrm>
            <a:off x="174324" y="810594"/>
            <a:ext cx="6197600" cy="584775"/>
          </a:xfrm>
          <a:prstGeom prst="rect">
            <a:avLst/>
          </a:prstGeom>
          <a:noFill/>
        </p:spPr>
        <p:txBody>
          <a:bodyPr wrap="square" rtlCol="0">
            <a:spAutoFit/>
          </a:bodyPr>
          <a:lstStyle/>
          <a:p>
            <a:r>
              <a:rPr lang="en-GB" sz="3200" b="1" dirty="0">
                <a:solidFill>
                  <a:srgbClr val="A65B47"/>
                </a:solidFill>
                <a:latin typeface="Meiryo" panose="020B0604030504040204" pitchFamily="34" charset="-128"/>
                <a:ea typeface="Meiryo" panose="020B0604030504040204" pitchFamily="34" charset="-128"/>
                <a:cs typeface="Angsana New" panose="02020603050405020304" pitchFamily="18" charset="-34"/>
              </a:rPr>
              <a:t>in Older People’s Care </a:t>
            </a:r>
            <a:endParaRPr lang="en-GB" sz="4800" b="1" dirty="0">
              <a:solidFill>
                <a:srgbClr val="A65B47"/>
              </a:solidFill>
              <a:latin typeface="Meiryo" panose="020B0604030504040204" pitchFamily="34" charset="-128"/>
              <a:ea typeface="Meiryo" panose="020B0604030504040204" pitchFamily="34" charset="-128"/>
              <a:cs typeface="Angsana New" panose="02020603050405020304" pitchFamily="18" charset="-34"/>
            </a:endParaRPr>
          </a:p>
        </p:txBody>
      </p:sp>
      <p:sp>
        <p:nvSpPr>
          <p:cNvPr id="117" name="TextBox 116">
            <a:extLst>
              <a:ext uri="{FF2B5EF4-FFF2-40B4-BE49-F238E27FC236}">
                <a16:creationId xmlns:a16="http://schemas.microsoft.com/office/drawing/2014/main" id="{D09ECDF8-D461-FDF5-7E22-8D30460DC00F}"/>
              </a:ext>
            </a:extLst>
          </p:cNvPr>
          <p:cNvSpPr txBox="1"/>
          <p:nvPr/>
        </p:nvSpPr>
        <p:spPr>
          <a:xfrm>
            <a:off x="132079" y="169850"/>
            <a:ext cx="7632299" cy="830997"/>
          </a:xfrm>
          <a:prstGeom prst="rect">
            <a:avLst/>
          </a:prstGeom>
          <a:noFill/>
        </p:spPr>
        <p:txBody>
          <a:bodyPr wrap="square" rtlCol="0">
            <a:spAutoFit/>
          </a:bodyPr>
          <a:lstStyle/>
          <a:p>
            <a:r>
              <a:rPr lang="en-GB" sz="4800" b="1" dirty="0">
                <a:solidFill>
                  <a:srgbClr val="0F121A"/>
                </a:solidFill>
                <a:latin typeface="Modern No. 20" panose="02070704070505020303" pitchFamily="18" charset="0"/>
              </a:rPr>
              <a:t>Technological Innovations</a:t>
            </a:r>
            <a:endParaRPr lang="en-GB" sz="2800" b="1" dirty="0">
              <a:solidFill>
                <a:srgbClr val="0F121A"/>
              </a:solidFill>
              <a:latin typeface="Modern No. 20" panose="02070704070505020303" pitchFamily="18" charset="0"/>
            </a:endParaRPr>
          </a:p>
        </p:txBody>
      </p:sp>
      <p:cxnSp>
        <p:nvCxnSpPr>
          <p:cNvPr id="118" name="Straight Connector 117">
            <a:extLst>
              <a:ext uri="{FF2B5EF4-FFF2-40B4-BE49-F238E27FC236}">
                <a16:creationId xmlns:a16="http://schemas.microsoft.com/office/drawing/2014/main" id="{95B670B8-33FE-9D4C-45CF-459C3D180A81}"/>
              </a:ext>
            </a:extLst>
          </p:cNvPr>
          <p:cNvCxnSpPr>
            <a:cxnSpLocks/>
          </p:cNvCxnSpPr>
          <p:nvPr/>
        </p:nvCxnSpPr>
        <p:spPr>
          <a:xfrm>
            <a:off x="294636" y="1374208"/>
            <a:ext cx="398784" cy="0"/>
          </a:xfrm>
          <a:prstGeom prst="line">
            <a:avLst/>
          </a:prstGeom>
          <a:ln w="38100">
            <a:solidFill>
              <a:srgbClr val="A65B47"/>
            </a:solidFill>
          </a:ln>
        </p:spPr>
        <p:style>
          <a:lnRef idx="2">
            <a:schemeClr val="accent1"/>
          </a:lnRef>
          <a:fillRef idx="0">
            <a:schemeClr val="accent1"/>
          </a:fillRef>
          <a:effectRef idx="1">
            <a:schemeClr val="accent1"/>
          </a:effectRef>
          <a:fontRef idx="minor">
            <a:schemeClr val="tx1"/>
          </a:fontRef>
        </p:style>
      </p:cxnSp>
      <p:sp>
        <p:nvSpPr>
          <p:cNvPr id="120" name="TextBox 119">
            <a:extLst>
              <a:ext uri="{FF2B5EF4-FFF2-40B4-BE49-F238E27FC236}">
                <a16:creationId xmlns:a16="http://schemas.microsoft.com/office/drawing/2014/main" id="{09E35043-6F92-4CAE-7316-34C8CC6784A1}"/>
              </a:ext>
            </a:extLst>
          </p:cNvPr>
          <p:cNvSpPr txBox="1"/>
          <p:nvPr/>
        </p:nvSpPr>
        <p:spPr>
          <a:xfrm>
            <a:off x="620294" y="1215888"/>
            <a:ext cx="5962851" cy="338554"/>
          </a:xfrm>
          <a:prstGeom prst="rect">
            <a:avLst/>
          </a:prstGeom>
          <a:noFill/>
        </p:spPr>
        <p:txBody>
          <a:bodyPr wrap="square" rtlCol="0">
            <a:spAutoFit/>
          </a:bodyPr>
          <a:lstStyle/>
          <a:p>
            <a:r>
              <a:rPr lang="en-GB" sz="1600" dirty="0">
                <a:solidFill>
                  <a:srgbClr val="515671"/>
                </a:solidFill>
                <a:latin typeface="Abadi ExtraLight" panose="020B0204020104020204" pitchFamily="34" charset="0"/>
              </a:rPr>
              <a:t>INNOVATONS SUPPORTING INDEPENDENCE</a:t>
            </a:r>
          </a:p>
        </p:txBody>
      </p:sp>
      <p:sp>
        <p:nvSpPr>
          <p:cNvPr id="125" name="Rectangle: Rounded Corners 124">
            <a:extLst>
              <a:ext uri="{FF2B5EF4-FFF2-40B4-BE49-F238E27FC236}">
                <a16:creationId xmlns:a16="http://schemas.microsoft.com/office/drawing/2014/main" id="{38B9EA85-7EC4-F5CC-A644-FE3D755904A7}"/>
              </a:ext>
            </a:extLst>
          </p:cNvPr>
          <p:cNvSpPr/>
          <p:nvPr/>
        </p:nvSpPr>
        <p:spPr>
          <a:xfrm>
            <a:off x="69303" y="1667583"/>
            <a:ext cx="2037848" cy="3600376"/>
          </a:xfrm>
          <a:prstGeom prst="roundRect">
            <a:avLst>
              <a:gd name="adj" fmla="val 12180"/>
            </a:avLst>
          </a:prstGeom>
          <a:solidFill>
            <a:srgbClr val="EAEEE5"/>
          </a:solidFill>
          <a:ln>
            <a:solidFill>
              <a:srgbClr val="EAEEE5"/>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127" name="Rectangle: Rounded Corners 126">
            <a:extLst>
              <a:ext uri="{FF2B5EF4-FFF2-40B4-BE49-F238E27FC236}">
                <a16:creationId xmlns:a16="http://schemas.microsoft.com/office/drawing/2014/main" id="{4F90E700-179C-A44E-776F-7C0ED4D847FF}"/>
              </a:ext>
            </a:extLst>
          </p:cNvPr>
          <p:cNvSpPr/>
          <p:nvPr/>
        </p:nvSpPr>
        <p:spPr>
          <a:xfrm>
            <a:off x="4297067" y="1694093"/>
            <a:ext cx="2077633" cy="3573866"/>
          </a:xfrm>
          <a:prstGeom prst="roundRect">
            <a:avLst>
              <a:gd name="adj" fmla="val 11166"/>
            </a:avLst>
          </a:prstGeom>
          <a:solidFill>
            <a:srgbClr val="EEF1E9"/>
          </a:solidFill>
          <a:ln>
            <a:solidFill>
              <a:srgbClr val="EEF1E9"/>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129" name="Rectangle: Rounded Corners 128">
            <a:extLst>
              <a:ext uri="{FF2B5EF4-FFF2-40B4-BE49-F238E27FC236}">
                <a16:creationId xmlns:a16="http://schemas.microsoft.com/office/drawing/2014/main" id="{63776D61-2ED6-BE1C-F03F-21939B0B6C65}"/>
              </a:ext>
            </a:extLst>
          </p:cNvPr>
          <p:cNvSpPr/>
          <p:nvPr/>
        </p:nvSpPr>
        <p:spPr>
          <a:xfrm>
            <a:off x="6427658" y="1694093"/>
            <a:ext cx="2077634" cy="3573866"/>
          </a:xfrm>
          <a:prstGeom prst="roundRect">
            <a:avLst>
              <a:gd name="adj" fmla="val 11899"/>
            </a:avLst>
          </a:prstGeom>
          <a:solidFill>
            <a:srgbClr val="F7EDE1"/>
          </a:solidFill>
          <a:ln>
            <a:solidFill>
              <a:srgbClr val="F7EDE1"/>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131" name="Rectangle: Rounded Corners 130">
            <a:extLst>
              <a:ext uri="{FF2B5EF4-FFF2-40B4-BE49-F238E27FC236}">
                <a16:creationId xmlns:a16="http://schemas.microsoft.com/office/drawing/2014/main" id="{A55F24D3-AF68-16F4-29EB-5D64BB32987B}"/>
              </a:ext>
            </a:extLst>
          </p:cNvPr>
          <p:cNvSpPr/>
          <p:nvPr/>
        </p:nvSpPr>
        <p:spPr>
          <a:xfrm>
            <a:off x="8558235" y="1667582"/>
            <a:ext cx="2077634" cy="3600377"/>
          </a:xfrm>
          <a:prstGeom prst="roundRect">
            <a:avLst>
              <a:gd name="adj" fmla="val 10799"/>
            </a:avLst>
          </a:prstGeom>
          <a:solidFill>
            <a:srgbClr val="ECEFE7"/>
          </a:solidFill>
          <a:ln>
            <a:solidFill>
              <a:srgbClr val="ECEFE7"/>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133" name="Rectangle: Rounded Corners 132">
            <a:extLst>
              <a:ext uri="{FF2B5EF4-FFF2-40B4-BE49-F238E27FC236}">
                <a16:creationId xmlns:a16="http://schemas.microsoft.com/office/drawing/2014/main" id="{BDADE22B-9E19-41FC-708D-3E2D88903A62}"/>
              </a:ext>
            </a:extLst>
          </p:cNvPr>
          <p:cNvSpPr/>
          <p:nvPr/>
        </p:nvSpPr>
        <p:spPr>
          <a:xfrm>
            <a:off x="2166502" y="1667582"/>
            <a:ext cx="2055561" cy="3600377"/>
          </a:xfrm>
          <a:prstGeom prst="roundRect">
            <a:avLst>
              <a:gd name="adj" fmla="val 8958"/>
            </a:avLst>
          </a:prstGeom>
          <a:solidFill>
            <a:srgbClr val="F8EDE1"/>
          </a:solidFill>
          <a:ln>
            <a:solidFill>
              <a:srgbClr val="F8EDE1"/>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p>
        </p:txBody>
      </p:sp>
      <p:pic>
        <p:nvPicPr>
          <p:cNvPr id="135" name="Picture 134">
            <a:extLst>
              <a:ext uri="{FF2B5EF4-FFF2-40B4-BE49-F238E27FC236}">
                <a16:creationId xmlns:a16="http://schemas.microsoft.com/office/drawing/2014/main" id="{FD29EA30-37ED-C15D-5C81-F003316A9B3C}"/>
              </a:ext>
            </a:extLst>
          </p:cNvPr>
          <p:cNvPicPr>
            <a:picLocks noChangeAspect="1"/>
          </p:cNvPicPr>
          <p:nvPr/>
        </p:nvPicPr>
        <p:blipFill>
          <a:blip r:embed="rId4"/>
          <a:srcRect l="1154" t="58768" r="92533" b="3275"/>
          <a:stretch>
            <a:fillRect/>
          </a:stretch>
        </p:blipFill>
        <p:spPr>
          <a:xfrm>
            <a:off x="174324" y="1747570"/>
            <a:ext cx="693552" cy="703185"/>
          </a:xfrm>
          <a:prstGeom prst="flowChartConnector">
            <a:avLst/>
          </a:prstGeom>
        </p:spPr>
      </p:pic>
      <p:pic>
        <p:nvPicPr>
          <p:cNvPr id="137" name="Picture 136">
            <a:extLst>
              <a:ext uri="{FF2B5EF4-FFF2-40B4-BE49-F238E27FC236}">
                <a16:creationId xmlns:a16="http://schemas.microsoft.com/office/drawing/2014/main" id="{5F6F9B79-8D6F-8D0C-4E20-2F3B19AA291C}"/>
              </a:ext>
            </a:extLst>
          </p:cNvPr>
          <p:cNvPicPr>
            <a:picLocks noChangeAspect="1"/>
          </p:cNvPicPr>
          <p:nvPr/>
        </p:nvPicPr>
        <p:blipFill>
          <a:blip r:embed="rId4"/>
          <a:srcRect l="41766" t="59589" r="51966" b="3116"/>
          <a:stretch>
            <a:fillRect/>
          </a:stretch>
        </p:blipFill>
        <p:spPr>
          <a:xfrm>
            <a:off x="4338696" y="1747571"/>
            <a:ext cx="690504" cy="692716"/>
          </a:xfrm>
          <a:prstGeom prst="flowChartConnector">
            <a:avLst/>
          </a:prstGeom>
        </p:spPr>
      </p:pic>
      <p:pic>
        <p:nvPicPr>
          <p:cNvPr id="139" name="Picture 138">
            <a:extLst>
              <a:ext uri="{FF2B5EF4-FFF2-40B4-BE49-F238E27FC236}">
                <a16:creationId xmlns:a16="http://schemas.microsoft.com/office/drawing/2014/main" id="{24BBFE5E-B461-16C7-3E58-494825CF32FA}"/>
              </a:ext>
            </a:extLst>
          </p:cNvPr>
          <p:cNvPicPr>
            <a:picLocks noChangeAspect="1"/>
          </p:cNvPicPr>
          <p:nvPr/>
        </p:nvPicPr>
        <p:blipFill>
          <a:blip r:embed="rId4"/>
          <a:srcRect l="21852" t="59912" r="72117" b="3691"/>
          <a:stretch>
            <a:fillRect/>
          </a:stretch>
        </p:blipFill>
        <p:spPr>
          <a:xfrm>
            <a:off x="2255092" y="1735883"/>
            <a:ext cx="702617" cy="714872"/>
          </a:xfrm>
          <a:prstGeom prst="flowChartConnector">
            <a:avLst/>
          </a:prstGeom>
        </p:spPr>
      </p:pic>
      <p:pic>
        <p:nvPicPr>
          <p:cNvPr id="141" name="Picture 140">
            <a:extLst>
              <a:ext uri="{FF2B5EF4-FFF2-40B4-BE49-F238E27FC236}">
                <a16:creationId xmlns:a16="http://schemas.microsoft.com/office/drawing/2014/main" id="{6152087A-FF6F-8BDA-775F-A5BD5314274A}"/>
              </a:ext>
            </a:extLst>
          </p:cNvPr>
          <p:cNvPicPr>
            <a:picLocks noChangeAspect="1"/>
          </p:cNvPicPr>
          <p:nvPr/>
        </p:nvPicPr>
        <p:blipFill>
          <a:blip r:embed="rId4"/>
          <a:srcRect l="61233" t="62081" r="32542" b="-39"/>
          <a:stretch>
            <a:fillRect/>
          </a:stretch>
        </p:blipFill>
        <p:spPr>
          <a:xfrm>
            <a:off x="6474545" y="1747570"/>
            <a:ext cx="674968" cy="693980"/>
          </a:xfrm>
          <a:prstGeom prst="flowChartConnector">
            <a:avLst/>
          </a:prstGeom>
        </p:spPr>
      </p:pic>
      <p:pic>
        <p:nvPicPr>
          <p:cNvPr id="143" name="Picture 142">
            <a:extLst>
              <a:ext uri="{FF2B5EF4-FFF2-40B4-BE49-F238E27FC236}">
                <a16:creationId xmlns:a16="http://schemas.microsoft.com/office/drawing/2014/main" id="{F5DED95A-76AC-D578-B6C9-34DBDF02493B}"/>
              </a:ext>
            </a:extLst>
          </p:cNvPr>
          <p:cNvPicPr>
            <a:picLocks noChangeAspect="1"/>
          </p:cNvPicPr>
          <p:nvPr/>
        </p:nvPicPr>
        <p:blipFill>
          <a:blip r:embed="rId4"/>
          <a:srcRect l="81033" t="61195" r="13092" b="2408"/>
          <a:stretch>
            <a:fillRect/>
          </a:stretch>
        </p:blipFill>
        <p:spPr>
          <a:xfrm>
            <a:off x="8627794" y="1747570"/>
            <a:ext cx="617644" cy="645300"/>
          </a:xfrm>
          <a:prstGeom prst="flowChartConnector">
            <a:avLst/>
          </a:prstGeom>
        </p:spPr>
      </p:pic>
      <p:sp>
        <p:nvSpPr>
          <p:cNvPr id="145" name="TextBox 144">
            <a:extLst>
              <a:ext uri="{FF2B5EF4-FFF2-40B4-BE49-F238E27FC236}">
                <a16:creationId xmlns:a16="http://schemas.microsoft.com/office/drawing/2014/main" id="{9C84EFE4-019F-2CF7-2F98-A24416BFD0C3}"/>
              </a:ext>
            </a:extLst>
          </p:cNvPr>
          <p:cNvSpPr txBox="1"/>
          <p:nvPr/>
        </p:nvSpPr>
        <p:spPr>
          <a:xfrm>
            <a:off x="800755" y="1950493"/>
            <a:ext cx="1273199" cy="276999"/>
          </a:xfrm>
          <a:prstGeom prst="rect">
            <a:avLst/>
          </a:prstGeom>
          <a:noFill/>
        </p:spPr>
        <p:txBody>
          <a:bodyPr wrap="square" rtlCol="0">
            <a:spAutoFit/>
          </a:bodyPr>
          <a:lstStyle/>
          <a:p>
            <a:r>
              <a:rPr lang="en-GB" sz="1200" b="1" dirty="0"/>
              <a:t>Telehealth</a:t>
            </a:r>
          </a:p>
        </p:txBody>
      </p:sp>
      <p:sp>
        <p:nvSpPr>
          <p:cNvPr id="147" name="TextBox 146">
            <a:extLst>
              <a:ext uri="{FF2B5EF4-FFF2-40B4-BE49-F238E27FC236}">
                <a16:creationId xmlns:a16="http://schemas.microsoft.com/office/drawing/2014/main" id="{026DED6A-0815-B9F4-6B53-18830323981F}"/>
              </a:ext>
            </a:extLst>
          </p:cNvPr>
          <p:cNvSpPr txBox="1"/>
          <p:nvPr/>
        </p:nvSpPr>
        <p:spPr>
          <a:xfrm>
            <a:off x="2995599" y="1858159"/>
            <a:ext cx="1273199" cy="461665"/>
          </a:xfrm>
          <a:prstGeom prst="rect">
            <a:avLst/>
          </a:prstGeom>
          <a:noFill/>
        </p:spPr>
        <p:txBody>
          <a:bodyPr wrap="square" rtlCol="0">
            <a:spAutoFit/>
          </a:bodyPr>
          <a:lstStyle/>
          <a:p>
            <a:r>
              <a:rPr lang="en-GB" sz="1200" b="1" dirty="0"/>
              <a:t>Smart-home technology </a:t>
            </a:r>
          </a:p>
        </p:txBody>
      </p:sp>
      <p:sp>
        <p:nvSpPr>
          <p:cNvPr id="149" name="TextBox 148">
            <a:extLst>
              <a:ext uri="{FF2B5EF4-FFF2-40B4-BE49-F238E27FC236}">
                <a16:creationId xmlns:a16="http://schemas.microsoft.com/office/drawing/2014/main" id="{847A7DBC-5625-700B-B4FE-09EEE99B8717}"/>
              </a:ext>
            </a:extLst>
          </p:cNvPr>
          <p:cNvSpPr txBox="1"/>
          <p:nvPr/>
        </p:nvSpPr>
        <p:spPr>
          <a:xfrm>
            <a:off x="5070828" y="1857781"/>
            <a:ext cx="1273199" cy="461665"/>
          </a:xfrm>
          <a:prstGeom prst="rect">
            <a:avLst/>
          </a:prstGeom>
          <a:noFill/>
        </p:spPr>
        <p:txBody>
          <a:bodyPr wrap="square" rtlCol="0">
            <a:spAutoFit/>
          </a:bodyPr>
          <a:lstStyle/>
          <a:p>
            <a:r>
              <a:rPr lang="en-GB" sz="1200" b="1" dirty="0"/>
              <a:t>Medication technology </a:t>
            </a:r>
          </a:p>
        </p:txBody>
      </p:sp>
      <p:sp>
        <p:nvSpPr>
          <p:cNvPr id="151" name="TextBox 150">
            <a:extLst>
              <a:ext uri="{FF2B5EF4-FFF2-40B4-BE49-F238E27FC236}">
                <a16:creationId xmlns:a16="http://schemas.microsoft.com/office/drawing/2014/main" id="{73840410-CC19-C627-545A-47337C8A4EFE}"/>
              </a:ext>
            </a:extLst>
          </p:cNvPr>
          <p:cNvSpPr txBox="1"/>
          <p:nvPr/>
        </p:nvSpPr>
        <p:spPr>
          <a:xfrm>
            <a:off x="7084912" y="1880252"/>
            <a:ext cx="1542476" cy="461665"/>
          </a:xfrm>
          <a:prstGeom prst="rect">
            <a:avLst/>
          </a:prstGeom>
          <a:noFill/>
        </p:spPr>
        <p:txBody>
          <a:bodyPr wrap="square" rtlCol="0">
            <a:spAutoFit/>
          </a:bodyPr>
          <a:lstStyle/>
          <a:p>
            <a:r>
              <a:rPr lang="en-GB" sz="1200" b="1" dirty="0"/>
              <a:t>Dementia-support technology </a:t>
            </a:r>
          </a:p>
        </p:txBody>
      </p:sp>
      <p:sp>
        <p:nvSpPr>
          <p:cNvPr id="153" name="TextBox 152">
            <a:extLst>
              <a:ext uri="{FF2B5EF4-FFF2-40B4-BE49-F238E27FC236}">
                <a16:creationId xmlns:a16="http://schemas.microsoft.com/office/drawing/2014/main" id="{42444BD5-4526-C72C-3668-2A952EF7AA51}"/>
              </a:ext>
            </a:extLst>
          </p:cNvPr>
          <p:cNvSpPr txBox="1"/>
          <p:nvPr/>
        </p:nvSpPr>
        <p:spPr>
          <a:xfrm>
            <a:off x="9258069" y="1857781"/>
            <a:ext cx="1447359" cy="461665"/>
          </a:xfrm>
          <a:prstGeom prst="rect">
            <a:avLst/>
          </a:prstGeom>
          <a:noFill/>
        </p:spPr>
        <p:txBody>
          <a:bodyPr wrap="square" rtlCol="0">
            <a:spAutoFit/>
          </a:bodyPr>
          <a:lstStyle/>
          <a:p>
            <a:r>
              <a:rPr lang="en-GB" sz="1200" b="1" dirty="0"/>
              <a:t>Communication technology </a:t>
            </a:r>
          </a:p>
        </p:txBody>
      </p:sp>
      <p:sp>
        <p:nvSpPr>
          <p:cNvPr id="154" name="TextBox 153">
            <a:extLst>
              <a:ext uri="{FF2B5EF4-FFF2-40B4-BE49-F238E27FC236}">
                <a16:creationId xmlns:a16="http://schemas.microsoft.com/office/drawing/2014/main" id="{B169381F-C4D8-9124-91EF-A66CDAE9969D}"/>
              </a:ext>
            </a:extLst>
          </p:cNvPr>
          <p:cNvSpPr txBox="1"/>
          <p:nvPr/>
        </p:nvSpPr>
        <p:spPr>
          <a:xfrm>
            <a:off x="196715" y="2542828"/>
            <a:ext cx="1791636" cy="1169551"/>
          </a:xfrm>
          <a:prstGeom prst="rect">
            <a:avLst/>
          </a:prstGeom>
          <a:noFill/>
        </p:spPr>
        <p:txBody>
          <a:bodyPr wrap="square" rtlCol="0">
            <a:spAutoFit/>
          </a:bodyPr>
          <a:lstStyle/>
          <a:p>
            <a:r>
              <a:rPr lang="en-GB" sz="1400" dirty="0">
                <a:latin typeface="Cordia New" panose="020B0502040204020203" pitchFamily="34" charset="-34"/>
                <a:cs typeface="Cordia New" panose="020B0502040204020203" pitchFamily="34" charset="-34"/>
              </a:rPr>
              <a:t>Remote consultations, monitoring and digital health platforms improve access to health are, reduce travel and support early intervention.</a:t>
            </a:r>
          </a:p>
        </p:txBody>
      </p:sp>
      <p:sp>
        <p:nvSpPr>
          <p:cNvPr id="156" name="TextBox 155">
            <a:extLst>
              <a:ext uri="{FF2B5EF4-FFF2-40B4-BE49-F238E27FC236}">
                <a16:creationId xmlns:a16="http://schemas.microsoft.com/office/drawing/2014/main" id="{EFA235F8-B2F0-E7E3-BE18-C89EEE8464D6}"/>
              </a:ext>
            </a:extLst>
          </p:cNvPr>
          <p:cNvSpPr txBox="1"/>
          <p:nvPr/>
        </p:nvSpPr>
        <p:spPr>
          <a:xfrm>
            <a:off x="2298464" y="2542828"/>
            <a:ext cx="1791636" cy="1169551"/>
          </a:xfrm>
          <a:prstGeom prst="rect">
            <a:avLst/>
          </a:prstGeom>
          <a:noFill/>
        </p:spPr>
        <p:txBody>
          <a:bodyPr wrap="square" rtlCol="0">
            <a:spAutoFit/>
          </a:bodyPr>
          <a:lstStyle/>
          <a:p>
            <a:r>
              <a:rPr lang="en-GB" sz="1400" dirty="0">
                <a:latin typeface="Cordia New" panose="020B0502040204020203" pitchFamily="34" charset="-34"/>
                <a:cs typeface="Cordia New" panose="020B0502040204020203" pitchFamily="34" charset="-34"/>
              </a:rPr>
              <a:t>Motion sensors, fall alerts, automated lighting and voice- activated devices can enhance safety, security and independent living at home.</a:t>
            </a:r>
          </a:p>
        </p:txBody>
      </p:sp>
      <p:sp>
        <p:nvSpPr>
          <p:cNvPr id="158" name="TextBox 157">
            <a:extLst>
              <a:ext uri="{FF2B5EF4-FFF2-40B4-BE49-F238E27FC236}">
                <a16:creationId xmlns:a16="http://schemas.microsoft.com/office/drawing/2014/main" id="{B92E8E94-72D2-3D6F-19E7-2DFB9C455738}"/>
              </a:ext>
            </a:extLst>
          </p:cNvPr>
          <p:cNvSpPr txBox="1"/>
          <p:nvPr/>
        </p:nvSpPr>
        <p:spPr>
          <a:xfrm>
            <a:off x="4281414" y="2564760"/>
            <a:ext cx="2090509" cy="1384995"/>
          </a:xfrm>
          <a:prstGeom prst="rect">
            <a:avLst/>
          </a:prstGeom>
          <a:noFill/>
        </p:spPr>
        <p:txBody>
          <a:bodyPr wrap="square" rtlCol="0">
            <a:spAutoFit/>
          </a:bodyPr>
          <a:lstStyle/>
          <a:p>
            <a:r>
              <a:rPr lang="en-GB" sz="1400" dirty="0">
                <a:latin typeface="Cordia New" panose="020B0502040204020203" pitchFamily="34" charset="-34"/>
                <a:cs typeface="Cordia New" panose="020B0502040204020203" pitchFamily="34" charset="-34"/>
              </a:rPr>
              <a:t>Electronic reminders, dispensing devices and apps can support timely medication management, reduce errors and promote greater self-management of long-term conditions. </a:t>
            </a:r>
          </a:p>
        </p:txBody>
      </p:sp>
      <p:sp>
        <p:nvSpPr>
          <p:cNvPr id="160" name="TextBox 159">
            <a:extLst>
              <a:ext uri="{FF2B5EF4-FFF2-40B4-BE49-F238E27FC236}">
                <a16:creationId xmlns:a16="http://schemas.microsoft.com/office/drawing/2014/main" id="{393AFF21-A3F7-303A-65B1-0A772AA89232}"/>
              </a:ext>
            </a:extLst>
          </p:cNvPr>
          <p:cNvSpPr txBox="1"/>
          <p:nvPr/>
        </p:nvSpPr>
        <p:spPr>
          <a:xfrm>
            <a:off x="8564617" y="2564759"/>
            <a:ext cx="2071252" cy="1384995"/>
          </a:xfrm>
          <a:prstGeom prst="rect">
            <a:avLst/>
          </a:prstGeom>
          <a:noFill/>
        </p:spPr>
        <p:txBody>
          <a:bodyPr wrap="square" rtlCol="0">
            <a:spAutoFit/>
          </a:bodyPr>
          <a:lstStyle/>
          <a:p>
            <a:r>
              <a:rPr lang="en-GB" sz="1400" dirty="0">
                <a:latin typeface="Cordia New" panose="020B0502040204020203" pitchFamily="34" charset="-34"/>
                <a:cs typeface="Cordia New" panose="020B0502040204020203" pitchFamily="34" charset="-34"/>
              </a:rPr>
              <a:t>Videos calls, social media and accessible applications can help maintain relationships, reduce loneliness and support continued involvement in family and community life.</a:t>
            </a:r>
          </a:p>
        </p:txBody>
      </p:sp>
      <p:sp>
        <p:nvSpPr>
          <p:cNvPr id="162" name="TextBox 161">
            <a:extLst>
              <a:ext uri="{FF2B5EF4-FFF2-40B4-BE49-F238E27FC236}">
                <a16:creationId xmlns:a16="http://schemas.microsoft.com/office/drawing/2014/main" id="{042CB423-C099-9BF1-1D4F-C7043927CDA3}"/>
              </a:ext>
            </a:extLst>
          </p:cNvPr>
          <p:cNvSpPr txBox="1"/>
          <p:nvPr/>
        </p:nvSpPr>
        <p:spPr>
          <a:xfrm>
            <a:off x="6550422" y="2544249"/>
            <a:ext cx="1875850" cy="1169551"/>
          </a:xfrm>
          <a:prstGeom prst="rect">
            <a:avLst/>
          </a:prstGeom>
          <a:noFill/>
        </p:spPr>
        <p:txBody>
          <a:bodyPr wrap="square" rtlCol="0">
            <a:spAutoFit/>
          </a:bodyPr>
          <a:lstStyle/>
          <a:p>
            <a:r>
              <a:rPr lang="en-GB" sz="1400" dirty="0">
                <a:latin typeface="Cordia New" panose="020B0502040204020203" pitchFamily="34" charset="-34"/>
                <a:cs typeface="Cordia New" panose="020B0502040204020203" pitchFamily="34" charset="-34"/>
              </a:rPr>
              <a:t>Digital calendars, GPS tracking devices, memory prompts and sensory apps can support daily routines, orientation and safety for people living with dementia. </a:t>
            </a:r>
          </a:p>
        </p:txBody>
      </p:sp>
      <p:pic>
        <p:nvPicPr>
          <p:cNvPr id="163" name="Picture 162" descr="The Benefits of Telehealth for Anxiety and Depression | Mental Health, TMS  &amp; Psychiatry located in Fox Valley Mall, Aurora and Chicago, IL and Las  Vegas, NV | Holistic Behavioral &amp; TMS">
            <a:extLst>
              <a:ext uri="{FF2B5EF4-FFF2-40B4-BE49-F238E27FC236}">
                <a16:creationId xmlns:a16="http://schemas.microsoft.com/office/drawing/2014/main" id="{56A940F9-2E6F-5B2E-54A3-A88E792D6E68}"/>
              </a:ext>
            </a:extLst>
          </p:cNvPr>
          <p:cNvPicPr>
            <a:picLocks noChangeAspect="1"/>
          </p:cNvPicPr>
          <p:nvPr/>
        </p:nvPicPr>
        <p:blipFill>
          <a:blip r:embed="rId5"/>
          <a:stretch>
            <a:fillRect/>
          </a:stretch>
        </p:blipFill>
        <p:spPr>
          <a:xfrm>
            <a:off x="116084" y="3893578"/>
            <a:ext cx="1944286" cy="1296839"/>
          </a:xfrm>
          <a:prstGeom prst="roundRect">
            <a:avLst/>
          </a:prstGeom>
        </p:spPr>
      </p:pic>
      <p:pic>
        <p:nvPicPr>
          <p:cNvPr id="166" name="Picture 165" descr="Insights into Smart Home Adoption Among China's Elderly">
            <a:extLst>
              <a:ext uri="{FF2B5EF4-FFF2-40B4-BE49-F238E27FC236}">
                <a16:creationId xmlns:a16="http://schemas.microsoft.com/office/drawing/2014/main" id="{666F8B81-1AAC-3AD5-9837-53AD996BEDB4}"/>
              </a:ext>
            </a:extLst>
          </p:cNvPr>
          <p:cNvPicPr>
            <a:picLocks noChangeAspect="1"/>
          </p:cNvPicPr>
          <p:nvPr/>
        </p:nvPicPr>
        <p:blipFill>
          <a:blip r:embed="rId6"/>
          <a:stretch>
            <a:fillRect/>
          </a:stretch>
        </p:blipFill>
        <p:spPr>
          <a:xfrm>
            <a:off x="2204261" y="3893578"/>
            <a:ext cx="1989315" cy="1296839"/>
          </a:xfrm>
          <a:prstGeom prst="roundRect">
            <a:avLst/>
          </a:prstGeom>
        </p:spPr>
      </p:pic>
      <p:pic>
        <p:nvPicPr>
          <p:cNvPr id="167" name="Picture 166" descr="6 of the Best Medication Reminders">
            <a:extLst>
              <a:ext uri="{FF2B5EF4-FFF2-40B4-BE49-F238E27FC236}">
                <a16:creationId xmlns:a16="http://schemas.microsoft.com/office/drawing/2014/main" id="{5B70AF8B-753B-4881-4AA8-F0514ECCE562}"/>
              </a:ext>
            </a:extLst>
          </p:cNvPr>
          <p:cNvPicPr>
            <a:picLocks noChangeAspect="1"/>
          </p:cNvPicPr>
          <p:nvPr/>
        </p:nvPicPr>
        <p:blipFill>
          <a:blip r:embed="rId7"/>
          <a:srcRect b="13080"/>
          <a:stretch>
            <a:fillRect/>
          </a:stretch>
        </p:blipFill>
        <p:spPr>
          <a:xfrm>
            <a:off x="4330203" y="3893578"/>
            <a:ext cx="1989315" cy="1296839"/>
          </a:xfrm>
          <a:prstGeom prst="roundRect">
            <a:avLst/>
          </a:prstGeom>
        </p:spPr>
      </p:pic>
      <p:pic>
        <p:nvPicPr>
          <p:cNvPr id="168" name="Picture 167" descr="Man walking a dog in a park with trees and buildings in the background">
            <a:extLst>
              <a:ext uri="{FF2B5EF4-FFF2-40B4-BE49-F238E27FC236}">
                <a16:creationId xmlns:a16="http://schemas.microsoft.com/office/drawing/2014/main" id="{88B7C74C-AA0A-FAE0-6A56-16BA3AD4D83B}"/>
              </a:ext>
            </a:extLst>
          </p:cNvPr>
          <p:cNvPicPr>
            <a:picLocks noChangeAspect="1"/>
          </p:cNvPicPr>
          <p:nvPr/>
        </p:nvPicPr>
        <p:blipFill>
          <a:blip r:embed="rId8"/>
          <a:srcRect b="41183"/>
          <a:stretch>
            <a:fillRect/>
          </a:stretch>
        </p:blipFill>
        <p:spPr>
          <a:xfrm>
            <a:off x="6497936" y="3893578"/>
            <a:ext cx="1980822" cy="1291589"/>
          </a:xfrm>
          <a:prstGeom prst="roundRect">
            <a:avLst/>
          </a:prstGeom>
        </p:spPr>
      </p:pic>
      <p:pic>
        <p:nvPicPr>
          <p:cNvPr id="169" name="Picture 168" descr="Video Communication Devices for the Elderly- Easy-to-Use Picks to Help Seniors Stay Connected">
            <a:extLst>
              <a:ext uri="{FF2B5EF4-FFF2-40B4-BE49-F238E27FC236}">
                <a16:creationId xmlns:a16="http://schemas.microsoft.com/office/drawing/2014/main" id="{6EAF1462-2923-F01A-A419-1553F760A885}"/>
              </a:ext>
            </a:extLst>
          </p:cNvPr>
          <p:cNvPicPr>
            <a:picLocks noChangeAspect="1"/>
          </p:cNvPicPr>
          <p:nvPr/>
        </p:nvPicPr>
        <p:blipFill>
          <a:blip r:embed="rId9"/>
          <a:stretch>
            <a:fillRect/>
          </a:stretch>
        </p:blipFill>
        <p:spPr>
          <a:xfrm>
            <a:off x="8602469" y="3893578"/>
            <a:ext cx="1980822" cy="1291588"/>
          </a:xfrm>
          <a:prstGeom prst="roundRect">
            <a:avLst/>
          </a:prstGeom>
        </p:spPr>
      </p:pic>
      <p:sp>
        <p:nvSpPr>
          <p:cNvPr id="176" name="Rectangle: Rounded Corners 175">
            <a:extLst>
              <a:ext uri="{FF2B5EF4-FFF2-40B4-BE49-F238E27FC236}">
                <a16:creationId xmlns:a16="http://schemas.microsoft.com/office/drawing/2014/main" id="{A3DB5261-BA6F-4990-4F19-1D3F2924371F}"/>
              </a:ext>
            </a:extLst>
          </p:cNvPr>
          <p:cNvSpPr/>
          <p:nvPr/>
        </p:nvSpPr>
        <p:spPr>
          <a:xfrm>
            <a:off x="71723" y="5501248"/>
            <a:ext cx="12120275" cy="1345667"/>
          </a:xfrm>
          <a:prstGeom prst="roundRect">
            <a:avLst>
              <a:gd name="adj" fmla="val 11294"/>
            </a:avLst>
          </a:prstGeom>
          <a:solidFill>
            <a:srgbClr val="F0ECE9"/>
          </a:solidFill>
          <a:ln>
            <a:solidFill>
              <a:srgbClr val="F0ECE9"/>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177" name="Arrow: Pentagon 176">
            <a:extLst>
              <a:ext uri="{FF2B5EF4-FFF2-40B4-BE49-F238E27FC236}">
                <a16:creationId xmlns:a16="http://schemas.microsoft.com/office/drawing/2014/main" id="{1041E6D6-E8F0-996C-643E-BD3ECE193FF9}"/>
              </a:ext>
            </a:extLst>
          </p:cNvPr>
          <p:cNvSpPr/>
          <p:nvPr/>
        </p:nvSpPr>
        <p:spPr>
          <a:xfrm>
            <a:off x="2" y="5501249"/>
            <a:ext cx="5750558" cy="1345667"/>
          </a:xfrm>
          <a:prstGeom prst="homePlate">
            <a:avLst>
              <a:gd name="adj" fmla="val 30165"/>
            </a:avLst>
          </a:prstGeom>
          <a:solidFill>
            <a:srgbClr val="314136"/>
          </a:solidFill>
          <a:ln>
            <a:solidFill>
              <a:srgbClr val="314136"/>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dirty="0">
              <a:ln>
                <a:solidFill>
                  <a:srgbClr val="482B3C"/>
                </a:solidFill>
              </a:ln>
            </a:endParaRPr>
          </a:p>
        </p:txBody>
      </p:sp>
      <p:cxnSp>
        <p:nvCxnSpPr>
          <p:cNvPr id="178" name="Straight Connector 177">
            <a:extLst>
              <a:ext uri="{FF2B5EF4-FFF2-40B4-BE49-F238E27FC236}">
                <a16:creationId xmlns:a16="http://schemas.microsoft.com/office/drawing/2014/main" id="{ED88B59A-1922-E063-B740-8BCAFBADC0BE}"/>
              </a:ext>
            </a:extLst>
          </p:cNvPr>
          <p:cNvCxnSpPr>
            <a:cxnSpLocks/>
          </p:cNvCxnSpPr>
          <p:nvPr/>
        </p:nvCxnSpPr>
        <p:spPr>
          <a:xfrm>
            <a:off x="1171488" y="5600700"/>
            <a:ext cx="0" cy="1173480"/>
          </a:xfrm>
          <a:prstGeom prst="line">
            <a:avLst/>
          </a:prstGeom>
          <a:ln w="38100">
            <a:solidFill>
              <a:schemeClr val="bg1"/>
            </a:solidFill>
          </a:ln>
        </p:spPr>
        <p:style>
          <a:lnRef idx="2">
            <a:schemeClr val="accent1"/>
          </a:lnRef>
          <a:fillRef idx="0">
            <a:schemeClr val="accent1"/>
          </a:fillRef>
          <a:effectRef idx="1">
            <a:schemeClr val="accent1"/>
          </a:effectRef>
          <a:fontRef idx="minor">
            <a:schemeClr val="tx1"/>
          </a:fontRef>
        </p:style>
      </p:cxnSp>
      <p:pic>
        <p:nvPicPr>
          <p:cNvPr id="180" name="Picture 179">
            <a:extLst>
              <a:ext uri="{FF2B5EF4-FFF2-40B4-BE49-F238E27FC236}">
                <a16:creationId xmlns:a16="http://schemas.microsoft.com/office/drawing/2014/main" id="{A63D5DD5-0952-BD2E-8A14-BD2D7837B0EE}"/>
              </a:ext>
            </a:extLst>
          </p:cNvPr>
          <p:cNvPicPr>
            <a:picLocks noChangeAspect="1"/>
          </p:cNvPicPr>
          <p:nvPr/>
        </p:nvPicPr>
        <p:blipFill>
          <a:blip r:embed="rId10"/>
          <a:srcRect l="2533" t="13677" r="90116" b="21050"/>
          <a:stretch>
            <a:fillRect/>
          </a:stretch>
        </p:blipFill>
        <p:spPr>
          <a:xfrm>
            <a:off x="54062" y="5693517"/>
            <a:ext cx="1012917" cy="1017259"/>
          </a:xfrm>
          <a:prstGeom prst="flowChartConnector">
            <a:avLst/>
          </a:prstGeom>
        </p:spPr>
      </p:pic>
      <p:sp>
        <p:nvSpPr>
          <p:cNvPr id="186" name="TextBox 185">
            <a:extLst>
              <a:ext uri="{FF2B5EF4-FFF2-40B4-BE49-F238E27FC236}">
                <a16:creationId xmlns:a16="http://schemas.microsoft.com/office/drawing/2014/main" id="{AEC56364-ABE0-02DC-BD43-C96CC1CE868D}"/>
              </a:ext>
            </a:extLst>
          </p:cNvPr>
          <p:cNvSpPr txBox="1"/>
          <p:nvPr/>
        </p:nvSpPr>
        <p:spPr>
          <a:xfrm>
            <a:off x="1243210" y="5648831"/>
            <a:ext cx="3958707" cy="1077218"/>
          </a:xfrm>
          <a:prstGeom prst="rect">
            <a:avLst/>
          </a:prstGeom>
          <a:noFill/>
        </p:spPr>
        <p:txBody>
          <a:bodyPr wrap="square" rtlCol="0">
            <a:spAutoFit/>
          </a:bodyPr>
          <a:lstStyle/>
          <a:p>
            <a:r>
              <a:rPr lang="en-GB" sz="1600" b="1" dirty="0">
                <a:solidFill>
                  <a:schemeClr val="bg1"/>
                </a:solidFill>
                <a:latin typeface="Arial Nova Light" panose="020B0304020202020204" pitchFamily="34" charset="0"/>
              </a:rPr>
              <a:t>Technology may promote independent and reduce practical barriers, but its effectiveness depends on usability, </a:t>
            </a:r>
            <a:r>
              <a:rPr lang="en-GB" sz="1600" b="1" dirty="0">
                <a:solidFill>
                  <a:srgbClr val="CDBD9B"/>
                </a:solidFill>
                <a:latin typeface="Arial Nova Light" panose="020B0304020202020204" pitchFamily="34" charset="0"/>
              </a:rPr>
              <a:t>affordability and responsive care services.</a:t>
            </a:r>
          </a:p>
        </p:txBody>
      </p:sp>
      <p:cxnSp>
        <p:nvCxnSpPr>
          <p:cNvPr id="189" name="Straight Connector 188">
            <a:extLst>
              <a:ext uri="{FF2B5EF4-FFF2-40B4-BE49-F238E27FC236}">
                <a16:creationId xmlns:a16="http://schemas.microsoft.com/office/drawing/2014/main" id="{6B49DCD7-B365-3FD6-74E6-66234EC6F7FB}"/>
              </a:ext>
            </a:extLst>
          </p:cNvPr>
          <p:cNvCxnSpPr/>
          <p:nvPr/>
        </p:nvCxnSpPr>
        <p:spPr>
          <a:xfrm>
            <a:off x="9937762" y="5749257"/>
            <a:ext cx="0" cy="905777"/>
          </a:xfrm>
          <a:prstGeom prst="line">
            <a:avLst/>
          </a:prstGeom>
          <a:ln>
            <a:solidFill>
              <a:srgbClr val="DDDCDC"/>
            </a:solidFill>
          </a:ln>
        </p:spPr>
        <p:style>
          <a:lnRef idx="2">
            <a:schemeClr val="accent1"/>
          </a:lnRef>
          <a:fillRef idx="0">
            <a:schemeClr val="accent1"/>
          </a:fillRef>
          <a:effectRef idx="1">
            <a:schemeClr val="accent1"/>
          </a:effectRef>
          <a:fontRef idx="minor">
            <a:schemeClr val="tx1"/>
          </a:fontRef>
        </p:style>
      </p:cxnSp>
      <p:cxnSp>
        <p:nvCxnSpPr>
          <p:cNvPr id="190" name="Straight Connector 189">
            <a:extLst>
              <a:ext uri="{FF2B5EF4-FFF2-40B4-BE49-F238E27FC236}">
                <a16:creationId xmlns:a16="http://schemas.microsoft.com/office/drawing/2014/main" id="{57619F8C-9697-EA61-39A4-7252AACBD29E}"/>
              </a:ext>
            </a:extLst>
          </p:cNvPr>
          <p:cNvCxnSpPr/>
          <p:nvPr/>
        </p:nvCxnSpPr>
        <p:spPr>
          <a:xfrm>
            <a:off x="7829414" y="5695131"/>
            <a:ext cx="0" cy="905777"/>
          </a:xfrm>
          <a:prstGeom prst="line">
            <a:avLst/>
          </a:prstGeom>
          <a:ln>
            <a:solidFill>
              <a:srgbClr val="DDDCDC"/>
            </a:solidFill>
          </a:ln>
        </p:spPr>
        <p:style>
          <a:lnRef idx="2">
            <a:schemeClr val="accent1"/>
          </a:lnRef>
          <a:fillRef idx="0">
            <a:schemeClr val="accent1"/>
          </a:fillRef>
          <a:effectRef idx="1">
            <a:schemeClr val="accent1"/>
          </a:effectRef>
          <a:fontRef idx="minor">
            <a:schemeClr val="tx1"/>
          </a:fontRef>
        </p:style>
      </p:cxnSp>
      <p:pic>
        <p:nvPicPr>
          <p:cNvPr id="192" name="Picture 191">
            <a:extLst>
              <a:ext uri="{FF2B5EF4-FFF2-40B4-BE49-F238E27FC236}">
                <a16:creationId xmlns:a16="http://schemas.microsoft.com/office/drawing/2014/main" id="{E391CD4F-32CA-4042-7F48-22ACAB2085A3}"/>
              </a:ext>
            </a:extLst>
          </p:cNvPr>
          <p:cNvPicPr>
            <a:picLocks noChangeAspect="1"/>
          </p:cNvPicPr>
          <p:nvPr/>
        </p:nvPicPr>
        <p:blipFill>
          <a:blip r:embed="rId11"/>
          <a:srcRect l="86320" t="79970" r="10319" b="13892"/>
          <a:stretch>
            <a:fillRect/>
          </a:stretch>
        </p:blipFill>
        <p:spPr>
          <a:xfrm>
            <a:off x="10705427" y="5536506"/>
            <a:ext cx="511441" cy="525712"/>
          </a:xfrm>
          <a:prstGeom prst="flowChartConnector">
            <a:avLst/>
          </a:prstGeom>
        </p:spPr>
      </p:pic>
      <p:pic>
        <p:nvPicPr>
          <p:cNvPr id="194" name="Picture 193">
            <a:extLst>
              <a:ext uri="{FF2B5EF4-FFF2-40B4-BE49-F238E27FC236}">
                <a16:creationId xmlns:a16="http://schemas.microsoft.com/office/drawing/2014/main" id="{627A3E22-8DE3-B5DE-2681-27BAA5B20664}"/>
              </a:ext>
            </a:extLst>
          </p:cNvPr>
          <p:cNvPicPr>
            <a:picLocks noChangeAspect="1"/>
          </p:cNvPicPr>
          <p:nvPr/>
        </p:nvPicPr>
        <p:blipFill>
          <a:blip r:embed="rId11"/>
          <a:srcRect l="55888" t="80484" r="40501" b="13301"/>
          <a:stretch>
            <a:fillRect/>
          </a:stretch>
        </p:blipFill>
        <p:spPr>
          <a:xfrm>
            <a:off x="6504415" y="5590957"/>
            <a:ext cx="440055" cy="426214"/>
          </a:xfrm>
          <a:prstGeom prst="flowChartConnector">
            <a:avLst/>
          </a:prstGeom>
        </p:spPr>
      </p:pic>
      <p:pic>
        <p:nvPicPr>
          <p:cNvPr id="196" name="Picture 195">
            <a:extLst>
              <a:ext uri="{FF2B5EF4-FFF2-40B4-BE49-F238E27FC236}">
                <a16:creationId xmlns:a16="http://schemas.microsoft.com/office/drawing/2014/main" id="{04CE6473-3EA5-A637-36F8-23658ADD597E}"/>
              </a:ext>
            </a:extLst>
          </p:cNvPr>
          <p:cNvPicPr>
            <a:picLocks noChangeAspect="1"/>
          </p:cNvPicPr>
          <p:nvPr/>
        </p:nvPicPr>
        <p:blipFill>
          <a:blip r:embed="rId11"/>
          <a:srcRect l="70221" t="80321" r="26059" b="13075"/>
          <a:stretch>
            <a:fillRect/>
          </a:stretch>
        </p:blipFill>
        <p:spPr>
          <a:xfrm>
            <a:off x="8608398" y="5523719"/>
            <a:ext cx="543724" cy="543116"/>
          </a:xfrm>
          <a:prstGeom prst="flowChartConnector">
            <a:avLst/>
          </a:prstGeom>
        </p:spPr>
      </p:pic>
      <p:sp>
        <p:nvSpPr>
          <p:cNvPr id="198" name="TextBox 197">
            <a:extLst>
              <a:ext uri="{FF2B5EF4-FFF2-40B4-BE49-F238E27FC236}">
                <a16:creationId xmlns:a16="http://schemas.microsoft.com/office/drawing/2014/main" id="{2C260EE7-A13B-26A7-7381-352C5C931001}"/>
              </a:ext>
            </a:extLst>
          </p:cNvPr>
          <p:cNvSpPr txBox="1"/>
          <p:nvPr/>
        </p:nvSpPr>
        <p:spPr>
          <a:xfrm>
            <a:off x="5804620" y="6133650"/>
            <a:ext cx="1771222" cy="646331"/>
          </a:xfrm>
          <a:prstGeom prst="rect">
            <a:avLst/>
          </a:prstGeom>
          <a:noFill/>
        </p:spPr>
        <p:txBody>
          <a:bodyPr wrap="square" rtlCol="0">
            <a:spAutoFit/>
          </a:bodyPr>
          <a:lstStyle/>
          <a:p>
            <a:pPr algn="ctr"/>
            <a:r>
              <a:rPr lang="en-GB" sz="1200" dirty="0">
                <a:latin typeface="Arial Nova Light" panose="020B0304020202020204" pitchFamily="34" charset="0"/>
              </a:rPr>
              <a:t>Digital skills and usability can be barriers for some older people. </a:t>
            </a:r>
          </a:p>
        </p:txBody>
      </p:sp>
      <p:sp>
        <p:nvSpPr>
          <p:cNvPr id="200" name="TextBox 199">
            <a:extLst>
              <a:ext uri="{FF2B5EF4-FFF2-40B4-BE49-F238E27FC236}">
                <a16:creationId xmlns:a16="http://schemas.microsoft.com/office/drawing/2014/main" id="{EB4E1287-567A-C60C-F28C-B8CC781DA29E}"/>
              </a:ext>
            </a:extLst>
          </p:cNvPr>
          <p:cNvSpPr txBox="1"/>
          <p:nvPr/>
        </p:nvSpPr>
        <p:spPr>
          <a:xfrm>
            <a:off x="7969436" y="6173121"/>
            <a:ext cx="1736146" cy="646331"/>
          </a:xfrm>
          <a:prstGeom prst="rect">
            <a:avLst/>
          </a:prstGeom>
          <a:noFill/>
        </p:spPr>
        <p:txBody>
          <a:bodyPr wrap="square" rtlCol="0">
            <a:spAutoFit/>
          </a:bodyPr>
          <a:lstStyle/>
          <a:p>
            <a:pPr algn="ctr"/>
            <a:r>
              <a:rPr lang="en-GB" sz="1200" dirty="0">
                <a:latin typeface="Arial Nova Light" panose="020B0304020202020204" pitchFamily="34" charset="0"/>
              </a:rPr>
              <a:t>Costs and unequal access can increase existing inequalities.</a:t>
            </a:r>
          </a:p>
        </p:txBody>
      </p:sp>
      <p:sp>
        <p:nvSpPr>
          <p:cNvPr id="202" name="TextBox 201">
            <a:extLst>
              <a:ext uri="{FF2B5EF4-FFF2-40B4-BE49-F238E27FC236}">
                <a16:creationId xmlns:a16="http://schemas.microsoft.com/office/drawing/2014/main" id="{CA77E977-C6EA-F3C3-49EF-8F1E7834CA02}"/>
              </a:ext>
            </a:extLst>
          </p:cNvPr>
          <p:cNvSpPr txBox="1"/>
          <p:nvPr/>
        </p:nvSpPr>
        <p:spPr>
          <a:xfrm>
            <a:off x="9937762" y="6015918"/>
            <a:ext cx="2022056" cy="830997"/>
          </a:xfrm>
          <a:prstGeom prst="rect">
            <a:avLst/>
          </a:prstGeom>
          <a:noFill/>
        </p:spPr>
        <p:txBody>
          <a:bodyPr wrap="square" rtlCol="0">
            <a:spAutoFit/>
          </a:bodyPr>
          <a:lstStyle/>
          <a:p>
            <a:pPr algn="ctr"/>
            <a:r>
              <a:rPr lang="en-GB" sz="1200" dirty="0">
                <a:latin typeface="Arial Nova Light" panose="020B0304020202020204" pitchFamily="34" charset="0"/>
              </a:rPr>
              <a:t>Technology works best when integrated with responsive, person-centred care services.</a:t>
            </a:r>
          </a:p>
        </p:txBody>
      </p:sp>
      <p:sp>
        <p:nvSpPr>
          <p:cNvPr id="204" name="TextBox 203">
            <a:extLst>
              <a:ext uri="{FF2B5EF4-FFF2-40B4-BE49-F238E27FC236}">
                <a16:creationId xmlns:a16="http://schemas.microsoft.com/office/drawing/2014/main" id="{A6F526AB-1434-6406-D45D-A39D0D92458F}"/>
              </a:ext>
            </a:extLst>
          </p:cNvPr>
          <p:cNvSpPr txBox="1"/>
          <p:nvPr/>
        </p:nvSpPr>
        <p:spPr>
          <a:xfrm>
            <a:off x="8184992" y="5204585"/>
            <a:ext cx="6175092" cy="369332"/>
          </a:xfrm>
          <a:prstGeom prst="rect">
            <a:avLst/>
          </a:prstGeom>
          <a:noFill/>
        </p:spPr>
        <p:txBody>
          <a:bodyPr wrap="square">
            <a:spAutoFit/>
          </a:bodyPr>
          <a:lstStyle/>
          <a:p>
            <a:r>
              <a:rPr lang="en-GB" dirty="0"/>
              <a:t>(Peek </a:t>
            </a:r>
            <a:r>
              <a:rPr lang="en-GB" i="1" dirty="0"/>
              <a:t>et al</a:t>
            </a:r>
            <a:r>
              <a:rPr lang="en-GB" dirty="0"/>
              <a:t>., 2014; NICE, 2018)</a:t>
            </a:r>
          </a:p>
        </p:txBody>
      </p:sp>
      <p:pic>
        <p:nvPicPr>
          <p:cNvPr id="3" name="Recorded Sound">
            <a:hlinkClick r:id="" action="ppaction://media"/>
            <a:extLst>
              <a:ext uri="{FF2B5EF4-FFF2-40B4-BE49-F238E27FC236}">
                <a16:creationId xmlns:a16="http://schemas.microsoft.com/office/drawing/2014/main" id="{CDD411F8-5841-0829-0DDD-A05254FBC066}"/>
              </a:ext>
            </a:extLst>
          </p:cNvPr>
          <p:cNvPicPr>
            <a:picLocks noChangeAspect="1"/>
          </p:cNvPicPr>
          <p:nvPr>
            <a:audioFile r:link="rId2"/>
            <p:extLst>
              <p:ext uri="{DAA4B4D4-6D71-4841-9C94-3DE7FCFB9230}">
                <p14:media xmlns:p14="http://schemas.microsoft.com/office/powerpoint/2010/main" r:embed="rId1"/>
              </p:ext>
            </p:extLst>
          </p:nvPr>
        </p:nvPicPr>
        <p:blipFill>
          <a:blip r:embed="rId12"/>
          <a:stretch>
            <a:fillRect/>
          </a:stretch>
        </p:blipFill>
        <p:spPr>
          <a:xfrm>
            <a:off x="11472455" y="6031045"/>
            <a:ext cx="487363" cy="487363"/>
          </a:xfrm>
          <a:prstGeom prst="rect">
            <a:avLst/>
          </a:prstGeom>
        </p:spPr>
      </p:pic>
    </p:spTree>
    <p:extLst>
      <p:ext uri="{BB962C8B-B14F-4D97-AF65-F5344CB8AC3E}">
        <p14:creationId xmlns:p14="http://schemas.microsoft.com/office/powerpoint/2010/main" val="1326521090"/>
      </p:ext>
    </p:extLst>
  </p:cSld>
  <p:clrMapOvr>
    <a:masterClrMapping/>
  </p:clrMapOvr>
  <mc:AlternateContent xmlns:mc="http://schemas.openxmlformats.org/markup-compatibility/2006">
    <mc:Choice xmlns:p14="http://schemas.microsoft.com/office/powerpoint/2010/main" Requires="p14">
      <p:transition spd="slow" p14:dur="2000" advTm="142484"/>
    </mc:Choice>
    <mc:Fallback>
      <p:transition spd="slow" advTm="142484"/>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grpId="0" nodeType="clickEffect">
                                  <p:stCondLst>
                                    <p:cond delay="0"/>
                                  </p:stCondLst>
                                  <p:childTnLst>
                                    <p:set>
                                      <p:cBhvr>
                                        <p:cTn id="6" dur="1" fill="hold">
                                          <p:stCondLst>
                                            <p:cond delay="0"/>
                                          </p:stCondLst>
                                        </p:cTn>
                                        <p:tgtEl>
                                          <p:spTgt spid="116"/>
                                        </p:tgtEl>
                                        <p:attrNameLst>
                                          <p:attrName>style.visibility</p:attrName>
                                        </p:attrNameLst>
                                      </p:cBhvr>
                                      <p:to>
                                        <p:strVal val="visible"/>
                                      </p:to>
                                    </p:set>
                                    <p:anim calcmode="lin" valueType="num">
                                      <p:cBhvr additive="base">
                                        <p:cTn id="7" dur="500" fill="hold"/>
                                        <p:tgtEl>
                                          <p:spTgt spid="116"/>
                                        </p:tgtEl>
                                        <p:attrNameLst>
                                          <p:attrName>ppt_x</p:attrName>
                                        </p:attrNameLst>
                                      </p:cBhvr>
                                      <p:tavLst>
                                        <p:tav tm="0">
                                          <p:val>
                                            <p:strVal val="#ppt_x"/>
                                          </p:val>
                                        </p:tav>
                                        <p:tav tm="100000">
                                          <p:val>
                                            <p:strVal val="#ppt_x"/>
                                          </p:val>
                                        </p:tav>
                                      </p:tavLst>
                                    </p:anim>
                                    <p:anim calcmode="lin" valueType="num">
                                      <p:cBhvr additive="base">
                                        <p:cTn id="8" dur="500" fill="hold"/>
                                        <p:tgtEl>
                                          <p:spTgt spid="116"/>
                                        </p:tgtEl>
                                        <p:attrNameLst>
                                          <p:attrName>ppt_y</p:attrName>
                                        </p:attrNameLst>
                                      </p:cBhvr>
                                      <p:tavLst>
                                        <p:tav tm="0">
                                          <p:val>
                                            <p:strVal val="1+#ppt_h/2"/>
                                          </p:val>
                                        </p:tav>
                                        <p:tav tm="100000">
                                          <p:val>
                                            <p:strVal val="#ppt_y"/>
                                          </p:val>
                                        </p:tav>
                                      </p:tavLst>
                                    </p:anim>
                                  </p:childTnLst>
                                </p:cTn>
                              </p:par>
                              <p:par>
                                <p:cTn id="9" presetID="2" presetClass="entr" presetSubtype="4" fill="hold" grpId="0" nodeType="withEffect">
                                  <p:stCondLst>
                                    <p:cond delay="0"/>
                                  </p:stCondLst>
                                  <p:childTnLst>
                                    <p:set>
                                      <p:cBhvr>
                                        <p:cTn id="10" dur="1" fill="hold">
                                          <p:stCondLst>
                                            <p:cond delay="0"/>
                                          </p:stCondLst>
                                        </p:cTn>
                                        <p:tgtEl>
                                          <p:spTgt spid="117"/>
                                        </p:tgtEl>
                                        <p:attrNameLst>
                                          <p:attrName>style.visibility</p:attrName>
                                        </p:attrNameLst>
                                      </p:cBhvr>
                                      <p:to>
                                        <p:strVal val="visible"/>
                                      </p:to>
                                    </p:set>
                                    <p:anim calcmode="lin" valueType="num">
                                      <p:cBhvr additive="base">
                                        <p:cTn id="11" dur="500" fill="hold"/>
                                        <p:tgtEl>
                                          <p:spTgt spid="117"/>
                                        </p:tgtEl>
                                        <p:attrNameLst>
                                          <p:attrName>ppt_x</p:attrName>
                                        </p:attrNameLst>
                                      </p:cBhvr>
                                      <p:tavLst>
                                        <p:tav tm="0">
                                          <p:val>
                                            <p:strVal val="#ppt_x"/>
                                          </p:val>
                                        </p:tav>
                                        <p:tav tm="100000">
                                          <p:val>
                                            <p:strVal val="#ppt_x"/>
                                          </p:val>
                                        </p:tav>
                                      </p:tavLst>
                                    </p:anim>
                                    <p:anim calcmode="lin" valueType="num">
                                      <p:cBhvr additive="base">
                                        <p:cTn id="12" dur="500" fill="hold"/>
                                        <p:tgtEl>
                                          <p:spTgt spid="117"/>
                                        </p:tgtEl>
                                        <p:attrNameLst>
                                          <p:attrName>ppt_y</p:attrName>
                                        </p:attrNameLst>
                                      </p:cBhvr>
                                      <p:tavLst>
                                        <p:tav tm="0">
                                          <p:val>
                                            <p:strVal val="1+#ppt_h/2"/>
                                          </p:val>
                                        </p:tav>
                                        <p:tav tm="100000">
                                          <p:val>
                                            <p:strVal val="#ppt_y"/>
                                          </p:val>
                                        </p:tav>
                                      </p:tavLst>
                                    </p:anim>
                                  </p:childTnLst>
                                </p:cTn>
                              </p:par>
                              <p:par>
                                <p:cTn id="13" presetID="2" presetClass="entr" presetSubtype="4" fill="hold" nodeType="withEffect">
                                  <p:stCondLst>
                                    <p:cond delay="0"/>
                                  </p:stCondLst>
                                  <p:childTnLst>
                                    <p:set>
                                      <p:cBhvr>
                                        <p:cTn id="14" dur="1" fill="hold">
                                          <p:stCondLst>
                                            <p:cond delay="0"/>
                                          </p:stCondLst>
                                        </p:cTn>
                                        <p:tgtEl>
                                          <p:spTgt spid="118"/>
                                        </p:tgtEl>
                                        <p:attrNameLst>
                                          <p:attrName>style.visibility</p:attrName>
                                        </p:attrNameLst>
                                      </p:cBhvr>
                                      <p:to>
                                        <p:strVal val="visible"/>
                                      </p:to>
                                    </p:set>
                                    <p:anim calcmode="lin" valueType="num">
                                      <p:cBhvr additive="base">
                                        <p:cTn id="15" dur="500" fill="hold"/>
                                        <p:tgtEl>
                                          <p:spTgt spid="118"/>
                                        </p:tgtEl>
                                        <p:attrNameLst>
                                          <p:attrName>ppt_x</p:attrName>
                                        </p:attrNameLst>
                                      </p:cBhvr>
                                      <p:tavLst>
                                        <p:tav tm="0">
                                          <p:val>
                                            <p:strVal val="#ppt_x"/>
                                          </p:val>
                                        </p:tav>
                                        <p:tav tm="100000">
                                          <p:val>
                                            <p:strVal val="#ppt_x"/>
                                          </p:val>
                                        </p:tav>
                                      </p:tavLst>
                                    </p:anim>
                                    <p:anim calcmode="lin" valueType="num">
                                      <p:cBhvr additive="base">
                                        <p:cTn id="16" dur="500" fill="hold"/>
                                        <p:tgtEl>
                                          <p:spTgt spid="118"/>
                                        </p:tgtEl>
                                        <p:attrNameLst>
                                          <p:attrName>ppt_y</p:attrName>
                                        </p:attrNameLst>
                                      </p:cBhvr>
                                      <p:tavLst>
                                        <p:tav tm="0">
                                          <p:val>
                                            <p:strVal val="1+#ppt_h/2"/>
                                          </p:val>
                                        </p:tav>
                                        <p:tav tm="100000">
                                          <p:val>
                                            <p:strVal val="#ppt_y"/>
                                          </p:val>
                                        </p:tav>
                                      </p:tavLst>
                                    </p:anim>
                                  </p:childTnLst>
                                </p:cTn>
                              </p:par>
                              <p:par>
                                <p:cTn id="17" presetID="2" presetClass="entr" presetSubtype="4" fill="hold" grpId="0" nodeType="withEffect">
                                  <p:stCondLst>
                                    <p:cond delay="0"/>
                                  </p:stCondLst>
                                  <p:childTnLst>
                                    <p:set>
                                      <p:cBhvr>
                                        <p:cTn id="18" dur="1" fill="hold">
                                          <p:stCondLst>
                                            <p:cond delay="0"/>
                                          </p:stCondLst>
                                        </p:cTn>
                                        <p:tgtEl>
                                          <p:spTgt spid="120"/>
                                        </p:tgtEl>
                                        <p:attrNameLst>
                                          <p:attrName>style.visibility</p:attrName>
                                        </p:attrNameLst>
                                      </p:cBhvr>
                                      <p:to>
                                        <p:strVal val="visible"/>
                                      </p:to>
                                    </p:set>
                                    <p:anim calcmode="lin" valueType="num">
                                      <p:cBhvr additive="base">
                                        <p:cTn id="19" dur="500" fill="hold"/>
                                        <p:tgtEl>
                                          <p:spTgt spid="120"/>
                                        </p:tgtEl>
                                        <p:attrNameLst>
                                          <p:attrName>ppt_x</p:attrName>
                                        </p:attrNameLst>
                                      </p:cBhvr>
                                      <p:tavLst>
                                        <p:tav tm="0">
                                          <p:val>
                                            <p:strVal val="#ppt_x"/>
                                          </p:val>
                                        </p:tav>
                                        <p:tav tm="100000">
                                          <p:val>
                                            <p:strVal val="#ppt_x"/>
                                          </p:val>
                                        </p:tav>
                                      </p:tavLst>
                                    </p:anim>
                                    <p:anim calcmode="lin" valueType="num">
                                      <p:cBhvr additive="base">
                                        <p:cTn id="20" dur="500" fill="hold"/>
                                        <p:tgtEl>
                                          <p:spTgt spid="120"/>
                                        </p:tgtEl>
                                        <p:attrNameLst>
                                          <p:attrName>ppt_y</p:attrName>
                                        </p:attrNameLst>
                                      </p:cBhvr>
                                      <p:tavLst>
                                        <p:tav tm="0">
                                          <p:val>
                                            <p:strVal val="1+#ppt_h/2"/>
                                          </p:val>
                                        </p:tav>
                                        <p:tav tm="100000">
                                          <p:val>
                                            <p:strVal val="#ppt_y"/>
                                          </p:val>
                                        </p:tav>
                                      </p:tavLst>
                                    </p:anim>
                                  </p:childTnLst>
                                </p:cTn>
                              </p:par>
                              <p:par>
                                <p:cTn id="21" presetID="2" presetClass="entr" presetSubtype="4" fill="hold" grpId="0" nodeType="withEffect">
                                  <p:stCondLst>
                                    <p:cond delay="0"/>
                                  </p:stCondLst>
                                  <p:childTnLst>
                                    <p:set>
                                      <p:cBhvr>
                                        <p:cTn id="22" dur="1" fill="hold">
                                          <p:stCondLst>
                                            <p:cond delay="0"/>
                                          </p:stCondLst>
                                        </p:cTn>
                                        <p:tgtEl>
                                          <p:spTgt spid="125"/>
                                        </p:tgtEl>
                                        <p:attrNameLst>
                                          <p:attrName>style.visibility</p:attrName>
                                        </p:attrNameLst>
                                      </p:cBhvr>
                                      <p:to>
                                        <p:strVal val="visible"/>
                                      </p:to>
                                    </p:set>
                                    <p:anim calcmode="lin" valueType="num">
                                      <p:cBhvr additive="base">
                                        <p:cTn id="23" dur="500" fill="hold"/>
                                        <p:tgtEl>
                                          <p:spTgt spid="125"/>
                                        </p:tgtEl>
                                        <p:attrNameLst>
                                          <p:attrName>ppt_x</p:attrName>
                                        </p:attrNameLst>
                                      </p:cBhvr>
                                      <p:tavLst>
                                        <p:tav tm="0">
                                          <p:val>
                                            <p:strVal val="#ppt_x"/>
                                          </p:val>
                                        </p:tav>
                                        <p:tav tm="100000">
                                          <p:val>
                                            <p:strVal val="#ppt_x"/>
                                          </p:val>
                                        </p:tav>
                                      </p:tavLst>
                                    </p:anim>
                                    <p:anim calcmode="lin" valueType="num">
                                      <p:cBhvr additive="base">
                                        <p:cTn id="24" dur="500" fill="hold"/>
                                        <p:tgtEl>
                                          <p:spTgt spid="125"/>
                                        </p:tgtEl>
                                        <p:attrNameLst>
                                          <p:attrName>ppt_y</p:attrName>
                                        </p:attrNameLst>
                                      </p:cBhvr>
                                      <p:tavLst>
                                        <p:tav tm="0">
                                          <p:val>
                                            <p:strVal val="1+#ppt_h/2"/>
                                          </p:val>
                                        </p:tav>
                                        <p:tav tm="100000">
                                          <p:val>
                                            <p:strVal val="#ppt_y"/>
                                          </p:val>
                                        </p:tav>
                                      </p:tavLst>
                                    </p:anim>
                                  </p:childTnLst>
                                </p:cTn>
                              </p:par>
                              <p:par>
                                <p:cTn id="25" presetID="2" presetClass="entr" presetSubtype="4" fill="hold" grpId="0" nodeType="withEffect">
                                  <p:stCondLst>
                                    <p:cond delay="0"/>
                                  </p:stCondLst>
                                  <p:childTnLst>
                                    <p:set>
                                      <p:cBhvr>
                                        <p:cTn id="26" dur="1" fill="hold">
                                          <p:stCondLst>
                                            <p:cond delay="0"/>
                                          </p:stCondLst>
                                        </p:cTn>
                                        <p:tgtEl>
                                          <p:spTgt spid="127"/>
                                        </p:tgtEl>
                                        <p:attrNameLst>
                                          <p:attrName>style.visibility</p:attrName>
                                        </p:attrNameLst>
                                      </p:cBhvr>
                                      <p:to>
                                        <p:strVal val="visible"/>
                                      </p:to>
                                    </p:set>
                                    <p:anim calcmode="lin" valueType="num">
                                      <p:cBhvr additive="base">
                                        <p:cTn id="27" dur="500" fill="hold"/>
                                        <p:tgtEl>
                                          <p:spTgt spid="127"/>
                                        </p:tgtEl>
                                        <p:attrNameLst>
                                          <p:attrName>ppt_x</p:attrName>
                                        </p:attrNameLst>
                                      </p:cBhvr>
                                      <p:tavLst>
                                        <p:tav tm="0">
                                          <p:val>
                                            <p:strVal val="#ppt_x"/>
                                          </p:val>
                                        </p:tav>
                                        <p:tav tm="100000">
                                          <p:val>
                                            <p:strVal val="#ppt_x"/>
                                          </p:val>
                                        </p:tav>
                                      </p:tavLst>
                                    </p:anim>
                                    <p:anim calcmode="lin" valueType="num">
                                      <p:cBhvr additive="base">
                                        <p:cTn id="28" dur="500" fill="hold"/>
                                        <p:tgtEl>
                                          <p:spTgt spid="127"/>
                                        </p:tgtEl>
                                        <p:attrNameLst>
                                          <p:attrName>ppt_y</p:attrName>
                                        </p:attrNameLst>
                                      </p:cBhvr>
                                      <p:tavLst>
                                        <p:tav tm="0">
                                          <p:val>
                                            <p:strVal val="1+#ppt_h/2"/>
                                          </p:val>
                                        </p:tav>
                                        <p:tav tm="100000">
                                          <p:val>
                                            <p:strVal val="#ppt_y"/>
                                          </p:val>
                                        </p:tav>
                                      </p:tavLst>
                                    </p:anim>
                                  </p:childTnLst>
                                </p:cTn>
                              </p:par>
                              <p:par>
                                <p:cTn id="29" presetID="2" presetClass="entr" presetSubtype="4" fill="hold" grpId="0" nodeType="withEffect">
                                  <p:stCondLst>
                                    <p:cond delay="0"/>
                                  </p:stCondLst>
                                  <p:childTnLst>
                                    <p:set>
                                      <p:cBhvr>
                                        <p:cTn id="30" dur="1" fill="hold">
                                          <p:stCondLst>
                                            <p:cond delay="0"/>
                                          </p:stCondLst>
                                        </p:cTn>
                                        <p:tgtEl>
                                          <p:spTgt spid="129"/>
                                        </p:tgtEl>
                                        <p:attrNameLst>
                                          <p:attrName>style.visibility</p:attrName>
                                        </p:attrNameLst>
                                      </p:cBhvr>
                                      <p:to>
                                        <p:strVal val="visible"/>
                                      </p:to>
                                    </p:set>
                                    <p:anim calcmode="lin" valueType="num">
                                      <p:cBhvr additive="base">
                                        <p:cTn id="31" dur="500" fill="hold"/>
                                        <p:tgtEl>
                                          <p:spTgt spid="129"/>
                                        </p:tgtEl>
                                        <p:attrNameLst>
                                          <p:attrName>ppt_x</p:attrName>
                                        </p:attrNameLst>
                                      </p:cBhvr>
                                      <p:tavLst>
                                        <p:tav tm="0">
                                          <p:val>
                                            <p:strVal val="#ppt_x"/>
                                          </p:val>
                                        </p:tav>
                                        <p:tav tm="100000">
                                          <p:val>
                                            <p:strVal val="#ppt_x"/>
                                          </p:val>
                                        </p:tav>
                                      </p:tavLst>
                                    </p:anim>
                                    <p:anim calcmode="lin" valueType="num">
                                      <p:cBhvr additive="base">
                                        <p:cTn id="32" dur="500" fill="hold"/>
                                        <p:tgtEl>
                                          <p:spTgt spid="129"/>
                                        </p:tgtEl>
                                        <p:attrNameLst>
                                          <p:attrName>ppt_y</p:attrName>
                                        </p:attrNameLst>
                                      </p:cBhvr>
                                      <p:tavLst>
                                        <p:tav tm="0">
                                          <p:val>
                                            <p:strVal val="1+#ppt_h/2"/>
                                          </p:val>
                                        </p:tav>
                                        <p:tav tm="100000">
                                          <p:val>
                                            <p:strVal val="#ppt_y"/>
                                          </p:val>
                                        </p:tav>
                                      </p:tavLst>
                                    </p:anim>
                                  </p:childTnLst>
                                </p:cTn>
                              </p:par>
                              <p:par>
                                <p:cTn id="33" presetID="2" presetClass="entr" presetSubtype="4" fill="hold" grpId="0" nodeType="withEffect">
                                  <p:stCondLst>
                                    <p:cond delay="0"/>
                                  </p:stCondLst>
                                  <p:childTnLst>
                                    <p:set>
                                      <p:cBhvr>
                                        <p:cTn id="34" dur="1" fill="hold">
                                          <p:stCondLst>
                                            <p:cond delay="0"/>
                                          </p:stCondLst>
                                        </p:cTn>
                                        <p:tgtEl>
                                          <p:spTgt spid="131"/>
                                        </p:tgtEl>
                                        <p:attrNameLst>
                                          <p:attrName>style.visibility</p:attrName>
                                        </p:attrNameLst>
                                      </p:cBhvr>
                                      <p:to>
                                        <p:strVal val="visible"/>
                                      </p:to>
                                    </p:set>
                                    <p:anim calcmode="lin" valueType="num">
                                      <p:cBhvr additive="base">
                                        <p:cTn id="35" dur="500" fill="hold"/>
                                        <p:tgtEl>
                                          <p:spTgt spid="131"/>
                                        </p:tgtEl>
                                        <p:attrNameLst>
                                          <p:attrName>ppt_x</p:attrName>
                                        </p:attrNameLst>
                                      </p:cBhvr>
                                      <p:tavLst>
                                        <p:tav tm="0">
                                          <p:val>
                                            <p:strVal val="#ppt_x"/>
                                          </p:val>
                                        </p:tav>
                                        <p:tav tm="100000">
                                          <p:val>
                                            <p:strVal val="#ppt_x"/>
                                          </p:val>
                                        </p:tav>
                                      </p:tavLst>
                                    </p:anim>
                                    <p:anim calcmode="lin" valueType="num">
                                      <p:cBhvr additive="base">
                                        <p:cTn id="36" dur="500" fill="hold"/>
                                        <p:tgtEl>
                                          <p:spTgt spid="131"/>
                                        </p:tgtEl>
                                        <p:attrNameLst>
                                          <p:attrName>ppt_y</p:attrName>
                                        </p:attrNameLst>
                                      </p:cBhvr>
                                      <p:tavLst>
                                        <p:tav tm="0">
                                          <p:val>
                                            <p:strVal val="1+#ppt_h/2"/>
                                          </p:val>
                                        </p:tav>
                                        <p:tav tm="100000">
                                          <p:val>
                                            <p:strVal val="#ppt_y"/>
                                          </p:val>
                                        </p:tav>
                                      </p:tavLst>
                                    </p:anim>
                                  </p:childTnLst>
                                </p:cTn>
                              </p:par>
                              <p:par>
                                <p:cTn id="37" presetID="2" presetClass="entr" presetSubtype="4" fill="hold" grpId="0" nodeType="withEffect">
                                  <p:stCondLst>
                                    <p:cond delay="0"/>
                                  </p:stCondLst>
                                  <p:childTnLst>
                                    <p:set>
                                      <p:cBhvr>
                                        <p:cTn id="38" dur="1" fill="hold">
                                          <p:stCondLst>
                                            <p:cond delay="0"/>
                                          </p:stCondLst>
                                        </p:cTn>
                                        <p:tgtEl>
                                          <p:spTgt spid="133"/>
                                        </p:tgtEl>
                                        <p:attrNameLst>
                                          <p:attrName>style.visibility</p:attrName>
                                        </p:attrNameLst>
                                      </p:cBhvr>
                                      <p:to>
                                        <p:strVal val="visible"/>
                                      </p:to>
                                    </p:set>
                                    <p:anim calcmode="lin" valueType="num">
                                      <p:cBhvr additive="base">
                                        <p:cTn id="39" dur="500" fill="hold"/>
                                        <p:tgtEl>
                                          <p:spTgt spid="133"/>
                                        </p:tgtEl>
                                        <p:attrNameLst>
                                          <p:attrName>ppt_x</p:attrName>
                                        </p:attrNameLst>
                                      </p:cBhvr>
                                      <p:tavLst>
                                        <p:tav tm="0">
                                          <p:val>
                                            <p:strVal val="#ppt_x"/>
                                          </p:val>
                                        </p:tav>
                                        <p:tav tm="100000">
                                          <p:val>
                                            <p:strVal val="#ppt_x"/>
                                          </p:val>
                                        </p:tav>
                                      </p:tavLst>
                                    </p:anim>
                                    <p:anim calcmode="lin" valueType="num">
                                      <p:cBhvr additive="base">
                                        <p:cTn id="40" dur="500" fill="hold"/>
                                        <p:tgtEl>
                                          <p:spTgt spid="133"/>
                                        </p:tgtEl>
                                        <p:attrNameLst>
                                          <p:attrName>ppt_y</p:attrName>
                                        </p:attrNameLst>
                                      </p:cBhvr>
                                      <p:tavLst>
                                        <p:tav tm="0">
                                          <p:val>
                                            <p:strVal val="1+#ppt_h/2"/>
                                          </p:val>
                                        </p:tav>
                                        <p:tav tm="100000">
                                          <p:val>
                                            <p:strVal val="#ppt_y"/>
                                          </p:val>
                                        </p:tav>
                                      </p:tavLst>
                                    </p:anim>
                                  </p:childTnLst>
                                </p:cTn>
                              </p:par>
                              <p:par>
                                <p:cTn id="41" presetID="2" presetClass="entr" presetSubtype="4" fill="hold" nodeType="withEffect">
                                  <p:stCondLst>
                                    <p:cond delay="0"/>
                                  </p:stCondLst>
                                  <p:childTnLst>
                                    <p:set>
                                      <p:cBhvr>
                                        <p:cTn id="42" dur="1" fill="hold">
                                          <p:stCondLst>
                                            <p:cond delay="0"/>
                                          </p:stCondLst>
                                        </p:cTn>
                                        <p:tgtEl>
                                          <p:spTgt spid="135"/>
                                        </p:tgtEl>
                                        <p:attrNameLst>
                                          <p:attrName>style.visibility</p:attrName>
                                        </p:attrNameLst>
                                      </p:cBhvr>
                                      <p:to>
                                        <p:strVal val="visible"/>
                                      </p:to>
                                    </p:set>
                                    <p:anim calcmode="lin" valueType="num">
                                      <p:cBhvr additive="base">
                                        <p:cTn id="43" dur="500" fill="hold"/>
                                        <p:tgtEl>
                                          <p:spTgt spid="135"/>
                                        </p:tgtEl>
                                        <p:attrNameLst>
                                          <p:attrName>ppt_x</p:attrName>
                                        </p:attrNameLst>
                                      </p:cBhvr>
                                      <p:tavLst>
                                        <p:tav tm="0">
                                          <p:val>
                                            <p:strVal val="#ppt_x"/>
                                          </p:val>
                                        </p:tav>
                                        <p:tav tm="100000">
                                          <p:val>
                                            <p:strVal val="#ppt_x"/>
                                          </p:val>
                                        </p:tav>
                                      </p:tavLst>
                                    </p:anim>
                                    <p:anim calcmode="lin" valueType="num">
                                      <p:cBhvr additive="base">
                                        <p:cTn id="44" dur="500" fill="hold"/>
                                        <p:tgtEl>
                                          <p:spTgt spid="135"/>
                                        </p:tgtEl>
                                        <p:attrNameLst>
                                          <p:attrName>ppt_y</p:attrName>
                                        </p:attrNameLst>
                                      </p:cBhvr>
                                      <p:tavLst>
                                        <p:tav tm="0">
                                          <p:val>
                                            <p:strVal val="1+#ppt_h/2"/>
                                          </p:val>
                                        </p:tav>
                                        <p:tav tm="100000">
                                          <p:val>
                                            <p:strVal val="#ppt_y"/>
                                          </p:val>
                                        </p:tav>
                                      </p:tavLst>
                                    </p:anim>
                                  </p:childTnLst>
                                </p:cTn>
                              </p:par>
                              <p:par>
                                <p:cTn id="45" presetID="2" presetClass="entr" presetSubtype="4" fill="hold" nodeType="withEffect">
                                  <p:stCondLst>
                                    <p:cond delay="0"/>
                                  </p:stCondLst>
                                  <p:childTnLst>
                                    <p:set>
                                      <p:cBhvr>
                                        <p:cTn id="46" dur="1" fill="hold">
                                          <p:stCondLst>
                                            <p:cond delay="0"/>
                                          </p:stCondLst>
                                        </p:cTn>
                                        <p:tgtEl>
                                          <p:spTgt spid="137"/>
                                        </p:tgtEl>
                                        <p:attrNameLst>
                                          <p:attrName>style.visibility</p:attrName>
                                        </p:attrNameLst>
                                      </p:cBhvr>
                                      <p:to>
                                        <p:strVal val="visible"/>
                                      </p:to>
                                    </p:set>
                                    <p:anim calcmode="lin" valueType="num">
                                      <p:cBhvr additive="base">
                                        <p:cTn id="47" dur="500" fill="hold"/>
                                        <p:tgtEl>
                                          <p:spTgt spid="137"/>
                                        </p:tgtEl>
                                        <p:attrNameLst>
                                          <p:attrName>ppt_x</p:attrName>
                                        </p:attrNameLst>
                                      </p:cBhvr>
                                      <p:tavLst>
                                        <p:tav tm="0">
                                          <p:val>
                                            <p:strVal val="#ppt_x"/>
                                          </p:val>
                                        </p:tav>
                                        <p:tav tm="100000">
                                          <p:val>
                                            <p:strVal val="#ppt_x"/>
                                          </p:val>
                                        </p:tav>
                                      </p:tavLst>
                                    </p:anim>
                                    <p:anim calcmode="lin" valueType="num">
                                      <p:cBhvr additive="base">
                                        <p:cTn id="48" dur="500" fill="hold"/>
                                        <p:tgtEl>
                                          <p:spTgt spid="137"/>
                                        </p:tgtEl>
                                        <p:attrNameLst>
                                          <p:attrName>ppt_y</p:attrName>
                                        </p:attrNameLst>
                                      </p:cBhvr>
                                      <p:tavLst>
                                        <p:tav tm="0">
                                          <p:val>
                                            <p:strVal val="1+#ppt_h/2"/>
                                          </p:val>
                                        </p:tav>
                                        <p:tav tm="100000">
                                          <p:val>
                                            <p:strVal val="#ppt_y"/>
                                          </p:val>
                                        </p:tav>
                                      </p:tavLst>
                                    </p:anim>
                                  </p:childTnLst>
                                </p:cTn>
                              </p:par>
                              <p:par>
                                <p:cTn id="49" presetID="2" presetClass="entr" presetSubtype="4" fill="hold" nodeType="withEffect">
                                  <p:stCondLst>
                                    <p:cond delay="0"/>
                                  </p:stCondLst>
                                  <p:childTnLst>
                                    <p:set>
                                      <p:cBhvr>
                                        <p:cTn id="50" dur="1" fill="hold">
                                          <p:stCondLst>
                                            <p:cond delay="0"/>
                                          </p:stCondLst>
                                        </p:cTn>
                                        <p:tgtEl>
                                          <p:spTgt spid="139"/>
                                        </p:tgtEl>
                                        <p:attrNameLst>
                                          <p:attrName>style.visibility</p:attrName>
                                        </p:attrNameLst>
                                      </p:cBhvr>
                                      <p:to>
                                        <p:strVal val="visible"/>
                                      </p:to>
                                    </p:set>
                                    <p:anim calcmode="lin" valueType="num">
                                      <p:cBhvr additive="base">
                                        <p:cTn id="51" dur="500" fill="hold"/>
                                        <p:tgtEl>
                                          <p:spTgt spid="139"/>
                                        </p:tgtEl>
                                        <p:attrNameLst>
                                          <p:attrName>ppt_x</p:attrName>
                                        </p:attrNameLst>
                                      </p:cBhvr>
                                      <p:tavLst>
                                        <p:tav tm="0">
                                          <p:val>
                                            <p:strVal val="#ppt_x"/>
                                          </p:val>
                                        </p:tav>
                                        <p:tav tm="100000">
                                          <p:val>
                                            <p:strVal val="#ppt_x"/>
                                          </p:val>
                                        </p:tav>
                                      </p:tavLst>
                                    </p:anim>
                                    <p:anim calcmode="lin" valueType="num">
                                      <p:cBhvr additive="base">
                                        <p:cTn id="52" dur="500" fill="hold"/>
                                        <p:tgtEl>
                                          <p:spTgt spid="139"/>
                                        </p:tgtEl>
                                        <p:attrNameLst>
                                          <p:attrName>ppt_y</p:attrName>
                                        </p:attrNameLst>
                                      </p:cBhvr>
                                      <p:tavLst>
                                        <p:tav tm="0">
                                          <p:val>
                                            <p:strVal val="1+#ppt_h/2"/>
                                          </p:val>
                                        </p:tav>
                                        <p:tav tm="100000">
                                          <p:val>
                                            <p:strVal val="#ppt_y"/>
                                          </p:val>
                                        </p:tav>
                                      </p:tavLst>
                                    </p:anim>
                                  </p:childTnLst>
                                </p:cTn>
                              </p:par>
                              <p:par>
                                <p:cTn id="53" presetID="2" presetClass="entr" presetSubtype="4" fill="hold" nodeType="withEffect">
                                  <p:stCondLst>
                                    <p:cond delay="0"/>
                                  </p:stCondLst>
                                  <p:childTnLst>
                                    <p:set>
                                      <p:cBhvr>
                                        <p:cTn id="54" dur="1" fill="hold">
                                          <p:stCondLst>
                                            <p:cond delay="0"/>
                                          </p:stCondLst>
                                        </p:cTn>
                                        <p:tgtEl>
                                          <p:spTgt spid="141"/>
                                        </p:tgtEl>
                                        <p:attrNameLst>
                                          <p:attrName>style.visibility</p:attrName>
                                        </p:attrNameLst>
                                      </p:cBhvr>
                                      <p:to>
                                        <p:strVal val="visible"/>
                                      </p:to>
                                    </p:set>
                                    <p:anim calcmode="lin" valueType="num">
                                      <p:cBhvr additive="base">
                                        <p:cTn id="55" dur="500" fill="hold"/>
                                        <p:tgtEl>
                                          <p:spTgt spid="141"/>
                                        </p:tgtEl>
                                        <p:attrNameLst>
                                          <p:attrName>ppt_x</p:attrName>
                                        </p:attrNameLst>
                                      </p:cBhvr>
                                      <p:tavLst>
                                        <p:tav tm="0">
                                          <p:val>
                                            <p:strVal val="#ppt_x"/>
                                          </p:val>
                                        </p:tav>
                                        <p:tav tm="100000">
                                          <p:val>
                                            <p:strVal val="#ppt_x"/>
                                          </p:val>
                                        </p:tav>
                                      </p:tavLst>
                                    </p:anim>
                                    <p:anim calcmode="lin" valueType="num">
                                      <p:cBhvr additive="base">
                                        <p:cTn id="56" dur="500" fill="hold"/>
                                        <p:tgtEl>
                                          <p:spTgt spid="141"/>
                                        </p:tgtEl>
                                        <p:attrNameLst>
                                          <p:attrName>ppt_y</p:attrName>
                                        </p:attrNameLst>
                                      </p:cBhvr>
                                      <p:tavLst>
                                        <p:tav tm="0">
                                          <p:val>
                                            <p:strVal val="1+#ppt_h/2"/>
                                          </p:val>
                                        </p:tav>
                                        <p:tav tm="100000">
                                          <p:val>
                                            <p:strVal val="#ppt_y"/>
                                          </p:val>
                                        </p:tav>
                                      </p:tavLst>
                                    </p:anim>
                                  </p:childTnLst>
                                </p:cTn>
                              </p:par>
                              <p:par>
                                <p:cTn id="57" presetID="2" presetClass="entr" presetSubtype="4" fill="hold" nodeType="withEffect">
                                  <p:stCondLst>
                                    <p:cond delay="0"/>
                                  </p:stCondLst>
                                  <p:childTnLst>
                                    <p:set>
                                      <p:cBhvr>
                                        <p:cTn id="58" dur="1" fill="hold">
                                          <p:stCondLst>
                                            <p:cond delay="0"/>
                                          </p:stCondLst>
                                        </p:cTn>
                                        <p:tgtEl>
                                          <p:spTgt spid="143"/>
                                        </p:tgtEl>
                                        <p:attrNameLst>
                                          <p:attrName>style.visibility</p:attrName>
                                        </p:attrNameLst>
                                      </p:cBhvr>
                                      <p:to>
                                        <p:strVal val="visible"/>
                                      </p:to>
                                    </p:set>
                                    <p:anim calcmode="lin" valueType="num">
                                      <p:cBhvr additive="base">
                                        <p:cTn id="59" dur="500" fill="hold"/>
                                        <p:tgtEl>
                                          <p:spTgt spid="143"/>
                                        </p:tgtEl>
                                        <p:attrNameLst>
                                          <p:attrName>ppt_x</p:attrName>
                                        </p:attrNameLst>
                                      </p:cBhvr>
                                      <p:tavLst>
                                        <p:tav tm="0">
                                          <p:val>
                                            <p:strVal val="#ppt_x"/>
                                          </p:val>
                                        </p:tav>
                                        <p:tav tm="100000">
                                          <p:val>
                                            <p:strVal val="#ppt_x"/>
                                          </p:val>
                                        </p:tav>
                                      </p:tavLst>
                                    </p:anim>
                                    <p:anim calcmode="lin" valueType="num">
                                      <p:cBhvr additive="base">
                                        <p:cTn id="60" dur="500" fill="hold"/>
                                        <p:tgtEl>
                                          <p:spTgt spid="143"/>
                                        </p:tgtEl>
                                        <p:attrNameLst>
                                          <p:attrName>ppt_y</p:attrName>
                                        </p:attrNameLst>
                                      </p:cBhvr>
                                      <p:tavLst>
                                        <p:tav tm="0">
                                          <p:val>
                                            <p:strVal val="1+#ppt_h/2"/>
                                          </p:val>
                                        </p:tav>
                                        <p:tav tm="100000">
                                          <p:val>
                                            <p:strVal val="#ppt_y"/>
                                          </p:val>
                                        </p:tav>
                                      </p:tavLst>
                                    </p:anim>
                                  </p:childTnLst>
                                </p:cTn>
                              </p:par>
                              <p:par>
                                <p:cTn id="61" presetID="2" presetClass="entr" presetSubtype="4" fill="hold" grpId="0" nodeType="withEffect">
                                  <p:stCondLst>
                                    <p:cond delay="0"/>
                                  </p:stCondLst>
                                  <p:childTnLst>
                                    <p:set>
                                      <p:cBhvr>
                                        <p:cTn id="62" dur="1" fill="hold">
                                          <p:stCondLst>
                                            <p:cond delay="0"/>
                                          </p:stCondLst>
                                        </p:cTn>
                                        <p:tgtEl>
                                          <p:spTgt spid="145"/>
                                        </p:tgtEl>
                                        <p:attrNameLst>
                                          <p:attrName>style.visibility</p:attrName>
                                        </p:attrNameLst>
                                      </p:cBhvr>
                                      <p:to>
                                        <p:strVal val="visible"/>
                                      </p:to>
                                    </p:set>
                                    <p:anim calcmode="lin" valueType="num">
                                      <p:cBhvr additive="base">
                                        <p:cTn id="63" dur="500" fill="hold"/>
                                        <p:tgtEl>
                                          <p:spTgt spid="145"/>
                                        </p:tgtEl>
                                        <p:attrNameLst>
                                          <p:attrName>ppt_x</p:attrName>
                                        </p:attrNameLst>
                                      </p:cBhvr>
                                      <p:tavLst>
                                        <p:tav tm="0">
                                          <p:val>
                                            <p:strVal val="#ppt_x"/>
                                          </p:val>
                                        </p:tav>
                                        <p:tav tm="100000">
                                          <p:val>
                                            <p:strVal val="#ppt_x"/>
                                          </p:val>
                                        </p:tav>
                                      </p:tavLst>
                                    </p:anim>
                                    <p:anim calcmode="lin" valueType="num">
                                      <p:cBhvr additive="base">
                                        <p:cTn id="64" dur="500" fill="hold"/>
                                        <p:tgtEl>
                                          <p:spTgt spid="145"/>
                                        </p:tgtEl>
                                        <p:attrNameLst>
                                          <p:attrName>ppt_y</p:attrName>
                                        </p:attrNameLst>
                                      </p:cBhvr>
                                      <p:tavLst>
                                        <p:tav tm="0">
                                          <p:val>
                                            <p:strVal val="1+#ppt_h/2"/>
                                          </p:val>
                                        </p:tav>
                                        <p:tav tm="100000">
                                          <p:val>
                                            <p:strVal val="#ppt_y"/>
                                          </p:val>
                                        </p:tav>
                                      </p:tavLst>
                                    </p:anim>
                                  </p:childTnLst>
                                </p:cTn>
                              </p:par>
                              <p:par>
                                <p:cTn id="65" presetID="2" presetClass="entr" presetSubtype="4" fill="hold" grpId="0" nodeType="withEffect">
                                  <p:stCondLst>
                                    <p:cond delay="0"/>
                                  </p:stCondLst>
                                  <p:childTnLst>
                                    <p:set>
                                      <p:cBhvr>
                                        <p:cTn id="66" dur="1" fill="hold">
                                          <p:stCondLst>
                                            <p:cond delay="0"/>
                                          </p:stCondLst>
                                        </p:cTn>
                                        <p:tgtEl>
                                          <p:spTgt spid="147"/>
                                        </p:tgtEl>
                                        <p:attrNameLst>
                                          <p:attrName>style.visibility</p:attrName>
                                        </p:attrNameLst>
                                      </p:cBhvr>
                                      <p:to>
                                        <p:strVal val="visible"/>
                                      </p:to>
                                    </p:set>
                                    <p:anim calcmode="lin" valueType="num">
                                      <p:cBhvr additive="base">
                                        <p:cTn id="67" dur="500" fill="hold"/>
                                        <p:tgtEl>
                                          <p:spTgt spid="147"/>
                                        </p:tgtEl>
                                        <p:attrNameLst>
                                          <p:attrName>ppt_x</p:attrName>
                                        </p:attrNameLst>
                                      </p:cBhvr>
                                      <p:tavLst>
                                        <p:tav tm="0">
                                          <p:val>
                                            <p:strVal val="#ppt_x"/>
                                          </p:val>
                                        </p:tav>
                                        <p:tav tm="100000">
                                          <p:val>
                                            <p:strVal val="#ppt_x"/>
                                          </p:val>
                                        </p:tav>
                                      </p:tavLst>
                                    </p:anim>
                                    <p:anim calcmode="lin" valueType="num">
                                      <p:cBhvr additive="base">
                                        <p:cTn id="68" dur="500" fill="hold"/>
                                        <p:tgtEl>
                                          <p:spTgt spid="147"/>
                                        </p:tgtEl>
                                        <p:attrNameLst>
                                          <p:attrName>ppt_y</p:attrName>
                                        </p:attrNameLst>
                                      </p:cBhvr>
                                      <p:tavLst>
                                        <p:tav tm="0">
                                          <p:val>
                                            <p:strVal val="1+#ppt_h/2"/>
                                          </p:val>
                                        </p:tav>
                                        <p:tav tm="100000">
                                          <p:val>
                                            <p:strVal val="#ppt_y"/>
                                          </p:val>
                                        </p:tav>
                                      </p:tavLst>
                                    </p:anim>
                                  </p:childTnLst>
                                </p:cTn>
                              </p:par>
                              <p:par>
                                <p:cTn id="69" presetID="2" presetClass="entr" presetSubtype="4" fill="hold" grpId="0" nodeType="withEffect">
                                  <p:stCondLst>
                                    <p:cond delay="0"/>
                                  </p:stCondLst>
                                  <p:childTnLst>
                                    <p:set>
                                      <p:cBhvr>
                                        <p:cTn id="70" dur="1" fill="hold">
                                          <p:stCondLst>
                                            <p:cond delay="0"/>
                                          </p:stCondLst>
                                        </p:cTn>
                                        <p:tgtEl>
                                          <p:spTgt spid="149"/>
                                        </p:tgtEl>
                                        <p:attrNameLst>
                                          <p:attrName>style.visibility</p:attrName>
                                        </p:attrNameLst>
                                      </p:cBhvr>
                                      <p:to>
                                        <p:strVal val="visible"/>
                                      </p:to>
                                    </p:set>
                                    <p:anim calcmode="lin" valueType="num">
                                      <p:cBhvr additive="base">
                                        <p:cTn id="71" dur="500" fill="hold"/>
                                        <p:tgtEl>
                                          <p:spTgt spid="149"/>
                                        </p:tgtEl>
                                        <p:attrNameLst>
                                          <p:attrName>ppt_x</p:attrName>
                                        </p:attrNameLst>
                                      </p:cBhvr>
                                      <p:tavLst>
                                        <p:tav tm="0">
                                          <p:val>
                                            <p:strVal val="#ppt_x"/>
                                          </p:val>
                                        </p:tav>
                                        <p:tav tm="100000">
                                          <p:val>
                                            <p:strVal val="#ppt_x"/>
                                          </p:val>
                                        </p:tav>
                                      </p:tavLst>
                                    </p:anim>
                                    <p:anim calcmode="lin" valueType="num">
                                      <p:cBhvr additive="base">
                                        <p:cTn id="72" dur="500" fill="hold"/>
                                        <p:tgtEl>
                                          <p:spTgt spid="149"/>
                                        </p:tgtEl>
                                        <p:attrNameLst>
                                          <p:attrName>ppt_y</p:attrName>
                                        </p:attrNameLst>
                                      </p:cBhvr>
                                      <p:tavLst>
                                        <p:tav tm="0">
                                          <p:val>
                                            <p:strVal val="1+#ppt_h/2"/>
                                          </p:val>
                                        </p:tav>
                                        <p:tav tm="100000">
                                          <p:val>
                                            <p:strVal val="#ppt_y"/>
                                          </p:val>
                                        </p:tav>
                                      </p:tavLst>
                                    </p:anim>
                                  </p:childTnLst>
                                </p:cTn>
                              </p:par>
                              <p:par>
                                <p:cTn id="73" presetID="2" presetClass="entr" presetSubtype="4" fill="hold" grpId="0" nodeType="withEffect">
                                  <p:stCondLst>
                                    <p:cond delay="0"/>
                                  </p:stCondLst>
                                  <p:childTnLst>
                                    <p:set>
                                      <p:cBhvr>
                                        <p:cTn id="74" dur="1" fill="hold">
                                          <p:stCondLst>
                                            <p:cond delay="0"/>
                                          </p:stCondLst>
                                        </p:cTn>
                                        <p:tgtEl>
                                          <p:spTgt spid="151"/>
                                        </p:tgtEl>
                                        <p:attrNameLst>
                                          <p:attrName>style.visibility</p:attrName>
                                        </p:attrNameLst>
                                      </p:cBhvr>
                                      <p:to>
                                        <p:strVal val="visible"/>
                                      </p:to>
                                    </p:set>
                                    <p:anim calcmode="lin" valueType="num">
                                      <p:cBhvr additive="base">
                                        <p:cTn id="75" dur="500" fill="hold"/>
                                        <p:tgtEl>
                                          <p:spTgt spid="151"/>
                                        </p:tgtEl>
                                        <p:attrNameLst>
                                          <p:attrName>ppt_x</p:attrName>
                                        </p:attrNameLst>
                                      </p:cBhvr>
                                      <p:tavLst>
                                        <p:tav tm="0">
                                          <p:val>
                                            <p:strVal val="#ppt_x"/>
                                          </p:val>
                                        </p:tav>
                                        <p:tav tm="100000">
                                          <p:val>
                                            <p:strVal val="#ppt_x"/>
                                          </p:val>
                                        </p:tav>
                                      </p:tavLst>
                                    </p:anim>
                                    <p:anim calcmode="lin" valueType="num">
                                      <p:cBhvr additive="base">
                                        <p:cTn id="76" dur="500" fill="hold"/>
                                        <p:tgtEl>
                                          <p:spTgt spid="151"/>
                                        </p:tgtEl>
                                        <p:attrNameLst>
                                          <p:attrName>ppt_y</p:attrName>
                                        </p:attrNameLst>
                                      </p:cBhvr>
                                      <p:tavLst>
                                        <p:tav tm="0">
                                          <p:val>
                                            <p:strVal val="1+#ppt_h/2"/>
                                          </p:val>
                                        </p:tav>
                                        <p:tav tm="100000">
                                          <p:val>
                                            <p:strVal val="#ppt_y"/>
                                          </p:val>
                                        </p:tav>
                                      </p:tavLst>
                                    </p:anim>
                                  </p:childTnLst>
                                </p:cTn>
                              </p:par>
                              <p:par>
                                <p:cTn id="77" presetID="2" presetClass="entr" presetSubtype="4" fill="hold" grpId="0" nodeType="withEffect">
                                  <p:stCondLst>
                                    <p:cond delay="0"/>
                                  </p:stCondLst>
                                  <p:childTnLst>
                                    <p:set>
                                      <p:cBhvr>
                                        <p:cTn id="78" dur="1" fill="hold">
                                          <p:stCondLst>
                                            <p:cond delay="0"/>
                                          </p:stCondLst>
                                        </p:cTn>
                                        <p:tgtEl>
                                          <p:spTgt spid="153"/>
                                        </p:tgtEl>
                                        <p:attrNameLst>
                                          <p:attrName>style.visibility</p:attrName>
                                        </p:attrNameLst>
                                      </p:cBhvr>
                                      <p:to>
                                        <p:strVal val="visible"/>
                                      </p:to>
                                    </p:set>
                                    <p:anim calcmode="lin" valueType="num">
                                      <p:cBhvr additive="base">
                                        <p:cTn id="79" dur="500" fill="hold"/>
                                        <p:tgtEl>
                                          <p:spTgt spid="153"/>
                                        </p:tgtEl>
                                        <p:attrNameLst>
                                          <p:attrName>ppt_x</p:attrName>
                                        </p:attrNameLst>
                                      </p:cBhvr>
                                      <p:tavLst>
                                        <p:tav tm="0">
                                          <p:val>
                                            <p:strVal val="#ppt_x"/>
                                          </p:val>
                                        </p:tav>
                                        <p:tav tm="100000">
                                          <p:val>
                                            <p:strVal val="#ppt_x"/>
                                          </p:val>
                                        </p:tav>
                                      </p:tavLst>
                                    </p:anim>
                                    <p:anim calcmode="lin" valueType="num">
                                      <p:cBhvr additive="base">
                                        <p:cTn id="80" dur="500" fill="hold"/>
                                        <p:tgtEl>
                                          <p:spTgt spid="153"/>
                                        </p:tgtEl>
                                        <p:attrNameLst>
                                          <p:attrName>ppt_y</p:attrName>
                                        </p:attrNameLst>
                                      </p:cBhvr>
                                      <p:tavLst>
                                        <p:tav tm="0">
                                          <p:val>
                                            <p:strVal val="1+#ppt_h/2"/>
                                          </p:val>
                                        </p:tav>
                                        <p:tav tm="100000">
                                          <p:val>
                                            <p:strVal val="#ppt_y"/>
                                          </p:val>
                                        </p:tav>
                                      </p:tavLst>
                                    </p:anim>
                                  </p:childTnLst>
                                </p:cTn>
                              </p:par>
                              <p:par>
                                <p:cTn id="81" presetID="2" presetClass="entr" presetSubtype="4" fill="hold" grpId="0" nodeType="withEffect">
                                  <p:stCondLst>
                                    <p:cond delay="0"/>
                                  </p:stCondLst>
                                  <p:childTnLst>
                                    <p:set>
                                      <p:cBhvr>
                                        <p:cTn id="82" dur="1" fill="hold">
                                          <p:stCondLst>
                                            <p:cond delay="0"/>
                                          </p:stCondLst>
                                        </p:cTn>
                                        <p:tgtEl>
                                          <p:spTgt spid="154"/>
                                        </p:tgtEl>
                                        <p:attrNameLst>
                                          <p:attrName>style.visibility</p:attrName>
                                        </p:attrNameLst>
                                      </p:cBhvr>
                                      <p:to>
                                        <p:strVal val="visible"/>
                                      </p:to>
                                    </p:set>
                                    <p:anim calcmode="lin" valueType="num">
                                      <p:cBhvr additive="base">
                                        <p:cTn id="83" dur="500" fill="hold"/>
                                        <p:tgtEl>
                                          <p:spTgt spid="154"/>
                                        </p:tgtEl>
                                        <p:attrNameLst>
                                          <p:attrName>ppt_x</p:attrName>
                                        </p:attrNameLst>
                                      </p:cBhvr>
                                      <p:tavLst>
                                        <p:tav tm="0">
                                          <p:val>
                                            <p:strVal val="#ppt_x"/>
                                          </p:val>
                                        </p:tav>
                                        <p:tav tm="100000">
                                          <p:val>
                                            <p:strVal val="#ppt_x"/>
                                          </p:val>
                                        </p:tav>
                                      </p:tavLst>
                                    </p:anim>
                                    <p:anim calcmode="lin" valueType="num">
                                      <p:cBhvr additive="base">
                                        <p:cTn id="84" dur="500" fill="hold"/>
                                        <p:tgtEl>
                                          <p:spTgt spid="154"/>
                                        </p:tgtEl>
                                        <p:attrNameLst>
                                          <p:attrName>ppt_y</p:attrName>
                                        </p:attrNameLst>
                                      </p:cBhvr>
                                      <p:tavLst>
                                        <p:tav tm="0">
                                          <p:val>
                                            <p:strVal val="1+#ppt_h/2"/>
                                          </p:val>
                                        </p:tav>
                                        <p:tav tm="100000">
                                          <p:val>
                                            <p:strVal val="#ppt_y"/>
                                          </p:val>
                                        </p:tav>
                                      </p:tavLst>
                                    </p:anim>
                                  </p:childTnLst>
                                </p:cTn>
                              </p:par>
                              <p:par>
                                <p:cTn id="85" presetID="2" presetClass="entr" presetSubtype="4" fill="hold" grpId="0" nodeType="withEffect">
                                  <p:stCondLst>
                                    <p:cond delay="0"/>
                                  </p:stCondLst>
                                  <p:childTnLst>
                                    <p:set>
                                      <p:cBhvr>
                                        <p:cTn id="86" dur="1" fill="hold">
                                          <p:stCondLst>
                                            <p:cond delay="0"/>
                                          </p:stCondLst>
                                        </p:cTn>
                                        <p:tgtEl>
                                          <p:spTgt spid="156"/>
                                        </p:tgtEl>
                                        <p:attrNameLst>
                                          <p:attrName>style.visibility</p:attrName>
                                        </p:attrNameLst>
                                      </p:cBhvr>
                                      <p:to>
                                        <p:strVal val="visible"/>
                                      </p:to>
                                    </p:set>
                                    <p:anim calcmode="lin" valueType="num">
                                      <p:cBhvr additive="base">
                                        <p:cTn id="87" dur="500" fill="hold"/>
                                        <p:tgtEl>
                                          <p:spTgt spid="156"/>
                                        </p:tgtEl>
                                        <p:attrNameLst>
                                          <p:attrName>ppt_x</p:attrName>
                                        </p:attrNameLst>
                                      </p:cBhvr>
                                      <p:tavLst>
                                        <p:tav tm="0">
                                          <p:val>
                                            <p:strVal val="#ppt_x"/>
                                          </p:val>
                                        </p:tav>
                                        <p:tav tm="100000">
                                          <p:val>
                                            <p:strVal val="#ppt_x"/>
                                          </p:val>
                                        </p:tav>
                                      </p:tavLst>
                                    </p:anim>
                                    <p:anim calcmode="lin" valueType="num">
                                      <p:cBhvr additive="base">
                                        <p:cTn id="88" dur="500" fill="hold"/>
                                        <p:tgtEl>
                                          <p:spTgt spid="156"/>
                                        </p:tgtEl>
                                        <p:attrNameLst>
                                          <p:attrName>ppt_y</p:attrName>
                                        </p:attrNameLst>
                                      </p:cBhvr>
                                      <p:tavLst>
                                        <p:tav tm="0">
                                          <p:val>
                                            <p:strVal val="1+#ppt_h/2"/>
                                          </p:val>
                                        </p:tav>
                                        <p:tav tm="100000">
                                          <p:val>
                                            <p:strVal val="#ppt_y"/>
                                          </p:val>
                                        </p:tav>
                                      </p:tavLst>
                                    </p:anim>
                                  </p:childTnLst>
                                </p:cTn>
                              </p:par>
                              <p:par>
                                <p:cTn id="89" presetID="2" presetClass="entr" presetSubtype="4" fill="hold" grpId="0" nodeType="withEffect">
                                  <p:stCondLst>
                                    <p:cond delay="0"/>
                                  </p:stCondLst>
                                  <p:childTnLst>
                                    <p:set>
                                      <p:cBhvr>
                                        <p:cTn id="90" dur="1" fill="hold">
                                          <p:stCondLst>
                                            <p:cond delay="0"/>
                                          </p:stCondLst>
                                        </p:cTn>
                                        <p:tgtEl>
                                          <p:spTgt spid="158"/>
                                        </p:tgtEl>
                                        <p:attrNameLst>
                                          <p:attrName>style.visibility</p:attrName>
                                        </p:attrNameLst>
                                      </p:cBhvr>
                                      <p:to>
                                        <p:strVal val="visible"/>
                                      </p:to>
                                    </p:set>
                                    <p:anim calcmode="lin" valueType="num">
                                      <p:cBhvr additive="base">
                                        <p:cTn id="91" dur="500" fill="hold"/>
                                        <p:tgtEl>
                                          <p:spTgt spid="158"/>
                                        </p:tgtEl>
                                        <p:attrNameLst>
                                          <p:attrName>ppt_x</p:attrName>
                                        </p:attrNameLst>
                                      </p:cBhvr>
                                      <p:tavLst>
                                        <p:tav tm="0">
                                          <p:val>
                                            <p:strVal val="#ppt_x"/>
                                          </p:val>
                                        </p:tav>
                                        <p:tav tm="100000">
                                          <p:val>
                                            <p:strVal val="#ppt_x"/>
                                          </p:val>
                                        </p:tav>
                                      </p:tavLst>
                                    </p:anim>
                                    <p:anim calcmode="lin" valueType="num">
                                      <p:cBhvr additive="base">
                                        <p:cTn id="92" dur="500" fill="hold"/>
                                        <p:tgtEl>
                                          <p:spTgt spid="158"/>
                                        </p:tgtEl>
                                        <p:attrNameLst>
                                          <p:attrName>ppt_y</p:attrName>
                                        </p:attrNameLst>
                                      </p:cBhvr>
                                      <p:tavLst>
                                        <p:tav tm="0">
                                          <p:val>
                                            <p:strVal val="1+#ppt_h/2"/>
                                          </p:val>
                                        </p:tav>
                                        <p:tav tm="100000">
                                          <p:val>
                                            <p:strVal val="#ppt_y"/>
                                          </p:val>
                                        </p:tav>
                                      </p:tavLst>
                                    </p:anim>
                                  </p:childTnLst>
                                </p:cTn>
                              </p:par>
                              <p:par>
                                <p:cTn id="93" presetID="2" presetClass="entr" presetSubtype="4" fill="hold" grpId="0" nodeType="withEffect">
                                  <p:stCondLst>
                                    <p:cond delay="0"/>
                                  </p:stCondLst>
                                  <p:childTnLst>
                                    <p:set>
                                      <p:cBhvr>
                                        <p:cTn id="94" dur="1" fill="hold">
                                          <p:stCondLst>
                                            <p:cond delay="0"/>
                                          </p:stCondLst>
                                        </p:cTn>
                                        <p:tgtEl>
                                          <p:spTgt spid="160"/>
                                        </p:tgtEl>
                                        <p:attrNameLst>
                                          <p:attrName>style.visibility</p:attrName>
                                        </p:attrNameLst>
                                      </p:cBhvr>
                                      <p:to>
                                        <p:strVal val="visible"/>
                                      </p:to>
                                    </p:set>
                                    <p:anim calcmode="lin" valueType="num">
                                      <p:cBhvr additive="base">
                                        <p:cTn id="95" dur="500" fill="hold"/>
                                        <p:tgtEl>
                                          <p:spTgt spid="160"/>
                                        </p:tgtEl>
                                        <p:attrNameLst>
                                          <p:attrName>ppt_x</p:attrName>
                                        </p:attrNameLst>
                                      </p:cBhvr>
                                      <p:tavLst>
                                        <p:tav tm="0">
                                          <p:val>
                                            <p:strVal val="#ppt_x"/>
                                          </p:val>
                                        </p:tav>
                                        <p:tav tm="100000">
                                          <p:val>
                                            <p:strVal val="#ppt_x"/>
                                          </p:val>
                                        </p:tav>
                                      </p:tavLst>
                                    </p:anim>
                                    <p:anim calcmode="lin" valueType="num">
                                      <p:cBhvr additive="base">
                                        <p:cTn id="96" dur="500" fill="hold"/>
                                        <p:tgtEl>
                                          <p:spTgt spid="160"/>
                                        </p:tgtEl>
                                        <p:attrNameLst>
                                          <p:attrName>ppt_y</p:attrName>
                                        </p:attrNameLst>
                                      </p:cBhvr>
                                      <p:tavLst>
                                        <p:tav tm="0">
                                          <p:val>
                                            <p:strVal val="1+#ppt_h/2"/>
                                          </p:val>
                                        </p:tav>
                                        <p:tav tm="100000">
                                          <p:val>
                                            <p:strVal val="#ppt_y"/>
                                          </p:val>
                                        </p:tav>
                                      </p:tavLst>
                                    </p:anim>
                                  </p:childTnLst>
                                </p:cTn>
                              </p:par>
                              <p:par>
                                <p:cTn id="97" presetID="2" presetClass="entr" presetSubtype="4" fill="hold" grpId="0" nodeType="withEffect">
                                  <p:stCondLst>
                                    <p:cond delay="0"/>
                                  </p:stCondLst>
                                  <p:childTnLst>
                                    <p:set>
                                      <p:cBhvr>
                                        <p:cTn id="98" dur="1" fill="hold">
                                          <p:stCondLst>
                                            <p:cond delay="0"/>
                                          </p:stCondLst>
                                        </p:cTn>
                                        <p:tgtEl>
                                          <p:spTgt spid="162"/>
                                        </p:tgtEl>
                                        <p:attrNameLst>
                                          <p:attrName>style.visibility</p:attrName>
                                        </p:attrNameLst>
                                      </p:cBhvr>
                                      <p:to>
                                        <p:strVal val="visible"/>
                                      </p:to>
                                    </p:set>
                                    <p:anim calcmode="lin" valueType="num">
                                      <p:cBhvr additive="base">
                                        <p:cTn id="99" dur="500" fill="hold"/>
                                        <p:tgtEl>
                                          <p:spTgt spid="162"/>
                                        </p:tgtEl>
                                        <p:attrNameLst>
                                          <p:attrName>ppt_x</p:attrName>
                                        </p:attrNameLst>
                                      </p:cBhvr>
                                      <p:tavLst>
                                        <p:tav tm="0">
                                          <p:val>
                                            <p:strVal val="#ppt_x"/>
                                          </p:val>
                                        </p:tav>
                                        <p:tav tm="100000">
                                          <p:val>
                                            <p:strVal val="#ppt_x"/>
                                          </p:val>
                                        </p:tav>
                                      </p:tavLst>
                                    </p:anim>
                                    <p:anim calcmode="lin" valueType="num">
                                      <p:cBhvr additive="base">
                                        <p:cTn id="100" dur="500" fill="hold"/>
                                        <p:tgtEl>
                                          <p:spTgt spid="162"/>
                                        </p:tgtEl>
                                        <p:attrNameLst>
                                          <p:attrName>ppt_y</p:attrName>
                                        </p:attrNameLst>
                                      </p:cBhvr>
                                      <p:tavLst>
                                        <p:tav tm="0">
                                          <p:val>
                                            <p:strVal val="1+#ppt_h/2"/>
                                          </p:val>
                                        </p:tav>
                                        <p:tav tm="100000">
                                          <p:val>
                                            <p:strVal val="#ppt_y"/>
                                          </p:val>
                                        </p:tav>
                                      </p:tavLst>
                                    </p:anim>
                                  </p:childTnLst>
                                </p:cTn>
                              </p:par>
                              <p:par>
                                <p:cTn id="101" presetID="2" presetClass="entr" presetSubtype="4" fill="hold" nodeType="withEffect">
                                  <p:stCondLst>
                                    <p:cond delay="0"/>
                                  </p:stCondLst>
                                  <p:childTnLst>
                                    <p:set>
                                      <p:cBhvr>
                                        <p:cTn id="102" dur="1" fill="hold">
                                          <p:stCondLst>
                                            <p:cond delay="0"/>
                                          </p:stCondLst>
                                        </p:cTn>
                                        <p:tgtEl>
                                          <p:spTgt spid="163"/>
                                        </p:tgtEl>
                                        <p:attrNameLst>
                                          <p:attrName>style.visibility</p:attrName>
                                        </p:attrNameLst>
                                      </p:cBhvr>
                                      <p:to>
                                        <p:strVal val="visible"/>
                                      </p:to>
                                    </p:set>
                                    <p:anim calcmode="lin" valueType="num">
                                      <p:cBhvr additive="base">
                                        <p:cTn id="103" dur="500" fill="hold"/>
                                        <p:tgtEl>
                                          <p:spTgt spid="163"/>
                                        </p:tgtEl>
                                        <p:attrNameLst>
                                          <p:attrName>ppt_x</p:attrName>
                                        </p:attrNameLst>
                                      </p:cBhvr>
                                      <p:tavLst>
                                        <p:tav tm="0">
                                          <p:val>
                                            <p:strVal val="#ppt_x"/>
                                          </p:val>
                                        </p:tav>
                                        <p:tav tm="100000">
                                          <p:val>
                                            <p:strVal val="#ppt_x"/>
                                          </p:val>
                                        </p:tav>
                                      </p:tavLst>
                                    </p:anim>
                                    <p:anim calcmode="lin" valueType="num">
                                      <p:cBhvr additive="base">
                                        <p:cTn id="104" dur="500" fill="hold"/>
                                        <p:tgtEl>
                                          <p:spTgt spid="163"/>
                                        </p:tgtEl>
                                        <p:attrNameLst>
                                          <p:attrName>ppt_y</p:attrName>
                                        </p:attrNameLst>
                                      </p:cBhvr>
                                      <p:tavLst>
                                        <p:tav tm="0">
                                          <p:val>
                                            <p:strVal val="1+#ppt_h/2"/>
                                          </p:val>
                                        </p:tav>
                                        <p:tav tm="100000">
                                          <p:val>
                                            <p:strVal val="#ppt_y"/>
                                          </p:val>
                                        </p:tav>
                                      </p:tavLst>
                                    </p:anim>
                                  </p:childTnLst>
                                </p:cTn>
                              </p:par>
                              <p:par>
                                <p:cTn id="105" presetID="2" presetClass="entr" presetSubtype="4" fill="hold" nodeType="withEffect">
                                  <p:stCondLst>
                                    <p:cond delay="0"/>
                                  </p:stCondLst>
                                  <p:childTnLst>
                                    <p:set>
                                      <p:cBhvr>
                                        <p:cTn id="106" dur="1" fill="hold">
                                          <p:stCondLst>
                                            <p:cond delay="0"/>
                                          </p:stCondLst>
                                        </p:cTn>
                                        <p:tgtEl>
                                          <p:spTgt spid="166"/>
                                        </p:tgtEl>
                                        <p:attrNameLst>
                                          <p:attrName>style.visibility</p:attrName>
                                        </p:attrNameLst>
                                      </p:cBhvr>
                                      <p:to>
                                        <p:strVal val="visible"/>
                                      </p:to>
                                    </p:set>
                                    <p:anim calcmode="lin" valueType="num">
                                      <p:cBhvr additive="base">
                                        <p:cTn id="107" dur="500" fill="hold"/>
                                        <p:tgtEl>
                                          <p:spTgt spid="166"/>
                                        </p:tgtEl>
                                        <p:attrNameLst>
                                          <p:attrName>ppt_x</p:attrName>
                                        </p:attrNameLst>
                                      </p:cBhvr>
                                      <p:tavLst>
                                        <p:tav tm="0">
                                          <p:val>
                                            <p:strVal val="#ppt_x"/>
                                          </p:val>
                                        </p:tav>
                                        <p:tav tm="100000">
                                          <p:val>
                                            <p:strVal val="#ppt_x"/>
                                          </p:val>
                                        </p:tav>
                                      </p:tavLst>
                                    </p:anim>
                                    <p:anim calcmode="lin" valueType="num">
                                      <p:cBhvr additive="base">
                                        <p:cTn id="108" dur="500" fill="hold"/>
                                        <p:tgtEl>
                                          <p:spTgt spid="166"/>
                                        </p:tgtEl>
                                        <p:attrNameLst>
                                          <p:attrName>ppt_y</p:attrName>
                                        </p:attrNameLst>
                                      </p:cBhvr>
                                      <p:tavLst>
                                        <p:tav tm="0">
                                          <p:val>
                                            <p:strVal val="1+#ppt_h/2"/>
                                          </p:val>
                                        </p:tav>
                                        <p:tav tm="100000">
                                          <p:val>
                                            <p:strVal val="#ppt_y"/>
                                          </p:val>
                                        </p:tav>
                                      </p:tavLst>
                                    </p:anim>
                                  </p:childTnLst>
                                </p:cTn>
                              </p:par>
                              <p:par>
                                <p:cTn id="109" presetID="2" presetClass="entr" presetSubtype="4" fill="hold" nodeType="withEffect">
                                  <p:stCondLst>
                                    <p:cond delay="0"/>
                                  </p:stCondLst>
                                  <p:childTnLst>
                                    <p:set>
                                      <p:cBhvr>
                                        <p:cTn id="110" dur="1" fill="hold">
                                          <p:stCondLst>
                                            <p:cond delay="0"/>
                                          </p:stCondLst>
                                        </p:cTn>
                                        <p:tgtEl>
                                          <p:spTgt spid="167"/>
                                        </p:tgtEl>
                                        <p:attrNameLst>
                                          <p:attrName>style.visibility</p:attrName>
                                        </p:attrNameLst>
                                      </p:cBhvr>
                                      <p:to>
                                        <p:strVal val="visible"/>
                                      </p:to>
                                    </p:set>
                                    <p:anim calcmode="lin" valueType="num">
                                      <p:cBhvr additive="base">
                                        <p:cTn id="111" dur="500" fill="hold"/>
                                        <p:tgtEl>
                                          <p:spTgt spid="167"/>
                                        </p:tgtEl>
                                        <p:attrNameLst>
                                          <p:attrName>ppt_x</p:attrName>
                                        </p:attrNameLst>
                                      </p:cBhvr>
                                      <p:tavLst>
                                        <p:tav tm="0">
                                          <p:val>
                                            <p:strVal val="#ppt_x"/>
                                          </p:val>
                                        </p:tav>
                                        <p:tav tm="100000">
                                          <p:val>
                                            <p:strVal val="#ppt_x"/>
                                          </p:val>
                                        </p:tav>
                                      </p:tavLst>
                                    </p:anim>
                                    <p:anim calcmode="lin" valueType="num">
                                      <p:cBhvr additive="base">
                                        <p:cTn id="112" dur="500" fill="hold"/>
                                        <p:tgtEl>
                                          <p:spTgt spid="167"/>
                                        </p:tgtEl>
                                        <p:attrNameLst>
                                          <p:attrName>ppt_y</p:attrName>
                                        </p:attrNameLst>
                                      </p:cBhvr>
                                      <p:tavLst>
                                        <p:tav tm="0">
                                          <p:val>
                                            <p:strVal val="1+#ppt_h/2"/>
                                          </p:val>
                                        </p:tav>
                                        <p:tav tm="100000">
                                          <p:val>
                                            <p:strVal val="#ppt_y"/>
                                          </p:val>
                                        </p:tav>
                                      </p:tavLst>
                                    </p:anim>
                                  </p:childTnLst>
                                </p:cTn>
                              </p:par>
                              <p:par>
                                <p:cTn id="113" presetID="2" presetClass="entr" presetSubtype="4" fill="hold" nodeType="withEffect">
                                  <p:stCondLst>
                                    <p:cond delay="0"/>
                                  </p:stCondLst>
                                  <p:childTnLst>
                                    <p:set>
                                      <p:cBhvr>
                                        <p:cTn id="114" dur="1" fill="hold">
                                          <p:stCondLst>
                                            <p:cond delay="0"/>
                                          </p:stCondLst>
                                        </p:cTn>
                                        <p:tgtEl>
                                          <p:spTgt spid="168"/>
                                        </p:tgtEl>
                                        <p:attrNameLst>
                                          <p:attrName>style.visibility</p:attrName>
                                        </p:attrNameLst>
                                      </p:cBhvr>
                                      <p:to>
                                        <p:strVal val="visible"/>
                                      </p:to>
                                    </p:set>
                                    <p:anim calcmode="lin" valueType="num">
                                      <p:cBhvr additive="base">
                                        <p:cTn id="115" dur="500" fill="hold"/>
                                        <p:tgtEl>
                                          <p:spTgt spid="168"/>
                                        </p:tgtEl>
                                        <p:attrNameLst>
                                          <p:attrName>ppt_x</p:attrName>
                                        </p:attrNameLst>
                                      </p:cBhvr>
                                      <p:tavLst>
                                        <p:tav tm="0">
                                          <p:val>
                                            <p:strVal val="#ppt_x"/>
                                          </p:val>
                                        </p:tav>
                                        <p:tav tm="100000">
                                          <p:val>
                                            <p:strVal val="#ppt_x"/>
                                          </p:val>
                                        </p:tav>
                                      </p:tavLst>
                                    </p:anim>
                                    <p:anim calcmode="lin" valueType="num">
                                      <p:cBhvr additive="base">
                                        <p:cTn id="116" dur="500" fill="hold"/>
                                        <p:tgtEl>
                                          <p:spTgt spid="168"/>
                                        </p:tgtEl>
                                        <p:attrNameLst>
                                          <p:attrName>ppt_y</p:attrName>
                                        </p:attrNameLst>
                                      </p:cBhvr>
                                      <p:tavLst>
                                        <p:tav tm="0">
                                          <p:val>
                                            <p:strVal val="1+#ppt_h/2"/>
                                          </p:val>
                                        </p:tav>
                                        <p:tav tm="100000">
                                          <p:val>
                                            <p:strVal val="#ppt_y"/>
                                          </p:val>
                                        </p:tav>
                                      </p:tavLst>
                                    </p:anim>
                                  </p:childTnLst>
                                </p:cTn>
                              </p:par>
                              <p:par>
                                <p:cTn id="117" presetID="2" presetClass="entr" presetSubtype="4" fill="hold" nodeType="withEffect">
                                  <p:stCondLst>
                                    <p:cond delay="0"/>
                                  </p:stCondLst>
                                  <p:childTnLst>
                                    <p:set>
                                      <p:cBhvr>
                                        <p:cTn id="118" dur="1" fill="hold">
                                          <p:stCondLst>
                                            <p:cond delay="0"/>
                                          </p:stCondLst>
                                        </p:cTn>
                                        <p:tgtEl>
                                          <p:spTgt spid="169"/>
                                        </p:tgtEl>
                                        <p:attrNameLst>
                                          <p:attrName>style.visibility</p:attrName>
                                        </p:attrNameLst>
                                      </p:cBhvr>
                                      <p:to>
                                        <p:strVal val="visible"/>
                                      </p:to>
                                    </p:set>
                                    <p:anim calcmode="lin" valueType="num">
                                      <p:cBhvr additive="base">
                                        <p:cTn id="119" dur="500" fill="hold"/>
                                        <p:tgtEl>
                                          <p:spTgt spid="169"/>
                                        </p:tgtEl>
                                        <p:attrNameLst>
                                          <p:attrName>ppt_x</p:attrName>
                                        </p:attrNameLst>
                                      </p:cBhvr>
                                      <p:tavLst>
                                        <p:tav tm="0">
                                          <p:val>
                                            <p:strVal val="#ppt_x"/>
                                          </p:val>
                                        </p:tav>
                                        <p:tav tm="100000">
                                          <p:val>
                                            <p:strVal val="#ppt_x"/>
                                          </p:val>
                                        </p:tav>
                                      </p:tavLst>
                                    </p:anim>
                                    <p:anim calcmode="lin" valueType="num">
                                      <p:cBhvr additive="base">
                                        <p:cTn id="120" dur="500" fill="hold"/>
                                        <p:tgtEl>
                                          <p:spTgt spid="169"/>
                                        </p:tgtEl>
                                        <p:attrNameLst>
                                          <p:attrName>ppt_y</p:attrName>
                                        </p:attrNameLst>
                                      </p:cBhvr>
                                      <p:tavLst>
                                        <p:tav tm="0">
                                          <p:val>
                                            <p:strVal val="1+#ppt_h/2"/>
                                          </p:val>
                                        </p:tav>
                                        <p:tav tm="100000">
                                          <p:val>
                                            <p:strVal val="#ppt_y"/>
                                          </p:val>
                                        </p:tav>
                                      </p:tavLst>
                                    </p:anim>
                                  </p:childTnLst>
                                </p:cTn>
                              </p:par>
                              <p:par>
                                <p:cTn id="121" presetID="2" presetClass="entr" presetSubtype="4" fill="hold" grpId="0" nodeType="withEffect">
                                  <p:stCondLst>
                                    <p:cond delay="0"/>
                                  </p:stCondLst>
                                  <p:childTnLst>
                                    <p:set>
                                      <p:cBhvr>
                                        <p:cTn id="122" dur="1" fill="hold">
                                          <p:stCondLst>
                                            <p:cond delay="0"/>
                                          </p:stCondLst>
                                        </p:cTn>
                                        <p:tgtEl>
                                          <p:spTgt spid="176"/>
                                        </p:tgtEl>
                                        <p:attrNameLst>
                                          <p:attrName>style.visibility</p:attrName>
                                        </p:attrNameLst>
                                      </p:cBhvr>
                                      <p:to>
                                        <p:strVal val="visible"/>
                                      </p:to>
                                    </p:set>
                                    <p:anim calcmode="lin" valueType="num">
                                      <p:cBhvr additive="base">
                                        <p:cTn id="123" dur="500" fill="hold"/>
                                        <p:tgtEl>
                                          <p:spTgt spid="176"/>
                                        </p:tgtEl>
                                        <p:attrNameLst>
                                          <p:attrName>ppt_x</p:attrName>
                                        </p:attrNameLst>
                                      </p:cBhvr>
                                      <p:tavLst>
                                        <p:tav tm="0">
                                          <p:val>
                                            <p:strVal val="#ppt_x"/>
                                          </p:val>
                                        </p:tav>
                                        <p:tav tm="100000">
                                          <p:val>
                                            <p:strVal val="#ppt_x"/>
                                          </p:val>
                                        </p:tav>
                                      </p:tavLst>
                                    </p:anim>
                                    <p:anim calcmode="lin" valueType="num">
                                      <p:cBhvr additive="base">
                                        <p:cTn id="124" dur="500" fill="hold"/>
                                        <p:tgtEl>
                                          <p:spTgt spid="176"/>
                                        </p:tgtEl>
                                        <p:attrNameLst>
                                          <p:attrName>ppt_y</p:attrName>
                                        </p:attrNameLst>
                                      </p:cBhvr>
                                      <p:tavLst>
                                        <p:tav tm="0">
                                          <p:val>
                                            <p:strVal val="1+#ppt_h/2"/>
                                          </p:val>
                                        </p:tav>
                                        <p:tav tm="100000">
                                          <p:val>
                                            <p:strVal val="#ppt_y"/>
                                          </p:val>
                                        </p:tav>
                                      </p:tavLst>
                                    </p:anim>
                                  </p:childTnLst>
                                </p:cTn>
                              </p:par>
                              <p:par>
                                <p:cTn id="125" presetID="2" presetClass="entr" presetSubtype="4" fill="hold" grpId="0" nodeType="withEffect">
                                  <p:stCondLst>
                                    <p:cond delay="0"/>
                                  </p:stCondLst>
                                  <p:childTnLst>
                                    <p:set>
                                      <p:cBhvr>
                                        <p:cTn id="126" dur="1" fill="hold">
                                          <p:stCondLst>
                                            <p:cond delay="0"/>
                                          </p:stCondLst>
                                        </p:cTn>
                                        <p:tgtEl>
                                          <p:spTgt spid="177"/>
                                        </p:tgtEl>
                                        <p:attrNameLst>
                                          <p:attrName>style.visibility</p:attrName>
                                        </p:attrNameLst>
                                      </p:cBhvr>
                                      <p:to>
                                        <p:strVal val="visible"/>
                                      </p:to>
                                    </p:set>
                                    <p:anim calcmode="lin" valueType="num">
                                      <p:cBhvr additive="base">
                                        <p:cTn id="127" dur="500" fill="hold"/>
                                        <p:tgtEl>
                                          <p:spTgt spid="177"/>
                                        </p:tgtEl>
                                        <p:attrNameLst>
                                          <p:attrName>ppt_x</p:attrName>
                                        </p:attrNameLst>
                                      </p:cBhvr>
                                      <p:tavLst>
                                        <p:tav tm="0">
                                          <p:val>
                                            <p:strVal val="#ppt_x"/>
                                          </p:val>
                                        </p:tav>
                                        <p:tav tm="100000">
                                          <p:val>
                                            <p:strVal val="#ppt_x"/>
                                          </p:val>
                                        </p:tav>
                                      </p:tavLst>
                                    </p:anim>
                                    <p:anim calcmode="lin" valueType="num">
                                      <p:cBhvr additive="base">
                                        <p:cTn id="128" dur="500" fill="hold"/>
                                        <p:tgtEl>
                                          <p:spTgt spid="177"/>
                                        </p:tgtEl>
                                        <p:attrNameLst>
                                          <p:attrName>ppt_y</p:attrName>
                                        </p:attrNameLst>
                                      </p:cBhvr>
                                      <p:tavLst>
                                        <p:tav tm="0">
                                          <p:val>
                                            <p:strVal val="1+#ppt_h/2"/>
                                          </p:val>
                                        </p:tav>
                                        <p:tav tm="100000">
                                          <p:val>
                                            <p:strVal val="#ppt_y"/>
                                          </p:val>
                                        </p:tav>
                                      </p:tavLst>
                                    </p:anim>
                                  </p:childTnLst>
                                </p:cTn>
                              </p:par>
                              <p:par>
                                <p:cTn id="129" presetID="2" presetClass="entr" presetSubtype="4" fill="hold" nodeType="withEffect">
                                  <p:stCondLst>
                                    <p:cond delay="0"/>
                                  </p:stCondLst>
                                  <p:childTnLst>
                                    <p:set>
                                      <p:cBhvr>
                                        <p:cTn id="130" dur="1" fill="hold">
                                          <p:stCondLst>
                                            <p:cond delay="0"/>
                                          </p:stCondLst>
                                        </p:cTn>
                                        <p:tgtEl>
                                          <p:spTgt spid="178"/>
                                        </p:tgtEl>
                                        <p:attrNameLst>
                                          <p:attrName>style.visibility</p:attrName>
                                        </p:attrNameLst>
                                      </p:cBhvr>
                                      <p:to>
                                        <p:strVal val="visible"/>
                                      </p:to>
                                    </p:set>
                                    <p:anim calcmode="lin" valueType="num">
                                      <p:cBhvr additive="base">
                                        <p:cTn id="131" dur="500" fill="hold"/>
                                        <p:tgtEl>
                                          <p:spTgt spid="178"/>
                                        </p:tgtEl>
                                        <p:attrNameLst>
                                          <p:attrName>ppt_x</p:attrName>
                                        </p:attrNameLst>
                                      </p:cBhvr>
                                      <p:tavLst>
                                        <p:tav tm="0">
                                          <p:val>
                                            <p:strVal val="#ppt_x"/>
                                          </p:val>
                                        </p:tav>
                                        <p:tav tm="100000">
                                          <p:val>
                                            <p:strVal val="#ppt_x"/>
                                          </p:val>
                                        </p:tav>
                                      </p:tavLst>
                                    </p:anim>
                                    <p:anim calcmode="lin" valueType="num">
                                      <p:cBhvr additive="base">
                                        <p:cTn id="132" dur="500" fill="hold"/>
                                        <p:tgtEl>
                                          <p:spTgt spid="178"/>
                                        </p:tgtEl>
                                        <p:attrNameLst>
                                          <p:attrName>ppt_y</p:attrName>
                                        </p:attrNameLst>
                                      </p:cBhvr>
                                      <p:tavLst>
                                        <p:tav tm="0">
                                          <p:val>
                                            <p:strVal val="1+#ppt_h/2"/>
                                          </p:val>
                                        </p:tav>
                                        <p:tav tm="100000">
                                          <p:val>
                                            <p:strVal val="#ppt_y"/>
                                          </p:val>
                                        </p:tav>
                                      </p:tavLst>
                                    </p:anim>
                                  </p:childTnLst>
                                </p:cTn>
                              </p:par>
                              <p:par>
                                <p:cTn id="133" presetID="2" presetClass="entr" presetSubtype="4" fill="hold" nodeType="withEffect">
                                  <p:stCondLst>
                                    <p:cond delay="0"/>
                                  </p:stCondLst>
                                  <p:childTnLst>
                                    <p:set>
                                      <p:cBhvr>
                                        <p:cTn id="134" dur="1" fill="hold">
                                          <p:stCondLst>
                                            <p:cond delay="0"/>
                                          </p:stCondLst>
                                        </p:cTn>
                                        <p:tgtEl>
                                          <p:spTgt spid="180"/>
                                        </p:tgtEl>
                                        <p:attrNameLst>
                                          <p:attrName>style.visibility</p:attrName>
                                        </p:attrNameLst>
                                      </p:cBhvr>
                                      <p:to>
                                        <p:strVal val="visible"/>
                                      </p:to>
                                    </p:set>
                                    <p:anim calcmode="lin" valueType="num">
                                      <p:cBhvr additive="base">
                                        <p:cTn id="135" dur="500" fill="hold"/>
                                        <p:tgtEl>
                                          <p:spTgt spid="180"/>
                                        </p:tgtEl>
                                        <p:attrNameLst>
                                          <p:attrName>ppt_x</p:attrName>
                                        </p:attrNameLst>
                                      </p:cBhvr>
                                      <p:tavLst>
                                        <p:tav tm="0">
                                          <p:val>
                                            <p:strVal val="#ppt_x"/>
                                          </p:val>
                                        </p:tav>
                                        <p:tav tm="100000">
                                          <p:val>
                                            <p:strVal val="#ppt_x"/>
                                          </p:val>
                                        </p:tav>
                                      </p:tavLst>
                                    </p:anim>
                                    <p:anim calcmode="lin" valueType="num">
                                      <p:cBhvr additive="base">
                                        <p:cTn id="136" dur="500" fill="hold"/>
                                        <p:tgtEl>
                                          <p:spTgt spid="180"/>
                                        </p:tgtEl>
                                        <p:attrNameLst>
                                          <p:attrName>ppt_y</p:attrName>
                                        </p:attrNameLst>
                                      </p:cBhvr>
                                      <p:tavLst>
                                        <p:tav tm="0">
                                          <p:val>
                                            <p:strVal val="1+#ppt_h/2"/>
                                          </p:val>
                                        </p:tav>
                                        <p:tav tm="100000">
                                          <p:val>
                                            <p:strVal val="#ppt_y"/>
                                          </p:val>
                                        </p:tav>
                                      </p:tavLst>
                                    </p:anim>
                                  </p:childTnLst>
                                </p:cTn>
                              </p:par>
                              <p:par>
                                <p:cTn id="137" presetID="2" presetClass="entr" presetSubtype="4" fill="hold" grpId="0" nodeType="withEffect">
                                  <p:stCondLst>
                                    <p:cond delay="0"/>
                                  </p:stCondLst>
                                  <p:childTnLst>
                                    <p:set>
                                      <p:cBhvr>
                                        <p:cTn id="138" dur="1" fill="hold">
                                          <p:stCondLst>
                                            <p:cond delay="0"/>
                                          </p:stCondLst>
                                        </p:cTn>
                                        <p:tgtEl>
                                          <p:spTgt spid="186"/>
                                        </p:tgtEl>
                                        <p:attrNameLst>
                                          <p:attrName>style.visibility</p:attrName>
                                        </p:attrNameLst>
                                      </p:cBhvr>
                                      <p:to>
                                        <p:strVal val="visible"/>
                                      </p:to>
                                    </p:set>
                                    <p:anim calcmode="lin" valueType="num">
                                      <p:cBhvr additive="base">
                                        <p:cTn id="139" dur="500" fill="hold"/>
                                        <p:tgtEl>
                                          <p:spTgt spid="186"/>
                                        </p:tgtEl>
                                        <p:attrNameLst>
                                          <p:attrName>ppt_x</p:attrName>
                                        </p:attrNameLst>
                                      </p:cBhvr>
                                      <p:tavLst>
                                        <p:tav tm="0">
                                          <p:val>
                                            <p:strVal val="#ppt_x"/>
                                          </p:val>
                                        </p:tav>
                                        <p:tav tm="100000">
                                          <p:val>
                                            <p:strVal val="#ppt_x"/>
                                          </p:val>
                                        </p:tav>
                                      </p:tavLst>
                                    </p:anim>
                                    <p:anim calcmode="lin" valueType="num">
                                      <p:cBhvr additive="base">
                                        <p:cTn id="140" dur="500" fill="hold"/>
                                        <p:tgtEl>
                                          <p:spTgt spid="186"/>
                                        </p:tgtEl>
                                        <p:attrNameLst>
                                          <p:attrName>ppt_y</p:attrName>
                                        </p:attrNameLst>
                                      </p:cBhvr>
                                      <p:tavLst>
                                        <p:tav tm="0">
                                          <p:val>
                                            <p:strVal val="1+#ppt_h/2"/>
                                          </p:val>
                                        </p:tav>
                                        <p:tav tm="100000">
                                          <p:val>
                                            <p:strVal val="#ppt_y"/>
                                          </p:val>
                                        </p:tav>
                                      </p:tavLst>
                                    </p:anim>
                                  </p:childTnLst>
                                </p:cTn>
                              </p:par>
                              <p:par>
                                <p:cTn id="141" presetID="2" presetClass="entr" presetSubtype="4" fill="hold" nodeType="withEffect">
                                  <p:stCondLst>
                                    <p:cond delay="0"/>
                                  </p:stCondLst>
                                  <p:childTnLst>
                                    <p:set>
                                      <p:cBhvr>
                                        <p:cTn id="142" dur="1" fill="hold">
                                          <p:stCondLst>
                                            <p:cond delay="0"/>
                                          </p:stCondLst>
                                        </p:cTn>
                                        <p:tgtEl>
                                          <p:spTgt spid="189"/>
                                        </p:tgtEl>
                                        <p:attrNameLst>
                                          <p:attrName>style.visibility</p:attrName>
                                        </p:attrNameLst>
                                      </p:cBhvr>
                                      <p:to>
                                        <p:strVal val="visible"/>
                                      </p:to>
                                    </p:set>
                                    <p:anim calcmode="lin" valueType="num">
                                      <p:cBhvr additive="base">
                                        <p:cTn id="143" dur="500" fill="hold"/>
                                        <p:tgtEl>
                                          <p:spTgt spid="189"/>
                                        </p:tgtEl>
                                        <p:attrNameLst>
                                          <p:attrName>ppt_x</p:attrName>
                                        </p:attrNameLst>
                                      </p:cBhvr>
                                      <p:tavLst>
                                        <p:tav tm="0">
                                          <p:val>
                                            <p:strVal val="#ppt_x"/>
                                          </p:val>
                                        </p:tav>
                                        <p:tav tm="100000">
                                          <p:val>
                                            <p:strVal val="#ppt_x"/>
                                          </p:val>
                                        </p:tav>
                                      </p:tavLst>
                                    </p:anim>
                                    <p:anim calcmode="lin" valueType="num">
                                      <p:cBhvr additive="base">
                                        <p:cTn id="144" dur="500" fill="hold"/>
                                        <p:tgtEl>
                                          <p:spTgt spid="189"/>
                                        </p:tgtEl>
                                        <p:attrNameLst>
                                          <p:attrName>ppt_y</p:attrName>
                                        </p:attrNameLst>
                                      </p:cBhvr>
                                      <p:tavLst>
                                        <p:tav tm="0">
                                          <p:val>
                                            <p:strVal val="1+#ppt_h/2"/>
                                          </p:val>
                                        </p:tav>
                                        <p:tav tm="100000">
                                          <p:val>
                                            <p:strVal val="#ppt_y"/>
                                          </p:val>
                                        </p:tav>
                                      </p:tavLst>
                                    </p:anim>
                                  </p:childTnLst>
                                </p:cTn>
                              </p:par>
                              <p:par>
                                <p:cTn id="145" presetID="2" presetClass="entr" presetSubtype="4" fill="hold" nodeType="withEffect">
                                  <p:stCondLst>
                                    <p:cond delay="0"/>
                                  </p:stCondLst>
                                  <p:childTnLst>
                                    <p:set>
                                      <p:cBhvr>
                                        <p:cTn id="146" dur="1" fill="hold">
                                          <p:stCondLst>
                                            <p:cond delay="0"/>
                                          </p:stCondLst>
                                        </p:cTn>
                                        <p:tgtEl>
                                          <p:spTgt spid="190"/>
                                        </p:tgtEl>
                                        <p:attrNameLst>
                                          <p:attrName>style.visibility</p:attrName>
                                        </p:attrNameLst>
                                      </p:cBhvr>
                                      <p:to>
                                        <p:strVal val="visible"/>
                                      </p:to>
                                    </p:set>
                                    <p:anim calcmode="lin" valueType="num">
                                      <p:cBhvr additive="base">
                                        <p:cTn id="147" dur="500" fill="hold"/>
                                        <p:tgtEl>
                                          <p:spTgt spid="190"/>
                                        </p:tgtEl>
                                        <p:attrNameLst>
                                          <p:attrName>ppt_x</p:attrName>
                                        </p:attrNameLst>
                                      </p:cBhvr>
                                      <p:tavLst>
                                        <p:tav tm="0">
                                          <p:val>
                                            <p:strVal val="#ppt_x"/>
                                          </p:val>
                                        </p:tav>
                                        <p:tav tm="100000">
                                          <p:val>
                                            <p:strVal val="#ppt_x"/>
                                          </p:val>
                                        </p:tav>
                                      </p:tavLst>
                                    </p:anim>
                                    <p:anim calcmode="lin" valueType="num">
                                      <p:cBhvr additive="base">
                                        <p:cTn id="148" dur="500" fill="hold"/>
                                        <p:tgtEl>
                                          <p:spTgt spid="190"/>
                                        </p:tgtEl>
                                        <p:attrNameLst>
                                          <p:attrName>ppt_y</p:attrName>
                                        </p:attrNameLst>
                                      </p:cBhvr>
                                      <p:tavLst>
                                        <p:tav tm="0">
                                          <p:val>
                                            <p:strVal val="1+#ppt_h/2"/>
                                          </p:val>
                                        </p:tav>
                                        <p:tav tm="100000">
                                          <p:val>
                                            <p:strVal val="#ppt_y"/>
                                          </p:val>
                                        </p:tav>
                                      </p:tavLst>
                                    </p:anim>
                                  </p:childTnLst>
                                </p:cTn>
                              </p:par>
                              <p:par>
                                <p:cTn id="149" presetID="2" presetClass="entr" presetSubtype="4" fill="hold" nodeType="withEffect">
                                  <p:stCondLst>
                                    <p:cond delay="0"/>
                                  </p:stCondLst>
                                  <p:childTnLst>
                                    <p:set>
                                      <p:cBhvr>
                                        <p:cTn id="150" dur="1" fill="hold">
                                          <p:stCondLst>
                                            <p:cond delay="0"/>
                                          </p:stCondLst>
                                        </p:cTn>
                                        <p:tgtEl>
                                          <p:spTgt spid="192"/>
                                        </p:tgtEl>
                                        <p:attrNameLst>
                                          <p:attrName>style.visibility</p:attrName>
                                        </p:attrNameLst>
                                      </p:cBhvr>
                                      <p:to>
                                        <p:strVal val="visible"/>
                                      </p:to>
                                    </p:set>
                                    <p:anim calcmode="lin" valueType="num">
                                      <p:cBhvr additive="base">
                                        <p:cTn id="151" dur="500" fill="hold"/>
                                        <p:tgtEl>
                                          <p:spTgt spid="192"/>
                                        </p:tgtEl>
                                        <p:attrNameLst>
                                          <p:attrName>ppt_x</p:attrName>
                                        </p:attrNameLst>
                                      </p:cBhvr>
                                      <p:tavLst>
                                        <p:tav tm="0">
                                          <p:val>
                                            <p:strVal val="#ppt_x"/>
                                          </p:val>
                                        </p:tav>
                                        <p:tav tm="100000">
                                          <p:val>
                                            <p:strVal val="#ppt_x"/>
                                          </p:val>
                                        </p:tav>
                                      </p:tavLst>
                                    </p:anim>
                                    <p:anim calcmode="lin" valueType="num">
                                      <p:cBhvr additive="base">
                                        <p:cTn id="152" dur="500" fill="hold"/>
                                        <p:tgtEl>
                                          <p:spTgt spid="192"/>
                                        </p:tgtEl>
                                        <p:attrNameLst>
                                          <p:attrName>ppt_y</p:attrName>
                                        </p:attrNameLst>
                                      </p:cBhvr>
                                      <p:tavLst>
                                        <p:tav tm="0">
                                          <p:val>
                                            <p:strVal val="1+#ppt_h/2"/>
                                          </p:val>
                                        </p:tav>
                                        <p:tav tm="100000">
                                          <p:val>
                                            <p:strVal val="#ppt_y"/>
                                          </p:val>
                                        </p:tav>
                                      </p:tavLst>
                                    </p:anim>
                                  </p:childTnLst>
                                </p:cTn>
                              </p:par>
                              <p:par>
                                <p:cTn id="153" presetID="2" presetClass="entr" presetSubtype="4" fill="hold" nodeType="withEffect">
                                  <p:stCondLst>
                                    <p:cond delay="0"/>
                                  </p:stCondLst>
                                  <p:childTnLst>
                                    <p:set>
                                      <p:cBhvr>
                                        <p:cTn id="154" dur="1" fill="hold">
                                          <p:stCondLst>
                                            <p:cond delay="0"/>
                                          </p:stCondLst>
                                        </p:cTn>
                                        <p:tgtEl>
                                          <p:spTgt spid="194"/>
                                        </p:tgtEl>
                                        <p:attrNameLst>
                                          <p:attrName>style.visibility</p:attrName>
                                        </p:attrNameLst>
                                      </p:cBhvr>
                                      <p:to>
                                        <p:strVal val="visible"/>
                                      </p:to>
                                    </p:set>
                                    <p:anim calcmode="lin" valueType="num">
                                      <p:cBhvr additive="base">
                                        <p:cTn id="155" dur="500" fill="hold"/>
                                        <p:tgtEl>
                                          <p:spTgt spid="194"/>
                                        </p:tgtEl>
                                        <p:attrNameLst>
                                          <p:attrName>ppt_x</p:attrName>
                                        </p:attrNameLst>
                                      </p:cBhvr>
                                      <p:tavLst>
                                        <p:tav tm="0">
                                          <p:val>
                                            <p:strVal val="#ppt_x"/>
                                          </p:val>
                                        </p:tav>
                                        <p:tav tm="100000">
                                          <p:val>
                                            <p:strVal val="#ppt_x"/>
                                          </p:val>
                                        </p:tav>
                                      </p:tavLst>
                                    </p:anim>
                                    <p:anim calcmode="lin" valueType="num">
                                      <p:cBhvr additive="base">
                                        <p:cTn id="156" dur="500" fill="hold"/>
                                        <p:tgtEl>
                                          <p:spTgt spid="194"/>
                                        </p:tgtEl>
                                        <p:attrNameLst>
                                          <p:attrName>ppt_y</p:attrName>
                                        </p:attrNameLst>
                                      </p:cBhvr>
                                      <p:tavLst>
                                        <p:tav tm="0">
                                          <p:val>
                                            <p:strVal val="1+#ppt_h/2"/>
                                          </p:val>
                                        </p:tav>
                                        <p:tav tm="100000">
                                          <p:val>
                                            <p:strVal val="#ppt_y"/>
                                          </p:val>
                                        </p:tav>
                                      </p:tavLst>
                                    </p:anim>
                                  </p:childTnLst>
                                </p:cTn>
                              </p:par>
                              <p:par>
                                <p:cTn id="157" presetID="2" presetClass="entr" presetSubtype="4" fill="hold" nodeType="withEffect">
                                  <p:stCondLst>
                                    <p:cond delay="0"/>
                                  </p:stCondLst>
                                  <p:childTnLst>
                                    <p:set>
                                      <p:cBhvr>
                                        <p:cTn id="158" dur="1" fill="hold">
                                          <p:stCondLst>
                                            <p:cond delay="0"/>
                                          </p:stCondLst>
                                        </p:cTn>
                                        <p:tgtEl>
                                          <p:spTgt spid="196"/>
                                        </p:tgtEl>
                                        <p:attrNameLst>
                                          <p:attrName>style.visibility</p:attrName>
                                        </p:attrNameLst>
                                      </p:cBhvr>
                                      <p:to>
                                        <p:strVal val="visible"/>
                                      </p:to>
                                    </p:set>
                                    <p:anim calcmode="lin" valueType="num">
                                      <p:cBhvr additive="base">
                                        <p:cTn id="159" dur="500" fill="hold"/>
                                        <p:tgtEl>
                                          <p:spTgt spid="196"/>
                                        </p:tgtEl>
                                        <p:attrNameLst>
                                          <p:attrName>ppt_x</p:attrName>
                                        </p:attrNameLst>
                                      </p:cBhvr>
                                      <p:tavLst>
                                        <p:tav tm="0">
                                          <p:val>
                                            <p:strVal val="#ppt_x"/>
                                          </p:val>
                                        </p:tav>
                                        <p:tav tm="100000">
                                          <p:val>
                                            <p:strVal val="#ppt_x"/>
                                          </p:val>
                                        </p:tav>
                                      </p:tavLst>
                                    </p:anim>
                                    <p:anim calcmode="lin" valueType="num">
                                      <p:cBhvr additive="base">
                                        <p:cTn id="160" dur="500" fill="hold"/>
                                        <p:tgtEl>
                                          <p:spTgt spid="196"/>
                                        </p:tgtEl>
                                        <p:attrNameLst>
                                          <p:attrName>ppt_y</p:attrName>
                                        </p:attrNameLst>
                                      </p:cBhvr>
                                      <p:tavLst>
                                        <p:tav tm="0">
                                          <p:val>
                                            <p:strVal val="1+#ppt_h/2"/>
                                          </p:val>
                                        </p:tav>
                                        <p:tav tm="100000">
                                          <p:val>
                                            <p:strVal val="#ppt_y"/>
                                          </p:val>
                                        </p:tav>
                                      </p:tavLst>
                                    </p:anim>
                                  </p:childTnLst>
                                </p:cTn>
                              </p:par>
                              <p:par>
                                <p:cTn id="161" presetID="2" presetClass="entr" presetSubtype="4" fill="hold" grpId="0" nodeType="withEffect">
                                  <p:stCondLst>
                                    <p:cond delay="0"/>
                                  </p:stCondLst>
                                  <p:childTnLst>
                                    <p:set>
                                      <p:cBhvr>
                                        <p:cTn id="162" dur="1" fill="hold">
                                          <p:stCondLst>
                                            <p:cond delay="0"/>
                                          </p:stCondLst>
                                        </p:cTn>
                                        <p:tgtEl>
                                          <p:spTgt spid="198"/>
                                        </p:tgtEl>
                                        <p:attrNameLst>
                                          <p:attrName>style.visibility</p:attrName>
                                        </p:attrNameLst>
                                      </p:cBhvr>
                                      <p:to>
                                        <p:strVal val="visible"/>
                                      </p:to>
                                    </p:set>
                                    <p:anim calcmode="lin" valueType="num">
                                      <p:cBhvr additive="base">
                                        <p:cTn id="163" dur="500" fill="hold"/>
                                        <p:tgtEl>
                                          <p:spTgt spid="198"/>
                                        </p:tgtEl>
                                        <p:attrNameLst>
                                          <p:attrName>ppt_x</p:attrName>
                                        </p:attrNameLst>
                                      </p:cBhvr>
                                      <p:tavLst>
                                        <p:tav tm="0">
                                          <p:val>
                                            <p:strVal val="#ppt_x"/>
                                          </p:val>
                                        </p:tav>
                                        <p:tav tm="100000">
                                          <p:val>
                                            <p:strVal val="#ppt_x"/>
                                          </p:val>
                                        </p:tav>
                                      </p:tavLst>
                                    </p:anim>
                                    <p:anim calcmode="lin" valueType="num">
                                      <p:cBhvr additive="base">
                                        <p:cTn id="164" dur="500" fill="hold"/>
                                        <p:tgtEl>
                                          <p:spTgt spid="198"/>
                                        </p:tgtEl>
                                        <p:attrNameLst>
                                          <p:attrName>ppt_y</p:attrName>
                                        </p:attrNameLst>
                                      </p:cBhvr>
                                      <p:tavLst>
                                        <p:tav tm="0">
                                          <p:val>
                                            <p:strVal val="1+#ppt_h/2"/>
                                          </p:val>
                                        </p:tav>
                                        <p:tav tm="100000">
                                          <p:val>
                                            <p:strVal val="#ppt_y"/>
                                          </p:val>
                                        </p:tav>
                                      </p:tavLst>
                                    </p:anim>
                                  </p:childTnLst>
                                </p:cTn>
                              </p:par>
                              <p:par>
                                <p:cTn id="165" presetID="2" presetClass="entr" presetSubtype="4" fill="hold" grpId="0" nodeType="withEffect">
                                  <p:stCondLst>
                                    <p:cond delay="0"/>
                                  </p:stCondLst>
                                  <p:childTnLst>
                                    <p:set>
                                      <p:cBhvr>
                                        <p:cTn id="166" dur="1" fill="hold">
                                          <p:stCondLst>
                                            <p:cond delay="0"/>
                                          </p:stCondLst>
                                        </p:cTn>
                                        <p:tgtEl>
                                          <p:spTgt spid="200"/>
                                        </p:tgtEl>
                                        <p:attrNameLst>
                                          <p:attrName>style.visibility</p:attrName>
                                        </p:attrNameLst>
                                      </p:cBhvr>
                                      <p:to>
                                        <p:strVal val="visible"/>
                                      </p:to>
                                    </p:set>
                                    <p:anim calcmode="lin" valueType="num">
                                      <p:cBhvr additive="base">
                                        <p:cTn id="167" dur="500" fill="hold"/>
                                        <p:tgtEl>
                                          <p:spTgt spid="200"/>
                                        </p:tgtEl>
                                        <p:attrNameLst>
                                          <p:attrName>ppt_x</p:attrName>
                                        </p:attrNameLst>
                                      </p:cBhvr>
                                      <p:tavLst>
                                        <p:tav tm="0">
                                          <p:val>
                                            <p:strVal val="#ppt_x"/>
                                          </p:val>
                                        </p:tav>
                                        <p:tav tm="100000">
                                          <p:val>
                                            <p:strVal val="#ppt_x"/>
                                          </p:val>
                                        </p:tav>
                                      </p:tavLst>
                                    </p:anim>
                                    <p:anim calcmode="lin" valueType="num">
                                      <p:cBhvr additive="base">
                                        <p:cTn id="168" dur="500" fill="hold"/>
                                        <p:tgtEl>
                                          <p:spTgt spid="200"/>
                                        </p:tgtEl>
                                        <p:attrNameLst>
                                          <p:attrName>ppt_y</p:attrName>
                                        </p:attrNameLst>
                                      </p:cBhvr>
                                      <p:tavLst>
                                        <p:tav tm="0">
                                          <p:val>
                                            <p:strVal val="1+#ppt_h/2"/>
                                          </p:val>
                                        </p:tav>
                                        <p:tav tm="100000">
                                          <p:val>
                                            <p:strVal val="#ppt_y"/>
                                          </p:val>
                                        </p:tav>
                                      </p:tavLst>
                                    </p:anim>
                                  </p:childTnLst>
                                </p:cTn>
                              </p:par>
                              <p:par>
                                <p:cTn id="169" presetID="2" presetClass="entr" presetSubtype="4" fill="hold" grpId="0" nodeType="withEffect">
                                  <p:stCondLst>
                                    <p:cond delay="0"/>
                                  </p:stCondLst>
                                  <p:childTnLst>
                                    <p:set>
                                      <p:cBhvr>
                                        <p:cTn id="170" dur="1" fill="hold">
                                          <p:stCondLst>
                                            <p:cond delay="0"/>
                                          </p:stCondLst>
                                        </p:cTn>
                                        <p:tgtEl>
                                          <p:spTgt spid="202"/>
                                        </p:tgtEl>
                                        <p:attrNameLst>
                                          <p:attrName>style.visibility</p:attrName>
                                        </p:attrNameLst>
                                      </p:cBhvr>
                                      <p:to>
                                        <p:strVal val="visible"/>
                                      </p:to>
                                    </p:set>
                                    <p:anim calcmode="lin" valueType="num">
                                      <p:cBhvr additive="base">
                                        <p:cTn id="171" dur="500" fill="hold"/>
                                        <p:tgtEl>
                                          <p:spTgt spid="202"/>
                                        </p:tgtEl>
                                        <p:attrNameLst>
                                          <p:attrName>ppt_x</p:attrName>
                                        </p:attrNameLst>
                                      </p:cBhvr>
                                      <p:tavLst>
                                        <p:tav tm="0">
                                          <p:val>
                                            <p:strVal val="#ppt_x"/>
                                          </p:val>
                                        </p:tav>
                                        <p:tav tm="100000">
                                          <p:val>
                                            <p:strVal val="#ppt_x"/>
                                          </p:val>
                                        </p:tav>
                                      </p:tavLst>
                                    </p:anim>
                                    <p:anim calcmode="lin" valueType="num">
                                      <p:cBhvr additive="base">
                                        <p:cTn id="172" dur="500" fill="hold"/>
                                        <p:tgtEl>
                                          <p:spTgt spid="202"/>
                                        </p:tgtEl>
                                        <p:attrNameLst>
                                          <p:attrName>ppt_y</p:attrName>
                                        </p:attrNameLst>
                                      </p:cBhvr>
                                      <p:tavLst>
                                        <p:tav tm="0">
                                          <p:val>
                                            <p:strVal val="1+#ppt_h/2"/>
                                          </p:val>
                                        </p:tav>
                                        <p:tav tm="100000">
                                          <p:val>
                                            <p:strVal val="#ppt_y"/>
                                          </p:val>
                                        </p:tav>
                                      </p:tavLst>
                                    </p:anim>
                                  </p:childTnLst>
                                </p:cTn>
                              </p:par>
                              <p:par>
                                <p:cTn id="173" presetID="2" presetClass="entr" presetSubtype="4" fill="hold" grpId="0" nodeType="withEffect">
                                  <p:stCondLst>
                                    <p:cond delay="0"/>
                                  </p:stCondLst>
                                  <p:childTnLst>
                                    <p:set>
                                      <p:cBhvr>
                                        <p:cTn id="174" dur="1" fill="hold">
                                          <p:stCondLst>
                                            <p:cond delay="0"/>
                                          </p:stCondLst>
                                        </p:cTn>
                                        <p:tgtEl>
                                          <p:spTgt spid="204"/>
                                        </p:tgtEl>
                                        <p:attrNameLst>
                                          <p:attrName>style.visibility</p:attrName>
                                        </p:attrNameLst>
                                      </p:cBhvr>
                                      <p:to>
                                        <p:strVal val="visible"/>
                                      </p:to>
                                    </p:set>
                                    <p:anim calcmode="lin" valueType="num">
                                      <p:cBhvr additive="base">
                                        <p:cTn id="175" dur="500" fill="hold"/>
                                        <p:tgtEl>
                                          <p:spTgt spid="204"/>
                                        </p:tgtEl>
                                        <p:attrNameLst>
                                          <p:attrName>ppt_x</p:attrName>
                                        </p:attrNameLst>
                                      </p:cBhvr>
                                      <p:tavLst>
                                        <p:tav tm="0">
                                          <p:val>
                                            <p:strVal val="#ppt_x"/>
                                          </p:val>
                                        </p:tav>
                                        <p:tav tm="100000">
                                          <p:val>
                                            <p:strVal val="#ppt_x"/>
                                          </p:val>
                                        </p:tav>
                                      </p:tavLst>
                                    </p:anim>
                                    <p:anim calcmode="lin" valueType="num">
                                      <p:cBhvr additive="base">
                                        <p:cTn id="176" dur="500" fill="hold"/>
                                        <p:tgtEl>
                                          <p:spTgt spid="204"/>
                                        </p:tgtEl>
                                        <p:attrNameLst>
                                          <p:attrName>ppt_y</p:attrName>
                                        </p:attrNameLst>
                                      </p:cBhvr>
                                      <p:tavLst>
                                        <p:tav tm="0">
                                          <p:val>
                                            <p:strVal val="1+#ppt_h/2"/>
                                          </p:val>
                                        </p:tav>
                                        <p:tav tm="100000">
                                          <p:val>
                                            <p:strVal val="#ppt_y"/>
                                          </p:val>
                                        </p:tav>
                                      </p:tavLst>
                                    </p:anim>
                                  </p:childTnLst>
                                </p:cTn>
                              </p:par>
                            </p:childTnLst>
                          </p:cTn>
                        </p:par>
                        <p:par>
                          <p:cTn id="177" fill="hold">
                            <p:stCondLst>
                              <p:cond delay="500"/>
                            </p:stCondLst>
                            <p:childTnLst>
                              <p:par>
                                <p:cTn id="178" presetID="1" presetClass="mediacall" presetSubtype="0" fill="hold" nodeType="afterEffect">
                                  <p:stCondLst>
                                    <p:cond delay="0"/>
                                  </p:stCondLst>
                                  <p:childTnLst>
                                    <p:cmd type="call" cmd="playFrom(0.0)">
                                      <p:cBhvr>
                                        <p:cTn id="179" dur="75864" fill="hold"/>
                                        <p:tgtEl>
                                          <p:spTgt spid="3"/>
                                        </p:tgtEl>
                                      </p:cBhvr>
                                    </p:cmd>
                                  </p:childTnLst>
                                </p:cTn>
                              </p:par>
                            </p:childTnLst>
                          </p:cTn>
                        </p:par>
                      </p:childTnLst>
                    </p:cTn>
                  </p:par>
                </p:childTnLst>
              </p:cTn>
              <p:prevCondLst>
                <p:cond evt="onPrev" delay="0">
                  <p:tgtEl>
                    <p:sldTgt/>
                  </p:tgtEl>
                </p:cond>
              </p:prevCondLst>
              <p:nextCondLst>
                <p:cond evt="onNext" delay="0">
                  <p:tgtEl>
                    <p:sldTgt/>
                  </p:tgtEl>
                </p:cond>
              </p:nextCondLst>
            </p:seq>
            <p:audio>
              <p:cMediaNode vol="80000">
                <p:cTn id="180" fill="hold" display="0">
                  <p:stCondLst>
                    <p:cond delay="indefinite"/>
                  </p:stCondLst>
                  <p:endCondLst>
                    <p:cond evt="onStopAudio" delay="0">
                      <p:tgtEl>
                        <p:sldTgt/>
                      </p:tgtEl>
                    </p:cond>
                  </p:endCondLst>
                </p:cTn>
                <p:tgtEl>
                  <p:spTgt spid="3"/>
                </p:tgtEl>
              </p:cMediaNode>
            </p:audio>
          </p:childTnLst>
        </p:cTn>
      </p:par>
    </p:tnLst>
    <p:bldLst>
      <p:bldP spid="116" grpId="0"/>
      <p:bldP spid="117" grpId="0"/>
      <p:bldP spid="120" grpId="0"/>
      <p:bldP spid="125" grpId="0" animBg="1"/>
      <p:bldP spid="127" grpId="0" animBg="1"/>
      <p:bldP spid="129" grpId="0" animBg="1"/>
      <p:bldP spid="131" grpId="0" animBg="1"/>
      <p:bldP spid="133" grpId="0" animBg="1"/>
      <p:bldP spid="145" grpId="0"/>
      <p:bldP spid="147" grpId="0"/>
      <p:bldP spid="149" grpId="0"/>
      <p:bldP spid="151" grpId="0"/>
      <p:bldP spid="153" grpId="0"/>
      <p:bldP spid="154" grpId="0"/>
      <p:bldP spid="156" grpId="0"/>
      <p:bldP spid="158" grpId="0"/>
      <p:bldP spid="160" grpId="0"/>
      <p:bldP spid="162" grpId="0"/>
      <p:bldP spid="176" grpId="0" animBg="1"/>
      <p:bldP spid="177" grpId="0" animBg="1"/>
      <p:bldP spid="186" grpId="0"/>
      <p:bldP spid="198" grpId="0"/>
      <p:bldP spid="200" grpId="0"/>
      <p:bldP spid="202" grpId="0"/>
      <p:bldP spid="204" grpId="0"/>
    </p:bldLst>
  </p:timing>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5" name="Picture 4">
            <a:extLst>
              <a:ext uri="{FF2B5EF4-FFF2-40B4-BE49-F238E27FC236}">
                <a16:creationId xmlns:a16="http://schemas.microsoft.com/office/drawing/2014/main" id="{BDD92DB2-C602-56B4-E985-2271F726D129}"/>
              </a:ext>
            </a:extLst>
          </p:cNvPr>
          <p:cNvPicPr>
            <a:picLocks noChangeAspect="1"/>
          </p:cNvPicPr>
          <p:nvPr/>
        </p:nvPicPr>
        <p:blipFill>
          <a:blip r:embed="rId4"/>
          <a:stretch>
            <a:fillRect/>
          </a:stretch>
        </p:blipFill>
        <p:spPr>
          <a:xfrm>
            <a:off x="10527" y="0"/>
            <a:ext cx="12170946" cy="6858000"/>
          </a:xfrm>
          <a:prstGeom prst="rect">
            <a:avLst/>
          </a:prstGeom>
        </p:spPr>
      </p:pic>
      <p:sp>
        <p:nvSpPr>
          <p:cNvPr id="6" name="TextBox 5">
            <a:extLst>
              <a:ext uri="{FF2B5EF4-FFF2-40B4-BE49-F238E27FC236}">
                <a16:creationId xmlns:a16="http://schemas.microsoft.com/office/drawing/2014/main" id="{ACBD41C3-5F11-C634-5DA6-3497795B04BD}"/>
              </a:ext>
            </a:extLst>
          </p:cNvPr>
          <p:cNvSpPr txBox="1"/>
          <p:nvPr/>
        </p:nvSpPr>
        <p:spPr>
          <a:xfrm>
            <a:off x="1860883" y="810594"/>
            <a:ext cx="8819205" cy="523220"/>
          </a:xfrm>
          <a:prstGeom prst="rect">
            <a:avLst/>
          </a:prstGeom>
          <a:noFill/>
        </p:spPr>
        <p:txBody>
          <a:bodyPr wrap="square" rtlCol="0">
            <a:spAutoFit/>
          </a:bodyPr>
          <a:lstStyle/>
          <a:p>
            <a:r>
              <a:rPr lang="en-GB" sz="2800" b="1" dirty="0">
                <a:solidFill>
                  <a:srgbClr val="B7644A"/>
                </a:solidFill>
                <a:latin typeface="Meiryo" panose="020B0604030504040204" pitchFamily="34" charset="-128"/>
                <a:ea typeface="Meiryo" panose="020B0604030504040204" pitchFamily="34" charset="-128"/>
                <a:cs typeface="Angsana New" panose="02020603050405020304" pitchFamily="18" charset="-34"/>
              </a:rPr>
              <a:t>Benefits, Limitations and Ethical challenges </a:t>
            </a:r>
            <a:endParaRPr lang="en-GB" sz="4400" b="1" dirty="0">
              <a:solidFill>
                <a:srgbClr val="B7644A"/>
              </a:solidFill>
              <a:latin typeface="Meiryo" panose="020B0604030504040204" pitchFamily="34" charset="-128"/>
              <a:ea typeface="Meiryo" panose="020B0604030504040204" pitchFamily="34" charset="-128"/>
              <a:cs typeface="Angsana New" panose="02020603050405020304" pitchFamily="18" charset="-34"/>
            </a:endParaRPr>
          </a:p>
        </p:txBody>
      </p:sp>
      <p:sp>
        <p:nvSpPr>
          <p:cNvPr id="7" name="TextBox 6">
            <a:extLst>
              <a:ext uri="{FF2B5EF4-FFF2-40B4-BE49-F238E27FC236}">
                <a16:creationId xmlns:a16="http://schemas.microsoft.com/office/drawing/2014/main" id="{451ECC03-7256-3CDB-F012-7D7FF082B812}"/>
              </a:ext>
            </a:extLst>
          </p:cNvPr>
          <p:cNvSpPr txBox="1"/>
          <p:nvPr/>
        </p:nvSpPr>
        <p:spPr>
          <a:xfrm>
            <a:off x="1818639" y="169850"/>
            <a:ext cx="7632299" cy="830997"/>
          </a:xfrm>
          <a:prstGeom prst="rect">
            <a:avLst/>
          </a:prstGeom>
          <a:noFill/>
        </p:spPr>
        <p:txBody>
          <a:bodyPr wrap="square" rtlCol="0">
            <a:spAutoFit/>
          </a:bodyPr>
          <a:lstStyle/>
          <a:p>
            <a:r>
              <a:rPr lang="en-GB" sz="4800" b="1" dirty="0">
                <a:solidFill>
                  <a:srgbClr val="0F121A"/>
                </a:solidFill>
                <a:latin typeface="Modern No. 20" panose="02070704070505020303" pitchFamily="18" charset="0"/>
              </a:rPr>
              <a:t>Technology:</a:t>
            </a:r>
            <a:endParaRPr lang="en-GB" sz="2800" b="1" dirty="0">
              <a:solidFill>
                <a:srgbClr val="0F121A"/>
              </a:solidFill>
              <a:latin typeface="Modern No. 20" panose="02070704070505020303" pitchFamily="18" charset="0"/>
            </a:endParaRPr>
          </a:p>
        </p:txBody>
      </p:sp>
      <p:cxnSp>
        <p:nvCxnSpPr>
          <p:cNvPr id="8" name="Straight Connector 7">
            <a:extLst>
              <a:ext uri="{FF2B5EF4-FFF2-40B4-BE49-F238E27FC236}">
                <a16:creationId xmlns:a16="http://schemas.microsoft.com/office/drawing/2014/main" id="{E7D843ED-4178-2283-C2C7-319886D0B60F}"/>
              </a:ext>
            </a:extLst>
          </p:cNvPr>
          <p:cNvCxnSpPr>
            <a:cxnSpLocks/>
          </p:cNvCxnSpPr>
          <p:nvPr/>
        </p:nvCxnSpPr>
        <p:spPr>
          <a:xfrm>
            <a:off x="1915299" y="1209973"/>
            <a:ext cx="1395268" cy="0"/>
          </a:xfrm>
          <a:prstGeom prst="line">
            <a:avLst/>
          </a:prstGeom>
          <a:ln w="38100">
            <a:solidFill>
              <a:srgbClr val="596A56"/>
            </a:solidFill>
          </a:ln>
        </p:spPr>
        <p:style>
          <a:lnRef idx="2">
            <a:schemeClr val="accent1"/>
          </a:lnRef>
          <a:fillRef idx="0">
            <a:schemeClr val="accent1"/>
          </a:fillRef>
          <a:effectRef idx="1">
            <a:schemeClr val="accent1"/>
          </a:effectRef>
          <a:fontRef idx="minor">
            <a:schemeClr val="tx1"/>
          </a:fontRef>
        </p:style>
      </p:cxnSp>
      <p:sp>
        <p:nvSpPr>
          <p:cNvPr id="9" name="TextBox 8">
            <a:extLst>
              <a:ext uri="{FF2B5EF4-FFF2-40B4-BE49-F238E27FC236}">
                <a16:creationId xmlns:a16="http://schemas.microsoft.com/office/drawing/2014/main" id="{73DB02BC-6CFF-7678-BB8B-28430755215D}"/>
              </a:ext>
            </a:extLst>
          </p:cNvPr>
          <p:cNvSpPr txBox="1"/>
          <p:nvPr/>
        </p:nvSpPr>
        <p:spPr>
          <a:xfrm>
            <a:off x="1860883" y="1209973"/>
            <a:ext cx="5962851" cy="369332"/>
          </a:xfrm>
          <a:prstGeom prst="rect">
            <a:avLst/>
          </a:prstGeom>
          <a:noFill/>
        </p:spPr>
        <p:txBody>
          <a:bodyPr wrap="square" rtlCol="0">
            <a:spAutoFit/>
          </a:bodyPr>
          <a:lstStyle/>
          <a:p>
            <a:r>
              <a:rPr lang="en-GB" dirty="0">
                <a:solidFill>
                  <a:srgbClr val="515671"/>
                </a:solidFill>
              </a:rPr>
              <a:t>A powerful tool- but one that must be used responsibly </a:t>
            </a:r>
          </a:p>
        </p:txBody>
      </p:sp>
      <p:sp>
        <p:nvSpPr>
          <p:cNvPr id="10" name="Rectangle: Rounded Corners 9">
            <a:extLst>
              <a:ext uri="{FF2B5EF4-FFF2-40B4-BE49-F238E27FC236}">
                <a16:creationId xmlns:a16="http://schemas.microsoft.com/office/drawing/2014/main" id="{DCFD18C2-09CA-1F24-0B81-09C8A97CC081}"/>
              </a:ext>
            </a:extLst>
          </p:cNvPr>
          <p:cNvSpPr/>
          <p:nvPr/>
        </p:nvSpPr>
        <p:spPr>
          <a:xfrm>
            <a:off x="132079" y="1871718"/>
            <a:ext cx="3453323" cy="3075035"/>
          </a:xfrm>
          <a:prstGeom prst="roundRect">
            <a:avLst>
              <a:gd name="adj" fmla="val 9560"/>
            </a:avLst>
          </a:prstGeom>
          <a:solidFill>
            <a:srgbClr val="EEF0E4"/>
          </a:solidFill>
          <a:ln>
            <a:solidFill>
              <a:srgbClr val="EEF0E5"/>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sz="1400"/>
          </a:p>
        </p:txBody>
      </p:sp>
      <p:sp>
        <p:nvSpPr>
          <p:cNvPr id="11" name="Rectangle: Rounded Corners 10">
            <a:extLst>
              <a:ext uri="{FF2B5EF4-FFF2-40B4-BE49-F238E27FC236}">
                <a16:creationId xmlns:a16="http://schemas.microsoft.com/office/drawing/2014/main" id="{CE54F75A-BA88-B675-1719-EF147084323F}"/>
              </a:ext>
            </a:extLst>
          </p:cNvPr>
          <p:cNvSpPr/>
          <p:nvPr/>
        </p:nvSpPr>
        <p:spPr>
          <a:xfrm>
            <a:off x="3635740" y="1871718"/>
            <a:ext cx="3447074" cy="3075035"/>
          </a:xfrm>
          <a:prstGeom prst="roundRect">
            <a:avLst>
              <a:gd name="adj" fmla="val 9560"/>
            </a:avLst>
          </a:prstGeom>
          <a:solidFill>
            <a:srgbClr val="F5E9E2"/>
          </a:solidFill>
          <a:ln>
            <a:solidFill>
              <a:srgbClr val="F5E9E2"/>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sz="1400"/>
          </a:p>
        </p:txBody>
      </p:sp>
      <p:sp>
        <p:nvSpPr>
          <p:cNvPr id="12" name="Rectangle: Rounded Corners 11">
            <a:extLst>
              <a:ext uri="{FF2B5EF4-FFF2-40B4-BE49-F238E27FC236}">
                <a16:creationId xmlns:a16="http://schemas.microsoft.com/office/drawing/2014/main" id="{FF0B62B0-73D9-0650-68E9-5B6440FC1364}"/>
              </a:ext>
            </a:extLst>
          </p:cNvPr>
          <p:cNvSpPr/>
          <p:nvPr/>
        </p:nvSpPr>
        <p:spPr>
          <a:xfrm>
            <a:off x="7132392" y="1805477"/>
            <a:ext cx="3116547" cy="3075035"/>
          </a:xfrm>
          <a:prstGeom prst="roundRect">
            <a:avLst>
              <a:gd name="adj" fmla="val 9560"/>
            </a:avLst>
          </a:prstGeom>
          <a:solidFill>
            <a:srgbClr val="E9E9E3"/>
          </a:solidFill>
          <a:ln>
            <a:solidFill>
              <a:srgbClr val="E9E9E3"/>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sz="1400"/>
          </a:p>
        </p:txBody>
      </p:sp>
      <p:sp>
        <p:nvSpPr>
          <p:cNvPr id="13" name="Rectangle: Rounded Corners 12">
            <a:extLst>
              <a:ext uri="{FF2B5EF4-FFF2-40B4-BE49-F238E27FC236}">
                <a16:creationId xmlns:a16="http://schemas.microsoft.com/office/drawing/2014/main" id="{61B5F9FA-6E30-C503-9525-C92790E568BD}"/>
              </a:ext>
            </a:extLst>
          </p:cNvPr>
          <p:cNvSpPr/>
          <p:nvPr/>
        </p:nvSpPr>
        <p:spPr>
          <a:xfrm>
            <a:off x="511574" y="1931389"/>
            <a:ext cx="2867422" cy="490316"/>
          </a:xfrm>
          <a:prstGeom prst="roundRect">
            <a:avLst>
              <a:gd name="adj" fmla="val 39165"/>
            </a:avLst>
          </a:prstGeom>
          <a:solidFill>
            <a:srgbClr val="53634D"/>
          </a:solidFill>
          <a:ln>
            <a:solidFill>
              <a:srgbClr val="53634D"/>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r>
              <a:rPr lang="en-GB" sz="1400" b="1" dirty="0"/>
              <a:t>Potential Benefits </a:t>
            </a:r>
          </a:p>
        </p:txBody>
      </p:sp>
      <p:pic>
        <p:nvPicPr>
          <p:cNvPr id="14" name="Picture 13">
            <a:extLst>
              <a:ext uri="{FF2B5EF4-FFF2-40B4-BE49-F238E27FC236}">
                <a16:creationId xmlns:a16="http://schemas.microsoft.com/office/drawing/2014/main" id="{2AA6DD45-AC0A-3ABF-8ACF-E2A6A482DFAD}"/>
              </a:ext>
            </a:extLst>
          </p:cNvPr>
          <p:cNvPicPr>
            <a:picLocks noChangeAspect="1"/>
          </p:cNvPicPr>
          <p:nvPr/>
        </p:nvPicPr>
        <p:blipFill>
          <a:blip r:embed="rId5"/>
          <a:srcRect l="23623" t="26038" r="13224" b="56301"/>
          <a:stretch>
            <a:fillRect/>
          </a:stretch>
        </p:blipFill>
        <p:spPr>
          <a:xfrm>
            <a:off x="199915" y="2551264"/>
            <a:ext cx="568812" cy="589386"/>
          </a:xfrm>
          <a:prstGeom prst="flowChartConnector">
            <a:avLst/>
          </a:prstGeom>
        </p:spPr>
      </p:pic>
      <p:pic>
        <p:nvPicPr>
          <p:cNvPr id="15" name="Picture 14">
            <a:extLst>
              <a:ext uri="{FF2B5EF4-FFF2-40B4-BE49-F238E27FC236}">
                <a16:creationId xmlns:a16="http://schemas.microsoft.com/office/drawing/2014/main" id="{EB6D2F8F-3E5D-712C-C840-860A78B1BB64}"/>
              </a:ext>
            </a:extLst>
          </p:cNvPr>
          <p:cNvPicPr>
            <a:picLocks noChangeAspect="1"/>
          </p:cNvPicPr>
          <p:nvPr/>
        </p:nvPicPr>
        <p:blipFill>
          <a:blip r:embed="rId5"/>
          <a:srcRect l="4767" t="892" r="10678" b="76822"/>
          <a:stretch>
            <a:fillRect/>
          </a:stretch>
        </p:blipFill>
        <p:spPr>
          <a:xfrm>
            <a:off x="138254" y="1784124"/>
            <a:ext cx="761578" cy="743765"/>
          </a:xfrm>
          <a:prstGeom prst="flowChartConnector">
            <a:avLst/>
          </a:prstGeom>
        </p:spPr>
      </p:pic>
      <p:pic>
        <p:nvPicPr>
          <p:cNvPr id="16" name="Picture 15">
            <a:extLst>
              <a:ext uri="{FF2B5EF4-FFF2-40B4-BE49-F238E27FC236}">
                <a16:creationId xmlns:a16="http://schemas.microsoft.com/office/drawing/2014/main" id="{B53AD8BF-845A-E34E-7EB1-D680747EC446}"/>
              </a:ext>
            </a:extLst>
          </p:cNvPr>
          <p:cNvPicPr>
            <a:picLocks noChangeAspect="1"/>
          </p:cNvPicPr>
          <p:nvPr/>
        </p:nvPicPr>
        <p:blipFill>
          <a:blip r:embed="rId5"/>
          <a:srcRect l="23296" t="82340" r="15667"/>
          <a:stretch>
            <a:fillRect/>
          </a:stretch>
        </p:blipFill>
        <p:spPr>
          <a:xfrm>
            <a:off x="215724" y="4326772"/>
            <a:ext cx="549744" cy="589387"/>
          </a:xfrm>
          <a:prstGeom prst="flowChartConnector">
            <a:avLst/>
          </a:prstGeom>
        </p:spPr>
      </p:pic>
      <p:pic>
        <p:nvPicPr>
          <p:cNvPr id="17" name="Picture 16">
            <a:extLst>
              <a:ext uri="{FF2B5EF4-FFF2-40B4-BE49-F238E27FC236}">
                <a16:creationId xmlns:a16="http://schemas.microsoft.com/office/drawing/2014/main" id="{837393FE-86F8-6EC1-2338-53C678B14C4B}"/>
              </a:ext>
            </a:extLst>
          </p:cNvPr>
          <p:cNvPicPr>
            <a:picLocks noChangeAspect="1"/>
          </p:cNvPicPr>
          <p:nvPr/>
        </p:nvPicPr>
        <p:blipFill>
          <a:blip r:embed="rId5"/>
          <a:srcRect l="23858" t="44906" r="12989" b="37433"/>
          <a:stretch>
            <a:fillRect/>
          </a:stretch>
        </p:blipFill>
        <p:spPr>
          <a:xfrm>
            <a:off x="215724" y="3167974"/>
            <a:ext cx="568812" cy="589386"/>
          </a:xfrm>
          <a:prstGeom prst="flowChartConnector">
            <a:avLst/>
          </a:prstGeom>
        </p:spPr>
      </p:pic>
      <p:pic>
        <p:nvPicPr>
          <p:cNvPr id="18" name="Picture 17">
            <a:extLst>
              <a:ext uri="{FF2B5EF4-FFF2-40B4-BE49-F238E27FC236}">
                <a16:creationId xmlns:a16="http://schemas.microsoft.com/office/drawing/2014/main" id="{6F0EE66D-22EB-43CE-7187-D94F937CD4F0}"/>
              </a:ext>
            </a:extLst>
          </p:cNvPr>
          <p:cNvPicPr>
            <a:picLocks noChangeAspect="1"/>
          </p:cNvPicPr>
          <p:nvPr/>
        </p:nvPicPr>
        <p:blipFill>
          <a:blip r:embed="rId5"/>
          <a:srcRect l="25975" t="64268" r="12989" b="19693"/>
          <a:stretch>
            <a:fillRect/>
          </a:stretch>
        </p:blipFill>
        <p:spPr>
          <a:xfrm>
            <a:off x="198881" y="3786862"/>
            <a:ext cx="549744" cy="535276"/>
          </a:xfrm>
          <a:prstGeom prst="flowChartConnector">
            <a:avLst/>
          </a:prstGeom>
        </p:spPr>
      </p:pic>
      <p:sp>
        <p:nvSpPr>
          <p:cNvPr id="19" name="TextBox 18">
            <a:extLst>
              <a:ext uri="{FF2B5EF4-FFF2-40B4-BE49-F238E27FC236}">
                <a16:creationId xmlns:a16="http://schemas.microsoft.com/office/drawing/2014/main" id="{20523332-4A6D-CDF3-2C4D-DB01119B3DF4}"/>
              </a:ext>
            </a:extLst>
          </p:cNvPr>
          <p:cNvSpPr txBox="1"/>
          <p:nvPr/>
        </p:nvSpPr>
        <p:spPr>
          <a:xfrm>
            <a:off x="1060376" y="2497873"/>
            <a:ext cx="2412851" cy="523220"/>
          </a:xfrm>
          <a:prstGeom prst="rect">
            <a:avLst/>
          </a:prstGeom>
          <a:noFill/>
        </p:spPr>
        <p:txBody>
          <a:bodyPr wrap="square">
            <a:spAutoFit/>
          </a:bodyPr>
          <a:lstStyle/>
          <a:p>
            <a:r>
              <a:rPr lang="en-GB" sz="1400" dirty="0"/>
              <a:t>Greater independence at home</a:t>
            </a:r>
          </a:p>
        </p:txBody>
      </p:sp>
      <p:sp>
        <p:nvSpPr>
          <p:cNvPr id="20" name="TextBox 19">
            <a:extLst>
              <a:ext uri="{FF2B5EF4-FFF2-40B4-BE49-F238E27FC236}">
                <a16:creationId xmlns:a16="http://schemas.microsoft.com/office/drawing/2014/main" id="{654AAA62-E781-80DC-49B4-7ADE249D4B56}"/>
              </a:ext>
            </a:extLst>
          </p:cNvPr>
          <p:cNvSpPr txBox="1"/>
          <p:nvPr/>
        </p:nvSpPr>
        <p:spPr>
          <a:xfrm>
            <a:off x="1064957" y="3105135"/>
            <a:ext cx="2412851" cy="523220"/>
          </a:xfrm>
          <a:prstGeom prst="rect">
            <a:avLst/>
          </a:prstGeom>
          <a:noFill/>
        </p:spPr>
        <p:txBody>
          <a:bodyPr wrap="square">
            <a:spAutoFit/>
          </a:bodyPr>
          <a:lstStyle/>
          <a:p>
            <a:r>
              <a:rPr lang="en-GB" sz="1400" dirty="0"/>
              <a:t>Faster communication with professionals </a:t>
            </a:r>
          </a:p>
        </p:txBody>
      </p:sp>
      <p:sp>
        <p:nvSpPr>
          <p:cNvPr id="21" name="TextBox 20">
            <a:extLst>
              <a:ext uri="{FF2B5EF4-FFF2-40B4-BE49-F238E27FC236}">
                <a16:creationId xmlns:a16="http://schemas.microsoft.com/office/drawing/2014/main" id="{41A914A0-F32B-3CEB-5BE3-0764289DB7CD}"/>
              </a:ext>
            </a:extLst>
          </p:cNvPr>
          <p:cNvSpPr txBox="1"/>
          <p:nvPr/>
        </p:nvSpPr>
        <p:spPr>
          <a:xfrm>
            <a:off x="1060823" y="3729275"/>
            <a:ext cx="1885580" cy="523220"/>
          </a:xfrm>
          <a:prstGeom prst="rect">
            <a:avLst/>
          </a:prstGeom>
          <a:noFill/>
        </p:spPr>
        <p:txBody>
          <a:bodyPr wrap="square">
            <a:spAutoFit/>
          </a:bodyPr>
          <a:lstStyle/>
          <a:p>
            <a:r>
              <a:rPr lang="en-GB" sz="1400" dirty="0"/>
              <a:t>Early detection of risks </a:t>
            </a:r>
          </a:p>
        </p:txBody>
      </p:sp>
      <p:sp>
        <p:nvSpPr>
          <p:cNvPr id="22" name="TextBox 21">
            <a:extLst>
              <a:ext uri="{FF2B5EF4-FFF2-40B4-BE49-F238E27FC236}">
                <a16:creationId xmlns:a16="http://schemas.microsoft.com/office/drawing/2014/main" id="{AB6C1BF1-CB9B-A82E-C512-0F575054E5EC}"/>
              </a:ext>
            </a:extLst>
          </p:cNvPr>
          <p:cNvSpPr txBox="1"/>
          <p:nvPr/>
        </p:nvSpPr>
        <p:spPr>
          <a:xfrm>
            <a:off x="1060376" y="4375055"/>
            <a:ext cx="2412851" cy="523220"/>
          </a:xfrm>
          <a:prstGeom prst="rect">
            <a:avLst/>
          </a:prstGeom>
          <a:noFill/>
        </p:spPr>
        <p:txBody>
          <a:bodyPr wrap="square">
            <a:spAutoFit/>
          </a:bodyPr>
          <a:lstStyle/>
          <a:p>
            <a:r>
              <a:rPr lang="en-GB" sz="1400" dirty="0"/>
              <a:t>Improved reassurance for families</a:t>
            </a:r>
          </a:p>
        </p:txBody>
      </p:sp>
      <p:cxnSp>
        <p:nvCxnSpPr>
          <p:cNvPr id="23" name="Straight Connector 22">
            <a:extLst>
              <a:ext uri="{FF2B5EF4-FFF2-40B4-BE49-F238E27FC236}">
                <a16:creationId xmlns:a16="http://schemas.microsoft.com/office/drawing/2014/main" id="{91981890-B9D7-8FAF-BC1B-6573D1BE3DE7}"/>
              </a:ext>
            </a:extLst>
          </p:cNvPr>
          <p:cNvCxnSpPr>
            <a:cxnSpLocks/>
          </p:cNvCxnSpPr>
          <p:nvPr/>
        </p:nvCxnSpPr>
        <p:spPr>
          <a:xfrm>
            <a:off x="1145185" y="3061502"/>
            <a:ext cx="2076164" cy="0"/>
          </a:xfrm>
          <a:prstGeom prst="line">
            <a:avLst/>
          </a:prstGeom>
          <a:ln>
            <a:solidFill>
              <a:srgbClr val="C2C9BA"/>
            </a:solidFill>
          </a:ln>
        </p:spPr>
        <p:style>
          <a:lnRef idx="2">
            <a:schemeClr val="accent1"/>
          </a:lnRef>
          <a:fillRef idx="0">
            <a:schemeClr val="accent1"/>
          </a:fillRef>
          <a:effectRef idx="1">
            <a:schemeClr val="accent1"/>
          </a:effectRef>
          <a:fontRef idx="minor">
            <a:schemeClr val="tx1"/>
          </a:fontRef>
        </p:style>
      </p:cxnSp>
      <p:cxnSp>
        <p:nvCxnSpPr>
          <p:cNvPr id="24" name="Straight Connector 23">
            <a:extLst>
              <a:ext uri="{FF2B5EF4-FFF2-40B4-BE49-F238E27FC236}">
                <a16:creationId xmlns:a16="http://schemas.microsoft.com/office/drawing/2014/main" id="{475D470D-B834-A67C-C65D-3E59F011A80E}"/>
              </a:ext>
            </a:extLst>
          </p:cNvPr>
          <p:cNvCxnSpPr>
            <a:cxnSpLocks/>
          </p:cNvCxnSpPr>
          <p:nvPr/>
        </p:nvCxnSpPr>
        <p:spPr>
          <a:xfrm>
            <a:off x="1111371" y="3704523"/>
            <a:ext cx="2076164" cy="0"/>
          </a:xfrm>
          <a:prstGeom prst="line">
            <a:avLst/>
          </a:prstGeom>
          <a:ln>
            <a:solidFill>
              <a:srgbClr val="C2C9BA"/>
            </a:solidFill>
          </a:ln>
        </p:spPr>
        <p:style>
          <a:lnRef idx="2">
            <a:schemeClr val="accent1"/>
          </a:lnRef>
          <a:fillRef idx="0">
            <a:schemeClr val="accent1"/>
          </a:fillRef>
          <a:effectRef idx="1">
            <a:schemeClr val="accent1"/>
          </a:effectRef>
          <a:fontRef idx="minor">
            <a:schemeClr val="tx1"/>
          </a:fontRef>
        </p:style>
      </p:cxnSp>
      <p:cxnSp>
        <p:nvCxnSpPr>
          <p:cNvPr id="25" name="Straight Connector 24">
            <a:extLst>
              <a:ext uri="{FF2B5EF4-FFF2-40B4-BE49-F238E27FC236}">
                <a16:creationId xmlns:a16="http://schemas.microsoft.com/office/drawing/2014/main" id="{C3D4E6D7-B9C6-84F0-F614-09B5F20DCDA1}"/>
              </a:ext>
            </a:extLst>
          </p:cNvPr>
          <p:cNvCxnSpPr>
            <a:cxnSpLocks/>
          </p:cNvCxnSpPr>
          <p:nvPr/>
        </p:nvCxnSpPr>
        <p:spPr>
          <a:xfrm>
            <a:off x="1060823" y="4303912"/>
            <a:ext cx="2076164" cy="0"/>
          </a:xfrm>
          <a:prstGeom prst="line">
            <a:avLst/>
          </a:prstGeom>
          <a:ln>
            <a:solidFill>
              <a:srgbClr val="C2C9BA"/>
            </a:solidFill>
          </a:ln>
        </p:spPr>
        <p:style>
          <a:lnRef idx="2">
            <a:schemeClr val="accent1"/>
          </a:lnRef>
          <a:fillRef idx="0">
            <a:schemeClr val="accent1"/>
          </a:fillRef>
          <a:effectRef idx="1">
            <a:schemeClr val="accent1"/>
          </a:effectRef>
          <a:fontRef idx="minor">
            <a:schemeClr val="tx1"/>
          </a:fontRef>
        </p:style>
      </p:cxnSp>
      <p:sp>
        <p:nvSpPr>
          <p:cNvPr id="26" name="Rectangle: Rounded Corners 25">
            <a:extLst>
              <a:ext uri="{FF2B5EF4-FFF2-40B4-BE49-F238E27FC236}">
                <a16:creationId xmlns:a16="http://schemas.microsoft.com/office/drawing/2014/main" id="{6926757F-059E-BCCC-5F31-4171CE401EB1}"/>
              </a:ext>
            </a:extLst>
          </p:cNvPr>
          <p:cNvSpPr/>
          <p:nvPr/>
        </p:nvSpPr>
        <p:spPr>
          <a:xfrm>
            <a:off x="3892369" y="1896593"/>
            <a:ext cx="2867422" cy="490316"/>
          </a:xfrm>
          <a:prstGeom prst="roundRect">
            <a:avLst>
              <a:gd name="adj" fmla="val 39165"/>
            </a:avLst>
          </a:prstGeom>
          <a:solidFill>
            <a:srgbClr val="AB583D"/>
          </a:solidFill>
          <a:ln>
            <a:solidFill>
              <a:srgbClr val="AB583D"/>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r>
              <a:rPr lang="en-GB" sz="1600" b="1" dirty="0"/>
              <a:t>   Limitations and risks</a:t>
            </a:r>
          </a:p>
        </p:txBody>
      </p:sp>
      <p:pic>
        <p:nvPicPr>
          <p:cNvPr id="27" name="Picture 26">
            <a:extLst>
              <a:ext uri="{FF2B5EF4-FFF2-40B4-BE49-F238E27FC236}">
                <a16:creationId xmlns:a16="http://schemas.microsoft.com/office/drawing/2014/main" id="{13B9E957-0987-0AD8-0584-19A3018E7C7C}"/>
              </a:ext>
            </a:extLst>
          </p:cNvPr>
          <p:cNvPicPr>
            <a:picLocks noChangeAspect="1"/>
          </p:cNvPicPr>
          <p:nvPr/>
        </p:nvPicPr>
        <p:blipFill>
          <a:blip r:embed="rId6"/>
          <a:srcRect l="16220" t="26038" r="15564" b="55840"/>
          <a:stretch>
            <a:fillRect/>
          </a:stretch>
        </p:blipFill>
        <p:spPr>
          <a:xfrm>
            <a:off x="3726831" y="2504592"/>
            <a:ext cx="651770" cy="635565"/>
          </a:xfrm>
          <a:prstGeom prst="flowChartConnector">
            <a:avLst/>
          </a:prstGeom>
        </p:spPr>
      </p:pic>
      <p:pic>
        <p:nvPicPr>
          <p:cNvPr id="28" name="Picture 27">
            <a:extLst>
              <a:ext uri="{FF2B5EF4-FFF2-40B4-BE49-F238E27FC236}">
                <a16:creationId xmlns:a16="http://schemas.microsoft.com/office/drawing/2014/main" id="{6456BC83-C7DD-34CA-5E24-D1296A1B89AA}"/>
              </a:ext>
            </a:extLst>
          </p:cNvPr>
          <p:cNvPicPr>
            <a:picLocks noChangeAspect="1"/>
          </p:cNvPicPr>
          <p:nvPr/>
        </p:nvPicPr>
        <p:blipFill>
          <a:blip r:embed="rId6"/>
          <a:srcRect l="20209" t="72891" r="17443" b="9402"/>
          <a:stretch>
            <a:fillRect/>
          </a:stretch>
        </p:blipFill>
        <p:spPr>
          <a:xfrm>
            <a:off x="3770651" y="4186496"/>
            <a:ext cx="595700" cy="620989"/>
          </a:xfrm>
          <a:prstGeom prst="flowChartConnector">
            <a:avLst/>
          </a:prstGeom>
        </p:spPr>
      </p:pic>
      <p:pic>
        <p:nvPicPr>
          <p:cNvPr id="29" name="Picture 28">
            <a:extLst>
              <a:ext uri="{FF2B5EF4-FFF2-40B4-BE49-F238E27FC236}">
                <a16:creationId xmlns:a16="http://schemas.microsoft.com/office/drawing/2014/main" id="{9C996423-BBF7-4AF9-6BAE-58E011DF3CBA}"/>
              </a:ext>
            </a:extLst>
          </p:cNvPr>
          <p:cNvPicPr>
            <a:picLocks noChangeAspect="1"/>
          </p:cNvPicPr>
          <p:nvPr/>
        </p:nvPicPr>
        <p:blipFill>
          <a:blip r:embed="rId6"/>
          <a:srcRect l="4589" t="2586" r="23109" b="77865"/>
          <a:stretch>
            <a:fillRect/>
          </a:stretch>
        </p:blipFill>
        <p:spPr>
          <a:xfrm>
            <a:off x="3747790" y="1850365"/>
            <a:ext cx="625693" cy="620989"/>
          </a:xfrm>
          <a:prstGeom prst="flowChartConnector">
            <a:avLst/>
          </a:prstGeom>
          <a:ln>
            <a:solidFill>
              <a:schemeClr val="bg1"/>
            </a:solidFill>
          </a:ln>
        </p:spPr>
      </p:pic>
      <p:pic>
        <p:nvPicPr>
          <p:cNvPr id="30" name="Picture 29">
            <a:extLst>
              <a:ext uri="{FF2B5EF4-FFF2-40B4-BE49-F238E27FC236}">
                <a16:creationId xmlns:a16="http://schemas.microsoft.com/office/drawing/2014/main" id="{A9EB5D4A-0ED6-C9E3-F47A-CE3ABA2A18D3}"/>
              </a:ext>
            </a:extLst>
          </p:cNvPr>
          <p:cNvPicPr>
            <a:picLocks noChangeAspect="1"/>
          </p:cNvPicPr>
          <p:nvPr/>
        </p:nvPicPr>
        <p:blipFill>
          <a:blip r:embed="rId6"/>
          <a:srcRect l="16587" t="48642" r="16360" b="33624"/>
          <a:stretch>
            <a:fillRect/>
          </a:stretch>
        </p:blipFill>
        <p:spPr>
          <a:xfrm>
            <a:off x="3725692" y="3318274"/>
            <a:ext cx="640659" cy="621926"/>
          </a:xfrm>
          <a:prstGeom prst="flowChartConnector">
            <a:avLst/>
          </a:prstGeom>
        </p:spPr>
      </p:pic>
      <p:sp>
        <p:nvSpPr>
          <p:cNvPr id="31" name="TextBox 30">
            <a:extLst>
              <a:ext uri="{FF2B5EF4-FFF2-40B4-BE49-F238E27FC236}">
                <a16:creationId xmlns:a16="http://schemas.microsoft.com/office/drawing/2014/main" id="{FDA0F103-B7FC-E76E-5D52-ECB662C172EC}"/>
              </a:ext>
            </a:extLst>
          </p:cNvPr>
          <p:cNvSpPr txBox="1"/>
          <p:nvPr/>
        </p:nvSpPr>
        <p:spPr>
          <a:xfrm>
            <a:off x="4663582" y="2562939"/>
            <a:ext cx="2412851" cy="523220"/>
          </a:xfrm>
          <a:prstGeom prst="rect">
            <a:avLst/>
          </a:prstGeom>
          <a:noFill/>
        </p:spPr>
        <p:txBody>
          <a:bodyPr wrap="square">
            <a:spAutoFit/>
          </a:bodyPr>
          <a:lstStyle/>
          <a:p>
            <a:r>
              <a:rPr lang="en-GB" sz="1400" dirty="0"/>
              <a:t>Digital exclusion and low confidence</a:t>
            </a:r>
          </a:p>
        </p:txBody>
      </p:sp>
      <p:sp>
        <p:nvSpPr>
          <p:cNvPr id="32" name="TextBox 31">
            <a:extLst>
              <a:ext uri="{FF2B5EF4-FFF2-40B4-BE49-F238E27FC236}">
                <a16:creationId xmlns:a16="http://schemas.microsoft.com/office/drawing/2014/main" id="{F629C2E7-1147-EAE9-2352-3C1870E5F91B}"/>
              </a:ext>
            </a:extLst>
          </p:cNvPr>
          <p:cNvSpPr txBox="1"/>
          <p:nvPr/>
        </p:nvSpPr>
        <p:spPr>
          <a:xfrm>
            <a:off x="4682215" y="3304812"/>
            <a:ext cx="2412851" cy="523220"/>
          </a:xfrm>
          <a:prstGeom prst="rect">
            <a:avLst/>
          </a:prstGeom>
          <a:noFill/>
        </p:spPr>
        <p:txBody>
          <a:bodyPr wrap="square">
            <a:spAutoFit/>
          </a:bodyPr>
          <a:lstStyle/>
          <a:p>
            <a:r>
              <a:rPr lang="en-GB" sz="1400" dirty="0"/>
              <a:t>Privacy and surveillance concerns </a:t>
            </a:r>
          </a:p>
        </p:txBody>
      </p:sp>
      <p:sp>
        <p:nvSpPr>
          <p:cNvPr id="33" name="TextBox 32">
            <a:extLst>
              <a:ext uri="{FF2B5EF4-FFF2-40B4-BE49-F238E27FC236}">
                <a16:creationId xmlns:a16="http://schemas.microsoft.com/office/drawing/2014/main" id="{78BD4636-0647-2BDD-2B31-251F52526CC5}"/>
              </a:ext>
            </a:extLst>
          </p:cNvPr>
          <p:cNvSpPr txBox="1"/>
          <p:nvPr/>
        </p:nvSpPr>
        <p:spPr>
          <a:xfrm>
            <a:off x="4715631" y="4202629"/>
            <a:ext cx="1885580" cy="523220"/>
          </a:xfrm>
          <a:prstGeom prst="rect">
            <a:avLst/>
          </a:prstGeom>
          <a:noFill/>
        </p:spPr>
        <p:txBody>
          <a:bodyPr wrap="square">
            <a:spAutoFit/>
          </a:bodyPr>
          <a:lstStyle/>
          <a:p>
            <a:r>
              <a:rPr lang="en-GB" sz="1400" dirty="0"/>
              <a:t>Risk of replacing human contact </a:t>
            </a:r>
          </a:p>
        </p:txBody>
      </p:sp>
      <p:cxnSp>
        <p:nvCxnSpPr>
          <p:cNvPr id="34" name="Straight Connector 33">
            <a:extLst>
              <a:ext uri="{FF2B5EF4-FFF2-40B4-BE49-F238E27FC236}">
                <a16:creationId xmlns:a16="http://schemas.microsoft.com/office/drawing/2014/main" id="{AE0E8329-F83D-DCC5-B5A1-6C85EC34C97C}"/>
              </a:ext>
            </a:extLst>
          </p:cNvPr>
          <p:cNvCxnSpPr>
            <a:cxnSpLocks/>
          </p:cNvCxnSpPr>
          <p:nvPr/>
        </p:nvCxnSpPr>
        <p:spPr>
          <a:xfrm>
            <a:off x="3725692" y="3237872"/>
            <a:ext cx="2928370" cy="0"/>
          </a:xfrm>
          <a:prstGeom prst="line">
            <a:avLst/>
          </a:prstGeom>
          <a:ln>
            <a:solidFill>
              <a:srgbClr val="C2C9BA"/>
            </a:solidFill>
          </a:ln>
        </p:spPr>
        <p:style>
          <a:lnRef idx="2">
            <a:schemeClr val="accent1"/>
          </a:lnRef>
          <a:fillRef idx="0">
            <a:schemeClr val="accent1"/>
          </a:fillRef>
          <a:effectRef idx="1">
            <a:schemeClr val="accent1"/>
          </a:effectRef>
          <a:fontRef idx="minor">
            <a:schemeClr val="tx1"/>
          </a:fontRef>
        </p:style>
      </p:cxnSp>
      <p:cxnSp>
        <p:nvCxnSpPr>
          <p:cNvPr id="35" name="Straight Connector 34">
            <a:extLst>
              <a:ext uri="{FF2B5EF4-FFF2-40B4-BE49-F238E27FC236}">
                <a16:creationId xmlns:a16="http://schemas.microsoft.com/office/drawing/2014/main" id="{4A9EB33C-EEBE-700C-033B-762FB83AF149}"/>
              </a:ext>
            </a:extLst>
          </p:cNvPr>
          <p:cNvCxnSpPr>
            <a:cxnSpLocks/>
          </p:cNvCxnSpPr>
          <p:nvPr/>
        </p:nvCxnSpPr>
        <p:spPr>
          <a:xfrm>
            <a:off x="3770651" y="4044430"/>
            <a:ext cx="2928370" cy="0"/>
          </a:xfrm>
          <a:prstGeom prst="line">
            <a:avLst/>
          </a:prstGeom>
          <a:ln>
            <a:solidFill>
              <a:srgbClr val="C2C9BA"/>
            </a:solidFill>
          </a:ln>
        </p:spPr>
        <p:style>
          <a:lnRef idx="2">
            <a:schemeClr val="accent1"/>
          </a:lnRef>
          <a:fillRef idx="0">
            <a:schemeClr val="accent1"/>
          </a:fillRef>
          <a:effectRef idx="1">
            <a:schemeClr val="accent1"/>
          </a:effectRef>
          <a:fontRef idx="minor">
            <a:schemeClr val="tx1"/>
          </a:fontRef>
        </p:style>
      </p:cxnSp>
      <p:pic>
        <p:nvPicPr>
          <p:cNvPr id="36" name="Picture 35">
            <a:extLst>
              <a:ext uri="{FF2B5EF4-FFF2-40B4-BE49-F238E27FC236}">
                <a16:creationId xmlns:a16="http://schemas.microsoft.com/office/drawing/2014/main" id="{2CAE6E5C-A1C9-AC78-89EA-AD2FDF4535B8}"/>
              </a:ext>
            </a:extLst>
          </p:cNvPr>
          <p:cNvPicPr>
            <a:picLocks noChangeAspect="1"/>
          </p:cNvPicPr>
          <p:nvPr/>
        </p:nvPicPr>
        <p:blipFill>
          <a:blip r:embed="rId7"/>
          <a:srcRect l="18298" t="31627" r="39805" b="49974"/>
          <a:stretch>
            <a:fillRect/>
          </a:stretch>
        </p:blipFill>
        <p:spPr>
          <a:xfrm>
            <a:off x="7320318" y="2603674"/>
            <a:ext cx="636874" cy="634198"/>
          </a:xfrm>
          <a:prstGeom prst="flowChartConnector">
            <a:avLst/>
          </a:prstGeom>
        </p:spPr>
      </p:pic>
      <p:pic>
        <p:nvPicPr>
          <p:cNvPr id="37" name="Picture 36">
            <a:extLst>
              <a:ext uri="{FF2B5EF4-FFF2-40B4-BE49-F238E27FC236}">
                <a16:creationId xmlns:a16="http://schemas.microsoft.com/office/drawing/2014/main" id="{7FA5248F-44FC-3880-01AF-1D0FAFA81534}"/>
              </a:ext>
            </a:extLst>
          </p:cNvPr>
          <p:cNvPicPr>
            <a:picLocks noChangeAspect="1"/>
          </p:cNvPicPr>
          <p:nvPr/>
        </p:nvPicPr>
        <p:blipFill>
          <a:blip r:embed="rId7"/>
          <a:srcRect l="19330" t="60512" r="39944" b="21929"/>
          <a:stretch>
            <a:fillRect/>
          </a:stretch>
        </p:blipFill>
        <p:spPr>
          <a:xfrm>
            <a:off x="7320318" y="3695087"/>
            <a:ext cx="648659" cy="634199"/>
          </a:xfrm>
          <a:prstGeom prst="flowChartConnector">
            <a:avLst/>
          </a:prstGeom>
        </p:spPr>
      </p:pic>
      <p:sp>
        <p:nvSpPr>
          <p:cNvPr id="38" name="Rectangle: Rounded Corners 37">
            <a:extLst>
              <a:ext uri="{FF2B5EF4-FFF2-40B4-BE49-F238E27FC236}">
                <a16:creationId xmlns:a16="http://schemas.microsoft.com/office/drawing/2014/main" id="{09D019BE-A682-6CCD-392A-875DCF7D307D}"/>
              </a:ext>
            </a:extLst>
          </p:cNvPr>
          <p:cNvSpPr/>
          <p:nvPr/>
        </p:nvSpPr>
        <p:spPr>
          <a:xfrm>
            <a:off x="7570846" y="1851108"/>
            <a:ext cx="2589154" cy="523217"/>
          </a:xfrm>
          <a:prstGeom prst="roundRect">
            <a:avLst>
              <a:gd name="adj" fmla="val 39165"/>
            </a:avLst>
          </a:prstGeom>
          <a:solidFill>
            <a:srgbClr val="5E6D57"/>
          </a:solidFill>
          <a:ln>
            <a:solidFill>
              <a:srgbClr val="5E6D57"/>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r>
              <a:rPr lang="en-GB" sz="1400" b="1" dirty="0"/>
              <a:t>Ethical challenges </a:t>
            </a:r>
          </a:p>
        </p:txBody>
      </p:sp>
      <p:pic>
        <p:nvPicPr>
          <p:cNvPr id="39" name="Picture 38">
            <a:extLst>
              <a:ext uri="{FF2B5EF4-FFF2-40B4-BE49-F238E27FC236}">
                <a16:creationId xmlns:a16="http://schemas.microsoft.com/office/drawing/2014/main" id="{8B2F547C-AA90-8CE5-3AA8-8C286DC13963}"/>
              </a:ext>
            </a:extLst>
          </p:cNvPr>
          <p:cNvPicPr>
            <a:picLocks noChangeAspect="1"/>
          </p:cNvPicPr>
          <p:nvPr/>
        </p:nvPicPr>
        <p:blipFill>
          <a:blip r:embed="rId7"/>
          <a:srcRect l="10585" t="3854" r="46070" b="76933"/>
          <a:stretch>
            <a:fillRect/>
          </a:stretch>
        </p:blipFill>
        <p:spPr>
          <a:xfrm>
            <a:off x="7189524" y="1784124"/>
            <a:ext cx="723534" cy="727275"/>
          </a:xfrm>
          <a:prstGeom prst="flowChartConnector">
            <a:avLst/>
          </a:prstGeom>
          <a:ln>
            <a:solidFill>
              <a:schemeClr val="bg1"/>
            </a:solidFill>
          </a:ln>
        </p:spPr>
      </p:pic>
      <p:cxnSp>
        <p:nvCxnSpPr>
          <p:cNvPr id="40" name="Straight Connector 39">
            <a:extLst>
              <a:ext uri="{FF2B5EF4-FFF2-40B4-BE49-F238E27FC236}">
                <a16:creationId xmlns:a16="http://schemas.microsoft.com/office/drawing/2014/main" id="{0E4FBA46-D958-47EA-1915-A35BAFF2DCE3}"/>
              </a:ext>
            </a:extLst>
          </p:cNvPr>
          <p:cNvCxnSpPr>
            <a:cxnSpLocks/>
          </p:cNvCxnSpPr>
          <p:nvPr/>
        </p:nvCxnSpPr>
        <p:spPr>
          <a:xfrm>
            <a:off x="7392585" y="3423825"/>
            <a:ext cx="2348649" cy="0"/>
          </a:xfrm>
          <a:prstGeom prst="line">
            <a:avLst/>
          </a:prstGeom>
          <a:ln>
            <a:solidFill>
              <a:srgbClr val="C2C9BA"/>
            </a:solidFill>
          </a:ln>
        </p:spPr>
        <p:style>
          <a:lnRef idx="2">
            <a:schemeClr val="accent1"/>
          </a:lnRef>
          <a:fillRef idx="0">
            <a:schemeClr val="accent1"/>
          </a:fillRef>
          <a:effectRef idx="1">
            <a:schemeClr val="accent1"/>
          </a:effectRef>
          <a:fontRef idx="minor">
            <a:schemeClr val="tx1"/>
          </a:fontRef>
        </p:style>
      </p:cxnSp>
      <p:sp>
        <p:nvSpPr>
          <p:cNvPr id="41" name="TextBox 40">
            <a:extLst>
              <a:ext uri="{FF2B5EF4-FFF2-40B4-BE49-F238E27FC236}">
                <a16:creationId xmlns:a16="http://schemas.microsoft.com/office/drawing/2014/main" id="{EFB30D6C-5BDD-3C34-8C93-7B5A8501B627}"/>
              </a:ext>
            </a:extLst>
          </p:cNvPr>
          <p:cNvSpPr txBox="1"/>
          <p:nvPr/>
        </p:nvSpPr>
        <p:spPr>
          <a:xfrm>
            <a:off x="8043629" y="2664470"/>
            <a:ext cx="1668035" cy="523220"/>
          </a:xfrm>
          <a:prstGeom prst="rect">
            <a:avLst/>
          </a:prstGeom>
          <a:noFill/>
        </p:spPr>
        <p:txBody>
          <a:bodyPr wrap="square">
            <a:spAutoFit/>
          </a:bodyPr>
          <a:lstStyle/>
          <a:p>
            <a:r>
              <a:rPr lang="en-GB" sz="1400" dirty="0"/>
              <a:t>Obtain valid consent </a:t>
            </a:r>
          </a:p>
        </p:txBody>
      </p:sp>
      <p:sp>
        <p:nvSpPr>
          <p:cNvPr id="42" name="TextBox 41">
            <a:extLst>
              <a:ext uri="{FF2B5EF4-FFF2-40B4-BE49-F238E27FC236}">
                <a16:creationId xmlns:a16="http://schemas.microsoft.com/office/drawing/2014/main" id="{0DD5959D-226C-F4FE-DDD0-37BD1C7CF52A}"/>
              </a:ext>
            </a:extLst>
          </p:cNvPr>
          <p:cNvSpPr txBox="1"/>
          <p:nvPr/>
        </p:nvSpPr>
        <p:spPr>
          <a:xfrm>
            <a:off x="8043629" y="3729293"/>
            <a:ext cx="1970216" cy="523220"/>
          </a:xfrm>
          <a:prstGeom prst="rect">
            <a:avLst/>
          </a:prstGeom>
          <a:noFill/>
        </p:spPr>
        <p:txBody>
          <a:bodyPr wrap="square">
            <a:spAutoFit/>
          </a:bodyPr>
          <a:lstStyle/>
          <a:p>
            <a:r>
              <a:rPr lang="en-GB" sz="1400" dirty="0"/>
              <a:t>Balance innovation with personal choice</a:t>
            </a:r>
          </a:p>
        </p:txBody>
      </p:sp>
      <p:sp>
        <p:nvSpPr>
          <p:cNvPr id="43" name="Rectangle: Rounded Corners 42">
            <a:extLst>
              <a:ext uri="{FF2B5EF4-FFF2-40B4-BE49-F238E27FC236}">
                <a16:creationId xmlns:a16="http://schemas.microsoft.com/office/drawing/2014/main" id="{8FA99A7C-1ED9-DF47-746C-DCC2475A6624}"/>
              </a:ext>
            </a:extLst>
          </p:cNvPr>
          <p:cNvSpPr/>
          <p:nvPr/>
        </p:nvSpPr>
        <p:spPr>
          <a:xfrm>
            <a:off x="3773050" y="5190063"/>
            <a:ext cx="7094819" cy="1345667"/>
          </a:xfrm>
          <a:prstGeom prst="roundRect">
            <a:avLst>
              <a:gd name="adj" fmla="val 11294"/>
            </a:avLst>
          </a:prstGeom>
          <a:solidFill>
            <a:srgbClr val="E4EFEF"/>
          </a:solidFill>
          <a:ln>
            <a:solidFill>
              <a:srgbClr val="E4EFEF"/>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44" name="Arrow: Pentagon 43">
            <a:extLst>
              <a:ext uri="{FF2B5EF4-FFF2-40B4-BE49-F238E27FC236}">
                <a16:creationId xmlns:a16="http://schemas.microsoft.com/office/drawing/2014/main" id="{A912BF98-390C-4322-B561-FC1AE155D2E8}"/>
              </a:ext>
            </a:extLst>
          </p:cNvPr>
          <p:cNvSpPr/>
          <p:nvPr/>
        </p:nvSpPr>
        <p:spPr>
          <a:xfrm>
            <a:off x="2293601" y="5190064"/>
            <a:ext cx="6902825" cy="1345667"/>
          </a:xfrm>
          <a:prstGeom prst="homePlate">
            <a:avLst>
              <a:gd name="adj" fmla="val 30165"/>
            </a:avLst>
          </a:prstGeom>
          <a:solidFill>
            <a:srgbClr val="2D4458"/>
          </a:solidFill>
          <a:ln>
            <a:solidFill>
              <a:srgbClr val="314136"/>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ln>
                <a:solidFill>
                  <a:srgbClr val="482B3C"/>
                </a:solidFill>
              </a:ln>
            </a:endParaRPr>
          </a:p>
        </p:txBody>
      </p:sp>
      <p:pic>
        <p:nvPicPr>
          <p:cNvPr id="45" name="Picture 44">
            <a:extLst>
              <a:ext uri="{FF2B5EF4-FFF2-40B4-BE49-F238E27FC236}">
                <a16:creationId xmlns:a16="http://schemas.microsoft.com/office/drawing/2014/main" id="{073AF831-B3FA-9164-9ECE-0A0CA074A2A4}"/>
              </a:ext>
            </a:extLst>
          </p:cNvPr>
          <p:cNvPicPr>
            <a:picLocks noChangeAspect="1"/>
          </p:cNvPicPr>
          <p:nvPr/>
        </p:nvPicPr>
        <p:blipFill>
          <a:blip r:embed="rId8"/>
          <a:srcRect l="4236" t="7407" r="83287" b="16948"/>
          <a:stretch>
            <a:fillRect/>
          </a:stretch>
        </p:blipFill>
        <p:spPr>
          <a:xfrm>
            <a:off x="2445038" y="5231277"/>
            <a:ext cx="1136814" cy="1192097"/>
          </a:xfrm>
          <a:prstGeom prst="flowChartConnector">
            <a:avLst/>
          </a:prstGeom>
        </p:spPr>
      </p:pic>
      <p:cxnSp>
        <p:nvCxnSpPr>
          <p:cNvPr id="46" name="Straight Connector 45">
            <a:extLst>
              <a:ext uri="{FF2B5EF4-FFF2-40B4-BE49-F238E27FC236}">
                <a16:creationId xmlns:a16="http://schemas.microsoft.com/office/drawing/2014/main" id="{2EA95BE7-225B-618C-A4A0-19C396DEBDDB}"/>
              </a:ext>
            </a:extLst>
          </p:cNvPr>
          <p:cNvCxnSpPr>
            <a:cxnSpLocks/>
          </p:cNvCxnSpPr>
          <p:nvPr/>
        </p:nvCxnSpPr>
        <p:spPr>
          <a:xfrm>
            <a:off x="3773050" y="5430199"/>
            <a:ext cx="0" cy="865393"/>
          </a:xfrm>
          <a:prstGeom prst="line">
            <a:avLst/>
          </a:prstGeom>
          <a:ln w="38100">
            <a:solidFill>
              <a:schemeClr val="bg1"/>
            </a:solidFill>
          </a:ln>
        </p:spPr>
        <p:style>
          <a:lnRef idx="2">
            <a:schemeClr val="accent1"/>
          </a:lnRef>
          <a:fillRef idx="0">
            <a:schemeClr val="accent1"/>
          </a:fillRef>
          <a:effectRef idx="1">
            <a:schemeClr val="accent1"/>
          </a:effectRef>
          <a:fontRef idx="minor">
            <a:schemeClr val="tx1"/>
          </a:fontRef>
        </p:style>
      </p:cxnSp>
      <p:sp>
        <p:nvSpPr>
          <p:cNvPr id="47" name="TextBox 46">
            <a:extLst>
              <a:ext uri="{FF2B5EF4-FFF2-40B4-BE49-F238E27FC236}">
                <a16:creationId xmlns:a16="http://schemas.microsoft.com/office/drawing/2014/main" id="{FE2C9077-342D-B88C-6013-F353B2B9A8B6}"/>
              </a:ext>
            </a:extLst>
          </p:cNvPr>
          <p:cNvSpPr txBox="1"/>
          <p:nvPr/>
        </p:nvSpPr>
        <p:spPr>
          <a:xfrm>
            <a:off x="4058898" y="5513712"/>
            <a:ext cx="3767909" cy="738664"/>
          </a:xfrm>
          <a:prstGeom prst="rect">
            <a:avLst/>
          </a:prstGeom>
          <a:noFill/>
        </p:spPr>
        <p:txBody>
          <a:bodyPr wrap="square">
            <a:spAutoFit/>
          </a:bodyPr>
          <a:lstStyle/>
          <a:p>
            <a:r>
              <a:rPr lang="en-GB" sz="1400" b="1" dirty="0">
                <a:solidFill>
                  <a:schemeClr val="bg1"/>
                </a:solidFill>
              </a:rPr>
              <a:t>Technology should enhance older people’s autonym not just improve organisational efficiency</a:t>
            </a:r>
          </a:p>
        </p:txBody>
      </p:sp>
      <p:pic>
        <p:nvPicPr>
          <p:cNvPr id="48" name="Picture 47">
            <a:extLst>
              <a:ext uri="{FF2B5EF4-FFF2-40B4-BE49-F238E27FC236}">
                <a16:creationId xmlns:a16="http://schemas.microsoft.com/office/drawing/2014/main" id="{328F10F4-861F-3E6A-E2C3-8846E018C970}"/>
              </a:ext>
            </a:extLst>
          </p:cNvPr>
          <p:cNvPicPr>
            <a:picLocks noChangeAspect="1"/>
          </p:cNvPicPr>
          <p:nvPr/>
        </p:nvPicPr>
        <p:blipFill>
          <a:blip r:embed="rId9"/>
          <a:stretch>
            <a:fillRect/>
          </a:stretch>
        </p:blipFill>
        <p:spPr>
          <a:xfrm>
            <a:off x="9433931" y="5355259"/>
            <a:ext cx="1054484" cy="944131"/>
          </a:xfrm>
          <a:prstGeom prst="rect">
            <a:avLst/>
          </a:prstGeom>
        </p:spPr>
      </p:pic>
      <p:sp>
        <p:nvSpPr>
          <p:cNvPr id="52" name="TextBox 51">
            <a:extLst>
              <a:ext uri="{FF2B5EF4-FFF2-40B4-BE49-F238E27FC236}">
                <a16:creationId xmlns:a16="http://schemas.microsoft.com/office/drawing/2014/main" id="{3A19D984-8385-BC57-92F7-505F680BC213}"/>
              </a:ext>
            </a:extLst>
          </p:cNvPr>
          <p:cNvSpPr txBox="1"/>
          <p:nvPr/>
        </p:nvSpPr>
        <p:spPr>
          <a:xfrm>
            <a:off x="2141877" y="4909007"/>
            <a:ext cx="6096000" cy="276999"/>
          </a:xfrm>
          <a:prstGeom prst="rect">
            <a:avLst/>
          </a:prstGeom>
          <a:noFill/>
        </p:spPr>
        <p:txBody>
          <a:bodyPr wrap="square">
            <a:spAutoFit/>
          </a:bodyPr>
          <a:lstStyle/>
          <a:p>
            <a:r>
              <a:rPr lang="en-GB" sz="1200" dirty="0"/>
              <a:t>(Peek et al., 2014; GOV.UK (2005); Legislation.gov.uk (1998))</a:t>
            </a:r>
          </a:p>
        </p:txBody>
      </p:sp>
      <p:pic>
        <p:nvPicPr>
          <p:cNvPr id="3" name="Recorded Sound">
            <a:hlinkClick r:id="" action="ppaction://media"/>
            <a:extLst>
              <a:ext uri="{FF2B5EF4-FFF2-40B4-BE49-F238E27FC236}">
                <a16:creationId xmlns:a16="http://schemas.microsoft.com/office/drawing/2014/main" id="{3AEA4770-2292-9BC3-5B48-C3BF5DE0027D}"/>
              </a:ext>
            </a:extLst>
          </p:cNvPr>
          <p:cNvPicPr>
            <a:picLocks noChangeAspect="1"/>
          </p:cNvPicPr>
          <p:nvPr>
            <a:audioFile r:link="rId2"/>
            <p:extLst>
              <p:ext uri="{DAA4B4D4-6D71-4841-9C94-3DE7FCFB9230}">
                <p14:media xmlns:p14="http://schemas.microsoft.com/office/powerpoint/2010/main" r:embed="rId1"/>
              </p:ext>
            </p:extLst>
          </p:nvPr>
        </p:nvPicPr>
        <p:blipFill>
          <a:blip r:embed="rId10"/>
          <a:stretch>
            <a:fillRect/>
          </a:stretch>
        </p:blipFill>
        <p:spPr>
          <a:xfrm>
            <a:off x="11479500" y="6179692"/>
            <a:ext cx="487363" cy="487363"/>
          </a:xfrm>
          <a:prstGeom prst="rect">
            <a:avLst/>
          </a:prstGeom>
        </p:spPr>
      </p:pic>
    </p:spTree>
    <p:extLst>
      <p:ext uri="{BB962C8B-B14F-4D97-AF65-F5344CB8AC3E}">
        <p14:creationId xmlns:p14="http://schemas.microsoft.com/office/powerpoint/2010/main" val="3732672103"/>
      </p:ext>
    </p:extLst>
  </p:cSld>
  <p:clrMapOvr>
    <a:masterClrMapping/>
  </p:clrMapOvr>
  <mc:AlternateContent xmlns:mc="http://schemas.openxmlformats.org/markup-compatibility/2006">
    <mc:Choice xmlns:p14="http://schemas.microsoft.com/office/powerpoint/2010/main" Requires="p14">
      <p:transition spd="slow" p14:dur="2000" advTm="119986"/>
    </mc:Choice>
    <mc:Fallback>
      <p:transition spd="slow" advTm="119986"/>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nodeType="clickEffect">
                                  <p:stCondLst>
                                    <p:cond delay="0"/>
                                  </p:stCondLst>
                                  <p:childTnLst>
                                    <p:set>
                                      <p:cBhvr>
                                        <p:cTn id="6" dur="1" fill="hold">
                                          <p:stCondLst>
                                            <p:cond delay="0"/>
                                          </p:stCondLst>
                                        </p:cTn>
                                        <p:tgtEl>
                                          <p:spTgt spid="5"/>
                                        </p:tgtEl>
                                        <p:attrNameLst>
                                          <p:attrName>style.visibility</p:attrName>
                                        </p:attrNameLst>
                                      </p:cBhvr>
                                      <p:to>
                                        <p:strVal val="visible"/>
                                      </p:to>
                                    </p:set>
                                    <p:animEffect transition="in" filter="fade">
                                      <p:cBhvr>
                                        <p:cTn id="7" dur="500"/>
                                        <p:tgtEl>
                                          <p:spTgt spid="5"/>
                                        </p:tgtEl>
                                      </p:cBhvr>
                                    </p:animEffect>
                                  </p:childTnLst>
                                </p:cTn>
                              </p:par>
                              <p:par>
                                <p:cTn id="8" presetID="10" presetClass="entr" presetSubtype="0" fill="hold" grpId="0" nodeType="withEffect">
                                  <p:stCondLst>
                                    <p:cond delay="0"/>
                                  </p:stCondLst>
                                  <p:childTnLst>
                                    <p:set>
                                      <p:cBhvr>
                                        <p:cTn id="9" dur="1" fill="hold">
                                          <p:stCondLst>
                                            <p:cond delay="0"/>
                                          </p:stCondLst>
                                        </p:cTn>
                                        <p:tgtEl>
                                          <p:spTgt spid="6"/>
                                        </p:tgtEl>
                                        <p:attrNameLst>
                                          <p:attrName>style.visibility</p:attrName>
                                        </p:attrNameLst>
                                      </p:cBhvr>
                                      <p:to>
                                        <p:strVal val="visible"/>
                                      </p:to>
                                    </p:set>
                                    <p:animEffect transition="in" filter="fade">
                                      <p:cBhvr>
                                        <p:cTn id="10" dur="500"/>
                                        <p:tgtEl>
                                          <p:spTgt spid="6"/>
                                        </p:tgtEl>
                                      </p:cBhvr>
                                    </p:animEffect>
                                  </p:childTnLst>
                                </p:cTn>
                              </p:par>
                              <p:par>
                                <p:cTn id="11" presetID="10" presetClass="entr" presetSubtype="0" fill="hold" grpId="0" nodeType="withEffect">
                                  <p:stCondLst>
                                    <p:cond delay="0"/>
                                  </p:stCondLst>
                                  <p:childTnLst>
                                    <p:set>
                                      <p:cBhvr>
                                        <p:cTn id="12" dur="1" fill="hold">
                                          <p:stCondLst>
                                            <p:cond delay="0"/>
                                          </p:stCondLst>
                                        </p:cTn>
                                        <p:tgtEl>
                                          <p:spTgt spid="7"/>
                                        </p:tgtEl>
                                        <p:attrNameLst>
                                          <p:attrName>style.visibility</p:attrName>
                                        </p:attrNameLst>
                                      </p:cBhvr>
                                      <p:to>
                                        <p:strVal val="visible"/>
                                      </p:to>
                                    </p:set>
                                    <p:animEffect transition="in" filter="fade">
                                      <p:cBhvr>
                                        <p:cTn id="13" dur="500"/>
                                        <p:tgtEl>
                                          <p:spTgt spid="7"/>
                                        </p:tgtEl>
                                      </p:cBhvr>
                                    </p:animEffect>
                                  </p:childTnLst>
                                </p:cTn>
                              </p:par>
                              <p:par>
                                <p:cTn id="14" presetID="10" presetClass="entr" presetSubtype="0" fill="hold" nodeType="withEffect">
                                  <p:stCondLst>
                                    <p:cond delay="0"/>
                                  </p:stCondLst>
                                  <p:childTnLst>
                                    <p:set>
                                      <p:cBhvr>
                                        <p:cTn id="15" dur="1" fill="hold">
                                          <p:stCondLst>
                                            <p:cond delay="0"/>
                                          </p:stCondLst>
                                        </p:cTn>
                                        <p:tgtEl>
                                          <p:spTgt spid="8"/>
                                        </p:tgtEl>
                                        <p:attrNameLst>
                                          <p:attrName>style.visibility</p:attrName>
                                        </p:attrNameLst>
                                      </p:cBhvr>
                                      <p:to>
                                        <p:strVal val="visible"/>
                                      </p:to>
                                    </p:set>
                                    <p:animEffect transition="in" filter="fade">
                                      <p:cBhvr>
                                        <p:cTn id="16" dur="500"/>
                                        <p:tgtEl>
                                          <p:spTgt spid="8"/>
                                        </p:tgtEl>
                                      </p:cBhvr>
                                    </p:animEffect>
                                  </p:childTnLst>
                                </p:cTn>
                              </p:par>
                              <p:par>
                                <p:cTn id="17" presetID="10" presetClass="entr" presetSubtype="0" fill="hold" grpId="0" nodeType="withEffect">
                                  <p:stCondLst>
                                    <p:cond delay="0"/>
                                  </p:stCondLst>
                                  <p:childTnLst>
                                    <p:set>
                                      <p:cBhvr>
                                        <p:cTn id="18" dur="1" fill="hold">
                                          <p:stCondLst>
                                            <p:cond delay="0"/>
                                          </p:stCondLst>
                                        </p:cTn>
                                        <p:tgtEl>
                                          <p:spTgt spid="9"/>
                                        </p:tgtEl>
                                        <p:attrNameLst>
                                          <p:attrName>style.visibility</p:attrName>
                                        </p:attrNameLst>
                                      </p:cBhvr>
                                      <p:to>
                                        <p:strVal val="visible"/>
                                      </p:to>
                                    </p:set>
                                    <p:animEffect transition="in" filter="fade">
                                      <p:cBhvr>
                                        <p:cTn id="19" dur="500"/>
                                        <p:tgtEl>
                                          <p:spTgt spid="9"/>
                                        </p:tgtEl>
                                      </p:cBhvr>
                                    </p:animEffect>
                                  </p:childTnLst>
                                </p:cTn>
                              </p:par>
                              <p:par>
                                <p:cTn id="20" presetID="10" presetClass="entr" presetSubtype="0" fill="hold" grpId="0" nodeType="withEffect">
                                  <p:stCondLst>
                                    <p:cond delay="0"/>
                                  </p:stCondLst>
                                  <p:childTnLst>
                                    <p:set>
                                      <p:cBhvr>
                                        <p:cTn id="21" dur="1" fill="hold">
                                          <p:stCondLst>
                                            <p:cond delay="0"/>
                                          </p:stCondLst>
                                        </p:cTn>
                                        <p:tgtEl>
                                          <p:spTgt spid="10"/>
                                        </p:tgtEl>
                                        <p:attrNameLst>
                                          <p:attrName>style.visibility</p:attrName>
                                        </p:attrNameLst>
                                      </p:cBhvr>
                                      <p:to>
                                        <p:strVal val="visible"/>
                                      </p:to>
                                    </p:set>
                                    <p:animEffect transition="in" filter="fade">
                                      <p:cBhvr>
                                        <p:cTn id="22" dur="500"/>
                                        <p:tgtEl>
                                          <p:spTgt spid="10"/>
                                        </p:tgtEl>
                                      </p:cBhvr>
                                    </p:animEffect>
                                  </p:childTnLst>
                                </p:cTn>
                              </p:par>
                              <p:par>
                                <p:cTn id="23" presetID="10" presetClass="entr" presetSubtype="0" fill="hold" grpId="0" nodeType="withEffect">
                                  <p:stCondLst>
                                    <p:cond delay="0"/>
                                  </p:stCondLst>
                                  <p:childTnLst>
                                    <p:set>
                                      <p:cBhvr>
                                        <p:cTn id="24" dur="1" fill="hold">
                                          <p:stCondLst>
                                            <p:cond delay="0"/>
                                          </p:stCondLst>
                                        </p:cTn>
                                        <p:tgtEl>
                                          <p:spTgt spid="11"/>
                                        </p:tgtEl>
                                        <p:attrNameLst>
                                          <p:attrName>style.visibility</p:attrName>
                                        </p:attrNameLst>
                                      </p:cBhvr>
                                      <p:to>
                                        <p:strVal val="visible"/>
                                      </p:to>
                                    </p:set>
                                    <p:animEffect transition="in" filter="fade">
                                      <p:cBhvr>
                                        <p:cTn id="25" dur="500"/>
                                        <p:tgtEl>
                                          <p:spTgt spid="11"/>
                                        </p:tgtEl>
                                      </p:cBhvr>
                                    </p:animEffect>
                                  </p:childTnLst>
                                </p:cTn>
                              </p:par>
                              <p:par>
                                <p:cTn id="26" presetID="10" presetClass="entr" presetSubtype="0" fill="hold" grpId="0" nodeType="withEffect">
                                  <p:stCondLst>
                                    <p:cond delay="0"/>
                                  </p:stCondLst>
                                  <p:childTnLst>
                                    <p:set>
                                      <p:cBhvr>
                                        <p:cTn id="27" dur="1" fill="hold">
                                          <p:stCondLst>
                                            <p:cond delay="0"/>
                                          </p:stCondLst>
                                        </p:cTn>
                                        <p:tgtEl>
                                          <p:spTgt spid="12"/>
                                        </p:tgtEl>
                                        <p:attrNameLst>
                                          <p:attrName>style.visibility</p:attrName>
                                        </p:attrNameLst>
                                      </p:cBhvr>
                                      <p:to>
                                        <p:strVal val="visible"/>
                                      </p:to>
                                    </p:set>
                                    <p:animEffect transition="in" filter="fade">
                                      <p:cBhvr>
                                        <p:cTn id="28" dur="500"/>
                                        <p:tgtEl>
                                          <p:spTgt spid="12"/>
                                        </p:tgtEl>
                                      </p:cBhvr>
                                    </p:animEffect>
                                  </p:childTnLst>
                                </p:cTn>
                              </p:par>
                              <p:par>
                                <p:cTn id="29" presetID="10" presetClass="entr" presetSubtype="0" fill="hold" grpId="0" nodeType="withEffect">
                                  <p:stCondLst>
                                    <p:cond delay="0"/>
                                  </p:stCondLst>
                                  <p:childTnLst>
                                    <p:set>
                                      <p:cBhvr>
                                        <p:cTn id="30" dur="1" fill="hold">
                                          <p:stCondLst>
                                            <p:cond delay="0"/>
                                          </p:stCondLst>
                                        </p:cTn>
                                        <p:tgtEl>
                                          <p:spTgt spid="13"/>
                                        </p:tgtEl>
                                        <p:attrNameLst>
                                          <p:attrName>style.visibility</p:attrName>
                                        </p:attrNameLst>
                                      </p:cBhvr>
                                      <p:to>
                                        <p:strVal val="visible"/>
                                      </p:to>
                                    </p:set>
                                    <p:animEffect transition="in" filter="fade">
                                      <p:cBhvr>
                                        <p:cTn id="31" dur="500"/>
                                        <p:tgtEl>
                                          <p:spTgt spid="13"/>
                                        </p:tgtEl>
                                      </p:cBhvr>
                                    </p:animEffect>
                                  </p:childTnLst>
                                </p:cTn>
                              </p:par>
                              <p:par>
                                <p:cTn id="32" presetID="10" presetClass="entr" presetSubtype="0" fill="hold" nodeType="withEffect">
                                  <p:stCondLst>
                                    <p:cond delay="0"/>
                                  </p:stCondLst>
                                  <p:childTnLst>
                                    <p:set>
                                      <p:cBhvr>
                                        <p:cTn id="33" dur="1" fill="hold">
                                          <p:stCondLst>
                                            <p:cond delay="0"/>
                                          </p:stCondLst>
                                        </p:cTn>
                                        <p:tgtEl>
                                          <p:spTgt spid="14"/>
                                        </p:tgtEl>
                                        <p:attrNameLst>
                                          <p:attrName>style.visibility</p:attrName>
                                        </p:attrNameLst>
                                      </p:cBhvr>
                                      <p:to>
                                        <p:strVal val="visible"/>
                                      </p:to>
                                    </p:set>
                                    <p:animEffect transition="in" filter="fade">
                                      <p:cBhvr>
                                        <p:cTn id="34" dur="500"/>
                                        <p:tgtEl>
                                          <p:spTgt spid="14"/>
                                        </p:tgtEl>
                                      </p:cBhvr>
                                    </p:animEffect>
                                  </p:childTnLst>
                                </p:cTn>
                              </p:par>
                              <p:par>
                                <p:cTn id="35" presetID="10" presetClass="entr" presetSubtype="0" fill="hold" nodeType="withEffect">
                                  <p:stCondLst>
                                    <p:cond delay="0"/>
                                  </p:stCondLst>
                                  <p:childTnLst>
                                    <p:set>
                                      <p:cBhvr>
                                        <p:cTn id="36" dur="1" fill="hold">
                                          <p:stCondLst>
                                            <p:cond delay="0"/>
                                          </p:stCondLst>
                                        </p:cTn>
                                        <p:tgtEl>
                                          <p:spTgt spid="15"/>
                                        </p:tgtEl>
                                        <p:attrNameLst>
                                          <p:attrName>style.visibility</p:attrName>
                                        </p:attrNameLst>
                                      </p:cBhvr>
                                      <p:to>
                                        <p:strVal val="visible"/>
                                      </p:to>
                                    </p:set>
                                    <p:animEffect transition="in" filter="fade">
                                      <p:cBhvr>
                                        <p:cTn id="37" dur="500"/>
                                        <p:tgtEl>
                                          <p:spTgt spid="15"/>
                                        </p:tgtEl>
                                      </p:cBhvr>
                                    </p:animEffect>
                                  </p:childTnLst>
                                </p:cTn>
                              </p:par>
                              <p:par>
                                <p:cTn id="38" presetID="10" presetClass="entr" presetSubtype="0" fill="hold" nodeType="withEffect">
                                  <p:stCondLst>
                                    <p:cond delay="0"/>
                                  </p:stCondLst>
                                  <p:childTnLst>
                                    <p:set>
                                      <p:cBhvr>
                                        <p:cTn id="39" dur="1" fill="hold">
                                          <p:stCondLst>
                                            <p:cond delay="0"/>
                                          </p:stCondLst>
                                        </p:cTn>
                                        <p:tgtEl>
                                          <p:spTgt spid="16"/>
                                        </p:tgtEl>
                                        <p:attrNameLst>
                                          <p:attrName>style.visibility</p:attrName>
                                        </p:attrNameLst>
                                      </p:cBhvr>
                                      <p:to>
                                        <p:strVal val="visible"/>
                                      </p:to>
                                    </p:set>
                                    <p:animEffect transition="in" filter="fade">
                                      <p:cBhvr>
                                        <p:cTn id="40" dur="500"/>
                                        <p:tgtEl>
                                          <p:spTgt spid="16"/>
                                        </p:tgtEl>
                                      </p:cBhvr>
                                    </p:animEffect>
                                  </p:childTnLst>
                                </p:cTn>
                              </p:par>
                              <p:par>
                                <p:cTn id="41" presetID="10" presetClass="entr" presetSubtype="0" fill="hold" nodeType="withEffect">
                                  <p:stCondLst>
                                    <p:cond delay="0"/>
                                  </p:stCondLst>
                                  <p:childTnLst>
                                    <p:set>
                                      <p:cBhvr>
                                        <p:cTn id="42" dur="1" fill="hold">
                                          <p:stCondLst>
                                            <p:cond delay="0"/>
                                          </p:stCondLst>
                                        </p:cTn>
                                        <p:tgtEl>
                                          <p:spTgt spid="17"/>
                                        </p:tgtEl>
                                        <p:attrNameLst>
                                          <p:attrName>style.visibility</p:attrName>
                                        </p:attrNameLst>
                                      </p:cBhvr>
                                      <p:to>
                                        <p:strVal val="visible"/>
                                      </p:to>
                                    </p:set>
                                    <p:animEffect transition="in" filter="fade">
                                      <p:cBhvr>
                                        <p:cTn id="43" dur="500"/>
                                        <p:tgtEl>
                                          <p:spTgt spid="17"/>
                                        </p:tgtEl>
                                      </p:cBhvr>
                                    </p:animEffect>
                                  </p:childTnLst>
                                </p:cTn>
                              </p:par>
                              <p:par>
                                <p:cTn id="44" presetID="10" presetClass="entr" presetSubtype="0" fill="hold" nodeType="withEffect">
                                  <p:stCondLst>
                                    <p:cond delay="0"/>
                                  </p:stCondLst>
                                  <p:childTnLst>
                                    <p:set>
                                      <p:cBhvr>
                                        <p:cTn id="45" dur="1" fill="hold">
                                          <p:stCondLst>
                                            <p:cond delay="0"/>
                                          </p:stCondLst>
                                        </p:cTn>
                                        <p:tgtEl>
                                          <p:spTgt spid="18"/>
                                        </p:tgtEl>
                                        <p:attrNameLst>
                                          <p:attrName>style.visibility</p:attrName>
                                        </p:attrNameLst>
                                      </p:cBhvr>
                                      <p:to>
                                        <p:strVal val="visible"/>
                                      </p:to>
                                    </p:set>
                                    <p:animEffect transition="in" filter="fade">
                                      <p:cBhvr>
                                        <p:cTn id="46" dur="500"/>
                                        <p:tgtEl>
                                          <p:spTgt spid="18"/>
                                        </p:tgtEl>
                                      </p:cBhvr>
                                    </p:animEffect>
                                  </p:childTnLst>
                                </p:cTn>
                              </p:par>
                              <p:par>
                                <p:cTn id="47" presetID="10" presetClass="entr" presetSubtype="0" fill="hold" grpId="0" nodeType="withEffect">
                                  <p:stCondLst>
                                    <p:cond delay="0"/>
                                  </p:stCondLst>
                                  <p:childTnLst>
                                    <p:set>
                                      <p:cBhvr>
                                        <p:cTn id="48" dur="1" fill="hold">
                                          <p:stCondLst>
                                            <p:cond delay="0"/>
                                          </p:stCondLst>
                                        </p:cTn>
                                        <p:tgtEl>
                                          <p:spTgt spid="19"/>
                                        </p:tgtEl>
                                        <p:attrNameLst>
                                          <p:attrName>style.visibility</p:attrName>
                                        </p:attrNameLst>
                                      </p:cBhvr>
                                      <p:to>
                                        <p:strVal val="visible"/>
                                      </p:to>
                                    </p:set>
                                    <p:animEffect transition="in" filter="fade">
                                      <p:cBhvr>
                                        <p:cTn id="49" dur="500"/>
                                        <p:tgtEl>
                                          <p:spTgt spid="19"/>
                                        </p:tgtEl>
                                      </p:cBhvr>
                                    </p:animEffect>
                                  </p:childTnLst>
                                </p:cTn>
                              </p:par>
                              <p:par>
                                <p:cTn id="50" presetID="10" presetClass="entr" presetSubtype="0" fill="hold" grpId="0" nodeType="withEffect">
                                  <p:stCondLst>
                                    <p:cond delay="0"/>
                                  </p:stCondLst>
                                  <p:childTnLst>
                                    <p:set>
                                      <p:cBhvr>
                                        <p:cTn id="51" dur="1" fill="hold">
                                          <p:stCondLst>
                                            <p:cond delay="0"/>
                                          </p:stCondLst>
                                        </p:cTn>
                                        <p:tgtEl>
                                          <p:spTgt spid="20"/>
                                        </p:tgtEl>
                                        <p:attrNameLst>
                                          <p:attrName>style.visibility</p:attrName>
                                        </p:attrNameLst>
                                      </p:cBhvr>
                                      <p:to>
                                        <p:strVal val="visible"/>
                                      </p:to>
                                    </p:set>
                                    <p:animEffect transition="in" filter="fade">
                                      <p:cBhvr>
                                        <p:cTn id="52" dur="500"/>
                                        <p:tgtEl>
                                          <p:spTgt spid="20"/>
                                        </p:tgtEl>
                                      </p:cBhvr>
                                    </p:animEffect>
                                  </p:childTnLst>
                                </p:cTn>
                              </p:par>
                              <p:par>
                                <p:cTn id="53" presetID="10" presetClass="entr" presetSubtype="0" fill="hold" grpId="0" nodeType="withEffect">
                                  <p:stCondLst>
                                    <p:cond delay="0"/>
                                  </p:stCondLst>
                                  <p:childTnLst>
                                    <p:set>
                                      <p:cBhvr>
                                        <p:cTn id="54" dur="1" fill="hold">
                                          <p:stCondLst>
                                            <p:cond delay="0"/>
                                          </p:stCondLst>
                                        </p:cTn>
                                        <p:tgtEl>
                                          <p:spTgt spid="21"/>
                                        </p:tgtEl>
                                        <p:attrNameLst>
                                          <p:attrName>style.visibility</p:attrName>
                                        </p:attrNameLst>
                                      </p:cBhvr>
                                      <p:to>
                                        <p:strVal val="visible"/>
                                      </p:to>
                                    </p:set>
                                    <p:animEffect transition="in" filter="fade">
                                      <p:cBhvr>
                                        <p:cTn id="55" dur="500"/>
                                        <p:tgtEl>
                                          <p:spTgt spid="21"/>
                                        </p:tgtEl>
                                      </p:cBhvr>
                                    </p:animEffect>
                                  </p:childTnLst>
                                </p:cTn>
                              </p:par>
                              <p:par>
                                <p:cTn id="56" presetID="10" presetClass="entr" presetSubtype="0" fill="hold" grpId="0" nodeType="withEffect">
                                  <p:stCondLst>
                                    <p:cond delay="0"/>
                                  </p:stCondLst>
                                  <p:childTnLst>
                                    <p:set>
                                      <p:cBhvr>
                                        <p:cTn id="57" dur="1" fill="hold">
                                          <p:stCondLst>
                                            <p:cond delay="0"/>
                                          </p:stCondLst>
                                        </p:cTn>
                                        <p:tgtEl>
                                          <p:spTgt spid="22"/>
                                        </p:tgtEl>
                                        <p:attrNameLst>
                                          <p:attrName>style.visibility</p:attrName>
                                        </p:attrNameLst>
                                      </p:cBhvr>
                                      <p:to>
                                        <p:strVal val="visible"/>
                                      </p:to>
                                    </p:set>
                                    <p:animEffect transition="in" filter="fade">
                                      <p:cBhvr>
                                        <p:cTn id="58" dur="500"/>
                                        <p:tgtEl>
                                          <p:spTgt spid="22"/>
                                        </p:tgtEl>
                                      </p:cBhvr>
                                    </p:animEffect>
                                  </p:childTnLst>
                                </p:cTn>
                              </p:par>
                              <p:par>
                                <p:cTn id="59" presetID="10" presetClass="entr" presetSubtype="0" fill="hold" nodeType="withEffect">
                                  <p:stCondLst>
                                    <p:cond delay="0"/>
                                  </p:stCondLst>
                                  <p:childTnLst>
                                    <p:set>
                                      <p:cBhvr>
                                        <p:cTn id="60" dur="1" fill="hold">
                                          <p:stCondLst>
                                            <p:cond delay="0"/>
                                          </p:stCondLst>
                                        </p:cTn>
                                        <p:tgtEl>
                                          <p:spTgt spid="23"/>
                                        </p:tgtEl>
                                        <p:attrNameLst>
                                          <p:attrName>style.visibility</p:attrName>
                                        </p:attrNameLst>
                                      </p:cBhvr>
                                      <p:to>
                                        <p:strVal val="visible"/>
                                      </p:to>
                                    </p:set>
                                    <p:animEffect transition="in" filter="fade">
                                      <p:cBhvr>
                                        <p:cTn id="61" dur="500"/>
                                        <p:tgtEl>
                                          <p:spTgt spid="23"/>
                                        </p:tgtEl>
                                      </p:cBhvr>
                                    </p:animEffect>
                                  </p:childTnLst>
                                </p:cTn>
                              </p:par>
                              <p:par>
                                <p:cTn id="62" presetID="10" presetClass="entr" presetSubtype="0" fill="hold" nodeType="withEffect">
                                  <p:stCondLst>
                                    <p:cond delay="0"/>
                                  </p:stCondLst>
                                  <p:childTnLst>
                                    <p:set>
                                      <p:cBhvr>
                                        <p:cTn id="63" dur="1" fill="hold">
                                          <p:stCondLst>
                                            <p:cond delay="0"/>
                                          </p:stCondLst>
                                        </p:cTn>
                                        <p:tgtEl>
                                          <p:spTgt spid="24"/>
                                        </p:tgtEl>
                                        <p:attrNameLst>
                                          <p:attrName>style.visibility</p:attrName>
                                        </p:attrNameLst>
                                      </p:cBhvr>
                                      <p:to>
                                        <p:strVal val="visible"/>
                                      </p:to>
                                    </p:set>
                                    <p:animEffect transition="in" filter="fade">
                                      <p:cBhvr>
                                        <p:cTn id="64" dur="500"/>
                                        <p:tgtEl>
                                          <p:spTgt spid="24"/>
                                        </p:tgtEl>
                                      </p:cBhvr>
                                    </p:animEffect>
                                  </p:childTnLst>
                                </p:cTn>
                              </p:par>
                              <p:par>
                                <p:cTn id="65" presetID="10" presetClass="entr" presetSubtype="0" fill="hold" nodeType="withEffect">
                                  <p:stCondLst>
                                    <p:cond delay="0"/>
                                  </p:stCondLst>
                                  <p:childTnLst>
                                    <p:set>
                                      <p:cBhvr>
                                        <p:cTn id="66" dur="1" fill="hold">
                                          <p:stCondLst>
                                            <p:cond delay="0"/>
                                          </p:stCondLst>
                                        </p:cTn>
                                        <p:tgtEl>
                                          <p:spTgt spid="25"/>
                                        </p:tgtEl>
                                        <p:attrNameLst>
                                          <p:attrName>style.visibility</p:attrName>
                                        </p:attrNameLst>
                                      </p:cBhvr>
                                      <p:to>
                                        <p:strVal val="visible"/>
                                      </p:to>
                                    </p:set>
                                    <p:animEffect transition="in" filter="fade">
                                      <p:cBhvr>
                                        <p:cTn id="67" dur="500"/>
                                        <p:tgtEl>
                                          <p:spTgt spid="25"/>
                                        </p:tgtEl>
                                      </p:cBhvr>
                                    </p:animEffect>
                                  </p:childTnLst>
                                </p:cTn>
                              </p:par>
                              <p:par>
                                <p:cTn id="68" presetID="10" presetClass="entr" presetSubtype="0" fill="hold" grpId="0" nodeType="withEffect">
                                  <p:stCondLst>
                                    <p:cond delay="0"/>
                                  </p:stCondLst>
                                  <p:childTnLst>
                                    <p:set>
                                      <p:cBhvr>
                                        <p:cTn id="69" dur="1" fill="hold">
                                          <p:stCondLst>
                                            <p:cond delay="0"/>
                                          </p:stCondLst>
                                        </p:cTn>
                                        <p:tgtEl>
                                          <p:spTgt spid="26"/>
                                        </p:tgtEl>
                                        <p:attrNameLst>
                                          <p:attrName>style.visibility</p:attrName>
                                        </p:attrNameLst>
                                      </p:cBhvr>
                                      <p:to>
                                        <p:strVal val="visible"/>
                                      </p:to>
                                    </p:set>
                                    <p:animEffect transition="in" filter="fade">
                                      <p:cBhvr>
                                        <p:cTn id="70" dur="500"/>
                                        <p:tgtEl>
                                          <p:spTgt spid="26"/>
                                        </p:tgtEl>
                                      </p:cBhvr>
                                    </p:animEffect>
                                  </p:childTnLst>
                                </p:cTn>
                              </p:par>
                              <p:par>
                                <p:cTn id="71" presetID="10" presetClass="entr" presetSubtype="0" fill="hold" nodeType="withEffect">
                                  <p:stCondLst>
                                    <p:cond delay="0"/>
                                  </p:stCondLst>
                                  <p:childTnLst>
                                    <p:set>
                                      <p:cBhvr>
                                        <p:cTn id="72" dur="1" fill="hold">
                                          <p:stCondLst>
                                            <p:cond delay="0"/>
                                          </p:stCondLst>
                                        </p:cTn>
                                        <p:tgtEl>
                                          <p:spTgt spid="27"/>
                                        </p:tgtEl>
                                        <p:attrNameLst>
                                          <p:attrName>style.visibility</p:attrName>
                                        </p:attrNameLst>
                                      </p:cBhvr>
                                      <p:to>
                                        <p:strVal val="visible"/>
                                      </p:to>
                                    </p:set>
                                    <p:animEffect transition="in" filter="fade">
                                      <p:cBhvr>
                                        <p:cTn id="73" dur="500"/>
                                        <p:tgtEl>
                                          <p:spTgt spid="27"/>
                                        </p:tgtEl>
                                      </p:cBhvr>
                                    </p:animEffect>
                                  </p:childTnLst>
                                </p:cTn>
                              </p:par>
                              <p:par>
                                <p:cTn id="74" presetID="10" presetClass="entr" presetSubtype="0" fill="hold" nodeType="withEffect">
                                  <p:stCondLst>
                                    <p:cond delay="0"/>
                                  </p:stCondLst>
                                  <p:childTnLst>
                                    <p:set>
                                      <p:cBhvr>
                                        <p:cTn id="75" dur="1" fill="hold">
                                          <p:stCondLst>
                                            <p:cond delay="0"/>
                                          </p:stCondLst>
                                        </p:cTn>
                                        <p:tgtEl>
                                          <p:spTgt spid="28"/>
                                        </p:tgtEl>
                                        <p:attrNameLst>
                                          <p:attrName>style.visibility</p:attrName>
                                        </p:attrNameLst>
                                      </p:cBhvr>
                                      <p:to>
                                        <p:strVal val="visible"/>
                                      </p:to>
                                    </p:set>
                                    <p:animEffect transition="in" filter="fade">
                                      <p:cBhvr>
                                        <p:cTn id="76" dur="500"/>
                                        <p:tgtEl>
                                          <p:spTgt spid="28"/>
                                        </p:tgtEl>
                                      </p:cBhvr>
                                    </p:animEffect>
                                  </p:childTnLst>
                                </p:cTn>
                              </p:par>
                              <p:par>
                                <p:cTn id="77" presetID="10" presetClass="entr" presetSubtype="0" fill="hold" nodeType="withEffect">
                                  <p:stCondLst>
                                    <p:cond delay="0"/>
                                  </p:stCondLst>
                                  <p:childTnLst>
                                    <p:set>
                                      <p:cBhvr>
                                        <p:cTn id="78" dur="1" fill="hold">
                                          <p:stCondLst>
                                            <p:cond delay="0"/>
                                          </p:stCondLst>
                                        </p:cTn>
                                        <p:tgtEl>
                                          <p:spTgt spid="29"/>
                                        </p:tgtEl>
                                        <p:attrNameLst>
                                          <p:attrName>style.visibility</p:attrName>
                                        </p:attrNameLst>
                                      </p:cBhvr>
                                      <p:to>
                                        <p:strVal val="visible"/>
                                      </p:to>
                                    </p:set>
                                    <p:animEffect transition="in" filter="fade">
                                      <p:cBhvr>
                                        <p:cTn id="79" dur="500"/>
                                        <p:tgtEl>
                                          <p:spTgt spid="29"/>
                                        </p:tgtEl>
                                      </p:cBhvr>
                                    </p:animEffect>
                                  </p:childTnLst>
                                </p:cTn>
                              </p:par>
                              <p:par>
                                <p:cTn id="80" presetID="10" presetClass="entr" presetSubtype="0" fill="hold" nodeType="withEffect">
                                  <p:stCondLst>
                                    <p:cond delay="0"/>
                                  </p:stCondLst>
                                  <p:childTnLst>
                                    <p:set>
                                      <p:cBhvr>
                                        <p:cTn id="81" dur="1" fill="hold">
                                          <p:stCondLst>
                                            <p:cond delay="0"/>
                                          </p:stCondLst>
                                        </p:cTn>
                                        <p:tgtEl>
                                          <p:spTgt spid="30"/>
                                        </p:tgtEl>
                                        <p:attrNameLst>
                                          <p:attrName>style.visibility</p:attrName>
                                        </p:attrNameLst>
                                      </p:cBhvr>
                                      <p:to>
                                        <p:strVal val="visible"/>
                                      </p:to>
                                    </p:set>
                                    <p:animEffect transition="in" filter="fade">
                                      <p:cBhvr>
                                        <p:cTn id="82" dur="500"/>
                                        <p:tgtEl>
                                          <p:spTgt spid="30"/>
                                        </p:tgtEl>
                                      </p:cBhvr>
                                    </p:animEffect>
                                  </p:childTnLst>
                                </p:cTn>
                              </p:par>
                              <p:par>
                                <p:cTn id="83" presetID="10" presetClass="entr" presetSubtype="0" fill="hold" grpId="0" nodeType="withEffect">
                                  <p:stCondLst>
                                    <p:cond delay="0"/>
                                  </p:stCondLst>
                                  <p:childTnLst>
                                    <p:set>
                                      <p:cBhvr>
                                        <p:cTn id="84" dur="1" fill="hold">
                                          <p:stCondLst>
                                            <p:cond delay="0"/>
                                          </p:stCondLst>
                                        </p:cTn>
                                        <p:tgtEl>
                                          <p:spTgt spid="31"/>
                                        </p:tgtEl>
                                        <p:attrNameLst>
                                          <p:attrName>style.visibility</p:attrName>
                                        </p:attrNameLst>
                                      </p:cBhvr>
                                      <p:to>
                                        <p:strVal val="visible"/>
                                      </p:to>
                                    </p:set>
                                    <p:animEffect transition="in" filter="fade">
                                      <p:cBhvr>
                                        <p:cTn id="85" dur="500"/>
                                        <p:tgtEl>
                                          <p:spTgt spid="31"/>
                                        </p:tgtEl>
                                      </p:cBhvr>
                                    </p:animEffect>
                                  </p:childTnLst>
                                </p:cTn>
                              </p:par>
                              <p:par>
                                <p:cTn id="86" presetID="10" presetClass="entr" presetSubtype="0" fill="hold" grpId="0" nodeType="withEffect">
                                  <p:stCondLst>
                                    <p:cond delay="0"/>
                                  </p:stCondLst>
                                  <p:childTnLst>
                                    <p:set>
                                      <p:cBhvr>
                                        <p:cTn id="87" dur="1" fill="hold">
                                          <p:stCondLst>
                                            <p:cond delay="0"/>
                                          </p:stCondLst>
                                        </p:cTn>
                                        <p:tgtEl>
                                          <p:spTgt spid="32"/>
                                        </p:tgtEl>
                                        <p:attrNameLst>
                                          <p:attrName>style.visibility</p:attrName>
                                        </p:attrNameLst>
                                      </p:cBhvr>
                                      <p:to>
                                        <p:strVal val="visible"/>
                                      </p:to>
                                    </p:set>
                                    <p:animEffect transition="in" filter="fade">
                                      <p:cBhvr>
                                        <p:cTn id="88" dur="500"/>
                                        <p:tgtEl>
                                          <p:spTgt spid="32"/>
                                        </p:tgtEl>
                                      </p:cBhvr>
                                    </p:animEffect>
                                  </p:childTnLst>
                                </p:cTn>
                              </p:par>
                              <p:par>
                                <p:cTn id="89" presetID="10" presetClass="entr" presetSubtype="0" fill="hold" grpId="0" nodeType="withEffect">
                                  <p:stCondLst>
                                    <p:cond delay="0"/>
                                  </p:stCondLst>
                                  <p:childTnLst>
                                    <p:set>
                                      <p:cBhvr>
                                        <p:cTn id="90" dur="1" fill="hold">
                                          <p:stCondLst>
                                            <p:cond delay="0"/>
                                          </p:stCondLst>
                                        </p:cTn>
                                        <p:tgtEl>
                                          <p:spTgt spid="33"/>
                                        </p:tgtEl>
                                        <p:attrNameLst>
                                          <p:attrName>style.visibility</p:attrName>
                                        </p:attrNameLst>
                                      </p:cBhvr>
                                      <p:to>
                                        <p:strVal val="visible"/>
                                      </p:to>
                                    </p:set>
                                    <p:animEffect transition="in" filter="fade">
                                      <p:cBhvr>
                                        <p:cTn id="91" dur="500"/>
                                        <p:tgtEl>
                                          <p:spTgt spid="33"/>
                                        </p:tgtEl>
                                      </p:cBhvr>
                                    </p:animEffect>
                                  </p:childTnLst>
                                </p:cTn>
                              </p:par>
                              <p:par>
                                <p:cTn id="92" presetID="10" presetClass="entr" presetSubtype="0" fill="hold" nodeType="withEffect">
                                  <p:stCondLst>
                                    <p:cond delay="0"/>
                                  </p:stCondLst>
                                  <p:childTnLst>
                                    <p:set>
                                      <p:cBhvr>
                                        <p:cTn id="93" dur="1" fill="hold">
                                          <p:stCondLst>
                                            <p:cond delay="0"/>
                                          </p:stCondLst>
                                        </p:cTn>
                                        <p:tgtEl>
                                          <p:spTgt spid="34"/>
                                        </p:tgtEl>
                                        <p:attrNameLst>
                                          <p:attrName>style.visibility</p:attrName>
                                        </p:attrNameLst>
                                      </p:cBhvr>
                                      <p:to>
                                        <p:strVal val="visible"/>
                                      </p:to>
                                    </p:set>
                                    <p:animEffect transition="in" filter="fade">
                                      <p:cBhvr>
                                        <p:cTn id="94" dur="500"/>
                                        <p:tgtEl>
                                          <p:spTgt spid="34"/>
                                        </p:tgtEl>
                                      </p:cBhvr>
                                    </p:animEffect>
                                  </p:childTnLst>
                                </p:cTn>
                              </p:par>
                              <p:par>
                                <p:cTn id="95" presetID="10" presetClass="entr" presetSubtype="0" fill="hold" nodeType="withEffect">
                                  <p:stCondLst>
                                    <p:cond delay="0"/>
                                  </p:stCondLst>
                                  <p:childTnLst>
                                    <p:set>
                                      <p:cBhvr>
                                        <p:cTn id="96" dur="1" fill="hold">
                                          <p:stCondLst>
                                            <p:cond delay="0"/>
                                          </p:stCondLst>
                                        </p:cTn>
                                        <p:tgtEl>
                                          <p:spTgt spid="35"/>
                                        </p:tgtEl>
                                        <p:attrNameLst>
                                          <p:attrName>style.visibility</p:attrName>
                                        </p:attrNameLst>
                                      </p:cBhvr>
                                      <p:to>
                                        <p:strVal val="visible"/>
                                      </p:to>
                                    </p:set>
                                    <p:animEffect transition="in" filter="fade">
                                      <p:cBhvr>
                                        <p:cTn id="97" dur="500"/>
                                        <p:tgtEl>
                                          <p:spTgt spid="35"/>
                                        </p:tgtEl>
                                      </p:cBhvr>
                                    </p:animEffect>
                                  </p:childTnLst>
                                </p:cTn>
                              </p:par>
                              <p:par>
                                <p:cTn id="98" presetID="10" presetClass="entr" presetSubtype="0" fill="hold" nodeType="withEffect">
                                  <p:stCondLst>
                                    <p:cond delay="0"/>
                                  </p:stCondLst>
                                  <p:childTnLst>
                                    <p:set>
                                      <p:cBhvr>
                                        <p:cTn id="99" dur="1" fill="hold">
                                          <p:stCondLst>
                                            <p:cond delay="0"/>
                                          </p:stCondLst>
                                        </p:cTn>
                                        <p:tgtEl>
                                          <p:spTgt spid="36"/>
                                        </p:tgtEl>
                                        <p:attrNameLst>
                                          <p:attrName>style.visibility</p:attrName>
                                        </p:attrNameLst>
                                      </p:cBhvr>
                                      <p:to>
                                        <p:strVal val="visible"/>
                                      </p:to>
                                    </p:set>
                                    <p:animEffect transition="in" filter="fade">
                                      <p:cBhvr>
                                        <p:cTn id="100" dur="500"/>
                                        <p:tgtEl>
                                          <p:spTgt spid="36"/>
                                        </p:tgtEl>
                                      </p:cBhvr>
                                    </p:animEffect>
                                  </p:childTnLst>
                                </p:cTn>
                              </p:par>
                              <p:par>
                                <p:cTn id="101" presetID="10" presetClass="entr" presetSubtype="0" fill="hold" nodeType="withEffect">
                                  <p:stCondLst>
                                    <p:cond delay="0"/>
                                  </p:stCondLst>
                                  <p:childTnLst>
                                    <p:set>
                                      <p:cBhvr>
                                        <p:cTn id="102" dur="1" fill="hold">
                                          <p:stCondLst>
                                            <p:cond delay="0"/>
                                          </p:stCondLst>
                                        </p:cTn>
                                        <p:tgtEl>
                                          <p:spTgt spid="37"/>
                                        </p:tgtEl>
                                        <p:attrNameLst>
                                          <p:attrName>style.visibility</p:attrName>
                                        </p:attrNameLst>
                                      </p:cBhvr>
                                      <p:to>
                                        <p:strVal val="visible"/>
                                      </p:to>
                                    </p:set>
                                    <p:animEffect transition="in" filter="fade">
                                      <p:cBhvr>
                                        <p:cTn id="103" dur="500"/>
                                        <p:tgtEl>
                                          <p:spTgt spid="37"/>
                                        </p:tgtEl>
                                      </p:cBhvr>
                                    </p:animEffect>
                                  </p:childTnLst>
                                </p:cTn>
                              </p:par>
                              <p:par>
                                <p:cTn id="104" presetID="10" presetClass="entr" presetSubtype="0" fill="hold" grpId="0" nodeType="withEffect">
                                  <p:stCondLst>
                                    <p:cond delay="0"/>
                                  </p:stCondLst>
                                  <p:childTnLst>
                                    <p:set>
                                      <p:cBhvr>
                                        <p:cTn id="105" dur="1" fill="hold">
                                          <p:stCondLst>
                                            <p:cond delay="0"/>
                                          </p:stCondLst>
                                        </p:cTn>
                                        <p:tgtEl>
                                          <p:spTgt spid="38"/>
                                        </p:tgtEl>
                                        <p:attrNameLst>
                                          <p:attrName>style.visibility</p:attrName>
                                        </p:attrNameLst>
                                      </p:cBhvr>
                                      <p:to>
                                        <p:strVal val="visible"/>
                                      </p:to>
                                    </p:set>
                                    <p:animEffect transition="in" filter="fade">
                                      <p:cBhvr>
                                        <p:cTn id="106" dur="500"/>
                                        <p:tgtEl>
                                          <p:spTgt spid="38"/>
                                        </p:tgtEl>
                                      </p:cBhvr>
                                    </p:animEffect>
                                  </p:childTnLst>
                                </p:cTn>
                              </p:par>
                              <p:par>
                                <p:cTn id="107" presetID="10" presetClass="entr" presetSubtype="0" fill="hold" nodeType="withEffect">
                                  <p:stCondLst>
                                    <p:cond delay="0"/>
                                  </p:stCondLst>
                                  <p:childTnLst>
                                    <p:set>
                                      <p:cBhvr>
                                        <p:cTn id="108" dur="1" fill="hold">
                                          <p:stCondLst>
                                            <p:cond delay="0"/>
                                          </p:stCondLst>
                                        </p:cTn>
                                        <p:tgtEl>
                                          <p:spTgt spid="39"/>
                                        </p:tgtEl>
                                        <p:attrNameLst>
                                          <p:attrName>style.visibility</p:attrName>
                                        </p:attrNameLst>
                                      </p:cBhvr>
                                      <p:to>
                                        <p:strVal val="visible"/>
                                      </p:to>
                                    </p:set>
                                    <p:animEffect transition="in" filter="fade">
                                      <p:cBhvr>
                                        <p:cTn id="109" dur="500"/>
                                        <p:tgtEl>
                                          <p:spTgt spid="39"/>
                                        </p:tgtEl>
                                      </p:cBhvr>
                                    </p:animEffect>
                                  </p:childTnLst>
                                </p:cTn>
                              </p:par>
                              <p:par>
                                <p:cTn id="110" presetID="10" presetClass="entr" presetSubtype="0" fill="hold" nodeType="withEffect">
                                  <p:stCondLst>
                                    <p:cond delay="0"/>
                                  </p:stCondLst>
                                  <p:childTnLst>
                                    <p:set>
                                      <p:cBhvr>
                                        <p:cTn id="111" dur="1" fill="hold">
                                          <p:stCondLst>
                                            <p:cond delay="0"/>
                                          </p:stCondLst>
                                        </p:cTn>
                                        <p:tgtEl>
                                          <p:spTgt spid="40"/>
                                        </p:tgtEl>
                                        <p:attrNameLst>
                                          <p:attrName>style.visibility</p:attrName>
                                        </p:attrNameLst>
                                      </p:cBhvr>
                                      <p:to>
                                        <p:strVal val="visible"/>
                                      </p:to>
                                    </p:set>
                                    <p:animEffect transition="in" filter="fade">
                                      <p:cBhvr>
                                        <p:cTn id="112" dur="500"/>
                                        <p:tgtEl>
                                          <p:spTgt spid="40"/>
                                        </p:tgtEl>
                                      </p:cBhvr>
                                    </p:animEffect>
                                  </p:childTnLst>
                                </p:cTn>
                              </p:par>
                              <p:par>
                                <p:cTn id="113" presetID="10" presetClass="entr" presetSubtype="0" fill="hold" grpId="0" nodeType="withEffect">
                                  <p:stCondLst>
                                    <p:cond delay="0"/>
                                  </p:stCondLst>
                                  <p:childTnLst>
                                    <p:set>
                                      <p:cBhvr>
                                        <p:cTn id="114" dur="1" fill="hold">
                                          <p:stCondLst>
                                            <p:cond delay="0"/>
                                          </p:stCondLst>
                                        </p:cTn>
                                        <p:tgtEl>
                                          <p:spTgt spid="41"/>
                                        </p:tgtEl>
                                        <p:attrNameLst>
                                          <p:attrName>style.visibility</p:attrName>
                                        </p:attrNameLst>
                                      </p:cBhvr>
                                      <p:to>
                                        <p:strVal val="visible"/>
                                      </p:to>
                                    </p:set>
                                    <p:animEffect transition="in" filter="fade">
                                      <p:cBhvr>
                                        <p:cTn id="115" dur="500"/>
                                        <p:tgtEl>
                                          <p:spTgt spid="41"/>
                                        </p:tgtEl>
                                      </p:cBhvr>
                                    </p:animEffect>
                                  </p:childTnLst>
                                </p:cTn>
                              </p:par>
                              <p:par>
                                <p:cTn id="116" presetID="10" presetClass="entr" presetSubtype="0" fill="hold" grpId="0" nodeType="withEffect">
                                  <p:stCondLst>
                                    <p:cond delay="0"/>
                                  </p:stCondLst>
                                  <p:childTnLst>
                                    <p:set>
                                      <p:cBhvr>
                                        <p:cTn id="117" dur="1" fill="hold">
                                          <p:stCondLst>
                                            <p:cond delay="0"/>
                                          </p:stCondLst>
                                        </p:cTn>
                                        <p:tgtEl>
                                          <p:spTgt spid="42"/>
                                        </p:tgtEl>
                                        <p:attrNameLst>
                                          <p:attrName>style.visibility</p:attrName>
                                        </p:attrNameLst>
                                      </p:cBhvr>
                                      <p:to>
                                        <p:strVal val="visible"/>
                                      </p:to>
                                    </p:set>
                                    <p:animEffect transition="in" filter="fade">
                                      <p:cBhvr>
                                        <p:cTn id="118" dur="500"/>
                                        <p:tgtEl>
                                          <p:spTgt spid="42"/>
                                        </p:tgtEl>
                                      </p:cBhvr>
                                    </p:animEffect>
                                  </p:childTnLst>
                                </p:cTn>
                              </p:par>
                              <p:par>
                                <p:cTn id="119" presetID="10" presetClass="entr" presetSubtype="0" fill="hold" grpId="0" nodeType="withEffect">
                                  <p:stCondLst>
                                    <p:cond delay="0"/>
                                  </p:stCondLst>
                                  <p:childTnLst>
                                    <p:set>
                                      <p:cBhvr>
                                        <p:cTn id="120" dur="1" fill="hold">
                                          <p:stCondLst>
                                            <p:cond delay="0"/>
                                          </p:stCondLst>
                                        </p:cTn>
                                        <p:tgtEl>
                                          <p:spTgt spid="43"/>
                                        </p:tgtEl>
                                        <p:attrNameLst>
                                          <p:attrName>style.visibility</p:attrName>
                                        </p:attrNameLst>
                                      </p:cBhvr>
                                      <p:to>
                                        <p:strVal val="visible"/>
                                      </p:to>
                                    </p:set>
                                    <p:animEffect transition="in" filter="fade">
                                      <p:cBhvr>
                                        <p:cTn id="121" dur="500"/>
                                        <p:tgtEl>
                                          <p:spTgt spid="43"/>
                                        </p:tgtEl>
                                      </p:cBhvr>
                                    </p:animEffect>
                                  </p:childTnLst>
                                </p:cTn>
                              </p:par>
                              <p:par>
                                <p:cTn id="122" presetID="10" presetClass="entr" presetSubtype="0" fill="hold" grpId="0" nodeType="withEffect">
                                  <p:stCondLst>
                                    <p:cond delay="0"/>
                                  </p:stCondLst>
                                  <p:childTnLst>
                                    <p:set>
                                      <p:cBhvr>
                                        <p:cTn id="123" dur="1" fill="hold">
                                          <p:stCondLst>
                                            <p:cond delay="0"/>
                                          </p:stCondLst>
                                        </p:cTn>
                                        <p:tgtEl>
                                          <p:spTgt spid="44"/>
                                        </p:tgtEl>
                                        <p:attrNameLst>
                                          <p:attrName>style.visibility</p:attrName>
                                        </p:attrNameLst>
                                      </p:cBhvr>
                                      <p:to>
                                        <p:strVal val="visible"/>
                                      </p:to>
                                    </p:set>
                                    <p:animEffect transition="in" filter="fade">
                                      <p:cBhvr>
                                        <p:cTn id="124" dur="500"/>
                                        <p:tgtEl>
                                          <p:spTgt spid="44"/>
                                        </p:tgtEl>
                                      </p:cBhvr>
                                    </p:animEffect>
                                  </p:childTnLst>
                                </p:cTn>
                              </p:par>
                              <p:par>
                                <p:cTn id="125" presetID="10" presetClass="entr" presetSubtype="0" fill="hold" nodeType="withEffect">
                                  <p:stCondLst>
                                    <p:cond delay="0"/>
                                  </p:stCondLst>
                                  <p:childTnLst>
                                    <p:set>
                                      <p:cBhvr>
                                        <p:cTn id="126" dur="1" fill="hold">
                                          <p:stCondLst>
                                            <p:cond delay="0"/>
                                          </p:stCondLst>
                                        </p:cTn>
                                        <p:tgtEl>
                                          <p:spTgt spid="45"/>
                                        </p:tgtEl>
                                        <p:attrNameLst>
                                          <p:attrName>style.visibility</p:attrName>
                                        </p:attrNameLst>
                                      </p:cBhvr>
                                      <p:to>
                                        <p:strVal val="visible"/>
                                      </p:to>
                                    </p:set>
                                    <p:animEffect transition="in" filter="fade">
                                      <p:cBhvr>
                                        <p:cTn id="127" dur="500"/>
                                        <p:tgtEl>
                                          <p:spTgt spid="45"/>
                                        </p:tgtEl>
                                      </p:cBhvr>
                                    </p:animEffect>
                                  </p:childTnLst>
                                </p:cTn>
                              </p:par>
                              <p:par>
                                <p:cTn id="128" presetID="10" presetClass="entr" presetSubtype="0" fill="hold" nodeType="withEffect">
                                  <p:stCondLst>
                                    <p:cond delay="0"/>
                                  </p:stCondLst>
                                  <p:childTnLst>
                                    <p:set>
                                      <p:cBhvr>
                                        <p:cTn id="129" dur="1" fill="hold">
                                          <p:stCondLst>
                                            <p:cond delay="0"/>
                                          </p:stCondLst>
                                        </p:cTn>
                                        <p:tgtEl>
                                          <p:spTgt spid="46"/>
                                        </p:tgtEl>
                                        <p:attrNameLst>
                                          <p:attrName>style.visibility</p:attrName>
                                        </p:attrNameLst>
                                      </p:cBhvr>
                                      <p:to>
                                        <p:strVal val="visible"/>
                                      </p:to>
                                    </p:set>
                                    <p:animEffect transition="in" filter="fade">
                                      <p:cBhvr>
                                        <p:cTn id="130" dur="500"/>
                                        <p:tgtEl>
                                          <p:spTgt spid="46"/>
                                        </p:tgtEl>
                                      </p:cBhvr>
                                    </p:animEffect>
                                  </p:childTnLst>
                                </p:cTn>
                              </p:par>
                              <p:par>
                                <p:cTn id="131" presetID="10" presetClass="entr" presetSubtype="0" fill="hold" grpId="0" nodeType="withEffect">
                                  <p:stCondLst>
                                    <p:cond delay="0"/>
                                  </p:stCondLst>
                                  <p:childTnLst>
                                    <p:set>
                                      <p:cBhvr>
                                        <p:cTn id="132" dur="1" fill="hold">
                                          <p:stCondLst>
                                            <p:cond delay="0"/>
                                          </p:stCondLst>
                                        </p:cTn>
                                        <p:tgtEl>
                                          <p:spTgt spid="47"/>
                                        </p:tgtEl>
                                        <p:attrNameLst>
                                          <p:attrName>style.visibility</p:attrName>
                                        </p:attrNameLst>
                                      </p:cBhvr>
                                      <p:to>
                                        <p:strVal val="visible"/>
                                      </p:to>
                                    </p:set>
                                    <p:animEffect transition="in" filter="fade">
                                      <p:cBhvr>
                                        <p:cTn id="133" dur="500"/>
                                        <p:tgtEl>
                                          <p:spTgt spid="47"/>
                                        </p:tgtEl>
                                      </p:cBhvr>
                                    </p:animEffect>
                                  </p:childTnLst>
                                </p:cTn>
                              </p:par>
                              <p:par>
                                <p:cTn id="134" presetID="10" presetClass="entr" presetSubtype="0" fill="hold" nodeType="withEffect">
                                  <p:stCondLst>
                                    <p:cond delay="0"/>
                                  </p:stCondLst>
                                  <p:childTnLst>
                                    <p:set>
                                      <p:cBhvr>
                                        <p:cTn id="135" dur="1" fill="hold">
                                          <p:stCondLst>
                                            <p:cond delay="0"/>
                                          </p:stCondLst>
                                        </p:cTn>
                                        <p:tgtEl>
                                          <p:spTgt spid="48"/>
                                        </p:tgtEl>
                                        <p:attrNameLst>
                                          <p:attrName>style.visibility</p:attrName>
                                        </p:attrNameLst>
                                      </p:cBhvr>
                                      <p:to>
                                        <p:strVal val="visible"/>
                                      </p:to>
                                    </p:set>
                                    <p:animEffect transition="in" filter="fade">
                                      <p:cBhvr>
                                        <p:cTn id="136" dur="500"/>
                                        <p:tgtEl>
                                          <p:spTgt spid="48"/>
                                        </p:tgtEl>
                                      </p:cBhvr>
                                    </p:animEffect>
                                  </p:childTnLst>
                                </p:cTn>
                              </p:par>
                              <p:par>
                                <p:cTn id="137" presetID="10" presetClass="entr" presetSubtype="0" fill="hold" grpId="0" nodeType="withEffect">
                                  <p:stCondLst>
                                    <p:cond delay="0"/>
                                  </p:stCondLst>
                                  <p:childTnLst>
                                    <p:set>
                                      <p:cBhvr>
                                        <p:cTn id="138" dur="1" fill="hold">
                                          <p:stCondLst>
                                            <p:cond delay="0"/>
                                          </p:stCondLst>
                                        </p:cTn>
                                        <p:tgtEl>
                                          <p:spTgt spid="52"/>
                                        </p:tgtEl>
                                        <p:attrNameLst>
                                          <p:attrName>style.visibility</p:attrName>
                                        </p:attrNameLst>
                                      </p:cBhvr>
                                      <p:to>
                                        <p:strVal val="visible"/>
                                      </p:to>
                                    </p:set>
                                    <p:animEffect transition="in" filter="fade">
                                      <p:cBhvr>
                                        <p:cTn id="139" dur="500"/>
                                        <p:tgtEl>
                                          <p:spTgt spid="52"/>
                                        </p:tgtEl>
                                      </p:cBhvr>
                                    </p:animEffect>
                                  </p:childTnLst>
                                </p:cTn>
                              </p:par>
                            </p:childTnLst>
                          </p:cTn>
                        </p:par>
                        <p:par>
                          <p:cTn id="140" fill="hold">
                            <p:stCondLst>
                              <p:cond delay="500"/>
                            </p:stCondLst>
                            <p:childTnLst>
                              <p:par>
                                <p:cTn id="141" presetID="1" presetClass="mediacall" presetSubtype="0" fill="hold" nodeType="afterEffect">
                                  <p:stCondLst>
                                    <p:cond delay="0"/>
                                  </p:stCondLst>
                                  <p:childTnLst>
                                    <p:cmd type="call" cmd="playFrom(0.0)">
                                      <p:cBhvr>
                                        <p:cTn id="142" dur="79235" fill="hold"/>
                                        <p:tgtEl>
                                          <p:spTgt spid="3"/>
                                        </p:tgtEl>
                                      </p:cBhvr>
                                    </p:cmd>
                                  </p:childTnLst>
                                </p:cTn>
                              </p:par>
                            </p:childTnLst>
                          </p:cTn>
                        </p:par>
                      </p:childTnLst>
                    </p:cTn>
                  </p:par>
                </p:childTnLst>
              </p:cTn>
              <p:prevCondLst>
                <p:cond evt="onPrev" delay="0">
                  <p:tgtEl>
                    <p:sldTgt/>
                  </p:tgtEl>
                </p:cond>
              </p:prevCondLst>
              <p:nextCondLst>
                <p:cond evt="onNext" delay="0">
                  <p:tgtEl>
                    <p:sldTgt/>
                  </p:tgtEl>
                </p:cond>
              </p:nextCondLst>
            </p:seq>
            <p:audio>
              <p:cMediaNode vol="80000">
                <p:cTn id="143" fill="hold" display="0">
                  <p:stCondLst>
                    <p:cond delay="indefinite"/>
                  </p:stCondLst>
                  <p:endCondLst>
                    <p:cond evt="onStopAudio" delay="0">
                      <p:tgtEl>
                        <p:sldTgt/>
                      </p:tgtEl>
                    </p:cond>
                  </p:endCondLst>
                </p:cTn>
                <p:tgtEl>
                  <p:spTgt spid="3"/>
                </p:tgtEl>
              </p:cMediaNode>
            </p:audio>
          </p:childTnLst>
        </p:cTn>
      </p:par>
    </p:tnLst>
    <p:bldLst>
      <p:bldP spid="6" grpId="0"/>
      <p:bldP spid="7" grpId="0"/>
      <p:bldP spid="9" grpId="0"/>
      <p:bldP spid="10" grpId="0" animBg="1"/>
      <p:bldP spid="11" grpId="0" animBg="1"/>
      <p:bldP spid="12" grpId="0" animBg="1"/>
      <p:bldP spid="13" grpId="0" animBg="1"/>
      <p:bldP spid="19" grpId="0"/>
      <p:bldP spid="20" grpId="0"/>
      <p:bldP spid="21" grpId="0"/>
      <p:bldP spid="22" grpId="0"/>
      <p:bldP spid="26" grpId="0" animBg="1"/>
      <p:bldP spid="31" grpId="0"/>
      <p:bldP spid="32" grpId="0"/>
      <p:bldP spid="33" grpId="0"/>
      <p:bldP spid="38" grpId="0" animBg="1"/>
      <p:bldP spid="41" grpId="0"/>
      <p:bldP spid="42" grpId="0"/>
      <p:bldP spid="43" grpId="0" animBg="1"/>
      <p:bldP spid="44" grpId="0" animBg="1"/>
      <p:bldP spid="47" grpId="0"/>
      <p:bldP spid="52" grpId="0"/>
    </p:bldLst>
  </p:timing>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extBox 4">
            <a:extLst>
              <a:ext uri="{FF2B5EF4-FFF2-40B4-BE49-F238E27FC236}">
                <a16:creationId xmlns:a16="http://schemas.microsoft.com/office/drawing/2014/main" id="{B4FEBB97-623F-A535-BDF8-B8BC0790BF8E}"/>
              </a:ext>
            </a:extLst>
          </p:cNvPr>
          <p:cNvSpPr txBox="1"/>
          <p:nvPr/>
        </p:nvSpPr>
        <p:spPr>
          <a:xfrm>
            <a:off x="174323" y="810594"/>
            <a:ext cx="10326010" cy="461665"/>
          </a:xfrm>
          <a:prstGeom prst="rect">
            <a:avLst/>
          </a:prstGeom>
          <a:noFill/>
        </p:spPr>
        <p:txBody>
          <a:bodyPr wrap="square" rtlCol="0">
            <a:spAutoFit/>
          </a:bodyPr>
          <a:lstStyle/>
          <a:p>
            <a:r>
              <a:rPr lang="en-GB" sz="2400" b="1" dirty="0">
                <a:solidFill>
                  <a:srgbClr val="845D9E"/>
                </a:solidFill>
                <a:latin typeface="Meiryo" panose="020B0604030504040204" pitchFamily="34" charset="-128"/>
                <a:ea typeface="Meiryo" panose="020B0604030504040204" pitchFamily="34" charset="-128"/>
                <a:cs typeface="Angsana New" panose="02020603050405020304" pitchFamily="18" charset="-34"/>
              </a:rPr>
              <a:t>The Dementia Village (De </a:t>
            </a:r>
            <a:r>
              <a:rPr lang="en-GB" sz="2400" b="1" dirty="0" err="1">
                <a:solidFill>
                  <a:srgbClr val="845D9E"/>
                </a:solidFill>
                <a:latin typeface="Meiryo" panose="020B0604030504040204" pitchFamily="34" charset="-128"/>
                <a:ea typeface="Meiryo" panose="020B0604030504040204" pitchFamily="34" charset="-128"/>
                <a:cs typeface="Angsana New" panose="02020603050405020304" pitchFamily="18" charset="-34"/>
              </a:rPr>
              <a:t>Hogeweyk</a:t>
            </a:r>
            <a:r>
              <a:rPr lang="en-GB" sz="2400" b="1" dirty="0">
                <a:solidFill>
                  <a:srgbClr val="845D9E"/>
                </a:solidFill>
                <a:latin typeface="Meiryo" panose="020B0604030504040204" pitchFamily="34" charset="-128"/>
                <a:ea typeface="Meiryo" panose="020B0604030504040204" pitchFamily="34" charset="-128"/>
                <a:cs typeface="Angsana New" panose="02020603050405020304" pitchFamily="18" charset="-34"/>
              </a:rPr>
              <a:t>), Netherlands </a:t>
            </a:r>
            <a:endParaRPr lang="en-GB" sz="4000" b="1" dirty="0">
              <a:solidFill>
                <a:srgbClr val="845D9E"/>
              </a:solidFill>
              <a:latin typeface="Meiryo" panose="020B0604030504040204" pitchFamily="34" charset="-128"/>
              <a:ea typeface="Meiryo" panose="020B0604030504040204" pitchFamily="34" charset="-128"/>
              <a:cs typeface="Angsana New" panose="02020603050405020304" pitchFamily="18" charset="-34"/>
            </a:endParaRPr>
          </a:p>
        </p:txBody>
      </p:sp>
      <p:sp>
        <p:nvSpPr>
          <p:cNvPr id="7" name="TextBox 6">
            <a:extLst>
              <a:ext uri="{FF2B5EF4-FFF2-40B4-BE49-F238E27FC236}">
                <a16:creationId xmlns:a16="http://schemas.microsoft.com/office/drawing/2014/main" id="{5C8BFFC2-02D1-A073-679B-21CC5D1D69C2}"/>
              </a:ext>
            </a:extLst>
          </p:cNvPr>
          <p:cNvSpPr txBox="1"/>
          <p:nvPr/>
        </p:nvSpPr>
        <p:spPr>
          <a:xfrm>
            <a:off x="132079" y="169850"/>
            <a:ext cx="7632299" cy="830997"/>
          </a:xfrm>
          <a:prstGeom prst="rect">
            <a:avLst/>
          </a:prstGeom>
          <a:noFill/>
        </p:spPr>
        <p:txBody>
          <a:bodyPr wrap="square" rtlCol="0">
            <a:spAutoFit/>
          </a:bodyPr>
          <a:lstStyle/>
          <a:p>
            <a:r>
              <a:rPr lang="en-GB" sz="4800" b="1" dirty="0">
                <a:solidFill>
                  <a:srgbClr val="0F121A"/>
                </a:solidFill>
                <a:latin typeface="Modern No. 20" panose="02070704070505020303" pitchFamily="18" charset="0"/>
              </a:rPr>
              <a:t>Case Study One:</a:t>
            </a:r>
            <a:endParaRPr lang="en-GB" sz="2800" b="1" dirty="0">
              <a:solidFill>
                <a:srgbClr val="0F121A"/>
              </a:solidFill>
              <a:latin typeface="Modern No. 20" panose="02070704070505020303" pitchFamily="18" charset="0"/>
            </a:endParaRPr>
          </a:p>
        </p:txBody>
      </p:sp>
      <p:cxnSp>
        <p:nvCxnSpPr>
          <p:cNvPr id="8" name="Straight Connector 7">
            <a:extLst>
              <a:ext uri="{FF2B5EF4-FFF2-40B4-BE49-F238E27FC236}">
                <a16:creationId xmlns:a16="http://schemas.microsoft.com/office/drawing/2014/main" id="{C062E535-CD54-2A39-14E4-354837A898E6}"/>
              </a:ext>
            </a:extLst>
          </p:cNvPr>
          <p:cNvCxnSpPr>
            <a:cxnSpLocks/>
          </p:cNvCxnSpPr>
          <p:nvPr/>
        </p:nvCxnSpPr>
        <p:spPr>
          <a:xfrm>
            <a:off x="294636" y="1267528"/>
            <a:ext cx="1747524" cy="0"/>
          </a:xfrm>
          <a:prstGeom prst="line">
            <a:avLst/>
          </a:prstGeom>
          <a:ln w="38100">
            <a:solidFill>
              <a:srgbClr val="845D9E"/>
            </a:solidFill>
          </a:ln>
        </p:spPr>
        <p:style>
          <a:lnRef idx="2">
            <a:schemeClr val="accent1"/>
          </a:lnRef>
          <a:fillRef idx="0">
            <a:schemeClr val="accent1"/>
          </a:fillRef>
          <a:effectRef idx="1">
            <a:schemeClr val="accent1"/>
          </a:effectRef>
          <a:fontRef idx="minor">
            <a:schemeClr val="tx1"/>
          </a:fontRef>
        </p:style>
      </p:cxnSp>
      <p:sp>
        <p:nvSpPr>
          <p:cNvPr id="16" name="Rectangle: Rounded Corners 15">
            <a:extLst>
              <a:ext uri="{FF2B5EF4-FFF2-40B4-BE49-F238E27FC236}">
                <a16:creationId xmlns:a16="http://schemas.microsoft.com/office/drawing/2014/main" id="{56302600-AACF-A643-481C-E9B635B2E0FA}"/>
              </a:ext>
            </a:extLst>
          </p:cNvPr>
          <p:cNvSpPr/>
          <p:nvPr/>
        </p:nvSpPr>
        <p:spPr>
          <a:xfrm>
            <a:off x="92606" y="1438392"/>
            <a:ext cx="3217726" cy="2544788"/>
          </a:xfrm>
          <a:prstGeom prst="roundRect">
            <a:avLst>
              <a:gd name="adj" fmla="val 9560"/>
            </a:avLst>
          </a:prstGeom>
          <a:solidFill>
            <a:srgbClr val="F0EFF7"/>
          </a:solidFill>
          <a:ln>
            <a:solidFill>
              <a:srgbClr val="EEF0E5"/>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sz="1400"/>
          </a:p>
        </p:txBody>
      </p:sp>
      <p:sp>
        <p:nvSpPr>
          <p:cNvPr id="18" name="Rectangle: Rounded Corners 17">
            <a:extLst>
              <a:ext uri="{FF2B5EF4-FFF2-40B4-BE49-F238E27FC236}">
                <a16:creationId xmlns:a16="http://schemas.microsoft.com/office/drawing/2014/main" id="{20BBD469-774E-DAA0-DAD9-6F49C3B30B0C}"/>
              </a:ext>
            </a:extLst>
          </p:cNvPr>
          <p:cNvSpPr/>
          <p:nvPr/>
        </p:nvSpPr>
        <p:spPr>
          <a:xfrm>
            <a:off x="4422425" y="1248851"/>
            <a:ext cx="3491760" cy="3001050"/>
          </a:xfrm>
          <a:prstGeom prst="roundRect">
            <a:avLst>
              <a:gd name="adj" fmla="val 9560"/>
            </a:avLst>
          </a:prstGeom>
          <a:solidFill>
            <a:srgbClr val="FBF0EB"/>
          </a:solidFill>
          <a:ln>
            <a:solidFill>
              <a:srgbClr val="EEF0E5"/>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sz="1400"/>
          </a:p>
        </p:txBody>
      </p:sp>
      <p:sp>
        <p:nvSpPr>
          <p:cNvPr id="32" name="Rectangle: Rounded Corners 31">
            <a:extLst>
              <a:ext uri="{FF2B5EF4-FFF2-40B4-BE49-F238E27FC236}">
                <a16:creationId xmlns:a16="http://schemas.microsoft.com/office/drawing/2014/main" id="{E1CF8677-FD23-1FA0-C32A-AC228A423618}"/>
              </a:ext>
            </a:extLst>
          </p:cNvPr>
          <p:cNvSpPr/>
          <p:nvPr/>
        </p:nvSpPr>
        <p:spPr>
          <a:xfrm>
            <a:off x="294636" y="1566283"/>
            <a:ext cx="2867422" cy="425703"/>
          </a:xfrm>
          <a:prstGeom prst="roundRect">
            <a:avLst>
              <a:gd name="adj" fmla="val 50000"/>
            </a:avLst>
          </a:prstGeom>
          <a:solidFill>
            <a:srgbClr val="9E78A4"/>
          </a:solidFill>
          <a:ln>
            <a:solidFill>
              <a:srgbClr val="9E78A4"/>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r>
              <a:rPr lang="en-GB" sz="1400" b="1" dirty="0"/>
              <a:t>Background </a:t>
            </a:r>
          </a:p>
        </p:txBody>
      </p:sp>
      <p:sp>
        <p:nvSpPr>
          <p:cNvPr id="42" name="Rectangle: Rounded Corners 41">
            <a:extLst>
              <a:ext uri="{FF2B5EF4-FFF2-40B4-BE49-F238E27FC236}">
                <a16:creationId xmlns:a16="http://schemas.microsoft.com/office/drawing/2014/main" id="{52DC06EE-C3F8-6E97-F78F-0A64350B77AE}"/>
              </a:ext>
            </a:extLst>
          </p:cNvPr>
          <p:cNvSpPr/>
          <p:nvPr/>
        </p:nvSpPr>
        <p:spPr>
          <a:xfrm>
            <a:off x="4802702" y="1371417"/>
            <a:ext cx="2867422" cy="425703"/>
          </a:xfrm>
          <a:prstGeom prst="roundRect">
            <a:avLst>
              <a:gd name="adj" fmla="val 50000"/>
            </a:avLst>
          </a:prstGeom>
          <a:solidFill>
            <a:srgbClr val="DF9078"/>
          </a:solidFill>
          <a:ln>
            <a:solidFill>
              <a:srgbClr val="DF9078"/>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r>
              <a:rPr lang="en-GB" sz="1400" b="1" dirty="0"/>
              <a:t>Key Interventions</a:t>
            </a:r>
          </a:p>
        </p:txBody>
      </p:sp>
      <p:pic>
        <p:nvPicPr>
          <p:cNvPr id="44" name="Picture 43">
            <a:extLst>
              <a:ext uri="{FF2B5EF4-FFF2-40B4-BE49-F238E27FC236}">
                <a16:creationId xmlns:a16="http://schemas.microsoft.com/office/drawing/2014/main" id="{86D6A043-2964-6D3D-EA4A-E5228E29D592}"/>
              </a:ext>
            </a:extLst>
          </p:cNvPr>
          <p:cNvPicPr>
            <a:picLocks noChangeAspect="1"/>
          </p:cNvPicPr>
          <p:nvPr/>
        </p:nvPicPr>
        <p:blipFill>
          <a:blip r:embed="rId4"/>
          <a:srcRect l="35325" t="14022" r="58829" b="23758"/>
          <a:stretch>
            <a:fillRect/>
          </a:stretch>
        </p:blipFill>
        <p:spPr>
          <a:xfrm>
            <a:off x="4802702" y="1326265"/>
            <a:ext cx="521970" cy="495751"/>
          </a:xfrm>
          <a:prstGeom prst="flowChartConnector">
            <a:avLst/>
          </a:prstGeom>
          <a:ln>
            <a:solidFill>
              <a:schemeClr val="bg1"/>
            </a:solidFill>
          </a:ln>
        </p:spPr>
      </p:pic>
      <p:sp>
        <p:nvSpPr>
          <p:cNvPr id="62" name="TextBox 61">
            <a:extLst>
              <a:ext uri="{FF2B5EF4-FFF2-40B4-BE49-F238E27FC236}">
                <a16:creationId xmlns:a16="http://schemas.microsoft.com/office/drawing/2014/main" id="{42BF11F3-67F5-60EF-12B1-166B25F0B6D0}"/>
              </a:ext>
            </a:extLst>
          </p:cNvPr>
          <p:cNvSpPr txBox="1"/>
          <p:nvPr/>
        </p:nvSpPr>
        <p:spPr>
          <a:xfrm>
            <a:off x="510974" y="2122703"/>
            <a:ext cx="2468638" cy="1815882"/>
          </a:xfrm>
          <a:prstGeom prst="rect">
            <a:avLst/>
          </a:prstGeom>
          <a:noFill/>
        </p:spPr>
        <p:txBody>
          <a:bodyPr wrap="square">
            <a:spAutoFit/>
          </a:bodyPr>
          <a:lstStyle/>
          <a:p>
            <a:pPr marL="285750" indent="-285750">
              <a:buFontTx/>
              <a:buChar char="-"/>
            </a:pPr>
            <a:r>
              <a:rPr lang="en-GB" sz="1400" dirty="0"/>
              <a:t>De </a:t>
            </a:r>
            <a:r>
              <a:rPr lang="en-GB" sz="1400" dirty="0" err="1"/>
              <a:t>Hogeweyk</a:t>
            </a:r>
            <a:r>
              <a:rPr lang="en-GB" sz="1400" dirty="0"/>
              <a:t> is a purpose-built dementia village in the Netherlands, opened in 2009.</a:t>
            </a:r>
          </a:p>
          <a:p>
            <a:pPr marL="285750" indent="-285750">
              <a:buFontTx/>
              <a:buChar char="-"/>
            </a:pPr>
            <a:r>
              <a:rPr lang="en-GB" sz="1400" dirty="0"/>
              <a:t>It provides a safe, community-style environment for people living with dementia </a:t>
            </a:r>
          </a:p>
        </p:txBody>
      </p:sp>
      <p:pic>
        <p:nvPicPr>
          <p:cNvPr id="66" name="Picture 65">
            <a:extLst>
              <a:ext uri="{FF2B5EF4-FFF2-40B4-BE49-F238E27FC236}">
                <a16:creationId xmlns:a16="http://schemas.microsoft.com/office/drawing/2014/main" id="{98686A2F-DA4B-1419-4B43-7CC6D03E68AA}"/>
              </a:ext>
            </a:extLst>
          </p:cNvPr>
          <p:cNvPicPr>
            <a:picLocks noChangeAspect="1"/>
          </p:cNvPicPr>
          <p:nvPr/>
        </p:nvPicPr>
        <p:blipFill>
          <a:blip r:embed="rId5"/>
          <a:srcRect l="6983" t="59689" r="27775" b="23788"/>
          <a:stretch>
            <a:fillRect/>
          </a:stretch>
        </p:blipFill>
        <p:spPr>
          <a:xfrm>
            <a:off x="4483041" y="3773586"/>
            <a:ext cx="504300" cy="517952"/>
          </a:xfrm>
          <a:prstGeom prst="flowChartConnector">
            <a:avLst/>
          </a:prstGeom>
          <a:ln>
            <a:solidFill>
              <a:schemeClr val="bg1"/>
            </a:solidFill>
          </a:ln>
        </p:spPr>
      </p:pic>
      <p:pic>
        <p:nvPicPr>
          <p:cNvPr id="68" name="Picture 67">
            <a:extLst>
              <a:ext uri="{FF2B5EF4-FFF2-40B4-BE49-F238E27FC236}">
                <a16:creationId xmlns:a16="http://schemas.microsoft.com/office/drawing/2014/main" id="{E6C628B1-CBD9-9336-2E52-EA4F7CE0E59A}"/>
              </a:ext>
            </a:extLst>
          </p:cNvPr>
          <p:cNvPicPr>
            <a:picLocks noChangeAspect="1"/>
          </p:cNvPicPr>
          <p:nvPr/>
        </p:nvPicPr>
        <p:blipFill>
          <a:blip r:embed="rId5"/>
          <a:srcRect l="7330" t="40086" r="25142" b="43391"/>
          <a:stretch>
            <a:fillRect/>
          </a:stretch>
        </p:blipFill>
        <p:spPr>
          <a:xfrm>
            <a:off x="4472867" y="3160382"/>
            <a:ext cx="521970" cy="517952"/>
          </a:xfrm>
          <a:prstGeom prst="flowChartConnector">
            <a:avLst/>
          </a:prstGeom>
          <a:ln>
            <a:solidFill>
              <a:schemeClr val="bg1"/>
            </a:solidFill>
          </a:ln>
        </p:spPr>
      </p:pic>
      <p:pic>
        <p:nvPicPr>
          <p:cNvPr id="70" name="Picture 69">
            <a:extLst>
              <a:ext uri="{FF2B5EF4-FFF2-40B4-BE49-F238E27FC236}">
                <a16:creationId xmlns:a16="http://schemas.microsoft.com/office/drawing/2014/main" id="{C64FE816-D895-EB90-7575-7F32A160D19B}"/>
              </a:ext>
            </a:extLst>
          </p:cNvPr>
          <p:cNvPicPr>
            <a:picLocks noChangeAspect="1"/>
          </p:cNvPicPr>
          <p:nvPr/>
        </p:nvPicPr>
        <p:blipFill>
          <a:blip r:embed="rId5"/>
          <a:srcRect l="7330" t="21081" r="25142" b="62396"/>
          <a:stretch>
            <a:fillRect/>
          </a:stretch>
        </p:blipFill>
        <p:spPr>
          <a:xfrm>
            <a:off x="4483040" y="2527574"/>
            <a:ext cx="521970" cy="517952"/>
          </a:xfrm>
          <a:prstGeom prst="flowChartConnector">
            <a:avLst/>
          </a:prstGeom>
          <a:ln>
            <a:solidFill>
              <a:schemeClr val="bg1"/>
            </a:solidFill>
          </a:ln>
        </p:spPr>
      </p:pic>
      <p:pic>
        <p:nvPicPr>
          <p:cNvPr id="72" name="Picture 71">
            <a:extLst>
              <a:ext uri="{FF2B5EF4-FFF2-40B4-BE49-F238E27FC236}">
                <a16:creationId xmlns:a16="http://schemas.microsoft.com/office/drawing/2014/main" id="{7393B568-27BF-877D-0574-8A0B1451C00B}"/>
              </a:ext>
            </a:extLst>
          </p:cNvPr>
          <p:cNvPicPr>
            <a:picLocks noChangeAspect="1"/>
          </p:cNvPicPr>
          <p:nvPr/>
        </p:nvPicPr>
        <p:blipFill>
          <a:blip r:embed="rId5"/>
          <a:srcRect l="6636" t="2418" r="25142" b="80869"/>
          <a:stretch>
            <a:fillRect/>
          </a:stretch>
        </p:blipFill>
        <p:spPr>
          <a:xfrm>
            <a:off x="4509807" y="1887696"/>
            <a:ext cx="527337" cy="523917"/>
          </a:xfrm>
          <a:prstGeom prst="flowChartConnector">
            <a:avLst/>
          </a:prstGeom>
          <a:ln>
            <a:solidFill>
              <a:schemeClr val="bg1"/>
            </a:solidFill>
          </a:ln>
        </p:spPr>
      </p:pic>
      <p:cxnSp>
        <p:nvCxnSpPr>
          <p:cNvPr id="74" name="Straight Connector 73">
            <a:extLst>
              <a:ext uri="{FF2B5EF4-FFF2-40B4-BE49-F238E27FC236}">
                <a16:creationId xmlns:a16="http://schemas.microsoft.com/office/drawing/2014/main" id="{8C1E304C-5174-7BFF-098C-F32FCE097B26}"/>
              </a:ext>
            </a:extLst>
          </p:cNvPr>
          <p:cNvCxnSpPr/>
          <p:nvPr/>
        </p:nvCxnSpPr>
        <p:spPr>
          <a:xfrm>
            <a:off x="5193153" y="2458124"/>
            <a:ext cx="2476971" cy="0"/>
          </a:xfrm>
          <a:prstGeom prst="line">
            <a:avLst/>
          </a:prstGeom>
          <a:ln>
            <a:solidFill>
              <a:schemeClr val="bg1"/>
            </a:solidFill>
          </a:ln>
        </p:spPr>
        <p:style>
          <a:lnRef idx="2">
            <a:schemeClr val="accent1"/>
          </a:lnRef>
          <a:fillRef idx="0">
            <a:schemeClr val="accent1"/>
          </a:fillRef>
          <a:effectRef idx="1">
            <a:schemeClr val="accent1"/>
          </a:effectRef>
          <a:fontRef idx="minor">
            <a:schemeClr val="tx1"/>
          </a:fontRef>
        </p:style>
      </p:cxnSp>
      <p:cxnSp>
        <p:nvCxnSpPr>
          <p:cNvPr id="75" name="Straight Connector 74">
            <a:extLst>
              <a:ext uri="{FF2B5EF4-FFF2-40B4-BE49-F238E27FC236}">
                <a16:creationId xmlns:a16="http://schemas.microsoft.com/office/drawing/2014/main" id="{CFBF545C-40A5-35A9-B73B-53476D9DB3E0}"/>
              </a:ext>
            </a:extLst>
          </p:cNvPr>
          <p:cNvCxnSpPr/>
          <p:nvPr/>
        </p:nvCxnSpPr>
        <p:spPr>
          <a:xfrm>
            <a:off x="5193153" y="3136405"/>
            <a:ext cx="2476971" cy="0"/>
          </a:xfrm>
          <a:prstGeom prst="line">
            <a:avLst/>
          </a:prstGeom>
          <a:ln>
            <a:solidFill>
              <a:schemeClr val="bg1"/>
            </a:solidFill>
          </a:ln>
        </p:spPr>
        <p:style>
          <a:lnRef idx="2">
            <a:schemeClr val="accent1"/>
          </a:lnRef>
          <a:fillRef idx="0">
            <a:schemeClr val="accent1"/>
          </a:fillRef>
          <a:effectRef idx="1">
            <a:schemeClr val="accent1"/>
          </a:effectRef>
          <a:fontRef idx="minor">
            <a:schemeClr val="tx1"/>
          </a:fontRef>
        </p:style>
      </p:cxnSp>
      <p:cxnSp>
        <p:nvCxnSpPr>
          <p:cNvPr id="76" name="Straight Connector 75">
            <a:extLst>
              <a:ext uri="{FF2B5EF4-FFF2-40B4-BE49-F238E27FC236}">
                <a16:creationId xmlns:a16="http://schemas.microsoft.com/office/drawing/2014/main" id="{7519191E-7E72-3EA6-3AC3-99ACF3C59532}"/>
              </a:ext>
            </a:extLst>
          </p:cNvPr>
          <p:cNvCxnSpPr/>
          <p:nvPr/>
        </p:nvCxnSpPr>
        <p:spPr>
          <a:xfrm>
            <a:off x="5193153" y="3711441"/>
            <a:ext cx="2476971" cy="0"/>
          </a:xfrm>
          <a:prstGeom prst="line">
            <a:avLst/>
          </a:prstGeom>
          <a:ln>
            <a:solidFill>
              <a:schemeClr val="bg1"/>
            </a:solidFill>
          </a:ln>
        </p:spPr>
        <p:style>
          <a:lnRef idx="2">
            <a:schemeClr val="accent1"/>
          </a:lnRef>
          <a:fillRef idx="0">
            <a:schemeClr val="accent1"/>
          </a:fillRef>
          <a:effectRef idx="1">
            <a:schemeClr val="accent1"/>
          </a:effectRef>
          <a:fontRef idx="minor">
            <a:schemeClr val="tx1"/>
          </a:fontRef>
        </p:style>
      </p:cxnSp>
      <p:sp>
        <p:nvSpPr>
          <p:cNvPr id="79" name="TextBox 78">
            <a:extLst>
              <a:ext uri="{FF2B5EF4-FFF2-40B4-BE49-F238E27FC236}">
                <a16:creationId xmlns:a16="http://schemas.microsoft.com/office/drawing/2014/main" id="{139CF8EC-8780-B8FD-365C-4B40E5D741A8}"/>
              </a:ext>
            </a:extLst>
          </p:cNvPr>
          <p:cNvSpPr txBox="1"/>
          <p:nvPr/>
        </p:nvSpPr>
        <p:spPr>
          <a:xfrm>
            <a:off x="5124526" y="1874650"/>
            <a:ext cx="2697005" cy="523220"/>
          </a:xfrm>
          <a:prstGeom prst="rect">
            <a:avLst/>
          </a:prstGeom>
          <a:noFill/>
        </p:spPr>
        <p:txBody>
          <a:bodyPr wrap="square">
            <a:spAutoFit/>
          </a:bodyPr>
          <a:lstStyle/>
          <a:p>
            <a:r>
              <a:rPr lang="en-GB" sz="1400" dirty="0"/>
              <a:t>Person-centred assessment and individual goals.</a:t>
            </a:r>
          </a:p>
        </p:txBody>
      </p:sp>
      <p:sp>
        <p:nvSpPr>
          <p:cNvPr id="81" name="TextBox 80">
            <a:extLst>
              <a:ext uri="{FF2B5EF4-FFF2-40B4-BE49-F238E27FC236}">
                <a16:creationId xmlns:a16="http://schemas.microsoft.com/office/drawing/2014/main" id="{A58CE71E-08A3-59B2-61CD-69D7F391DC86}"/>
              </a:ext>
            </a:extLst>
          </p:cNvPr>
          <p:cNvSpPr txBox="1"/>
          <p:nvPr/>
        </p:nvSpPr>
        <p:spPr>
          <a:xfrm>
            <a:off x="5147114" y="2510693"/>
            <a:ext cx="2412851" cy="523220"/>
          </a:xfrm>
          <a:prstGeom prst="rect">
            <a:avLst/>
          </a:prstGeom>
          <a:noFill/>
        </p:spPr>
        <p:txBody>
          <a:bodyPr wrap="square">
            <a:spAutoFit/>
          </a:bodyPr>
          <a:lstStyle/>
          <a:p>
            <a:r>
              <a:rPr lang="en-GB" sz="1400" dirty="0"/>
              <a:t>Freedom to move around a familiar, village environment.</a:t>
            </a:r>
          </a:p>
        </p:txBody>
      </p:sp>
      <p:sp>
        <p:nvSpPr>
          <p:cNvPr id="83" name="TextBox 82">
            <a:extLst>
              <a:ext uri="{FF2B5EF4-FFF2-40B4-BE49-F238E27FC236}">
                <a16:creationId xmlns:a16="http://schemas.microsoft.com/office/drawing/2014/main" id="{5BE30EBE-7ED0-2781-0164-B37955A183FB}"/>
              </a:ext>
            </a:extLst>
          </p:cNvPr>
          <p:cNvSpPr txBox="1"/>
          <p:nvPr/>
        </p:nvSpPr>
        <p:spPr>
          <a:xfrm>
            <a:off x="5147113" y="3110407"/>
            <a:ext cx="2412851" cy="523220"/>
          </a:xfrm>
          <a:prstGeom prst="rect">
            <a:avLst/>
          </a:prstGeom>
          <a:noFill/>
        </p:spPr>
        <p:txBody>
          <a:bodyPr wrap="square">
            <a:spAutoFit/>
          </a:bodyPr>
          <a:lstStyle/>
          <a:p>
            <a:r>
              <a:rPr lang="en-GB" sz="1400" dirty="0"/>
              <a:t>Small, household  style homes with consistent staff. </a:t>
            </a:r>
          </a:p>
        </p:txBody>
      </p:sp>
      <p:sp>
        <p:nvSpPr>
          <p:cNvPr id="85" name="TextBox 84">
            <a:extLst>
              <a:ext uri="{FF2B5EF4-FFF2-40B4-BE49-F238E27FC236}">
                <a16:creationId xmlns:a16="http://schemas.microsoft.com/office/drawing/2014/main" id="{3496F688-1F76-7EAC-84BB-AA380422240E}"/>
              </a:ext>
            </a:extLst>
          </p:cNvPr>
          <p:cNvSpPr txBox="1"/>
          <p:nvPr/>
        </p:nvSpPr>
        <p:spPr>
          <a:xfrm>
            <a:off x="5154190" y="3726681"/>
            <a:ext cx="2599801" cy="523220"/>
          </a:xfrm>
          <a:prstGeom prst="rect">
            <a:avLst/>
          </a:prstGeom>
          <a:noFill/>
        </p:spPr>
        <p:txBody>
          <a:bodyPr wrap="square">
            <a:spAutoFit/>
          </a:bodyPr>
          <a:lstStyle/>
          <a:p>
            <a:r>
              <a:rPr lang="en-GB" sz="1400" dirty="0"/>
              <a:t>Activities based on resident's interests and past routines. </a:t>
            </a:r>
          </a:p>
        </p:txBody>
      </p:sp>
      <p:sp>
        <p:nvSpPr>
          <p:cNvPr id="140" name="Rectangle: Rounded Corners 139">
            <a:extLst>
              <a:ext uri="{FF2B5EF4-FFF2-40B4-BE49-F238E27FC236}">
                <a16:creationId xmlns:a16="http://schemas.microsoft.com/office/drawing/2014/main" id="{30CB029C-BA25-AA04-DB14-5B566757ACCA}"/>
              </a:ext>
            </a:extLst>
          </p:cNvPr>
          <p:cNvSpPr/>
          <p:nvPr/>
        </p:nvSpPr>
        <p:spPr>
          <a:xfrm>
            <a:off x="343010" y="4068986"/>
            <a:ext cx="3347441" cy="2727851"/>
          </a:xfrm>
          <a:prstGeom prst="roundRect">
            <a:avLst>
              <a:gd name="adj" fmla="val 9560"/>
            </a:avLst>
          </a:prstGeom>
          <a:solidFill>
            <a:srgbClr val="3B3752"/>
          </a:solidFill>
          <a:ln>
            <a:solidFill>
              <a:srgbClr val="3B3752"/>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sz="1400"/>
          </a:p>
        </p:txBody>
      </p:sp>
      <p:sp>
        <p:nvSpPr>
          <p:cNvPr id="148" name="Rectangle: Rounded Corners 147">
            <a:extLst>
              <a:ext uri="{FF2B5EF4-FFF2-40B4-BE49-F238E27FC236}">
                <a16:creationId xmlns:a16="http://schemas.microsoft.com/office/drawing/2014/main" id="{4345BC09-3BEF-AA84-803B-5FD5D3239B15}"/>
              </a:ext>
            </a:extLst>
          </p:cNvPr>
          <p:cNvSpPr/>
          <p:nvPr/>
        </p:nvSpPr>
        <p:spPr>
          <a:xfrm>
            <a:off x="962463" y="4111071"/>
            <a:ext cx="2664217" cy="416010"/>
          </a:xfrm>
          <a:prstGeom prst="roundRect">
            <a:avLst>
              <a:gd name="adj" fmla="val 50000"/>
            </a:avLst>
          </a:prstGeom>
          <a:solidFill>
            <a:srgbClr val="E7DCEE"/>
          </a:solidFill>
          <a:ln>
            <a:solidFill>
              <a:srgbClr val="E7DCEE"/>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r>
              <a:rPr lang="en-GB" sz="1400" b="1" dirty="0">
                <a:solidFill>
                  <a:schemeClr val="tx1"/>
                </a:solidFill>
                <a:latin typeface="Amasis MT Pro" panose="02040504050005020304" pitchFamily="18" charset="0"/>
              </a:rPr>
              <a:t>Outcomes for older people </a:t>
            </a:r>
          </a:p>
        </p:txBody>
      </p:sp>
      <p:pic>
        <p:nvPicPr>
          <p:cNvPr id="150" name="Picture 149">
            <a:extLst>
              <a:ext uri="{FF2B5EF4-FFF2-40B4-BE49-F238E27FC236}">
                <a16:creationId xmlns:a16="http://schemas.microsoft.com/office/drawing/2014/main" id="{1B257370-E18D-DAA7-7FAE-9A0A22F85246}"/>
              </a:ext>
            </a:extLst>
          </p:cNvPr>
          <p:cNvPicPr>
            <a:picLocks noChangeAspect="1"/>
          </p:cNvPicPr>
          <p:nvPr/>
        </p:nvPicPr>
        <p:blipFill>
          <a:blip r:embed="rId6"/>
          <a:srcRect l="2269" t="12852" r="90015" b="21833"/>
          <a:stretch>
            <a:fillRect/>
          </a:stretch>
        </p:blipFill>
        <p:spPr>
          <a:xfrm>
            <a:off x="471921" y="4111071"/>
            <a:ext cx="674354" cy="644572"/>
          </a:xfrm>
          <a:prstGeom prst="rect">
            <a:avLst/>
          </a:prstGeom>
        </p:spPr>
      </p:pic>
      <p:sp>
        <p:nvSpPr>
          <p:cNvPr id="152" name="TextBox 151">
            <a:extLst>
              <a:ext uri="{FF2B5EF4-FFF2-40B4-BE49-F238E27FC236}">
                <a16:creationId xmlns:a16="http://schemas.microsoft.com/office/drawing/2014/main" id="{FDCEC8EF-F9E2-0111-BAB8-BCDD8A4A129F}"/>
              </a:ext>
            </a:extLst>
          </p:cNvPr>
          <p:cNvSpPr txBox="1"/>
          <p:nvPr/>
        </p:nvSpPr>
        <p:spPr>
          <a:xfrm>
            <a:off x="337730" y="4837700"/>
            <a:ext cx="3279825" cy="1600438"/>
          </a:xfrm>
          <a:prstGeom prst="rect">
            <a:avLst/>
          </a:prstGeom>
          <a:noFill/>
        </p:spPr>
        <p:txBody>
          <a:bodyPr wrap="square">
            <a:spAutoFit/>
          </a:bodyPr>
          <a:lstStyle/>
          <a:p>
            <a:pPr marL="285750" indent="-285750">
              <a:buFontTx/>
              <a:buChar char="-"/>
            </a:pPr>
            <a:r>
              <a:rPr lang="en-GB" sz="1400" b="1" dirty="0">
                <a:solidFill>
                  <a:schemeClr val="bg1"/>
                </a:solidFill>
                <a:latin typeface="Amasis MT Pro Light" panose="02040304050005020304" pitchFamily="18" charset="0"/>
              </a:rPr>
              <a:t>Improved quality of life and wellbeing </a:t>
            </a:r>
          </a:p>
          <a:p>
            <a:pPr marL="285750" indent="-285750">
              <a:buFontTx/>
              <a:buChar char="-"/>
            </a:pPr>
            <a:endParaRPr lang="en-GB" sz="1400" b="1" dirty="0">
              <a:solidFill>
                <a:schemeClr val="bg1"/>
              </a:solidFill>
              <a:latin typeface="Amasis MT Pro Light" panose="02040304050005020304" pitchFamily="18" charset="0"/>
            </a:endParaRPr>
          </a:p>
          <a:p>
            <a:pPr marL="285750" indent="-285750">
              <a:buFontTx/>
              <a:buChar char="-"/>
            </a:pPr>
            <a:r>
              <a:rPr lang="en-GB" sz="1400" b="1" dirty="0">
                <a:solidFill>
                  <a:schemeClr val="bg1"/>
                </a:solidFill>
                <a:latin typeface="Amasis MT Pro Light" panose="02040304050005020304" pitchFamily="18" charset="0"/>
              </a:rPr>
              <a:t>Reduced anxiety and challenging behaviours </a:t>
            </a:r>
          </a:p>
          <a:p>
            <a:pPr marL="285750" indent="-285750">
              <a:buFontTx/>
              <a:buChar char="-"/>
            </a:pPr>
            <a:endParaRPr lang="en-GB" sz="1400" b="1" dirty="0">
              <a:solidFill>
                <a:schemeClr val="bg1"/>
              </a:solidFill>
              <a:latin typeface="Amasis MT Pro Light" panose="02040304050005020304" pitchFamily="18" charset="0"/>
            </a:endParaRPr>
          </a:p>
          <a:p>
            <a:pPr marL="285750" indent="-285750">
              <a:buFontTx/>
              <a:buChar char="-"/>
            </a:pPr>
            <a:r>
              <a:rPr lang="en-GB" sz="1400" b="1" dirty="0">
                <a:solidFill>
                  <a:schemeClr val="bg1"/>
                </a:solidFill>
                <a:latin typeface="Amasis MT Pro Light" panose="02040304050005020304" pitchFamily="18" charset="0"/>
              </a:rPr>
              <a:t>Greater sense of independence and belonging</a:t>
            </a:r>
          </a:p>
        </p:txBody>
      </p:sp>
      <p:pic>
        <p:nvPicPr>
          <p:cNvPr id="165" name="Picture 164" descr="Revolutionising Dementia Care Through Dignity and Inclusion">
            <a:extLst>
              <a:ext uri="{FF2B5EF4-FFF2-40B4-BE49-F238E27FC236}">
                <a16:creationId xmlns:a16="http://schemas.microsoft.com/office/drawing/2014/main" id="{1A0C9212-CCE3-6342-0305-DB5B0C6C7E71}"/>
              </a:ext>
            </a:extLst>
          </p:cNvPr>
          <p:cNvPicPr>
            <a:picLocks noChangeAspect="1"/>
          </p:cNvPicPr>
          <p:nvPr/>
        </p:nvPicPr>
        <p:blipFill>
          <a:blip r:embed="rId7"/>
          <a:stretch>
            <a:fillRect/>
          </a:stretch>
        </p:blipFill>
        <p:spPr>
          <a:xfrm>
            <a:off x="9160795" y="10547"/>
            <a:ext cx="2995417" cy="3494653"/>
          </a:xfrm>
          <a:prstGeom prst="rect">
            <a:avLst/>
          </a:prstGeom>
        </p:spPr>
      </p:pic>
      <p:sp>
        <p:nvSpPr>
          <p:cNvPr id="167" name="Rectangle: Rounded Corners 166">
            <a:extLst>
              <a:ext uri="{FF2B5EF4-FFF2-40B4-BE49-F238E27FC236}">
                <a16:creationId xmlns:a16="http://schemas.microsoft.com/office/drawing/2014/main" id="{8E977FDF-2987-3006-6824-B32744EF5F04}"/>
              </a:ext>
            </a:extLst>
          </p:cNvPr>
          <p:cNvSpPr/>
          <p:nvPr/>
        </p:nvSpPr>
        <p:spPr>
          <a:xfrm>
            <a:off x="8186921" y="3084701"/>
            <a:ext cx="3792308" cy="3623043"/>
          </a:xfrm>
          <a:prstGeom prst="roundRect">
            <a:avLst>
              <a:gd name="adj" fmla="val 9560"/>
            </a:avLst>
          </a:prstGeom>
          <a:solidFill>
            <a:srgbClr val="E2EDF8"/>
          </a:solidFill>
          <a:ln>
            <a:solidFill>
              <a:srgbClr val="E2EDF8"/>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sz="1400"/>
          </a:p>
        </p:txBody>
      </p:sp>
      <p:sp>
        <p:nvSpPr>
          <p:cNvPr id="168" name="Rectangle: Rounded Corners 167">
            <a:extLst>
              <a:ext uri="{FF2B5EF4-FFF2-40B4-BE49-F238E27FC236}">
                <a16:creationId xmlns:a16="http://schemas.microsoft.com/office/drawing/2014/main" id="{788B328D-2EDC-1952-2B69-A55E3429168B}"/>
              </a:ext>
            </a:extLst>
          </p:cNvPr>
          <p:cNvSpPr/>
          <p:nvPr/>
        </p:nvSpPr>
        <p:spPr>
          <a:xfrm>
            <a:off x="8512996" y="3212592"/>
            <a:ext cx="2867422" cy="425703"/>
          </a:xfrm>
          <a:prstGeom prst="roundRect">
            <a:avLst>
              <a:gd name="adj" fmla="val 50000"/>
            </a:avLst>
          </a:prstGeom>
          <a:solidFill>
            <a:srgbClr val="234C72"/>
          </a:solidFill>
          <a:ln>
            <a:solidFill>
              <a:srgbClr val="234C72"/>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r>
              <a:rPr lang="en-GB" sz="1400" b="1" dirty="0"/>
              <a:t>Linking to theory and policy</a:t>
            </a:r>
          </a:p>
        </p:txBody>
      </p:sp>
      <p:pic>
        <p:nvPicPr>
          <p:cNvPr id="169" name="Picture 168">
            <a:extLst>
              <a:ext uri="{FF2B5EF4-FFF2-40B4-BE49-F238E27FC236}">
                <a16:creationId xmlns:a16="http://schemas.microsoft.com/office/drawing/2014/main" id="{F23F09BE-AE3E-7C37-9E75-C74A546E7D87}"/>
              </a:ext>
            </a:extLst>
          </p:cNvPr>
          <p:cNvPicPr>
            <a:picLocks noChangeAspect="1"/>
          </p:cNvPicPr>
          <p:nvPr/>
        </p:nvPicPr>
        <p:blipFill>
          <a:blip r:embed="rId4"/>
          <a:srcRect l="70332" t="14438" r="23861" b="20337"/>
          <a:stretch>
            <a:fillRect/>
          </a:stretch>
        </p:blipFill>
        <p:spPr>
          <a:xfrm>
            <a:off x="8370892" y="3167441"/>
            <a:ext cx="521970" cy="523117"/>
          </a:xfrm>
          <a:prstGeom prst="flowChartConnector">
            <a:avLst/>
          </a:prstGeom>
          <a:ln>
            <a:solidFill>
              <a:schemeClr val="bg1"/>
            </a:solidFill>
          </a:ln>
        </p:spPr>
      </p:pic>
      <p:pic>
        <p:nvPicPr>
          <p:cNvPr id="170" name="Picture 169">
            <a:extLst>
              <a:ext uri="{FF2B5EF4-FFF2-40B4-BE49-F238E27FC236}">
                <a16:creationId xmlns:a16="http://schemas.microsoft.com/office/drawing/2014/main" id="{0CC34D4E-0CB4-45E7-FF71-ECF3740A05F2}"/>
              </a:ext>
            </a:extLst>
          </p:cNvPr>
          <p:cNvPicPr>
            <a:picLocks noChangeAspect="1"/>
          </p:cNvPicPr>
          <p:nvPr/>
        </p:nvPicPr>
        <p:blipFill>
          <a:blip r:embed="rId8"/>
          <a:srcRect l="14627" t="69183" r="6361" b="7079"/>
          <a:stretch>
            <a:fillRect/>
          </a:stretch>
        </p:blipFill>
        <p:spPr>
          <a:xfrm>
            <a:off x="8237363" y="5759845"/>
            <a:ext cx="824917" cy="814015"/>
          </a:xfrm>
          <a:prstGeom prst="flowChartConnector">
            <a:avLst/>
          </a:prstGeom>
        </p:spPr>
      </p:pic>
      <p:pic>
        <p:nvPicPr>
          <p:cNvPr id="171" name="Picture 170">
            <a:extLst>
              <a:ext uri="{FF2B5EF4-FFF2-40B4-BE49-F238E27FC236}">
                <a16:creationId xmlns:a16="http://schemas.microsoft.com/office/drawing/2014/main" id="{D5E15A1C-EDB0-3A67-13E5-2DA1AEBF34B1}"/>
              </a:ext>
            </a:extLst>
          </p:cNvPr>
          <p:cNvPicPr>
            <a:picLocks noChangeAspect="1"/>
          </p:cNvPicPr>
          <p:nvPr/>
        </p:nvPicPr>
        <p:blipFill>
          <a:blip r:embed="rId8"/>
          <a:srcRect l="11318" t="36824" r="6207" b="39112"/>
          <a:stretch>
            <a:fillRect/>
          </a:stretch>
        </p:blipFill>
        <p:spPr>
          <a:xfrm>
            <a:off x="8238177" y="4671146"/>
            <a:ext cx="861061" cy="825214"/>
          </a:xfrm>
          <a:prstGeom prst="flowChartConnector">
            <a:avLst/>
          </a:prstGeom>
        </p:spPr>
      </p:pic>
      <p:pic>
        <p:nvPicPr>
          <p:cNvPr id="172" name="Picture 171">
            <a:extLst>
              <a:ext uri="{FF2B5EF4-FFF2-40B4-BE49-F238E27FC236}">
                <a16:creationId xmlns:a16="http://schemas.microsoft.com/office/drawing/2014/main" id="{B0942D62-5E53-E3EB-B7E1-84EDC2ADD8A9}"/>
              </a:ext>
            </a:extLst>
          </p:cNvPr>
          <p:cNvPicPr>
            <a:picLocks noChangeAspect="1"/>
          </p:cNvPicPr>
          <p:nvPr/>
        </p:nvPicPr>
        <p:blipFill>
          <a:blip r:embed="rId8"/>
          <a:srcRect l="17682" t="1765" r="11748" b="77348"/>
          <a:stretch>
            <a:fillRect/>
          </a:stretch>
        </p:blipFill>
        <p:spPr>
          <a:xfrm>
            <a:off x="8309046" y="3755140"/>
            <a:ext cx="736761" cy="716280"/>
          </a:xfrm>
          <a:prstGeom prst="flowChartConnector">
            <a:avLst/>
          </a:prstGeom>
        </p:spPr>
      </p:pic>
      <p:cxnSp>
        <p:nvCxnSpPr>
          <p:cNvPr id="173" name="Straight Connector 172">
            <a:extLst>
              <a:ext uri="{FF2B5EF4-FFF2-40B4-BE49-F238E27FC236}">
                <a16:creationId xmlns:a16="http://schemas.microsoft.com/office/drawing/2014/main" id="{DD37C1F6-3ED2-93A5-35C2-0004419E35F9}"/>
              </a:ext>
            </a:extLst>
          </p:cNvPr>
          <p:cNvCxnSpPr/>
          <p:nvPr/>
        </p:nvCxnSpPr>
        <p:spPr>
          <a:xfrm>
            <a:off x="9011085" y="4647999"/>
            <a:ext cx="2476971" cy="0"/>
          </a:xfrm>
          <a:prstGeom prst="line">
            <a:avLst/>
          </a:prstGeom>
          <a:ln>
            <a:solidFill>
              <a:schemeClr val="bg1"/>
            </a:solidFill>
          </a:ln>
        </p:spPr>
        <p:style>
          <a:lnRef idx="2">
            <a:schemeClr val="accent1"/>
          </a:lnRef>
          <a:fillRef idx="0">
            <a:schemeClr val="accent1"/>
          </a:fillRef>
          <a:effectRef idx="1">
            <a:schemeClr val="accent1"/>
          </a:effectRef>
          <a:fontRef idx="minor">
            <a:schemeClr val="tx1"/>
          </a:fontRef>
        </p:style>
      </p:cxnSp>
      <p:sp>
        <p:nvSpPr>
          <p:cNvPr id="174" name="TextBox 173">
            <a:extLst>
              <a:ext uri="{FF2B5EF4-FFF2-40B4-BE49-F238E27FC236}">
                <a16:creationId xmlns:a16="http://schemas.microsoft.com/office/drawing/2014/main" id="{5D8F9138-6179-A9D6-CCA1-A3CA6C9F764B}"/>
              </a:ext>
            </a:extLst>
          </p:cNvPr>
          <p:cNvSpPr txBox="1"/>
          <p:nvPr/>
        </p:nvSpPr>
        <p:spPr>
          <a:xfrm>
            <a:off x="9045807" y="3693892"/>
            <a:ext cx="2867422" cy="954107"/>
          </a:xfrm>
          <a:prstGeom prst="rect">
            <a:avLst/>
          </a:prstGeom>
          <a:noFill/>
        </p:spPr>
        <p:txBody>
          <a:bodyPr wrap="square">
            <a:spAutoFit/>
          </a:bodyPr>
          <a:lstStyle/>
          <a:p>
            <a:r>
              <a:rPr lang="en-GB" sz="1400" b="1" dirty="0"/>
              <a:t>Continuity theory </a:t>
            </a:r>
          </a:p>
          <a:p>
            <a:r>
              <a:rPr lang="en-GB" sz="1400" dirty="0"/>
              <a:t>Supports familiar routines, identity and independence during transition.</a:t>
            </a:r>
          </a:p>
        </p:txBody>
      </p:sp>
      <p:sp>
        <p:nvSpPr>
          <p:cNvPr id="175" name="TextBox 174">
            <a:extLst>
              <a:ext uri="{FF2B5EF4-FFF2-40B4-BE49-F238E27FC236}">
                <a16:creationId xmlns:a16="http://schemas.microsoft.com/office/drawing/2014/main" id="{D79BD2C0-1EDD-4E35-9F6F-4BBBAB6C4D38}"/>
              </a:ext>
            </a:extLst>
          </p:cNvPr>
          <p:cNvSpPr txBox="1"/>
          <p:nvPr/>
        </p:nvSpPr>
        <p:spPr>
          <a:xfrm>
            <a:off x="9011085" y="4718589"/>
            <a:ext cx="2867422" cy="954107"/>
          </a:xfrm>
          <a:prstGeom prst="rect">
            <a:avLst/>
          </a:prstGeom>
          <a:noFill/>
        </p:spPr>
        <p:txBody>
          <a:bodyPr wrap="square">
            <a:spAutoFit/>
          </a:bodyPr>
          <a:lstStyle/>
          <a:p>
            <a:r>
              <a:rPr lang="en-GB" sz="1400" b="1" dirty="0"/>
              <a:t>Care Act 2014</a:t>
            </a:r>
          </a:p>
          <a:p>
            <a:r>
              <a:rPr lang="en-GB" sz="1400" dirty="0"/>
              <a:t>Promotes wellbeing, prevention and person-centred care and support.</a:t>
            </a:r>
          </a:p>
        </p:txBody>
      </p:sp>
      <p:cxnSp>
        <p:nvCxnSpPr>
          <p:cNvPr id="176" name="Straight Connector 175">
            <a:extLst>
              <a:ext uri="{FF2B5EF4-FFF2-40B4-BE49-F238E27FC236}">
                <a16:creationId xmlns:a16="http://schemas.microsoft.com/office/drawing/2014/main" id="{629CFAD0-6D32-0522-E890-95F79BE901CF}"/>
              </a:ext>
            </a:extLst>
          </p:cNvPr>
          <p:cNvCxnSpPr/>
          <p:nvPr/>
        </p:nvCxnSpPr>
        <p:spPr>
          <a:xfrm>
            <a:off x="9099238" y="5663634"/>
            <a:ext cx="2476971" cy="0"/>
          </a:xfrm>
          <a:prstGeom prst="line">
            <a:avLst/>
          </a:prstGeom>
          <a:ln>
            <a:solidFill>
              <a:schemeClr val="bg1"/>
            </a:solidFill>
          </a:ln>
        </p:spPr>
        <p:style>
          <a:lnRef idx="2">
            <a:schemeClr val="accent1"/>
          </a:lnRef>
          <a:fillRef idx="0">
            <a:schemeClr val="accent1"/>
          </a:fillRef>
          <a:effectRef idx="1">
            <a:schemeClr val="accent1"/>
          </a:effectRef>
          <a:fontRef idx="minor">
            <a:schemeClr val="tx1"/>
          </a:fontRef>
        </p:style>
      </p:cxnSp>
      <p:sp>
        <p:nvSpPr>
          <p:cNvPr id="177" name="TextBox 176">
            <a:extLst>
              <a:ext uri="{FF2B5EF4-FFF2-40B4-BE49-F238E27FC236}">
                <a16:creationId xmlns:a16="http://schemas.microsoft.com/office/drawing/2014/main" id="{ABCEBAF4-9B2E-4963-AC9B-D0A72271409F}"/>
              </a:ext>
            </a:extLst>
          </p:cNvPr>
          <p:cNvSpPr txBox="1"/>
          <p:nvPr/>
        </p:nvSpPr>
        <p:spPr>
          <a:xfrm>
            <a:off x="9011082" y="5799933"/>
            <a:ext cx="3025084" cy="954107"/>
          </a:xfrm>
          <a:prstGeom prst="rect">
            <a:avLst/>
          </a:prstGeom>
          <a:noFill/>
        </p:spPr>
        <p:txBody>
          <a:bodyPr wrap="square">
            <a:spAutoFit/>
          </a:bodyPr>
          <a:lstStyle/>
          <a:p>
            <a:r>
              <a:rPr lang="en-GB" sz="1400" dirty="0"/>
              <a:t>Supports the principles of the mental capacity Act 2005, equality act also reflecting </a:t>
            </a:r>
            <a:r>
              <a:rPr lang="en-GB" sz="1400" dirty="0" err="1"/>
              <a:t>Kitwood’s</a:t>
            </a:r>
            <a:r>
              <a:rPr lang="en-GB" sz="1400" dirty="0"/>
              <a:t> person-centred approach </a:t>
            </a:r>
          </a:p>
        </p:txBody>
      </p:sp>
      <p:pic>
        <p:nvPicPr>
          <p:cNvPr id="178" name="Picture 177" descr="Hogeweyk: The First Village for People with Alzheimer's">
            <a:extLst>
              <a:ext uri="{FF2B5EF4-FFF2-40B4-BE49-F238E27FC236}">
                <a16:creationId xmlns:a16="http://schemas.microsoft.com/office/drawing/2014/main" id="{03DF3D43-2406-2261-1E1B-7D2D9149ECA0}"/>
              </a:ext>
            </a:extLst>
          </p:cNvPr>
          <p:cNvPicPr>
            <a:picLocks noChangeAspect="1"/>
          </p:cNvPicPr>
          <p:nvPr/>
        </p:nvPicPr>
        <p:blipFill>
          <a:blip r:embed="rId9"/>
          <a:stretch>
            <a:fillRect/>
          </a:stretch>
        </p:blipFill>
        <p:spPr>
          <a:xfrm>
            <a:off x="4238996" y="4349059"/>
            <a:ext cx="3714007" cy="2476005"/>
          </a:xfrm>
          <a:prstGeom prst="rect">
            <a:avLst/>
          </a:prstGeom>
        </p:spPr>
      </p:pic>
      <p:sp>
        <p:nvSpPr>
          <p:cNvPr id="180" name="TextBox 179">
            <a:extLst>
              <a:ext uri="{FF2B5EF4-FFF2-40B4-BE49-F238E27FC236}">
                <a16:creationId xmlns:a16="http://schemas.microsoft.com/office/drawing/2014/main" id="{CA848AB7-A4C7-5440-B53A-C39E8B8F307E}"/>
              </a:ext>
            </a:extLst>
          </p:cNvPr>
          <p:cNvSpPr txBox="1"/>
          <p:nvPr/>
        </p:nvSpPr>
        <p:spPr>
          <a:xfrm>
            <a:off x="6168305" y="167597"/>
            <a:ext cx="3575730" cy="307777"/>
          </a:xfrm>
          <a:prstGeom prst="rect">
            <a:avLst/>
          </a:prstGeom>
          <a:noFill/>
        </p:spPr>
        <p:txBody>
          <a:bodyPr wrap="square">
            <a:spAutoFit/>
          </a:bodyPr>
          <a:lstStyle/>
          <a:p>
            <a:r>
              <a:rPr lang="en-GB" sz="1400" dirty="0"/>
              <a:t>(Verbeek et al., 2009; Atchley, 1989)</a:t>
            </a:r>
          </a:p>
        </p:txBody>
      </p:sp>
      <p:pic>
        <p:nvPicPr>
          <p:cNvPr id="3" name="Recorded Sound">
            <a:hlinkClick r:id="" action="ppaction://media"/>
            <a:extLst>
              <a:ext uri="{FF2B5EF4-FFF2-40B4-BE49-F238E27FC236}">
                <a16:creationId xmlns:a16="http://schemas.microsoft.com/office/drawing/2014/main" id="{9B26F07E-A954-B798-9587-835690DCAB8B}"/>
              </a:ext>
            </a:extLst>
          </p:cNvPr>
          <p:cNvPicPr>
            <a:picLocks noChangeAspect="1"/>
          </p:cNvPicPr>
          <p:nvPr>
            <a:audioFile r:link="rId2"/>
            <p:extLst>
              <p:ext uri="{DAA4B4D4-6D71-4841-9C94-3DE7FCFB9230}">
                <p14:media xmlns:p14="http://schemas.microsoft.com/office/powerpoint/2010/main" r:embed="rId1"/>
              </p:ext>
            </p:extLst>
          </p:nvPr>
        </p:nvPicPr>
        <p:blipFill>
          <a:blip r:embed="rId10"/>
          <a:stretch>
            <a:fillRect/>
          </a:stretch>
        </p:blipFill>
        <p:spPr>
          <a:xfrm>
            <a:off x="11463379" y="6144233"/>
            <a:ext cx="487363" cy="487363"/>
          </a:xfrm>
          <a:prstGeom prst="rect">
            <a:avLst/>
          </a:prstGeom>
        </p:spPr>
      </p:pic>
    </p:spTree>
    <p:extLst>
      <p:ext uri="{BB962C8B-B14F-4D97-AF65-F5344CB8AC3E}">
        <p14:creationId xmlns:p14="http://schemas.microsoft.com/office/powerpoint/2010/main" val="243762239"/>
      </p:ext>
    </p:extLst>
  </p:cSld>
  <p:clrMapOvr>
    <a:masterClrMapping/>
  </p:clrMapOvr>
  <mc:AlternateContent xmlns:mc="http://schemas.openxmlformats.org/markup-compatibility/2006">
    <mc:Choice xmlns:p14="http://schemas.microsoft.com/office/powerpoint/2010/main" Requires="p14">
      <p:transition spd="slow" p14:dur="2000" advTm="135518"/>
    </mc:Choice>
    <mc:Fallback>
      <p:transition spd="slow" advTm="135518"/>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5"/>
                                        </p:tgtEl>
                                        <p:attrNameLst>
                                          <p:attrName>style.visibility</p:attrName>
                                        </p:attrNameLst>
                                      </p:cBhvr>
                                      <p:to>
                                        <p:strVal val="visible"/>
                                      </p:to>
                                    </p:set>
                                  </p:childTnLst>
                                </p:cTn>
                              </p:par>
                              <p:par>
                                <p:cTn id="7" presetID="1" presetClass="entr" presetSubtype="0" fill="hold" grpId="0" nodeType="withEffect">
                                  <p:stCondLst>
                                    <p:cond delay="0"/>
                                  </p:stCondLst>
                                  <p:childTnLst>
                                    <p:set>
                                      <p:cBhvr>
                                        <p:cTn id="8" dur="1" fill="hold">
                                          <p:stCondLst>
                                            <p:cond delay="0"/>
                                          </p:stCondLst>
                                        </p:cTn>
                                        <p:tgtEl>
                                          <p:spTgt spid="7"/>
                                        </p:tgtEl>
                                        <p:attrNameLst>
                                          <p:attrName>style.visibility</p:attrName>
                                        </p:attrNameLst>
                                      </p:cBhvr>
                                      <p:to>
                                        <p:strVal val="visible"/>
                                      </p:to>
                                    </p:set>
                                  </p:childTnLst>
                                </p:cTn>
                              </p:par>
                              <p:par>
                                <p:cTn id="9" presetID="1" presetClass="entr" presetSubtype="0" fill="hold" nodeType="withEffect">
                                  <p:stCondLst>
                                    <p:cond delay="0"/>
                                  </p:stCondLst>
                                  <p:childTnLst>
                                    <p:set>
                                      <p:cBhvr>
                                        <p:cTn id="10" dur="1" fill="hold">
                                          <p:stCondLst>
                                            <p:cond delay="0"/>
                                          </p:stCondLst>
                                        </p:cTn>
                                        <p:tgtEl>
                                          <p:spTgt spid="8"/>
                                        </p:tgtEl>
                                        <p:attrNameLst>
                                          <p:attrName>style.visibility</p:attrName>
                                        </p:attrNameLst>
                                      </p:cBhvr>
                                      <p:to>
                                        <p:strVal val="visible"/>
                                      </p:to>
                                    </p:set>
                                  </p:childTnLst>
                                </p:cTn>
                              </p:par>
                              <p:par>
                                <p:cTn id="11" presetID="1" presetClass="entr" presetSubtype="0" fill="hold" grpId="0" nodeType="withEffect">
                                  <p:stCondLst>
                                    <p:cond delay="0"/>
                                  </p:stCondLst>
                                  <p:childTnLst>
                                    <p:set>
                                      <p:cBhvr>
                                        <p:cTn id="12" dur="1" fill="hold">
                                          <p:stCondLst>
                                            <p:cond delay="0"/>
                                          </p:stCondLst>
                                        </p:cTn>
                                        <p:tgtEl>
                                          <p:spTgt spid="16"/>
                                        </p:tgtEl>
                                        <p:attrNameLst>
                                          <p:attrName>style.visibility</p:attrName>
                                        </p:attrNameLst>
                                      </p:cBhvr>
                                      <p:to>
                                        <p:strVal val="visible"/>
                                      </p:to>
                                    </p:set>
                                  </p:childTnLst>
                                </p:cTn>
                              </p:par>
                              <p:par>
                                <p:cTn id="13" presetID="1" presetClass="entr" presetSubtype="0" fill="hold" grpId="0" nodeType="withEffect">
                                  <p:stCondLst>
                                    <p:cond delay="0"/>
                                  </p:stCondLst>
                                  <p:childTnLst>
                                    <p:set>
                                      <p:cBhvr>
                                        <p:cTn id="14" dur="1" fill="hold">
                                          <p:stCondLst>
                                            <p:cond delay="0"/>
                                          </p:stCondLst>
                                        </p:cTn>
                                        <p:tgtEl>
                                          <p:spTgt spid="18"/>
                                        </p:tgtEl>
                                        <p:attrNameLst>
                                          <p:attrName>style.visibility</p:attrName>
                                        </p:attrNameLst>
                                      </p:cBhvr>
                                      <p:to>
                                        <p:strVal val="visible"/>
                                      </p:to>
                                    </p:set>
                                  </p:childTnLst>
                                </p:cTn>
                              </p:par>
                              <p:par>
                                <p:cTn id="15" presetID="1" presetClass="entr" presetSubtype="0" fill="hold" grpId="0" nodeType="withEffect">
                                  <p:stCondLst>
                                    <p:cond delay="0"/>
                                  </p:stCondLst>
                                  <p:childTnLst>
                                    <p:set>
                                      <p:cBhvr>
                                        <p:cTn id="16" dur="1" fill="hold">
                                          <p:stCondLst>
                                            <p:cond delay="0"/>
                                          </p:stCondLst>
                                        </p:cTn>
                                        <p:tgtEl>
                                          <p:spTgt spid="32"/>
                                        </p:tgtEl>
                                        <p:attrNameLst>
                                          <p:attrName>style.visibility</p:attrName>
                                        </p:attrNameLst>
                                      </p:cBhvr>
                                      <p:to>
                                        <p:strVal val="visible"/>
                                      </p:to>
                                    </p:set>
                                  </p:childTnLst>
                                </p:cTn>
                              </p:par>
                              <p:par>
                                <p:cTn id="17" presetID="1" presetClass="entr" presetSubtype="0" fill="hold" grpId="0" nodeType="withEffect">
                                  <p:stCondLst>
                                    <p:cond delay="0"/>
                                  </p:stCondLst>
                                  <p:childTnLst>
                                    <p:set>
                                      <p:cBhvr>
                                        <p:cTn id="18" dur="1" fill="hold">
                                          <p:stCondLst>
                                            <p:cond delay="0"/>
                                          </p:stCondLst>
                                        </p:cTn>
                                        <p:tgtEl>
                                          <p:spTgt spid="42"/>
                                        </p:tgtEl>
                                        <p:attrNameLst>
                                          <p:attrName>style.visibility</p:attrName>
                                        </p:attrNameLst>
                                      </p:cBhvr>
                                      <p:to>
                                        <p:strVal val="visible"/>
                                      </p:to>
                                    </p:set>
                                  </p:childTnLst>
                                </p:cTn>
                              </p:par>
                              <p:par>
                                <p:cTn id="19" presetID="1" presetClass="entr" presetSubtype="0" fill="hold" nodeType="withEffect">
                                  <p:stCondLst>
                                    <p:cond delay="0"/>
                                  </p:stCondLst>
                                  <p:childTnLst>
                                    <p:set>
                                      <p:cBhvr>
                                        <p:cTn id="20" dur="1" fill="hold">
                                          <p:stCondLst>
                                            <p:cond delay="0"/>
                                          </p:stCondLst>
                                        </p:cTn>
                                        <p:tgtEl>
                                          <p:spTgt spid="44"/>
                                        </p:tgtEl>
                                        <p:attrNameLst>
                                          <p:attrName>style.visibility</p:attrName>
                                        </p:attrNameLst>
                                      </p:cBhvr>
                                      <p:to>
                                        <p:strVal val="visible"/>
                                      </p:to>
                                    </p:set>
                                  </p:childTnLst>
                                </p:cTn>
                              </p:par>
                              <p:par>
                                <p:cTn id="21" presetID="1" presetClass="entr" presetSubtype="0" fill="hold" grpId="0" nodeType="withEffect">
                                  <p:stCondLst>
                                    <p:cond delay="0"/>
                                  </p:stCondLst>
                                  <p:childTnLst>
                                    <p:set>
                                      <p:cBhvr>
                                        <p:cTn id="22" dur="1" fill="hold">
                                          <p:stCondLst>
                                            <p:cond delay="0"/>
                                          </p:stCondLst>
                                        </p:cTn>
                                        <p:tgtEl>
                                          <p:spTgt spid="62"/>
                                        </p:tgtEl>
                                        <p:attrNameLst>
                                          <p:attrName>style.visibility</p:attrName>
                                        </p:attrNameLst>
                                      </p:cBhvr>
                                      <p:to>
                                        <p:strVal val="visible"/>
                                      </p:to>
                                    </p:set>
                                  </p:childTnLst>
                                </p:cTn>
                              </p:par>
                              <p:par>
                                <p:cTn id="23" presetID="1" presetClass="entr" presetSubtype="0" fill="hold" nodeType="withEffect">
                                  <p:stCondLst>
                                    <p:cond delay="0"/>
                                  </p:stCondLst>
                                  <p:childTnLst>
                                    <p:set>
                                      <p:cBhvr>
                                        <p:cTn id="24" dur="1" fill="hold">
                                          <p:stCondLst>
                                            <p:cond delay="0"/>
                                          </p:stCondLst>
                                        </p:cTn>
                                        <p:tgtEl>
                                          <p:spTgt spid="66"/>
                                        </p:tgtEl>
                                        <p:attrNameLst>
                                          <p:attrName>style.visibility</p:attrName>
                                        </p:attrNameLst>
                                      </p:cBhvr>
                                      <p:to>
                                        <p:strVal val="visible"/>
                                      </p:to>
                                    </p:set>
                                  </p:childTnLst>
                                </p:cTn>
                              </p:par>
                              <p:par>
                                <p:cTn id="25" presetID="1" presetClass="entr" presetSubtype="0" fill="hold" nodeType="withEffect">
                                  <p:stCondLst>
                                    <p:cond delay="0"/>
                                  </p:stCondLst>
                                  <p:childTnLst>
                                    <p:set>
                                      <p:cBhvr>
                                        <p:cTn id="26" dur="1" fill="hold">
                                          <p:stCondLst>
                                            <p:cond delay="0"/>
                                          </p:stCondLst>
                                        </p:cTn>
                                        <p:tgtEl>
                                          <p:spTgt spid="68"/>
                                        </p:tgtEl>
                                        <p:attrNameLst>
                                          <p:attrName>style.visibility</p:attrName>
                                        </p:attrNameLst>
                                      </p:cBhvr>
                                      <p:to>
                                        <p:strVal val="visible"/>
                                      </p:to>
                                    </p:set>
                                  </p:childTnLst>
                                </p:cTn>
                              </p:par>
                              <p:par>
                                <p:cTn id="27" presetID="1" presetClass="entr" presetSubtype="0" fill="hold" nodeType="withEffect">
                                  <p:stCondLst>
                                    <p:cond delay="0"/>
                                  </p:stCondLst>
                                  <p:childTnLst>
                                    <p:set>
                                      <p:cBhvr>
                                        <p:cTn id="28" dur="1" fill="hold">
                                          <p:stCondLst>
                                            <p:cond delay="0"/>
                                          </p:stCondLst>
                                        </p:cTn>
                                        <p:tgtEl>
                                          <p:spTgt spid="70"/>
                                        </p:tgtEl>
                                        <p:attrNameLst>
                                          <p:attrName>style.visibility</p:attrName>
                                        </p:attrNameLst>
                                      </p:cBhvr>
                                      <p:to>
                                        <p:strVal val="visible"/>
                                      </p:to>
                                    </p:set>
                                  </p:childTnLst>
                                </p:cTn>
                              </p:par>
                              <p:par>
                                <p:cTn id="29" presetID="1" presetClass="entr" presetSubtype="0" fill="hold" nodeType="withEffect">
                                  <p:stCondLst>
                                    <p:cond delay="0"/>
                                  </p:stCondLst>
                                  <p:childTnLst>
                                    <p:set>
                                      <p:cBhvr>
                                        <p:cTn id="30" dur="1" fill="hold">
                                          <p:stCondLst>
                                            <p:cond delay="0"/>
                                          </p:stCondLst>
                                        </p:cTn>
                                        <p:tgtEl>
                                          <p:spTgt spid="72"/>
                                        </p:tgtEl>
                                        <p:attrNameLst>
                                          <p:attrName>style.visibility</p:attrName>
                                        </p:attrNameLst>
                                      </p:cBhvr>
                                      <p:to>
                                        <p:strVal val="visible"/>
                                      </p:to>
                                    </p:set>
                                  </p:childTnLst>
                                </p:cTn>
                              </p:par>
                              <p:par>
                                <p:cTn id="31" presetID="1" presetClass="entr" presetSubtype="0" fill="hold" nodeType="withEffect">
                                  <p:stCondLst>
                                    <p:cond delay="0"/>
                                  </p:stCondLst>
                                  <p:childTnLst>
                                    <p:set>
                                      <p:cBhvr>
                                        <p:cTn id="32" dur="1" fill="hold">
                                          <p:stCondLst>
                                            <p:cond delay="0"/>
                                          </p:stCondLst>
                                        </p:cTn>
                                        <p:tgtEl>
                                          <p:spTgt spid="74"/>
                                        </p:tgtEl>
                                        <p:attrNameLst>
                                          <p:attrName>style.visibility</p:attrName>
                                        </p:attrNameLst>
                                      </p:cBhvr>
                                      <p:to>
                                        <p:strVal val="visible"/>
                                      </p:to>
                                    </p:set>
                                  </p:childTnLst>
                                </p:cTn>
                              </p:par>
                              <p:par>
                                <p:cTn id="33" presetID="1" presetClass="entr" presetSubtype="0" fill="hold" nodeType="withEffect">
                                  <p:stCondLst>
                                    <p:cond delay="0"/>
                                  </p:stCondLst>
                                  <p:childTnLst>
                                    <p:set>
                                      <p:cBhvr>
                                        <p:cTn id="34" dur="1" fill="hold">
                                          <p:stCondLst>
                                            <p:cond delay="0"/>
                                          </p:stCondLst>
                                        </p:cTn>
                                        <p:tgtEl>
                                          <p:spTgt spid="75"/>
                                        </p:tgtEl>
                                        <p:attrNameLst>
                                          <p:attrName>style.visibility</p:attrName>
                                        </p:attrNameLst>
                                      </p:cBhvr>
                                      <p:to>
                                        <p:strVal val="visible"/>
                                      </p:to>
                                    </p:set>
                                  </p:childTnLst>
                                </p:cTn>
                              </p:par>
                              <p:par>
                                <p:cTn id="35" presetID="1" presetClass="entr" presetSubtype="0" fill="hold" nodeType="withEffect">
                                  <p:stCondLst>
                                    <p:cond delay="0"/>
                                  </p:stCondLst>
                                  <p:childTnLst>
                                    <p:set>
                                      <p:cBhvr>
                                        <p:cTn id="36" dur="1" fill="hold">
                                          <p:stCondLst>
                                            <p:cond delay="0"/>
                                          </p:stCondLst>
                                        </p:cTn>
                                        <p:tgtEl>
                                          <p:spTgt spid="76"/>
                                        </p:tgtEl>
                                        <p:attrNameLst>
                                          <p:attrName>style.visibility</p:attrName>
                                        </p:attrNameLst>
                                      </p:cBhvr>
                                      <p:to>
                                        <p:strVal val="visible"/>
                                      </p:to>
                                    </p:set>
                                  </p:childTnLst>
                                </p:cTn>
                              </p:par>
                              <p:par>
                                <p:cTn id="37" presetID="1" presetClass="entr" presetSubtype="0" fill="hold" grpId="0" nodeType="withEffect">
                                  <p:stCondLst>
                                    <p:cond delay="0"/>
                                  </p:stCondLst>
                                  <p:childTnLst>
                                    <p:set>
                                      <p:cBhvr>
                                        <p:cTn id="38" dur="1" fill="hold">
                                          <p:stCondLst>
                                            <p:cond delay="0"/>
                                          </p:stCondLst>
                                        </p:cTn>
                                        <p:tgtEl>
                                          <p:spTgt spid="79"/>
                                        </p:tgtEl>
                                        <p:attrNameLst>
                                          <p:attrName>style.visibility</p:attrName>
                                        </p:attrNameLst>
                                      </p:cBhvr>
                                      <p:to>
                                        <p:strVal val="visible"/>
                                      </p:to>
                                    </p:set>
                                  </p:childTnLst>
                                </p:cTn>
                              </p:par>
                              <p:par>
                                <p:cTn id="39" presetID="1" presetClass="entr" presetSubtype="0" fill="hold" grpId="0" nodeType="withEffect">
                                  <p:stCondLst>
                                    <p:cond delay="0"/>
                                  </p:stCondLst>
                                  <p:childTnLst>
                                    <p:set>
                                      <p:cBhvr>
                                        <p:cTn id="40" dur="1" fill="hold">
                                          <p:stCondLst>
                                            <p:cond delay="0"/>
                                          </p:stCondLst>
                                        </p:cTn>
                                        <p:tgtEl>
                                          <p:spTgt spid="81"/>
                                        </p:tgtEl>
                                        <p:attrNameLst>
                                          <p:attrName>style.visibility</p:attrName>
                                        </p:attrNameLst>
                                      </p:cBhvr>
                                      <p:to>
                                        <p:strVal val="visible"/>
                                      </p:to>
                                    </p:set>
                                  </p:childTnLst>
                                </p:cTn>
                              </p:par>
                              <p:par>
                                <p:cTn id="41" presetID="1" presetClass="entr" presetSubtype="0" fill="hold" grpId="0" nodeType="withEffect">
                                  <p:stCondLst>
                                    <p:cond delay="0"/>
                                  </p:stCondLst>
                                  <p:childTnLst>
                                    <p:set>
                                      <p:cBhvr>
                                        <p:cTn id="42" dur="1" fill="hold">
                                          <p:stCondLst>
                                            <p:cond delay="0"/>
                                          </p:stCondLst>
                                        </p:cTn>
                                        <p:tgtEl>
                                          <p:spTgt spid="83"/>
                                        </p:tgtEl>
                                        <p:attrNameLst>
                                          <p:attrName>style.visibility</p:attrName>
                                        </p:attrNameLst>
                                      </p:cBhvr>
                                      <p:to>
                                        <p:strVal val="visible"/>
                                      </p:to>
                                    </p:set>
                                  </p:childTnLst>
                                </p:cTn>
                              </p:par>
                              <p:par>
                                <p:cTn id="43" presetID="1" presetClass="entr" presetSubtype="0" fill="hold" grpId="0" nodeType="withEffect">
                                  <p:stCondLst>
                                    <p:cond delay="0"/>
                                  </p:stCondLst>
                                  <p:childTnLst>
                                    <p:set>
                                      <p:cBhvr>
                                        <p:cTn id="44" dur="1" fill="hold">
                                          <p:stCondLst>
                                            <p:cond delay="0"/>
                                          </p:stCondLst>
                                        </p:cTn>
                                        <p:tgtEl>
                                          <p:spTgt spid="85"/>
                                        </p:tgtEl>
                                        <p:attrNameLst>
                                          <p:attrName>style.visibility</p:attrName>
                                        </p:attrNameLst>
                                      </p:cBhvr>
                                      <p:to>
                                        <p:strVal val="visible"/>
                                      </p:to>
                                    </p:set>
                                  </p:childTnLst>
                                </p:cTn>
                              </p:par>
                              <p:par>
                                <p:cTn id="45" presetID="1" presetClass="entr" presetSubtype="0" fill="hold" grpId="0" nodeType="withEffect">
                                  <p:stCondLst>
                                    <p:cond delay="0"/>
                                  </p:stCondLst>
                                  <p:childTnLst>
                                    <p:set>
                                      <p:cBhvr>
                                        <p:cTn id="46" dur="1" fill="hold">
                                          <p:stCondLst>
                                            <p:cond delay="0"/>
                                          </p:stCondLst>
                                        </p:cTn>
                                        <p:tgtEl>
                                          <p:spTgt spid="140"/>
                                        </p:tgtEl>
                                        <p:attrNameLst>
                                          <p:attrName>style.visibility</p:attrName>
                                        </p:attrNameLst>
                                      </p:cBhvr>
                                      <p:to>
                                        <p:strVal val="visible"/>
                                      </p:to>
                                    </p:set>
                                  </p:childTnLst>
                                </p:cTn>
                              </p:par>
                              <p:par>
                                <p:cTn id="47" presetID="1" presetClass="entr" presetSubtype="0" fill="hold" grpId="0" nodeType="withEffect">
                                  <p:stCondLst>
                                    <p:cond delay="0"/>
                                  </p:stCondLst>
                                  <p:childTnLst>
                                    <p:set>
                                      <p:cBhvr>
                                        <p:cTn id="48" dur="1" fill="hold">
                                          <p:stCondLst>
                                            <p:cond delay="0"/>
                                          </p:stCondLst>
                                        </p:cTn>
                                        <p:tgtEl>
                                          <p:spTgt spid="148"/>
                                        </p:tgtEl>
                                        <p:attrNameLst>
                                          <p:attrName>style.visibility</p:attrName>
                                        </p:attrNameLst>
                                      </p:cBhvr>
                                      <p:to>
                                        <p:strVal val="visible"/>
                                      </p:to>
                                    </p:set>
                                  </p:childTnLst>
                                </p:cTn>
                              </p:par>
                              <p:par>
                                <p:cTn id="49" presetID="1" presetClass="entr" presetSubtype="0" fill="hold" nodeType="withEffect">
                                  <p:stCondLst>
                                    <p:cond delay="0"/>
                                  </p:stCondLst>
                                  <p:childTnLst>
                                    <p:set>
                                      <p:cBhvr>
                                        <p:cTn id="50" dur="1" fill="hold">
                                          <p:stCondLst>
                                            <p:cond delay="0"/>
                                          </p:stCondLst>
                                        </p:cTn>
                                        <p:tgtEl>
                                          <p:spTgt spid="150"/>
                                        </p:tgtEl>
                                        <p:attrNameLst>
                                          <p:attrName>style.visibility</p:attrName>
                                        </p:attrNameLst>
                                      </p:cBhvr>
                                      <p:to>
                                        <p:strVal val="visible"/>
                                      </p:to>
                                    </p:set>
                                  </p:childTnLst>
                                </p:cTn>
                              </p:par>
                              <p:par>
                                <p:cTn id="51" presetID="1" presetClass="entr" presetSubtype="0" fill="hold" grpId="0" nodeType="withEffect">
                                  <p:stCondLst>
                                    <p:cond delay="0"/>
                                  </p:stCondLst>
                                  <p:childTnLst>
                                    <p:set>
                                      <p:cBhvr>
                                        <p:cTn id="52" dur="1" fill="hold">
                                          <p:stCondLst>
                                            <p:cond delay="0"/>
                                          </p:stCondLst>
                                        </p:cTn>
                                        <p:tgtEl>
                                          <p:spTgt spid="152"/>
                                        </p:tgtEl>
                                        <p:attrNameLst>
                                          <p:attrName>style.visibility</p:attrName>
                                        </p:attrNameLst>
                                      </p:cBhvr>
                                      <p:to>
                                        <p:strVal val="visible"/>
                                      </p:to>
                                    </p:set>
                                  </p:childTnLst>
                                </p:cTn>
                              </p:par>
                              <p:par>
                                <p:cTn id="53" presetID="1" presetClass="entr" presetSubtype="0" fill="hold" nodeType="withEffect">
                                  <p:stCondLst>
                                    <p:cond delay="0"/>
                                  </p:stCondLst>
                                  <p:childTnLst>
                                    <p:set>
                                      <p:cBhvr>
                                        <p:cTn id="54" dur="1" fill="hold">
                                          <p:stCondLst>
                                            <p:cond delay="0"/>
                                          </p:stCondLst>
                                        </p:cTn>
                                        <p:tgtEl>
                                          <p:spTgt spid="165"/>
                                        </p:tgtEl>
                                        <p:attrNameLst>
                                          <p:attrName>style.visibility</p:attrName>
                                        </p:attrNameLst>
                                      </p:cBhvr>
                                      <p:to>
                                        <p:strVal val="visible"/>
                                      </p:to>
                                    </p:set>
                                  </p:childTnLst>
                                </p:cTn>
                              </p:par>
                              <p:par>
                                <p:cTn id="55" presetID="1" presetClass="entr" presetSubtype="0" fill="hold" grpId="0" nodeType="withEffect">
                                  <p:stCondLst>
                                    <p:cond delay="0"/>
                                  </p:stCondLst>
                                  <p:childTnLst>
                                    <p:set>
                                      <p:cBhvr>
                                        <p:cTn id="56" dur="1" fill="hold">
                                          <p:stCondLst>
                                            <p:cond delay="0"/>
                                          </p:stCondLst>
                                        </p:cTn>
                                        <p:tgtEl>
                                          <p:spTgt spid="167"/>
                                        </p:tgtEl>
                                        <p:attrNameLst>
                                          <p:attrName>style.visibility</p:attrName>
                                        </p:attrNameLst>
                                      </p:cBhvr>
                                      <p:to>
                                        <p:strVal val="visible"/>
                                      </p:to>
                                    </p:set>
                                  </p:childTnLst>
                                </p:cTn>
                              </p:par>
                              <p:par>
                                <p:cTn id="57" presetID="1" presetClass="entr" presetSubtype="0" fill="hold" grpId="0" nodeType="withEffect">
                                  <p:stCondLst>
                                    <p:cond delay="0"/>
                                  </p:stCondLst>
                                  <p:childTnLst>
                                    <p:set>
                                      <p:cBhvr>
                                        <p:cTn id="58" dur="1" fill="hold">
                                          <p:stCondLst>
                                            <p:cond delay="0"/>
                                          </p:stCondLst>
                                        </p:cTn>
                                        <p:tgtEl>
                                          <p:spTgt spid="168"/>
                                        </p:tgtEl>
                                        <p:attrNameLst>
                                          <p:attrName>style.visibility</p:attrName>
                                        </p:attrNameLst>
                                      </p:cBhvr>
                                      <p:to>
                                        <p:strVal val="visible"/>
                                      </p:to>
                                    </p:set>
                                  </p:childTnLst>
                                </p:cTn>
                              </p:par>
                              <p:par>
                                <p:cTn id="59" presetID="1" presetClass="entr" presetSubtype="0" fill="hold" nodeType="withEffect">
                                  <p:stCondLst>
                                    <p:cond delay="0"/>
                                  </p:stCondLst>
                                  <p:childTnLst>
                                    <p:set>
                                      <p:cBhvr>
                                        <p:cTn id="60" dur="1" fill="hold">
                                          <p:stCondLst>
                                            <p:cond delay="0"/>
                                          </p:stCondLst>
                                        </p:cTn>
                                        <p:tgtEl>
                                          <p:spTgt spid="169"/>
                                        </p:tgtEl>
                                        <p:attrNameLst>
                                          <p:attrName>style.visibility</p:attrName>
                                        </p:attrNameLst>
                                      </p:cBhvr>
                                      <p:to>
                                        <p:strVal val="visible"/>
                                      </p:to>
                                    </p:set>
                                  </p:childTnLst>
                                </p:cTn>
                              </p:par>
                              <p:par>
                                <p:cTn id="61" presetID="1" presetClass="entr" presetSubtype="0" fill="hold" nodeType="withEffect">
                                  <p:stCondLst>
                                    <p:cond delay="0"/>
                                  </p:stCondLst>
                                  <p:childTnLst>
                                    <p:set>
                                      <p:cBhvr>
                                        <p:cTn id="62" dur="1" fill="hold">
                                          <p:stCondLst>
                                            <p:cond delay="0"/>
                                          </p:stCondLst>
                                        </p:cTn>
                                        <p:tgtEl>
                                          <p:spTgt spid="170"/>
                                        </p:tgtEl>
                                        <p:attrNameLst>
                                          <p:attrName>style.visibility</p:attrName>
                                        </p:attrNameLst>
                                      </p:cBhvr>
                                      <p:to>
                                        <p:strVal val="visible"/>
                                      </p:to>
                                    </p:set>
                                  </p:childTnLst>
                                </p:cTn>
                              </p:par>
                              <p:par>
                                <p:cTn id="63" presetID="1" presetClass="entr" presetSubtype="0" fill="hold" nodeType="withEffect">
                                  <p:stCondLst>
                                    <p:cond delay="0"/>
                                  </p:stCondLst>
                                  <p:childTnLst>
                                    <p:set>
                                      <p:cBhvr>
                                        <p:cTn id="64" dur="1" fill="hold">
                                          <p:stCondLst>
                                            <p:cond delay="0"/>
                                          </p:stCondLst>
                                        </p:cTn>
                                        <p:tgtEl>
                                          <p:spTgt spid="171"/>
                                        </p:tgtEl>
                                        <p:attrNameLst>
                                          <p:attrName>style.visibility</p:attrName>
                                        </p:attrNameLst>
                                      </p:cBhvr>
                                      <p:to>
                                        <p:strVal val="visible"/>
                                      </p:to>
                                    </p:set>
                                  </p:childTnLst>
                                </p:cTn>
                              </p:par>
                              <p:par>
                                <p:cTn id="65" presetID="1" presetClass="entr" presetSubtype="0" fill="hold" nodeType="withEffect">
                                  <p:stCondLst>
                                    <p:cond delay="0"/>
                                  </p:stCondLst>
                                  <p:childTnLst>
                                    <p:set>
                                      <p:cBhvr>
                                        <p:cTn id="66" dur="1" fill="hold">
                                          <p:stCondLst>
                                            <p:cond delay="0"/>
                                          </p:stCondLst>
                                        </p:cTn>
                                        <p:tgtEl>
                                          <p:spTgt spid="172"/>
                                        </p:tgtEl>
                                        <p:attrNameLst>
                                          <p:attrName>style.visibility</p:attrName>
                                        </p:attrNameLst>
                                      </p:cBhvr>
                                      <p:to>
                                        <p:strVal val="visible"/>
                                      </p:to>
                                    </p:set>
                                  </p:childTnLst>
                                </p:cTn>
                              </p:par>
                              <p:par>
                                <p:cTn id="67" presetID="1" presetClass="entr" presetSubtype="0" fill="hold" nodeType="withEffect">
                                  <p:stCondLst>
                                    <p:cond delay="0"/>
                                  </p:stCondLst>
                                  <p:childTnLst>
                                    <p:set>
                                      <p:cBhvr>
                                        <p:cTn id="68" dur="1" fill="hold">
                                          <p:stCondLst>
                                            <p:cond delay="0"/>
                                          </p:stCondLst>
                                        </p:cTn>
                                        <p:tgtEl>
                                          <p:spTgt spid="173"/>
                                        </p:tgtEl>
                                        <p:attrNameLst>
                                          <p:attrName>style.visibility</p:attrName>
                                        </p:attrNameLst>
                                      </p:cBhvr>
                                      <p:to>
                                        <p:strVal val="visible"/>
                                      </p:to>
                                    </p:set>
                                  </p:childTnLst>
                                </p:cTn>
                              </p:par>
                              <p:par>
                                <p:cTn id="69" presetID="1" presetClass="entr" presetSubtype="0" fill="hold" grpId="0" nodeType="withEffect">
                                  <p:stCondLst>
                                    <p:cond delay="0"/>
                                  </p:stCondLst>
                                  <p:childTnLst>
                                    <p:set>
                                      <p:cBhvr>
                                        <p:cTn id="70" dur="1" fill="hold">
                                          <p:stCondLst>
                                            <p:cond delay="0"/>
                                          </p:stCondLst>
                                        </p:cTn>
                                        <p:tgtEl>
                                          <p:spTgt spid="174"/>
                                        </p:tgtEl>
                                        <p:attrNameLst>
                                          <p:attrName>style.visibility</p:attrName>
                                        </p:attrNameLst>
                                      </p:cBhvr>
                                      <p:to>
                                        <p:strVal val="visible"/>
                                      </p:to>
                                    </p:set>
                                  </p:childTnLst>
                                </p:cTn>
                              </p:par>
                              <p:par>
                                <p:cTn id="71" presetID="1" presetClass="entr" presetSubtype="0" fill="hold" grpId="0" nodeType="withEffect">
                                  <p:stCondLst>
                                    <p:cond delay="0"/>
                                  </p:stCondLst>
                                  <p:childTnLst>
                                    <p:set>
                                      <p:cBhvr>
                                        <p:cTn id="72" dur="1" fill="hold">
                                          <p:stCondLst>
                                            <p:cond delay="0"/>
                                          </p:stCondLst>
                                        </p:cTn>
                                        <p:tgtEl>
                                          <p:spTgt spid="175"/>
                                        </p:tgtEl>
                                        <p:attrNameLst>
                                          <p:attrName>style.visibility</p:attrName>
                                        </p:attrNameLst>
                                      </p:cBhvr>
                                      <p:to>
                                        <p:strVal val="visible"/>
                                      </p:to>
                                    </p:set>
                                  </p:childTnLst>
                                </p:cTn>
                              </p:par>
                              <p:par>
                                <p:cTn id="73" presetID="1" presetClass="entr" presetSubtype="0" fill="hold" nodeType="withEffect">
                                  <p:stCondLst>
                                    <p:cond delay="0"/>
                                  </p:stCondLst>
                                  <p:childTnLst>
                                    <p:set>
                                      <p:cBhvr>
                                        <p:cTn id="74" dur="1" fill="hold">
                                          <p:stCondLst>
                                            <p:cond delay="0"/>
                                          </p:stCondLst>
                                        </p:cTn>
                                        <p:tgtEl>
                                          <p:spTgt spid="176"/>
                                        </p:tgtEl>
                                        <p:attrNameLst>
                                          <p:attrName>style.visibility</p:attrName>
                                        </p:attrNameLst>
                                      </p:cBhvr>
                                      <p:to>
                                        <p:strVal val="visible"/>
                                      </p:to>
                                    </p:set>
                                  </p:childTnLst>
                                </p:cTn>
                              </p:par>
                              <p:par>
                                <p:cTn id="75" presetID="1" presetClass="entr" presetSubtype="0" fill="hold" grpId="0" nodeType="withEffect">
                                  <p:stCondLst>
                                    <p:cond delay="0"/>
                                  </p:stCondLst>
                                  <p:childTnLst>
                                    <p:set>
                                      <p:cBhvr>
                                        <p:cTn id="76" dur="1" fill="hold">
                                          <p:stCondLst>
                                            <p:cond delay="0"/>
                                          </p:stCondLst>
                                        </p:cTn>
                                        <p:tgtEl>
                                          <p:spTgt spid="177"/>
                                        </p:tgtEl>
                                        <p:attrNameLst>
                                          <p:attrName>style.visibility</p:attrName>
                                        </p:attrNameLst>
                                      </p:cBhvr>
                                      <p:to>
                                        <p:strVal val="visible"/>
                                      </p:to>
                                    </p:set>
                                  </p:childTnLst>
                                </p:cTn>
                              </p:par>
                              <p:par>
                                <p:cTn id="77" presetID="1" presetClass="entr" presetSubtype="0" fill="hold" nodeType="withEffect">
                                  <p:stCondLst>
                                    <p:cond delay="0"/>
                                  </p:stCondLst>
                                  <p:childTnLst>
                                    <p:set>
                                      <p:cBhvr>
                                        <p:cTn id="78" dur="1" fill="hold">
                                          <p:stCondLst>
                                            <p:cond delay="0"/>
                                          </p:stCondLst>
                                        </p:cTn>
                                        <p:tgtEl>
                                          <p:spTgt spid="178"/>
                                        </p:tgtEl>
                                        <p:attrNameLst>
                                          <p:attrName>style.visibility</p:attrName>
                                        </p:attrNameLst>
                                      </p:cBhvr>
                                      <p:to>
                                        <p:strVal val="visible"/>
                                      </p:to>
                                    </p:set>
                                  </p:childTnLst>
                                </p:cTn>
                              </p:par>
                              <p:par>
                                <p:cTn id="79" presetID="1" presetClass="entr" presetSubtype="0" fill="hold" grpId="0" nodeType="withEffect">
                                  <p:stCondLst>
                                    <p:cond delay="0"/>
                                  </p:stCondLst>
                                  <p:childTnLst>
                                    <p:set>
                                      <p:cBhvr>
                                        <p:cTn id="80" dur="1" fill="hold">
                                          <p:stCondLst>
                                            <p:cond delay="0"/>
                                          </p:stCondLst>
                                        </p:cTn>
                                        <p:tgtEl>
                                          <p:spTgt spid="180"/>
                                        </p:tgtEl>
                                        <p:attrNameLst>
                                          <p:attrName>style.visibility</p:attrName>
                                        </p:attrNameLst>
                                      </p:cBhvr>
                                      <p:to>
                                        <p:strVal val="visible"/>
                                      </p:to>
                                    </p:set>
                                  </p:childTnLst>
                                </p:cTn>
                              </p:par>
                            </p:childTnLst>
                          </p:cTn>
                        </p:par>
                        <p:par>
                          <p:cTn id="81" fill="hold">
                            <p:stCondLst>
                              <p:cond delay="0"/>
                            </p:stCondLst>
                            <p:childTnLst>
                              <p:par>
                                <p:cTn id="82" presetID="1" presetClass="mediacall" presetSubtype="0" fill="hold" nodeType="afterEffect">
                                  <p:stCondLst>
                                    <p:cond delay="0"/>
                                  </p:stCondLst>
                                  <p:childTnLst>
                                    <p:cmd type="call" cmd="playFrom(0.0)">
                                      <p:cBhvr>
                                        <p:cTn id="83" dur="88728" fill="hold"/>
                                        <p:tgtEl>
                                          <p:spTgt spid="3"/>
                                        </p:tgtEl>
                                      </p:cBhvr>
                                    </p:cmd>
                                  </p:childTnLst>
                                </p:cTn>
                              </p:par>
                            </p:childTnLst>
                          </p:cTn>
                        </p:par>
                      </p:childTnLst>
                    </p:cTn>
                  </p:par>
                </p:childTnLst>
              </p:cTn>
              <p:prevCondLst>
                <p:cond evt="onPrev" delay="0">
                  <p:tgtEl>
                    <p:sldTgt/>
                  </p:tgtEl>
                </p:cond>
              </p:prevCondLst>
              <p:nextCondLst>
                <p:cond evt="onNext" delay="0">
                  <p:tgtEl>
                    <p:sldTgt/>
                  </p:tgtEl>
                </p:cond>
              </p:nextCondLst>
            </p:seq>
            <p:audio>
              <p:cMediaNode vol="80000">
                <p:cTn id="84" fill="hold" display="0">
                  <p:stCondLst>
                    <p:cond delay="indefinite"/>
                  </p:stCondLst>
                  <p:endCondLst>
                    <p:cond evt="onStopAudio" delay="0">
                      <p:tgtEl>
                        <p:sldTgt/>
                      </p:tgtEl>
                    </p:cond>
                  </p:endCondLst>
                </p:cTn>
                <p:tgtEl>
                  <p:spTgt spid="3"/>
                </p:tgtEl>
              </p:cMediaNode>
            </p:audio>
          </p:childTnLst>
        </p:cTn>
      </p:par>
    </p:tnLst>
    <p:bldLst>
      <p:bldP spid="5" grpId="0"/>
      <p:bldP spid="7" grpId="0"/>
      <p:bldP spid="16" grpId="0" animBg="1"/>
      <p:bldP spid="18" grpId="0" animBg="1"/>
      <p:bldP spid="32" grpId="0" animBg="1"/>
      <p:bldP spid="42" grpId="0" animBg="1"/>
      <p:bldP spid="62" grpId="0"/>
      <p:bldP spid="79" grpId="0"/>
      <p:bldP spid="81" grpId="0"/>
      <p:bldP spid="83" grpId="0"/>
      <p:bldP spid="85" grpId="0"/>
      <p:bldP spid="140" grpId="0" animBg="1"/>
      <p:bldP spid="148" grpId="0" animBg="1"/>
      <p:bldP spid="152" grpId="0"/>
      <p:bldP spid="167" grpId="0" animBg="1"/>
      <p:bldP spid="168" grpId="0" animBg="1"/>
      <p:bldP spid="174" grpId="0"/>
      <p:bldP spid="175" grpId="0"/>
      <p:bldP spid="177" grpId="0"/>
      <p:bldP spid="180" grpId="0"/>
    </p:bldLst>
  </p:timing>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extBox 3">
            <a:extLst>
              <a:ext uri="{FF2B5EF4-FFF2-40B4-BE49-F238E27FC236}">
                <a16:creationId xmlns:a16="http://schemas.microsoft.com/office/drawing/2014/main" id="{0516403F-DA36-B98D-5348-5EEE2B8B8201}"/>
              </a:ext>
            </a:extLst>
          </p:cNvPr>
          <p:cNvSpPr txBox="1"/>
          <p:nvPr/>
        </p:nvSpPr>
        <p:spPr>
          <a:xfrm>
            <a:off x="174323" y="810594"/>
            <a:ext cx="8819205" cy="523220"/>
          </a:xfrm>
          <a:prstGeom prst="rect">
            <a:avLst/>
          </a:prstGeom>
          <a:noFill/>
        </p:spPr>
        <p:txBody>
          <a:bodyPr wrap="square" rtlCol="0">
            <a:spAutoFit/>
          </a:bodyPr>
          <a:lstStyle/>
          <a:p>
            <a:r>
              <a:rPr lang="en-GB" sz="2800" b="1" dirty="0">
                <a:solidFill>
                  <a:srgbClr val="845D9E"/>
                </a:solidFill>
                <a:latin typeface="Meiryo" panose="020B0604030504040204" pitchFamily="34" charset="-128"/>
                <a:ea typeface="Meiryo" panose="020B0604030504040204" pitchFamily="34" charset="-128"/>
                <a:cs typeface="Angsana New" panose="02020603050405020304" pitchFamily="18" charset="-34"/>
              </a:rPr>
              <a:t>Age UK </a:t>
            </a:r>
            <a:endParaRPr lang="en-GB" sz="4400" b="1" dirty="0">
              <a:solidFill>
                <a:srgbClr val="845D9E"/>
              </a:solidFill>
              <a:latin typeface="Meiryo" panose="020B0604030504040204" pitchFamily="34" charset="-128"/>
              <a:ea typeface="Meiryo" panose="020B0604030504040204" pitchFamily="34" charset="-128"/>
              <a:cs typeface="Angsana New" panose="02020603050405020304" pitchFamily="18" charset="-34"/>
            </a:endParaRPr>
          </a:p>
        </p:txBody>
      </p:sp>
      <p:sp>
        <p:nvSpPr>
          <p:cNvPr id="5" name="TextBox 4">
            <a:extLst>
              <a:ext uri="{FF2B5EF4-FFF2-40B4-BE49-F238E27FC236}">
                <a16:creationId xmlns:a16="http://schemas.microsoft.com/office/drawing/2014/main" id="{6263F5D7-B934-D5F2-CED9-1BB21C636CA4}"/>
              </a:ext>
            </a:extLst>
          </p:cNvPr>
          <p:cNvSpPr txBox="1"/>
          <p:nvPr/>
        </p:nvSpPr>
        <p:spPr>
          <a:xfrm>
            <a:off x="132079" y="169850"/>
            <a:ext cx="7632299" cy="830997"/>
          </a:xfrm>
          <a:prstGeom prst="rect">
            <a:avLst/>
          </a:prstGeom>
          <a:noFill/>
        </p:spPr>
        <p:txBody>
          <a:bodyPr wrap="square" rtlCol="0">
            <a:spAutoFit/>
          </a:bodyPr>
          <a:lstStyle/>
          <a:p>
            <a:r>
              <a:rPr lang="en-GB" sz="4800" b="1" dirty="0">
                <a:solidFill>
                  <a:srgbClr val="0F121A"/>
                </a:solidFill>
                <a:latin typeface="Modern No. 20" panose="02070704070505020303" pitchFamily="18" charset="0"/>
              </a:rPr>
              <a:t>Case Study Two:</a:t>
            </a:r>
            <a:endParaRPr lang="en-GB" sz="2800" b="1" dirty="0">
              <a:solidFill>
                <a:srgbClr val="0F121A"/>
              </a:solidFill>
              <a:latin typeface="Modern No. 20" panose="02070704070505020303" pitchFamily="18" charset="0"/>
            </a:endParaRPr>
          </a:p>
        </p:txBody>
      </p:sp>
      <p:cxnSp>
        <p:nvCxnSpPr>
          <p:cNvPr id="6" name="Straight Connector 5">
            <a:extLst>
              <a:ext uri="{FF2B5EF4-FFF2-40B4-BE49-F238E27FC236}">
                <a16:creationId xmlns:a16="http://schemas.microsoft.com/office/drawing/2014/main" id="{BADB1F33-78C4-D829-8E57-00008BA07E1F}"/>
              </a:ext>
            </a:extLst>
          </p:cNvPr>
          <p:cNvCxnSpPr>
            <a:cxnSpLocks/>
          </p:cNvCxnSpPr>
          <p:nvPr/>
        </p:nvCxnSpPr>
        <p:spPr>
          <a:xfrm>
            <a:off x="294636" y="1374208"/>
            <a:ext cx="398784" cy="0"/>
          </a:xfrm>
          <a:prstGeom prst="line">
            <a:avLst/>
          </a:prstGeom>
          <a:ln w="38100">
            <a:solidFill>
              <a:srgbClr val="845D9E"/>
            </a:solidFill>
          </a:ln>
        </p:spPr>
        <p:style>
          <a:lnRef idx="2">
            <a:schemeClr val="accent1"/>
          </a:lnRef>
          <a:fillRef idx="0">
            <a:schemeClr val="accent1"/>
          </a:fillRef>
          <a:effectRef idx="1">
            <a:schemeClr val="accent1"/>
          </a:effectRef>
          <a:fontRef idx="minor">
            <a:schemeClr val="tx1"/>
          </a:fontRef>
        </p:style>
      </p:cxnSp>
      <p:sp>
        <p:nvSpPr>
          <p:cNvPr id="7" name="TextBox 6">
            <a:extLst>
              <a:ext uri="{FF2B5EF4-FFF2-40B4-BE49-F238E27FC236}">
                <a16:creationId xmlns:a16="http://schemas.microsoft.com/office/drawing/2014/main" id="{195560F5-9129-C829-2353-9630CDF228C4}"/>
              </a:ext>
            </a:extLst>
          </p:cNvPr>
          <p:cNvSpPr txBox="1"/>
          <p:nvPr/>
        </p:nvSpPr>
        <p:spPr>
          <a:xfrm>
            <a:off x="620294" y="1215888"/>
            <a:ext cx="6816826" cy="338554"/>
          </a:xfrm>
          <a:prstGeom prst="rect">
            <a:avLst/>
          </a:prstGeom>
          <a:noFill/>
        </p:spPr>
        <p:txBody>
          <a:bodyPr wrap="square" rtlCol="0">
            <a:spAutoFit/>
          </a:bodyPr>
          <a:lstStyle/>
          <a:p>
            <a:r>
              <a:rPr lang="en-GB" sz="1600" dirty="0">
                <a:latin typeface="Arial Nova" panose="020B0504020202020204" pitchFamily="34" charset="0"/>
              </a:rPr>
              <a:t>SUPPORTING INDEPENDENCE IN THE COMMUNITY </a:t>
            </a:r>
          </a:p>
        </p:txBody>
      </p:sp>
      <p:sp>
        <p:nvSpPr>
          <p:cNvPr id="9" name="Rectangle: Rounded Corners 8">
            <a:extLst>
              <a:ext uri="{FF2B5EF4-FFF2-40B4-BE49-F238E27FC236}">
                <a16:creationId xmlns:a16="http://schemas.microsoft.com/office/drawing/2014/main" id="{BF0D4E70-BA8E-30B5-0A88-3D53533F43D1}"/>
              </a:ext>
            </a:extLst>
          </p:cNvPr>
          <p:cNvSpPr/>
          <p:nvPr/>
        </p:nvSpPr>
        <p:spPr>
          <a:xfrm>
            <a:off x="92606" y="1641592"/>
            <a:ext cx="3217726" cy="2707156"/>
          </a:xfrm>
          <a:prstGeom prst="roundRect">
            <a:avLst>
              <a:gd name="adj" fmla="val 9560"/>
            </a:avLst>
          </a:prstGeom>
          <a:solidFill>
            <a:srgbClr val="EDF1E9"/>
          </a:solidFill>
          <a:ln>
            <a:solidFill>
              <a:srgbClr val="EDF1E9"/>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sz="1400"/>
          </a:p>
        </p:txBody>
      </p:sp>
      <p:sp>
        <p:nvSpPr>
          <p:cNvPr id="11" name="Rectangle: Rounded Corners 10">
            <a:extLst>
              <a:ext uri="{FF2B5EF4-FFF2-40B4-BE49-F238E27FC236}">
                <a16:creationId xmlns:a16="http://schemas.microsoft.com/office/drawing/2014/main" id="{61F95B5C-EE3F-D61C-1440-1422E8605ED5}"/>
              </a:ext>
            </a:extLst>
          </p:cNvPr>
          <p:cNvSpPr/>
          <p:nvPr/>
        </p:nvSpPr>
        <p:spPr>
          <a:xfrm>
            <a:off x="4483455" y="1525726"/>
            <a:ext cx="3491760" cy="2921737"/>
          </a:xfrm>
          <a:prstGeom prst="roundRect">
            <a:avLst>
              <a:gd name="adj" fmla="val 9560"/>
            </a:avLst>
          </a:prstGeom>
          <a:solidFill>
            <a:srgbClr val="FBF0EB"/>
          </a:solidFill>
          <a:ln>
            <a:solidFill>
              <a:srgbClr val="EEF0E5"/>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sz="1400"/>
          </a:p>
        </p:txBody>
      </p:sp>
      <p:sp>
        <p:nvSpPr>
          <p:cNvPr id="13" name="Rectangle: Rounded Corners 12">
            <a:extLst>
              <a:ext uri="{FF2B5EF4-FFF2-40B4-BE49-F238E27FC236}">
                <a16:creationId xmlns:a16="http://schemas.microsoft.com/office/drawing/2014/main" id="{C9354495-BB22-57D7-8478-42BE46E28152}"/>
              </a:ext>
            </a:extLst>
          </p:cNvPr>
          <p:cNvSpPr/>
          <p:nvPr/>
        </p:nvSpPr>
        <p:spPr>
          <a:xfrm>
            <a:off x="294636" y="1769483"/>
            <a:ext cx="2867422" cy="425703"/>
          </a:xfrm>
          <a:prstGeom prst="roundRect">
            <a:avLst>
              <a:gd name="adj" fmla="val 50000"/>
            </a:avLst>
          </a:prstGeom>
          <a:solidFill>
            <a:srgbClr val="507067"/>
          </a:solidFill>
          <a:ln>
            <a:solidFill>
              <a:srgbClr val="507067"/>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r>
              <a:rPr lang="en-GB" sz="1400" b="1" dirty="0"/>
              <a:t>Background </a:t>
            </a:r>
          </a:p>
        </p:txBody>
      </p:sp>
      <p:sp>
        <p:nvSpPr>
          <p:cNvPr id="15" name="Rectangle: Rounded Corners 14">
            <a:extLst>
              <a:ext uri="{FF2B5EF4-FFF2-40B4-BE49-F238E27FC236}">
                <a16:creationId xmlns:a16="http://schemas.microsoft.com/office/drawing/2014/main" id="{4BE17C3A-FFCA-A7A3-5F66-C09AAA18B42B}"/>
              </a:ext>
            </a:extLst>
          </p:cNvPr>
          <p:cNvSpPr/>
          <p:nvPr/>
        </p:nvSpPr>
        <p:spPr>
          <a:xfrm>
            <a:off x="4863732" y="1648293"/>
            <a:ext cx="2867422" cy="425703"/>
          </a:xfrm>
          <a:prstGeom prst="roundRect">
            <a:avLst>
              <a:gd name="adj" fmla="val 50000"/>
            </a:avLst>
          </a:prstGeom>
          <a:solidFill>
            <a:srgbClr val="E8EAE9"/>
          </a:solidFill>
          <a:ln>
            <a:solidFill>
              <a:srgbClr val="E8EAE9"/>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r>
              <a:rPr lang="en-GB" sz="1400" b="1" dirty="0">
                <a:solidFill>
                  <a:schemeClr val="tx1"/>
                </a:solidFill>
              </a:rPr>
              <a:t>Key Interventions </a:t>
            </a:r>
          </a:p>
        </p:txBody>
      </p:sp>
      <p:pic>
        <p:nvPicPr>
          <p:cNvPr id="45" name="Picture 44">
            <a:extLst>
              <a:ext uri="{FF2B5EF4-FFF2-40B4-BE49-F238E27FC236}">
                <a16:creationId xmlns:a16="http://schemas.microsoft.com/office/drawing/2014/main" id="{176F5A29-4796-7272-1A2F-64BA33FDB133}"/>
              </a:ext>
            </a:extLst>
          </p:cNvPr>
          <p:cNvPicPr>
            <a:picLocks noChangeAspect="1"/>
          </p:cNvPicPr>
          <p:nvPr/>
        </p:nvPicPr>
        <p:blipFill>
          <a:blip r:embed="rId4"/>
          <a:srcRect l="19218" t="57525" r="18804" b="26600"/>
          <a:stretch>
            <a:fillRect/>
          </a:stretch>
        </p:blipFill>
        <p:spPr>
          <a:xfrm>
            <a:off x="294636" y="1679666"/>
            <a:ext cx="571500" cy="586741"/>
          </a:xfrm>
          <a:prstGeom prst="flowChartConnector">
            <a:avLst/>
          </a:prstGeom>
          <a:ln>
            <a:solidFill>
              <a:schemeClr val="bg1"/>
            </a:solidFill>
          </a:ln>
        </p:spPr>
      </p:pic>
      <p:cxnSp>
        <p:nvCxnSpPr>
          <p:cNvPr id="53" name="Straight Connector 52">
            <a:extLst>
              <a:ext uri="{FF2B5EF4-FFF2-40B4-BE49-F238E27FC236}">
                <a16:creationId xmlns:a16="http://schemas.microsoft.com/office/drawing/2014/main" id="{D311DBCB-E5B0-3D63-3033-1B756E2C5CC6}"/>
              </a:ext>
            </a:extLst>
          </p:cNvPr>
          <p:cNvCxnSpPr/>
          <p:nvPr/>
        </p:nvCxnSpPr>
        <p:spPr>
          <a:xfrm>
            <a:off x="4863732" y="2970172"/>
            <a:ext cx="2476971" cy="0"/>
          </a:xfrm>
          <a:prstGeom prst="line">
            <a:avLst/>
          </a:prstGeom>
          <a:ln>
            <a:solidFill>
              <a:schemeClr val="bg1"/>
            </a:solidFill>
          </a:ln>
        </p:spPr>
        <p:style>
          <a:lnRef idx="2">
            <a:schemeClr val="accent1"/>
          </a:lnRef>
          <a:fillRef idx="0">
            <a:schemeClr val="accent1"/>
          </a:fillRef>
          <a:effectRef idx="1">
            <a:schemeClr val="accent1"/>
          </a:effectRef>
          <a:fontRef idx="minor">
            <a:schemeClr val="tx1"/>
          </a:fontRef>
        </p:style>
      </p:cxnSp>
      <p:cxnSp>
        <p:nvCxnSpPr>
          <p:cNvPr id="55" name="Straight Connector 54">
            <a:extLst>
              <a:ext uri="{FF2B5EF4-FFF2-40B4-BE49-F238E27FC236}">
                <a16:creationId xmlns:a16="http://schemas.microsoft.com/office/drawing/2014/main" id="{724A64EE-1937-6B5F-D721-B54F60818814}"/>
              </a:ext>
            </a:extLst>
          </p:cNvPr>
          <p:cNvCxnSpPr/>
          <p:nvPr/>
        </p:nvCxnSpPr>
        <p:spPr>
          <a:xfrm>
            <a:off x="4863732" y="3724137"/>
            <a:ext cx="2476971" cy="0"/>
          </a:xfrm>
          <a:prstGeom prst="line">
            <a:avLst/>
          </a:prstGeom>
          <a:ln>
            <a:solidFill>
              <a:schemeClr val="bg1"/>
            </a:solidFill>
          </a:ln>
        </p:spPr>
        <p:style>
          <a:lnRef idx="2">
            <a:schemeClr val="accent1"/>
          </a:lnRef>
          <a:fillRef idx="0">
            <a:schemeClr val="accent1"/>
          </a:fillRef>
          <a:effectRef idx="1">
            <a:schemeClr val="accent1"/>
          </a:effectRef>
          <a:fontRef idx="minor">
            <a:schemeClr val="tx1"/>
          </a:fontRef>
        </p:style>
      </p:cxnSp>
      <p:sp>
        <p:nvSpPr>
          <p:cNvPr id="66" name="Rectangle: Rounded Corners 65">
            <a:extLst>
              <a:ext uri="{FF2B5EF4-FFF2-40B4-BE49-F238E27FC236}">
                <a16:creationId xmlns:a16="http://schemas.microsoft.com/office/drawing/2014/main" id="{0858E2F3-41BF-BF08-026C-1EE8EE187B90}"/>
              </a:ext>
            </a:extLst>
          </p:cNvPr>
          <p:cNvSpPr/>
          <p:nvPr/>
        </p:nvSpPr>
        <p:spPr>
          <a:xfrm>
            <a:off x="8207860" y="3653465"/>
            <a:ext cx="3792308" cy="2921738"/>
          </a:xfrm>
          <a:prstGeom prst="roundRect">
            <a:avLst>
              <a:gd name="adj" fmla="val 9560"/>
            </a:avLst>
          </a:prstGeom>
          <a:solidFill>
            <a:srgbClr val="FBEAE3"/>
          </a:solidFill>
          <a:ln>
            <a:solidFill>
              <a:srgbClr val="E2EDF8"/>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sz="1400"/>
          </a:p>
        </p:txBody>
      </p:sp>
      <p:sp>
        <p:nvSpPr>
          <p:cNvPr id="67" name="Rectangle: Rounded Corners 66">
            <a:extLst>
              <a:ext uri="{FF2B5EF4-FFF2-40B4-BE49-F238E27FC236}">
                <a16:creationId xmlns:a16="http://schemas.microsoft.com/office/drawing/2014/main" id="{352A9065-C51B-63AA-84B0-87613191FE1A}"/>
              </a:ext>
            </a:extLst>
          </p:cNvPr>
          <p:cNvSpPr/>
          <p:nvPr/>
        </p:nvSpPr>
        <p:spPr>
          <a:xfrm>
            <a:off x="9001665" y="3749345"/>
            <a:ext cx="2867422" cy="425703"/>
          </a:xfrm>
          <a:prstGeom prst="roundRect">
            <a:avLst>
              <a:gd name="adj" fmla="val 50000"/>
            </a:avLst>
          </a:prstGeom>
          <a:solidFill>
            <a:srgbClr val="927EB1"/>
          </a:solidFill>
          <a:ln>
            <a:solidFill>
              <a:srgbClr val="927EB1"/>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r>
              <a:rPr lang="en-GB" sz="1400" b="1" dirty="0"/>
              <a:t>Outcomes for older people </a:t>
            </a:r>
          </a:p>
        </p:txBody>
      </p:sp>
      <p:cxnSp>
        <p:nvCxnSpPr>
          <p:cNvPr id="72" name="Straight Connector 71">
            <a:extLst>
              <a:ext uri="{FF2B5EF4-FFF2-40B4-BE49-F238E27FC236}">
                <a16:creationId xmlns:a16="http://schemas.microsoft.com/office/drawing/2014/main" id="{EAE3E6CA-B51A-A2F6-EA4C-82FE35CF0962}"/>
              </a:ext>
            </a:extLst>
          </p:cNvPr>
          <p:cNvCxnSpPr>
            <a:cxnSpLocks/>
          </p:cNvCxnSpPr>
          <p:nvPr/>
        </p:nvCxnSpPr>
        <p:spPr>
          <a:xfrm>
            <a:off x="8384211" y="4797396"/>
            <a:ext cx="3441564" cy="0"/>
          </a:xfrm>
          <a:prstGeom prst="line">
            <a:avLst/>
          </a:prstGeom>
          <a:ln>
            <a:solidFill>
              <a:schemeClr val="bg1"/>
            </a:solidFill>
          </a:ln>
        </p:spPr>
        <p:style>
          <a:lnRef idx="2">
            <a:schemeClr val="accent1"/>
          </a:lnRef>
          <a:fillRef idx="0">
            <a:schemeClr val="accent1"/>
          </a:fillRef>
          <a:effectRef idx="1">
            <a:schemeClr val="accent1"/>
          </a:effectRef>
          <a:fontRef idx="minor">
            <a:schemeClr val="tx1"/>
          </a:fontRef>
        </p:style>
      </p:cxnSp>
      <p:cxnSp>
        <p:nvCxnSpPr>
          <p:cNvPr id="73" name="Straight Connector 72">
            <a:extLst>
              <a:ext uri="{FF2B5EF4-FFF2-40B4-BE49-F238E27FC236}">
                <a16:creationId xmlns:a16="http://schemas.microsoft.com/office/drawing/2014/main" id="{78D6B345-9115-14F4-75C2-6EC73F94F385}"/>
              </a:ext>
            </a:extLst>
          </p:cNvPr>
          <p:cNvCxnSpPr>
            <a:cxnSpLocks/>
          </p:cNvCxnSpPr>
          <p:nvPr/>
        </p:nvCxnSpPr>
        <p:spPr>
          <a:xfrm>
            <a:off x="8475651" y="5511301"/>
            <a:ext cx="3441564" cy="0"/>
          </a:xfrm>
          <a:prstGeom prst="line">
            <a:avLst/>
          </a:prstGeom>
          <a:ln>
            <a:solidFill>
              <a:schemeClr val="bg1"/>
            </a:solidFill>
          </a:ln>
        </p:spPr>
        <p:style>
          <a:lnRef idx="2">
            <a:schemeClr val="accent1"/>
          </a:lnRef>
          <a:fillRef idx="0">
            <a:schemeClr val="accent1"/>
          </a:fillRef>
          <a:effectRef idx="1">
            <a:schemeClr val="accent1"/>
          </a:effectRef>
          <a:fontRef idx="minor">
            <a:schemeClr val="tx1"/>
          </a:fontRef>
        </p:style>
      </p:cxnSp>
      <p:sp>
        <p:nvSpPr>
          <p:cNvPr id="75" name="Rectangle: Rounded Corners 74">
            <a:extLst>
              <a:ext uri="{FF2B5EF4-FFF2-40B4-BE49-F238E27FC236}">
                <a16:creationId xmlns:a16="http://schemas.microsoft.com/office/drawing/2014/main" id="{B754B2F8-4252-57FF-BF8C-75B3E48B7AEE}"/>
              </a:ext>
            </a:extLst>
          </p:cNvPr>
          <p:cNvSpPr/>
          <p:nvPr/>
        </p:nvSpPr>
        <p:spPr>
          <a:xfrm>
            <a:off x="71723" y="4569375"/>
            <a:ext cx="3568591" cy="2216580"/>
          </a:xfrm>
          <a:prstGeom prst="roundRect">
            <a:avLst>
              <a:gd name="adj" fmla="val 11294"/>
            </a:avLst>
          </a:prstGeom>
          <a:solidFill>
            <a:srgbClr val="FAE8E1"/>
          </a:solidFill>
          <a:ln>
            <a:solidFill>
              <a:srgbClr val="FAE8E1"/>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p>
        </p:txBody>
      </p:sp>
      <p:pic>
        <p:nvPicPr>
          <p:cNvPr id="93" name="Picture 92">
            <a:extLst>
              <a:ext uri="{FF2B5EF4-FFF2-40B4-BE49-F238E27FC236}">
                <a16:creationId xmlns:a16="http://schemas.microsoft.com/office/drawing/2014/main" id="{3F47BA7D-6AE1-B956-EFC6-13650C06653F}"/>
              </a:ext>
            </a:extLst>
          </p:cNvPr>
          <p:cNvPicPr>
            <a:picLocks noChangeAspect="1"/>
          </p:cNvPicPr>
          <p:nvPr/>
        </p:nvPicPr>
        <p:blipFill>
          <a:blip r:embed="rId5"/>
          <a:srcRect l="56967" r="35054" b="35938"/>
          <a:stretch>
            <a:fillRect/>
          </a:stretch>
        </p:blipFill>
        <p:spPr>
          <a:xfrm>
            <a:off x="8207860" y="3684788"/>
            <a:ext cx="793805" cy="803175"/>
          </a:xfrm>
          <a:prstGeom prst="rect">
            <a:avLst/>
          </a:prstGeom>
        </p:spPr>
      </p:pic>
      <p:sp>
        <p:nvSpPr>
          <p:cNvPr id="95" name="TextBox 94">
            <a:extLst>
              <a:ext uri="{FF2B5EF4-FFF2-40B4-BE49-F238E27FC236}">
                <a16:creationId xmlns:a16="http://schemas.microsoft.com/office/drawing/2014/main" id="{0A92312F-7560-01E9-14DC-B724DBFC9E1C}"/>
              </a:ext>
            </a:extLst>
          </p:cNvPr>
          <p:cNvSpPr txBox="1"/>
          <p:nvPr/>
        </p:nvSpPr>
        <p:spPr>
          <a:xfrm>
            <a:off x="191832" y="2323078"/>
            <a:ext cx="3041288" cy="2031325"/>
          </a:xfrm>
          <a:prstGeom prst="rect">
            <a:avLst/>
          </a:prstGeom>
          <a:noFill/>
        </p:spPr>
        <p:txBody>
          <a:bodyPr wrap="square">
            <a:spAutoFit/>
          </a:bodyPr>
          <a:lstStyle/>
          <a:p>
            <a:pPr marL="285750" indent="-285750">
              <a:buFontTx/>
              <a:buChar char="-"/>
            </a:pPr>
            <a:r>
              <a:rPr lang="en-GB" sz="1400" dirty="0"/>
              <a:t>Age UK is a national charity in the UK that supports older people to live independently. </a:t>
            </a:r>
          </a:p>
          <a:p>
            <a:endParaRPr lang="en-GB" sz="1400" dirty="0"/>
          </a:p>
          <a:p>
            <a:pPr marL="285750" indent="-285750">
              <a:buFontTx/>
              <a:buChar char="-"/>
            </a:pPr>
            <a:r>
              <a:rPr lang="en-GB" sz="1400" dirty="0"/>
              <a:t>It provides information, advice and practica; support to help reduce loneliness and improve wellbeing. </a:t>
            </a:r>
          </a:p>
          <a:p>
            <a:endParaRPr lang="en-GB" sz="1400" dirty="0"/>
          </a:p>
        </p:txBody>
      </p:sp>
      <p:cxnSp>
        <p:nvCxnSpPr>
          <p:cNvPr id="96" name="Straight Connector 95">
            <a:extLst>
              <a:ext uri="{FF2B5EF4-FFF2-40B4-BE49-F238E27FC236}">
                <a16:creationId xmlns:a16="http://schemas.microsoft.com/office/drawing/2014/main" id="{FE72F142-C2A4-30CA-A8CE-721371883F4D}"/>
              </a:ext>
            </a:extLst>
          </p:cNvPr>
          <p:cNvCxnSpPr/>
          <p:nvPr/>
        </p:nvCxnSpPr>
        <p:spPr>
          <a:xfrm>
            <a:off x="481655" y="3083009"/>
            <a:ext cx="2476971" cy="0"/>
          </a:xfrm>
          <a:prstGeom prst="line">
            <a:avLst/>
          </a:prstGeom>
          <a:ln>
            <a:solidFill>
              <a:schemeClr val="bg1"/>
            </a:solidFill>
          </a:ln>
        </p:spPr>
        <p:style>
          <a:lnRef idx="2">
            <a:schemeClr val="accent1"/>
          </a:lnRef>
          <a:fillRef idx="0">
            <a:schemeClr val="accent1"/>
          </a:fillRef>
          <a:effectRef idx="1">
            <a:schemeClr val="accent1"/>
          </a:effectRef>
          <a:fontRef idx="minor">
            <a:schemeClr val="tx1"/>
          </a:fontRef>
        </p:style>
      </p:cxnSp>
      <p:pic>
        <p:nvPicPr>
          <p:cNvPr id="98" name="Picture 97">
            <a:extLst>
              <a:ext uri="{FF2B5EF4-FFF2-40B4-BE49-F238E27FC236}">
                <a16:creationId xmlns:a16="http://schemas.microsoft.com/office/drawing/2014/main" id="{C81EFE95-35A2-F61A-3617-3EFF6655B3B0}"/>
              </a:ext>
            </a:extLst>
          </p:cNvPr>
          <p:cNvPicPr>
            <a:picLocks noChangeAspect="1"/>
          </p:cNvPicPr>
          <p:nvPr/>
        </p:nvPicPr>
        <p:blipFill>
          <a:blip r:embed="rId6"/>
          <a:srcRect l="23296" t="82340" r="15667"/>
          <a:stretch>
            <a:fillRect/>
          </a:stretch>
        </p:blipFill>
        <p:spPr>
          <a:xfrm>
            <a:off x="4766549" y="1600813"/>
            <a:ext cx="549744" cy="589387"/>
          </a:xfrm>
          <a:prstGeom prst="flowChartConnector">
            <a:avLst/>
          </a:prstGeom>
        </p:spPr>
      </p:pic>
      <p:sp>
        <p:nvSpPr>
          <p:cNvPr id="100" name="TextBox 99">
            <a:extLst>
              <a:ext uri="{FF2B5EF4-FFF2-40B4-BE49-F238E27FC236}">
                <a16:creationId xmlns:a16="http://schemas.microsoft.com/office/drawing/2014/main" id="{CA24579A-A6C3-F6C5-3294-68DBF02E1660}"/>
              </a:ext>
            </a:extLst>
          </p:cNvPr>
          <p:cNvSpPr txBox="1"/>
          <p:nvPr/>
        </p:nvSpPr>
        <p:spPr>
          <a:xfrm>
            <a:off x="4646588" y="2265287"/>
            <a:ext cx="3041288" cy="2246769"/>
          </a:xfrm>
          <a:prstGeom prst="rect">
            <a:avLst/>
          </a:prstGeom>
          <a:noFill/>
        </p:spPr>
        <p:txBody>
          <a:bodyPr wrap="square">
            <a:spAutoFit/>
          </a:bodyPr>
          <a:lstStyle/>
          <a:p>
            <a:pPr marL="285750" indent="-285750">
              <a:buFontTx/>
              <a:buChar char="-"/>
            </a:pPr>
            <a:r>
              <a:rPr lang="en-GB" sz="1400" dirty="0"/>
              <a:t>Information and advice on housing, benefits, health and care. </a:t>
            </a:r>
          </a:p>
          <a:p>
            <a:endParaRPr lang="en-GB" sz="1400" dirty="0"/>
          </a:p>
          <a:p>
            <a:pPr marL="285750" indent="-285750">
              <a:buFontTx/>
              <a:buChar char="-"/>
            </a:pPr>
            <a:r>
              <a:rPr lang="en-GB" sz="1400" dirty="0"/>
              <a:t>Befriending services to reduce loneliness. </a:t>
            </a:r>
          </a:p>
          <a:p>
            <a:pPr marL="285750" indent="-285750">
              <a:buFontTx/>
              <a:buChar char="-"/>
            </a:pPr>
            <a:endParaRPr lang="en-GB" sz="1400" dirty="0"/>
          </a:p>
          <a:p>
            <a:pPr marL="285750" indent="-285750">
              <a:buFontTx/>
              <a:buChar char="-"/>
            </a:pPr>
            <a:r>
              <a:rPr lang="en-GB" sz="1400" dirty="0"/>
              <a:t>Social activities and local community support.</a:t>
            </a:r>
          </a:p>
          <a:p>
            <a:endParaRPr lang="en-GB" sz="1400" dirty="0"/>
          </a:p>
        </p:txBody>
      </p:sp>
      <p:sp>
        <p:nvSpPr>
          <p:cNvPr id="102" name="TextBox 101">
            <a:extLst>
              <a:ext uri="{FF2B5EF4-FFF2-40B4-BE49-F238E27FC236}">
                <a16:creationId xmlns:a16="http://schemas.microsoft.com/office/drawing/2014/main" id="{65CDE9BA-105C-D15C-68DF-F3C68FE9E22A}"/>
              </a:ext>
            </a:extLst>
          </p:cNvPr>
          <p:cNvSpPr txBox="1"/>
          <p:nvPr/>
        </p:nvSpPr>
        <p:spPr>
          <a:xfrm>
            <a:off x="8504247" y="4244071"/>
            <a:ext cx="3041288" cy="2246769"/>
          </a:xfrm>
          <a:prstGeom prst="rect">
            <a:avLst/>
          </a:prstGeom>
          <a:noFill/>
        </p:spPr>
        <p:txBody>
          <a:bodyPr wrap="square">
            <a:spAutoFit/>
          </a:bodyPr>
          <a:lstStyle/>
          <a:p>
            <a:pPr marL="285750" indent="-285750">
              <a:buFontTx/>
              <a:buChar char="-"/>
            </a:pPr>
            <a:r>
              <a:rPr lang="en-GB" sz="1400" dirty="0"/>
              <a:t>Improved mental wellbeing and increased social connection.</a:t>
            </a:r>
          </a:p>
          <a:p>
            <a:endParaRPr lang="en-GB" sz="1400" dirty="0"/>
          </a:p>
          <a:p>
            <a:pPr marL="285750" indent="-285750">
              <a:buFontTx/>
              <a:buChar char="-"/>
            </a:pPr>
            <a:r>
              <a:rPr lang="en-GB" sz="1400" dirty="0"/>
              <a:t>Greater confidence and ability to manage daily life.</a:t>
            </a:r>
          </a:p>
          <a:p>
            <a:pPr marL="285750" indent="-285750">
              <a:buFontTx/>
              <a:buChar char="-"/>
            </a:pPr>
            <a:endParaRPr lang="en-GB" sz="1400" dirty="0"/>
          </a:p>
          <a:p>
            <a:pPr marL="285750" indent="-285750">
              <a:buFontTx/>
              <a:buChar char="-"/>
            </a:pPr>
            <a:r>
              <a:rPr lang="en-GB" sz="1400" dirty="0"/>
              <a:t>Helps older people maintain independence and feel more in control. </a:t>
            </a:r>
          </a:p>
          <a:p>
            <a:endParaRPr lang="en-GB" sz="1400" dirty="0"/>
          </a:p>
        </p:txBody>
      </p:sp>
      <p:sp>
        <p:nvSpPr>
          <p:cNvPr id="104" name="Rectangle: Rounded Corners 103">
            <a:extLst>
              <a:ext uri="{FF2B5EF4-FFF2-40B4-BE49-F238E27FC236}">
                <a16:creationId xmlns:a16="http://schemas.microsoft.com/office/drawing/2014/main" id="{4C7AB441-8A3C-1244-8F26-515DB39D3E66}"/>
              </a:ext>
            </a:extLst>
          </p:cNvPr>
          <p:cNvSpPr/>
          <p:nvPr/>
        </p:nvSpPr>
        <p:spPr>
          <a:xfrm>
            <a:off x="379799" y="4627671"/>
            <a:ext cx="2867422" cy="425703"/>
          </a:xfrm>
          <a:prstGeom prst="roundRect">
            <a:avLst>
              <a:gd name="adj" fmla="val 50000"/>
            </a:avLst>
          </a:prstGeom>
          <a:solidFill>
            <a:srgbClr val="DCE3D8"/>
          </a:solidFill>
          <a:ln>
            <a:solidFill>
              <a:srgbClr val="DCE3D8"/>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r>
              <a:rPr lang="en-GB" sz="1400" b="1" dirty="0">
                <a:solidFill>
                  <a:srgbClr val="274B44"/>
                </a:solidFill>
                <a:latin typeface="Amasis MT Pro" panose="02040504050005020304" pitchFamily="18" charset="0"/>
              </a:rPr>
              <a:t>Linking theory and policy</a:t>
            </a:r>
          </a:p>
        </p:txBody>
      </p:sp>
      <p:sp>
        <p:nvSpPr>
          <p:cNvPr id="106" name="TextBox 105">
            <a:extLst>
              <a:ext uri="{FF2B5EF4-FFF2-40B4-BE49-F238E27FC236}">
                <a16:creationId xmlns:a16="http://schemas.microsoft.com/office/drawing/2014/main" id="{CFDC215C-DE9D-C943-0279-2B16C68A6A07}"/>
              </a:ext>
            </a:extLst>
          </p:cNvPr>
          <p:cNvSpPr txBox="1"/>
          <p:nvPr/>
        </p:nvSpPr>
        <p:spPr>
          <a:xfrm>
            <a:off x="328333" y="5128788"/>
            <a:ext cx="3041288" cy="1600438"/>
          </a:xfrm>
          <a:prstGeom prst="rect">
            <a:avLst/>
          </a:prstGeom>
          <a:noFill/>
        </p:spPr>
        <p:txBody>
          <a:bodyPr wrap="square">
            <a:spAutoFit/>
          </a:bodyPr>
          <a:lstStyle/>
          <a:p>
            <a:pPr marL="285750" indent="-285750">
              <a:buFontTx/>
              <a:buChar char="-"/>
            </a:pPr>
            <a:r>
              <a:rPr lang="en-GB" sz="1400" dirty="0"/>
              <a:t>Reflects activity theory by promoting social participation and meaningful engagement.</a:t>
            </a:r>
          </a:p>
          <a:p>
            <a:pPr marL="285750" indent="-285750">
              <a:buFontTx/>
              <a:buChar char="-"/>
            </a:pPr>
            <a:endParaRPr lang="en-GB" sz="1400" dirty="0"/>
          </a:p>
          <a:p>
            <a:pPr marL="285750" indent="-285750">
              <a:buFontTx/>
              <a:buChar char="-"/>
            </a:pPr>
            <a:r>
              <a:rPr lang="en-GB" sz="1400" dirty="0"/>
              <a:t>Supports the Care Act 2014 through a focus on prevention, wellbeing and independence. </a:t>
            </a:r>
          </a:p>
        </p:txBody>
      </p:sp>
      <p:pic>
        <p:nvPicPr>
          <p:cNvPr id="108" name="Picture 107">
            <a:extLst>
              <a:ext uri="{FF2B5EF4-FFF2-40B4-BE49-F238E27FC236}">
                <a16:creationId xmlns:a16="http://schemas.microsoft.com/office/drawing/2014/main" id="{1B07B044-B695-AE32-1665-8A3E0B7DEF4F}"/>
              </a:ext>
            </a:extLst>
          </p:cNvPr>
          <p:cNvPicPr>
            <a:picLocks noChangeAspect="1"/>
          </p:cNvPicPr>
          <p:nvPr/>
        </p:nvPicPr>
        <p:blipFill>
          <a:blip r:embed="rId7"/>
          <a:stretch>
            <a:fillRect/>
          </a:stretch>
        </p:blipFill>
        <p:spPr>
          <a:xfrm>
            <a:off x="4047614" y="4612044"/>
            <a:ext cx="3927601" cy="2190579"/>
          </a:xfrm>
          <a:prstGeom prst="rect">
            <a:avLst/>
          </a:prstGeom>
        </p:spPr>
      </p:pic>
      <p:pic>
        <p:nvPicPr>
          <p:cNvPr id="112" name="Picture 111">
            <a:extLst>
              <a:ext uri="{FF2B5EF4-FFF2-40B4-BE49-F238E27FC236}">
                <a16:creationId xmlns:a16="http://schemas.microsoft.com/office/drawing/2014/main" id="{41B40D05-68E1-8E4D-1A54-84C3DA047FBC}"/>
              </a:ext>
            </a:extLst>
          </p:cNvPr>
          <p:cNvPicPr>
            <a:picLocks noChangeAspect="1"/>
          </p:cNvPicPr>
          <p:nvPr/>
        </p:nvPicPr>
        <p:blipFill>
          <a:blip r:embed="rId8"/>
          <a:stretch>
            <a:fillRect/>
          </a:stretch>
        </p:blipFill>
        <p:spPr>
          <a:xfrm>
            <a:off x="8180403" y="456741"/>
            <a:ext cx="3353983" cy="2482819"/>
          </a:xfrm>
          <a:prstGeom prst="rect">
            <a:avLst/>
          </a:prstGeom>
        </p:spPr>
      </p:pic>
      <p:sp>
        <p:nvSpPr>
          <p:cNvPr id="120" name="TextBox 119">
            <a:extLst>
              <a:ext uri="{FF2B5EF4-FFF2-40B4-BE49-F238E27FC236}">
                <a16:creationId xmlns:a16="http://schemas.microsoft.com/office/drawing/2014/main" id="{13F24D8C-E19A-0D22-193E-55C329F37C5F}"/>
              </a:ext>
            </a:extLst>
          </p:cNvPr>
          <p:cNvSpPr txBox="1"/>
          <p:nvPr/>
        </p:nvSpPr>
        <p:spPr>
          <a:xfrm>
            <a:off x="8475651" y="6254904"/>
            <a:ext cx="3663388" cy="640597"/>
          </a:xfrm>
          <a:prstGeom prst="rect">
            <a:avLst/>
          </a:prstGeom>
          <a:noFill/>
        </p:spPr>
        <p:txBody>
          <a:bodyPr wrap="square">
            <a:spAutoFit/>
          </a:bodyPr>
          <a:lstStyle/>
          <a:p>
            <a:r>
              <a:rPr lang="en-GB" dirty="0"/>
              <a:t>(Age UK, n.d.; Gardiner </a:t>
            </a:r>
            <a:r>
              <a:rPr lang="en-GB" i="1" dirty="0"/>
              <a:t>et al</a:t>
            </a:r>
            <a:r>
              <a:rPr lang="en-GB" dirty="0"/>
              <a:t>., 2018; Care Act, 2014)</a:t>
            </a:r>
          </a:p>
        </p:txBody>
      </p:sp>
      <p:pic>
        <p:nvPicPr>
          <p:cNvPr id="2" name="Recorded Sound">
            <a:hlinkClick r:id="" action="ppaction://media"/>
            <a:extLst>
              <a:ext uri="{FF2B5EF4-FFF2-40B4-BE49-F238E27FC236}">
                <a16:creationId xmlns:a16="http://schemas.microsoft.com/office/drawing/2014/main" id="{D4CEEC56-4863-B60C-E806-DC737329390D}"/>
              </a:ext>
            </a:extLst>
          </p:cNvPr>
          <p:cNvPicPr>
            <a:picLocks noChangeAspect="1"/>
          </p:cNvPicPr>
          <p:nvPr>
            <a:audioFile r:link="rId2"/>
            <p:extLst>
              <p:ext uri="{DAA4B4D4-6D71-4841-9C94-3DE7FCFB9230}">
                <p14:media xmlns:p14="http://schemas.microsoft.com/office/powerpoint/2010/main" r:embed="rId1"/>
              </p:ext>
            </p:extLst>
          </p:nvPr>
        </p:nvPicPr>
        <p:blipFill>
          <a:blip r:embed="rId9"/>
          <a:stretch>
            <a:fillRect/>
          </a:stretch>
        </p:blipFill>
        <p:spPr>
          <a:xfrm>
            <a:off x="11395236" y="6003477"/>
            <a:ext cx="487363" cy="487363"/>
          </a:xfrm>
          <a:prstGeom prst="rect">
            <a:avLst/>
          </a:prstGeom>
        </p:spPr>
      </p:pic>
    </p:spTree>
    <p:extLst>
      <p:ext uri="{BB962C8B-B14F-4D97-AF65-F5344CB8AC3E}">
        <p14:creationId xmlns:p14="http://schemas.microsoft.com/office/powerpoint/2010/main" val="2663238450"/>
      </p:ext>
    </p:extLst>
  </p:cSld>
  <p:clrMapOvr>
    <a:masterClrMapping/>
  </p:clrMapOvr>
  <mc:AlternateContent xmlns:mc="http://schemas.openxmlformats.org/markup-compatibility/2006">
    <mc:Choice xmlns:p14="http://schemas.microsoft.com/office/powerpoint/2010/main" Requires="p14">
      <p:transition spd="slow" p14:dur="2000" advTm="95462"/>
    </mc:Choice>
    <mc:Fallback>
      <p:transition spd="slow" advTm="95462"/>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1" presetClass="entr" presetSubtype="1" fill="hold" grpId="0" nodeType="clickEffect">
                                  <p:stCondLst>
                                    <p:cond delay="0"/>
                                  </p:stCondLst>
                                  <p:childTnLst>
                                    <p:set>
                                      <p:cBhvr>
                                        <p:cTn id="6" dur="1" fill="hold">
                                          <p:stCondLst>
                                            <p:cond delay="0"/>
                                          </p:stCondLst>
                                        </p:cTn>
                                        <p:tgtEl>
                                          <p:spTgt spid="4"/>
                                        </p:tgtEl>
                                        <p:attrNameLst>
                                          <p:attrName>style.visibility</p:attrName>
                                        </p:attrNameLst>
                                      </p:cBhvr>
                                      <p:to>
                                        <p:strVal val="visible"/>
                                      </p:to>
                                    </p:set>
                                    <p:animEffect transition="in" filter="wheel(1)">
                                      <p:cBhvr>
                                        <p:cTn id="7" dur="2000"/>
                                        <p:tgtEl>
                                          <p:spTgt spid="4"/>
                                        </p:tgtEl>
                                      </p:cBhvr>
                                    </p:animEffect>
                                  </p:childTnLst>
                                </p:cTn>
                              </p:par>
                              <p:par>
                                <p:cTn id="8" presetID="21" presetClass="entr" presetSubtype="1" fill="hold" grpId="0" nodeType="withEffect">
                                  <p:stCondLst>
                                    <p:cond delay="0"/>
                                  </p:stCondLst>
                                  <p:childTnLst>
                                    <p:set>
                                      <p:cBhvr>
                                        <p:cTn id="9" dur="1" fill="hold">
                                          <p:stCondLst>
                                            <p:cond delay="0"/>
                                          </p:stCondLst>
                                        </p:cTn>
                                        <p:tgtEl>
                                          <p:spTgt spid="5"/>
                                        </p:tgtEl>
                                        <p:attrNameLst>
                                          <p:attrName>style.visibility</p:attrName>
                                        </p:attrNameLst>
                                      </p:cBhvr>
                                      <p:to>
                                        <p:strVal val="visible"/>
                                      </p:to>
                                    </p:set>
                                    <p:animEffect transition="in" filter="wheel(1)">
                                      <p:cBhvr>
                                        <p:cTn id="10" dur="2000"/>
                                        <p:tgtEl>
                                          <p:spTgt spid="5"/>
                                        </p:tgtEl>
                                      </p:cBhvr>
                                    </p:animEffect>
                                  </p:childTnLst>
                                </p:cTn>
                              </p:par>
                              <p:par>
                                <p:cTn id="11" presetID="21" presetClass="entr" presetSubtype="1" fill="hold" nodeType="withEffect">
                                  <p:stCondLst>
                                    <p:cond delay="0"/>
                                  </p:stCondLst>
                                  <p:childTnLst>
                                    <p:set>
                                      <p:cBhvr>
                                        <p:cTn id="12" dur="1" fill="hold">
                                          <p:stCondLst>
                                            <p:cond delay="0"/>
                                          </p:stCondLst>
                                        </p:cTn>
                                        <p:tgtEl>
                                          <p:spTgt spid="6"/>
                                        </p:tgtEl>
                                        <p:attrNameLst>
                                          <p:attrName>style.visibility</p:attrName>
                                        </p:attrNameLst>
                                      </p:cBhvr>
                                      <p:to>
                                        <p:strVal val="visible"/>
                                      </p:to>
                                    </p:set>
                                    <p:animEffect transition="in" filter="wheel(1)">
                                      <p:cBhvr>
                                        <p:cTn id="13" dur="2000"/>
                                        <p:tgtEl>
                                          <p:spTgt spid="6"/>
                                        </p:tgtEl>
                                      </p:cBhvr>
                                    </p:animEffect>
                                  </p:childTnLst>
                                </p:cTn>
                              </p:par>
                              <p:par>
                                <p:cTn id="14" presetID="21" presetClass="entr" presetSubtype="1" fill="hold" grpId="0" nodeType="withEffect">
                                  <p:stCondLst>
                                    <p:cond delay="0"/>
                                  </p:stCondLst>
                                  <p:childTnLst>
                                    <p:set>
                                      <p:cBhvr>
                                        <p:cTn id="15" dur="1" fill="hold">
                                          <p:stCondLst>
                                            <p:cond delay="0"/>
                                          </p:stCondLst>
                                        </p:cTn>
                                        <p:tgtEl>
                                          <p:spTgt spid="7"/>
                                        </p:tgtEl>
                                        <p:attrNameLst>
                                          <p:attrName>style.visibility</p:attrName>
                                        </p:attrNameLst>
                                      </p:cBhvr>
                                      <p:to>
                                        <p:strVal val="visible"/>
                                      </p:to>
                                    </p:set>
                                    <p:animEffect transition="in" filter="wheel(1)">
                                      <p:cBhvr>
                                        <p:cTn id="16" dur="2000"/>
                                        <p:tgtEl>
                                          <p:spTgt spid="7"/>
                                        </p:tgtEl>
                                      </p:cBhvr>
                                    </p:animEffect>
                                  </p:childTnLst>
                                </p:cTn>
                              </p:par>
                              <p:par>
                                <p:cTn id="17" presetID="21" presetClass="entr" presetSubtype="1" fill="hold" grpId="0" nodeType="withEffect">
                                  <p:stCondLst>
                                    <p:cond delay="0"/>
                                  </p:stCondLst>
                                  <p:childTnLst>
                                    <p:set>
                                      <p:cBhvr>
                                        <p:cTn id="18" dur="1" fill="hold">
                                          <p:stCondLst>
                                            <p:cond delay="0"/>
                                          </p:stCondLst>
                                        </p:cTn>
                                        <p:tgtEl>
                                          <p:spTgt spid="9"/>
                                        </p:tgtEl>
                                        <p:attrNameLst>
                                          <p:attrName>style.visibility</p:attrName>
                                        </p:attrNameLst>
                                      </p:cBhvr>
                                      <p:to>
                                        <p:strVal val="visible"/>
                                      </p:to>
                                    </p:set>
                                    <p:animEffect transition="in" filter="wheel(1)">
                                      <p:cBhvr>
                                        <p:cTn id="19" dur="2000"/>
                                        <p:tgtEl>
                                          <p:spTgt spid="9"/>
                                        </p:tgtEl>
                                      </p:cBhvr>
                                    </p:animEffect>
                                  </p:childTnLst>
                                </p:cTn>
                              </p:par>
                              <p:par>
                                <p:cTn id="20" presetID="21" presetClass="entr" presetSubtype="1" fill="hold" grpId="0" nodeType="withEffect">
                                  <p:stCondLst>
                                    <p:cond delay="0"/>
                                  </p:stCondLst>
                                  <p:childTnLst>
                                    <p:set>
                                      <p:cBhvr>
                                        <p:cTn id="21" dur="1" fill="hold">
                                          <p:stCondLst>
                                            <p:cond delay="0"/>
                                          </p:stCondLst>
                                        </p:cTn>
                                        <p:tgtEl>
                                          <p:spTgt spid="11"/>
                                        </p:tgtEl>
                                        <p:attrNameLst>
                                          <p:attrName>style.visibility</p:attrName>
                                        </p:attrNameLst>
                                      </p:cBhvr>
                                      <p:to>
                                        <p:strVal val="visible"/>
                                      </p:to>
                                    </p:set>
                                    <p:animEffect transition="in" filter="wheel(1)">
                                      <p:cBhvr>
                                        <p:cTn id="22" dur="2000"/>
                                        <p:tgtEl>
                                          <p:spTgt spid="11"/>
                                        </p:tgtEl>
                                      </p:cBhvr>
                                    </p:animEffect>
                                  </p:childTnLst>
                                </p:cTn>
                              </p:par>
                              <p:par>
                                <p:cTn id="23" presetID="21" presetClass="entr" presetSubtype="1" fill="hold" grpId="0" nodeType="withEffect">
                                  <p:stCondLst>
                                    <p:cond delay="0"/>
                                  </p:stCondLst>
                                  <p:childTnLst>
                                    <p:set>
                                      <p:cBhvr>
                                        <p:cTn id="24" dur="1" fill="hold">
                                          <p:stCondLst>
                                            <p:cond delay="0"/>
                                          </p:stCondLst>
                                        </p:cTn>
                                        <p:tgtEl>
                                          <p:spTgt spid="13"/>
                                        </p:tgtEl>
                                        <p:attrNameLst>
                                          <p:attrName>style.visibility</p:attrName>
                                        </p:attrNameLst>
                                      </p:cBhvr>
                                      <p:to>
                                        <p:strVal val="visible"/>
                                      </p:to>
                                    </p:set>
                                    <p:animEffect transition="in" filter="wheel(1)">
                                      <p:cBhvr>
                                        <p:cTn id="25" dur="2000"/>
                                        <p:tgtEl>
                                          <p:spTgt spid="13"/>
                                        </p:tgtEl>
                                      </p:cBhvr>
                                    </p:animEffect>
                                  </p:childTnLst>
                                </p:cTn>
                              </p:par>
                              <p:par>
                                <p:cTn id="26" presetID="21" presetClass="entr" presetSubtype="1" fill="hold" grpId="0" nodeType="withEffect">
                                  <p:stCondLst>
                                    <p:cond delay="0"/>
                                  </p:stCondLst>
                                  <p:childTnLst>
                                    <p:set>
                                      <p:cBhvr>
                                        <p:cTn id="27" dur="1" fill="hold">
                                          <p:stCondLst>
                                            <p:cond delay="0"/>
                                          </p:stCondLst>
                                        </p:cTn>
                                        <p:tgtEl>
                                          <p:spTgt spid="15"/>
                                        </p:tgtEl>
                                        <p:attrNameLst>
                                          <p:attrName>style.visibility</p:attrName>
                                        </p:attrNameLst>
                                      </p:cBhvr>
                                      <p:to>
                                        <p:strVal val="visible"/>
                                      </p:to>
                                    </p:set>
                                    <p:animEffect transition="in" filter="wheel(1)">
                                      <p:cBhvr>
                                        <p:cTn id="28" dur="2000"/>
                                        <p:tgtEl>
                                          <p:spTgt spid="15"/>
                                        </p:tgtEl>
                                      </p:cBhvr>
                                    </p:animEffect>
                                  </p:childTnLst>
                                </p:cTn>
                              </p:par>
                              <p:par>
                                <p:cTn id="29" presetID="21" presetClass="entr" presetSubtype="1" fill="hold" nodeType="withEffect">
                                  <p:stCondLst>
                                    <p:cond delay="0"/>
                                  </p:stCondLst>
                                  <p:childTnLst>
                                    <p:set>
                                      <p:cBhvr>
                                        <p:cTn id="30" dur="1" fill="hold">
                                          <p:stCondLst>
                                            <p:cond delay="0"/>
                                          </p:stCondLst>
                                        </p:cTn>
                                        <p:tgtEl>
                                          <p:spTgt spid="45"/>
                                        </p:tgtEl>
                                        <p:attrNameLst>
                                          <p:attrName>style.visibility</p:attrName>
                                        </p:attrNameLst>
                                      </p:cBhvr>
                                      <p:to>
                                        <p:strVal val="visible"/>
                                      </p:to>
                                    </p:set>
                                    <p:animEffect transition="in" filter="wheel(1)">
                                      <p:cBhvr>
                                        <p:cTn id="31" dur="2000"/>
                                        <p:tgtEl>
                                          <p:spTgt spid="45"/>
                                        </p:tgtEl>
                                      </p:cBhvr>
                                    </p:animEffect>
                                  </p:childTnLst>
                                </p:cTn>
                              </p:par>
                              <p:par>
                                <p:cTn id="32" presetID="21" presetClass="entr" presetSubtype="1" fill="hold" nodeType="withEffect">
                                  <p:stCondLst>
                                    <p:cond delay="0"/>
                                  </p:stCondLst>
                                  <p:childTnLst>
                                    <p:set>
                                      <p:cBhvr>
                                        <p:cTn id="33" dur="1" fill="hold">
                                          <p:stCondLst>
                                            <p:cond delay="0"/>
                                          </p:stCondLst>
                                        </p:cTn>
                                        <p:tgtEl>
                                          <p:spTgt spid="53"/>
                                        </p:tgtEl>
                                        <p:attrNameLst>
                                          <p:attrName>style.visibility</p:attrName>
                                        </p:attrNameLst>
                                      </p:cBhvr>
                                      <p:to>
                                        <p:strVal val="visible"/>
                                      </p:to>
                                    </p:set>
                                    <p:animEffect transition="in" filter="wheel(1)">
                                      <p:cBhvr>
                                        <p:cTn id="34" dur="2000"/>
                                        <p:tgtEl>
                                          <p:spTgt spid="53"/>
                                        </p:tgtEl>
                                      </p:cBhvr>
                                    </p:animEffect>
                                  </p:childTnLst>
                                </p:cTn>
                              </p:par>
                              <p:par>
                                <p:cTn id="35" presetID="21" presetClass="entr" presetSubtype="1" fill="hold" nodeType="withEffect">
                                  <p:stCondLst>
                                    <p:cond delay="0"/>
                                  </p:stCondLst>
                                  <p:childTnLst>
                                    <p:set>
                                      <p:cBhvr>
                                        <p:cTn id="36" dur="1" fill="hold">
                                          <p:stCondLst>
                                            <p:cond delay="0"/>
                                          </p:stCondLst>
                                        </p:cTn>
                                        <p:tgtEl>
                                          <p:spTgt spid="55"/>
                                        </p:tgtEl>
                                        <p:attrNameLst>
                                          <p:attrName>style.visibility</p:attrName>
                                        </p:attrNameLst>
                                      </p:cBhvr>
                                      <p:to>
                                        <p:strVal val="visible"/>
                                      </p:to>
                                    </p:set>
                                    <p:animEffect transition="in" filter="wheel(1)">
                                      <p:cBhvr>
                                        <p:cTn id="37" dur="2000"/>
                                        <p:tgtEl>
                                          <p:spTgt spid="55"/>
                                        </p:tgtEl>
                                      </p:cBhvr>
                                    </p:animEffect>
                                  </p:childTnLst>
                                </p:cTn>
                              </p:par>
                              <p:par>
                                <p:cTn id="38" presetID="21" presetClass="entr" presetSubtype="1" fill="hold" grpId="0" nodeType="withEffect">
                                  <p:stCondLst>
                                    <p:cond delay="0"/>
                                  </p:stCondLst>
                                  <p:childTnLst>
                                    <p:set>
                                      <p:cBhvr>
                                        <p:cTn id="39" dur="1" fill="hold">
                                          <p:stCondLst>
                                            <p:cond delay="0"/>
                                          </p:stCondLst>
                                        </p:cTn>
                                        <p:tgtEl>
                                          <p:spTgt spid="66"/>
                                        </p:tgtEl>
                                        <p:attrNameLst>
                                          <p:attrName>style.visibility</p:attrName>
                                        </p:attrNameLst>
                                      </p:cBhvr>
                                      <p:to>
                                        <p:strVal val="visible"/>
                                      </p:to>
                                    </p:set>
                                    <p:animEffect transition="in" filter="wheel(1)">
                                      <p:cBhvr>
                                        <p:cTn id="40" dur="2000"/>
                                        <p:tgtEl>
                                          <p:spTgt spid="66"/>
                                        </p:tgtEl>
                                      </p:cBhvr>
                                    </p:animEffect>
                                  </p:childTnLst>
                                </p:cTn>
                              </p:par>
                              <p:par>
                                <p:cTn id="41" presetID="21" presetClass="entr" presetSubtype="1" fill="hold" grpId="0" nodeType="withEffect">
                                  <p:stCondLst>
                                    <p:cond delay="0"/>
                                  </p:stCondLst>
                                  <p:childTnLst>
                                    <p:set>
                                      <p:cBhvr>
                                        <p:cTn id="42" dur="1" fill="hold">
                                          <p:stCondLst>
                                            <p:cond delay="0"/>
                                          </p:stCondLst>
                                        </p:cTn>
                                        <p:tgtEl>
                                          <p:spTgt spid="67"/>
                                        </p:tgtEl>
                                        <p:attrNameLst>
                                          <p:attrName>style.visibility</p:attrName>
                                        </p:attrNameLst>
                                      </p:cBhvr>
                                      <p:to>
                                        <p:strVal val="visible"/>
                                      </p:to>
                                    </p:set>
                                    <p:animEffect transition="in" filter="wheel(1)">
                                      <p:cBhvr>
                                        <p:cTn id="43" dur="2000"/>
                                        <p:tgtEl>
                                          <p:spTgt spid="67"/>
                                        </p:tgtEl>
                                      </p:cBhvr>
                                    </p:animEffect>
                                  </p:childTnLst>
                                </p:cTn>
                              </p:par>
                              <p:par>
                                <p:cTn id="44" presetID="21" presetClass="entr" presetSubtype="1" fill="hold" nodeType="withEffect">
                                  <p:stCondLst>
                                    <p:cond delay="0"/>
                                  </p:stCondLst>
                                  <p:childTnLst>
                                    <p:set>
                                      <p:cBhvr>
                                        <p:cTn id="45" dur="1" fill="hold">
                                          <p:stCondLst>
                                            <p:cond delay="0"/>
                                          </p:stCondLst>
                                        </p:cTn>
                                        <p:tgtEl>
                                          <p:spTgt spid="72"/>
                                        </p:tgtEl>
                                        <p:attrNameLst>
                                          <p:attrName>style.visibility</p:attrName>
                                        </p:attrNameLst>
                                      </p:cBhvr>
                                      <p:to>
                                        <p:strVal val="visible"/>
                                      </p:to>
                                    </p:set>
                                    <p:animEffect transition="in" filter="wheel(1)">
                                      <p:cBhvr>
                                        <p:cTn id="46" dur="2000"/>
                                        <p:tgtEl>
                                          <p:spTgt spid="72"/>
                                        </p:tgtEl>
                                      </p:cBhvr>
                                    </p:animEffect>
                                  </p:childTnLst>
                                </p:cTn>
                              </p:par>
                              <p:par>
                                <p:cTn id="47" presetID="21" presetClass="entr" presetSubtype="1" fill="hold" nodeType="withEffect">
                                  <p:stCondLst>
                                    <p:cond delay="0"/>
                                  </p:stCondLst>
                                  <p:childTnLst>
                                    <p:set>
                                      <p:cBhvr>
                                        <p:cTn id="48" dur="1" fill="hold">
                                          <p:stCondLst>
                                            <p:cond delay="0"/>
                                          </p:stCondLst>
                                        </p:cTn>
                                        <p:tgtEl>
                                          <p:spTgt spid="73"/>
                                        </p:tgtEl>
                                        <p:attrNameLst>
                                          <p:attrName>style.visibility</p:attrName>
                                        </p:attrNameLst>
                                      </p:cBhvr>
                                      <p:to>
                                        <p:strVal val="visible"/>
                                      </p:to>
                                    </p:set>
                                    <p:animEffect transition="in" filter="wheel(1)">
                                      <p:cBhvr>
                                        <p:cTn id="49" dur="2000"/>
                                        <p:tgtEl>
                                          <p:spTgt spid="73"/>
                                        </p:tgtEl>
                                      </p:cBhvr>
                                    </p:animEffect>
                                  </p:childTnLst>
                                </p:cTn>
                              </p:par>
                              <p:par>
                                <p:cTn id="50" presetID="21" presetClass="entr" presetSubtype="1" fill="hold" grpId="0" nodeType="withEffect">
                                  <p:stCondLst>
                                    <p:cond delay="0"/>
                                  </p:stCondLst>
                                  <p:childTnLst>
                                    <p:set>
                                      <p:cBhvr>
                                        <p:cTn id="51" dur="1" fill="hold">
                                          <p:stCondLst>
                                            <p:cond delay="0"/>
                                          </p:stCondLst>
                                        </p:cTn>
                                        <p:tgtEl>
                                          <p:spTgt spid="75"/>
                                        </p:tgtEl>
                                        <p:attrNameLst>
                                          <p:attrName>style.visibility</p:attrName>
                                        </p:attrNameLst>
                                      </p:cBhvr>
                                      <p:to>
                                        <p:strVal val="visible"/>
                                      </p:to>
                                    </p:set>
                                    <p:animEffect transition="in" filter="wheel(1)">
                                      <p:cBhvr>
                                        <p:cTn id="52" dur="2000"/>
                                        <p:tgtEl>
                                          <p:spTgt spid="75"/>
                                        </p:tgtEl>
                                      </p:cBhvr>
                                    </p:animEffect>
                                  </p:childTnLst>
                                </p:cTn>
                              </p:par>
                              <p:par>
                                <p:cTn id="53" presetID="21" presetClass="entr" presetSubtype="1" fill="hold" nodeType="withEffect">
                                  <p:stCondLst>
                                    <p:cond delay="0"/>
                                  </p:stCondLst>
                                  <p:childTnLst>
                                    <p:set>
                                      <p:cBhvr>
                                        <p:cTn id="54" dur="1" fill="hold">
                                          <p:stCondLst>
                                            <p:cond delay="0"/>
                                          </p:stCondLst>
                                        </p:cTn>
                                        <p:tgtEl>
                                          <p:spTgt spid="93"/>
                                        </p:tgtEl>
                                        <p:attrNameLst>
                                          <p:attrName>style.visibility</p:attrName>
                                        </p:attrNameLst>
                                      </p:cBhvr>
                                      <p:to>
                                        <p:strVal val="visible"/>
                                      </p:to>
                                    </p:set>
                                    <p:animEffect transition="in" filter="wheel(1)">
                                      <p:cBhvr>
                                        <p:cTn id="55" dur="2000"/>
                                        <p:tgtEl>
                                          <p:spTgt spid="93"/>
                                        </p:tgtEl>
                                      </p:cBhvr>
                                    </p:animEffect>
                                  </p:childTnLst>
                                </p:cTn>
                              </p:par>
                              <p:par>
                                <p:cTn id="56" presetID="21" presetClass="entr" presetSubtype="1" fill="hold" grpId="0" nodeType="withEffect">
                                  <p:stCondLst>
                                    <p:cond delay="0"/>
                                  </p:stCondLst>
                                  <p:childTnLst>
                                    <p:set>
                                      <p:cBhvr>
                                        <p:cTn id="57" dur="1" fill="hold">
                                          <p:stCondLst>
                                            <p:cond delay="0"/>
                                          </p:stCondLst>
                                        </p:cTn>
                                        <p:tgtEl>
                                          <p:spTgt spid="95"/>
                                        </p:tgtEl>
                                        <p:attrNameLst>
                                          <p:attrName>style.visibility</p:attrName>
                                        </p:attrNameLst>
                                      </p:cBhvr>
                                      <p:to>
                                        <p:strVal val="visible"/>
                                      </p:to>
                                    </p:set>
                                    <p:animEffect transition="in" filter="wheel(1)">
                                      <p:cBhvr>
                                        <p:cTn id="58" dur="2000"/>
                                        <p:tgtEl>
                                          <p:spTgt spid="95"/>
                                        </p:tgtEl>
                                      </p:cBhvr>
                                    </p:animEffect>
                                  </p:childTnLst>
                                </p:cTn>
                              </p:par>
                              <p:par>
                                <p:cTn id="59" presetID="21" presetClass="entr" presetSubtype="1" fill="hold" nodeType="withEffect">
                                  <p:stCondLst>
                                    <p:cond delay="0"/>
                                  </p:stCondLst>
                                  <p:childTnLst>
                                    <p:set>
                                      <p:cBhvr>
                                        <p:cTn id="60" dur="1" fill="hold">
                                          <p:stCondLst>
                                            <p:cond delay="0"/>
                                          </p:stCondLst>
                                        </p:cTn>
                                        <p:tgtEl>
                                          <p:spTgt spid="96"/>
                                        </p:tgtEl>
                                        <p:attrNameLst>
                                          <p:attrName>style.visibility</p:attrName>
                                        </p:attrNameLst>
                                      </p:cBhvr>
                                      <p:to>
                                        <p:strVal val="visible"/>
                                      </p:to>
                                    </p:set>
                                    <p:animEffect transition="in" filter="wheel(1)">
                                      <p:cBhvr>
                                        <p:cTn id="61" dur="2000"/>
                                        <p:tgtEl>
                                          <p:spTgt spid="96"/>
                                        </p:tgtEl>
                                      </p:cBhvr>
                                    </p:animEffect>
                                  </p:childTnLst>
                                </p:cTn>
                              </p:par>
                              <p:par>
                                <p:cTn id="62" presetID="21" presetClass="entr" presetSubtype="1" fill="hold" nodeType="withEffect">
                                  <p:stCondLst>
                                    <p:cond delay="0"/>
                                  </p:stCondLst>
                                  <p:childTnLst>
                                    <p:set>
                                      <p:cBhvr>
                                        <p:cTn id="63" dur="1" fill="hold">
                                          <p:stCondLst>
                                            <p:cond delay="0"/>
                                          </p:stCondLst>
                                        </p:cTn>
                                        <p:tgtEl>
                                          <p:spTgt spid="98"/>
                                        </p:tgtEl>
                                        <p:attrNameLst>
                                          <p:attrName>style.visibility</p:attrName>
                                        </p:attrNameLst>
                                      </p:cBhvr>
                                      <p:to>
                                        <p:strVal val="visible"/>
                                      </p:to>
                                    </p:set>
                                    <p:animEffect transition="in" filter="wheel(1)">
                                      <p:cBhvr>
                                        <p:cTn id="64" dur="2000"/>
                                        <p:tgtEl>
                                          <p:spTgt spid="98"/>
                                        </p:tgtEl>
                                      </p:cBhvr>
                                    </p:animEffect>
                                  </p:childTnLst>
                                </p:cTn>
                              </p:par>
                              <p:par>
                                <p:cTn id="65" presetID="21" presetClass="entr" presetSubtype="1" fill="hold" grpId="0" nodeType="withEffect">
                                  <p:stCondLst>
                                    <p:cond delay="0"/>
                                  </p:stCondLst>
                                  <p:childTnLst>
                                    <p:set>
                                      <p:cBhvr>
                                        <p:cTn id="66" dur="1" fill="hold">
                                          <p:stCondLst>
                                            <p:cond delay="0"/>
                                          </p:stCondLst>
                                        </p:cTn>
                                        <p:tgtEl>
                                          <p:spTgt spid="100"/>
                                        </p:tgtEl>
                                        <p:attrNameLst>
                                          <p:attrName>style.visibility</p:attrName>
                                        </p:attrNameLst>
                                      </p:cBhvr>
                                      <p:to>
                                        <p:strVal val="visible"/>
                                      </p:to>
                                    </p:set>
                                    <p:animEffect transition="in" filter="wheel(1)">
                                      <p:cBhvr>
                                        <p:cTn id="67" dur="2000"/>
                                        <p:tgtEl>
                                          <p:spTgt spid="100"/>
                                        </p:tgtEl>
                                      </p:cBhvr>
                                    </p:animEffect>
                                  </p:childTnLst>
                                </p:cTn>
                              </p:par>
                              <p:par>
                                <p:cTn id="68" presetID="21" presetClass="entr" presetSubtype="1" fill="hold" grpId="0" nodeType="withEffect">
                                  <p:stCondLst>
                                    <p:cond delay="0"/>
                                  </p:stCondLst>
                                  <p:childTnLst>
                                    <p:set>
                                      <p:cBhvr>
                                        <p:cTn id="69" dur="1" fill="hold">
                                          <p:stCondLst>
                                            <p:cond delay="0"/>
                                          </p:stCondLst>
                                        </p:cTn>
                                        <p:tgtEl>
                                          <p:spTgt spid="102"/>
                                        </p:tgtEl>
                                        <p:attrNameLst>
                                          <p:attrName>style.visibility</p:attrName>
                                        </p:attrNameLst>
                                      </p:cBhvr>
                                      <p:to>
                                        <p:strVal val="visible"/>
                                      </p:to>
                                    </p:set>
                                    <p:animEffect transition="in" filter="wheel(1)">
                                      <p:cBhvr>
                                        <p:cTn id="70" dur="2000"/>
                                        <p:tgtEl>
                                          <p:spTgt spid="102"/>
                                        </p:tgtEl>
                                      </p:cBhvr>
                                    </p:animEffect>
                                  </p:childTnLst>
                                </p:cTn>
                              </p:par>
                              <p:par>
                                <p:cTn id="71" presetID="21" presetClass="entr" presetSubtype="1" fill="hold" grpId="0" nodeType="withEffect">
                                  <p:stCondLst>
                                    <p:cond delay="0"/>
                                  </p:stCondLst>
                                  <p:childTnLst>
                                    <p:set>
                                      <p:cBhvr>
                                        <p:cTn id="72" dur="1" fill="hold">
                                          <p:stCondLst>
                                            <p:cond delay="0"/>
                                          </p:stCondLst>
                                        </p:cTn>
                                        <p:tgtEl>
                                          <p:spTgt spid="104"/>
                                        </p:tgtEl>
                                        <p:attrNameLst>
                                          <p:attrName>style.visibility</p:attrName>
                                        </p:attrNameLst>
                                      </p:cBhvr>
                                      <p:to>
                                        <p:strVal val="visible"/>
                                      </p:to>
                                    </p:set>
                                    <p:animEffect transition="in" filter="wheel(1)">
                                      <p:cBhvr>
                                        <p:cTn id="73" dur="2000"/>
                                        <p:tgtEl>
                                          <p:spTgt spid="104"/>
                                        </p:tgtEl>
                                      </p:cBhvr>
                                    </p:animEffect>
                                  </p:childTnLst>
                                </p:cTn>
                              </p:par>
                              <p:par>
                                <p:cTn id="74" presetID="21" presetClass="entr" presetSubtype="1" fill="hold" grpId="0" nodeType="withEffect">
                                  <p:stCondLst>
                                    <p:cond delay="0"/>
                                  </p:stCondLst>
                                  <p:childTnLst>
                                    <p:set>
                                      <p:cBhvr>
                                        <p:cTn id="75" dur="1" fill="hold">
                                          <p:stCondLst>
                                            <p:cond delay="0"/>
                                          </p:stCondLst>
                                        </p:cTn>
                                        <p:tgtEl>
                                          <p:spTgt spid="106"/>
                                        </p:tgtEl>
                                        <p:attrNameLst>
                                          <p:attrName>style.visibility</p:attrName>
                                        </p:attrNameLst>
                                      </p:cBhvr>
                                      <p:to>
                                        <p:strVal val="visible"/>
                                      </p:to>
                                    </p:set>
                                    <p:animEffect transition="in" filter="wheel(1)">
                                      <p:cBhvr>
                                        <p:cTn id="76" dur="2000"/>
                                        <p:tgtEl>
                                          <p:spTgt spid="106"/>
                                        </p:tgtEl>
                                      </p:cBhvr>
                                    </p:animEffect>
                                  </p:childTnLst>
                                </p:cTn>
                              </p:par>
                              <p:par>
                                <p:cTn id="77" presetID="21" presetClass="entr" presetSubtype="1" fill="hold" nodeType="withEffect">
                                  <p:stCondLst>
                                    <p:cond delay="0"/>
                                  </p:stCondLst>
                                  <p:childTnLst>
                                    <p:set>
                                      <p:cBhvr>
                                        <p:cTn id="78" dur="1" fill="hold">
                                          <p:stCondLst>
                                            <p:cond delay="0"/>
                                          </p:stCondLst>
                                        </p:cTn>
                                        <p:tgtEl>
                                          <p:spTgt spid="108"/>
                                        </p:tgtEl>
                                        <p:attrNameLst>
                                          <p:attrName>style.visibility</p:attrName>
                                        </p:attrNameLst>
                                      </p:cBhvr>
                                      <p:to>
                                        <p:strVal val="visible"/>
                                      </p:to>
                                    </p:set>
                                    <p:animEffect transition="in" filter="wheel(1)">
                                      <p:cBhvr>
                                        <p:cTn id="79" dur="2000"/>
                                        <p:tgtEl>
                                          <p:spTgt spid="108"/>
                                        </p:tgtEl>
                                      </p:cBhvr>
                                    </p:animEffect>
                                  </p:childTnLst>
                                </p:cTn>
                              </p:par>
                              <p:par>
                                <p:cTn id="80" presetID="21" presetClass="entr" presetSubtype="1" fill="hold" nodeType="withEffect">
                                  <p:stCondLst>
                                    <p:cond delay="0"/>
                                  </p:stCondLst>
                                  <p:childTnLst>
                                    <p:set>
                                      <p:cBhvr>
                                        <p:cTn id="81" dur="1" fill="hold">
                                          <p:stCondLst>
                                            <p:cond delay="0"/>
                                          </p:stCondLst>
                                        </p:cTn>
                                        <p:tgtEl>
                                          <p:spTgt spid="112"/>
                                        </p:tgtEl>
                                        <p:attrNameLst>
                                          <p:attrName>style.visibility</p:attrName>
                                        </p:attrNameLst>
                                      </p:cBhvr>
                                      <p:to>
                                        <p:strVal val="visible"/>
                                      </p:to>
                                    </p:set>
                                    <p:animEffect transition="in" filter="wheel(1)">
                                      <p:cBhvr>
                                        <p:cTn id="82" dur="2000"/>
                                        <p:tgtEl>
                                          <p:spTgt spid="112"/>
                                        </p:tgtEl>
                                      </p:cBhvr>
                                    </p:animEffect>
                                  </p:childTnLst>
                                </p:cTn>
                              </p:par>
                              <p:par>
                                <p:cTn id="83" presetID="21" presetClass="entr" presetSubtype="1" fill="hold" grpId="0" nodeType="withEffect">
                                  <p:stCondLst>
                                    <p:cond delay="0"/>
                                  </p:stCondLst>
                                  <p:childTnLst>
                                    <p:set>
                                      <p:cBhvr>
                                        <p:cTn id="84" dur="1" fill="hold">
                                          <p:stCondLst>
                                            <p:cond delay="0"/>
                                          </p:stCondLst>
                                        </p:cTn>
                                        <p:tgtEl>
                                          <p:spTgt spid="120"/>
                                        </p:tgtEl>
                                        <p:attrNameLst>
                                          <p:attrName>style.visibility</p:attrName>
                                        </p:attrNameLst>
                                      </p:cBhvr>
                                      <p:to>
                                        <p:strVal val="visible"/>
                                      </p:to>
                                    </p:set>
                                    <p:animEffect transition="in" filter="wheel(1)">
                                      <p:cBhvr>
                                        <p:cTn id="85" dur="2000"/>
                                        <p:tgtEl>
                                          <p:spTgt spid="120"/>
                                        </p:tgtEl>
                                      </p:cBhvr>
                                    </p:animEffect>
                                  </p:childTnLst>
                                </p:cTn>
                              </p:par>
                            </p:childTnLst>
                          </p:cTn>
                        </p:par>
                        <p:par>
                          <p:cTn id="86" fill="hold">
                            <p:stCondLst>
                              <p:cond delay="2000"/>
                            </p:stCondLst>
                            <p:childTnLst>
                              <p:par>
                                <p:cTn id="87" presetID="1" presetClass="mediacall" presetSubtype="0" fill="hold" nodeType="afterEffect">
                                  <p:stCondLst>
                                    <p:cond delay="0"/>
                                  </p:stCondLst>
                                  <p:childTnLst>
                                    <p:cmd type="call" cmd="playFrom(0.0)">
                                      <p:cBhvr>
                                        <p:cTn id="88" dur="95462" fill="hold"/>
                                        <p:tgtEl>
                                          <p:spTgt spid="2"/>
                                        </p:tgtEl>
                                      </p:cBhvr>
                                    </p:cmd>
                                  </p:childTnLst>
                                </p:cTn>
                              </p:par>
                            </p:childTnLst>
                          </p:cTn>
                        </p:par>
                      </p:childTnLst>
                    </p:cTn>
                  </p:par>
                </p:childTnLst>
              </p:cTn>
              <p:prevCondLst>
                <p:cond evt="onPrev" delay="0">
                  <p:tgtEl>
                    <p:sldTgt/>
                  </p:tgtEl>
                </p:cond>
              </p:prevCondLst>
              <p:nextCondLst>
                <p:cond evt="onNext" delay="0">
                  <p:tgtEl>
                    <p:sldTgt/>
                  </p:tgtEl>
                </p:cond>
              </p:nextCondLst>
            </p:seq>
            <p:audio>
              <p:cMediaNode vol="80000">
                <p:cTn id="89" fill="hold" display="0">
                  <p:stCondLst>
                    <p:cond delay="indefinite"/>
                  </p:stCondLst>
                  <p:endCondLst>
                    <p:cond evt="onStopAudio" delay="0">
                      <p:tgtEl>
                        <p:sldTgt/>
                      </p:tgtEl>
                    </p:cond>
                  </p:endCondLst>
                </p:cTn>
                <p:tgtEl>
                  <p:spTgt spid="2"/>
                </p:tgtEl>
              </p:cMediaNode>
            </p:audio>
          </p:childTnLst>
        </p:cTn>
      </p:par>
    </p:tnLst>
    <p:bldLst>
      <p:bldP spid="4" grpId="0"/>
      <p:bldP spid="5" grpId="0"/>
      <p:bldP spid="7" grpId="0"/>
      <p:bldP spid="9" grpId="0" animBg="1"/>
      <p:bldP spid="11" grpId="0" animBg="1"/>
      <p:bldP spid="13" grpId="0" animBg="1"/>
      <p:bldP spid="15" grpId="0" animBg="1"/>
      <p:bldP spid="66" grpId="0" animBg="1"/>
      <p:bldP spid="67" grpId="0" animBg="1"/>
      <p:bldP spid="75" grpId="0" animBg="1"/>
      <p:bldP spid="95" grpId="0"/>
      <p:bldP spid="100" grpId="0"/>
      <p:bldP spid="102" grpId="0"/>
      <p:bldP spid="104" grpId="0" animBg="1"/>
      <p:bldP spid="106" grpId="0"/>
      <p:bldP spid="120" grpId="0"/>
    </p:bldLst>
  </p:timing>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5" name="Picture 4">
            <a:extLst>
              <a:ext uri="{FF2B5EF4-FFF2-40B4-BE49-F238E27FC236}">
                <a16:creationId xmlns:a16="http://schemas.microsoft.com/office/drawing/2014/main" id="{750126F6-0E77-258E-C15C-58F67B72BA7E}"/>
              </a:ext>
            </a:extLst>
          </p:cNvPr>
          <p:cNvPicPr>
            <a:picLocks noChangeAspect="1"/>
          </p:cNvPicPr>
          <p:nvPr/>
        </p:nvPicPr>
        <p:blipFill>
          <a:blip r:embed="rId4"/>
          <a:srcRect l="58486"/>
          <a:stretch>
            <a:fillRect/>
          </a:stretch>
        </p:blipFill>
        <p:spPr>
          <a:xfrm>
            <a:off x="7130005" y="0"/>
            <a:ext cx="5058756" cy="6858000"/>
          </a:xfrm>
          <a:prstGeom prst="rect">
            <a:avLst/>
          </a:prstGeom>
        </p:spPr>
      </p:pic>
      <p:sp>
        <p:nvSpPr>
          <p:cNvPr id="6" name="TextBox 5">
            <a:extLst>
              <a:ext uri="{FF2B5EF4-FFF2-40B4-BE49-F238E27FC236}">
                <a16:creationId xmlns:a16="http://schemas.microsoft.com/office/drawing/2014/main" id="{05125D64-C2E7-E0E8-8014-403A10BCADA3}"/>
              </a:ext>
            </a:extLst>
          </p:cNvPr>
          <p:cNvSpPr txBox="1"/>
          <p:nvPr/>
        </p:nvSpPr>
        <p:spPr>
          <a:xfrm>
            <a:off x="132079" y="169850"/>
            <a:ext cx="10934506" cy="830997"/>
          </a:xfrm>
          <a:prstGeom prst="rect">
            <a:avLst/>
          </a:prstGeom>
          <a:noFill/>
        </p:spPr>
        <p:txBody>
          <a:bodyPr wrap="square" rtlCol="0">
            <a:spAutoFit/>
          </a:bodyPr>
          <a:lstStyle/>
          <a:p>
            <a:r>
              <a:rPr lang="en-GB" sz="4800" b="1" dirty="0">
                <a:solidFill>
                  <a:srgbClr val="0F121A"/>
                </a:solidFill>
                <a:latin typeface="Modern No. 20" panose="02070704070505020303" pitchFamily="18" charset="0"/>
              </a:rPr>
              <a:t>Evidence Informed </a:t>
            </a:r>
            <a:r>
              <a:rPr lang="en-GB" sz="4800" b="1" dirty="0">
                <a:solidFill>
                  <a:srgbClr val="874274"/>
                </a:solidFill>
                <a:latin typeface="Modern No. 20" panose="02070704070505020303" pitchFamily="18" charset="0"/>
              </a:rPr>
              <a:t>Recommendations</a:t>
            </a:r>
            <a:r>
              <a:rPr lang="en-GB" sz="4800" b="1" dirty="0">
                <a:solidFill>
                  <a:srgbClr val="0F121A"/>
                </a:solidFill>
                <a:latin typeface="Modern No. 20" panose="02070704070505020303" pitchFamily="18" charset="0"/>
              </a:rPr>
              <a:t> </a:t>
            </a:r>
            <a:endParaRPr lang="en-GB" sz="2800" b="1" dirty="0">
              <a:solidFill>
                <a:srgbClr val="0F121A"/>
              </a:solidFill>
              <a:latin typeface="Modern No. 20" panose="02070704070505020303" pitchFamily="18" charset="0"/>
            </a:endParaRPr>
          </a:p>
        </p:txBody>
      </p:sp>
      <p:cxnSp>
        <p:nvCxnSpPr>
          <p:cNvPr id="7" name="Straight Connector 6">
            <a:extLst>
              <a:ext uri="{FF2B5EF4-FFF2-40B4-BE49-F238E27FC236}">
                <a16:creationId xmlns:a16="http://schemas.microsoft.com/office/drawing/2014/main" id="{5022F58C-5A1D-B519-5BDA-51707A406C16}"/>
              </a:ext>
            </a:extLst>
          </p:cNvPr>
          <p:cNvCxnSpPr>
            <a:cxnSpLocks/>
          </p:cNvCxnSpPr>
          <p:nvPr/>
        </p:nvCxnSpPr>
        <p:spPr>
          <a:xfrm flipV="1">
            <a:off x="278307" y="1000847"/>
            <a:ext cx="750393" cy="2608"/>
          </a:xfrm>
          <a:prstGeom prst="line">
            <a:avLst/>
          </a:prstGeom>
          <a:ln w="38100">
            <a:solidFill>
              <a:srgbClr val="A37799"/>
            </a:solidFill>
          </a:ln>
        </p:spPr>
        <p:style>
          <a:lnRef idx="2">
            <a:schemeClr val="accent1"/>
          </a:lnRef>
          <a:fillRef idx="0">
            <a:schemeClr val="accent1"/>
          </a:fillRef>
          <a:effectRef idx="1">
            <a:schemeClr val="accent1"/>
          </a:effectRef>
          <a:fontRef idx="minor">
            <a:schemeClr val="tx1"/>
          </a:fontRef>
        </p:style>
      </p:cxnSp>
      <p:sp>
        <p:nvSpPr>
          <p:cNvPr id="8" name="TextBox 7">
            <a:extLst>
              <a:ext uri="{FF2B5EF4-FFF2-40B4-BE49-F238E27FC236}">
                <a16:creationId xmlns:a16="http://schemas.microsoft.com/office/drawing/2014/main" id="{1218CE19-946B-9ABC-D200-543EA3CB901A}"/>
              </a:ext>
            </a:extLst>
          </p:cNvPr>
          <p:cNvSpPr txBox="1"/>
          <p:nvPr/>
        </p:nvSpPr>
        <p:spPr>
          <a:xfrm>
            <a:off x="1125415" y="836878"/>
            <a:ext cx="6816826" cy="338554"/>
          </a:xfrm>
          <a:prstGeom prst="rect">
            <a:avLst/>
          </a:prstGeom>
          <a:noFill/>
        </p:spPr>
        <p:txBody>
          <a:bodyPr wrap="square" rtlCol="0">
            <a:spAutoFit/>
          </a:bodyPr>
          <a:lstStyle/>
          <a:p>
            <a:r>
              <a:rPr lang="en-GB" sz="1600" dirty="0">
                <a:latin typeface="Arial Nova" panose="020B0504020202020204" pitchFamily="34" charset="0"/>
              </a:rPr>
              <a:t>PRACTICAL ACTIONS TO IMPROVE OLDER PEOPLE’S CARE</a:t>
            </a:r>
          </a:p>
        </p:txBody>
      </p:sp>
      <p:sp>
        <p:nvSpPr>
          <p:cNvPr id="9" name="Rectangle: Rounded Corners 8">
            <a:extLst>
              <a:ext uri="{FF2B5EF4-FFF2-40B4-BE49-F238E27FC236}">
                <a16:creationId xmlns:a16="http://schemas.microsoft.com/office/drawing/2014/main" id="{71E473A2-241B-1727-48CC-420EC237E4F8}"/>
              </a:ext>
            </a:extLst>
          </p:cNvPr>
          <p:cNvSpPr/>
          <p:nvPr/>
        </p:nvSpPr>
        <p:spPr>
          <a:xfrm>
            <a:off x="132079" y="1254255"/>
            <a:ext cx="3715472" cy="617380"/>
          </a:xfrm>
          <a:prstGeom prst="roundRect">
            <a:avLst/>
          </a:prstGeom>
          <a:solidFill>
            <a:srgbClr val="E1D8E9"/>
          </a:solidFill>
          <a:ln>
            <a:solidFill>
              <a:srgbClr val="E1D8E9"/>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b="1" dirty="0"/>
          </a:p>
        </p:txBody>
      </p:sp>
      <p:sp>
        <p:nvSpPr>
          <p:cNvPr id="10" name="Rectangle: Rounded Corners 9">
            <a:extLst>
              <a:ext uri="{FF2B5EF4-FFF2-40B4-BE49-F238E27FC236}">
                <a16:creationId xmlns:a16="http://schemas.microsoft.com/office/drawing/2014/main" id="{E25B3F16-FC93-5EE5-19D3-70626D070172}"/>
              </a:ext>
            </a:extLst>
          </p:cNvPr>
          <p:cNvSpPr/>
          <p:nvPr/>
        </p:nvSpPr>
        <p:spPr>
          <a:xfrm>
            <a:off x="132079" y="1919202"/>
            <a:ext cx="3715472" cy="617380"/>
          </a:xfrm>
          <a:prstGeom prst="roundRect">
            <a:avLst/>
          </a:prstGeom>
          <a:solidFill>
            <a:srgbClr val="E8DFED"/>
          </a:solidFill>
          <a:ln>
            <a:solidFill>
              <a:srgbClr val="ECE5EE"/>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dirty="0"/>
          </a:p>
        </p:txBody>
      </p:sp>
      <p:sp>
        <p:nvSpPr>
          <p:cNvPr id="11" name="Rectangle: Rounded Corners 10">
            <a:extLst>
              <a:ext uri="{FF2B5EF4-FFF2-40B4-BE49-F238E27FC236}">
                <a16:creationId xmlns:a16="http://schemas.microsoft.com/office/drawing/2014/main" id="{EDC5D81D-4A18-D99E-8C2D-A586E2E2CC05}"/>
              </a:ext>
            </a:extLst>
          </p:cNvPr>
          <p:cNvSpPr/>
          <p:nvPr/>
        </p:nvSpPr>
        <p:spPr>
          <a:xfrm>
            <a:off x="132079" y="2591709"/>
            <a:ext cx="3715472" cy="617380"/>
          </a:xfrm>
          <a:prstGeom prst="roundRect">
            <a:avLst/>
          </a:prstGeom>
          <a:solidFill>
            <a:srgbClr val="E8DFED"/>
          </a:solidFill>
          <a:ln>
            <a:solidFill>
              <a:srgbClr val="E8DFED"/>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12" name="Rectangle: Rounded Corners 11">
            <a:extLst>
              <a:ext uri="{FF2B5EF4-FFF2-40B4-BE49-F238E27FC236}">
                <a16:creationId xmlns:a16="http://schemas.microsoft.com/office/drawing/2014/main" id="{9031BDB4-9EC9-1745-86F7-4E13895FE0F1}"/>
              </a:ext>
            </a:extLst>
          </p:cNvPr>
          <p:cNvSpPr/>
          <p:nvPr/>
        </p:nvSpPr>
        <p:spPr>
          <a:xfrm>
            <a:off x="132079" y="3255374"/>
            <a:ext cx="3715472" cy="617380"/>
          </a:xfrm>
          <a:prstGeom prst="roundRect">
            <a:avLst/>
          </a:prstGeom>
          <a:solidFill>
            <a:srgbClr val="E8DFED"/>
          </a:solidFill>
          <a:ln>
            <a:solidFill>
              <a:srgbClr val="E8DFED"/>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13" name="Rectangle: Rounded Corners 12">
            <a:extLst>
              <a:ext uri="{FF2B5EF4-FFF2-40B4-BE49-F238E27FC236}">
                <a16:creationId xmlns:a16="http://schemas.microsoft.com/office/drawing/2014/main" id="{615DB424-FDB1-5CEA-C494-E6AD3B5E0876}"/>
              </a:ext>
            </a:extLst>
          </p:cNvPr>
          <p:cNvSpPr/>
          <p:nvPr/>
        </p:nvSpPr>
        <p:spPr>
          <a:xfrm>
            <a:off x="132079" y="3934161"/>
            <a:ext cx="3715472" cy="617380"/>
          </a:xfrm>
          <a:prstGeom prst="roundRect">
            <a:avLst/>
          </a:prstGeom>
          <a:solidFill>
            <a:srgbClr val="E8DFED"/>
          </a:solidFill>
          <a:ln>
            <a:solidFill>
              <a:srgbClr val="E8DFED"/>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14" name="Rectangle: Rounded Corners 13">
            <a:extLst>
              <a:ext uri="{FF2B5EF4-FFF2-40B4-BE49-F238E27FC236}">
                <a16:creationId xmlns:a16="http://schemas.microsoft.com/office/drawing/2014/main" id="{1479A730-D79D-FAE1-9765-3637C74101B4}"/>
              </a:ext>
            </a:extLst>
          </p:cNvPr>
          <p:cNvSpPr/>
          <p:nvPr/>
        </p:nvSpPr>
        <p:spPr>
          <a:xfrm>
            <a:off x="132079" y="4612948"/>
            <a:ext cx="3715472" cy="617380"/>
          </a:xfrm>
          <a:prstGeom prst="roundRect">
            <a:avLst/>
          </a:prstGeom>
          <a:solidFill>
            <a:srgbClr val="E8DFED"/>
          </a:solidFill>
          <a:ln>
            <a:solidFill>
              <a:srgbClr val="E8DFED"/>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r>
              <a:rPr lang="en-GB" dirty="0"/>
              <a:t>`</a:t>
            </a:r>
          </a:p>
        </p:txBody>
      </p:sp>
      <p:sp>
        <p:nvSpPr>
          <p:cNvPr id="15" name="Rectangle: Rounded Corners 14">
            <a:extLst>
              <a:ext uri="{FF2B5EF4-FFF2-40B4-BE49-F238E27FC236}">
                <a16:creationId xmlns:a16="http://schemas.microsoft.com/office/drawing/2014/main" id="{0761C692-43E3-AD2E-E413-69BAB72F41A4}"/>
              </a:ext>
            </a:extLst>
          </p:cNvPr>
          <p:cNvSpPr/>
          <p:nvPr/>
        </p:nvSpPr>
        <p:spPr>
          <a:xfrm>
            <a:off x="4081050" y="1254255"/>
            <a:ext cx="3583393" cy="617380"/>
          </a:xfrm>
          <a:prstGeom prst="roundRect">
            <a:avLst/>
          </a:prstGeom>
          <a:solidFill>
            <a:srgbClr val="F4E1E2"/>
          </a:solidFill>
          <a:ln>
            <a:solidFill>
              <a:srgbClr val="F4E1E2"/>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b="1" dirty="0"/>
          </a:p>
        </p:txBody>
      </p:sp>
      <p:sp>
        <p:nvSpPr>
          <p:cNvPr id="16" name="Rectangle: Rounded Corners 15">
            <a:extLst>
              <a:ext uri="{FF2B5EF4-FFF2-40B4-BE49-F238E27FC236}">
                <a16:creationId xmlns:a16="http://schemas.microsoft.com/office/drawing/2014/main" id="{5E182EA6-16E3-2223-4F96-BA28176F3452}"/>
              </a:ext>
            </a:extLst>
          </p:cNvPr>
          <p:cNvSpPr/>
          <p:nvPr/>
        </p:nvSpPr>
        <p:spPr>
          <a:xfrm>
            <a:off x="4006100" y="1919202"/>
            <a:ext cx="3583393" cy="617380"/>
          </a:xfrm>
          <a:prstGeom prst="roundRect">
            <a:avLst/>
          </a:prstGeom>
          <a:solidFill>
            <a:srgbClr val="FBE9E6"/>
          </a:solidFill>
          <a:ln>
            <a:solidFill>
              <a:srgbClr val="FBE9E6"/>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17" name="Rectangle: Rounded Corners 16">
            <a:extLst>
              <a:ext uri="{FF2B5EF4-FFF2-40B4-BE49-F238E27FC236}">
                <a16:creationId xmlns:a16="http://schemas.microsoft.com/office/drawing/2014/main" id="{ED0AEB78-453E-21D9-F179-6EA11CCC2B39}"/>
              </a:ext>
            </a:extLst>
          </p:cNvPr>
          <p:cNvSpPr/>
          <p:nvPr/>
        </p:nvSpPr>
        <p:spPr>
          <a:xfrm>
            <a:off x="4006100" y="2591709"/>
            <a:ext cx="3583393" cy="617380"/>
          </a:xfrm>
          <a:prstGeom prst="roundRect">
            <a:avLst/>
          </a:prstGeom>
          <a:solidFill>
            <a:srgbClr val="FBE8E7"/>
          </a:solidFill>
          <a:ln>
            <a:solidFill>
              <a:srgbClr val="F5E1E0"/>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18" name="Rectangle: Rounded Corners 17">
            <a:extLst>
              <a:ext uri="{FF2B5EF4-FFF2-40B4-BE49-F238E27FC236}">
                <a16:creationId xmlns:a16="http://schemas.microsoft.com/office/drawing/2014/main" id="{D772B606-564D-C63E-0E0D-268B53382976}"/>
              </a:ext>
            </a:extLst>
          </p:cNvPr>
          <p:cNvSpPr/>
          <p:nvPr/>
        </p:nvSpPr>
        <p:spPr>
          <a:xfrm>
            <a:off x="4006100" y="3255375"/>
            <a:ext cx="3583393" cy="617380"/>
          </a:xfrm>
          <a:prstGeom prst="roundRect">
            <a:avLst/>
          </a:prstGeom>
          <a:solidFill>
            <a:srgbClr val="F5E1E0"/>
          </a:solidFill>
          <a:ln>
            <a:solidFill>
              <a:srgbClr val="F5E1E0"/>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19" name="Rectangle: Rounded Corners 18">
            <a:extLst>
              <a:ext uri="{FF2B5EF4-FFF2-40B4-BE49-F238E27FC236}">
                <a16:creationId xmlns:a16="http://schemas.microsoft.com/office/drawing/2014/main" id="{70286742-5BF8-8D6D-03BC-E3ADA770D63D}"/>
              </a:ext>
            </a:extLst>
          </p:cNvPr>
          <p:cNvSpPr/>
          <p:nvPr/>
        </p:nvSpPr>
        <p:spPr>
          <a:xfrm>
            <a:off x="4006100" y="3935897"/>
            <a:ext cx="3583393" cy="617380"/>
          </a:xfrm>
          <a:prstGeom prst="roundRect">
            <a:avLst/>
          </a:prstGeom>
          <a:solidFill>
            <a:srgbClr val="F5E1E0"/>
          </a:solidFill>
          <a:ln>
            <a:solidFill>
              <a:srgbClr val="F5E1E0"/>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20" name="Rectangle: Rounded Corners 19">
            <a:extLst>
              <a:ext uri="{FF2B5EF4-FFF2-40B4-BE49-F238E27FC236}">
                <a16:creationId xmlns:a16="http://schemas.microsoft.com/office/drawing/2014/main" id="{0B40C91F-DDC9-48C3-6DBB-197A37A26E99}"/>
              </a:ext>
            </a:extLst>
          </p:cNvPr>
          <p:cNvSpPr/>
          <p:nvPr/>
        </p:nvSpPr>
        <p:spPr>
          <a:xfrm>
            <a:off x="4006100" y="4633268"/>
            <a:ext cx="3583393" cy="617380"/>
          </a:xfrm>
          <a:prstGeom prst="roundRect">
            <a:avLst/>
          </a:prstGeom>
          <a:solidFill>
            <a:srgbClr val="F5E1E0"/>
          </a:solidFill>
          <a:ln>
            <a:solidFill>
              <a:srgbClr val="F5E1E0"/>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21" name="Rectangle: Rounded Corners 20">
            <a:extLst>
              <a:ext uri="{FF2B5EF4-FFF2-40B4-BE49-F238E27FC236}">
                <a16:creationId xmlns:a16="http://schemas.microsoft.com/office/drawing/2014/main" id="{1B5E9524-A10F-82DB-6684-7B4E74A75BB6}"/>
              </a:ext>
            </a:extLst>
          </p:cNvPr>
          <p:cNvSpPr/>
          <p:nvPr/>
        </p:nvSpPr>
        <p:spPr>
          <a:xfrm>
            <a:off x="7905132" y="1254965"/>
            <a:ext cx="3715472" cy="617380"/>
          </a:xfrm>
          <a:prstGeom prst="roundRect">
            <a:avLst/>
          </a:prstGeom>
          <a:solidFill>
            <a:srgbClr val="D9D7E6"/>
          </a:solidFill>
          <a:ln>
            <a:solidFill>
              <a:srgbClr val="D9D7E6"/>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b="1" dirty="0"/>
          </a:p>
        </p:txBody>
      </p:sp>
      <p:sp>
        <p:nvSpPr>
          <p:cNvPr id="22" name="Rectangle: Rounded Corners 21">
            <a:extLst>
              <a:ext uri="{FF2B5EF4-FFF2-40B4-BE49-F238E27FC236}">
                <a16:creationId xmlns:a16="http://schemas.microsoft.com/office/drawing/2014/main" id="{F851F3E5-B6D4-6C7F-1623-CA62338EBD2F}"/>
              </a:ext>
            </a:extLst>
          </p:cNvPr>
          <p:cNvSpPr/>
          <p:nvPr/>
        </p:nvSpPr>
        <p:spPr>
          <a:xfrm>
            <a:off x="7905132" y="1919912"/>
            <a:ext cx="3715472" cy="617380"/>
          </a:xfrm>
          <a:prstGeom prst="roundRect">
            <a:avLst/>
          </a:prstGeom>
          <a:solidFill>
            <a:srgbClr val="E1E3F0"/>
          </a:solidFill>
          <a:ln>
            <a:solidFill>
              <a:srgbClr val="E0E3EF"/>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23" name="Rectangle: Rounded Corners 22">
            <a:extLst>
              <a:ext uri="{FF2B5EF4-FFF2-40B4-BE49-F238E27FC236}">
                <a16:creationId xmlns:a16="http://schemas.microsoft.com/office/drawing/2014/main" id="{1E8FE07C-504F-BB14-E794-3D3B87A2A7CC}"/>
              </a:ext>
            </a:extLst>
          </p:cNvPr>
          <p:cNvSpPr/>
          <p:nvPr/>
        </p:nvSpPr>
        <p:spPr>
          <a:xfrm>
            <a:off x="7905132" y="2592419"/>
            <a:ext cx="3715472" cy="617380"/>
          </a:xfrm>
          <a:prstGeom prst="roundRect">
            <a:avLst/>
          </a:prstGeom>
          <a:solidFill>
            <a:srgbClr val="E1E3F0"/>
          </a:solidFill>
          <a:ln>
            <a:solidFill>
              <a:srgbClr val="E0E3EF"/>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24" name="Rectangle: Rounded Corners 23">
            <a:extLst>
              <a:ext uri="{FF2B5EF4-FFF2-40B4-BE49-F238E27FC236}">
                <a16:creationId xmlns:a16="http://schemas.microsoft.com/office/drawing/2014/main" id="{A17698AC-9A9B-185A-DF98-D587831087EA}"/>
              </a:ext>
            </a:extLst>
          </p:cNvPr>
          <p:cNvSpPr/>
          <p:nvPr/>
        </p:nvSpPr>
        <p:spPr>
          <a:xfrm>
            <a:off x="7905132" y="3256084"/>
            <a:ext cx="3715472" cy="617380"/>
          </a:xfrm>
          <a:prstGeom prst="roundRect">
            <a:avLst/>
          </a:prstGeom>
          <a:solidFill>
            <a:srgbClr val="E1E3F0"/>
          </a:solidFill>
          <a:ln>
            <a:solidFill>
              <a:srgbClr val="E0E3EF"/>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25" name="Rectangle: Rounded Corners 24">
            <a:extLst>
              <a:ext uri="{FF2B5EF4-FFF2-40B4-BE49-F238E27FC236}">
                <a16:creationId xmlns:a16="http://schemas.microsoft.com/office/drawing/2014/main" id="{E2B801DF-8FCA-5274-FAAF-B8FC76F75F0E}"/>
              </a:ext>
            </a:extLst>
          </p:cNvPr>
          <p:cNvSpPr/>
          <p:nvPr/>
        </p:nvSpPr>
        <p:spPr>
          <a:xfrm>
            <a:off x="7894156" y="3957363"/>
            <a:ext cx="3715472" cy="617380"/>
          </a:xfrm>
          <a:prstGeom prst="roundRect">
            <a:avLst/>
          </a:prstGeom>
          <a:solidFill>
            <a:srgbClr val="E1E3F0"/>
          </a:solidFill>
          <a:ln>
            <a:solidFill>
              <a:srgbClr val="E0E3EF"/>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26" name="Rectangle: Rounded Corners 25">
            <a:extLst>
              <a:ext uri="{FF2B5EF4-FFF2-40B4-BE49-F238E27FC236}">
                <a16:creationId xmlns:a16="http://schemas.microsoft.com/office/drawing/2014/main" id="{B53C2F1F-D2F2-338C-DAD3-233A898C5666}"/>
              </a:ext>
            </a:extLst>
          </p:cNvPr>
          <p:cNvSpPr/>
          <p:nvPr/>
        </p:nvSpPr>
        <p:spPr>
          <a:xfrm>
            <a:off x="7905132" y="4636447"/>
            <a:ext cx="3715472" cy="617380"/>
          </a:xfrm>
          <a:prstGeom prst="roundRect">
            <a:avLst/>
          </a:prstGeom>
          <a:solidFill>
            <a:srgbClr val="E1E3F0"/>
          </a:solidFill>
          <a:ln>
            <a:solidFill>
              <a:srgbClr val="E0E3EF"/>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27" name="Rectangle: Rounded Corners 26">
            <a:extLst>
              <a:ext uri="{FF2B5EF4-FFF2-40B4-BE49-F238E27FC236}">
                <a16:creationId xmlns:a16="http://schemas.microsoft.com/office/drawing/2014/main" id="{372F6FC6-44C6-4491-4348-44C732AC6B39}"/>
              </a:ext>
            </a:extLst>
          </p:cNvPr>
          <p:cNvSpPr/>
          <p:nvPr/>
        </p:nvSpPr>
        <p:spPr>
          <a:xfrm>
            <a:off x="518160" y="1321292"/>
            <a:ext cx="3207778" cy="499929"/>
          </a:xfrm>
          <a:prstGeom prst="roundRect">
            <a:avLst>
              <a:gd name="adj" fmla="val 28520"/>
            </a:avLst>
          </a:prstGeom>
          <a:solidFill>
            <a:srgbClr val="5F3D63"/>
          </a:solidFill>
          <a:ln>
            <a:solidFill>
              <a:srgbClr val="5F3D63"/>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r>
              <a:rPr lang="en-GB" sz="1400" b="1" dirty="0"/>
              <a:t>Recommendation</a:t>
            </a:r>
          </a:p>
        </p:txBody>
      </p:sp>
      <p:sp>
        <p:nvSpPr>
          <p:cNvPr id="28" name="Rectangle: Rounded Corners 27">
            <a:extLst>
              <a:ext uri="{FF2B5EF4-FFF2-40B4-BE49-F238E27FC236}">
                <a16:creationId xmlns:a16="http://schemas.microsoft.com/office/drawing/2014/main" id="{B6AC5817-EDA9-E9E6-386A-85F7DEE3C11F}"/>
              </a:ext>
            </a:extLst>
          </p:cNvPr>
          <p:cNvSpPr/>
          <p:nvPr/>
        </p:nvSpPr>
        <p:spPr>
          <a:xfrm>
            <a:off x="4320755" y="1321292"/>
            <a:ext cx="3207778" cy="499929"/>
          </a:xfrm>
          <a:prstGeom prst="roundRect">
            <a:avLst>
              <a:gd name="adj" fmla="val 28520"/>
            </a:avLst>
          </a:prstGeom>
          <a:solidFill>
            <a:srgbClr val="B2778C"/>
          </a:solidFill>
          <a:ln>
            <a:solidFill>
              <a:srgbClr val="B2778C"/>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r>
              <a:rPr lang="en-GB" sz="1400" b="1" dirty="0"/>
              <a:t>Justification</a:t>
            </a:r>
          </a:p>
        </p:txBody>
      </p:sp>
      <p:pic>
        <p:nvPicPr>
          <p:cNvPr id="29" name="Picture 28">
            <a:extLst>
              <a:ext uri="{FF2B5EF4-FFF2-40B4-BE49-F238E27FC236}">
                <a16:creationId xmlns:a16="http://schemas.microsoft.com/office/drawing/2014/main" id="{A84B9DB4-C105-13F2-60D3-2361D5A0CB98}"/>
              </a:ext>
            </a:extLst>
          </p:cNvPr>
          <p:cNvPicPr>
            <a:picLocks noChangeAspect="1"/>
          </p:cNvPicPr>
          <p:nvPr/>
        </p:nvPicPr>
        <p:blipFill>
          <a:blip r:embed="rId5"/>
          <a:srcRect l="1988" t="55472" r="92592" b="3907"/>
          <a:stretch>
            <a:fillRect/>
          </a:stretch>
        </p:blipFill>
        <p:spPr>
          <a:xfrm>
            <a:off x="379535" y="1247096"/>
            <a:ext cx="649165" cy="598049"/>
          </a:xfrm>
          <a:prstGeom prst="flowChartConnector">
            <a:avLst/>
          </a:prstGeom>
          <a:ln>
            <a:solidFill>
              <a:schemeClr val="bg1"/>
            </a:solidFill>
          </a:ln>
        </p:spPr>
      </p:pic>
      <p:pic>
        <p:nvPicPr>
          <p:cNvPr id="30" name="Picture 29">
            <a:extLst>
              <a:ext uri="{FF2B5EF4-FFF2-40B4-BE49-F238E27FC236}">
                <a16:creationId xmlns:a16="http://schemas.microsoft.com/office/drawing/2014/main" id="{974FBBB5-F951-ABBF-9294-B66071D2B932}"/>
              </a:ext>
            </a:extLst>
          </p:cNvPr>
          <p:cNvPicPr>
            <a:picLocks noChangeAspect="1"/>
          </p:cNvPicPr>
          <p:nvPr/>
        </p:nvPicPr>
        <p:blipFill>
          <a:blip r:embed="rId5"/>
          <a:srcRect l="35495" t="55660" r="59319" b="2057"/>
          <a:stretch>
            <a:fillRect/>
          </a:stretch>
        </p:blipFill>
        <p:spPr>
          <a:xfrm>
            <a:off x="4225012" y="1261403"/>
            <a:ext cx="618256" cy="619706"/>
          </a:xfrm>
          <a:prstGeom prst="flowChartConnector">
            <a:avLst/>
          </a:prstGeom>
          <a:ln>
            <a:solidFill>
              <a:schemeClr val="bg1"/>
            </a:solidFill>
          </a:ln>
        </p:spPr>
      </p:pic>
      <p:sp>
        <p:nvSpPr>
          <p:cNvPr id="31" name="Rectangle: Rounded Corners 30">
            <a:extLst>
              <a:ext uri="{FF2B5EF4-FFF2-40B4-BE49-F238E27FC236}">
                <a16:creationId xmlns:a16="http://schemas.microsoft.com/office/drawing/2014/main" id="{5AE75BC8-A1BB-523B-D0AB-04CD92CE4639}"/>
              </a:ext>
            </a:extLst>
          </p:cNvPr>
          <p:cNvSpPr/>
          <p:nvPr/>
        </p:nvSpPr>
        <p:spPr>
          <a:xfrm>
            <a:off x="8371071" y="1276282"/>
            <a:ext cx="3207778" cy="499929"/>
          </a:xfrm>
          <a:prstGeom prst="roundRect">
            <a:avLst>
              <a:gd name="adj" fmla="val 28520"/>
            </a:avLst>
          </a:prstGeom>
          <a:solidFill>
            <a:srgbClr val="887295"/>
          </a:solidFill>
          <a:ln>
            <a:solidFill>
              <a:srgbClr val="887295"/>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r>
              <a:rPr lang="en-GB" sz="1400" b="1" dirty="0"/>
              <a:t>Implementation challenge</a:t>
            </a:r>
          </a:p>
        </p:txBody>
      </p:sp>
      <p:pic>
        <p:nvPicPr>
          <p:cNvPr id="32" name="Picture 31">
            <a:extLst>
              <a:ext uri="{FF2B5EF4-FFF2-40B4-BE49-F238E27FC236}">
                <a16:creationId xmlns:a16="http://schemas.microsoft.com/office/drawing/2014/main" id="{E14DFAE8-8679-2819-A08D-BBE0D2E69443}"/>
              </a:ext>
            </a:extLst>
          </p:cNvPr>
          <p:cNvPicPr>
            <a:picLocks noChangeAspect="1"/>
          </p:cNvPicPr>
          <p:nvPr/>
        </p:nvPicPr>
        <p:blipFill>
          <a:blip r:embed="rId5"/>
          <a:srcRect l="67161" t="56001" r="27609" b="1949"/>
          <a:stretch>
            <a:fillRect/>
          </a:stretch>
        </p:blipFill>
        <p:spPr>
          <a:xfrm>
            <a:off x="8091199" y="1204342"/>
            <a:ext cx="649165" cy="641514"/>
          </a:xfrm>
          <a:prstGeom prst="flowChartConnector">
            <a:avLst/>
          </a:prstGeom>
          <a:ln>
            <a:solidFill>
              <a:schemeClr val="bg1"/>
            </a:solidFill>
          </a:ln>
        </p:spPr>
      </p:pic>
      <p:pic>
        <p:nvPicPr>
          <p:cNvPr id="33" name="Picture 32">
            <a:extLst>
              <a:ext uri="{FF2B5EF4-FFF2-40B4-BE49-F238E27FC236}">
                <a16:creationId xmlns:a16="http://schemas.microsoft.com/office/drawing/2014/main" id="{051B1E8A-E9BB-0607-BC6A-C2D90B3BF9EF}"/>
              </a:ext>
            </a:extLst>
          </p:cNvPr>
          <p:cNvPicPr>
            <a:picLocks noChangeAspect="1"/>
          </p:cNvPicPr>
          <p:nvPr/>
        </p:nvPicPr>
        <p:blipFill>
          <a:blip r:embed="rId6"/>
          <a:srcRect l="8777" t="82133" r="7143" b="914"/>
          <a:stretch>
            <a:fillRect/>
          </a:stretch>
        </p:blipFill>
        <p:spPr>
          <a:xfrm>
            <a:off x="278307" y="4628609"/>
            <a:ext cx="627888" cy="586058"/>
          </a:xfrm>
          <a:prstGeom prst="flowChartConnector">
            <a:avLst/>
          </a:prstGeom>
        </p:spPr>
      </p:pic>
      <p:pic>
        <p:nvPicPr>
          <p:cNvPr id="34" name="Picture 33">
            <a:extLst>
              <a:ext uri="{FF2B5EF4-FFF2-40B4-BE49-F238E27FC236}">
                <a16:creationId xmlns:a16="http://schemas.microsoft.com/office/drawing/2014/main" id="{7652447D-CA7D-261C-92B0-F7E7A715132E}"/>
              </a:ext>
            </a:extLst>
          </p:cNvPr>
          <p:cNvPicPr>
            <a:picLocks noChangeAspect="1"/>
          </p:cNvPicPr>
          <p:nvPr/>
        </p:nvPicPr>
        <p:blipFill>
          <a:blip r:embed="rId6"/>
          <a:srcRect l="11227" t="61296" r="7457" b="20844"/>
          <a:stretch>
            <a:fillRect/>
          </a:stretch>
        </p:blipFill>
        <p:spPr>
          <a:xfrm>
            <a:off x="278307" y="3919038"/>
            <a:ext cx="633984" cy="644555"/>
          </a:xfrm>
          <a:prstGeom prst="flowChartConnector">
            <a:avLst/>
          </a:prstGeom>
          <a:ln>
            <a:solidFill>
              <a:srgbClr val="ECE5EE"/>
            </a:solidFill>
          </a:ln>
        </p:spPr>
      </p:pic>
      <p:pic>
        <p:nvPicPr>
          <p:cNvPr id="35" name="Picture 34">
            <a:extLst>
              <a:ext uri="{FF2B5EF4-FFF2-40B4-BE49-F238E27FC236}">
                <a16:creationId xmlns:a16="http://schemas.microsoft.com/office/drawing/2014/main" id="{1D5B20E7-7EAD-3A39-2CDA-864B5CB9668F}"/>
              </a:ext>
            </a:extLst>
          </p:cNvPr>
          <p:cNvPicPr>
            <a:picLocks noChangeAspect="1"/>
          </p:cNvPicPr>
          <p:nvPr/>
        </p:nvPicPr>
        <p:blipFill>
          <a:blip r:embed="rId6"/>
          <a:srcRect l="6329" t="40314" r="8776" b="41826"/>
          <a:stretch>
            <a:fillRect/>
          </a:stretch>
        </p:blipFill>
        <p:spPr>
          <a:xfrm>
            <a:off x="278307" y="3260834"/>
            <a:ext cx="633984" cy="617380"/>
          </a:xfrm>
          <a:prstGeom prst="flowChartConnector">
            <a:avLst/>
          </a:prstGeom>
          <a:ln>
            <a:solidFill>
              <a:srgbClr val="ECE5EE"/>
            </a:solidFill>
          </a:ln>
        </p:spPr>
      </p:pic>
      <p:pic>
        <p:nvPicPr>
          <p:cNvPr id="36" name="Picture 35">
            <a:extLst>
              <a:ext uri="{FF2B5EF4-FFF2-40B4-BE49-F238E27FC236}">
                <a16:creationId xmlns:a16="http://schemas.microsoft.com/office/drawing/2014/main" id="{8299427D-69D6-FFCA-CC82-598E9CFA7F63}"/>
              </a:ext>
            </a:extLst>
          </p:cNvPr>
          <p:cNvPicPr>
            <a:picLocks noChangeAspect="1"/>
          </p:cNvPicPr>
          <p:nvPr/>
        </p:nvPicPr>
        <p:blipFill>
          <a:blip r:embed="rId6"/>
          <a:srcRect l="7146" t="20739" r="7959" b="61401"/>
          <a:stretch>
            <a:fillRect/>
          </a:stretch>
        </p:blipFill>
        <p:spPr>
          <a:xfrm>
            <a:off x="284403" y="2576586"/>
            <a:ext cx="633984" cy="617380"/>
          </a:xfrm>
          <a:prstGeom prst="flowChartConnector">
            <a:avLst/>
          </a:prstGeom>
          <a:ln>
            <a:solidFill>
              <a:srgbClr val="ECE5EE"/>
            </a:solidFill>
          </a:ln>
        </p:spPr>
      </p:pic>
      <p:pic>
        <p:nvPicPr>
          <p:cNvPr id="37" name="Picture 36">
            <a:extLst>
              <a:ext uri="{FF2B5EF4-FFF2-40B4-BE49-F238E27FC236}">
                <a16:creationId xmlns:a16="http://schemas.microsoft.com/office/drawing/2014/main" id="{5C4E45A0-0E8F-E15D-D518-09EC234EC87D}"/>
              </a:ext>
            </a:extLst>
          </p:cNvPr>
          <p:cNvPicPr>
            <a:picLocks noChangeAspect="1"/>
          </p:cNvPicPr>
          <p:nvPr/>
        </p:nvPicPr>
        <p:blipFill>
          <a:blip r:embed="rId6"/>
          <a:srcRect l="7146" t="1569" r="7143" b="80571"/>
          <a:stretch>
            <a:fillRect/>
          </a:stretch>
        </p:blipFill>
        <p:spPr>
          <a:xfrm>
            <a:off x="278307" y="1922584"/>
            <a:ext cx="640080" cy="617380"/>
          </a:xfrm>
          <a:prstGeom prst="flowChartConnector">
            <a:avLst/>
          </a:prstGeom>
          <a:ln>
            <a:solidFill>
              <a:srgbClr val="ECE5EE"/>
            </a:solidFill>
          </a:ln>
        </p:spPr>
      </p:pic>
      <p:sp>
        <p:nvSpPr>
          <p:cNvPr id="38" name="TextBox 37">
            <a:extLst>
              <a:ext uri="{FF2B5EF4-FFF2-40B4-BE49-F238E27FC236}">
                <a16:creationId xmlns:a16="http://schemas.microsoft.com/office/drawing/2014/main" id="{8EBA7066-5B4C-D1A6-2AAE-A5145C83EB57}"/>
              </a:ext>
            </a:extLst>
          </p:cNvPr>
          <p:cNvSpPr txBox="1"/>
          <p:nvPr/>
        </p:nvSpPr>
        <p:spPr>
          <a:xfrm>
            <a:off x="1326691" y="1948401"/>
            <a:ext cx="2221518" cy="523220"/>
          </a:xfrm>
          <a:prstGeom prst="rect">
            <a:avLst/>
          </a:prstGeom>
          <a:noFill/>
        </p:spPr>
        <p:txBody>
          <a:bodyPr wrap="square">
            <a:spAutoFit/>
          </a:bodyPr>
          <a:lstStyle/>
          <a:p>
            <a:r>
              <a:rPr lang="en-GB" sz="1400" b="1" dirty="0">
                <a:latin typeface="Arial Narrow" panose="020B0606020202030204" pitchFamily="34" charset="0"/>
                <a:ea typeface="Source Sans Pro" panose="020B0503030403020204" pitchFamily="34" charset="0"/>
                <a:cs typeface="Browallia New" panose="020B0502040204020203" pitchFamily="34" charset="-34"/>
              </a:rPr>
              <a:t>Strengthen person-centred care planning</a:t>
            </a:r>
          </a:p>
        </p:txBody>
      </p:sp>
      <p:sp>
        <p:nvSpPr>
          <p:cNvPr id="39" name="TextBox 38">
            <a:extLst>
              <a:ext uri="{FF2B5EF4-FFF2-40B4-BE49-F238E27FC236}">
                <a16:creationId xmlns:a16="http://schemas.microsoft.com/office/drawing/2014/main" id="{FA0F494A-E6A9-3C34-1E40-89BBFC508304}"/>
              </a:ext>
            </a:extLst>
          </p:cNvPr>
          <p:cNvSpPr txBox="1"/>
          <p:nvPr/>
        </p:nvSpPr>
        <p:spPr>
          <a:xfrm>
            <a:off x="1326691" y="2631958"/>
            <a:ext cx="1792429" cy="523220"/>
          </a:xfrm>
          <a:prstGeom prst="rect">
            <a:avLst/>
          </a:prstGeom>
          <a:noFill/>
        </p:spPr>
        <p:txBody>
          <a:bodyPr wrap="square">
            <a:spAutoFit/>
          </a:bodyPr>
          <a:lstStyle/>
          <a:p>
            <a:r>
              <a:rPr lang="en-GB" sz="1400" b="1" dirty="0">
                <a:latin typeface="Arial Narrow" panose="020B0606020202030204" pitchFamily="34" charset="0"/>
                <a:ea typeface="Source Sans Pro" panose="020B0503030403020204" pitchFamily="34" charset="0"/>
                <a:cs typeface="Browallia New" panose="020B0502040204020203" pitchFamily="34" charset="-34"/>
              </a:rPr>
              <a:t>Expand reablement and rehabilitation</a:t>
            </a:r>
          </a:p>
        </p:txBody>
      </p:sp>
      <p:sp>
        <p:nvSpPr>
          <p:cNvPr id="40" name="TextBox 39">
            <a:extLst>
              <a:ext uri="{FF2B5EF4-FFF2-40B4-BE49-F238E27FC236}">
                <a16:creationId xmlns:a16="http://schemas.microsoft.com/office/drawing/2014/main" id="{B5F49DA6-2674-9C32-9586-145BEA653CD4}"/>
              </a:ext>
            </a:extLst>
          </p:cNvPr>
          <p:cNvSpPr txBox="1"/>
          <p:nvPr/>
        </p:nvSpPr>
        <p:spPr>
          <a:xfrm>
            <a:off x="1323643" y="3302454"/>
            <a:ext cx="2221518" cy="523220"/>
          </a:xfrm>
          <a:prstGeom prst="rect">
            <a:avLst/>
          </a:prstGeom>
          <a:noFill/>
        </p:spPr>
        <p:txBody>
          <a:bodyPr wrap="square">
            <a:spAutoFit/>
          </a:bodyPr>
          <a:lstStyle/>
          <a:p>
            <a:r>
              <a:rPr lang="en-GB" sz="1400" b="1" dirty="0">
                <a:latin typeface="Arial Narrow" panose="020B0606020202030204" pitchFamily="34" charset="0"/>
                <a:ea typeface="Source Sans Pro" panose="020B0503030403020204" pitchFamily="34" charset="0"/>
                <a:cs typeface="Browallia New" panose="020B0502040204020203" pitchFamily="34" charset="-34"/>
              </a:rPr>
              <a:t>Improve workforce recruitment and retention</a:t>
            </a:r>
          </a:p>
        </p:txBody>
      </p:sp>
      <p:sp>
        <p:nvSpPr>
          <p:cNvPr id="41" name="TextBox 40">
            <a:extLst>
              <a:ext uri="{FF2B5EF4-FFF2-40B4-BE49-F238E27FC236}">
                <a16:creationId xmlns:a16="http://schemas.microsoft.com/office/drawing/2014/main" id="{C1F7860A-5FBD-8EA8-E363-3E4BD16521E1}"/>
              </a:ext>
            </a:extLst>
          </p:cNvPr>
          <p:cNvSpPr txBox="1"/>
          <p:nvPr/>
        </p:nvSpPr>
        <p:spPr>
          <a:xfrm>
            <a:off x="1323643" y="3981901"/>
            <a:ext cx="2221518" cy="523220"/>
          </a:xfrm>
          <a:prstGeom prst="rect">
            <a:avLst/>
          </a:prstGeom>
          <a:noFill/>
        </p:spPr>
        <p:txBody>
          <a:bodyPr wrap="square">
            <a:spAutoFit/>
          </a:bodyPr>
          <a:lstStyle/>
          <a:p>
            <a:r>
              <a:rPr lang="en-GB" sz="1400" b="1" dirty="0">
                <a:latin typeface="Arial Narrow" panose="020B0606020202030204" pitchFamily="34" charset="0"/>
                <a:ea typeface="Source Sans Pro" panose="020B0503030403020204" pitchFamily="34" charset="0"/>
                <a:cs typeface="Browallia New" panose="020B0502040204020203" pitchFamily="34" charset="-34"/>
              </a:rPr>
              <a:t>Introduction inclusive assistive technology </a:t>
            </a:r>
          </a:p>
        </p:txBody>
      </p:sp>
      <p:sp>
        <p:nvSpPr>
          <p:cNvPr id="42" name="TextBox 41">
            <a:extLst>
              <a:ext uri="{FF2B5EF4-FFF2-40B4-BE49-F238E27FC236}">
                <a16:creationId xmlns:a16="http://schemas.microsoft.com/office/drawing/2014/main" id="{02999465-E1DD-3EC5-5AB7-0CB6D6267960}"/>
              </a:ext>
            </a:extLst>
          </p:cNvPr>
          <p:cNvSpPr txBox="1"/>
          <p:nvPr/>
        </p:nvSpPr>
        <p:spPr>
          <a:xfrm>
            <a:off x="1323643" y="4653856"/>
            <a:ext cx="1795477" cy="523220"/>
          </a:xfrm>
          <a:prstGeom prst="rect">
            <a:avLst/>
          </a:prstGeom>
          <a:noFill/>
        </p:spPr>
        <p:txBody>
          <a:bodyPr wrap="square">
            <a:spAutoFit/>
          </a:bodyPr>
          <a:lstStyle/>
          <a:p>
            <a:r>
              <a:rPr lang="en-GB" sz="1400" b="1" dirty="0">
                <a:latin typeface="Arial Narrow" panose="020B0606020202030204" pitchFamily="34" charset="0"/>
                <a:ea typeface="Source Sans Pro" panose="020B0503030403020204" pitchFamily="34" charset="0"/>
                <a:cs typeface="Browallia New" panose="020B0502040204020203" pitchFamily="34" charset="-34"/>
              </a:rPr>
              <a:t>Improve integrated care coordination</a:t>
            </a:r>
          </a:p>
        </p:txBody>
      </p:sp>
      <p:pic>
        <p:nvPicPr>
          <p:cNvPr id="43" name="Picture 42">
            <a:extLst>
              <a:ext uri="{FF2B5EF4-FFF2-40B4-BE49-F238E27FC236}">
                <a16:creationId xmlns:a16="http://schemas.microsoft.com/office/drawing/2014/main" id="{9B4B7869-53DB-0AD9-968B-D06CA478A973}"/>
              </a:ext>
            </a:extLst>
          </p:cNvPr>
          <p:cNvPicPr>
            <a:picLocks noChangeAspect="1"/>
          </p:cNvPicPr>
          <p:nvPr/>
        </p:nvPicPr>
        <p:blipFill>
          <a:blip r:embed="rId7"/>
          <a:srcRect l="4509" t="80136" r="25779" b="2500"/>
          <a:stretch>
            <a:fillRect/>
          </a:stretch>
        </p:blipFill>
        <p:spPr>
          <a:xfrm>
            <a:off x="4097377" y="4690520"/>
            <a:ext cx="497723" cy="502875"/>
          </a:xfrm>
          <a:prstGeom prst="flowChartConnector">
            <a:avLst/>
          </a:prstGeom>
        </p:spPr>
      </p:pic>
      <p:pic>
        <p:nvPicPr>
          <p:cNvPr id="44" name="Picture 43">
            <a:extLst>
              <a:ext uri="{FF2B5EF4-FFF2-40B4-BE49-F238E27FC236}">
                <a16:creationId xmlns:a16="http://schemas.microsoft.com/office/drawing/2014/main" id="{A6B87480-C5BC-7F34-7819-88D40E8E7FC9}"/>
              </a:ext>
            </a:extLst>
          </p:cNvPr>
          <p:cNvPicPr>
            <a:picLocks noChangeAspect="1"/>
          </p:cNvPicPr>
          <p:nvPr/>
        </p:nvPicPr>
        <p:blipFill>
          <a:blip r:embed="rId7"/>
          <a:srcRect l="7751" t="59676" r="28165" b="24526"/>
          <a:stretch>
            <a:fillRect/>
          </a:stretch>
        </p:blipFill>
        <p:spPr>
          <a:xfrm>
            <a:off x="4097377" y="3981901"/>
            <a:ext cx="497723" cy="497690"/>
          </a:xfrm>
          <a:prstGeom prst="flowChartConnector">
            <a:avLst/>
          </a:prstGeom>
        </p:spPr>
      </p:pic>
      <p:pic>
        <p:nvPicPr>
          <p:cNvPr id="45" name="Picture 44">
            <a:extLst>
              <a:ext uri="{FF2B5EF4-FFF2-40B4-BE49-F238E27FC236}">
                <a16:creationId xmlns:a16="http://schemas.microsoft.com/office/drawing/2014/main" id="{F33546E4-BD08-FD3D-664D-C0D5649F8337}"/>
              </a:ext>
            </a:extLst>
          </p:cNvPr>
          <p:cNvPicPr>
            <a:picLocks noChangeAspect="1"/>
          </p:cNvPicPr>
          <p:nvPr/>
        </p:nvPicPr>
        <p:blipFill>
          <a:blip r:embed="rId7"/>
          <a:srcRect l="7750" t="40625" r="28167" b="43578"/>
          <a:stretch>
            <a:fillRect/>
          </a:stretch>
        </p:blipFill>
        <p:spPr>
          <a:xfrm>
            <a:off x="4097377" y="3324070"/>
            <a:ext cx="501637" cy="501604"/>
          </a:xfrm>
          <a:prstGeom prst="flowChartConnector">
            <a:avLst/>
          </a:prstGeom>
        </p:spPr>
      </p:pic>
      <p:pic>
        <p:nvPicPr>
          <p:cNvPr id="46" name="Picture 45">
            <a:extLst>
              <a:ext uri="{FF2B5EF4-FFF2-40B4-BE49-F238E27FC236}">
                <a16:creationId xmlns:a16="http://schemas.microsoft.com/office/drawing/2014/main" id="{F2DF0E90-0CDB-41CA-ED4E-87B9560E4FA7}"/>
              </a:ext>
            </a:extLst>
          </p:cNvPr>
          <p:cNvPicPr>
            <a:picLocks noChangeAspect="1"/>
          </p:cNvPicPr>
          <p:nvPr/>
        </p:nvPicPr>
        <p:blipFill>
          <a:blip r:embed="rId7"/>
          <a:srcRect l="3191" t="19539" r="25074" b="62870"/>
          <a:stretch>
            <a:fillRect/>
          </a:stretch>
        </p:blipFill>
        <p:spPr>
          <a:xfrm>
            <a:off x="4091906" y="2653111"/>
            <a:ext cx="503194" cy="500536"/>
          </a:xfrm>
          <a:prstGeom prst="flowChartConnector">
            <a:avLst/>
          </a:prstGeom>
        </p:spPr>
      </p:pic>
      <p:pic>
        <p:nvPicPr>
          <p:cNvPr id="47" name="Picture 46">
            <a:extLst>
              <a:ext uri="{FF2B5EF4-FFF2-40B4-BE49-F238E27FC236}">
                <a16:creationId xmlns:a16="http://schemas.microsoft.com/office/drawing/2014/main" id="{B90B1F6C-7BAB-FE3C-7707-C783A946C88F}"/>
              </a:ext>
            </a:extLst>
          </p:cNvPr>
          <p:cNvPicPr>
            <a:picLocks noChangeAspect="1"/>
          </p:cNvPicPr>
          <p:nvPr/>
        </p:nvPicPr>
        <p:blipFill>
          <a:blip r:embed="rId7"/>
          <a:srcRect l="5374" t="-1" r="24390" b="83112"/>
          <a:stretch>
            <a:fillRect/>
          </a:stretch>
        </p:blipFill>
        <p:spPr>
          <a:xfrm>
            <a:off x="4091905" y="1977599"/>
            <a:ext cx="506473" cy="494022"/>
          </a:xfrm>
          <a:prstGeom prst="flowChartConnector">
            <a:avLst/>
          </a:prstGeom>
        </p:spPr>
      </p:pic>
      <p:sp>
        <p:nvSpPr>
          <p:cNvPr id="48" name="TextBox 47">
            <a:extLst>
              <a:ext uri="{FF2B5EF4-FFF2-40B4-BE49-F238E27FC236}">
                <a16:creationId xmlns:a16="http://schemas.microsoft.com/office/drawing/2014/main" id="{DC18883E-2F1B-E0BD-150D-C64C4EBEBA27}"/>
              </a:ext>
            </a:extLst>
          </p:cNvPr>
          <p:cNvSpPr txBox="1"/>
          <p:nvPr/>
        </p:nvSpPr>
        <p:spPr>
          <a:xfrm>
            <a:off x="4962535" y="1870577"/>
            <a:ext cx="2272960" cy="646331"/>
          </a:xfrm>
          <a:prstGeom prst="rect">
            <a:avLst/>
          </a:prstGeom>
          <a:noFill/>
        </p:spPr>
        <p:txBody>
          <a:bodyPr wrap="square">
            <a:spAutoFit/>
          </a:bodyPr>
          <a:lstStyle/>
          <a:p>
            <a:r>
              <a:rPr lang="en-GB" sz="1200" dirty="0">
                <a:latin typeface="Arial Narrow" panose="020B0606020202030204" pitchFamily="34" charset="0"/>
                <a:ea typeface="Source Sans Pro" panose="020B0503030403020204" pitchFamily="34" charset="0"/>
                <a:cs typeface="Browallia New" panose="020B0502040204020203" pitchFamily="34" charset="-34"/>
              </a:rPr>
              <a:t>Supports autonomy, dignity and personal identity, leading to better wellbeing and life satisfaction.</a:t>
            </a:r>
          </a:p>
        </p:txBody>
      </p:sp>
      <p:sp>
        <p:nvSpPr>
          <p:cNvPr id="49" name="TextBox 48">
            <a:extLst>
              <a:ext uri="{FF2B5EF4-FFF2-40B4-BE49-F238E27FC236}">
                <a16:creationId xmlns:a16="http://schemas.microsoft.com/office/drawing/2014/main" id="{2EFD2D47-E97B-EA67-C6F8-50BA72720FB4}"/>
              </a:ext>
            </a:extLst>
          </p:cNvPr>
          <p:cNvSpPr txBox="1"/>
          <p:nvPr/>
        </p:nvSpPr>
        <p:spPr>
          <a:xfrm>
            <a:off x="4960896" y="2562110"/>
            <a:ext cx="2272960" cy="646331"/>
          </a:xfrm>
          <a:prstGeom prst="rect">
            <a:avLst/>
          </a:prstGeom>
          <a:noFill/>
        </p:spPr>
        <p:txBody>
          <a:bodyPr wrap="square">
            <a:spAutoFit/>
          </a:bodyPr>
          <a:lstStyle/>
          <a:p>
            <a:r>
              <a:rPr lang="en-GB" sz="1200" dirty="0">
                <a:latin typeface="Arial Narrow" panose="020B0606020202030204" pitchFamily="34" charset="0"/>
                <a:ea typeface="Source Sans Pro" panose="020B0503030403020204" pitchFamily="34" charset="0"/>
                <a:cs typeface="Browallia New" panose="020B0502040204020203" pitchFamily="34" charset="-34"/>
              </a:rPr>
              <a:t>Helps older people regain skills, confidence and functional independence. </a:t>
            </a:r>
          </a:p>
        </p:txBody>
      </p:sp>
      <p:sp>
        <p:nvSpPr>
          <p:cNvPr id="50" name="TextBox 49">
            <a:extLst>
              <a:ext uri="{FF2B5EF4-FFF2-40B4-BE49-F238E27FC236}">
                <a16:creationId xmlns:a16="http://schemas.microsoft.com/office/drawing/2014/main" id="{A919BAEA-6472-247A-2E30-918F912C53B6}"/>
              </a:ext>
            </a:extLst>
          </p:cNvPr>
          <p:cNvSpPr txBox="1"/>
          <p:nvPr/>
        </p:nvSpPr>
        <p:spPr>
          <a:xfrm>
            <a:off x="4960896" y="3232653"/>
            <a:ext cx="2272960" cy="646331"/>
          </a:xfrm>
          <a:prstGeom prst="rect">
            <a:avLst/>
          </a:prstGeom>
          <a:noFill/>
        </p:spPr>
        <p:txBody>
          <a:bodyPr wrap="square">
            <a:spAutoFit/>
          </a:bodyPr>
          <a:lstStyle/>
          <a:p>
            <a:r>
              <a:rPr lang="en-GB" sz="1200" dirty="0">
                <a:latin typeface="Arial Narrow" panose="020B0606020202030204" pitchFamily="34" charset="0"/>
                <a:ea typeface="Source Sans Pro" panose="020B0503030403020204" pitchFamily="34" charset="0"/>
                <a:cs typeface="Browallia New" panose="020B0502040204020203" pitchFamily="34" charset="-34"/>
              </a:rPr>
              <a:t>Supports continuity of care and higher quality, more compassionate services. </a:t>
            </a:r>
          </a:p>
        </p:txBody>
      </p:sp>
      <p:sp>
        <p:nvSpPr>
          <p:cNvPr id="51" name="TextBox 50">
            <a:extLst>
              <a:ext uri="{FF2B5EF4-FFF2-40B4-BE49-F238E27FC236}">
                <a16:creationId xmlns:a16="http://schemas.microsoft.com/office/drawing/2014/main" id="{EB89BFB6-81E7-1340-019F-E1BC412D907A}"/>
              </a:ext>
            </a:extLst>
          </p:cNvPr>
          <p:cNvSpPr txBox="1"/>
          <p:nvPr/>
        </p:nvSpPr>
        <p:spPr>
          <a:xfrm>
            <a:off x="4960896" y="3914078"/>
            <a:ext cx="2272960" cy="646331"/>
          </a:xfrm>
          <a:prstGeom prst="rect">
            <a:avLst/>
          </a:prstGeom>
          <a:noFill/>
        </p:spPr>
        <p:txBody>
          <a:bodyPr wrap="square">
            <a:spAutoFit/>
          </a:bodyPr>
          <a:lstStyle/>
          <a:p>
            <a:r>
              <a:rPr lang="en-GB" sz="1200" dirty="0">
                <a:latin typeface="Arial Narrow" panose="020B0606020202030204" pitchFamily="34" charset="0"/>
                <a:ea typeface="Source Sans Pro" panose="020B0503030403020204" pitchFamily="34" charset="0"/>
                <a:cs typeface="Browallia New" panose="020B0502040204020203" pitchFamily="34" charset="-34"/>
              </a:rPr>
              <a:t>Enhances independence, safety and access to care and social connections.</a:t>
            </a:r>
          </a:p>
        </p:txBody>
      </p:sp>
      <p:sp>
        <p:nvSpPr>
          <p:cNvPr id="52" name="TextBox 51">
            <a:extLst>
              <a:ext uri="{FF2B5EF4-FFF2-40B4-BE49-F238E27FC236}">
                <a16:creationId xmlns:a16="http://schemas.microsoft.com/office/drawing/2014/main" id="{4BD25DBE-776B-7B91-5D3B-547781605215}"/>
              </a:ext>
            </a:extLst>
          </p:cNvPr>
          <p:cNvSpPr txBox="1"/>
          <p:nvPr/>
        </p:nvSpPr>
        <p:spPr>
          <a:xfrm>
            <a:off x="4960896" y="4617322"/>
            <a:ext cx="2272960" cy="646331"/>
          </a:xfrm>
          <a:prstGeom prst="rect">
            <a:avLst/>
          </a:prstGeom>
          <a:noFill/>
        </p:spPr>
        <p:txBody>
          <a:bodyPr wrap="square">
            <a:spAutoFit/>
          </a:bodyPr>
          <a:lstStyle/>
          <a:p>
            <a:r>
              <a:rPr lang="en-GB" sz="1200" dirty="0">
                <a:latin typeface="Arial Narrow" panose="020B0606020202030204" pitchFamily="34" charset="0"/>
                <a:ea typeface="Source Sans Pro" panose="020B0503030403020204" pitchFamily="34" charset="0"/>
                <a:cs typeface="Browallia New" panose="020B0502040204020203" pitchFamily="34" charset="-34"/>
              </a:rPr>
              <a:t>Reduces fragmentation, improves communication and ensures more coordination, holistic support. </a:t>
            </a:r>
          </a:p>
        </p:txBody>
      </p:sp>
      <p:pic>
        <p:nvPicPr>
          <p:cNvPr id="53" name="Picture 52">
            <a:extLst>
              <a:ext uri="{FF2B5EF4-FFF2-40B4-BE49-F238E27FC236}">
                <a16:creationId xmlns:a16="http://schemas.microsoft.com/office/drawing/2014/main" id="{C358C8CC-C3B0-21A9-6E9D-CBF56DBAB035}"/>
              </a:ext>
            </a:extLst>
          </p:cNvPr>
          <p:cNvPicPr>
            <a:picLocks noChangeAspect="1"/>
          </p:cNvPicPr>
          <p:nvPr/>
        </p:nvPicPr>
        <p:blipFill>
          <a:blip r:embed="rId8"/>
          <a:srcRect l="23012" t="65506" r="13060" b="19471"/>
          <a:stretch>
            <a:fillRect/>
          </a:stretch>
        </p:blipFill>
        <p:spPr>
          <a:xfrm>
            <a:off x="7948292" y="3972782"/>
            <a:ext cx="594360" cy="602223"/>
          </a:xfrm>
          <a:prstGeom prst="flowChartConnector">
            <a:avLst/>
          </a:prstGeom>
        </p:spPr>
      </p:pic>
      <p:pic>
        <p:nvPicPr>
          <p:cNvPr id="54" name="Picture 53">
            <a:extLst>
              <a:ext uri="{FF2B5EF4-FFF2-40B4-BE49-F238E27FC236}">
                <a16:creationId xmlns:a16="http://schemas.microsoft.com/office/drawing/2014/main" id="{ECACEC36-7F90-DFB0-EB40-C158BE980149}"/>
              </a:ext>
            </a:extLst>
          </p:cNvPr>
          <p:cNvPicPr>
            <a:picLocks noChangeAspect="1"/>
          </p:cNvPicPr>
          <p:nvPr/>
        </p:nvPicPr>
        <p:blipFill>
          <a:blip r:embed="rId8"/>
          <a:srcRect l="24383" t="82722" r="13875" b="3020"/>
          <a:stretch>
            <a:fillRect/>
          </a:stretch>
        </p:blipFill>
        <p:spPr>
          <a:xfrm>
            <a:off x="7938208" y="4636447"/>
            <a:ext cx="620071" cy="617380"/>
          </a:xfrm>
          <a:prstGeom prst="flowChartConnector">
            <a:avLst/>
          </a:prstGeom>
        </p:spPr>
      </p:pic>
      <p:pic>
        <p:nvPicPr>
          <p:cNvPr id="55" name="Picture 54">
            <a:extLst>
              <a:ext uri="{FF2B5EF4-FFF2-40B4-BE49-F238E27FC236}">
                <a16:creationId xmlns:a16="http://schemas.microsoft.com/office/drawing/2014/main" id="{DEAF638D-9C03-9CB8-62FE-9AE221E0A5C4}"/>
              </a:ext>
            </a:extLst>
          </p:cNvPr>
          <p:cNvPicPr>
            <a:picLocks noChangeAspect="1"/>
          </p:cNvPicPr>
          <p:nvPr/>
        </p:nvPicPr>
        <p:blipFill>
          <a:blip r:embed="rId8"/>
          <a:srcRect l="24593" t="48690" r="12298" b="36894"/>
          <a:stretch>
            <a:fillRect/>
          </a:stretch>
        </p:blipFill>
        <p:spPr>
          <a:xfrm>
            <a:off x="7968402" y="3276084"/>
            <a:ext cx="594152" cy="585145"/>
          </a:xfrm>
          <a:prstGeom prst="flowChartConnector">
            <a:avLst/>
          </a:prstGeom>
        </p:spPr>
      </p:pic>
      <p:pic>
        <p:nvPicPr>
          <p:cNvPr id="56" name="Picture 55">
            <a:extLst>
              <a:ext uri="{FF2B5EF4-FFF2-40B4-BE49-F238E27FC236}">
                <a16:creationId xmlns:a16="http://schemas.microsoft.com/office/drawing/2014/main" id="{B8DE0171-2A24-44A2-82CD-F5A665DCFFFF}"/>
              </a:ext>
            </a:extLst>
          </p:cNvPr>
          <p:cNvPicPr>
            <a:picLocks noChangeAspect="1"/>
          </p:cNvPicPr>
          <p:nvPr/>
        </p:nvPicPr>
        <p:blipFill>
          <a:blip r:embed="rId8"/>
          <a:srcRect l="23101" t="32172" r="12971" b="53156"/>
          <a:stretch>
            <a:fillRect/>
          </a:stretch>
        </p:blipFill>
        <p:spPr>
          <a:xfrm>
            <a:off x="7963919" y="2612087"/>
            <a:ext cx="594360" cy="588118"/>
          </a:xfrm>
          <a:prstGeom prst="flowChartConnector">
            <a:avLst/>
          </a:prstGeom>
        </p:spPr>
      </p:pic>
      <p:pic>
        <p:nvPicPr>
          <p:cNvPr id="57" name="Picture 56">
            <a:extLst>
              <a:ext uri="{FF2B5EF4-FFF2-40B4-BE49-F238E27FC236}">
                <a16:creationId xmlns:a16="http://schemas.microsoft.com/office/drawing/2014/main" id="{59A49227-DE37-E211-2FB3-690E7DD1B87C}"/>
              </a:ext>
            </a:extLst>
          </p:cNvPr>
          <p:cNvPicPr>
            <a:picLocks noChangeAspect="1"/>
          </p:cNvPicPr>
          <p:nvPr/>
        </p:nvPicPr>
        <p:blipFill>
          <a:blip r:embed="rId8"/>
          <a:srcRect l="22542" t="16409" r="12299" b="69690"/>
          <a:stretch>
            <a:fillRect/>
          </a:stretch>
        </p:blipFill>
        <p:spPr>
          <a:xfrm>
            <a:off x="7933187" y="1918630"/>
            <a:ext cx="624570" cy="574471"/>
          </a:xfrm>
          <a:prstGeom prst="flowChartConnector">
            <a:avLst/>
          </a:prstGeom>
        </p:spPr>
      </p:pic>
      <p:sp>
        <p:nvSpPr>
          <p:cNvPr id="58" name="TextBox 57">
            <a:extLst>
              <a:ext uri="{FF2B5EF4-FFF2-40B4-BE49-F238E27FC236}">
                <a16:creationId xmlns:a16="http://schemas.microsoft.com/office/drawing/2014/main" id="{B495C0CC-22B4-28BC-8BC7-C4B245B70D02}"/>
              </a:ext>
            </a:extLst>
          </p:cNvPr>
          <p:cNvSpPr txBox="1"/>
          <p:nvPr/>
        </p:nvSpPr>
        <p:spPr>
          <a:xfrm>
            <a:off x="8789361" y="1907821"/>
            <a:ext cx="2272960" cy="646331"/>
          </a:xfrm>
          <a:prstGeom prst="rect">
            <a:avLst/>
          </a:prstGeom>
          <a:noFill/>
        </p:spPr>
        <p:txBody>
          <a:bodyPr wrap="square">
            <a:spAutoFit/>
          </a:bodyPr>
          <a:lstStyle/>
          <a:p>
            <a:r>
              <a:rPr lang="en-GB" sz="1200" dirty="0">
                <a:latin typeface="Arial Narrow" panose="020B0606020202030204" pitchFamily="34" charset="0"/>
                <a:ea typeface="Source Sans Pro" panose="020B0503030403020204" pitchFamily="34" charset="0"/>
                <a:cs typeface="Browallia New" panose="020B0502040204020203" pitchFamily="34" charset="-34"/>
              </a:rPr>
              <a:t>Requires additional staff time, training and a cultural shift towards personalised care.</a:t>
            </a:r>
          </a:p>
        </p:txBody>
      </p:sp>
      <p:sp>
        <p:nvSpPr>
          <p:cNvPr id="59" name="TextBox 58">
            <a:extLst>
              <a:ext uri="{FF2B5EF4-FFF2-40B4-BE49-F238E27FC236}">
                <a16:creationId xmlns:a16="http://schemas.microsoft.com/office/drawing/2014/main" id="{548C4B22-1DCA-0E8E-5619-E35A03ACB094}"/>
              </a:ext>
            </a:extLst>
          </p:cNvPr>
          <p:cNvSpPr txBox="1"/>
          <p:nvPr/>
        </p:nvSpPr>
        <p:spPr>
          <a:xfrm>
            <a:off x="8787722" y="2599354"/>
            <a:ext cx="2272960" cy="646331"/>
          </a:xfrm>
          <a:prstGeom prst="rect">
            <a:avLst/>
          </a:prstGeom>
          <a:noFill/>
        </p:spPr>
        <p:txBody>
          <a:bodyPr wrap="square">
            <a:spAutoFit/>
          </a:bodyPr>
          <a:lstStyle/>
          <a:p>
            <a:r>
              <a:rPr lang="en-GB" sz="1200" dirty="0">
                <a:latin typeface="Arial Narrow" panose="020B0606020202030204" pitchFamily="34" charset="0"/>
                <a:ea typeface="Source Sans Pro" panose="020B0503030403020204" pitchFamily="34" charset="0"/>
                <a:cs typeface="Browallia New" panose="020B0502040204020203" pitchFamily="34" charset="-34"/>
              </a:rPr>
              <a:t>Dependent on sustainable funding and consistent service availability across regions. </a:t>
            </a:r>
          </a:p>
        </p:txBody>
      </p:sp>
      <p:sp>
        <p:nvSpPr>
          <p:cNvPr id="60" name="TextBox 59">
            <a:extLst>
              <a:ext uri="{FF2B5EF4-FFF2-40B4-BE49-F238E27FC236}">
                <a16:creationId xmlns:a16="http://schemas.microsoft.com/office/drawing/2014/main" id="{439887F6-C5BF-D841-8E77-FAA2562976FE}"/>
              </a:ext>
            </a:extLst>
          </p:cNvPr>
          <p:cNvSpPr txBox="1"/>
          <p:nvPr/>
        </p:nvSpPr>
        <p:spPr>
          <a:xfrm>
            <a:off x="8787722" y="3269897"/>
            <a:ext cx="2272960" cy="646331"/>
          </a:xfrm>
          <a:prstGeom prst="rect">
            <a:avLst/>
          </a:prstGeom>
          <a:noFill/>
        </p:spPr>
        <p:txBody>
          <a:bodyPr wrap="square">
            <a:spAutoFit/>
          </a:bodyPr>
          <a:lstStyle/>
          <a:p>
            <a:r>
              <a:rPr lang="en-GB" sz="1200" dirty="0">
                <a:latin typeface="Arial Narrow" panose="020B0606020202030204" pitchFamily="34" charset="0"/>
                <a:ea typeface="Source Sans Pro" panose="020B0503030403020204" pitchFamily="34" charset="0"/>
                <a:cs typeface="Browallia New" panose="020B0502040204020203" pitchFamily="34" charset="-34"/>
              </a:rPr>
              <a:t>Ongoing financial pressures and challenging working conditions may affect recruitment and retention.</a:t>
            </a:r>
          </a:p>
        </p:txBody>
      </p:sp>
      <p:sp>
        <p:nvSpPr>
          <p:cNvPr id="61" name="TextBox 60">
            <a:extLst>
              <a:ext uri="{FF2B5EF4-FFF2-40B4-BE49-F238E27FC236}">
                <a16:creationId xmlns:a16="http://schemas.microsoft.com/office/drawing/2014/main" id="{2BF18C66-9179-007A-0169-75700DC00FB8}"/>
              </a:ext>
            </a:extLst>
          </p:cNvPr>
          <p:cNvSpPr txBox="1"/>
          <p:nvPr/>
        </p:nvSpPr>
        <p:spPr>
          <a:xfrm>
            <a:off x="8787722" y="3951322"/>
            <a:ext cx="2272960" cy="646331"/>
          </a:xfrm>
          <a:prstGeom prst="rect">
            <a:avLst/>
          </a:prstGeom>
          <a:noFill/>
        </p:spPr>
        <p:txBody>
          <a:bodyPr wrap="square">
            <a:spAutoFit/>
          </a:bodyPr>
          <a:lstStyle/>
          <a:p>
            <a:r>
              <a:rPr lang="en-GB" sz="1200" dirty="0">
                <a:latin typeface="Arial Narrow" panose="020B0606020202030204" pitchFamily="34" charset="0"/>
                <a:ea typeface="Source Sans Pro" panose="020B0503030403020204" pitchFamily="34" charset="0"/>
                <a:cs typeface="Browallia New" panose="020B0502040204020203" pitchFamily="34" charset="-34"/>
              </a:rPr>
              <a:t>Digital exclusion, affordability and data privacy concerns must be addressed. </a:t>
            </a:r>
          </a:p>
        </p:txBody>
      </p:sp>
      <p:sp>
        <p:nvSpPr>
          <p:cNvPr id="62" name="TextBox 61">
            <a:extLst>
              <a:ext uri="{FF2B5EF4-FFF2-40B4-BE49-F238E27FC236}">
                <a16:creationId xmlns:a16="http://schemas.microsoft.com/office/drawing/2014/main" id="{14B45BFE-E344-7556-8AF8-DE602ED0988D}"/>
              </a:ext>
            </a:extLst>
          </p:cNvPr>
          <p:cNvSpPr txBox="1"/>
          <p:nvPr/>
        </p:nvSpPr>
        <p:spPr>
          <a:xfrm>
            <a:off x="8787722" y="4654566"/>
            <a:ext cx="2272960" cy="646331"/>
          </a:xfrm>
          <a:prstGeom prst="rect">
            <a:avLst/>
          </a:prstGeom>
          <a:noFill/>
        </p:spPr>
        <p:txBody>
          <a:bodyPr wrap="square">
            <a:spAutoFit/>
          </a:bodyPr>
          <a:lstStyle/>
          <a:p>
            <a:r>
              <a:rPr lang="en-GB" sz="1200" dirty="0">
                <a:latin typeface="Arial Narrow" panose="020B0606020202030204" pitchFamily="34" charset="0"/>
                <a:ea typeface="Source Sans Pro" panose="020B0503030403020204" pitchFamily="34" charset="0"/>
                <a:cs typeface="Browallia New" panose="020B0502040204020203" pitchFamily="34" charset="-34"/>
              </a:rPr>
              <a:t>Organisational, financial and information-sharing barriers can hinder effective collaboration. </a:t>
            </a:r>
          </a:p>
        </p:txBody>
      </p:sp>
      <p:sp>
        <p:nvSpPr>
          <p:cNvPr id="63" name="Rectangle: Rounded Corners 62">
            <a:extLst>
              <a:ext uri="{FF2B5EF4-FFF2-40B4-BE49-F238E27FC236}">
                <a16:creationId xmlns:a16="http://schemas.microsoft.com/office/drawing/2014/main" id="{94DE6D97-D5B2-160A-3600-2194C53284E2}"/>
              </a:ext>
            </a:extLst>
          </p:cNvPr>
          <p:cNvSpPr/>
          <p:nvPr/>
        </p:nvSpPr>
        <p:spPr>
          <a:xfrm>
            <a:off x="71723" y="5520298"/>
            <a:ext cx="7892196" cy="1247020"/>
          </a:xfrm>
          <a:prstGeom prst="roundRect">
            <a:avLst>
              <a:gd name="adj" fmla="val 11294"/>
            </a:avLst>
          </a:prstGeom>
          <a:solidFill>
            <a:srgbClr val="EBE8ED"/>
          </a:solidFill>
          <a:ln>
            <a:solidFill>
              <a:srgbClr val="EBE8ED"/>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dirty="0"/>
          </a:p>
        </p:txBody>
      </p:sp>
      <p:sp>
        <p:nvSpPr>
          <p:cNvPr id="64" name="Rectangle: Rounded Corners 63">
            <a:extLst>
              <a:ext uri="{FF2B5EF4-FFF2-40B4-BE49-F238E27FC236}">
                <a16:creationId xmlns:a16="http://schemas.microsoft.com/office/drawing/2014/main" id="{FA70A0F3-5E77-8A26-47D4-31C6F29FD6C0}"/>
              </a:ext>
            </a:extLst>
          </p:cNvPr>
          <p:cNvSpPr/>
          <p:nvPr/>
        </p:nvSpPr>
        <p:spPr>
          <a:xfrm>
            <a:off x="8096993" y="5526420"/>
            <a:ext cx="3889161" cy="1247019"/>
          </a:xfrm>
          <a:prstGeom prst="roundRect">
            <a:avLst>
              <a:gd name="adj" fmla="val 11294"/>
            </a:avLst>
          </a:prstGeom>
          <a:solidFill>
            <a:srgbClr val="EDDED4"/>
          </a:solidFill>
          <a:ln>
            <a:solidFill>
              <a:srgbClr val="EDDED4"/>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65" name="Rectangle: Rounded Corners 64">
            <a:extLst>
              <a:ext uri="{FF2B5EF4-FFF2-40B4-BE49-F238E27FC236}">
                <a16:creationId xmlns:a16="http://schemas.microsoft.com/office/drawing/2014/main" id="{6E1E3549-4B98-182B-B917-2241E5FFE2D3}"/>
              </a:ext>
            </a:extLst>
          </p:cNvPr>
          <p:cNvSpPr/>
          <p:nvPr/>
        </p:nvSpPr>
        <p:spPr>
          <a:xfrm>
            <a:off x="272358" y="5389424"/>
            <a:ext cx="3602412" cy="326247"/>
          </a:xfrm>
          <a:prstGeom prst="roundRect">
            <a:avLst>
              <a:gd name="adj" fmla="val 23439"/>
            </a:avLst>
          </a:prstGeom>
          <a:solidFill>
            <a:srgbClr val="603F62"/>
          </a:solidFill>
          <a:ln>
            <a:solidFill>
              <a:srgbClr val="603F62"/>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r>
              <a:rPr lang="en-GB" sz="1400" b="1" dirty="0"/>
              <a:t>Implementation</a:t>
            </a:r>
            <a:r>
              <a:rPr lang="en-GB" sz="1600" b="1" dirty="0"/>
              <a:t> </a:t>
            </a:r>
            <a:r>
              <a:rPr lang="en-GB" sz="1400" b="1" dirty="0"/>
              <a:t>priorities</a:t>
            </a:r>
            <a:r>
              <a:rPr lang="en-GB" sz="1600" b="1" dirty="0"/>
              <a:t> </a:t>
            </a:r>
          </a:p>
        </p:txBody>
      </p:sp>
      <p:pic>
        <p:nvPicPr>
          <p:cNvPr id="66" name="Picture 65">
            <a:extLst>
              <a:ext uri="{FF2B5EF4-FFF2-40B4-BE49-F238E27FC236}">
                <a16:creationId xmlns:a16="http://schemas.microsoft.com/office/drawing/2014/main" id="{772F2E25-4DBE-B81B-83EA-084F85407DB1}"/>
              </a:ext>
            </a:extLst>
          </p:cNvPr>
          <p:cNvPicPr>
            <a:picLocks noChangeAspect="1"/>
          </p:cNvPicPr>
          <p:nvPr/>
        </p:nvPicPr>
        <p:blipFill>
          <a:blip r:embed="rId9"/>
          <a:srcRect l="1867" r="93622" b="68287"/>
          <a:stretch>
            <a:fillRect/>
          </a:stretch>
        </p:blipFill>
        <p:spPr>
          <a:xfrm>
            <a:off x="145663" y="5345868"/>
            <a:ext cx="551011" cy="539592"/>
          </a:xfrm>
          <a:prstGeom prst="flowChartConnector">
            <a:avLst/>
          </a:prstGeom>
          <a:ln>
            <a:solidFill>
              <a:schemeClr val="bg1"/>
            </a:solidFill>
          </a:ln>
        </p:spPr>
      </p:pic>
      <p:pic>
        <p:nvPicPr>
          <p:cNvPr id="67" name="Picture 66">
            <a:extLst>
              <a:ext uri="{FF2B5EF4-FFF2-40B4-BE49-F238E27FC236}">
                <a16:creationId xmlns:a16="http://schemas.microsoft.com/office/drawing/2014/main" id="{348E090E-EC55-987F-4A4F-BA0E4ED7D92B}"/>
              </a:ext>
            </a:extLst>
          </p:cNvPr>
          <p:cNvPicPr>
            <a:picLocks noChangeAspect="1"/>
          </p:cNvPicPr>
          <p:nvPr/>
        </p:nvPicPr>
        <p:blipFill>
          <a:blip r:embed="rId9"/>
          <a:srcRect l="3629" t="33072" r="89008" b="15305"/>
          <a:stretch>
            <a:fillRect/>
          </a:stretch>
        </p:blipFill>
        <p:spPr>
          <a:xfrm>
            <a:off x="379534" y="5846545"/>
            <a:ext cx="805633" cy="786765"/>
          </a:xfrm>
          <a:prstGeom prst="flowChartConnector">
            <a:avLst/>
          </a:prstGeom>
        </p:spPr>
      </p:pic>
      <p:pic>
        <p:nvPicPr>
          <p:cNvPr id="68" name="Picture 67">
            <a:extLst>
              <a:ext uri="{FF2B5EF4-FFF2-40B4-BE49-F238E27FC236}">
                <a16:creationId xmlns:a16="http://schemas.microsoft.com/office/drawing/2014/main" id="{D1207C03-A5D8-95C4-CDBA-02A42DE20E58}"/>
              </a:ext>
            </a:extLst>
          </p:cNvPr>
          <p:cNvPicPr>
            <a:picLocks noChangeAspect="1"/>
          </p:cNvPicPr>
          <p:nvPr/>
        </p:nvPicPr>
        <p:blipFill>
          <a:blip r:embed="rId9"/>
          <a:srcRect l="25975" t="36324" r="67502" b="18397"/>
          <a:stretch>
            <a:fillRect/>
          </a:stretch>
        </p:blipFill>
        <p:spPr>
          <a:xfrm>
            <a:off x="2903037" y="5867386"/>
            <a:ext cx="790575" cy="764447"/>
          </a:xfrm>
          <a:prstGeom prst="flowChartConnector">
            <a:avLst/>
          </a:prstGeom>
        </p:spPr>
      </p:pic>
      <p:pic>
        <p:nvPicPr>
          <p:cNvPr id="69" name="Picture 68">
            <a:extLst>
              <a:ext uri="{FF2B5EF4-FFF2-40B4-BE49-F238E27FC236}">
                <a16:creationId xmlns:a16="http://schemas.microsoft.com/office/drawing/2014/main" id="{B844238C-C543-C68D-F962-B4670658A866}"/>
              </a:ext>
            </a:extLst>
          </p:cNvPr>
          <p:cNvPicPr>
            <a:picLocks noChangeAspect="1"/>
          </p:cNvPicPr>
          <p:nvPr/>
        </p:nvPicPr>
        <p:blipFill>
          <a:blip r:embed="rId9"/>
          <a:srcRect l="46770" t="32893" r="46652" b="19391"/>
          <a:stretch>
            <a:fillRect/>
          </a:stretch>
        </p:blipFill>
        <p:spPr>
          <a:xfrm>
            <a:off x="5521354" y="5846545"/>
            <a:ext cx="796562" cy="764447"/>
          </a:xfrm>
          <a:prstGeom prst="flowChartConnector">
            <a:avLst/>
          </a:prstGeom>
        </p:spPr>
      </p:pic>
      <p:sp>
        <p:nvSpPr>
          <p:cNvPr id="70" name="TextBox 69">
            <a:extLst>
              <a:ext uri="{FF2B5EF4-FFF2-40B4-BE49-F238E27FC236}">
                <a16:creationId xmlns:a16="http://schemas.microsoft.com/office/drawing/2014/main" id="{DB0365A6-073C-42AC-8967-2A398C2DB2D8}"/>
              </a:ext>
            </a:extLst>
          </p:cNvPr>
          <p:cNvSpPr txBox="1"/>
          <p:nvPr/>
        </p:nvSpPr>
        <p:spPr>
          <a:xfrm>
            <a:off x="6364913" y="5585374"/>
            <a:ext cx="1552009" cy="1169551"/>
          </a:xfrm>
          <a:prstGeom prst="rect">
            <a:avLst/>
          </a:prstGeom>
          <a:noFill/>
        </p:spPr>
        <p:txBody>
          <a:bodyPr wrap="square">
            <a:spAutoFit/>
          </a:bodyPr>
          <a:lstStyle/>
          <a:p>
            <a:r>
              <a:rPr lang="en-GB" sz="1400" dirty="0">
                <a:latin typeface="Arial Narrow" panose="020B0606020202030204" pitchFamily="34" charset="0"/>
                <a:ea typeface="Source Sans Pro" panose="020B0503030403020204" pitchFamily="34" charset="0"/>
                <a:cs typeface="Browallia New" panose="020B0502040204020203" pitchFamily="34" charset="-34"/>
              </a:rPr>
              <a:t>Evaluate outcomes using independent, wellbeing, choice and service user feedback </a:t>
            </a:r>
          </a:p>
        </p:txBody>
      </p:sp>
      <p:sp>
        <p:nvSpPr>
          <p:cNvPr id="71" name="TextBox 70">
            <a:extLst>
              <a:ext uri="{FF2B5EF4-FFF2-40B4-BE49-F238E27FC236}">
                <a16:creationId xmlns:a16="http://schemas.microsoft.com/office/drawing/2014/main" id="{BD47A6E3-90C6-E7B7-3A6A-5E4F0E51C765}"/>
              </a:ext>
            </a:extLst>
          </p:cNvPr>
          <p:cNvSpPr txBox="1"/>
          <p:nvPr/>
        </p:nvSpPr>
        <p:spPr>
          <a:xfrm>
            <a:off x="3803184" y="5747049"/>
            <a:ext cx="1552009" cy="954107"/>
          </a:xfrm>
          <a:prstGeom prst="rect">
            <a:avLst/>
          </a:prstGeom>
          <a:noFill/>
        </p:spPr>
        <p:txBody>
          <a:bodyPr wrap="square">
            <a:spAutoFit/>
          </a:bodyPr>
          <a:lstStyle/>
          <a:p>
            <a:r>
              <a:rPr lang="en-GB" sz="1400" dirty="0">
                <a:latin typeface="Arial Narrow" panose="020B0606020202030204" pitchFamily="34" charset="0"/>
                <a:ea typeface="Source Sans Pro" panose="020B0503030403020204" pitchFamily="34" charset="0"/>
                <a:cs typeface="Browallia New" panose="020B0502040204020203" pitchFamily="34" charset="-34"/>
              </a:rPr>
              <a:t>Introduce staff training and phased improvement programmes.</a:t>
            </a:r>
          </a:p>
        </p:txBody>
      </p:sp>
      <p:sp>
        <p:nvSpPr>
          <p:cNvPr id="72" name="TextBox 71">
            <a:extLst>
              <a:ext uri="{FF2B5EF4-FFF2-40B4-BE49-F238E27FC236}">
                <a16:creationId xmlns:a16="http://schemas.microsoft.com/office/drawing/2014/main" id="{2DEF4DF7-3668-107A-1087-9A8959257FEB}"/>
              </a:ext>
            </a:extLst>
          </p:cNvPr>
          <p:cNvSpPr txBox="1"/>
          <p:nvPr/>
        </p:nvSpPr>
        <p:spPr>
          <a:xfrm>
            <a:off x="1155384" y="5818596"/>
            <a:ext cx="1552009" cy="954107"/>
          </a:xfrm>
          <a:prstGeom prst="rect">
            <a:avLst/>
          </a:prstGeom>
          <a:noFill/>
        </p:spPr>
        <p:txBody>
          <a:bodyPr wrap="square">
            <a:spAutoFit/>
          </a:bodyPr>
          <a:lstStyle/>
          <a:p>
            <a:r>
              <a:rPr lang="en-GB" sz="1400" dirty="0">
                <a:latin typeface="Arial Narrow" panose="020B0606020202030204" pitchFamily="34" charset="0"/>
                <a:ea typeface="Source Sans Pro" panose="020B0503030403020204" pitchFamily="34" charset="0"/>
                <a:cs typeface="Browallia New" panose="020B0502040204020203" pitchFamily="34" charset="-34"/>
              </a:rPr>
              <a:t>Involve older people in service design and decision making. </a:t>
            </a:r>
          </a:p>
        </p:txBody>
      </p:sp>
      <p:cxnSp>
        <p:nvCxnSpPr>
          <p:cNvPr id="73" name="Straight Connector 72">
            <a:extLst>
              <a:ext uri="{FF2B5EF4-FFF2-40B4-BE49-F238E27FC236}">
                <a16:creationId xmlns:a16="http://schemas.microsoft.com/office/drawing/2014/main" id="{2BE2D3E4-4259-B7F1-8F50-4C24E8486D39}"/>
              </a:ext>
            </a:extLst>
          </p:cNvPr>
          <p:cNvCxnSpPr/>
          <p:nvPr/>
        </p:nvCxnSpPr>
        <p:spPr>
          <a:xfrm>
            <a:off x="5355193" y="5867386"/>
            <a:ext cx="0" cy="743606"/>
          </a:xfrm>
          <a:prstGeom prst="line">
            <a:avLst/>
          </a:prstGeom>
          <a:ln>
            <a:solidFill>
              <a:srgbClr val="DFDAE5"/>
            </a:solidFill>
          </a:ln>
        </p:spPr>
        <p:style>
          <a:lnRef idx="2">
            <a:schemeClr val="accent1"/>
          </a:lnRef>
          <a:fillRef idx="0">
            <a:schemeClr val="accent1"/>
          </a:fillRef>
          <a:effectRef idx="1">
            <a:schemeClr val="accent1"/>
          </a:effectRef>
          <a:fontRef idx="minor">
            <a:schemeClr val="tx1"/>
          </a:fontRef>
        </p:style>
      </p:cxnSp>
      <p:cxnSp>
        <p:nvCxnSpPr>
          <p:cNvPr id="74" name="Straight Connector 73">
            <a:extLst>
              <a:ext uri="{FF2B5EF4-FFF2-40B4-BE49-F238E27FC236}">
                <a16:creationId xmlns:a16="http://schemas.microsoft.com/office/drawing/2014/main" id="{31D8CD8E-B464-265D-21BA-4ED139EF6913}"/>
              </a:ext>
            </a:extLst>
          </p:cNvPr>
          <p:cNvCxnSpPr/>
          <p:nvPr/>
        </p:nvCxnSpPr>
        <p:spPr>
          <a:xfrm>
            <a:off x="2707393" y="5877806"/>
            <a:ext cx="0" cy="743606"/>
          </a:xfrm>
          <a:prstGeom prst="line">
            <a:avLst/>
          </a:prstGeom>
          <a:ln>
            <a:solidFill>
              <a:srgbClr val="DFDAE5"/>
            </a:solidFill>
          </a:ln>
        </p:spPr>
        <p:style>
          <a:lnRef idx="2">
            <a:schemeClr val="accent1"/>
          </a:lnRef>
          <a:fillRef idx="0">
            <a:schemeClr val="accent1"/>
          </a:fillRef>
          <a:effectRef idx="1">
            <a:schemeClr val="accent1"/>
          </a:effectRef>
          <a:fontRef idx="minor">
            <a:schemeClr val="tx1"/>
          </a:fontRef>
        </p:style>
      </p:cxnSp>
      <p:sp>
        <p:nvSpPr>
          <p:cNvPr id="75" name="Rectangle: Rounded Corners 74">
            <a:extLst>
              <a:ext uri="{FF2B5EF4-FFF2-40B4-BE49-F238E27FC236}">
                <a16:creationId xmlns:a16="http://schemas.microsoft.com/office/drawing/2014/main" id="{E85927D5-0EF9-C27C-0A9E-1944906D48E8}"/>
              </a:ext>
            </a:extLst>
          </p:cNvPr>
          <p:cNvSpPr/>
          <p:nvPr/>
        </p:nvSpPr>
        <p:spPr>
          <a:xfrm>
            <a:off x="8343129" y="5401911"/>
            <a:ext cx="3602412" cy="326247"/>
          </a:xfrm>
          <a:prstGeom prst="roundRect">
            <a:avLst>
              <a:gd name="adj" fmla="val 23439"/>
            </a:avLst>
          </a:prstGeom>
          <a:solidFill>
            <a:srgbClr val="603F62"/>
          </a:solidFill>
          <a:ln>
            <a:solidFill>
              <a:srgbClr val="603F62"/>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r>
              <a:rPr lang="en-GB" sz="1400" b="1" dirty="0"/>
              <a:t>Critical</a:t>
            </a:r>
            <a:r>
              <a:rPr lang="en-GB" sz="1600" b="1" dirty="0"/>
              <a:t> </a:t>
            </a:r>
            <a:r>
              <a:rPr lang="en-GB" sz="1400" b="1" dirty="0"/>
              <a:t>judgement</a:t>
            </a:r>
            <a:r>
              <a:rPr lang="en-GB" sz="1600" b="1" dirty="0"/>
              <a:t> </a:t>
            </a:r>
          </a:p>
        </p:txBody>
      </p:sp>
      <p:pic>
        <p:nvPicPr>
          <p:cNvPr id="76" name="Picture 75">
            <a:extLst>
              <a:ext uri="{FF2B5EF4-FFF2-40B4-BE49-F238E27FC236}">
                <a16:creationId xmlns:a16="http://schemas.microsoft.com/office/drawing/2014/main" id="{E943B830-57B8-4D50-CDDB-84C9D04AD889}"/>
              </a:ext>
            </a:extLst>
          </p:cNvPr>
          <p:cNvPicPr>
            <a:picLocks noChangeAspect="1"/>
          </p:cNvPicPr>
          <p:nvPr/>
        </p:nvPicPr>
        <p:blipFill>
          <a:blip r:embed="rId9"/>
          <a:srcRect l="70495" r="24811" b="68370"/>
          <a:stretch>
            <a:fillRect/>
          </a:stretch>
        </p:blipFill>
        <p:spPr>
          <a:xfrm>
            <a:off x="8137461" y="5358217"/>
            <a:ext cx="571005" cy="536030"/>
          </a:xfrm>
          <a:prstGeom prst="flowChartConnector">
            <a:avLst/>
          </a:prstGeom>
          <a:ln>
            <a:solidFill>
              <a:schemeClr val="bg1"/>
            </a:solidFill>
          </a:ln>
        </p:spPr>
      </p:pic>
      <p:sp>
        <p:nvSpPr>
          <p:cNvPr id="80" name="TextBox 79">
            <a:extLst>
              <a:ext uri="{FF2B5EF4-FFF2-40B4-BE49-F238E27FC236}">
                <a16:creationId xmlns:a16="http://schemas.microsoft.com/office/drawing/2014/main" id="{0B7980A4-02F8-001C-D352-3515F1898E47}"/>
              </a:ext>
            </a:extLst>
          </p:cNvPr>
          <p:cNvSpPr txBox="1"/>
          <p:nvPr/>
        </p:nvSpPr>
        <p:spPr>
          <a:xfrm>
            <a:off x="8115579" y="5867386"/>
            <a:ext cx="2874775" cy="830997"/>
          </a:xfrm>
          <a:prstGeom prst="rect">
            <a:avLst/>
          </a:prstGeom>
          <a:noFill/>
        </p:spPr>
        <p:txBody>
          <a:bodyPr wrap="square">
            <a:spAutoFit/>
          </a:bodyPr>
          <a:lstStyle/>
          <a:p>
            <a:r>
              <a:rPr lang="en-GB" sz="1200" dirty="0">
                <a:latin typeface="Arial Narrow" panose="020B0606020202030204" pitchFamily="34" charset="0"/>
                <a:ea typeface="Source Sans Pro" panose="020B0503030403020204" pitchFamily="34" charset="0"/>
                <a:cs typeface="Browallia New" panose="020B0502040204020203" pitchFamily="34" charset="-34"/>
              </a:rPr>
              <a:t>Sustainable improvement requires investment in both workforce capacity and personalised interventions; technology alone cannot resolve structural care inequalities</a:t>
            </a:r>
          </a:p>
        </p:txBody>
      </p:sp>
      <p:pic>
        <p:nvPicPr>
          <p:cNvPr id="82" name="Picture 81">
            <a:extLst>
              <a:ext uri="{FF2B5EF4-FFF2-40B4-BE49-F238E27FC236}">
                <a16:creationId xmlns:a16="http://schemas.microsoft.com/office/drawing/2014/main" id="{A4693B94-5CCB-F32F-58CB-5D55DAD1BB4A}"/>
              </a:ext>
            </a:extLst>
          </p:cNvPr>
          <p:cNvPicPr>
            <a:picLocks noChangeAspect="1"/>
          </p:cNvPicPr>
          <p:nvPr/>
        </p:nvPicPr>
        <p:blipFill>
          <a:blip r:embed="rId10"/>
          <a:srcRect l="7182" r="10129"/>
          <a:stretch>
            <a:fillRect/>
          </a:stretch>
        </p:blipFill>
        <p:spPr>
          <a:xfrm>
            <a:off x="10691538" y="5393595"/>
            <a:ext cx="1468158" cy="1456289"/>
          </a:xfrm>
          <a:prstGeom prst="rect">
            <a:avLst/>
          </a:prstGeom>
        </p:spPr>
      </p:pic>
      <p:sp>
        <p:nvSpPr>
          <p:cNvPr id="86" name="TextBox 85">
            <a:extLst>
              <a:ext uri="{FF2B5EF4-FFF2-40B4-BE49-F238E27FC236}">
                <a16:creationId xmlns:a16="http://schemas.microsoft.com/office/drawing/2014/main" id="{D86F9DB3-463C-5E7C-8C78-FCF5D85F5850}"/>
              </a:ext>
            </a:extLst>
          </p:cNvPr>
          <p:cNvSpPr txBox="1"/>
          <p:nvPr/>
        </p:nvSpPr>
        <p:spPr>
          <a:xfrm>
            <a:off x="3811933" y="5198794"/>
            <a:ext cx="4531196" cy="461665"/>
          </a:xfrm>
          <a:prstGeom prst="rect">
            <a:avLst/>
          </a:prstGeom>
          <a:noFill/>
        </p:spPr>
        <p:txBody>
          <a:bodyPr wrap="square">
            <a:spAutoFit/>
          </a:bodyPr>
          <a:lstStyle/>
          <a:p>
            <a:r>
              <a:rPr lang="en-GB" sz="1200" dirty="0"/>
              <a:t>(Brownie and Nancarrow, 2013; Tuntland et al., 2015; Peek et al., 2014; World Health Organization, 2015)</a:t>
            </a:r>
          </a:p>
        </p:txBody>
      </p:sp>
      <p:pic>
        <p:nvPicPr>
          <p:cNvPr id="3" name="Recorded Sound">
            <a:hlinkClick r:id="" action="ppaction://media"/>
            <a:extLst>
              <a:ext uri="{FF2B5EF4-FFF2-40B4-BE49-F238E27FC236}">
                <a16:creationId xmlns:a16="http://schemas.microsoft.com/office/drawing/2014/main" id="{8BDD562C-5829-760B-EA8E-EBCA4E73F3D8}"/>
              </a:ext>
            </a:extLst>
          </p:cNvPr>
          <p:cNvPicPr>
            <a:picLocks noChangeAspect="1"/>
          </p:cNvPicPr>
          <p:nvPr>
            <a:audioFile r:link="rId2"/>
            <p:extLst>
              <p:ext uri="{DAA4B4D4-6D71-4841-9C94-3DE7FCFB9230}">
                <p14:media xmlns:p14="http://schemas.microsoft.com/office/powerpoint/2010/main" r:embed="rId1"/>
              </p:ext>
            </p:extLst>
          </p:nvPr>
        </p:nvPicPr>
        <p:blipFill>
          <a:blip r:embed="rId11"/>
          <a:stretch>
            <a:fillRect/>
          </a:stretch>
        </p:blipFill>
        <p:spPr>
          <a:xfrm>
            <a:off x="11525452" y="6154519"/>
            <a:ext cx="487363" cy="487363"/>
          </a:xfrm>
          <a:prstGeom prst="rect">
            <a:avLst/>
          </a:prstGeom>
        </p:spPr>
      </p:pic>
    </p:spTree>
    <p:extLst>
      <p:ext uri="{BB962C8B-B14F-4D97-AF65-F5344CB8AC3E}">
        <p14:creationId xmlns:p14="http://schemas.microsoft.com/office/powerpoint/2010/main" val="1009609317"/>
      </p:ext>
    </p:extLst>
  </p:cSld>
  <p:clrMapOvr>
    <a:masterClrMapping/>
  </p:clrMapOvr>
  <mc:AlternateContent xmlns:mc="http://schemas.openxmlformats.org/markup-compatibility/2006">
    <mc:Choice xmlns:p14="http://schemas.microsoft.com/office/powerpoint/2010/main" Requires="p14">
      <p:transition spd="slow" p14:dur="2000" advTm="89986"/>
    </mc:Choice>
    <mc:Fallback>
      <p:transition spd="slow" advTm="89986"/>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45" presetClass="entr" presetSubtype="0" fill="hold" nodeType="clickEffect">
                                  <p:stCondLst>
                                    <p:cond delay="0"/>
                                  </p:stCondLst>
                                  <p:childTnLst>
                                    <p:set>
                                      <p:cBhvr>
                                        <p:cTn id="6" dur="1" fill="hold">
                                          <p:stCondLst>
                                            <p:cond delay="0"/>
                                          </p:stCondLst>
                                        </p:cTn>
                                        <p:tgtEl>
                                          <p:spTgt spid="5"/>
                                        </p:tgtEl>
                                        <p:attrNameLst>
                                          <p:attrName>style.visibility</p:attrName>
                                        </p:attrNameLst>
                                      </p:cBhvr>
                                      <p:to>
                                        <p:strVal val="visible"/>
                                      </p:to>
                                    </p:set>
                                    <p:animEffect transition="in" filter="fade">
                                      <p:cBhvr>
                                        <p:cTn id="7" dur="2000"/>
                                        <p:tgtEl>
                                          <p:spTgt spid="5"/>
                                        </p:tgtEl>
                                      </p:cBhvr>
                                    </p:animEffect>
                                    <p:anim calcmode="lin" valueType="num">
                                      <p:cBhvr>
                                        <p:cTn id="8" dur="2000" fill="hold"/>
                                        <p:tgtEl>
                                          <p:spTgt spid="5"/>
                                        </p:tgtEl>
                                        <p:attrNameLst>
                                          <p:attrName>ppt_w</p:attrName>
                                        </p:attrNameLst>
                                      </p:cBhvr>
                                      <p:tavLst>
                                        <p:tav tm="0" fmla="#ppt_w*sin(2.5*pi*$)">
                                          <p:val>
                                            <p:fltVal val="0"/>
                                          </p:val>
                                        </p:tav>
                                        <p:tav tm="100000">
                                          <p:val>
                                            <p:fltVal val="1"/>
                                          </p:val>
                                        </p:tav>
                                      </p:tavLst>
                                    </p:anim>
                                    <p:anim calcmode="lin" valueType="num">
                                      <p:cBhvr>
                                        <p:cTn id="9" dur="2000" fill="hold"/>
                                        <p:tgtEl>
                                          <p:spTgt spid="5"/>
                                        </p:tgtEl>
                                        <p:attrNameLst>
                                          <p:attrName>ppt_h</p:attrName>
                                        </p:attrNameLst>
                                      </p:cBhvr>
                                      <p:tavLst>
                                        <p:tav tm="0">
                                          <p:val>
                                            <p:strVal val="#ppt_h"/>
                                          </p:val>
                                        </p:tav>
                                        <p:tav tm="100000">
                                          <p:val>
                                            <p:strVal val="#ppt_h"/>
                                          </p:val>
                                        </p:tav>
                                      </p:tavLst>
                                    </p:anim>
                                  </p:childTnLst>
                                </p:cTn>
                              </p:par>
                              <p:par>
                                <p:cTn id="10" presetID="45" presetClass="entr" presetSubtype="0" fill="hold" grpId="0" nodeType="withEffect">
                                  <p:stCondLst>
                                    <p:cond delay="0"/>
                                  </p:stCondLst>
                                  <p:childTnLst>
                                    <p:set>
                                      <p:cBhvr>
                                        <p:cTn id="11" dur="1" fill="hold">
                                          <p:stCondLst>
                                            <p:cond delay="0"/>
                                          </p:stCondLst>
                                        </p:cTn>
                                        <p:tgtEl>
                                          <p:spTgt spid="6"/>
                                        </p:tgtEl>
                                        <p:attrNameLst>
                                          <p:attrName>style.visibility</p:attrName>
                                        </p:attrNameLst>
                                      </p:cBhvr>
                                      <p:to>
                                        <p:strVal val="visible"/>
                                      </p:to>
                                    </p:set>
                                    <p:animEffect transition="in" filter="fade">
                                      <p:cBhvr>
                                        <p:cTn id="12" dur="2000"/>
                                        <p:tgtEl>
                                          <p:spTgt spid="6"/>
                                        </p:tgtEl>
                                      </p:cBhvr>
                                    </p:animEffect>
                                    <p:anim calcmode="lin" valueType="num">
                                      <p:cBhvr>
                                        <p:cTn id="13" dur="2000" fill="hold"/>
                                        <p:tgtEl>
                                          <p:spTgt spid="6"/>
                                        </p:tgtEl>
                                        <p:attrNameLst>
                                          <p:attrName>ppt_w</p:attrName>
                                        </p:attrNameLst>
                                      </p:cBhvr>
                                      <p:tavLst>
                                        <p:tav tm="0" fmla="#ppt_w*sin(2.5*pi*$)">
                                          <p:val>
                                            <p:fltVal val="0"/>
                                          </p:val>
                                        </p:tav>
                                        <p:tav tm="100000">
                                          <p:val>
                                            <p:fltVal val="1"/>
                                          </p:val>
                                        </p:tav>
                                      </p:tavLst>
                                    </p:anim>
                                    <p:anim calcmode="lin" valueType="num">
                                      <p:cBhvr>
                                        <p:cTn id="14" dur="2000" fill="hold"/>
                                        <p:tgtEl>
                                          <p:spTgt spid="6"/>
                                        </p:tgtEl>
                                        <p:attrNameLst>
                                          <p:attrName>ppt_h</p:attrName>
                                        </p:attrNameLst>
                                      </p:cBhvr>
                                      <p:tavLst>
                                        <p:tav tm="0">
                                          <p:val>
                                            <p:strVal val="#ppt_h"/>
                                          </p:val>
                                        </p:tav>
                                        <p:tav tm="100000">
                                          <p:val>
                                            <p:strVal val="#ppt_h"/>
                                          </p:val>
                                        </p:tav>
                                      </p:tavLst>
                                    </p:anim>
                                  </p:childTnLst>
                                </p:cTn>
                              </p:par>
                              <p:par>
                                <p:cTn id="15" presetID="45" presetClass="entr" presetSubtype="0" fill="hold" nodeType="withEffect">
                                  <p:stCondLst>
                                    <p:cond delay="0"/>
                                  </p:stCondLst>
                                  <p:childTnLst>
                                    <p:set>
                                      <p:cBhvr>
                                        <p:cTn id="16" dur="1" fill="hold">
                                          <p:stCondLst>
                                            <p:cond delay="0"/>
                                          </p:stCondLst>
                                        </p:cTn>
                                        <p:tgtEl>
                                          <p:spTgt spid="7"/>
                                        </p:tgtEl>
                                        <p:attrNameLst>
                                          <p:attrName>style.visibility</p:attrName>
                                        </p:attrNameLst>
                                      </p:cBhvr>
                                      <p:to>
                                        <p:strVal val="visible"/>
                                      </p:to>
                                    </p:set>
                                    <p:animEffect transition="in" filter="fade">
                                      <p:cBhvr>
                                        <p:cTn id="17" dur="2000"/>
                                        <p:tgtEl>
                                          <p:spTgt spid="7"/>
                                        </p:tgtEl>
                                      </p:cBhvr>
                                    </p:animEffect>
                                    <p:anim calcmode="lin" valueType="num">
                                      <p:cBhvr>
                                        <p:cTn id="18" dur="2000" fill="hold"/>
                                        <p:tgtEl>
                                          <p:spTgt spid="7"/>
                                        </p:tgtEl>
                                        <p:attrNameLst>
                                          <p:attrName>ppt_w</p:attrName>
                                        </p:attrNameLst>
                                      </p:cBhvr>
                                      <p:tavLst>
                                        <p:tav tm="0" fmla="#ppt_w*sin(2.5*pi*$)">
                                          <p:val>
                                            <p:fltVal val="0"/>
                                          </p:val>
                                        </p:tav>
                                        <p:tav tm="100000">
                                          <p:val>
                                            <p:fltVal val="1"/>
                                          </p:val>
                                        </p:tav>
                                      </p:tavLst>
                                    </p:anim>
                                    <p:anim calcmode="lin" valueType="num">
                                      <p:cBhvr>
                                        <p:cTn id="19" dur="2000" fill="hold"/>
                                        <p:tgtEl>
                                          <p:spTgt spid="7"/>
                                        </p:tgtEl>
                                        <p:attrNameLst>
                                          <p:attrName>ppt_h</p:attrName>
                                        </p:attrNameLst>
                                      </p:cBhvr>
                                      <p:tavLst>
                                        <p:tav tm="0">
                                          <p:val>
                                            <p:strVal val="#ppt_h"/>
                                          </p:val>
                                        </p:tav>
                                        <p:tav tm="100000">
                                          <p:val>
                                            <p:strVal val="#ppt_h"/>
                                          </p:val>
                                        </p:tav>
                                      </p:tavLst>
                                    </p:anim>
                                  </p:childTnLst>
                                </p:cTn>
                              </p:par>
                              <p:par>
                                <p:cTn id="20" presetID="45" presetClass="entr" presetSubtype="0" fill="hold" grpId="0" nodeType="withEffect">
                                  <p:stCondLst>
                                    <p:cond delay="0"/>
                                  </p:stCondLst>
                                  <p:childTnLst>
                                    <p:set>
                                      <p:cBhvr>
                                        <p:cTn id="21" dur="1" fill="hold">
                                          <p:stCondLst>
                                            <p:cond delay="0"/>
                                          </p:stCondLst>
                                        </p:cTn>
                                        <p:tgtEl>
                                          <p:spTgt spid="8"/>
                                        </p:tgtEl>
                                        <p:attrNameLst>
                                          <p:attrName>style.visibility</p:attrName>
                                        </p:attrNameLst>
                                      </p:cBhvr>
                                      <p:to>
                                        <p:strVal val="visible"/>
                                      </p:to>
                                    </p:set>
                                    <p:animEffect transition="in" filter="fade">
                                      <p:cBhvr>
                                        <p:cTn id="22" dur="2000"/>
                                        <p:tgtEl>
                                          <p:spTgt spid="8"/>
                                        </p:tgtEl>
                                      </p:cBhvr>
                                    </p:animEffect>
                                    <p:anim calcmode="lin" valueType="num">
                                      <p:cBhvr>
                                        <p:cTn id="23" dur="2000" fill="hold"/>
                                        <p:tgtEl>
                                          <p:spTgt spid="8"/>
                                        </p:tgtEl>
                                        <p:attrNameLst>
                                          <p:attrName>ppt_w</p:attrName>
                                        </p:attrNameLst>
                                      </p:cBhvr>
                                      <p:tavLst>
                                        <p:tav tm="0" fmla="#ppt_w*sin(2.5*pi*$)">
                                          <p:val>
                                            <p:fltVal val="0"/>
                                          </p:val>
                                        </p:tav>
                                        <p:tav tm="100000">
                                          <p:val>
                                            <p:fltVal val="1"/>
                                          </p:val>
                                        </p:tav>
                                      </p:tavLst>
                                    </p:anim>
                                    <p:anim calcmode="lin" valueType="num">
                                      <p:cBhvr>
                                        <p:cTn id="24" dur="2000" fill="hold"/>
                                        <p:tgtEl>
                                          <p:spTgt spid="8"/>
                                        </p:tgtEl>
                                        <p:attrNameLst>
                                          <p:attrName>ppt_h</p:attrName>
                                        </p:attrNameLst>
                                      </p:cBhvr>
                                      <p:tavLst>
                                        <p:tav tm="0">
                                          <p:val>
                                            <p:strVal val="#ppt_h"/>
                                          </p:val>
                                        </p:tav>
                                        <p:tav tm="100000">
                                          <p:val>
                                            <p:strVal val="#ppt_h"/>
                                          </p:val>
                                        </p:tav>
                                      </p:tavLst>
                                    </p:anim>
                                  </p:childTnLst>
                                </p:cTn>
                              </p:par>
                              <p:par>
                                <p:cTn id="25" presetID="45" presetClass="entr" presetSubtype="0" fill="hold" grpId="0" nodeType="withEffect">
                                  <p:stCondLst>
                                    <p:cond delay="0"/>
                                  </p:stCondLst>
                                  <p:childTnLst>
                                    <p:set>
                                      <p:cBhvr>
                                        <p:cTn id="26" dur="1" fill="hold">
                                          <p:stCondLst>
                                            <p:cond delay="0"/>
                                          </p:stCondLst>
                                        </p:cTn>
                                        <p:tgtEl>
                                          <p:spTgt spid="9"/>
                                        </p:tgtEl>
                                        <p:attrNameLst>
                                          <p:attrName>style.visibility</p:attrName>
                                        </p:attrNameLst>
                                      </p:cBhvr>
                                      <p:to>
                                        <p:strVal val="visible"/>
                                      </p:to>
                                    </p:set>
                                    <p:animEffect transition="in" filter="fade">
                                      <p:cBhvr>
                                        <p:cTn id="27" dur="2000"/>
                                        <p:tgtEl>
                                          <p:spTgt spid="9"/>
                                        </p:tgtEl>
                                      </p:cBhvr>
                                    </p:animEffect>
                                    <p:anim calcmode="lin" valueType="num">
                                      <p:cBhvr>
                                        <p:cTn id="28" dur="2000" fill="hold"/>
                                        <p:tgtEl>
                                          <p:spTgt spid="9"/>
                                        </p:tgtEl>
                                        <p:attrNameLst>
                                          <p:attrName>ppt_w</p:attrName>
                                        </p:attrNameLst>
                                      </p:cBhvr>
                                      <p:tavLst>
                                        <p:tav tm="0" fmla="#ppt_w*sin(2.5*pi*$)">
                                          <p:val>
                                            <p:fltVal val="0"/>
                                          </p:val>
                                        </p:tav>
                                        <p:tav tm="100000">
                                          <p:val>
                                            <p:fltVal val="1"/>
                                          </p:val>
                                        </p:tav>
                                      </p:tavLst>
                                    </p:anim>
                                    <p:anim calcmode="lin" valueType="num">
                                      <p:cBhvr>
                                        <p:cTn id="29" dur="2000" fill="hold"/>
                                        <p:tgtEl>
                                          <p:spTgt spid="9"/>
                                        </p:tgtEl>
                                        <p:attrNameLst>
                                          <p:attrName>ppt_h</p:attrName>
                                        </p:attrNameLst>
                                      </p:cBhvr>
                                      <p:tavLst>
                                        <p:tav tm="0">
                                          <p:val>
                                            <p:strVal val="#ppt_h"/>
                                          </p:val>
                                        </p:tav>
                                        <p:tav tm="100000">
                                          <p:val>
                                            <p:strVal val="#ppt_h"/>
                                          </p:val>
                                        </p:tav>
                                      </p:tavLst>
                                    </p:anim>
                                  </p:childTnLst>
                                </p:cTn>
                              </p:par>
                              <p:par>
                                <p:cTn id="30" presetID="45" presetClass="entr" presetSubtype="0" fill="hold" grpId="0" nodeType="withEffect">
                                  <p:stCondLst>
                                    <p:cond delay="0"/>
                                  </p:stCondLst>
                                  <p:childTnLst>
                                    <p:set>
                                      <p:cBhvr>
                                        <p:cTn id="31" dur="1" fill="hold">
                                          <p:stCondLst>
                                            <p:cond delay="0"/>
                                          </p:stCondLst>
                                        </p:cTn>
                                        <p:tgtEl>
                                          <p:spTgt spid="10"/>
                                        </p:tgtEl>
                                        <p:attrNameLst>
                                          <p:attrName>style.visibility</p:attrName>
                                        </p:attrNameLst>
                                      </p:cBhvr>
                                      <p:to>
                                        <p:strVal val="visible"/>
                                      </p:to>
                                    </p:set>
                                    <p:animEffect transition="in" filter="fade">
                                      <p:cBhvr>
                                        <p:cTn id="32" dur="2000"/>
                                        <p:tgtEl>
                                          <p:spTgt spid="10"/>
                                        </p:tgtEl>
                                      </p:cBhvr>
                                    </p:animEffect>
                                    <p:anim calcmode="lin" valueType="num">
                                      <p:cBhvr>
                                        <p:cTn id="33" dur="2000" fill="hold"/>
                                        <p:tgtEl>
                                          <p:spTgt spid="10"/>
                                        </p:tgtEl>
                                        <p:attrNameLst>
                                          <p:attrName>ppt_w</p:attrName>
                                        </p:attrNameLst>
                                      </p:cBhvr>
                                      <p:tavLst>
                                        <p:tav tm="0" fmla="#ppt_w*sin(2.5*pi*$)">
                                          <p:val>
                                            <p:fltVal val="0"/>
                                          </p:val>
                                        </p:tav>
                                        <p:tav tm="100000">
                                          <p:val>
                                            <p:fltVal val="1"/>
                                          </p:val>
                                        </p:tav>
                                      </p:tavLst>
                                    </p:anim>
                                    <p:anim calcmode="lin" valueType="num">
                                      <p:cBhvr>
                                        <p:cTn id="34" dur="2000" fill="hold"/>
                                        <p:tgtEl>
                                          <p:spTgt spid="10"/>
                                        </p:tgtEl>
                                        <p:attrNameLst>
                                          <p:attrName>ppt_h</p:attrName>
                                        </p:attrNameLst>
                                      </p:cBhvr>
                                      <p:tavLst>
                                        <p:tav tm="0">
                                          <p:val>
                                            <p:strVal val="#ppt_h"/>
                                          </p:val>
                                        </p:tav>
                                        <p:tav tm="100000">
                                          <p:val>
                                            <p:strVal val="#ppt_h"/>
                                          </p:val>
                                        </p:tav>
                                      </p:tavLst>
                                    </p:anim>
                                  </p:childTnLst>
                                </p:cTn>
                              </p:par>
                              <p:par>
                                <p:cTn id="35" presetID="45" presetClass="entr" presetSubtype="0" fill="hold" grpId="0" nodeType="withEffect">
                                  <p:stCondLst>
                                    <p:cond delay="0"/>
                                  </p:stCondLst>
                                  <p:childTnLst>
                                    <p:set>
                                      <p:cBhvr>
                                        <p:cTn id="36" dur="1" fill="hold">
                                          <p:stCondLst>
                                            <p:cond delay="0"/>
                                          </p:stCondLst>
                                        </p:cTn>
                                        <p:tgtEl>
                                          <p:spTgt spid="11"/>
                                        </p:tgtEl>
                                        <p:attrNameLst>
                                          <p:attrName>style.visibility</p:attrName>
                                        </p:attrNameLst>
                                      </p:cBhvr>
                                      <p:to>
                                        <p:strVal val="visible"/>
                                      </p:to>
                                    </p:set>
                                    <p:animEffect transition="in" filter="fade">
                                      <p:cBhvr>
                                        <p:cTn id="37" dur="2000"/>
                                        <p:tgtEl>
                                          <p:spTgt spid="11"/>
                                        </p:tgtEl>
                                      </p:cBhvr>
                                    </p:animEffect>
                                    <p:anim calcmode="lin" valueType="num">
                                      <p:cBhvr>
                                        <p:cTn id="38" dur="2000" fill="hold"/>
                                        <p:tgtEl>
                                          <p:spTgt spid="11"/>
                                        </p:tgtEl>
                                        <p:attrNameLst>
                                          <p:attrName>ppt_w</p:attrName>
                                        </p:attrNameLst>
                                      </p:cBhvr>
                                      <p:tavLst>
                                        <p:tav tm="0" fmla="#ppt_w*sin(2.5*pi*$)">
                                          <p:val>
                                            <p:fltVal val="0"/>
                                          </p:val>
                                        </p:tav>
                                        <p:tav tm="100000">
                                          <p:val>
                                            <p:fltVal val="1"/>
                                          </p:val>
                                        </p:tav>
                                      </p:tavLst>
                                    </p:anim>
                                    <p:anim calcmode="lin" valueType="num">
                                      <p:cBhvr>
                                        <p:cTn id="39" dur="2000" fill="hold"/>
                                        <p:tgtEl>
                                          <p:spTgt spid="11"/>
                                        </p:tgtEl>
                                        <p:attrNameLst>
                                          <p:attrName>ppt_h</p:attrName>
                                        </p:attrNameLst>
                                      </p:cBhvr>
                                      <p:tavLst>
                                        <p:tav tm="0">
                                          <p:val>
                                            <p:strVal val="#ppt_h"/>
                                          </p:val>
                                        </p:tav>
                                        <p:tav tm="100000">
                                          <p:val>
                                            <p:strVal val="#ppt_h"/>
                                          </p:val>
                                        </p:tav>
                                      </p:tavLst>
                                    </p:anim>
                                  </p:childTnLst>
                                </p:cTn>
                              </p:par>
                              <p:par>
                                <p:cTn id="40" presetID="45" presetClass="entr" presetSubtype="0" fill="hold" grpId="0" nodeType="withEffect">
                                  <p:stCondLst>
                                    <p:cond delay="0"/>
                                  </p:stCondLst>
                                  <p:childTnLst>
                                    <p:set>
                                      <p:cBhvr>
                                        <p:cTn id="41" dur="1" fill="hold">
                                          <p:stCondLst>
                                            <p:cond delay="0"/>
                                          </p:stCondLst>
                                        </p:cTn>
                                        <p:tgtEl>
                                          <p:spTgt spid="12"/>
                                        </p:tgtEl>
                                        <p:attrNameLst>
                                          <p:attrName>style.visibility</p:attrName>
                                        </p:attrNameLst>
                                      </p:cBhvr>
                                      <p:to>
                                        <p:strVal val="visible"/>
                                      </p:to>
                                    </p:set>
                                    <p:animEffect transition="in" filter="fade">
                                      <p:cBhvr>
                                        <p:cTn id="42" dur="2000"/>
                                        <p:tgtEl>
                                          <p:spTgt spid="12"/>
                                        </p:tgtEl>
                                      </p:cBhvr>
                                    </p:animEffect>
                                    <p:anim calcmode="lin" valueType="num">
                                      <p:cBhvr>
                                        <p:cTn id="43" dur="2000" fill="hold"/>
                                        <p:tgtEl>
                                          <p:spTgt spid="12"/>
                                        </p:tgtEl>
                                        <p:attrNameLst>
                                          <p:attrName>ppt_w</p:attrName>
                                        </p:attrNameLst>
                                      </p:cBhvr>
                                      <p:tavLst>
                                        <p:tav tm="0" fmla="#ppt_w*sin(2.5*pi*$)">
                                          <p:val>
                                            <p:fltVal val="0"/>
                                          </p:val>
                                        </p:tav>
                                        <p:tav tm="100000">
                                          <p:val>
                                            <p:fltVal val="1"/>
                                          </p:val>
                                        </p:tav>
                                      </p:tavLst>
                                    </p:anim>
                                    <p:anim calcmode="lin" valueType="num">
                                      <p:cBhvr>
                                        <p:cTn id="44" dur="2000" fill="hold"/>
                                        <p:tgtEl>
                                          <p:spTgt spid="12"/>
                                        </p:tgtEl>
                                        <p:attrNameLst>
                                          <p:attrName>ppt_h</p:attrName>
                                        </p:attrNameLst>
                                      </p:cBhvr>
                                      <p:tavLst>
                                        <p:tav tm="0">
                                          <p:val>
                                            <p:strVal val="#ppt_h"/>
                                          </p:val>
                                        </p:tav>
                                        <p:tav tm="100000">
                                          <p:val>
                                            <p:strVal val="#ppt_h"/>
                                          </p:val>
                                        </p:tav>
                                      </p:tavLst>
                                    </p:anim>
                                  </p:childTnLst>
                                </p:cTn>
                              </p:par>
                              <p:par>
                                <p:cTn id="45" presetID="45" presetClass="entr" presetSubtype="0" fill="hold" grpId="0" nodeType="withEffect">
                                  <p:stCondLst>
                                    <p:cond delay="0"/>
                                  </p:stCondLst>
                                  <p:childTnLst>
                                    <p:set>
                                      <p:cBhvr>
                                        <p:cTn id="46" dur="1" fill="hold">
                                          <p:stCondLst>
                                            <p:cond delay="0"/>
                                          </p:stCondLst>
                                        </p:cTn>
                                        <p:tgtEl>
                                          <p:spTgt spid="13"/>
                                        </p:tgtEl>
                                        <p:attrNameLst>
                                          <p:attrName>style.visibility</p:attrName>
                                        </p:attrNameLst>
                                      </p:cBhvr>
                                      <p:to>
                                        <p:strVal val="visible"/>
                                      </p:to>
                                    </p:set>
                                    <p:animEffect transition="in" filter="fade">
                                      <p:cBhvr>
                                        <p:cTn id="47" dur="2000"/>
                                        <p:tgtEl>
                                          <p:spTgt spid="13"/>
                                        </p:tgtEl>
                                      </p:cBhvr>
                                    </p:animEffect>
                                    <p:anim calcmode="lin" valueType="num">
                                      <p:cBhvr>
                                        <p:cTn id="48" dur="2000" fill="hold"/>
                                        <p:tgtEl>
                                          <p:spTgt spid="13"/>
                                        </p:tgtEl>
                                        <p:attrNameLst>
                                          <p:attrName>ppt_w</p:attrName>
                                        </p:attrNameLst>
                                      </p:cBhvr>
                                      <p:tavLst>
                                        <p:tav tm="0" fmla="#ppt_w*sin(2.5*pi*$)">
                                          <p:val>
                                            <p:fltVal val="0"/>
                                          </p:val>
                                        </p:tav>
                                        <p:tav tm="100000">
                                          <p:val>
                                            <p:fltVal val="1"/>
                                          </p:val>
                                        </p:tav>
                                      </p:tavLst>
                                    </p:anim>
                                    <p:anim calcmode="lin" valueType="num">
                                      <p:cBhvr>
                                        <p:cTn id="49" dur="2000" fill="hold"/>
                                        <p:tgtEl>
                                          <p:spTgt spid="13"/>
                                        </p:tgtEl>
                                        <p:attrNameLst>
                                          <p:attrName>ppt_h</p:attrName>
                                        </p:attrNameLst>
                                      </p:cBhvr>
                                      <p:tavLst>
                                        <p:tav tm="0">
                                          <p:val>
                                            <p:strVal val="#ppt_h"/>
                                          </p:val>
                                        </p:tav>
                                        <p:tav tm="100000">
                                          <p:val>
                                            <p:strVal val="#ppt_h"/>
                                          </p:val>
                                        </p:tav>
                                      </p:tavLst>
                                    </p:anim>
                                  </p:childTnLst>
                                </p:cTn>
                              </p:par>
                              <p:par>
                                <p:cTn id="50" presetID="45" presetClass="entr" presetSubtype="0" fill="hold" grpId="0" nodeType="withEffect">
                                  <p:stCondLst>
                                    <p:cond delay="0"/>
                                  </p:stCondLst>
                                  <p:childTnLst>
                                    <p:set>
                                      <p:cBhvr>
                                        <p:cTn id="51" dur="1" fill="hold">
                                          <p:stCondLst>
                                            <p:cond delay="0"/>
                                          </p:stCondLst>
                                        </p:cTn>
                                        <p:tgtEl>
                                          <p:spTgt spid="14"/>
                                        </p:tgtEl>
                                        <p:attrNameLst>
                                          <p:attrName>style.visibility</p:attrName>
                                        </p:attrNameLst>
                                      </p:cBhvr>
                                      <p:to>
                                        <p:strVal val="visible"/>
                                      </p:to>
                                    </p:set>
                                    <p:animEffect transition="in" filter="fade">
                                      <p:cBhvr>
                                        <p:cTn id="52" dur="2000"/>
                                        <p:tgtEl>
                                          <p:spTgt spid="14"/>
                                        </p:tgtEl>
                                      </p:cBhvr>
                                    </p:animEffect>
                                    <p:anim calcmode="lin" valueType="num">
                                      <p:cBhvr>
                                        <p:cTn id="53" dur="2000" fill="hold"/>
                                        <p:tgtEl>
                                          <p:spTgt spid="14"/>
                                        </p:tgtEl>
                                        <p:attrNameLst>
                                          <p:attrName>ppt_w</p:attrName>
                                        </p:attrNameLst>
                                      </p:cBhvr>
                                      <p:tavLst>
                                        <p:tav tm="0" fmla="#ppt_w*sin(2.5*pi*$)">
                                          <p:val>
                                            <p:fltVal val="0"/>
                                          </p:val>
                                        </p:tav>
                                        <p:tav tm="100000">
                                          <p:val>
                                            <p:fltVal val="1"/>
                                          </p:val>
                                        </p:tav>
                                      </p:tavLst>
                                    </p:anim>
                                    <p:anim calcmode="lin" valueType="num">
                                      <p:cBhvr>
                                        <p:cTn id="54" dur="2000" fill="hold"/>
                                        <p:tgtEl>
                                          <p:spTgt spid="14"/>
                                        </p:tgtEl>
                                        <p:attrNameLst>
                                          <p:attrName>ppt_h</p:attrName>
                                        </p:attrNameLst>
                                      </p:cBhvr>
                                      <p:tavLst>
                                        <p:tav tm="0">
                                          <p:val>
                                            <p:strVal val="#ppt_h"/>
                                          </p:val>
                                        </p:tav>
                                        <p:tav tm="100000">
                                          <p:val>
                                            <p:strVal val="#ppt_h"/>
                                          </p:val>
                                        </p:tav>
                                      </p:tavLst>
                                    </p:anim>
                                  </p:childTnLst>
                                </p:cTn>
                              </p:par>
                              <p:par>
                                <p:cTn id="55" presetID="45" presetClass="entr" presetSubtype="0" fill="hold" grpId="0" nodeType="withEffect">
                                  <p:stCondLst>
                                    <p:cond delay="0"/>
                                  </p:stCondLst>
                                  <p:childTnLst>
                                    <p:set>
                                      <p:cBhvr>
                                        <p:cTn id="56" dur="1" fill="hold">
                                          <p:stCondLst>
                                            <p:cond delay="0"/>
                                          </p:stCondLst>
                                        </p:cTn>
                                        <p:tgtEl>
                                          <p:spTgt spid="15"/>
                                        </p:tgtEl>
                                        <p:attrNameLst>
                                          <p:attrName>style.visibility</p:attrName>
                                        </p:attrNameLst>
                                      </p:cBhvr>
                                      <p:to>
                                        <p:strVal val="visible"/>
                                      </p:to>
                                    </p:set>
                                    <p:animEffect transition="in" filter="fade">
                                      <p:cBhvr>
                                        <p:cTn id="57" dur="2000"/>
                                        <p:tgtEl>
                                          <p:spTgt spid="15"/>
                                        </p:tgtEl>
                                      </p:cBhvr>
                                    </p:animEffect>
                                    <p:anim calcmode="lin" valueType="num">
                                      <p:cBhvr>
                                        <p:cTn id="58" dur="2000" fill="hold"/>
                                        <p:tgtEl>
                                          <p:spTgt spid="15"/>
                                        </p:tgtEl>
                                        <p:attrNameLst>
                                          <p:attrName>ppt_w</p:attrName>
                                        </p:attrNameLst>
                                      </p:cBhvr>
                                      <p:tavLst>
                                        <p:tav tm="0" fmla="#ppt_w*sin(2.5*pi*$)">
                                          <p:val>
                                            <p:fltVal val="0"/>
                                          </p:val>
                                        </p:tav>
                                        <p:tav tm="100000">
                                          <p:val>
                                            <p:fltVal val="1"/>
                                          </p:val>
                                        </p:tav>
                                      </p:tavLst>
                                    </p:anim>
                                    <p:anim calcmode="lin" valueType="num">
                                      <p:cBhvr>
                                        <p:cTn id="59" dur="2000" fill="hold"/>
                                        <p:tgtEl>
                                          <p:spTgt spid="15"/>
                                        </p:tgtEl>
                                        <p:attrNameLst>
                                          <p:attrName>ppt_h</p:attrName>
                                        </p:attrNameLst>
                                      </p:cBhvr>
                                      <p:tavLst>
                                        <p:tav tm="0">
                                          <p:val>
                                            <p:strVal val="#ppt_h"/>
                                          </p:val>
                                        </p:tav>
                                        <p:tav tm="100000">
                                          <p:val>
                                            <p:strVal val="#ppt_h"/>
                                          </p:val>
                                        </p:tav>
                                      </p:tavLst>
                                    </p:anim>
                                  </p:childTnLst>
                                </p:cTn>
                              </p:par>
                              <p:par>
                                <p:cTn id="60" presetID="45" presetClass="entr" presetSubtype="0" fill="hold" grpId="0" nodeType="withEffect">
                                  <p:stCondLst>
                                    <p:cond delay="0"/>
                                  </p:stCondLst>
                                  <p:childTnLst>
                                    <p:set>
                                      <p:cBhvr>
                                        <p:cTn id="61" dur="1" fill="hold">
                                          <p:stCondLst>
                                            <p:cond delay="0"/>
                                          </p:stCondLst>
                                        </p:cTn>
                                        <p:tgtEl>
                                          <p:spTgt spid="16"/>
                                        </p:tgtEl>
                                        <p:attrNameLst>
                                          <p:attrName>style.visibility</p:attrName>
                                        </p:attrNameLst>
                                      </p:cBhvr>
                                      <p:to>
                                        <p:strVal val="visible"/>
                                      </p:to>
                                    </p:set>
                                    <p:animEffect transition="in" filter="fade">
                                      <p:cBhvr>
                                        <p:cTn id="62" dur="2000"/>
                                        <p:tgtEl>
                                          <p:spTgt spid="16"/>
                                        </p:tgtEl>
                                      </p:cBhvr>
                                    </p:animEffect>
                                    <p:anim calcmode="lin" valueType="num">
                                      <p:cBhvr>
                                        <p:cTn id="63" dur="2000" fill="hold"/>
                                        <p:tgtEl>
                                          <p:spTgt spid="16"/>
                                        </p:tgtEl>
                                        <p:attrNameLst>
                                          <p:attrName>ppt_w</p:attrName>
                                        </p:attrNameLst>
                                      </p:cBhvr>
                                      <p:tavLst>
                                        <p:tav tm="0" fmla="#ppt_w*sin(2.5*pi*$)">
                                          <p:val>
                                            <p:fltVal val="0"/>
                                          </p:val>
                                        </p:tav>
                                        <p:tav tm="100000">
                                          <p:val>
                                            <p:fltVal val="1"/>
                                          </p:val>
                                        </p:tav>
                                      </p:tavLst>
                                    </p:anim>
                                    <p:anim calcmode="lin" valueType="num">
                                      <p:cBhvr>
                                        <p:cTn id="64" dur="2000" fill="hold"/>
                                        <p:tgtEl>
                                          <p:spTgt spid="16"/>
                                        </p:tgtEl>
                                        <p:attrNameLst>
                                          <p:attrName>ppt_h</p:attrName>
                                        </p:attrNameLst>
                                      </p:cBhvr>
                                      <p:tavLst>
                                        <p:tav tm="0">
                                          <p:val>
                                            <p:strVal val="#ppt_h"/>
                                          </p:val>
                                        </p:tav>
                                        <p:tav tm="100000">
                                          <p:val>
                                            <p:strVal val="#ppt_h"/>
                                          </p:val>
                                        </p:tav>
                                      </p:tavLst>
                                    </p:anim>
                                  </p:childTnLst>
                                </p:cTn>
                              </p:par>
                              <p:par>
                                <p:cTn id="65" presetID="45" presetClass="entr" presetSubtype="0" fill="hold" grpId="0" nodeType="withEffect">
                                  <p:stCondLst>
                                    <p:cond delay="0"/>
                                  </p:stCondLst>
                                  <p:childTnLst>
                                    <p:set>
                                      <p:cBhvr>
                                        <p:cTn id="66" dur="1" fill="hold">
                                          <p:stCondLst>
                                            <p:cond delay="0"/>
                                          </p:stCondLst>
                                        </p:cTn>
                                        <p:tgtEl>
                                          <p:spTgt spid="17"/>
                                        </p:tgtEl>
                                        <p:attrNameLst>
                                          <p:attrName>style.visibility</p:attrName>
                                        </p:attrNameLst>
                                      </p:cBhvr>
                                      <p:to>
                                        <p:strVal val="visible"/>
                                      </p:to>
                                    </p:set>
                                    <p:animEffect transition="in" filter="fade">
                                      <p:cBhvr>
                                        <p:cTn id="67" dur="2000"/>
                                        <p:tgtEl>
                                          <p:spTgt spid="17"/>
                                        </p:tgtEl>
                                      </p:cBhvr>
                                    </p:animEffect>
                                    <p:anim calcmode="lin" valueType="num">
                                      <p:cBhvr>
                                        <p:cTn id="68" dur="2000" fill="hold"/>
                                        <p:tgtEl>
                                          <p:spTgt spid="17"/>
                                        </p:tgtEl>
                                        <p:attrNameLst>
                                          <p:attrName>ppt_w</p:attrName>
                                        </p:attrNameLst>
                                      </p:cBhvr>
                                      <p:tavLst>
                                        <p:tav tm="0" fmla="#ppt_w*sin(2.5*pi*$)">
                                          <p:val>
                                            <p:fltVal val="0"/>
                                          </p:val>
                                        </p:tav>
                                        <p:tav tm="100000">
                                          <p:val>
                                            <p:fltVal val="1"/>
                                          </p:val>
                                        </p:tav>
                                      </p:tavLst>
                                    </p:anim>
                                    <p:anim calcmode="lin" valueType="num">
                                      <p:cBhvr>
                                        <p:cTn id="69" dur="2000" fill="hold"/>
                                        <p:tgtEl>
                                          <p:spTgt spid="17"/>
                                        </p:tgtEl>
                                        <p:attrNameLst>
                                          <p:attrName>ppt_h</p:attrName>
                                        </p:attrNameLst>
                                      </p:cBhvr>
                                      <p:tavLst>
                                        <p:tav tm="0">
                                          <p:val>
                                            <p:strVal val="#ppt_h"/>
                                          </p:val>
                                        </p:tav>
                                        <p:tav tm="100000">
                                          <p:val>
                                            <p:strVal val="#ppt_h"/>
                                          </p:val>
                                        </p:tav>
                                      </p:tavLst>
                                    </p:anim>
                                  </p:childTnLst>
                                </p:cTn>
                              </p:par>
                              <p:par>
                                <p:cTn id="70" presetID="45" presetClass="entr" presetSubtype="0" fill="hold" grpId="0" nodeType="withEffect">
                                  <p:stCondLst>
                                    <p:cond delay="0"/>
                                  </p:stCondLst>
                                  <p:childTnLst>
                                    <p:set>
                                      <p:cBhvr>
                                        <p:cTn id="71" dur="1" fill="hold">
                                          <p:stCondLst>
                                            <p:cond delay="0"/>
                                          </p:stCondLst>
                                        </p:cTn>
                                        <p:tgtEl>
                                          <p:spTgt spid="18"/>
                                        </p:tgtEl>
                                        <p:attrNameLst>
                                          <p:attrName>style.visibility</p:attrName>
                                        </p:attrNameLst>
                                      </p:cBhvr>
                                      <p:to>
                                        <p:strVal val="visible"/>
                                      </p:to>
                                    </p:set>
                                    <p:animEffect transition="in" filter="fade">
                                      <p:cBhvr>
                                        <p:cTn id="72" dur="2000"/>
                                        <p:tgtEl>
                                          <p:spTgt spid="18"/>
                                        </p:tgtEl>
                                      </p:cBhvr>
                                    </p:animEffect>
                                    <p:anim calcmode="lin" valueType="num">
                                      <p:cBhvr>
                                        <p:cTn id="73" dur="2000" fill="hold"/>
                                        <p:tgtEl>
                                          <p:spTgt spid="18"/>
                                        </p:tgtEl>
                                        <p:attrNameLst>
                                          <p:attrName>ppt_w</p:attrName>
                                        </p:attrNameLst>
                                      </p:cBhvr>
                                      <p:tavLst>
                                        <p:tav tm="0" fmla="#ppt_w*sin(2.5*pi*$)">
                                          <p:val>
                                            <p:fltVal val="0"/>
                                          </p:val>
                                        </p:tav>
                                        <p:tav tm="100000">
                                          <p:val>
                                            <p:fltVal val="1"/>
                                          </p:val>
                                        </p:tav>
                                      </p:tavLst>
                                    </p:anim>
                                    <p:anim calcmode="lin" valueType="num">
                                      <p:cBhvr>
                                        <p:cTn id="74" dur="2000" fill="hold"/>
                                        <p:tgtEl>
                                          <p:spTgt spid="18"/>
                                        </p:tgtEl>
                                        <p:attrNameLst>
                                          <p:attrName>ppt_h</p:attrName>
                                        </p:attrNameLst>
                                      </p:cBhvr>
                                      <p:tavLst>
                                        <p:tav tm="0">
                                          <p:val>
                                            <p:strVal val="#ppt_h"/>
                                          </p:val>
                                        </p:tav>
                                        <p:tav tm="100000">
                                          <p:val>
                                            <p:strVal val="#ppt_h"/>
                                          </p:val>
                                        </p:tav>
                                      </p:tavLst>
                                    </p:anim>
                                  </p:childTnLst>
                                </p:cTn>
                              </p:par>
                              <p:par>
                                <p:cTn id="75" presetID="45" presetClass="entr" presetSubtype="0" fill="hold" grpId="0" nodeType="withEffect">
                                  <p:stCondLst>
                                    <p:cond delay="0"/>
                                  </p:stCondLst>
                                  <p:childTnLst>
                                    <p:set>
                                      <p:cBhvr>
                                        <p:cTn id="76" dur="1" fill="hold">
                                          <p:stCondLst>
                                            <p:cond delay="0"/>
                                          </p:stCondLst>
                                        </p:cTn>
                                        <p:tgtEl>
                                          <p:spTgt spid="19"/>
                                        </p:tgtEl>
                                        <p:attrNameLst>
                                          <p:attrName>style.visibility</p:attrName>
                                        </p:attrNameLst>
                                      </p:cBhvr>
                                      <p:to>
                                        <p:strVal val="visible"/>
                                      </p:to>
                                    </p:set>
                                    <p:animEffect transition="in" filter="fade">
                                      <p:cBhvr>
                                        <p:cTn id="77" dur="2000"/>
                                        <p:tgtEl>
                                          <p:spTgt spid="19"/>
                                        </p:tgtEl>
                                      </p:cBhvr>
                                    </p:animEffect>
                                    <p:anim calcmode="lin" valueType="num">
                                      <p:cBhvr>
                                        <p:cTn id="78" dur="2000" fill="hold"/>
                                        <p:tgtEl>
                                          <p:spTgt spid="19"/>
                                        </p:tgtEl>
                                        <p:attrNameLst>
                                          <p:attrName>ppt_w</p:attrName>
                                        </p:attrNameLst>
                                      </p:cBhvr>
                                      <p:tavLst>
                                        <p:tav tm="0" fmla="#ppt_w*sin(2.5*pi*$)">
                                          <p:val>
                                            <p:fltVal val="0"/>
                                          </p:val>
                                        </p:tav>
                                        <p:tav tm="100000">
                                          <p:val>
                                            <p:fltVal val="1"/>
                                          </p:val>
                                        </p:tav>
                                      </p:tavLst>
                                    </p:anim>
                                    <p:anim calcmode="lin" valueType="num">
                                      <p:cBhvr>
                                        <p:cTn id="79" dur="2000" fill="hold"/>
                                        <p:tgtEl>
                                          <p:spTgt spid="19"/>
                                        </p:tgtEl>
                                        <p:attrNameLst>
                                          <p:attrName>ppt_h</p:attrName>
                                        </p:attrNameLst>
                                      </p:cBhvr>
                                      <p:tavLst>
                                        <p:tav tm="0">
                                          <p:val>
                                            <p:strVal val="#ppt_h"/>
                                          </p:val>
                                        </p:tav>
                                        <p:tav tm="100000">
                                          <p:val>
                                            <p:strVal val="#ppt_h"/>
                                          </p:val>
                                        </p:tav>
                                      </p:tavLst>
                                    </p:anim>
                                  </p:childTnLst>
                                </p:cTn>
                              </p:par>
                              <p:par>
                                <p:cTn id="80" presetID="45" presetClass="entr" presetSubtype="0" fill="hold" grpId="0" nodeType="withEffect">
                                  <p:stCondLst>
                                    <p:cond delay="0"/>
                                  </p:stCondLst>
                                  <p:childTnLst>
                                    <p:set>
                                      <p:cBhvr>
                                        <p:cTn id="81" dur="1" fill="hold">
                                          <p:stCondLst>
                                            <p:cond delay="0"/>
                                          </p:stCondLst>
                                        </p:cTn>
                                        <p:tgtEl>
                                          <p:spTgt spid="20"/>
                                        </p:tgtEl>
                                        <p:attrNameLst>
                                          <p:attrName>style.visibility</p:attrName>
                                        </p:attrNameLst>
                                      </p:cBhvr>
                                      <p:to>
                                        <p:strVal val="visible"/>
                                      </p:to>
                                    </p:set>
                                    <p:animEffect transition="in" filter="fade">
                                      <p:cBhvr>
                                        <p:cTn id="82" dur="2000"/>
                                        <p:tgtEl>
                                          <p:spTgt spid="20"/>
                                        </p:tgtEl>
                                      </p:cBhvr>
                                    </p:animEffect>
                                    <p:anim calcmode="lin" valueType="num">
                                      <p:cBhvr>
                                        <p:cTn id="83" dur="2000" fill="hold"/>
                                        <p:tgtEl>
                                          <p:spTgt spid="20"/>
                                        </p:tgtEl>
                                        <p:attrNameLst>
                                          <p:attrName>ppt_w</p:attrName>
                                        </p:attrNameLst>
                                      </p:cBhvr>
                                      <p:tavLst>
                                        <p:tav tm="0" fmla="#ppt_w*sin(2.5*pi*$)">
                                          <p:val>
                                            <p:fltVal val="0"/>
                                          </p:val>
                                        </p:tav>
                                        <p:tav tm="100000">
                                          <p:val>
                                            <p:fltVal val="1"/>
                                          </p:val>
                                        </p:tav>
                                      </p:tavLst>
                                    </p:anim>
                                    <p:anim calcmode="lin" valueType="num">
                                      <p:cBhvr>
                                        <p:cTn id="84" dur="2000" fill="hold"/>
                                        <p:tgtEl>
                                          <p:spTgt spid="20"/>
                                        </p:tgtEl>
                                        <p:attrNameLst>
                                          <p:attrName>ppt_h</p:attrName>
                                        </p:attrNameLst>
                                      </p:cBhvr>
                                      <p:tavLst>
                                        <p:tav tm="0">
                                          <p:val>
                                            <p:strVal val="#ppt_h"/>
                                          </p:val>
                                        </p:tav>
                                        <p:tav tm="100000">
                                          <p:val>
                                            <p:strVal val="#ppt_h"/>
                                          </p:val>
                                        </p:tav>
                                      </p:tavLst>
                                    </p:anim>
                                  </p:childTnLst>
                                </p:cTn>
                              </p:par>
                              <p:par>
                                <p:cTn id="85" presetID="45" presetClass="entr" presetSubtype="0" fill="hold" grpId="0" nodeType="withEffect">
                                  <p:stCondLst>
                                    <p:cond delay="0"/>
                                  </p:stCondLst>
                                  <p:childTnLst>
                                    <p:set>
                                      <p:cBhvr>
                                        <p:cTn id="86" dur="1" fill="hold">
                                          <p:stCondLst>
                                            <p:cond delay="0"/>
                                          </p:stCondLst>
                                        </p:cTn>
                                        <p:tgtEl>
                                          <p:spTgt spid="21"/>
                                        </p:tgtEl>
                                        <p:attrNameLst>
                                          <p:attrName>style.visibility</p:attrName>
                                        </p:attrNameLst>
                                      </p:cBhvr>
                                      <p:to>
                                        <p:strVal val="visible"/>
                                      </p:to>
                                    </p:set>
                                    <p:animEffect transition="in" filter="fade">
                                      <p:cBhvr>
                                        <p:cTn id="87" dur="2000"/>
                                        <p:tgtEl>
                                          <p:spTgt spid="21"/>
                                        </p:tgtEl>
                                      </p:cBhvr>
                                    </p:animEffect>
                                    <p:anim calcmode="lin" valueType="num">
                                      <p:cBhvr>
                                        <p:cTn id="88" dur="2000" fill="hold"/>
                                        <p:tgtEl>
                                          <p:spTgt spid="21"/>
                                        </p:tgtEl>
                                        <p:attrNameLst>
                                          <p:attrName>ppt_w</p:attrName>
                                        </p:attrNameLst>
                                      </p:cBhvr>
                                      <p:tavLst>
                                        <p:tav tm="0" fmla="#ppt_w*sin(2.5*pi*$)">
                                          <p:val>
                                            <p:fltVal val="0"/>
                                          </p:val>
                                        </p:tav>
                                        <p:tav tm="100000">
                                          <p:val>
                                            <p:fltVal val="1"/>
                                          </p:val>
                                        </p:tav>
                                      </p:tavLst>
                                    </p:anim>
                                    <p:anim calcmode="lin" valueType="num">
                                      <p:cBhvr>
                                        <p:cTn id="89" dur="2000" fill="hold"/>
                                        <p:tgtEl>
                                          <p:spTgt spid="21"/>
                                        </p:tgtEl>
                                        <p:attrNameLst>
                                          <p:attrName>ppt_h</p:attrName>
                                        </p:attrNameLst>
                                      </p:cBhvr>
                                      <p:tavLst>
                                        <p:tav tm="0">
                                          <p:val>
                                            <p:strVal val="#ppt_h"/>
                                          </p:val>
                                        </p:tav>
                                        <p:tav tm="100000">
                                          <p:val>
                                            <p:strVal val="#ppt_h"/>
                                          </p:val>
                                        </p:tav>
                                      </p:tavLst>
                                    </p:anim>
                                  </p:childTnLst>
                                </p:cTn>
                              </p:par>
                              <p:par>
                                <p:cTn id="90" presetID="45" presetClass="entr" presetSubtype="0" fill="hold" grpId="0" nodeType="withEffect">
                                  <p:stCondLst>
                                    <p:cond delay="0"/>
                                  </p:stCondLst>
                                  <p:childTnLst>
                                    <p:set>
                                      <p:cBhvr>
                                        <p:cTn id="91" dur="1" fill="hold">
                                          <p:stCondLst>
                                            <p:cond delay="0"/>
                                          </p:stCondLst>
                                        </p:cTn>
                                        <p:tgtEl>
                                          <p:spTgt spid="22"/>
                                        </p:tgtEl>
                                        <p:attrNameLst>
                                          <p:attrName>style.visibility</p:attrName>
                                        </p:attrNameLst>
                                      </p:cBhvr>
                                      <p:to>
                                        <p:strVal val="visible"/>
                                      </p:to>
                                    </p:set>
                                    <p:animEffect transition="in" filter="fade">
                                      <p:cBhvr>
                                        <p:cTn id="92" dur="2000"/>
                                        <p:tgtEl>
                                          <p:spTgt spid="22"/>
                                        </p:tgtEl>
                                      </p:cBhvr>
                                    </p:animEffect>
                                    <p:anim calcmode="lin" valueType="num">
                                      <p:cBhvr>
                                        <p:cTn id="93" dur="2000" fill="hold"/>
                                        <p:tgtEl>
                                          <p:spTgt spid="22"/>
                                        </p:tgtEl>
                                        <p:attrNameLst>
                                          <p:attrName>ppt_w</p:attrName>
                                        </p:attrNameLst>
                                      </p:cBhvr>
                                      <p:tavLst>
                                        <p:tav tm="0" fmla="#ppt_w*sin(2.5*pi*$)">
                                          <p:val>
                                            <p:fltVal val="0"/>
                                          </p:val>
                                        </p:tav>
                                        <p:tav tm="100000">
                                          <p:val>
                                            <p:fltVal val="1"/>
                                          </p:val>
                                        </p:tav>
                                      </p:tavLst>
                                    </p:anim>
                                    <p:anim calcmode="lin" valueType="num">
                                      <p:cBhvr>
                                        <p:cTn id="94" dur="2000" fill="hold"/>
                                        <p:tgtEl>
                                          <p:spTgt spid="22"/>
                                        </p:tgtEl>
                                        <p:attrNameLst>
                                          <p:attrName>ppt_h</p:attrName>
                                        </p:attrNameLst>
                                      </p:cBhvr>
                                      <p:tavLst>
                                        <p:tav tm="0">
                                          <p:val>
                                            <p:strVal val="#ppt_h"/>
                                          </p:val>
                                        </p:tav>
                                        <p:tav tm="100000">
                                          <p:val>
                                            <p:strVal val="#ppt_h"/>
                                          </p:val>
                                        </p:tav>
                                      </p:tavLst>
                                    </p:anim>
                                  </p:childTnLst>
                                </p:cTn>
                              </p:par>
                              <p:par>
                                <p:cTn id="95" presetID="45" presetClass="entr" presetSubtype="0" fill="hold" grpId="0" nodeType="withEffect">
                                  <p:stCondLst>
                                    <p:cond delay="0"/>
                                  </p:stCondLst>
                                  <p:childTnLst>
                                    <p:set>
                                      <p:cBhvr>
                                        <p:cTn id="96" dur="1" fill="hold">
                                          <p:stCondLst>
                                            <p:cond delay="0"/>
                                          </p:stCondLst>
                                        </p:cTn>
                                        <p:tgtEl>
                                          <p:spTgt spid="23"/>
                                        </p:tgtEl>
                                        <p:attrNameLst>
                                          <p:attrName>style.visibility</p:attrName>
                                        </p:attrNameLst>
                                      </p:cBhvr>
                                      <p:to>
                                        <p:strVal val="visible"/>
                                      </p:to>
                                    </p:set>
                                    <p:animEffect transition="in" filter="fade">
                                      <p:cBhvr>
                                        <p:cTn id="97" dur="2000"/>
                                        <p:tgtEl>
                                          <p:spTgt spid="23"/>
                                        </p:tgtEl>
                                      </p:cBhvr>
                                    </p:animEffect>
                                    <p:anim calcmode="lin" valueType="num">
                                      <p:cBhvr>
                                        <p:cTn id="98" dur="2000" fill="hold"/>
                                        <p:tgtEl>
                                          <p:spTgt spid="23"/>
                                        </p:tgtEl>
                                        <p:attrNameLst>
                                          <p:attrName>ppt_w</p:attrName>
                                        </p:attrNameLst>
                                      </p:cBhvr>
                                      <p:tavLst>
                                        <p:tav tm="0" fmla="#ppt_w*sin(2.5*pi*$)">
                                          <p:val>
                                            <p:fltVal val="0"/>
                                          </p:val>
                                        </p:tav>
                                        <p:tav tm="100000">
                                          <p:val>
                                            <p:fltVal val="1"/>
                                          </p:val>
                                        </p:tav>
                                      </p:tavLst>
                                    </p:anim>
                                    <p:anim calcmode="lin" valueType="num">
                                      <p:cBhvr>
                                        <p:cTn id="99" dur="2000" fill="hold"/>
                                        <p:tgtEl>
                                          <p:spTgt spid="23"/>
                                        </p:tgtEl>
                                        <p:attrNameLst>
                                          <p:attrName>ppt_h</p:attrName>
                                        </p:attrNameLst>
                                      </p:cBhvr>
                                      <p:tavLst>
                                        <p:tav tm="0">
                                          <p:val>
                                            <p:strVal val="#ppt_h"/>
                                          </p:val>
                                        </p:tav>
                                        <p:tav tm="100000">
                                          <p:val>
                                            <p:strVal val="#ppt_h"/>
                                          </p:val>
                                        </p:tav>
                                      </p:tavLst>
                                    </p:anim>
                                  </p:childTnLst>
                                </p:cTn>
                              </p:par>
                              <p:par>
                                <p:cTn id="100" presetID="45" presetClass="entr" presetSubtype="0" fill="hold" grpId="0" nodeType="withEffect">
                                  <p:stCondLst>
                                    <p:cond delay="0"/>
                                  </p:stCondLst>
                                  <p:childTnLst>
                                    <p:set>
                                      <p:cBhvr>
                                        <p:cTn id="101" dur="1" fill="hold">
                                          <p:stCondLst>
                                            <p:cond delay="0"/>
                                          </p:stCondLst>
                                        </p:cTn>
                                        <p:tgtEl>
                                          <p:spTgt spid="24"/>
                                        </p:tgtEl>
                                        <p:attrNameLst>
                                          <p:attrName>style.visibility</p:attrName>
                                        </p:attrNameLst>
                                      </p:cBhvr>
                                      <p:to>
                                        <p:strVal val="visible"/>
                                      </p:to>
                                    </p:set>
                                    <p:animEffect transition="in" filter="fade">
                                      <p:cBhvr>
                                        <p:cTn id="102" dur="2000"/>
                                        <p:tgtEl>
                                          <p:spTgt spid="24"/>
                                        </p:tgtEl>
                                      </p:cBhvr>
                                    </p:animEffect>
                                    <p:anim calcmode="lin" valueType="num">
                                      <p:cBhvr>
                                        <p:cTn id="103" dur="2000" fill="hold"/>
                                        <p:tgtEl>
                                          <p:spTgt spid="24"/>
                                        </p:tgtEl>
                                        <p:attrNameLst>
                                          <p:attrName>ppt_w</p:attrName>
                                        </p:attrNameLst>
                                      </p:cBhvr>
                                      <p:tavLst>
                                        <p:tav tm="0" fmla="#ppt_w*sin(2.5*pi*$)">
                                          <p:val>
                                            <p:fltVal val="0"/>
                                          </p:val>
                                        </p:tav>
                                        <p:tav tm="100000">
                                          <p:val>
                                            <p:fltVal val="1"/>
                                          </p:val>
                                        </p:tav>
                                      </p:tavLst>
                                    </p:anim>
                                    <p:anim calcmode="lin" valueType="num">
                                      <p:cBhvr>
                                        <p:cTn id="104" dur="2000" fill="hold"/>
                                        <p:tgtEl>
                                          <p:spTgt spid="24"/>
                                        </p:tgtEl>
                                        <p:attrNameLst>
                                          <p:attrName>ppt_h</p:attrName>
                                        </p:attrNameLst>
                                      </p:cBhvr>
                                      <p:tavLst>
                                        <p:tav tm="0">
                                          <p:val>
                                            <p:strVal val="#ppt_h"/>
                                          </p:val>
                                        </p:tav>
                                        <p:tav tm="100000">
                                          <p:val>
                                            <p:strVal val="#ppt_h"/>
                                          </p:val>
                                        </p:tav>
                                      </p:tavLst>
                                    </p:anim>
                                  </p:childTnLst>
                                </p:cTn>
                              </p:par>
                              <p:par>
                                <p:cTn id="105" presetID="45" presetClass="entr" presetSubtype="0" fill="hold" grpId="0" nodeType="withEffect">
                                  <p:stCondLst>
                                    <p:cond delay="0"/>
                                  </p:stCondLst>
                                  <p:childTnLst>
                                    <p:set>
                                      <p:cBhvr>
                                        <p:cTn id="106" dur="1" fill="hold">
                                          <p:stCondLst>
                                            <p:cond delay="0"/>
                                          </p:stCondLst>
                                        </p:cTn>
                                        <p:tgtEl>
                                          <p:spTgt spid="25"/>
                                        </p:tgtEl>
                                        <p:attrNameLst>
                                          <p:attrName>style.visibility</p:attrName>
                                        </p:attrNameLst>
                                      </p:cBhvr>
                                      <p:to>
                                        <p:strVal val="visible"/>
                                      </p:to>
                                    </p:set>
                                    <p:animEffect transition="in" filter="fade">
                                      <p:cBhvr>
                                        <p:cTn id="107" dur="2000"/>
                                        <p:tgtEl>
                                          <p:spTgt spid="25"/>
                                        </p:tgtEl>
                                      </p:cBhvr>
                                    </p:animEffect>
                                    <p:anim calcmode="lin" valueType="num">
                                      <p:cBhvr>
                                        <p:cTn id="108" dur="2000" fill="hold"/>
                                        <p:tgtEl>
                                          <p:spTgt spid="25"/>
                                        </p:tgtEl>
                                        <p:attrNameLst>
                                          <p:attrName>ppt_w</p:attrName>
                                        </p:attrNameLst>
                                      </p:cBhvr>
                                      <p:tavLst>
                                        <p:tav tm="0" fmla="#ppt_w*sin(2.5*pi*$)">
                                          <p:val>
                                            <p:fltVal val="0"/>
                                          </p:val>
                                        </p:tav>
                                        <p:tav tm="100000">
                                          <p:val>
                                            <p:fltVal val="1"/>
                                          </p:val>
                                        </p:tav>
                                      </p:tavLst>
                                    </p:anim>
                                    <p:anim calcmode="lin" valueType="num">
                                      <p:cBhvr>
                                        <p:cTn id="109" dur="2000" fill="hold"/>
                                        <p:tgtEl>
                                          <p:spTgt spid="25"/>
                                        </p:tgtEl>
                                        <p:attrNameLst>
                                          <p:attrName>ppt_h</p:attrName>
                                        </p:attrNameLst>
                                      </p:cBhvr>
                                      <p:tavLst>
                                        <p:tav tm="0">
                                          <p:val>
                                            <p:strVal val="#ppt_h"/>
                                          </p:val>
                                        </p:tav>
                                        <p:tav tm="100000">
                                          <p:val>
                                            <p:strVal val="#ppt_h"/>
                                          </p:val>
                                        </p:tav>
                                      </p:tavLst>
                                    </p:anim>
                                  </p:childTnLst>
                                </p:cTn>
                              </p:par>
                              <p:par>
                                <p:cTn id="110" presetID="45" presetClass="entr" presetSubtype="0" fill="hold" grpId="0" nodeType="withEffect">
                                  <p:stCondLst>
                                    <p:cond delay="0"/>
                                  </p:stCondLst>
                                  <p:childTnLst>
                                    <p:set>
                                      <p:cBhvr>
                                        <p:cTn id="111" dur="1" fill="hold">
                                          <p:stCondLst>
                                            <p:cond delay="0"/>
                                          </p:stCondLst>
                                        </p:cTn>
                                        <p:tgtEl>
                                          <p:spTgt spid="26"/>
                                        </p:tgtEl>
                                        <p:attrNameLst>
                                          <p:attrName>style.visibility</p:attrName>
                                        </p:attrNameLst>
                                      </p:cBhvr>
                                      <p:to>
                                        <p:strVal val="visible"/>
                                      </p:to>
                                    </p:set>
                                    <p:animEffect transition="in" filter="fade">
                                      <p:cBhvr>
                                        <p:cTn id="112" dur="2000"/>
                                        <p:tgtEl>
                                          <p:spTgt spid="26"/>
                                        </p:tgtEl>
                                      </p:cBhvr>
                                    </p:animEffect>
                                    <p:anim calcmode="lin" valueType="num">
                                      <p:cBhvr>
                                        <p:cTn id="113" dur="2000" fill="hold"/>
                                        <p:tgtEl>
                                          <p:spTgt spid="26"/>
                                        </p:tgtEl>
                                        <p:attrNameLst>
                                          <p:attrName>ppt_w</p:attrName>
                                        </p:attrNameLst>
                                      </p:cBhvr>
                                      <p:tavLst>
                                        <p:tav tm="0" fmla="#ppt_w*sin(2.5*pi*$)">
                                          <p:val>
                                            <p:fltVal val="0"/>
                                          </p:val>
                                        </p:tav>
                                        <p:tav tm="100000">
                                          <p:val>
                                            <p:fltVal val="1"/>
                                          </p:val>
                                        </p:tav>
                                      </p:tavLst>
                                    </p:anim>
                                    <p:anim calcmode="lin" valueType="num">
                                      <p:cBhvr>
                                        <p:cTn id="114" dur="2000" fill="hold"/>
                                        <p:tgtEl>
                                          <p:spTgt spid="26"/>
                                        </p:tgtEl>
                                        <p:attrNameLst>
                                          <p:attrName>ppt_h</p:attrName>
                                        </p:attrNameLst>
                                      </p:cBhvr>
                                      <p:tavLst>
                                        <p:tav tm="0">
                                          <p:val>
                                            <p:strVal val="#ppt_h"/>
                                          </p:val>
                                        </p:tav>
                                        <p:tav tm="100000">
                                          <p:val>
                                            <p:strVal val="#ppt_h"/>
                                          </p:val>
                                        </p:tav>
                                      </p:tavLst>
                                    </p:anim>
                                  </p:childTnLst>
                                </p:cTn>
                              </p:par>
                              <p:par>
                                <p:cTn id="115" presetID="45" presetClass="entr" presetSubtype="0" fill="hold" grpId="0" nodeType="withEffect">
                                  <p:stCondLst>
                                    <p:cond delay="0"/>
                                  </p:stCondLst>
                                  <p:childTnLst>
                                    <p:set>
                                      <p:cBhvr>
                                        <p:cTn id="116" dur="1" fill="hold">
                                          <p:stCondLst>
                                            <p:cond delay="0"/>
                                          </p:stCondLst>
                                        </p:cTn>
                                        <p:tgtEl>
                                          <p:spTgt spid="27"/>
                                        </p:tgtEl>
                                        <p:attrNameLst>
                                          <p:attrName>style.visibility</p:attrName>
                                        </p:attrNameLst>
                                      </p:cBhvr>
                                      <p:to>
                                        <p:strVal val="visible"/>
                                      </p:to>
                                    </p:set>
                                    <p:animEffect transition="in" filter="fade">
                                      <p:cBhvr>
                                        <p:cTn id="117" dur="2000"/>
                                        <p:tgtEl>
                                          <p:spTgt spid="27"/>
                                        </p:tgtEl>
                                      </p:cBhvr>
                                    </p:animEffect>
                                    <p:anim calcmode="lin" valueType="num">
                                      <p:cBhvr>
                                        <p:cTn id="118" dur="2000" fill="hold"/>
                                        <p:tgtEl>
                                          <p:spTgt spid="27"/>
                                        </p:tgtEl>
                                        <p:attrNameLst>
                                          <p:attrName>ppt_w</p:attrName>
                                        </p:attrNameLst>
                                      </p:cBhvr>
                                      <p:tavLst>
                                        <p:tav tm="0" fmla="#ppt_w*sin(2.5*pi*$)">
                                          <p:val>
                                            <p:fltVal val="0"/>
                                          </p:val>
                                        </p:tav>
                                        <p:tav tm="100000">
                                          <p:val>
                                            <p:fltVal val="1"/>
                                          </p:val>
                                        </p:tav>
                                      </p:tavLst>
                                    </p:anim>
                                    <p:anim calcmode="lin" valueType="num">
                                      <p:cBhvr>
                                        <p:cTn id="119" dur="2000" fill="hold"/>
                                        <p:tgtEl>
                                          <p:spTgt spid="27"/>
                                        </p:tgtEl>
                                        <p:attrNameLst>
                                          <p:attrName>ppt_h</p:attrName>
                                        </p:attrNameLst>
                                      </p:cBhvr>
                                      <p:tavLst>
                                        <p:tav tm="0">
                                          <p:val>
                                            <p:strVal val="#ppt_h"/>
                                          </p:val>
                                        </p:tav>
                                        <p:tav tm="100000">
                                          <p:val>
                                            <p:strVal val="#ppt_h"/>
                                          </p:val>
                                        </p:tav>
                                      </p:tavLst>
                                    </p:anim>
                                  </p:childTnLst>
                                </p:cTn>
                              </p:par>
                              <p:par>
                                <p:cTn id="120" presetID="45" presetClass="entr" presetSubtype="0" fill="hold" grpId="0" nodeType="withEffect">
                                  <p:stCondLst>
                                    <p:cond delay="0"/>
                                  </p:stCondLst>
                                  <p:childTnLst>
                                    <p:set>
                                      <p:cBhvr>
                                        <p:cTn id="121" dur="1" fill="hold">
                                          <p:stCondLst>
                                            <p:cond delay="0"/>
                                          </p:stCondLst>
                                        </p:cTn>
                                        <p:tgtEl>
                                          <p:spTgt spid="28"/>
                                        </p:tgtEl>
                                        <p:attrNameLst>
                                          <p:attrName>style.visibility</p:attrName>
                                        </p:attrNameLst>
                                      </p:cBhvr>
                                      <p:to>
                                        <p:strVal val="visible"/>
                                      </p:to>
                                    </p:set>
                                    <p:animEffect transition="in" filter="fade">
                                      <p:cBhvr>
                                        <p:cTn id="122" dur="2000"/>
                                        <p:tgtEl>
                                          <p:spTgt spid="28"/>
                                        </p:tgtEl>
                                      </p:cBhvr>
                                    </p:animEffect>
                                    <p:anim calcmode="lin" valueType="num">
                                      <p:cBhvr>
                                        <p:cTn id="123" dur="2000" fill="hold"/>
                                        <p:tgtEl>
                                          <p:spTgt spid="28"/>
                                        </p:tgtEl>
                                        <p:attrNameLst>
                                          <p:attrName>ppt_w</p:attrName>
                                        </p:attrNameLst>
                                      </p:cBhvr>
                                      <p:tavLst>
                                        <p:tav tm="0" fmla="#ppt_w*sin(2.5*pi*$)">
                                          <p:val>
                                            <p:fltVal val="0"/>
                                          </p:val>
                                        </p:tav>
                                        <p:tav tm="100000">
                                          <p:val>
                                            <p:fltVal val="1"/>
                                          </p:val>
                                        </p:tav>
                                      </p:tavLst>
                                    </p:anim>
                                    <p:anim calcmode="lin" valueType="num">
                                      <p:cBhvr>
                                        <p:cTn id="124" dur="2000" fill="hold"/>
                                        <p:tgtEl>
                                          <p:spTgt spid="28"/>
                                        </p:tgtEl>
                                        <p:attrNameLst>
                                          <p:attrName>ppt_h</p:attrName>
                                        </p:attrNameLst>
                                      </p:cBhvr>
                                      <p:tavLst>
                                        <p:tav tm="0">
                                          <p:val>
                                            <p:strVal val="#ppt_h"/>
                                          </p:val>
                                        </p:tav>
                                        <p:tav tm="100000">
                                          <p:val>
                                            <p:strVal val="#ppt_h"/>
                                          </p:val>
                                        </p:tav>
                                      </p:tavLst>
                                    </p:anim>
                                  </p:childTnLst>
                                </p:cTn>
                              </p:par>
                              <p:par>
                                <p:cTn id="125" presetID="45" presetClass="entr" presetSubtype="0" fill="hold" nodeType="withEffect">
                                  <p:stCondLst>
                                    <p:cond delay="0"/>
                                  </p:stCondLst>
                                  <p:childTnLst>
                                    <p:set>
                                      <p:cBhvr>
                                        <p:cTn id="126" dur="1" fill="hold">
                                          <p:stCondLst>
                                            <p:cond delay="0"/>
                                          </p:stCondLst>
                                        </p:cTn>
                                        <p:tgtEl>
                                          <p:spTgt spid="29"/>
                                        </p:tgtEl>
                                        <p:attrNameLst>
                                          <p:attrName>style.visibility</p:attrName>
                                        </p:attrNameLst>
                                      </p:cBhvr>
                                      <p:to>
                                        <p:strVal val="visible"/>
                                      </p:to>
                                    </p:set>
                                    <p:animEffect transition="in" filter="fade">
                                      <p:cBhvr>
                                        <p:cTn id="127" dur="2000"/>
                                        <p:tgtEl>
                                          <p:spTgt spid="29"/>
                                        </p:tgtEl>
                                      </p:cBhvr>
                                    </p:animEffect>
                                    <p:anim calcmode="lin" valueType="num">
                                      <p:cBhvr>
                                        <p:cTn id="128" dur="2000" fill="hold"/>
                                        <p:tgtEl>
                                          <p:spTgt spid="29"/>
                                        </p:tgtEl>
                                        <p:attrNameLst>
                                          <p:attrName>ppt_w</p:attrName>
                                        </p:attrNameLst>
                                      </p:cBhvr>
                                      <p:tavLst>
                                        <p:tav tm="0" fmla="#ppt_w*sin(2.5*pi*$)">
                                          <p:val>
                                            <p:fltVal val="0"/>
                                          </p:val>
                                        </p:tav>
                                        <p:tav tm="100000">
                                          <p:val>
                                            <p:fltVal val="1"/>
                                          </p:val>
                                        </p:tav>
                                      </p:tavLst>
                                    </p:anim>
                                    <p:anim calcmode="lin" valueType="num">
                                      <p:cBhvr>
                                        <p:cTn id="129" dur="2000" fill="hold"/>
                                        <p:tgtEl>
                                          <p:spTgt spid="29"/>
                                        </p:tgtEl>
                                        <p:attrNameLst>
                                          <p:attrName>ppt_h</p:attrName>
                                        </p:attrNameLst>
                                      </p:cBhvr>
                                      <p:tavLst>
                                        <p:tav tm="0">
                                          <p:val>
                                            <p:strVal val="#ppt_h"/>
                                          </p:val>
                                        </p:tav>
                                        <p:tav tm="100000">
                                          <p:val>
                                            <p:strVal val="#ppt_h"/>
                                          </p:val>
                                        </p:tav>
                                      </p:tavLst>
                                    </p:anim>
                                  </p:childTnLst>
                                </p:cTn>
                              </p:par>
                              <p:par>
                                <p:cTn id="130" presetID="45" presetClass="entr" presetSubtype="0" fill="hold" nodeType="withEffect">
                                  <p:stCondLst>
                                    <p:cond delay="0"/>
                                  </p:stCondLst>
                                  <p:childTnLst>
                                    <p:set>
                                      <p:cBhvr>
                                        <p:cTn id="131" dur="1" fill="hold">
                                          <p:stCondLst>
                                            <p:cond delay="0"/>
                                          </p:stCondLst>
                                        </p:cTn>
                                        <p:tgtEl>
                                          <p:spTgt spid="30"/>
                                        </p:tgtEl>
                                        <p:attrNameLst>
                                          <p:attrName>style.visibility</p:attrName>
                                        </p:attrNameLst>
                                      </p:cBhvr>
                                      <p:to>
                                        <p:strVal val="visible"/>
                                      </p:to>
                                    </p:set>
                                    <p:animEffect transition="in" filter="fade">
                                      <p:cBhvr>
                                        <p:cTn id="132" dur="2000"/>
                                        <p:tgtEl>
                                          <p:spTgt spid="30"/>
                                        </p:tgtEl>
                                      </p:cBhvr>
                                    </p:animEffect>
                                    <p:anim calcmode="lin" valueType="num">
                                      <p:cBhvr>
                                        <p:cTn id="133" dur="2000" fill="hold"/>
                                        <p:tgtEl>
                                          <p:spTgt spid="30"/>
                                        </p:tgtEl>
                                        <p:attrNameLst>
                                          <p:attrName>ppt_w</p:attrName>
                                        </p:attrNameLst>
                                      </p:cBhvr>
                                      <p:tavLst>
                                        <p:tav tm="0" fmla="#ppt_w*sin(2.5*pi*$)">
                                          <p:val>
                                            <p:fltVal val="0"/>
                                          </p:val>
                                        </p:tav>
                                        <p:tav tm="100000">
                                          <p:val>
                                            <p:fltVal val="1"/>
                                          </p:val>
                                        </p:tav>
                                      </p:tavLst>
                                    </p:anim>
                                    <p:anim calcmode="lin" valueType="num">
                                      <p:cBhvr>
                                        <p:cTn id="134" dur="2000" fill="hold"/>
                                        <p:tgtEl>
                                          <p:spTgt spid="30"/>
                                        </p:tgtEl>
                                        <p:attrNameLst>
                                          <p:attrName>ppt_h</p:attrName>
                                        </p:attrNameLst>
                                      </p:cBhvr>
                                      <p:tavLst>
                                        <p:tav tm="0">
                                          <p:val>
                                            <p:strVal val="#ppt_h"/>
                                          </p:val>
                                        </p:tav>
                                        <p:tav tm="100000">
                                          <p:val>
                                            <p:strVal val="#ppt_h"/>
                                          </p:val>
                                        </p:tav>
                                      </p:tavLst>
                                    </p:anim>
                                  </p:childTnLst>
                                </p:cTn>
                              </p:par>
                              <p:par>
                                <p:cTn id="135" presetID="45" presetClass="entr" presetSubtype="0" fill="hold" grpId="0" nodeType="withEffect">
                                  <p:stCondLst>
                                    <p:cond delay="0"/>
                                  </p:stCondLst>
                                  <p:childTnLst>
                                    <p:set>
                                      <p:cBhvr>
                                        <p:cTn id="136" dur="1" fill="hold">
                                          <p:stCondLst>
                                            <p:cond delay="0"/>
                                          </p:stCondLst>
                                        </p:cTn>
                                        <p:tgtEl>
                                          <p:spTgt spid="31"/>
                                        </p:tgtEl>
                                        <p:attrNameLst>
                                          <p:attrName>style.visibility</p:attrName>
                                        </p:attrNameLst>
                                      </p:cBhvr>
                                      <p:to>
                                        <p:strVal val="visible"/>
                                      </p:to>
                                    </p:set>
                                    <p:animEffect transition="in" filter="fade">
                                      <p:cBhvr>
                                        <p:cTn id="137" dur="2000"/>
                                        <p:tgtEl>
                                          <p:spTgt spid="31"/>
                                        </p:tgtEl>
                                      </p:cBhvr>
                                    </p:animEffect>
                                    <p:anim calcmode="lin" valueType="num">
                                      <p:cBhvr>
                                        <p:cTn id="138" dur="2000" fill="hold"/>
                                        <p:tgtEl>
                                          <p:spTgt spid="31"/>
                                        </p:tgtEl>
                                        <p:attrNameLst>
                                          <p:attrName>ppt_w</p:attrName>
                                        </p:attrNameLst>
                                      </p:cBhvr>
                                      <p:tavLst>
                                        <p:tav tm="0" fmla="#ppt_w*sin(2.5*pi*$)">
                                          <p:val>
                                            <p:fltVal val="0"/>
                                          </p:val>
                                        </p:tav>
                                        <p:tav tm="100000">
                                          <p:val>
                                            <p:fltVal val="1"/>
                                          </p:val>
                                        </p:tav>
                                      </p:tavLst>
                                    </p:anim>
                                    <p:anim calcmode="lin" valueType="num">
                                      <p:cBhvr>
                                        <p:cTn id="139" dur="2000" fill="hold"/>
                                        <p:tgtEl>
                                          <p:spTgt spid="31"/>
                                        </p:tgtEl>
                                        <p:attrNameLst>
                                          <p:attrName>ppt_h</p:attrName>
                                        </p:attrNameLst>
                                      </p:cBhvr>
                                      <p:tavLst>
                                        <p:tav tm="0">
                                          <p:val>
                                            <p:strVal val="#ppt_h"/>
                                          </p:val>
                                        </p:tav>
                                        <p:tav tm="100000">
                                          <p:val>
                                            <p:strVal val="#ppt_h"/>
                                          </p:val>
                                        </p:tav>
                                      </p:tavLst>
                                    </p:anim>
                                  </p:childTnLst>
                                </p:cTn>
                              </p:par>
                              <p:par>
                                <p:cTn id="140" presetID="45" presetClass="entr" presetSubtype="0" fill="hold" nodeType="withEffect">
                                  <p:stCondLst>
                                    <p:cond delay="0"/>
                                  </p:stCondLst>
                                  <p:childTnLst>
                                    <p:set>
                                      <p:cBhvr>
                                        <p:cTn id="141" dur="1" fill="hold">
                                          <p:stCondLst>
                                            <p:cond delay="0"/>
                                          </p:stCondLst>
                                        </p:cTn>
                                        <p:tgtEl>
                                          <p:spTgt spid="32"/>
                                        </p:tgtEl>
                                        <p:attrNameLst>
                                          <p:attrName>style.visibility</p:attrName>
                                        </p:attrNameLst>
                                      </p:cBhvr>
                                      <p:to>
                                        <p:strVal val="visible"/>
                                      </p:to>
                                    </p:set>
                                    <p:animEffect transition="in" filter="fade">
                                      <p:cBhvr>
                                        <p:cTn id="142" dur="2000"/>
                                        <p:tgtEl>
                                          <p:spTgt spid="32"/>
                                        </p:tgtEl>
                                      </p:cBhvr>
                                    </p:animEffect>
                                    <p:anim calcmode="lin" valueType="num">
                                      <p:cBhvr>
                                        <p:cTn id="143" dur="2000" fill="hold"/>
                                        <p:tgtEl>
                                          <p:spTgt spid="32"/>
                                        </p:tgtEl>
                                        <p:attrNameLst>
                                          <p:attrName>ppt_w</p:attrName>
                                        </p:attrNameLst>
                                      </p:cBhvr>
                                      <p:tavLst>
                                        <p:tav tm="0" fmla="#ppt_w*sin(2.5*pi*$)">
                                          <p:val>
                                            <p:fltVal val="0"/>
                                          </p:val>
                                        </p:tav>
                                        <p:tav tm="100000">
                                          <p:val>
                                            <p:fltVal val="1"/>
                                          </p:val>
                                        </p:tav>
                                      </p:tavLst>
                                    </p:anim>
                                    <p:anim calcmode="lin" valueType="num">
                                      <p:cBhvr>
                                        <p:cTn id="144" dur="2000" fill="hold"/>
                                        <p:tgtEl>
                                          <p:spTgt spid="32"/>
                                        </p:tgtEl>
                                        <p:attrNameLst>
                                          <p:attrName>ppt_h</p:attrName>
                                        </p:attrNameLst>
                                      </p:cBhvr>
                                      <p:tavLst>
                                        <p:tav tm="0">
                                          <p:val>
                                            <p:strVal val="#ppt_h"/>
                                          </p:val>
                                        </p:tav>
                                        <p:tav tm="100000">
                                          <p:val>
                                            <p:strVal val="#ppt_h"/>
                                          </p:val>
                                        </p:tav>
                                      </p:tavLst>
                                    </p:anim>
                                  </p:childTnLst>
                                </p:cTn>
                              </p:par>
                              <p:par>
                                <p:cTn id="145" presetID="45" presetClass="entr" presetSubtype="0" fill="hold" nodeType="withEffect">
                                  <p:stCondLst>
                                    <p:cond delay="0"/>
                                  </p:stCondLst>
                                  <p:childTnLst>
                                    <p:set>
                                      <p:cBhvr>
                                        <p:cTn id="146" dur="1" fill="hold">
                                          <p:stCondLst>
                                            <p:cond delay="0"/>
                                          </p:stCondLst>
                                        </p:cTn>
                                        <p:tgtEl>
                                          <p:spTgt spid="33"/>
                                        </p:tgtEl>
                                        <p:attrNameLst>
                                          <p:attrName>style.visibility</p:attrName>
                                        </p:attrNameLst>
                                      </p:cBhvr>
                                      <p:to>
                                        <p:strVal val="visible"/>
                                      </p:to>
                                    </p:set>
                                    <p:animEffect transition="in" filter="fade">
                                      <p:cBhvr>
                                        <p:cTn id="147" dur="2000"/>
                                        <p:tgtEl>
                                          <p:spTgt spid="33"/>
                                        </p:tgtEl>
                                      </p:cBhvr>
                                    </p:animEffect>
                                    <p:anim calcmode="lin" valueType="num">
                                      <p:cBhvr>
                                        <p:cTn id="148" dur="2000" fill="hold"/>
                                        <p:tgtEl>
                                          <p:spTgt spid="33"/>
                                        </p:tgtEl>
                                        <p:attrNameLst>
                                          <p:attrName>ppt_w</p:attrName>
                                        </p:attrNameLst>
                                      </p:cBhvr>
                                      <p:tavLst>
                                        <p:tav tm="0" fmla="#ppt_w*sin(2.5*pi*$)">
                                          <p:val>
                                            <p:fltVal val="0"/>
                                          </p:val>
                                        </p:tav>
                                        <p:tav tm="100000">
                                          <p:val>
                                            <p:fltVal val="1"/>
                                          </p:val>
                                        </p:tav>
                                      </p:tavLst>
                                    </p:anim>
                                    <p:anim calcmode="lin" valueType="num">
                                      <p:cBhvr>
                                        <p:cTn id="149" dur="2000" fill="hold"/>
                                        <p:tgtEl>
                                          <p:spTgt spid="33"/>
                                        </p:tgtEl>
                                        <p:attrNameLst>
                                          <p:attrName>ppt_h</p:attrName>
                                        </p:attrNameLst>
                                      </p:cBhvr>
                                      <p:tavLst>
                                        <p:tav tm="0">
                                          <p:val>
                                            <p:strVal val="#ppt_h"/>
                                          </p:val>
                                        </p:tav>
                                        <p:tav tm="100000">
                                          <p:val>
                                            <p:strVal val="#ppt_h"/>
                                          </p:val>
                                        </p:tav>
                                      </p:tavLst>
                                    </p:anim>
                                  </p:childTnLst>
                                </p:cTn>
                              </p:par>
                              <p:par>
                                <p:cTn id="150" presetID="45" presetClass="entr" presetSubtype="0" fill="hold" nodeType="withEffect">
                                  <p:stCondLst>
                                    <p:cond delay="0"/>
                                  </p:stCondLst>
                                  <p:childTnLst>
                                    <p:set>
                                      <p:cBhvr>
                                        <p:cTn id="151" dur="1" fill="hold">
                                          <p:stCondLst>
                                            <p:cond delay="0"/>
                                          </p:stCondLst>
                                        </p:cTn>
                                        <p:tgtEl>
                                          <p:spTgt spid="34"/>
                                        </p:tgtEl>
                                        <p:attrNameLst>
                                          <p:attrName>style.visibility</p:attrName>
                                        </p:attrNameLst>
                                      </p:cBhvr>
                                      <p:to>
                                        <p:strVal val="visible"/>
                                      </p:to>
                                    </p:set>
                                    <p:animEffect transition="in" filter="fade">
                                      <p:cBhvr>
                                        <p:cTn id="152" dur="2000"/>
                                        <p:tgtEl>
                                          <p:spTgt spid="34"/>
                                        </p:tgtEl>
                                      </p:cBhvr>
                                    </p:animEffect>
                                    <p:anim calcmode="lin" valueType="num">
                                      <p:cBhvr>
                                        <p:cTn id="153" dur="2000" fill="hold"/>
                                        <p:tgtEl>
                                          <p:spTgt spid="34"/>
                                        </p:tgtEl>
                                        <p:attrNameLst>
                                          <p:attrName>ppt_w</p:attrName>
                                        </p:attrNameLst>
                                      </p:cBhvr>
                                      <p:tavLst>
                                        <p:tav tm="0" fmla="#ppt_w*sin(2.5*pi*$)">
                                          <p:val>
                                            <p:fltVal val="0"/>
                                          </p:val>
                                        </p:tav>
                                        <p:tav tm="100000">
                                          <p:val>
                                            <p:fltVal val="1"/>
                                          </p:val>
                                        </p:tav>
                                      </p:tavLst>
                                    </p:anim>
                                    <p:anim calcmode="lin" valueType="num">
                                      <p:cBhvr>
                                        <p:cTn id="154" dur="2000" fill="hold"/>
                                        <p:tgtEl>
                                          <p:spTgt spid="34"/>
                                        </p:tgtEl>
                                        <p:attrNameLst>
                                          <p:attrName>ppt_h</p:attrName>
                                        </p:attrNameLst>
                                      </p:cBhvr>
                                      <p:tavLst>
                                        <p:tav tm="0">
                                          <p:val>
                                            <p:strVal val="#ppt_h"/>
                                          </p:val>
                                        </p:tav>
                                        <p:tav tm="100000">
                                          <p:val>
                                            <p:strVal val="#ppt_h"/>
                                          </p:val>
                                        </p:tav>
                                      </p:tavLst>
                                    </p:anim>
                                  </p:childTnLst>
                                </p:cTn>
                              </p:par>
                              <p:par>
                                <p:cTn id="155" presetID="45" presetClass="entr" presetSubtype="0" fill="hold" nodeType="withEffect">
                                  <p:stCondLst>
                                    <p:cond delay="0"/>
                                  </p:stCondLst>
                                  <p:childTnLst>
                                    <p:set>
                                      <p:cBhvr>
                                        <p:cTn id="156" dur="1" fill="hold">
                                          <p:stCondLst>
                                            <p:cond delay="0"/>
                                          </p:stCondLst>
                                        </p:cTn>
                                        <p:tgtEl>
                                          <p:spTgt spid="35"/>
                                        </p:tgtEl>
                                        <p:attrNameLst>
                                          <p:attrName>style.visibility</p:attrName>
                                        </p:attrNameLst>
                                      </p:cBhvr>
                                      <p:to>
                                        <p:strVal val="visible"/>
                                      </p:to>
                                    </p:set>
                                    <p:animEffect transition="in" filter="fade">
                                      <p:cBhvr>
                                        <p:cTn id="157" dur="2000"/>
                                        <p:tgtEl>
                                          <p:spTgt spid="35"/>
                                        </p:tgtEl>
                                      </p:cBhvr>
                                    </p:animEffect>
                                    <p:anim calcmode="lin" valueType="num">
                                      <p:cBhvr>
                                        <p:cTn id="158" dur="2000" fill="hold"/>
                                        <p:tgtEl>
                                          <p:spTgt spid="35"/>
                                        </p:tgtEl>
                                        <p:attrNameLst>
                                          <p:attrName>ppt_w</p:attrName>
                                        </p:attrNameLst>
                                      </p:cBhvr>
                                      <p:tavLst>
                                        <p:tav tm="0" fmla="#ppt_w*sin(2.5*pi*$)">
                                          <p:val>
                                            <p:fltVal val="0"/>
                                          </p:val>
                                        </p:tav>
                                        <p:tav tm="100000">
                                          <p:val>
                                            <p:fltVal val="1"/>
                                          </p:val>
                                        </p:tav>
                                      </p:tavLst>
                                    </p:anim>
                                    <p:anim calcmode="lin" valueType="num">
                                      <p:cBhvr>
                                        <p:cTn id="159" dur="2000" fill="hold"/>
                                        <p:tgtEl>
                                          <p:spTgt spid="35"/>
                                        </p:tgtEl>
                                        <p:attrNameLst>
                                          <p:attrName>ppt_h</p:attrName>
                                        </p:attrNameLst>
                                      </p:cBhvr>
                                      <p:tavLst>
                                        <p:tav tm="0">
                                          <p:val>
                                            <p:strVal val="#ppt_h"/>
                                          </p:val>
                                        </p:tav>
                                        <p:tav tm="100000">
                                          <p:val>
                                            <p:strVal val="#ppt_h"/>
                                          </p:val>
                                        </p:tav>
                                      </p:tavLst>
                                    </p:anim>
                                  </p:childTnLst>
                                </p:cTn>
                              </p:par>
                              <p:par>
                                <p:cTn id="160" presetID="45" presetClass="entr" presetSubtype="0" fill="hold" nodeType="withEffect">
                                  <p:stCondLst>
                                    <p:cond delay="0"/>
                                  </p:stCondLst>
                                  <p:childTnLst>
                                    <p:set>
                                      <p:cBhvr>
                                        <p:cTn id="161" dur="1" fill="hold">
                                          <p:stCondLst>
                                            <p:cond delay="0"/>
                                          </p:stCondLst>
                                        </p:cTn>
                                        <p:tgtEl>
                                          <p:spTgt spid="36"/>
                                        </p:tgtEl>
                                        <p:attrNameLst>
                                          <p:attrName>style.visibility</p:attrName>
                                        </p:attrNameLst>
                                      </p:cBhvr>
                                      <p:to>
                                        <p:strVal val="visible"/>
                                      </p:to>
                                    </p:set>
                                    <p:animEffect transition="in" filter="fade">
                                      <p:cBhvr>
                                        <p:cTn id="162" dur="2000"/>
                                        <p:tgtEl>
                                          <p:spTgt spid="36"/>
                                        </p:tgtEl>
                                      </p:cBhvr>
                                    </p:animEffect>
                                    <p:anim calcmode="lin" valueType="num">
                                      <p:cBhvr>
                                        <p:cTn id="163" dur="2000" fill="hold"/>
                                        <p:tgtEl>
                                          <p:spTgt spid="36"/>
                                        </p:tgtEl>
                                        <p:attrNameLst>
                                          <p:attrName>ppt_w</p:attrName>
                                        </p:attrNameLst>
                                      </p:cBhvr>
                                      <p:tavLst>
                                        <p:tav tm="0" fmla="#ppt_w*sin(2.5*pi*$)">
                                          <p:val>
                                            <p:fltVal val="0"/>
                                          </p:val>
                                        </p:tav>
                                        <p:tav tm="100000">
                                          <p:val>
                                            <p:fltVal val="1"/>
                                          </p:val>
                                        </p:tav>
                                      </p:tavLst>
                                    </p:anim>
                                    <p:anim calcmode="lin" valueType="num">
                                      <p:cBhvr>
                                        <p:cTn id="164" dur="2000" fill="hold"/>
                                        <p:tgtEl>
                                          <p:spTgt spid="36"/>
                                        </p:tgtEl>
                                        <p:attrNameLst>
                                          <p:attrName>ppt_h</p:attrName>
                                        </p:attrNameLst>
                                      </p:cBhvr>
                                      <p:tavLst>
                                        <p:tav tm="0">
                                          <p:val>
                                            <p:strVal val="#ppt_h"/>
                                          </p:val>
                                        </p:tav>
                                        <p:tav tm="100000">
                                          <p:val>
                                            <p:strVal val="#ppt_h"/>
                                          </p:val>
                                        </p:tav>
                                      </p:tavLst>
                                    </p:anim>
                                  </p:childTnLst>
                                </p:cTn>
                              </p:par>
                              <p:par>
                                <p:cTn id="165" presetID="45" presetClass="entr" presetSubtype="0" fill="hold" nodeType="withEffect">
                                  <p:stCondLst>
                                    <p:cond delay="0"/>
                                  </p:stCondLst>
                                  <p:childTnLst>
                                    <p:set>
                                      <p:cBhvr>
                                        <p:cTn id="166" dur="1" fill="hold">
                                          <p:stCondLst>
                                            <p:cond delay="0"/>
                                          </p:stCondLst>
                                        </p:cTn>
                                        <p:tgtEl>
                                          <p:spTgt spid="37"/>
                                        </p:tgtEl>
                                        <p:attrNameLst>
                                          <p:attrName>style.visibility</p:attrName>
                                        </p:attrNameLst>
                                      </p:cBhvr>
                                      <p:to>
                                        <p:strVal val="visible"/>
                                      </p:to>
                                    </p:set>
                                    <p:animEffect transition="in" filter="fade">
                                      <p:cBhvr>
                                        <p:cTn id="167" dur="2000"/>
                                        <p:tgtEl>
                                          <p:spTgt spid="37"/>
                                        </p:tgtEl>
                                      </p:cBhvr>
                                    </p:animEffect>
                                    <p:anim calcmode="lin" valueType="num">
                                      <p:cBhvr>
                                        <p:cTn id="168" dur="2000" fill="hold"/>
                                        <p:tgtEl>
                                          <p:spTgt spid="37"/>
                                        </p:tgtEl>
                                        <p:attrNameLst>
                                          <p:attrName>ppt_w</p:attrName>
                                        </p:attrNameLst>
                                      </p:cBhvr>
                                      <p:tavLst>
                                        <p:tav tm="0" fmla="#ppt_w*sin(2.5*pi*$)">
                                          <p:val>
                                            <p:fltVal val="0"/>
                                          </p:val>
                                        </p:tav>
                                        <p:tav tm="100000">
                                          <p:val>
                                            <p:fltVal val="1"/>
                                          </p:val>
                                        </p:tav>
                                      </p:tavLst>
                                    </p:anim>
                                    <p:anim calcmode="lin" valueType="num">
                                      <p:cBhvr>
                                        <p:cTn id="169" dur="2000" fill="hold"/>
                                        <p:tgtEl>
                                          <p:spTgt spid="37"/>
                                        </p:tgtEl>
                                        <p:attrNameLst>
                                          <p:attrName>ppt_h</p:attrName>
                                        </p:attrNameLst>
                                      </p:cBhvr>
                                      <p:tavLst>
                                        <p:tav tm="0">
                                          <p:val>
                                            <p:strVal val="#ppt_h"/>
                                          </p:val>
                                        </p:tav>
                                        <p:tav tm="100000">
                                          <p:val>
                                            <p:strVal val="#ppt_h"/>
                                          </p:val>
                                        </p:tav>
                                      </p:tavLst>
                                    </p:anim>
                                  </p:childTnLst>
                                </p:cTn>
                              </p:par>
                              <p:par>
                                <p:cTn id="170" presetID="45" presetClass="entr" presetSubtype="0" fill="hold" grpId="0" nodeType="withEffect">
                                  <p:stCondLst>
                                    <p:cond delay="0"/>
                                  </p:stCondLst>
                                  <p:childTnLst>
                                    <p:set>
                                      <p:cBhvr>
                                        <p:cTn id="171" dur="1" fill="hold">
                                          <p:stCondLst>
                                            <p:cond delay="0"/>
                                          </p:stCondLst>
                                        </p:cTn>
                                        <p:tgtEl>
                                          <p:spTgt spid="38"/>
                                        </p:tgtEl>
                                        <p:attrNameLst>
                                          <p:attrName>style.visibility</p:attrName>
                                        </p:attrNameLst>
                                      </p:cBhvr>
                                      <p:to>
                                        <p:strVal val="visible"/>
                                      </p:to>
                                    </p:set>
                                    <p:animEffect transition="in" filter="fade">
                                      <p:cBhvr>
                                        <p:cTn id="172" dur="2000"/>
                                        <p:tgtEl>
                                          <p:spTgt spid="38"/>
                                        </p:tgtEl>
                                      </p:cBhvr>
                                    </p:animEffect>
                                    <p:anim calcmode="lin" valueType="num">
                                      <p:cBhvr>
                                        <p:cTn id="173" dur="2000" fill="hold"/>
                                        <p:tgtEl>
                                          <p:spTgt spid="38"/>
                                        </p:tgtEl>
                                        <p:attrNameLst>
                                          <p:attrName>ppt_w</p:attrName>
                                        </p:attrNameLst>
                                      </p:cBhvr>
                                      <p:tavLst>
                                        <p:tav tm="0" fmla="#ppt_w*sin(2.5*pi*$)">
                                          <p:val>
                                            <p:fltVal val="0"/>
                                          </p:val>
                                        </p:tav>
                                        <p:tav tm="100000">
                                          <p:val>
                                            <p:fltVal val="1"/>
                                          </p:val>
                                        </p:tav>
                                      </p:tavLst>
                                    </p:anim>
                                    <p:anim calcmode="lin" valueType="num">
                                      <p:cBhvr>
                                        <p:cTn id="174" dur="2000" fill="hold"/>
                                        <p:tgtEl>
                                          <p:spTgt spid="38"/>
                                        </p:tgtEl>
                                        <p:attrNameLst>
                                          <p:attrName>ppt_h</p:attrName>
                                        </p:attrNameLst>
                                      </p:cBhvr>
                                      <p:tavLst>
                                        <p:tav tm="0">
                                          <p:val>
                                            <p:strVal val="#ppt_h"/>
                                          </p:val>
                                        </p:tav>
                                        <p:tav tm="100000">
                                          <p:val>
                                            <p:strVal val="#ppt_h"/>
                                          </p:val>
                                        </p:tav>
                                      </p:tavLst>
                                    </p:anim>
                                  </p:childTnLst>
                                </p:cTn>
                              </p:par>
                              <p:par>
                                <p:cTn id="175" presetID="45" presetClass="entr" presetSubtype="0" fill="hold" grpId="0" nodeType="withEffect">
                                  <p:stCondLst>
                                    <p:cond delay="0"/>
                                  </p:stCondLst>
                                  <p:childTnLst>
                                    <p:set>
                                      <p:cBhvr>
                                        <p:cTn id="176" dur="1" fill="hold">
                                          <p:stCondLst>
                                            <p:cond delay="0"/>
                                          </p:stCondLst>
                                        </p:cTn>
                                        <p:tgtEl>
                                          <p:spTgt spid="39"/>
                                        </p:tgtEl>
                                        <p:attrNameLst>
                                          <p:attrName>style.visibility</p:attrName>
                                        </p:attrNameLst>
                                      </p:cBhvr>
                                      <p:to>
                                        <p:strVal val="visible"/>
                                      </p:to>
                                    </p:set>
                                    <p:animEffect transition="in" filter="fade">
                                      <p:cBhvr>
                                        <p:cTn id="177" dur="2000"/>
                                        <p:tgtEl>
                                          <p:spTgt spid="39"/>
                                        </p:tgtEl>
                                      </p:cBhvr>
                                    </p:animEffect>
                                    <p:anim calcmode="lin" valueType="num">
                                      <p:cBhvr>
                                        <p:cTn id="178" dur="2000" fill="hold"/>
                                        <p:tgtEl>
                                          <p:spTgt spid="39"/>
                                        </p:tgtEl>
                                        <p:attrNameLst>
                                          <p:attrName>ppt_w</p:attrName>
                                        </p:attrNameLst>
                                      </p:cBhvr>
                                      <p:tavLst>
                                        <p:tav tm="0" fmla="#ppt_w*sin(2.5*pi*$)">
                                          <p:val>
                                            <p:fltVal val="0"/>
                                          </p:val>
                                        </p:tav>
                                        <p:tav tm="100000">
                                          <p:val>
                                            <p:fltVal val="1"/>
                                          </p:val>
                                        </p:tav>
                                      </p:tavLst>
                                    </p:anim>
                                    <p:anim calcmode="lin" valueType="num">
                                      <p:cBhvr>
                                        <p:cTn id="179" dur="2000" fill="hold"/>
                                        <p:tgtEl>
                                          <p:spTgt spid="39"/>
                                        </p:tgtEl>
                                        <p:attrNameLst>
                                          <p:attrName>ppt_h</p:attrName>
                                        </p:attrNameLst>
                                      </p:cBhvr>
                                      <p:tavLst>
                                        <p:tav tm="0">
                                          <p:val>
                                            <p:strVal val="#ppt_h"/>
                                          </p:val>
                                        </p:tav>
                                        <p:tav tm="100000">
                                          <p:val>
                                            <p:strVal val="#ppt_h"/>
                                          </p:val>
                                        </p:tav>
                                      </p:tavLst>
                                    </p:anim>
                                  </p:childTnLst>
                                </p:cTn>
                              </p:par>
                              <p:par>
                                <p:cTn id="180" presetID="45" presetClass="entr" presetSubtype="0" fill="hold" grpId="0" nodeType="withEffect">
                                  <p:stCondLst>
                                    <p:cond delay="0"/>
                                  </p:stCondLst>
                                  <p:childTnLst>
                                    <p:set>
                                      <p:cBhvr>
                                        <p:cTn id="181" dur="1" fill="hold">
                                          <p:stCondLst>
                                            <p:cond delay="0"/>
                                          </p:stCondLst>
                                        </p:cTn>
                                        <p:tgtEl>
                                          <p:spTgt spid="40"/>
                                        </p:tgtEl>
                                        <p:attrNameLst>
                                          <p:attrName>style.visibility</p:attrName>
                                        </p:attrNameLst>
                                      </p:cBhvr>
                                      <p:to>
                                        <p:strVal val="visible"/>
                                      </p:to>
                                    </p:set>
                                    <p:animEffect transition="in" filter="fade">
                                      <p:cBhvr>
                                        <p:cTn id="182" dur="2000"/>
                                        <p:tgtEl>
                                          <p:spTgt spid="40"/>
                                        </p:tgtEl>
                                      </p:cBhvr>
                                    </p:animEffect>
                                    <p:anim calcmode="lin" valueType="num">
                                      <p:cBhvr>
                                        <p:cTn id="183" dur="2000" fill="hold"/>
                                        <p:tgtEl>
                                          <p:spTgt spid="40"/>
                                        </p:tgtEl>
                                        <p:attrNameLst>
                                          <p:attrName>ppt_w</p:attrName>
                                        </p:attrNameLst>
                                      </p:cBhvr>
                                      <p:tavLst>
                                        <p:tav tm="0" fmla="#ppt_w*sin(2.5*pi*$)">
                                          <p:val>
                                            <p:fltVal val="0"/>
                                          </p:val>
                                        </p:tav>
                                        <p:tav tm="100000">
                                          <p:val>
                                            <p:fltVal val="1"/>
                                          </p:val>
                                        </p:tav>
                                      </p:tavLst>
                                    </p:anim>
                                    <p:anim calcmode="lin" valueType="num">
                                      <p:cBhvr>
                                        <p:cTn id="184" dur="2000" fill="hold"/>
                                        <p:tgtEl>
                                          <p:spTgt spid="40"/>
                                        </p:tgtEl>
                                        <p:attrNameLst>
                                          <p:attrName>ppt_h</p:attrName>
                                        </p:attrNameLst>
                                      </p:cBhvr>
                                      <p:tavLst>
                                        <p:tav tm="0">
                                          <p:val>
                                            <p:strVal val="#ppt_h"/>
                                          </p:val>
                                        </p:tav>
                                        <p:tav tm="100000">
                                          <p:val>
                                            <p:strVal val="#ppt_h"/>
                                          </p:val>
                                        </p:tav>
                                      </p:tavLst>
                                    </p:anim>
                                  </p:childTnLst>
                                </p:cTn>
                              </p:par>
                              <p:par>
                                <p:cTn id="185" presetID="45" presetClass="entr" presetSubtype="0" fill="hold" grpId="0" nodeType="withEffect">
                                  <p:stCondLst>
                                    <p:cond delay="0"/>
                                  </p:stCondLst>
                                  <p:childTnLst>
                                    <p:set>
                                      <p:cBhvr>
                                        <p:cTn id="186" dur="1" fill="hold">
                                          <p:stCondLst>
                                            <p:cond delay="0"/>
                                          </p:stCondLst>
                                        </p:cTn>
                                        <p:tgtEl>
                                          <p:spTgt spid="41"/>
                                        </p:tgtEl>
                                        <p:attrNameLst>
                                          <p:attrName>style.visibility</p:attrName>
                                        </p:attrNameLst>
                                      </p:cBhvr>
                                      <p:to>
                                        <p:strVal val="visible"/>
                                      </p:to>
                                    </p:set>
                                    <p:animEffect transition="in" filter="fade">
                                      <p:cBhvr>
                                        <p:cTn id="187" dur="2000"/>
                                        <p:tgtEl>
                                          <p:spTgt spid="41"/>
                                        </p:tgtEl>
                                      </p:cBhvr>
                                    </p:animEffect>
                                    <p:anim calcmode="lin" valueType="num">
                                      <p:cBhvr>
                                        <p:cTn id="188" dur="2000" fill="hold"/>
                                        <p:tgtEl>
                                          <p:spTgt spid="41"/>
                                        </p:tgtEl>
                                        <p:attrNameLst>
                                          <p:attrName>ppt_w</p:attrName>
                                        </p:attrNameLst>
                                      </p:cBhvr>
                                      <p:tavLst>
                                        <p:tav tm="0" fmla="#ppt_w*sin(2.5*pi*$)">
                                          <p:val>
                                            <p:fltVal val="0"/>
                                          </p:val>
                                        </p:tav>
                                        <p:tav tm="100000">
                                          <p:val>
                                            <p:fltVal val="1"/>
                                          </p:val>
                                        </p:tav>
                                      </p:tavLst>
                                    </p:anim>
                                    <p:anim calcmode="lin" valueType="num">
                                      <p:cBhvr>
                                        <p:cTn id="189" dur="2000" fill="hold"/>
                                        <p:tgtEl>
                                          <p:spTgt spid="41"/>
                                        </p:tgtEl>
                                        <p:attrNameLst>
                                          <p:attrName>ppt_h</p:attrName>
                                        </p:attrNameLst>
                                      </p:cBhvr>
                                      <p:tavLst>
                                        <p:tav tm="0">
                                          <p:val>
                                            <p:strVal val="#ppt_h"/>
                                          </p:val>
                                        </p:tav>
                                        <p:tav tm="100000">
                                          <p:val>
                                            <p:strVal val="#ppt_h"/>
                                          </p:val>
                                        </p:tav>
                                      </p:tavLst>
                                    </p:anim>
                                  </p:childTnLst>
                                </p:cTn>
                              </p:par>
                              <p:par>
                                <p:cTn id="190" presetID="45" presetClass="entr" presetSubtype="0" fill="hold" grpId="0" nodeType="withEffect">
                                  <p:stCondLst>
                                    <p:cond delay="0"/>
                                  </p:stCondLst>
                                  <p:childTnLst>
                                    <p:set>
                                      <p:cBhvr>
                                        <p:cTn id="191" dur="1" fill="hold">
                                          <p:stCondLst>
                                            <p:cond delay="0"/>
                                          </p:stCondLst>
                                        </p:cTn>
                                        <p:tgtEl>
                                          <p:spTgt spid="42"/>
                                        </p:tgtEl>
                                        <p:attrNameLst>
                                          <p:attrName>style.visibility</p:attrName>
                                        </p:attrNameLst>
                                      </p:cBhvr>
                                      <p:to>
                                        <p:strVal val="visible"/>
                                      </p:to>
                                    </p:set>
                                    <p:animEffect transition="in" filter="fade">
                                      <p:cBhvr>
                                        <p:cTn id="192" dur="2000"/>
                                        <p:tgtEl>
                                          <p:spTgt spid="42"/>
                                        </p:tgtEl>
                                      </p:cBhvr>
                                    </p:animEffect>
                                    <p:anim calcmode="lin" valueType="num">
                                      <p:cBhvr>
                                        <p:cTn id="193" dur="2000" fill="hold"/>
                                        <p:tgtEl>
                                          <p:spTgt spid="42"/>
                                        </p:tgtEl>
                                        <p:attrNameLst>
                                          <p:attrName>ppt_w</p:attrName>
                                        </p:attrNameLst>
                                      </p:cBhvr>
                                      <p:tavLst>
                                        <p:tav tm="0" fmla="#ppt_w*sin(2.5*pi*$)">
                                          <p:val>
                                            <p:fltVal val="0"/>
                                          </p:val>
                                        </p:tav>
                                        <p:tav tm="100000">
                                          <p:val>
                                            <p:fltVal val="1"/>
                                          </p:val>
                                        </p:tav>
                                      </p:tavLst>
                                    </p:anim>
                                    <p:anim calcmode="lin" valueType="num">
                                      <p:cBhvr>
                                        <p:cTn id="194" dur="2000" fill="hold"/>
                                        <p:tgtEl>
                                          <p:spTgt spid="42"/>
                                        </p:tgtEl>
                                        <p:attrNameLst>
                                          <p:attrName>ppt_h</p:attrName>
                                        </p:attrNameLst>
                                      </p:cBhvr>
                                      <p:tavLst>
                                        <p:tav tm="0">
                                          <p:val>
                                            <p:strVal val="#ppt_h"/>
                                          </p:val>
                                        </p:tav>
                                        <p:tav tm="100000">
                                          <p:val>
                                            <p:strVal val="#ppt_h"/>
                                          </p:val>
                                        </p:tav>
                                      </p:tavLst>
                                    </p:anim>
                                  </p:childTnLst>
                                </p:cTn>
                              </p:par>
                              <p:par>
                                <p:cTn id="195" presetID="45" presetClass="entr" presetSubtype="0" fill="hold" nodeType="withEffect">
                                  <p:stCondLst>
                                    <p:cond delay="0"/>
                                  </p:stCondLst>
                                  <p:childTnLst>
                                    <p:set>
                                      <p:cBhvr>
                                        <p:cTn id="196" dur="1" fill="hold">
                                          <p:stCondLst>
                                            <p:cond delay="0"/>
                                          </p:stCondLst>
                                        </p:cTn>
                                        <p:tgtEl>
                                          <p:spTgt spid="43"/>
                                        </p:tgtEl>
                                        <p:attrNameLst>
                                          <p:attrName>style.visibility</p:attrName>
                                        </p:attrNameLst>
                                      </p:cBhvr>
                                      <p:to>
                                        <p:strVal val="visible"/>
                                      </p:to>
                                    </p:set>
                                    <p:animEffect transition="in" filter="fade">
                                      <p:cBhvr>
                                        <p:cTn id="197" dur="2000"/>
                                        <p:tgtEl>
                                          <p:spTgt spid="43"/>
                                        </p:tgtEl>
                                      </p:cBhvr>
                                    </p:animEffect>
                                    <p:anim calcmode="lin" valueType="num">
                                      <p:cBhvr>
                                        <p:cTn id="198" dur="2000" fill="hold"/>
                                        <p:tgtEl>
                                          <p:spTgt spid="43"/>
                                        </p:tgtEl>
                                        <p:attrNameLst>
                                          <p:attrName>ppt_w</p:attrName>
                                        </p:attrNameLst>
                                      </p:cBhvr>
                                      <p:tavLst>
                                        <p:tav tm="0" fmla="#ppt_w*sin(2.5*pi*$)">
                                          <p:val>
                                            <p:fltVal val="0"/>
                                          </p:val>
                                        </p:tav>
                                        <p:tav tm="100000">
                                          <p:val>
                                            <p:fltVal val="1"/>
                                          </p:val>
                                        </p:tav>
                                      </p:tavLst>
                                    </p:anim>
                                    <p:anim calcmode="lin" valueType="num">
                                      <p:cBhvr>
                                        <p:cTn id="199" dur="2000" fill="hold"/>
                                        <p:tgtEl>
                                          <p:spTgt spid="43"/>
                                        </p:tgtEl>
                                        <p:attrNameLst>
                                          <p:attrName>ppt_h</p:attrName>
                                        </p:attrNameLst>
                                      </p:cBhvr>
                                      <p:tavLst>
                                        <p:tav tm="0">
                                          <p:val>
                                            <p:strVal val="#ppt_h"/>
                                          </p:val>
                                        </p:tav>
                                        <p:tav tm="100000">
                                          <p:val>
                                            <p:strVal val="#ppt_h"/>
                                          </p:val>
                                        </p:tav>
                                      </p:tavLst>
                                    </p:anim>
                                  </p:childTnLst>
                                </p:cTn>
                              </p:par>
                              <p:par>
                                <p:cTn id="200" presetID="45" presetClass="entr" presetSubtype="0" fill="hold" nodeType="withEffect">
                                  <p:stCondLst>
                                    <p:cond delay="0"/>
                                  </p:stCondLst>
                                  <p:childTnLst>
                                    <p:set>
                                      <p:cBhvr>
                                        <p:cTn id="201" dur="1" fill="hold">
                                          <p:stCondLst>
                                            <p:cond delay="0"/>
                                          </p:stCondLst>
                                        </p:cTn>
                                        <p:tgtEl>
                                          <p:spTgt spid="44"/>
                                        </p:tgtEl>
                                        <p:attrNameLst>
                                          <p:attrName>style.visibility</p:attrName>
                                        </p:attrNameLst>
                                      </p:cBhvr>
                                      <p:to>
                                        <p:strVal val="visible"/>
                                      </p:to>
                                    </p:set>
                                    <p:animEffect transition="in" filter="fade">
                                      <p:cBhvr>
                                        <p:cTn id="202" dur="2000"/>
                                        <p:tgtEl>
                                          <p:spTgt spid="44"/>
                                        </p:tgtEl>
                                      </p:cBhvr>
                                    </p:animEffect>
                                    <p:anim calcmode="lin" valueType="num">
                                      <p:cBhvr>
                                        <p:cTn id="203" dur="2000" fill="hold"/>
                                        <p:tgtEl>
                                          <p:spTgt spid="44"/>
                                        </p:tgtEl>
                                        <p:attrNameLst>
                                          <p:attrName>ppt_w</p:attrName>
                                        </p:attrNameLst>
                                      </p:cBhvr>
                                      <p:tavLst>
                                        <p:tav tm="0" fmla="#ppt_w*sin(2.5*pi*$)">
                                          <p:val>
                                            <p:fltVal val="0"/>
                                          </p:val>
                                        </p:tav>
                                        <p:tav tm="100000">
                                          <p:val>
                                            <p:fltVal val="1"/>
                                          </p:val>
                                        </p:tav>
                                      </p:tavLst>
                                    </p:anim>
                                    <p:anim calcmode="lin" valueType="num">
                                      <p:cBhvr>
                                        <p:cTn id="204" dur="2000" fill="hold"/>
                                        <p:tgtEl>
                                          <p:spTgt spid="44"/>
                                        </p:tgtEl>
                                        <p:attrNameLst>
                                          <p:attrName>ppt_h</p:attrName>
                                        </p:attrNameLst>
                                      </p:cBhvr>
                                      <p:tavLst>
                                        <p:tav tm="0">
                                          <p:val>
                                            <p:strVal val="#ppt_h"/>
                                          </p:val>
                                        </p:tav>
                                        <p:tav tm="100000">
                                          <p:val>
                                            <p:strVal val="#ppt_h"/>
                                          </p:val>
                                        </p:tav>
                                      </p:tavLst>
                                    </p:anim>
                                  </p:childTnLst>
                                </p:cTn>
                              </p:par>
                              <p:par>
                                <p:cTn id="205" presetID="45" presetClass="entr" presetSubtype="0" fill="hold" nodeType="withEffect">
                                  <p:stCondLst>
                                    <p:cond delay="0"/>
                                  </p:stCondLst>
                                  <p:childTnLst>
                                    <p:set>
                                      <p:cBhvr>
                                        <p:cTn id="206" dur="1" fill="hold">
                                          <p:stCondLst>
                                            <p:cond delay="0"/>
                                          </p:stCondLst>
                                        </p:cTn>
                                        <p:tgtEl>
                                          <p:spTgt spid="45"/>
                                        </p:tgtEl>
                                        <p:attrNameLst>
                                          <p:attrName>style.visibility</p:attrName>
                                        </p:attrNameLst>
                                      </p:cBhvr>
                                      <p:to>
                                        <p:strVal val="visible"/>
                                      </p:to>
                                    </p:set>
                                    <p:animEffect transition="in" filter="fade">
                                      <p:cBhvr>
                                        <p:cTn id="207" dur="2000"/>
                                        <p:tgtEl>
                                          <p:spTgt spid="45"/>
                                        </p:tgtEl>
                                      </p:cBhvr>
                                    </p:animEffect>
                                    <p:anim calcmode="lin" valueType="num">
                                      <p:cBhvr>
                                        <p:cTn id="208" dur="2000" fill="hold"/>
                                        <p:tgtEl>
                                          <p:spTgt spid="45"/>
                                        </p:tgtEl>
                                        <p:attrNameLst>
                                          <p:attrName>ppt_w</p:attrName>
                                        </p:attrNameLst>
                                      </p:cBhvr>
                                      <p:tavLst>
                                        <p:tav tm="0" fmla="#ppt_w*sin(2.5*pi*$)">
                                          <p:val>
                                            <p:fltVal val="0"/>
                                          </p:val>
                                        </p:tav>
                                        <p:tav tm="100000">
                                          <p:val>
                                            <p:fltVal val="1"/>
                                          </p:val>
                                        </p:tav>
                                      </p:tavLst>
                                    </p:anim>
                                    <p:anim calcmode="lin" valueType="num">
                                      <p:cBhvr>
                                        <p:cTn id="209" dur="2000" fill="hold"/>
                                        <p:tgtEl>
                                          <p:spTgt spid="45"/>
                                        </p:tgtEl>
                                        <p:attrNameLst>
                                          <p:attrName>ppt_h</p:attrName>
                                        </p:attrNameLst>
                                      </p:cBhvr>
                                      <p:tavLst>
                                        <p:tav tm="0">
                                          <p:val>
                                            <p:strVal val="#ppt_h"/>
                                          </p:val>
                                        </p:tav>
                                        <p:tav tm="100000">
                                          <p:val>
                                            <p:strVal val="#ppt_h"/>
                                          </p:val>
                                        </p:tav>
                                      </p:tavLst>
                                    </p:anim>
                                  </p:childTnLst>
                                </p:cTn>
                              </p:par>
                              <p:par>
                                <p:cTn id="210" presetID="45" presetClass="entr" presetSubtype="0" fill="hold" nodeType="withEffect">
                                  <p:stCondLst>
                                    <p:cond delay="0"/>
                                  </p:stCondLst>
                                  <p:childTnLst>
                                    <p:set>
                                      <p:cBhvr>
                                        <p:cTn id="211" dur="1" fill="hold">
                                          <p:stCondLst>
                                            <p:cond delay="0"/>
                                          </p:stCondLst>
                                        </p:cTn>
                                        <p:tgtEl>
                                          <p:spTgt spid="46"/>
                                        </p:tgtEl>
                                        <p:attrNameLst>
                                          <p:attrName>style.visibility</p:attrName>
                                        </p:attrNameLst>
                                      </p:cBhvr>
                                      <p:to>
                                        <p:strVal val="visible"/>
                                      </p:to>
                                    </p:set>
                                    <p:animEffect transition="in" filter="fade">
                                      <p:cBhvr>
                                        <p:cTn id="212" dur="2000"/>
                                        <p:tgtEl>
                                          <p:spTgt spid="46"/>
                                        </p:tgtEl>
                                      </p:cBhvr>
                                    </p:animEffect>
                                    <p:anim calcmode="lin" valueType="num">
                                      <p:cBhvr>
                                        <p:cTn id="213" dur="2000" fill="hold"/>
                                        <p:tgtEl>
                                          <p:spTgt spid="46"/>
                                        </p:tgtEl>
                                        <p:attrNameLst>
                                          <p:attrName>ppt_w</p:attrName>
                                        </p:attrNameLst>
                                      </p:cBhvr>
                                      <p:tavLst>
                                        <p:tav tm="0" fmla="#ppt_w*sin(2.5*pi*$)">
                                          <p:val>
                                            <p:fltVal val="0"/>
                                          </p:val>
                                        </p:tav>
                                        <p:tav tm="100000">
                                          <p:val>
                                            <p:fltVal val="1"/>
                                          </p:val>
                                        </p:tav>
                                      </p:tavLst>
                                    </p:anim>
                                    <p:anim calcmode="lin" valueType="num">
                                      <p:cBhvr>
                                        <p:cTn id="214" dur="2000" fill="hold"/>
                                        <p:tgtEl>
                                          <p:spTgt spid="46"/>
                                        </p:tgtEl>
                                        <p:attrNameLst>
                                          <p:attrName>ppt_h</p:attrName>
                                        </p:attrNameLst>
                                      </p:cBhvr>
                                      <p:tavLst>
                                        <p:tav tm="0">
                                          <p:val>
                                            <p:strVal val="#ppt_h"/>
                                          </p:val>
                                        </p:tav>
                                        <p:tav tm="100000">
                                          <p:val>
                                            <p:strVal val="#ppt_h"/>
                                          </p:val>
                                        </p:tav>
                                      </p:tavLst>
                                    </p:anim>
                                  </p:childTnLst>
                                </p:cTn>
                              </p:par>
                              <p:par>
                                <p:cTn id="215" presetID="45" presetClass="entr" presetSubtype="0" fill="hold" nodeType="withEffect">
                                  <p:stCondLst>
                                    <p:cond delay="0"/>
                                  </p:stCondLst>
                                  <p:childTnLst>
                                    <p:set>
                                      <p:cBhvr>
                                        <p:cTn id="216" dur="1" fill="hold">
                                          <p:stCondLst>
                                            <p:cond delay="0"/>
                                          </p:stCondLst>
                                        </p:cTn>
                                        <p:tgtEl>
                                          <p:spTgt spid="47"/>
                                        </p:tgtEl>
                                        <p:attrNameLst>
                                          <p:attrName>style.visibility</p:attrName>
                                        </p:attrNameLst>
                                      </p:cBhvr>
                                      <p:to>
                                        <p:strVal val="visible"/>
                                      </p:to>
                                    </p:set>
                                    <p:animEffect transition="in" filter="fade">
                                      <p:cBhvr>
                                        <p:cTn id="217" dur="2000"/>
                                        <p:tgtEl>
                                          <p:spTgt spid="47"/>
                                        </p:tgtEl>
                                      </p:cBhvr>
                                    </p:animEffect>
                                    <p:anim calcmode="lin" valueType="num">
                                      <p:cBhvr>
                                        <p:cTn id="218" dur="2000" fill="hold"/>
                                        <p:tgtEl>
                                          <p:spTgt spid="47"/>
                                        </p:tgtEl>
                                        <p:attrNameLst>
                                          <p:attrName>ppt_w</p:attrName>
                                        </p:attrNameLst>
                                      </p:cBhvr>
                                      <p:tavLst>
                                        <p:tav tm="0" fmla="#ppt_w*sin(2.5*pi*$)">
                                          <p:val>
                                            <p:fltVal val="0"/>
                                          </p:val>
                                        </p:tav>
                                        <p:tav tm="100000">
                                          <p:val>
                                            <p:fltVal val="1"/>
                                          </p:val>
                                        </p:tav>
                                      </p:tavLst>
                                    </p:anim>
                                    <p:anim calcmode="lin" valueType="num">
                                      <p:cBhvr>
                                        <p:cTn id="219" dur="2000" fill="hold"/>
                                        <p:tgtEl>
                                          <p:spTgt spid="47"/>
                                        </p:tgtEl>
                                        <p:attrNameLst>
                                          <p:attrName>ppt_h</p:attrName>
                                        </p:attrNameLst>
                                      </p:cBhvr>
                                      <p:tavLst>
                                        <p:tav tm="0">
                                          <p:val>
                                            <p:strVal val="#ppt_h"/>
                                          </p:val>
                                        </p:tav>
                                        <p:tav tm="100000">
                                          <p:val>
                                            <p:strVal val="#ppt_h"/>
                                          </p:val>
                                        </p:tav>
                                      </p:tavLst>
                                    </p:anim>
                                  </p:childTnLst>
                                </p:cTn>
                              </p:par>
                              <p:par>
                                <p:cTn id="220" presetID="45" presetClass="entr" presetSubtype="0" fill="hold" grpId="0" nodeType="withEffect">
                                  <p:stCondLst>
                                    <p:cond delay="0"/>
                                  </p:stCondLst>
                                  <p:childTnLst>
                                    <p:set>
                                      <p:cBhvr>
                                        <p:cTn id="221" dur="1" fill="hold">
                                          <p:stCondLst>
                                            <p:cond delay="0"/>
                                          </p:stCondLst>
                                        </p:cTn>
                                        <p:tgtEl>
                                          <p:spTgt spid="48"/>
                                        </p:tgtEl>
                                        <p:attrNameLst>
                                          <p:attrName>style.visibility</p:attrName>
                                        </p:attrNameLst>
                                      </p:cBhvr>
                                      <p:to>
                                        <p:strVal val="visible"/>
                                      </p:to>
                                    </p:set>
                                    <p:animEffect transition="in" filter="fade">
                                      <p:cBhvr>
                                        <p:cTn id="222" dur="2000"/>
                                        <p:tgtEl>
                                          <p:spTgt spid="48"/>
                                        </p:tgtEl>
                                      </p:cBhvr>
                                    </p:animEffect>
                                    <p:anim calcmode="lin" valueType="num">
                                      <p:cBhvr>
                                        <p:cTn id="223" dur="2000" fill="hold"/>
                                        <p:tgtEl>
                                          <p:spTgt spid="48"/>
                                        </p:tgtEl>
                                        <p:attrNameLst>
                                          <p:attrName>ppt_w</p:attrName>
                                        </p:attrNameLst>
                                      </p:cBhvr>
                                      <p:tavLst>
                                        <p:tav tm="0" fmla="#ppt_w*sin(2.5*pi*$)">
                                          <p:val>
                                            <p:fltVal val="0"/>
                                          </p:val>
                                        </p:tav>
                                        <p:tav tm="100000">
                                          <p:val>
                                            <p:fltVal val="1"/>
                                          </p:val>
                                        </p:tav>
                                      </p:tavLst>
                                    </p:anim>
                                    <p:anim calcmode="lin" valueType="num">
                                      <p:cBhvr>
                                        <p:cTn id="224" dur="2000" fill="hold"/>
                                        <p:tgtEl>
                                          <p:spTgt spid="48"/>
                                        </p:tgtEl>
                                        <p:attrNameLst>
                                          <p:attrName>ppt_h</p:attrName>
                                        </p:attrNameLst>
                                      </p:cBhvr>
                                      <p:tavLst>
                                        <p:tav tm="0">
                                          <p:val>
                                            <p:strVal val="#ppt_h"/>
                                          </p:val>
                                        </p:tav>
                                        <p:tav tm="100000">
                                          <p:val>
                                            <p:strVal val="#ppt_h"/>
                                          </p:val>
                                        </p:tav>
                                      </p:tavLst>
                                    </p:anim>
                                  </p:childTnLst>
                                </p:cTn>
                              </p:par>
                              <p:par>
                                <p:cTn id="225" presetID="45" presetClass="entr" presetSubtype="0" fill="hold" grpId="0" nodeType="withEffect">
                                  <p:stCondLst>
                                    <p:cond delay="0"/>
                                  </p:stCondLst>
                                  <p:childTnLst>
                                    <p:set>
                                      <p:cBhvr>
                                        <p:cTn id="226" dur="1" fill="hold">
                                          <p:stCondLst>
                                            <p:cond delay="0"/>
                                          </p:stCondLst>
                                        </p:cTn>
                                        <p:tgtEl>
                                          <p:spTgt spid="49"/>
                                        </p:tgtEl>
                                        <p:attrNameLst>
                                          <p:attrName>style.visibility</p:attrName>
                                        </p:attrNameLst>
                                      </p:cBhvr>
                                      <p:to>
                                        <p:strVal val="visible"/>
                                      </p:to>
                                    </p:set>
                                    <p:animEffect transition="in" filter="fade">
                                      <p:cBhvr>
                                        <p:cTn id="227" dur="2000"/>
                                        <p:tgtEl>
                                          <p:spTgt spid="49"/>
                                        </p:tgtEl>
                                      </p:cBhvr>
                                    </p:animEffect>
                                    <p:anim calcmode="lin" valueType="num">
                                      <p:cBhvr>
                                        <p:cTn id="228" dur="2000" fill="hold"/>
                                        <p:tgtEl>
                                          <p:spTgt spid="49"/>
                                        </p:tgtEl>
                                        <p:attrNameLst>
                                          <p:attrName>ppt_w</p:attrName>
                                        </p:attrNameLst>
                                      </p:cBhvr>
                                      <p:tavLst>
                                        <p:tav tm="0" fmla="#ppt_w*sin(2.5*pi*$)">
                                          <p:val>
                                            <p:fltVal val="0"/>
                                          </p:val>
                                        </p:tav>
                                        <p:tav tm="100000">
                                          <p:val>
                                            <p:fltVal val="1"/>
                                          </p:val>
                                        </p:tav>
                                      </p:tavLst>
                                    </p:anim>
                                    <p:anim calcmode="lin" valueType="num">
                                      <p:cBhvr>
                                        <p:cTn id="229" dur="2000" fill="hold"/>
                                        <p:tgtEl>
                                          <p:spTgt spid="49"/>
                                        </p:tgtEl>
                                        <p:attrNameLst>
                                          <p:attrName>ppt_h</p:attrName>
                                        </p:attrNameLst>
                                      </p:cBhvr>
                                      <p:tavLst>
                                        <p:tav tm="0">
                                          <p:val>
                                            <p:strVal val="#ppt_h"/>
                                          </p:val>
                                        </p:tav>
                                        <p:tav tm="100000">
                                          <p:val>
                                            <p:strVal val="#ppt_h"/>
                                          </p:val>
                                        </p:tav>
                                      </p:tavLst>
                                    </p:anim>
                                  </p:childTnLst>
                                </p:cTn>
                              </p:par>
                              <p:par>
                                <p:cTn id="230" presetID="45" presetClass="entr" presetSubtype="0" fill="hold" grpId="0" nodeType="withEffect">
                                  <p:stCondLst>
                                    <p:cond delay="0"/>
                                  </p:stCondLst>
                                  <p:childTnLst>
                                    <p:set>
                                      <p:cBhvr>
                                        <p:cTn id="231" dur="1" fill="hold">
                                          <p:stCondLst>
                                            <p:cond delay="0"/>
                                          </p:stCondLst>
                                        </p:cTn>
                                        <p:tgtEl>
                                          <p:spTgt spid="50"/>
                                        </p:tgtEl>
                                        <p:attrNameLst>
                                          <p:attrName>style.visibility</p:attrName>
                                        </p:attrNameLst>
                                      </p:cBhvr>
                                      <p:to>
                                        <p:strVal val="visible"/>
                                      </p:to>
                                    </p:set>
                                    <p:animEffect transition="in" filter="fade">
                                      <p:cBhvr>
                                        <p:cTn id="232" dur="2000"/>
                                        <p:tgtEl>
                                          <p:spTgt spid="50"/>
                                        </p:tgtEl>
                                      </p:cBhvr>
                                    </p:animEffect>
                                    <p:anim calcmode="lin" valueType="num">
                                      <p:cBhvr>
                                        <p:cTn id="233" dur="2000" fill="hold"/>
                                        <p:tgtEl>
                                          <p:spTgt spid="50"/>
                                        </p:tgtEl>
                                        <p:attrNameLst>
                                          <p:attrName>ppt_w</p:attrName>
                                        </p:attrNameLst>
                                      </p:cBhvr>
                                      <p:tavLst>
                                        <p:tav tm="0" fmla="#ppt_w*sin(2.5*pi*$)">
                                          <p:val>
                                            <p:fltVal val="0"/>
                                          </p:val>
                                        </p:tav>
                                        <p:tav tm="100000">
                                          <p:val>
                                            <p:fltVal val="1"/>
                                          </p:val>
                                        </p:tav>
                                      </p:tavLst>
                                    </p:anim>
                                    <p:anim calcmode="lin" valueType="num">
                                      <p:cBhvr>
                                        <p:cTn id="234" dur="2000" fill="hold"/>
                                        <p:tgtEl>
                                          <p:spTgt spid="50"/>
                                        </p:tgtEl>
                                        <p:attrNameLst>
                                          <p:attrName>ppt_h</p:attrName>
                                        </p:attrNameLst>
                                      </p:cBhvr>
                                      <p:tavLst>
                                        <p:tav tm="0">
                                          <p:val>
                                            <p:strVal val="#ppt_h"/>
                                          </p:val>
                                        </p:tav>
                                        <p:tav tm="100000">
                                          <p:val>
                                            <p:strVal val="#ppt_h"/>
                                          </p:val>
                                        </p:tav>
                                      </p:tavLst>
                                    </p:anim>
                                  </p:childTnLst>
                                </p:cTn>
                              </p:par>
                              <p:par>
                                <p:cTn id="235" presetID="45" presetClass="entr" presetSubtype="0" fill="hold" grpId="0" nodeType="withEffect">
                                  <p:stCondLst>
                                    <p:cond delay="0"/>
                                  </p:stCondLst>
                                  <p:childTnLst>
                                    <p:set>
                                      <p:cBhvr>
                                        <p:cTn id="236" dur="1" fill="hold">
                                          <p:stCondLst>
                                            <p:cond delay="0"/>
                                          </p:stCondLst>
                                        </p:cTn>
                                        <p:tgtEl>
                                          <p:spTgt spid="51"/>
                                        </p:tgtEl>
                                        <p:attrNameLst>
                                          <p:attrName>style.visibility</p:attrName>
                                        </p:attrNameLst>
                                      </p:cBhvr>
                                      <p:to>
                                        <p:strVal val="visible"/>
                                      </p:to>
                                    </p:set>
                                    <p:animEffect transition="in" filter="fade">
                                      <p:cBhvr>
                                        <p:cTn id="237" dur="2000"/>
                                        <p:tgtEl>
                                          <p:spTgt spid="51"/>
                                        </p:tgtEl>
                                      </p:cBhvr>
                                    </p:animEffect>
                                    <p:anim calcmode="lin" valueType="num">
                                      <p:cBhvr>
                                        <p:cTn id="238" dur="2000" fill="hold"/>
                                        <p:tgtEl>
                                          <p:spTgt spid="51"/>
                                        </p:tgtEl>
                                        <p:attrNameLst>
                                          <p:attrName>ppt_w</p:attrName>
                                        </p:attrNameLst>
                                      </p:cBhvr>
                                      <p:tavLst>
                                        <p:tav tm="0" fmla="#ppt_w*sin(2.5*pi*$)">
                                          <p:val>
                                            <p:fltVal val="0"/>
                                          </p:val>
                                        </p:tav>
                                        <p:tav tm="100000">
                                          <p:val>
                                            <p:fltVal val="1"/>
                                          </p:val>
                                        </p:tav>
                                      </p:tavLst>
                                    </p:anim>
                                    <p:anim calcmode="lin" valueType="num">
                                      <p:cBhvr>
                                        <p:cTn id="239" dur="2000" fill="hold"/>
                                        <p:tgtEl>
                                          <p:spTgt spid="51"/>
                                        </p:tgtEl>
                                        <p:attrNameLst>
                                          <p:attrName>ppt_h</p:attrName>
                                        </p:attrNameLst>
                                      </p:cBhvr>
                                      <p:tavLst>
                                        <p:tav tm="0">
                                          <p:val>
                                            <p:strVal val="#ppt_h"/>
                                          </p:val>
                                        </p:tav>
                                        <p:tav tm="100000">
                                          <p:val>
                                            <p:strVal val="#ppt_h"/>
                                          </p:val>
                                        </p:tav>
                                      </p:tavLst>
                                    </p:anim>
                                  </p:childTnLst>
                                </p:cTn>
                              </p:par>
                              <p:par>
                                <p:cTn id="240" presetID="45" presetClass="entr" presetSubtype="0" fill="hold" grpId="0" nodeType="withEffect">
                                  <p:stCondLst>
                                    <p:cond delay="0"/>
                                  </p:stCondLst>
                                  <p:childTnLst>
                                    <p:set>
                                      <p:cBhvr>
                                        <p:cTn id="241" dur="1" fill="hold">
                                          <p:stCondLst>
                                            <p:cond delay="0"/>
                                          </p:stCondLst>
                                        </p:cTn>
                                        <p:tgtEl>
                                          <p:spTgt spid="52"/>
                                        </p:tgtEl>
                                        <p:attrNameLst>
                                          <p:attrName>style.visibility</p:attrName>
                                        </p:attrNameLst>
                                      </p:cBhvr>
                                      <p:to>
                                        <p:strVal val="visible"/>
                                      </p:to>
                                    </p:set>
                                    <p:animEffect transition="in" filter="fade">
                                      <p:cBhvr>
                                        <p:cTn id="242" dur="2000"/>
                                        <p:tgtEl>
                                          <p:spTgt spid="52"/>
                                        </p:tgtEl>
                                      </p:cBhvr>
                                    </p:animEffect>
                                    <p:anim calcmode="lin" valueType="num">
                                      <p:cBhvr>
                                        <p:cTn id="243" dur="2000" fill="hold"/>
                                        <p:tgtEl>
                                          <p:spTgt spid="52"/>
                                        </p:tgtEl>
                                        <p:attrNameLst>
                                          <p:attrName>ppt_w</p:attrName>
                                        </p:attrNameLst>
                                      </p:cBhvr>
                                      <p:tavLst>
                                        <p:tav tm="0" fmla="#ppt_w*sin(2.5*pi*$)">
                                          <p:val>
                                            <p:fltVal val="0"/>
                                          </p:val>
                                        </p:tav>
                                        <p:tav tm="100000">
                                          <p:val>
                                            <p:fltVal val="1"/>
                                          </p:val>
                                        </p:tav>
                                      </p:tavLst>
                                    </p:anim>
                                    <p:anim calcmode="lin" valueType="num">
                                      <p:cBhvr>
                                        <p:cTn id="244" dur="2000" fill="hold"/>
                                        <p:tgtEl>
                                          <p:spTgt spid="52"/>
                                        </p:tgtEl>
                                        <p:attrNameLst>
                                          <p:attrName>ppt_h</p:attrName>
                                        </p:attrNameLst>
                                      </p:cBhvr>
                                      <p:tavLst>
                                        <p:tav tm="0">
                                          <p:val>
                                            <p:strVal val="#ppt_h"/>
                                          </p:val>
                                        </p:tav>
                                        <p:tav tm="100000">
                                          <p:val>
                                            <p:strVal val="#ppt_h"/>
                                          </p:val>
                                        </p:tav>
                                      </p:tavLst>
                                    </p:anim>
                                  </p:childTnLst>
                                </p:cTn>
                              </p:par>
                              <p:par>
                                <p:cTn id="245" presetID="45" presetClass="entr" presetSubtype="0" fill="hold" nodeType="withEffect">
                                  <p:stCondLst>
                                    <p:cond delay="0"/>
                                  </p:stCondLst>
                                  <p:childTnLst>
                                    <p:set>
                                      <p:cBhvr>
                                        <p:cTn id="246" dur="1" fill="hold">
                                          <p:stCondLst>
                                            <p:cond delay="0"/>
                                          </p:stCondLst>
                                        </p:cTn>
                                        <p:tgtEl>
                                          <p:spTgt spid="53"/>
                                        </p:tgtEl>
                                        <p:attrNameLst>
                                          <p:attrName>style.visibility</p:attrName>
                                        </p:attrNameLst>
                                      </p:cBhvr>
                                      <p:to>
                                        <p:strVal val="visible"/>
                                      </p:to>
                                    </p:set>
                                    <p:animEffect transition="in" filter="fade">
                                      <p:cBhvr>
                                        <p:cTn id="247" dur="2000"/>
                                        <p:tgtEl>
                                          <p:spTgt spid="53"/>
                                        </p:tgtEl>
                                      </p:cBhvr>
                                    </p:animEffect>
                                    <p:anim calcmode="lin" valueType="num">
                                      <p:cBhvr>
                                        <p:cTn id="248" dur="2000" fill="hold"/>
                                        <p:tgtEl>
                                          <p:spTgt spid="53"/>
                                        </p:tgtEl>
                                        <p:attrNameLst>
                                          <p:attrName>ppt_w</p:attrName>
                                        </p:attrNameLst>
                                      </p:cBhvr>
                                      <p:tavLst>
                                        <p:tav tm="0" fmla="#ppt_w*sin(2.5*pi*$)">
                                          <p:val>
                                            <p:fltVal val="0"/>
                                          </p:val>
                                        </p:tav>
                                        <p:tav tm="100000">
                                          <p:val>
                                            <p:fltVal val="1"/>
                                          </p:val>
                                        </p:tav>
                                      </p:tavLst>
                                    </p:anim>
                                    <p:anim calcmode="lin" valueType="num">
                                      <p:cBhvr>
                                        <p:cTn id="249" dur="2000" fill="hold"/>
                                        <p:tgtEl>
                                          <p:spTgt spid="53"/>
                                        </p:tgtEl>
                                        <p:attrNameLst>
                                          <p:attrName>ppt_h</p:attrName>
                                        </p:attrNameLst>
                                      </p:cBhvr>
                                      <p:tavLst>
                                        <p:tav tm="0">
                                          <p:val>
                                            <p:strVal val="#ppt_h"/>
                                          </p:val>
                                        </p:tav>
                                        <p:tav tm="100000">
                                          <p:val>
                                            <p:strVal val="#ppt_h"/>
                                          </p:val>
                                        </p:tav>
                                      </p:tavLst>
                                    </p:anim>
                                  </p:childTnLst>
                                </p:cTn>
                              </p:par>
                              <p:par>
                                <p:cTn id="250" presetID="45" presetClass="entr" presetSubtype="0" fill="hold" nodeType="withEffect">
                                  <p:stCondLst>
                                    <p:cond delay="0"/>
                                  </p:stCondLst>
                                  <p:childTnLst>
                                    <p:set>
                                      <p:cBhvr>
                                        <p:cTn id="251" dur="1" fill="hold">
                                          <p:stCondLst>
                                            <p:cond delay="0"/>
                                          </p:stCondLst>
                                        </p:cTn>
                                        <p:tgtEl>
                                          <p:spTgt spid="54"/>
                                        </p:tgtEl>
                                        <p:attrNameLst>
                                          <p:attrName>style.visibility</p:attrName>
                                        </p:attrNameLst>
                                      </p:cBhvr>
                                      <p:to>
                                        <p:strVal val="visible"/>
                                      </p:to>
                                    </p:set>
                                    <p:animEffect transition="in" filter="fade">
                                      <p:cBhvr>
                                        <p:cTn id="252" dur="2000"/>
                                        <p:tgtEl>
                                          <p:spTgt spid="54"/>
                                        </p:tgtEl>
                                      </p:cBhvr>
                                    </p:animEffect>
                                    <p:anim calcmode="lin" valueType="num">
                                      <p:cBhvr>
                                        <p:cTn id="253" dur="2000" fill="hold"/>
                                        <p:tgtEl>
                                          <p:spTgt spid="54"/>
                                        </p:tgtEl>
                                        <p:attrNameLst>
                                          <p:attrName>ppt_w</p:attrName>
                                        </p:attrNameLst>
                                      </p:cBhvr>
                                      <p:tavLst>
                                        <p:tav tm="0" fmla="#ppt_w*sin(2.5*pi*$)">
                                          <p:val>
                                            <p:fltVal val="0"/>
                                          </p:val>
                                        </p:tav>
                                        <p:tav tm="100000">
                                          <p:val>
                                            <p:fltVal val="1"/>
                                          </p:val>
                                        </p:tav>
                                      </p:tavLst>
                                    </p:anim>
                                    <p:anim calcmode="lin" valueType="num">
                                      <p:cBhvr>
                                        <p:cTn id="254" dur="2000" fill="hold"/>
                                        <p:tgtEl>
                                          <p:spTgt spid="54"/>
                                        </p:tgtEl>
                                        <p:attrNameLst>
                                          <p:attrName>ppt_h</p:attrName>
                                        </p:attrNameLst>
                                      </p:cBhvr>
                                      <p:tavLst>
                                        <p:tav tm="0">
                                          <p:val>
                                            <p:strVal val="#ppt_h"/>
                                          </p:val>
                                        </p:tav>
                                        <p:tav tm="100000">
                                          <p:val>
                                            <p:strVal val="#ppt_h"/>
                                          </p:val>
                                        </p:tav>
                                      </p:tavLst>
                                    </p:anim>
                                  </p:childTnLst>
                                </p:cTn>
                              </p:par>
                              <p:par>
                                <p:cTn id="255" presetID="45" presetClass="entr" presetSubtype="0" fill="hold" nodeType="withEffect">
                                  <p:stCondLst>
                                    <p:cond delay="0"/>
                                  </p:stCondLst>
                                  <p:childTnLst>
                                    <p:set>
                                      <p:cBhvr>
                                        <p:cTn id="256" dur="1" fill="hold">
                                          <p:stCondLst>
                                            <p:cond delay="0"/>
                                          </p:stCondLst>
                                        </p:cTn>
                                        <p:tgtEl>
                                          <p:spTgt spid="55"/>
                                        </p:tgtEl>
                                        <p:attrNameLst>
                                          <p:attrName>style.visibility</p:attrName>
                                        </p:attrNameLst>
                                      </p:cBhvr>
                                      <p:to>
                                        <p:strVal val="visible"/>
                                      </p:to>
                                    </p:set>
                                    <p:animEffect transition="in" filter="fade">
                                      <p:cBhvr>
                                        <p:cTn id="257" dur="2000"/>
                                        <p:tgtEl>
                                          <p:spTgt spid="55"/>
                                        </p:tgtEl>
                                      </p:cBhvr>
                                    </p:animEffect>
                                    <p:anim calcmode="lin" valueType="num">
                                      <p:cBhvr>
                                        <p:cTn id="258" dur="2000" fill="hold"/>
                                        <p:tgtEl>
                                          <p:spTgt spid="55"/>
                                        </p:tgtEl>
                                        <p:attrNameLst>
                                          <p:attrName>ppt_w</p:attrName>
                                        </p:attrNameLst>
                                      </p:cBhvr>
                                      <p:tavLst>
                                        <p:tav tm="0" fmla="#ppt_w*sin(2.5*pi*$)">
                                          <p:val>
                                            <p:fltVal val="0"/>
                                          </p:val>
                                        </p:tav>
                                        <p:tav tm="100000">
                                          <p:val>
                                            <p:fltVal val="1"/>
                                          </p:val>
                                        </p:tav>
                                      </p:tavLst>
                                    </p:anim>
                                    <p:anim calcmode="lin" valueType="num">
                                      <p:cBhvr>
                                        <p:cTn id="259" dur="2000" fill="hold"/>
                                        <p:tgtEl>
                                          <p:spTgt spid="55"/>
                                        </p:tgtEl>
                                        <p:attrNameLst>
                                          <p:attrName>ppt_h</p:attrName>
                                        </p:attrNameLst>
                                      </p:cBhvr>
                                      <p:tavLst>
                                        <p:tav tm="0">
                                          <p:val>
                                            <p:strVal val="#ppt_h"/>
                                          </p:val>
                                        </p:tav>
                                        <p:tav tm="100000">
                                          <p:val>
                                            <p:strVal val="#ppt_h"/>
                                          </p:val>
                                        </p:tav>
                                      </p:tavLst>
                                    </p:anim>
                                  </p:childTnLst>
                                </p:cTn>
                              </p:par>
                              <p:par>
                                <p:cTn id="260" presetID="45" presetClass="entr" presetSubtype="0" fill="hold" nodeType="withEffect">
                                  <p:stCondLst>
                                    <p:cond delay="0"/>
                                  </p:stCondLst>
                                  <p:childTnLst>
                                    <p:set>
                                      <p:cBhvr>
                                        <p:cTn id="261" dur="1" fill="hold">
                                          <p:stCondLst>
                                            <p:cond delay="0"/>
                                          </p:stCondLst>
                                        </p:cTn>
                                        <p:tgtEl>
                                          <p:spTgt spid="56"/>
                                        </p:tgtEl>
                                        <p:attrNameLst>
                                          <p:attrName>style.visibility</p:attrName>
                                        </p:attrNameLst>
                                      </p:cBhvr>
                                      <p:to>
                                        <p:strVal val="visible"/>
                                      </p:to>
                                    </p:set>
                                    <p:animEffect transition="in" filter="fade">
                                      <p:cBhvr>
                                        <p:cTn id="262" dur="2000"/>
                                        <p:tgtEl>
                                          <p:spTgt spid="56"/>
                                        </p:tgtEl>
                                      </p:cBhvr>
                                    </p:animEffect>
                                    <p:anim calcmode="lin" valueType="num">
                                      <p:cBhvr>
                                        <p:cTn id="263" dur="2000" fill="hold"/>
                                        <p:tgtEl>
                                          <p:spTgt spid="56"/>
                                        </p:tgtEl>
                                        <p:attrNameLst>
                                          <p:attrName>ppt_w</p:attrName>
                                        </p:attrNameLst>
                                      </p:cBhvr>
                                      <p:tavLst>
                                        <p:tav tm="0" fmla="#ppt_w*sin(2.5*pi*$)">
                                          <p:val>
                                            <p:fltVal val="0"/>
                                          </p:val>
                                        </p:tav>
                                        <p:tav tm="100000">
                                          <p:val>
                                            <p:fltVal val="1"/>
                                          </p:val>
                                        </p:tav>
                                      </p:tavLst>
                                    </p:anim>
                                    <p:anim calcmode="lin" valueType="num">
                                      <p:cBhvr>
                                        <p:cTn id="264" dur="2000" fill="hold"/>
                                        <p:tgtEl>
                                          <p:spTgt spid="56"/>
                                        </p:tgtEl>
                                        <p:attrNameLst>
                                          <p:attrName>ppt_h</p:attrName>
                                        </p:attrNameLst>
                                      </p:cBhvr>
                                      <p:tavLst>
                                        <p:tav tm="0">
                                          <p:val>
                                            <p:strVal val="#ppt_h"/>
                                          </p:val>
                                        </p:tav>
                                        <p:tav tm="100000">
                                          <p:val>
                                            <p:strVal val="#ppt_h"/>
                                          </p:val>
                                        </p:tav>
                                      </p:tavLst>
                                    </p:anim>
                                  </p:childTnLst>
                                </p:cTn>
                              </p:par>
                              <p:par>
                                <p:cTn id="265" presetID="45" presetClass="entr" presetSubtype="0" fill="hold" nodeType="withEffect">
                                  <p:stCondLst>
                                    <p:cond delay="0"/>
                                  </p:stCondLst>
                                  <p:childTnLst>
                                    <p:set>
                                      <p:cBhvr>
                                        <p:cTn id="266" dur="1" fill="hold">
                                          <p:stCondLst>
                                            <p:cond delay="0"/>
                                          </p:stCondLst>
                                        </p:cTn>
                                        <p:tgtEl>
                                          <p:spTgt spid="57"/>
                                        </p:tgtEl>
                                        <p:attrNameLst>
                                          <p:attrName>style.visibility</p:attrName>
                                        </p:attrNameLst>
                                      </p:cBhvr>
                                      <p:to>
                                        <p:strVal val="visible"/>
                                      </p:to>
                                    </p:set>
                                    <p:animEffect transition="in" filter="fade">
                                      <p:cBhvr>
                                        <p:cTn id="267" dur="2000"/>
                                        <p:tgtEl>
                                          <p:spTgt spid="57"/>
                                        </p:tgtEl>
                                      </p:cBhvr>
                                    </p:animEffect>
                                    <p:anim calcmode="lin" valueType="num">
                                      <p:cBhvr>
                                        <p:cTn id="268" dur="2000" fill="hold"/>
                                        <p:tgtEl>
                                          <p:spTgt spid="57"/>
                                        </p:tgtEl>
                                        <p:attrNameLst>
                                          <p:attrName>ppt_w</p:attrName>
                                        </p:attrNameLst>
                                      </p:cBhvr>
                                      <p:tavLst>
                                        <p:tav tm="0" fmla="#ppt_w*sin(2.5*pi*$)">
                                          <p:val>
                                            <p:fltVal val="0"/>
                                          </p:val>
                                        </p:tav>
                                        <p:tav tm="100000">
                                          <p:val>
                                            <p:fltVal val="1"/>
                                          </p:val>
                                        </p:tav>
                                      </p:tavLst>
                                    </p:anim>
                                    <p:anim calcmode="lin" valueType="num">
                                      <p:cBhvr>
                                        <p:cTn id="269" dur="2000" fill="hold"/>
                                        <p:tgtEl>
                                          <p:spTgt spid="57"/>
                                        </p:tgtEl>
                                        <p:attrNameLst>
                                          <p:attrName>ppt_h</p:attrName>
                                        </p:attrNameLst>
                                      </p:cBhvr>
                                      <p:tavLst>
                                        <p:tav tm="0">
                                          <p:val>
                                            <p:strVal val="#ppt_h"/>
                                          </p:val>
                                        </p:tav>
                                        <p:tav tm="100000">
                                          <p:val>
                                            <p:strVal val="#ppt_h"/>
                                          </p:val>
                                        </p:tav>
                                      </p:tavLst>
                                    </p:anim>
                                  </p:childTnLst>
                                </p:cTn>
                              </p:par>
                              <p:par>
                                <p:cTn id="270" presetID="45" presetClass="entr" presetSubtype="0" fill="hold" grpId="0" nodeType="withEffect">
                                  <p:stCondLst>
                                    <p:cond delay="0"/>
                                  </p:stCondLst>
                                  <p:childTnLst>
                                    <p:set>
                                      <p:cBhvr>
                                        <p:cTn id="271" dur="1" fill="hold">
                                          <p:stCondLst>
                                            <p:cond delay="0"/>
                                          </p:stCondLst>
                                        </p:cTn>
                                        <p:tgtEl>
                                          <p:spTgt spid="58"/>
                                        </p:tgtEl>
                                        <p:attrNameLst>
                                          <p:attrName>style.visibility</p:attrName>
                                        </p:attrNameLst>
                                      </p:cBhvr>
                                      <p:to>
                                        <p:strVal val="visible"/>
                                      </p:to>
                                    </p:set>
                                    <p:animEffect transition="in" filter="fade">
                                      <p:cBhvr>
                                        <p:cTn id="272" dur="2000"/>
                                        <p:tgtEl>
                                          <p:spTgt spid="58"/>
                                        </p:tgtEl>
                                      </p:cBhvr>
                                    </p:animEffect>
                                    <p:anim calcmode="lin" valueType="num">
                                      <p:cBhvr>
                                        <p:cTn id="273" dur="2000" fill="hold"/>
                                        <p:tgtEl>
                                          <p:spTgt spid="58"/>
                                        </p:tgtEl>
                                        <p:attrNameLst>
                                          <p:attrName>ppt_w</p:attrName>
                                        </p:attrNameLst>
                                      </p:cBhvr>
                                      <p:tavLst>
                                        <p:tav tm="0" fmla="#ppt_w*sin(2.5*pi*$)">
                                          <p:val>
                                            <p:fltVal val="0"/>
                                          </p:val>
                                        </p:tav>
                                        <p:tav tm="100000">
                                          <p:val>
                                            <p:fltVal val="1"/>
                                          </p:val>
                                        </p:tav>
                                      </p:tavLst>
                                    </p:anim>
                                    <p:anim calcmode="lin" valueType="num">
                                      <p:cBhvr>
                                        <p:cTn id="274" dur="2000" fill="hold"/>
                                        <p:tgtEl>
                                          <p:spTgt spid="58"/>
                                        </p:tgtEl>
                                        <p:attrNameLst>
                                          <p:attrName>ppt_h</p:attrName>
                                        </p:attrNameLst>
                                      </p:cBhvr>
                                      <p:tavLst>
                                        <p:tav tm="0">
                                          <p:val>
                                            <p:strVal val="#ppt_h"/>
                                          </p:val>
                                        </p:tav>
                                        <p:tav tm="100000">
                                          <p:val>
                                            <p:strVal val="#ppt_h"/>
                                          </p:val>
                                        </p:tav>
                                      </p:tavLst>
                                    </p:anim>
                                  </p:childTnLst>
                                </p:cTn>
                              </p:par>
                              <p:par>
                                <p:cTn id="275" presetID="45" presetClass="entr" presetSubtype="0" fill="hold" grpId="0" nodeType="withEffect">
                                  <p:stCondLst>
                                    <p:cond delay="0"/>
                                  </p:stCondLst>
                                  <p:childTnLst>
                                    <p:set>
                                      <p:cBhvr>
                                        <p:cTn id="276" dur="1" fill="hold">
                                          <p:stCondLst>
                                            <p:cond delay="0"/>
                                          </p:stCondLst>
                                        </p:cTn>
                                        <p:tgtEl>
                                          <p:spTgt spid="59"/>
                                        </p:tgtEl>
                                        <p:attrNameLst>
                                          <p:attrName>style.visibility</p:attrName>
                                        </p:attrNameLst>
                                      </p:cBhvr>
                                      <p:to>
                                        <p:strVal val="visible"/>
                                      </p:to>
                                    </p:set>
                                    <p:animEffect transition="in" filter="fade">
                                      <p:cBhvr>
                                        <p:cTn id="277" dur="2000"/>
                                        <p:tgtEl>
                                          <p:spTgt spid="59"/>
                                        </p:tgtEl>
                                      </p:cBhvr>
                                    </p:animEffect>
                                    <p:anim calcmode="lin" valueType="num">
                                      <p:cBhvr>
                                        <p:cTn id="278" dur="2000" fill="hold"/>
                                        <p:tgtEl>
                                          <p:spTgt spid="59"/>
                                        </p:tgtEl>
                                        <p:attrNameLst>
                                          <p:attrName>ppt_w</p:attrName>
                                        </p:attrNameLst>
                                      </p:cBhvr>
                                      <p:tavLst>
                                        <p:tav tm="0" fmla="#ppt_w*sin(2.5*pi*$)">
                                          <p:val>
                                            <p:fltVal val="0"/>
                                          </p:val>
                                        </p:tav>
                                        <p:tav tm="100000">
                                          <p:val>
                                            <p:fltVal val="1"/>
                                          </p:val>
                                        </p:tav>
                                      </p:tavLst>
                                    </p:anim>
                                    <p:anim calcmode="lin" valueType="num">
                                      <p:cBhvr>
                                        <p:cTn id="279" dur="2000" fill="hold"/>
                                        <p:tgtEl>
                                          <p:spTgt spid="59"/>
                                        </p:tgtEl>
                                        <p:attrNameLst>
                                          <p:attrName>ppt_h</p:attrName>
                                        </p:attrNameLst>
                                      </p:cBhvr>
                                      <p:tavLst>
                                        <p:tav tm="0">
                                          <p:val>
                                            <p:strVal val="#ppt_h"/>
                                          </p:val>
                                        </p:tav>
                                        <p:tav tm="100000">
                                          <p:val>
                                            <p:strVal val="#ppt_h"/>
                                          </p:val>
                                        </p:tav>
                                      </p:tavLst>
                                    </p:anim>
                                  </p:childTnLst>
                                </p:cTn>
                              </p:par>
                              <p:par>
                                <p:cTn id="280" presetID="45" presetClass="entr" presetSubtype="0" fill="hold" grpId="0" nodeType="withEffect">
                                  <p:stCondLst>
                                    <p:cond delay="0"/>
                                  </p:stCondLst>
                                  <p:childTnLst>
                                    <p:set>
                                      <p:cBhvr>
                                        <p:cTn id="281" dur="1" fill="hold">
                                          <p:stCondLst>
                                            <p:cond delay="0"/>
                                          </p:stCondLst>
                                        </p:cTn>
                                        <p:tgtEl>
                                          <p:spTgt spid="60"/>
                                        </p:tgtEl>
                                        <p:attrNameLst>
                                          <p:attrName>style.visibility</p:attrName>
                                        </p:attrNameLst>
                                      </p:cBhvr>
                                      <p:to>
                                        <p:strVal val="visible"/>
                                      </p:to>
                                    </p:set>
                                    <p:animEffect transition="in" filter="fade">
                                      <p:cBhvr>
                                        <p:cTn id="282" dur="2000"/>
                                        <p:tgtEl>
                                          <p:spTgt spid="60"/>
                                        </p:tgtEl>
                                      </p:cBhvr>
                                    </p:animEffect>
                                    <p:anim calcmode="lin" valueType="num">
                                      <p:cBhvr>
                                        <p:cTn id="283" dur="2000" fill="hold"/>
                                        <p:tgtEl>
                                          <p:spTgt spid="60"/>
                                        </p:tgtEl>
                                        <p:attrNameLst>
                                          <p:attrName>ppt_w</p:attrName>
                                        </p:attrNameLst>
                                      </p:cBhvr>
                                      <p:tavLst>
                                        <p:tav tm="0" fmla="#ppt_w*sin(2.5*pi*$)">
                                          <p:val>
                                            <p:fltVal val="0"/>
                                          </p:val>
                                        </p:tav>
                                        <p:tav tm="100000">
                                          <p:val>
                                            <p:fltVal val="1"/>
                                          </p:val>
                                        </p:tav>
                                      </p:tavLst>
                                    </p:anim>
                                    <p:anim calcmode="lin" valueType="num">
                                      <p:cBhvr>
                                        <p:cTn id="284" dur="2000" fill="hold"/>
                                        <p:tgtEl>
                                          <p:spTgt spid="60"/>
                                        </p:tgtEl>
                                        <p:attrNameLst>
                                          <p:attrName>ppt_h</p:attrName>
                                        </p:attrNameLst>
                                      </p:cBhvr>
                                      <p:tavLst>
                                        <p:tav tm="0">
                                          <p:val>
                                            <p:strVal val="#ppt_h"/>
                                          </p:val>
                                        </p:tav>
                                        <p:tav tm="100000">
                                          <p:val>
                                            <p:strVal val="#ppt_h"/>
                                          </p:val>
                                        </p:tav>
                                      </p:tavLst>
                                    </p:anim>
                                  </p:childTnLst>
                                </p:cTn>
                              </p:par>
                              <p:par>
                                <p:cTn id="285" presetID="45" presetClass="entr" presetSubtype="0" fill="hold" grpId="0" nodeType="withEffect">
                                  <p:stCondLst>
                                    <p:cond delay="0"/>
                                  </p:stCondLst>
                                  <p:childTnLst>
                                    <p:set>
                                      <p:cBhvr>
                                        <p:cTn id="286" dur="1" fill="hold">
                                          <p:stCondLst>
                                            <p:cond delay="0"/>
                                          </p:stCondLst>
                                        </p:cTn>
                                        <p:tgtEl>
                                          <p:spTgt spid="61"/>
                                        </p:tgtEl>
                                        <p:attrNameLst>
                                          <p:attrName>style.visibility</p:attrName>
                                        </p:attrNameLst>
                                      </p:cBhvr>
                                      <p:to>
                                        <p:strVal val="visible"/>
                                      </p:to>
                                    </p:set>
                                    <p:animEffect transition="in" filter="fade">
                                      <p:cBhvr>
                                        <p:cTn id="287" dur="2000"/>
                                        <p:tgtEl>
                                          <p:spTgt spid="61"/>
                                        </p:tgtEl>
                                      </p:cBhvr>
                                    </p:animEffect>
                                    <p:anim calcmode="lin" valueType="num">
                                      <p:cBhvr>
                                        <p:cTn id="288" dur="2000" fill="hold"/>
                                        <p:tgtEl>
                                          <p:spTgt spid="61"/>
                                        </p:tgtEl>
                                        <p:attrNameLst>
                                          <p:attrName>ppt_w</p:attrName>
                                        </p:attrNameLst>
                                      </p:cBhvr>
                                      <p:tavLst>
                                        <p:tav tm="0" fmla="#ppt_w*sin(2.5*pi*$)">
                                          <p:val>
                                            <p:fltVal val="0"/>
                                          </p:val>
                                        </p:tav>
                                        <p:tav tm="100000">
                                          <p:val>
                                            <p:fltVal val="1"/>
                                          </p:val>
                                        </p:tav>
                                      </p:tavLst>
                                    </p:anim>
                                    <p:anim calcmode="lin" valueType="num">
                                      <p:cBhvr>
                                        <p:cTn id="289" dur="2000" fill="hold"/>
                                        <p:tgtEl>
                                          <p:spTgt spid="61"/>
                                        </p:tgtEl>
                                        <p:attrNameLst>
                                          <p:attrName>ppt_h</p:attrName>
                                        </p:attrNameLst>
                                      </p:cBhvr>
                                      <p:tavLst>
                                        <p:tav tm="0">
                                          <p:val>
                                            <p:strVal val="#ppt_h"/>
                                          </p:val>
                                        </p:tav>
                                        <p:tav tm="100000">
                                          <p:val>
                                            <p:strVal val="#ppt_h"/>
                                          </p:val>
                                        </p:tav>
                                      </p:tavLst>
                                    </p:anim>
                                  </p:childTnLst>
                                </p:cTn>
                              </p:par>
                              <p:par>
                                <p:cTn id="290" presetID="45" presetClass="entr" presetSubtype="0" fill="hold" grpId="0" nodeType="withEffect">
                                  <p:stCondLst>
                                    <p:cond delay="0"/>
                                  </p:stCondLst>
                                  <p:childTnLst>
                                    <p:set>
                                      <p:cBhvr>
                                        <p:cTn id="291" dur="1" fill="hold">
                                          <p:stCondLst>
                                            <p:cond delay="0"/>
                                          </p:stCondLst>
                                        </p:cTn>
                                        <p:tgtEl>
                                          <p:spTgt spid="62"/>
                                        </p:tgtEl>
                                        <p:attrNameLst>
                                          <p:attrName>style.visibility</p:attrName>
                                        </p:attrNameLst>
                                      </p:cBhvr>
                                      <p:to>
                                        <p:strVal val="visible"/>
                                      </p:to>
                                    </p:set>
                                    <p:animEffect transition="in" filter="fade">
                                      <p:cBhvr>
                                        <p:cTn id="292" dur="2000"/>
                                        <p:tgtEl>
                                          <p:spTgt spid="62"/>
                                        </p:tgtEl>
                                      </p:cBhvr>
                                    </p:animEffect>
                                    <p:anim calcmode="lin" valueType="num">
                                      <p:cBhvr>
                                        <p:cTn id="293" dur="2000" fill="hold"/>
                                        <p:tgtEl>
                                          <p:spTgt spid="62"/>
                                        </p:tgtEl>
                                        <p:attrNameLst>
                                          <p:attrName>ppt_w</p:attrName>
                                        </p:attrNameLst>
                                      </p:cBhvr>
                                      <p:tavLst>
                                        <p:tav tm="0" fmla="#ppt_w*sin(2.5*pi*$)">
                                          <p:val>
                                            <p:fltVal val="0"/>
                                          </p:val>
                                        </p:tav>
                                        <p:tav tm="100000">
                                          <p:val>
                                            <p:fltVal val="1"/>
                                          </p:val>
                                        </p:tav>
                                      </p:tavLst>
                                    </p:anim>
                                    <p:anim calcmode="lin" valueType="num">
                                      <p:cBhvr>
                                        <p:cTn id="294" dur="2000" fill="hold"/>
                                        <p:tgtEl>
                                          <p:spTgt spid="62"/>
                                        </p:tgtEl>
                                        <p:attrNameLst>
                                          <p:attrName>ppt_h</p:attrName>
                                        </p:attrNameLst>
                                      </p:cBhvr>
                                      <p:tavLst>
                                        <p:tav tm="0">
                                          <p:val>
                                            <p:strVal val="#ppt_h"/>
                                          </p:val>
                                        </p:tav>
                                        <p:tav tm="100000">
                                          <p:val>
                                            <p:strVal val="#ppt_h"/>
                                          </p:val>
                                        </p:tav>
                                      </p:tavLst>
                                    </p:anim>
                                  </p:childTnLst>
                                </p:cTn>
                              </p:par>
                              <p:par>
                                <p:cTn id="295" presetID="45" presetClass="entr" presetSubtype="0" fill="hold" grpId="0" nodeType="withEffect">
                                  <p:stCondLst>
                                    <p:cond delay="0"/>
                                  </p:stCondLst>
                                  <p:childTnLst>
                                    <p:set>
                                      <p:cBhvr>
                                        <p:cTn id="296" dur="1" fill="hold">
                                          <p:stCondLst>
                                            <p:cond delay="0"/>
                                          </p:stCondLst>
                                        </p:cTn>
                                        <p:tgtEl>
                                          <p:spTgt spid="63"/>
                                        </p:tgtEl>
                                        <p:attrNameLst>
                                          <p:attrName>style.visibility</p:attrName>
                                        </p:attrNameLst>
                                      </p:cBhvr>
                                      <p:to>
                                        <p:strVal val="visible"/>
                                      </p:to>
                                    </p:set>
                                    <p:animEffect transition="in" filter="fade">
                                      <p:cBhvr>
                                        <p:cTn id="297" dur="2000"/>
                                        <p:tgtEl>
                                          <p:spTgt spid="63"/>
                                        </p:tgtEl>
                                      </p:cBhvr>
                                    </p:animEffect>
                                    <p:anim calcmode="lin" valueType="num">
                                      <p:cBhvr>
                                        <p:cTn id="298" dur="2000" fill="hold"/>
                                        <p:tgtEl>
                                          <p:spTgt spid="63"/>
                                        </p:tgtEl>
                                        <p:attrNameLst>
                                          <p:attrName>ppt_w</p:attrName>
                                        </p:attrNameLst>
                                      </p:cBhvr>
                                      <p:tavLst>
                                        <p:tav tm="0" fmla="#ppt_w*sin(2.5*pi*$)">
                                          <p:val>
                                            <p:fltVal val="0"/>
                                          </p:val>
                                        </p:tav>
                                        <p:tav tm="100000">
                                          <p:val>
                                            <p:fltVal val="1"/>
                                          </p:val>
                                        </p:tav>
                                      </p:tavLst>
                                    </p:anim>
                                    <p:anim calcmode="lin" valueType="num">
                                      <p:cBhvr>
                                        <p:cTn id="299" dur="2000" fill="hold"/>
                                        <p:tgtEl>
                                          <p:spTgt spid="63"/>
                                        </p:tgtEl>
                                        <p:attrNameLst>
                                          <p:attrName>ppt_h</p:attrName>
                                        </p:attrNameLst>
                                      </p:cBhvr>
                                      <p:tavLst>
                                        <p:tav tm="0">
                                          <p:val>
                                            <p:strVal val="#ppt_h"/>
                                          </p:val>
                                        </p:tav>
                                        <p:tav tm="100000">
                                          <p:val>
                                            <p:strVal val="#ppt_h"/>
                                          </p:val>
                                        </p:tav>
                                      </p:tavLst>
                                    </p:anim>
                                  </p:childTnLst>
                                </p:cTn>
                              </p:par>
                              <p:par>
                                <p:cTn id="300" presetID="45" presetClass="entr" presetSubtype="0" fill="hold" grpId="0" nodeType="withEffect">
                                  <p:stCondLst>
                                    <p:cond delay="0"/>
                                  </p:stCondLst>
                                  <p:childTnLst>
                                    <p:set>
                                      <p:cBhvr>
                                        <p:cTn id="301" dur="1" fill="hold">
                                          <p:stCondLst>
                                            <p:cond delay="0"/>
                                          </p:stCondLst>
                                        </p:cTn>
                                        <p:tgtEl>
                                          <p:spTgt spid="64"/>
                                        </p:tgtEl>
                                        <p:attrNameLst>
                                          <p:attrName>style.visibility</p:attrName>
                                        </p:attrNameLst>
                                      </p:cBhvr>
                                      <p:to>
                                        <p:strVal val="visible"/>
                                      </p:to>
                                    </p:set>
                                    <p:animEffect transition="in" filter="fade">
                                      <p:cBhvr>
                                        <p:cTn id="302" dur="2000"/>
                                        <p:tgtEl>
                                          <p:spTgt spid="64"/>
                                        </p:tgtEl>
                                      </p:cBhvr>
                                    </p:animEffect>
                                    <p:anim calcmode="lin" valueType="num">
                                      <p:cBhvr>
                                        <p:cTn id="303" dur="2000" fill="hold"/>
                                        <p:tgtEl>
                                          <p:spTgt spid="64"/>
                                        </p:tgtEl>
                                        <p:attrNameLst>
                                          <p:attrName>ppt_w</p:attrName>
                                        </p:attrNameLst>
                                      </p:cBhvr>
                                      <p:tavLst>
                                        <p:tav tm="0" fmla="#ppt_w*sin(2.5*pi*$)">
                                          <p:val>
                                            <p:fltVal val="0"/>
                                          </p:val>
                                        </p:tav>
                                        <p:tav tm="100000">
                                          <p:val>
                                            <p:fltVal val="1"/>
                                          </p:val>
                                        </p:tav>
                                      </p:tavLst>
                                    </p:anim>
                                    <p:anim calcmode="lin" valueType="num">
                                      <p:cBhvr>
                                        <p:cTn id="304" dur="2000" fill="hold"/>
                                        <p:tgtEl>
                                          <p:spTgt spid="64"/>
                                        </p:tgtEl>
                                        <p:attrNameLst>
                                          <p:attrName>ppt_h</p:attrName>
                                        </p:attrNameLst>
                                      </p:cBhvr>
                                      <p:tavLst>
                                        <p:tav tm="0">
                                          <p:val>
                                            <p:strVal val="#ppt_h"/>
                                          </p:val>
                                        </p:tav>
                                        <p:tav tm="100000">
                                          <p:val>
                                            <p:strVal val="#ppt_h"/>
                                          </p:val>
                                        </p:tav>
                                      </p:tavLst>
                                    </p:anim>
                                  </p:childTnLst>
                                </p:cTn>
                              </p:par>
                              <p:par>
                                <p:cTn id="305" presetID="45" presetClass="entr" presetSubtype="0" fill="hold" grpId="0" nodeType="withEffect">
                                  <p:stCondLst>
                                    <p:cond delay="0"/>
                                  </p:stCondLst>
                                  <p:childTnLst>
                                    <p:set>
                                      <p:cBhvr>
                                        <p:cTn id="306" dur="1" fill="hold">
                                          <p:stCondLst>
                                            <p:cond delay="0"/>
                                          </p:stCondLst>
                                        </p:cTn>
                                        <p:tgtEl>
                                          <p:spTgt spid="65"/>
                                        </p:tgtEl>
                                        <p:attrNameLst>
                                          <p:attrName>style.visibility</p:attrName>
                                        </p:attrNameLst>
                                      </p:cBhvr>
                                      <p:to>
                                        <p:strVal val="visible"/>
                                      </p:to>
                                    </p:set>
                                    <p:animEffect transition="in" filter="fade">
                                      <p:cBhvr>
                                        <p:cTn id="307" dur="2000"/>
                                        <p:tgtEl>
                                          <p:spTgt spid="65"/>
                                        </p:tgtEl>
                                      </p:cBhvr>
                                    </p:animEffect>
                                    <p:anim calcmode="lin" valueType="num">
                                      <p:cBhvr>
                                        <p:cTn id="308" dur="2000" fill="hold"/>
                                        <p:tgtEl>
                                          <p:spTgt spid="65"/>
                                        </p:tgtEl>
                                        <p:attrNameLst>
                                          <p:attrName>ppt_w</p:attrName>
                                        </p:attrNameLst>
                                      </p:cBhvr>
                                      <p:tavLst>
                                        <p:tav tm="0" fmla="#ppt_w*sin(2.5*pi*$)">
                                          <p:val>
                                            <p:fltVal val="0"/>
                                          </p:val>
                                        </p:tav>
                                        <p:tav tm="100000">
                                          <p:val>
                                            <p:fltVal val="1"/>
                                          </p:val>
                                        </p:tav>
                                      </p:tavLst>
                                    </p:anim>
                                    <p:anim calcmode="lin" valueType="num">
                                      <p:cBhvr>
                                        <p:cTn id="309" dur="2000" fill="hold"/>
                                        <p:tgtEl>
                                          <p:spTgt spid="65"/>
                                        </p:tgtEl>
                                        <p:attrNameLst>
                                          <p:attrName>ppt_h</p:attrName>
                                        </p:attrNameLst>
                                      </p:cBhvr>
                                      <p:tavLst>
                                        <p:tav tm="0">
                                          <p:val>
                                            <p:strVal val="#ppt_h"/>
                                          </p:val>
                                        </p:tav>
                                        <p:tav tm="100000">
                                          <p:val>
                                            <p:strVal val="#ppt_h"/>
                                          </p:val>
                                        </p:tav>
                                      </p:tavLst>
                                    </p:anim>
                                  </p:childTnLst>
                                </p:cTn>
                              </p:par>
                              <p:par>
                                <p:cTn id="310" presetID="45" presetClass="entr" presetSubtype="0" fill="hold" nodeType="withEffect">
                                  <p:stCondLst>
                                    <p:cond delay="0"/>
                                  </p:stCondLst>
                                  <p:childTnLst>
                                    <p:set>
                                      <p:cBhvr>
                                        <p:cTn id="311" dur="1" fill="hold">
                                          <p:stCondLst>
                                            <p:cond delay="0"/>
                                          </p:stCondLst>
                                        </p:cTn>
                                        <p:tgtEl>
                                          <p:spTgt spid="66"/>
                                        </p:tgtEl>
                                        <p:attrNameLst>
                                          <p:attrName>style.visibility</p:attrName>
                                        </p:attrNameLst>
                                      </p:cBhvr>
                                      <p:to>
                                        <p:strVal val="visible"/>
                                      </p:to>
                                    </p:set>
                                    <p:animEffect transition="in" filter="fade">
                                      <p:cBhvr>
                                        <p:cTn id="312" dur="2000"/>
                                        <p:tgtEl>
                                          <p:spTgt spid="66"/>
                                        </p:tgtEl>
                                      </p:cBhvr>
                                    </p:animEffect>
                                    <p:anim calcmode="lin" valueType="num">
                                      <p:cBhvr>
                                        <p:cTn id="313" dur="2000" fill="hold"/>
                                        <p:tgtEl>
                                          <p:spTgt spid="66"/>
                                        </p:tgtEl>
                                        <p:attrNameLst>
                                          <p:attrName>ppt_w</p:attrName>
                                        </p:attrNameLst>
                                      </p:cBhvr>
                                      <p:tavLst>
                                        <p:tav tm="0" fmla="#ppt_w*sin(2.5*pi*$)">
                                          <p:val>
                                            <p:fltVal val="0"/>
                                          </p:val>
                                        </p:tav>
                                        <p:tav tm="100000">
                                          <p:val>
                                            <p:fltVal val="1"/>
                                          </p:val>
                                        </p:tav>
                                      </p:tavLst>
                                    </p:anim>
                                    <p:anim calcmode="lin" valueType="num">
                                      <p:cBhvr>
                                        <p:cTn id="314" dur="2000" fill="hold"/>
                                        <p:tgtEl>
                                          <p:spTgt spid="66"/>
                                        </p:tgtEl>
                                        <p:attrNameLst>
                                          <p:attrName>ppt_h</p:attrName>
                                        </p:attrNameLst>
                                      </p:cBhvr>
                                      <p:tavLst>
                                        <p:tav tm="0">
                                          <p:val>
                                            <p:strVal val="#ppt_h"/>
                                          </p:val>
                                        </p:tav>
                                        <p:tav tm="100000">
                                          <p:val>
                                            <p:strVal val="#ppt_h"/>
                                          </p:val>
                                        </p:tav>
                                      </p:tavLst>
                                    </p:anim>
                                  </p:childTnLst>
                                </p:cTn>
                              </p:par>
                              <p:par>
                                <p:cTn id="315" presetID="45" presetClass="entr" presetSubtype="0" fill="hold" nodeType="withEffect">
                                  <p:stCondLst>
                                    <p:cond delay="0"/>
                                  </p:stCondLst>
                                  <p:childTnLst>
                                    <p:set>
                                      <p:cBhvr>
                                        <p:cTn id="316" dur="1" fill="hold">
                                          <p:stCondLst>
                                            <p:cond delay="0"/>
                                          </p:stCondLst>
                                        </p:cTn>
                                        <p:tgtEl>
                                          <p:spTgt spid="67"/>
                                        </p:tgtEl>
                                        <p:attrNameLst>
                                          <p:attrName>style.visibility</p:attrName>
                                        </p:attrNameLst>
                                      </p:cBhvr>
                                      <p:to>
                                        <p:strVal val="visible"/>
                                      </p:to>
                                    </p:set>
                                    <p:animEffect transition="in" filter="fade">
                                      <p:cBhvr>
                                        <p:cTn id="317" dur="2000"/>
                                        <p:tgtEl>
                                          <p:spTgt spid="67"/>
                                        </p:tgtEl>
                                      </p:cBhvr>
                                    </p:animEffect>
                                    <p:anim calcmode="lin" valueType="num">
                                      <p:cBhvr>
                                        <p:cTn id="318" dur="2000" fill="hold"/>
                                        <p:tgtEl>
                                          <p:spTgt spid="67"/>
                                        </p:tgtEl>
                                        <p:attrNameLst>
                                          <p:attrName>ppt_w</p:attrName>
                                        </p:attrNameLst>
                                      </p:cBhvr>
                                      <p:tavLst>
                                        <p:tav tm="0" fmla="#ppt_w*sin(2.5*pi*$)">
                                          <p:val>
                                            <p:fltVal val="0"/>
                                          </p:val>
                                        </p:tav>
                                        <p:tav tm="100000">
                                          <p:val>
                                            <p:fltVal val="1"/>
                                          </p:val>
                                        </p:tav>
                                      </p:tavLst>
                                    </p:anim>
                                    <p:anim calcmode="lin" valueType="num">
                                      <p:cBhvr>
                                        <p:cTn id="319" dur="2000" fill="hold"/>
                                        <p:tgtEl>
                                          <p:spTgt spid="67"/>
                                        </p:tgtEl>
                                        <p:attrNameLst>
                                          <p:attrName>ppt_h</p:attrName>
                                        </p:attrNameLst>
                                      </p:cBhvr>
                                      <p:tavLst>
                                        <p:tav tm="0">
                                          <p:val>
                                            <p:strVal val="#ppt_h"/>
                                          </p:val>
                                        </p:tav>
                                        <p:tav tm="100000">
                                          <p:val>
                                            <p:strVal val="#ppt_h"/>
                                          </p:val>
                                        </p:tav>
                                      </p:tavLst>
                                    </p:anim>
                                  </p:childTnLst>
                                </p:cTn>
                              </p:par>
                              <p:par>
                                <p:cTn id="320" presetID="45" presetClass="entr" presetSubtype="0" fill="hold" nodeType="withEffect">
                                  <p:stCondLst>
                                    <p:cond delay="0"/>
                                  </p:stCondLst>
                                  <p:childTnLst>
                                    <p:set>
                                      <p:cBhvr>
                                        <p:cTn id="321" dur="1" fill="hold">
                                          <p:stCondLst>
                                            <p:cond delay="0"/>
                                          </p:stCondLst>
                                        </p:cTn>
                                        <p:tgtEl>
                                          <p:spTgt spid="68"/>
                                        </p:tgtEl>
                                        <p:attrNameLst>
                                          <p:attrName>style.visibility</p:attrName>
                                        </p:attrNameLst>
                                      </p:cBhvr>
                                      <p:to>
                                        <p:strVal val="visible"/>
                                      </p:to>
                                    </p:set>
                                    <p:animEffect transition="in" filter="fade">
                                      <p:cBhvr>
                                        <p:cTn id="322" dur="2000"/>
                                        <p:tgtEl>
                                          <p:spTgt spid="68"/>
                                        </p:tgtEl>
                                      </p:cBhvr>
                                    </p:animEffect>
                                    <p:anim calcmode="lin" valueType="num">
                                      <p:cBhvr>
                                        <p:cTn id="323" dur="2000" fill="hold"/>
                                        <p:tgtEl>
                                          <p:spTgt spid="68"/>
                                        </p:tgtEl>
                                        <p:attrNameLst>
                                          <p:attrName>ppt_w</p:attrName>
                                        </p:attrNameLst>
                                      </p:cBhvr>
                                      <p:tavLst>
                                        <p:tav tm="0" fmla="#ppt_w*sin(2.5*pi*$)">
                                          <p:val>
                                            <p:fltVal val="0"/>
                                          </p:val>
                                        </p:tav>
                                        <p:tav tm="100000">
                                          <p:val>
                                            <p:fltVal val="1"/>
                                          </p:val>
                                        </p:tav>
                                      </p:tavLst>
                                    </p:anim>
                                    <p:anim calcmode="lin" valueType="num">
                                      <p:cBhvr>
                                        <p:cTn id="324" dur="2000" fill="hold"/>
                                        <p:tgtEl>
                                          <p:spTgt spid="68"/>
                                        </p:tgtEl>
                                        <p:attrNameLst>
                                          <p:attrName>ppt_h</p:attrName>
                                        </p:attrNameLst>
                                      </p:cBhvr>
                                      <p:tavLst>
                                        <p:tav tm="0">
                                          <p:val>
                                            <p:strVal val="#ppt_h"/>
                                          </p:val>
                                        </p:tav>
                                        <p:tav tm="100000">
                                          <p:val>
                                            <p:strVal val="#ppt_h"/>
                                          </p:val>
                                        </p:tav>
                                      </p:tavLst>
                                    </p:anim>
                                  </p:childTnLst>
                                </p:cTn>
                              </p:par>
                              <p:par>
                                <p:cTn id="325" presetID="45" presetClass="entr" presetSubtype="0" fill="hold" nodeType="withEffect">
                                  <p:stCondLst>
                                    <p:cond delay="0"/>
                                  </p:stCondLst>
                                  <p:childTnLst>
                                    <p:set>
                                      <p:cBhvr>
                                        <p:cTn id="326" dur="1" fill="hold">
                                          <p:stCondLst>
                                            <p:cond delay="0"/>
                                          </p:stCondLst>
                                        </p:cTn>
                                        <p:tgtEl>
                                          <p:spTgt spid="69"/>
                                        </p:tgtEl>
                                        <p:attrNameLst>
                                          <p:attrName>style.visibility</p:attrName>
                                        </p:attrNameLst>
                                      </p:cBhvr>
                                      <p:to>
                                        <p:strVal val="visible"/>
                                      </p:to>
                                    </p:set>
                                    <p:animEffect transition="in" filter="fade">
                                      <p:cBhvr>
                                        <p:cTn id="327" dur="2000"/>
                                        <p:tgtEl>
                                          <p:spTgt spid="69"/>
                                        </p:tgtEl>
                                      </p:cBhvr>
                                    </p:animEffect>
                                    <p:anim calcmode="lin" valueType="num">
                                      <p:cBhvr>
                                        <p:cTn id="328" dur="2000" fill="hold"/>
                                        <p:tgtEl>
                                          <p:spTgt spid="69"/>
                                        </p:tgtEl>
                                        <p:attrNameLst>
                                          <p:attrName>ppt_w</p:attrName>
                                        </p:attrNameLst>
                                      </p:cBhvr>
                                      <p:tavLst>
                                        <p:tav tm="0" fmla="#ppt_w*sin(2.5*pi*$)">
                                          <p:val>
                                            <p:fltVal val="0"/>
                                          </p:val>
                                        </p:tav>
                                        <p:tav tm="100000">
                                          <p:val>
                                            <p:fltVal val="1"/>
                                          </p:val>
                                        </p:tav>
                                      </p:tavLst>
                                    </p:anim>
                                    <p:anim calcmode="lin" valueType="num">
                                      <p:cBhvr>
                                        <p:cTn id="329" dur="2000" fill="hold"/>
                                        <p:tgtEl>
                                          <p:spTgt spid="69"/>
                                        </p:tgtEl>
                                        <p:attrNameLst>
                                          <p:attrName>ppt_h</p:attrName>
                                        </p:attrNameLst>
                                      </p:cBhvr>
                                      <p:tavLst>
                                        <p:tav tm="0">
                                          <p:val>
                                            <p:strVal val="#ppt_h"/>
                                          </p:val>
                                        </p:tav>
                                        <p:tav tm="100000">
                                          <p:val>
                                            <p:strVal val="#ppt_h"/>
                                          </p:val>
                                        </p:tav>
                                      </p:tavLst>
                                    </p:anim>
                                  </p:childTnLst>
                                </p:cTn>
                              </p:par>
                              <p:par>
                                <p:cTn id="330" presetID="45" presetClass="entr" presetSubtype="0" fill="hold" grpId="0" nodeType="withEffect">
                                  <p:stCondLst>
                                    <p:cond delay="0"/>
                                  </p:stCondLst>
                                  <p:childTnLst>
                                    <p:set>
                                      <p:cBhvr>
                                        <p:cTn id="331" dur="1" fill="hold">
                                          <p:stCondLst>
                                            <p:cond delay="0"/>
                                          </p:stCondLst>
                                        </p:cTn>
                                        <p:tgtEl>
                                          <p:spTgt spid="70"/>
                                        </p:tgtEl>
                                        <p:attrNameLst>
                                          <p:attrName>style.visibility</p:attrName>
                                        </p:attrNameLst>
                                      </p:cBhvr>
                                      <p:to>
                                        <p:strVal val="visible"/>
                                      </p:to>
                                    </p:set>
                                    <p:animEffect transition="in" filter="fade">
                                      <p:cBhvr>
                                        <p:cTn id="332" dur="2000"/>
                                        <p:tgtEl>
                                          <p:spTgt spid="70"/>
                                        </p:tgtEl>
                                      </p:cBhvr>
                                    </p:animEffect>
                                    <p:anim calcmode="lin" valueType="num">
                                      <p:cBhvr>
                                        <p:cTn id="333" dur="2000" fill="hold"/>
                                        <p:tgtEl>
                                          <p:spTgt spid="70"/>
                                        </p:tgtEl>
                                        <p:attrNameLst>
                                          <p:attrName>ppt_w</p:attrName>
                                        </p:attrNameLst>
                                      </p:cBhvr>
                                      <p:tavLst>
                                        <p:tav tm="0" fmla="#ppt_w*sin(2.5*pi*$)">
                                          <p:val>
                                            <p:fltVal val="0"/>
                                          </p:val>
                                        </p:tav>
                                        <p:tav tm="100000">
                                          <p:val>
                                            <p:fltVal val="1"/>
                                          </p:val>
                                        </p:tav>
                                      </p:tavLst>
                                    </p:anim>
                                    <p:anim calcmode="lin" valueType="num">
                                      <p:cBhvr>
                                        <p:cTn id="334" dur="2000" fill="hold"/>
                                        <p:tgtEl>
                                          <p:spTgt spid="70"/>
                                        </p:tgtEl>
                                        <p:attrNameLst>
                                          <p:attrName>ppt_h</p:attrName>
                                        </p:attrNameLst>
                                      </p:cBhvr>
                                      <p:tavLst>
                                        <p:tav tm="0">
                                          <p:val>
                                            <p:strVal val="#ppt_h"/>
                                          </p:val>
                                        </p:tav>
                                        <p:tav tm="100000">
                                          <p:val>
                                            <p:strVal val="#ppt_h"/>
                                          </p:val>
                                        </p:tav>
                                      </p:tavLst>
                                    </p:anim>
                                  </p:childTnLst>
                                </p:cTn>
                              </p:par>
                              <p:par>
                                <p:cTn id="335" presetID="45" presetClass="entr" presetSubtype="0" fill="hold" grpId="0" nodeType="withEffect">
                                  <p:stCondLst>
                                    <p:cond delay="0"/>
                                  </p:stCondLst>
                                  <p:childTnLst>
                                    <p:set>
                                      <p:cBhvr>
                                        <p:cTn id="336" dur="1" fill="hold">
                                          <p:stCondLst>
                                            <p:cond delay="0"/>
                                          </p:stCondLst>
                                        </p:cTn>
                                        <p:tgtEl>
                                          <p:spTgt spid="71"/>
                                        </p:tgtEl>
                                        <p:attrNameLst>
                                          <p:attrName>style.visibility</p:attrName>
                                        </p:attrNameLst>
                                      </p:cBhvr>
                                      <p:to>
                                        <p:strVal val="visible"/>
                                      </p:to>
                                    </p:set>
                                    <p:animEffect transition="in" filter="fade">
                                      <p:cBhvr>
                                        <p:cTn id="337" dur="2000"/>
                                        <p:tgtEl>
                                          <p:spTgt spid="71"/>
                                        </p:tgtEl>
                                      </p:cBhvr>
                                    </p:animEffect>
                                    <p:anim calcmode="lin" valueType="num">
                                      <p:cBhvr>
                                        <p:cTn id="338" dur="2000" fill="hold"/>
                                        <p:tgtEl>
                                          <p:spTgt spid="71"/>
                                        </p:tgtEl>
                                        <p:attrNameLst>
                                          <p:attrName>ppt_w</p:attrName>
                                        </p:attrNameLst>
                                      </p:cBhvr>
                                      <p:tavLst>
                                        <p:tav tm="0" fmla="#ppt_w*sin(2.5*pi*$)">
                                          <p:val>
                                            <p:fltVal val="0"/>
                                          </p:val>
                                        </p:tav>
                                        <p:tav tm="100000">
                                          <p:val>
                                            <p:fltVal val="1"/>
                                          </p:val>
                                        </p:tav>
                                      </p:tavLst>
                                    </p:anim>
                                    <p:anim calcmode="lin" valueType="num">
                                      <p:cBhvr>
                                        <p:cTn id="339" dur="2000" fill="hold"/>
                                        <p:tgtEl>
                                          <p:spTgt spid="71"/>
                                        </p:tgtEl>
                                        <p:attrNameLst>
                                          <p:attrName>ppt_h</p:attrName>
                                        </p:attrNameLst>
                                      </p:cBhvr>
                                      <p:tavLst>
                                        <p:tav tm="0">
                                          <p:val>
                                            <p:strVal val="#ppt_h"/>
                                          </p:val>
                                        </p:tav>
                                        <p:tav tm="100000">
                                          <p:val>
                                            <p:strVal val="#ppt_h"/>
                                          </p:val>
                                        </p:tav>
                                      </p:tavLst>
                                    </p:anim>
                                  </p:childTnLst>
                                </p:cTn>
                              </p:par>
                              <p:par>
                                <p:cTn id="340" presetID="45" presetClass="entr" presetSubtype="0" fill="hold" grpId="0" nodeType="withEffect">
                                  <p:stCondLst>
                                    <p:cond delay="0"/>
                                  </p:stCondLst>
                                  <p:childTnLst>
                                    <p:set>
                                      <p:cBhvr>
                                        <p:cTn id="341" dur="1" fill="hold">
                                          <p:stCondLst>
                                            <p:cond delay="0"/>
                                          </p:stCondLst>
                                        </p:cTn>
                                        <p:tgtEl>
                                          <p:spTgt spid="72"/>
                                        </p:tgtEl>
                                        <p:attrNameLst>
                                          <p:attrName>style.visibility</p:attrName>
                                        </p:attrNameLst>
                                      </p:cBhvr>
                                      <p:to>
                                        <p:strVal val="visible"/>
                                      </p:to>
                                    </p:set>
                                    <p:animEffect transition="in" filter="fade">
                                      <p:cBhvr>
                                        <p:cTn id="342" dur="2000"/>
                                        <p:tgtEl>
                                          <p:spTgt spid="72"/>
                                        </p:tgtEl>
                                      </p:cBhvr>
                                    </p:animEffect>
                                    <p:anim calcmode="lin" valueType="num">
                                      <p:cBhvr>
                                        <p:cTn id="343" dur="2000" fill="hold"/>
                                        <p:tgtEl>
                                          <p:spTgt spid="72"/>
                                        </p:tgtEl>
                                        <p:attrNameLst>
                                          <p:attrName>ppt_w</p:attrName>
                                        </p:attrNameLst>
                                      </p:cBhvr>
                                      <p:tavLst>
                                        <p:tav tm="0" fmla="#ppt_w*sin(2.5*pi*$)">
                                          <p:val>
                                            <p:fltVal val="0"/>
                                          </p:val>
                                        </p:tav>
                                        <p:tav tm="100000">
                                          <p:val>
                                            <p:fltVal val="1"/>
                                          </p:val>
                                        </p:tav>
                                      </p:tavLst>
                                    </p:anim>
                                    <p:anim calcmode="lin" valueType="num">
                                      <p:cBhvr>
                                        <p:cTn id="344" dur="2000" fill="hold"/>
                                        <p:tgtEl>
                                          <p:spTgt spid="72"/>
                                        </p:tgtEl>
                                        <p:attrNameLst>
                                          <p:attrName>ppt_h</p:attrName>
                                        </p:attrNameLst>
                                      </p:cBhvr>
                                      <p:tavLst>
                                        <p:tav tm="0">
                                          <p:val>
                                            <p:strVal val="#ppt_h"/>
                                          </p:val>
                                        </p:tav>
                                        <p:tav tm="100000">
                                          <p:val>
                                            <p:strVal val="#ppt_h"/>
                                          </p:val>
                                        </p:tav>
                                      </p:tavLst>
                                    </p:anim>
                                  </p:childTnLst>
                                </p:cTn>
                              </p:par>
                              <p:par>
                                <p:cTn id="345" presetID="45" presetClass="entr" presetSubtype="0" fill="hold" nodeType="withEffect">
                                  <p:stCondLst>
                                    <p:cond delay="0"/>
                                  </p:stCondLst>
                                  <p:childTnLst>
                                    <p:set>
                                      <p:cBhvr>
                                        <p:cTn id="346" dur="1" fill="hold">
                                          <p:stCondLst>
                                            <p:cond delay="0"/>
                                          </p:stCondLst>
                                        </p:cTn>
                                        <p:tgtEl>
                                          <p:spTgt spid="73"/>
                                        </p:tgtEl>
                                        <p:attrNameLst>
                                          <p:attrName>style.visibility</p:attrName>
                                        </p:attrNameLst>
                                      </p:cBhvr>
                                      <p:to>
                                        <p:strVal val="visible"/>
                                      </p:to>
                                    </p:set>
                                    <p:animEffect transition="in" filter="fade">
                                      <p:cBhvr>
                                        <p:cTn id="347" dur="2000"/>
                                        <p:tgtEl>
                                          <p:spTgt spid="73"/>
                                        </p:tgtEl>
                                      </p:cBhvr>
                                    </p:animEffect>
                                    <p:anim calcmode="lin" valueType="num">
                                      <p:cBhvr>
                                        <p:cTn id="348" dur="2000" fill="hold"/>
                                        <p:tgtEl>
                                          <p:spTgt spid="73"/>
                                        </p:tgtEl>
                                        <p:attrNameLst>
                                          <p:attrName>ppt_w</p:attrName>
                                        </p:attrNameLst>
                                      </p:cBhvr>
                                      <p:tavLst>
                                        <p:tav tm="0" fmla="#ppt_w*sin(2.5*pi*$)">
                                          <p:val>
                                            <p:fltVal val="0"/>
                                          </p:val>
                                        </p:tav>
                                        <p:tav tm="100000">
                                          <p:val>
                                            <p:fltVal val="1"/>
                                          </p:val>
                                        </p:tav>
                                      </p:tavLst>
                                    </p:anim>
                                    <p:anim calcmode="lin" valueType="num">
                                      <p:cBhvr>
                                        <p:cTn id="349" dur="2000" fill="hold"/>
                                        <p:tgtEl>
                                          <p:spTgt spid="73"/>
                                        </p:tgtEl>
                                        <p:attrNameLst>
                                          <p:attrName>ppt_h</p:attrName>
                                        </p:attrNameLst>
                                      </p:cBhvr>
                                      <p:tavLst>
                                        <p:tav tm="0">
                                          <p:val>
                                            <p:strVal val="#ppt_h"/>
                                          </p:val>
                                        </p:tav>
                                        <p:tav tm="100000">
                                          <p:val>
                                            <p:strVal val="#ppt_h"/>
                                          </p:val>
                                        </p:tav>
                                      </p:tavLst>
                                    </p:anim>
                                  </p:childTnLst>
                                </p:cTn>
                              </p:par>
                              <p:par>
                                <p:cTn id="350" presetID="45" presetClass="entr" presetSubtype="0" fill="hold" nodeType="withEffect">
                                  <p:stCondLst>
                                    <p:cond delay="0"/>
                                  </p:stCondLst>
                                  <p:childTnLst>
                                    <p:set>
                                      <p:cBhvr>
                                        <p:cTn id="351" dur="1" fill="hold">
                                          <p:stCondLst>
                                            <p:cond delay="0"/>
                                          </p:stCondLst>
                                        </p:cTn>
                                        <p:tgtEl>
                                          <p:spTgt spid="74"/>
                                        </p:tgtEl>
                                        <p:attrNameLst>
                                          <p:attrName>style.visibility</p:attrName>
                                        </p:attrNameLst>
                                      </p:cBhvr>
                                      <p:to>
                                        <p:strVal val="visible"/>
                                      </p:to>
                                    </p:set>
                                    <p:animEffect transition="in" filter="fade">
                                      <p:cBhvr>
                                        <p:cTn id="352" dur="2000"/>
                                        <p:tgtEl>
                                          <p:spTgt spid="74"/>
                                        </p:tgtEl>
                                      </p:cBhvr>
                                    </p:animEffect>
                                    <p:anim calcmode="lin" valueType="num">
                                      <p:cBhvr>
                                        <p:cTn id="353" dur="2000" fill="hold"/>
                                        <p:tgtEl>
                                          <p:spTgt spid="74"/>
                                        </p:tgtEl>
                                        <p:attrNameLst>
                                          <p:attrName>ppt_w</p:attrName>
                                        </p:attrNameLst>
                                      </p:cBhvr>
                                      <p:tavLst>
                                        <p:tav tm="0" fmla="#ppt_w*sin(2.5*pi*$)">
                                          <p:val>
                                            <p:fltVal val="0"/>
                                          </p:val>
                                        </p:tav>
                                        <p:tav tm="100000">
                                          <p:val>
                                            <p:fltVal val="1"/>
                                          </p:val>
                                        </p:tav>
                                      </p:tavLst>
                                    </p:anim>
                                    <p:anim calcmode="lin" valueType="num">
                                      <p:cBhvr>
                                        <p:cTn id="354" dur="2000" fill="hold"/>
                                        <p:tgtEl>
                                          <p:spTgt spid="74"/>
                                        </p:tgtEl>
                                        <p:attrNameLst>
                                          <p:attrName>ppt_h</p:attrName>
                                        </p:attrNameLst>
                                      </p:cBhvr>
                                      <p:tavLst>
                                        <p:tav tm="0">
                                          <p:val>
                                            <p:strVal val="#ppt_h"/>
                                          </p:val>
                                        </p:tav>
                                        <p:tav tm="100000">
                                          <p:val>
                                            <p:strVal val="#ppt_h"/>
                                          </p:val>
                                        </p:tav>
                                      </p:tavLst>
                                    </p:anim>
                                  </p:childTnLst>
                                </p:cTn>
                              </p:par>
                              <p:par>
                                <p:cTn id="355" presetID="45" presetClass="entr" presetSubtype="0" fill="hold" grpId="0" nodeType="withEffect">
                                  <p:stCondLst>
                                    <p:cond delay="0"/>
                                  </p:stCondLst>
                                  <p:childTnLst>
                                    <p:set>
                                      <p:cBhvr>
                                        <p:cTn id="356" dur="1" fill="hold">
                                          <p:stCondLst>
                                            <p:cond delay="0"/>
                                          </p:stCondLst>
                                        </p:cTn>
                                        <p:tgtEl>
                                          <p:spTgt spid="75"/>
                                        </p:tgtEl>
                                        <p:attrNameLst>
                                          <p:attrName>style.visibility</p:attrName>
                                        </p:attrNameLst>
                                      </p:cBhvr>
                                      <p:to>
                                        <p:strVal val="visible"/>
                                      </p:to>
                                    </p:set>
                                    <p:animEffect transition="in" filter="fade">
                                      <p:cBhvr>
                                        <p:cTn id="357" dur="2000"/>
                                        <p:tgtEl>
                                          <p:spTgt spid="75"/>
                                        </p:tgtEl>
                                      </p:cBhvr>
                                    </p:animEffect>
                                    <p:anim calcmode="lin" valueType="num">
                                      <p:cBhvr>
                                        <p:cTn id="358" dur="2000" fill="hold"/>
                                        <p:tgtEl>
                                          <p:spTgt spid="75"/>
                                        </p:tgtEl>
                                        <p:attrNameLst>
                                          <p:attrName>ppt_w</p:attrName>
                                        </p:attrNameLst>
                                      </p:cBhvr>
                                      <p:tavLst>
                                        <p:tav tm="0" fmla="#ppt_w*sin(2.5*pi*$)">
                                          <p:val>
                                            <p:fltVal val="0"/>
                                          </p:val>
                                        </p:tav>
                                        <p:tav tm="100000">
                                          <p:val>
                                            <p:fltVal val="1"/>
                                          </p:val>
                                        </p:tav>
                                      </p:tavLst>
                                    </p:anim>
                                    <p:anim calcmode="lin" valueType="num">
                                      <p:cBhvr>
                                        <p:cTn id="359" dur="2000" fill="hold"/>
                                        <p:tgtEl>
                                          <p:spTgt spid="75"/>
                                        </p:tgtEl>
                                        <p:attrNameLst>
                                          <p:attrName>ppt_h</p:attrName>
                                        </p:attrNameLst>
                                      </p:cBhvr>
                                      <p:tavLst>
                                        <p:tav tm="0">
                                          <p:val>
                                            <p:strVal val="#ppt_h"/>
                                          </p:val>
                                        </p:tav>
                                        <p:tav tm="100000">
                                          <p:val>
                                            <p:strVal val="#ppt_h"/>
                                          </p:val>
                                        </p:tav>
                                      </p:tavLst>
                                    </p:anim>
                                  </p:childTnLst>
                                </p:cTn>
                              </p:par>
                              <p:par>
                                <p:cTn id="360" presetID="45" presetClass="entr" presetSubtype="0" fill="hold" nodeType="withEffect">
                                  <p:stCondLst>
                                    <p:cond delay="0"/>
                                  </p:stCondLst>
                                  <p:childTnLst>
                                    <p:set>
                                      <p:cBhvr>
                                        <p:cTn id="361" dur="1" fill="hold">
                                          <p:stCondLst>
                                            <p:cond delay="0"/>
                                          </p:stCondLst>
                                        </p:cTn>
                                        <p:tgtEl>
                                          <p:spTgt spid="76"/>
                                        </p:tgtEl>
                                        <p:attrNameLst>
                                          <p:attrName>style.visibility</p:attrName>
                                        </p:attrNameLst>
                                      </p:cBhvr>
                                      <p:to>
                                        <p:strVal val="visible"/>
                                      </p:to>
                                    </p:set>
                                    <p:animEffect transition="in" filter="fade">
                                      <p:cBhvr>
                                        <p:cTn id="362" dur="2000"/>
                                        <p:tgtEl>
                                          <p:spTgt spid="76"/>
                                        </p:tgtEl>
                                      </p:cBhvr>
                                    </p:animEffect>
                                    <p:anim calcmode="lin" valueType="num">
                                      <p:cBhvr>
                                        <p:cTn id="363" dur="2000" fill="hold"/>
                                        <p:tgtEl>
                                          <p:spTgt spid="76"/>
                                        </p:tgtEl>
                                        <p:attrNameLst>
                                          <p:attrName>ppt_w</p:attrName>
                                        </p:attrNameLst>
                                      </p:cBhvr>
                                      <p:tavLst>
                                        <p:tav tm="0" fmla="#ppt_w*sin(2.5*pi*$)">
                                          <p:val>
                                            <p:fltVal val="0"/>
                                          </p:val>
                                        </p:tav>
                                        <p:tav tm="100000">
                                          <p:val>
                                            <p:fltVal val="1"/>
                                          </p:val>
                                        </p:tav>
                                      </p:tavLst>
                                    </p:anim>
                                    <p:anim calcmode="lin" valueType="num">
                                      <p:cBhvr>
                                        <p:cTn id="364" dur="2000" fill="hold"/>
                                        <p:tgtEl>
                                          <p:spTgt spid="76"/>
                                        </p:tgtEl>
                                        <p:attrNameLst>
                                          <p:attrName>ppt_h</p:attrName>
                                        </p:attrNameLst>
                                      </p:cBhvr>
                                      <p:tavLst>
                                        <p:tav tm="0">
                                          <p:val>
                                            <p:strVal val="#ppt_h"/>
                                          </p:val>
                                        </p:tav>
                                        <p:tav tm="100000">
                                          <p:val>
                                            <p:strVal val="#ppt_h"/>
                                          </p:val>
                                        </p:tav>
                                      </p:tavLst>
                                    </p:anim>
                                  </p:childTnLst>
                                </p:cTn>
                              </p:par>
                              <p:par>
                                <p:cTn id="365" presetID="45" presetClass="entr" presetSubtype="0" fill="hold" grpId="0" nodeType="withEffect">
                                  <p:stCondLst>
                                    <p:cond delay="0"/>
                                  </p:stCondLst>
                                  <p:childTnLst>
                                    <p:set>
                                      <p:cBhvr>
                                        <p:cTn id="366" dur="1" fill="hold">
                                          <p:stCondLst>
                                            <p:cond delay="0"/>
                                          </p:stCondLst>
                                        </p:cTn>
                                        <p:tgtEl>
                                          <p:spTgt spid="80"/>
                                        </p:tgtEl>
                                        <p:attrNameLst>
                                          <p:attrName>style.visibility</p:attrName>
                                        </p:attrNameLst>
                                      </p:cBhvr>
                                      <p:to>
                                        <p:strVal val="visible"/>
                                      </p:to>
                                    </p:set>
                                    <p:animEffect transition="in" filter="fade">
                                      <p:cBhvr>
                                        <p:cTn id="367" dur="2000"/>
                                        <p:tgtEl>
                                          <p:spTgt spid="80"/>
                                        </p:tgtEl>
                                      </p:cBhvr>
                                    </p:animEffect>
                                    <p:anim calcmode="lin" valueType="num">
                                      <p:cBhvr>
                                        <p:cTn id="368" dur="2000" fill="hold"/>
                                        <p:tgtEl>
                                          <p:spTgt spid="80"/>
                                        </p:tgtEl>
                                        <p:attrNameLst>
                                          <p:attrName>ppt_w</p:attrName>
                                        </p:attrNameLst>
                                      </p:cBhvr>
                                      <p:tavLst>
                                        <p:tav tm="0" fmla="#ppt_w*sin(2.5*pi*$)">
                                          <p:val>
                                            <p:fltVal val="0"/>
                                          </p:val>
                                        </p:tav>
                                        <p:tav tm="100000">
                                          <p:val>
                                            <p:fltVal val="1"/>
                                          </p:val>
                                        </p:tav>
                                      </p:tavLst>
                                    </p:anim>
                                    <p:anim calcmode="lin" valueType="num">
                                      <p:cBhvr>
                                        <p:cTn id="369" dur="2000" fill="hold"/>
                                        <p:tgtEl>
                                          <p:spTgt spid="80"/>
                                        </p:tgtEl>
                                        <p:attrNameLst>
                                          <p:attrName>ppt_h</p:attrName>
                                        </p:attrNameLst>
                                      </p:cBhvr>
                                      <p:tavLst>
                                        <p:tav tm="0">
                                          <p:val>
                                            <p:strVal val="#ppt_h"/>
                                          </p:val>
                                        </p:tav>
                                        <p:tav tm="100000">
                                          <p:val>
                                            <p:strVal val="#ppt_h"/>
                                          </p:val>
                                        </p:tav>
                                      </p:tavLst>
                                    </p:anim>
                                  </p:childTnLst>
                                </p:cTn>
                              </p:par>
                              <p:par>
                                <p:cTn id="370" presetID="45" presetClass="entr" presetSubtype="0" fill="hold" nodeType="withEffect">
                                  <p:stCondLst>
                                    <p:cond delay="0"/>
                                  </p:stCondLst>
                                  <p:childTnLst>
                                    <p:set>
                                      <p:cBhvr>
                                        <p:cTn id="371" dur="1" fill="hold">
                                          <p:stCondLst>
                                            <p:cond delay="0"/>
                                          </p:stCondLst>
                                        </p:cTn>
                                        <p:tgtEl>
                                          <p:spTgt spid="82"/>
                                        </p:tgtEl>
                                        <p:attrNameLst>
                                          <p:attrName>style.visibility</p:attrName>
                                        </p:attrNameLst>
                                      </p:cBhvr>
                                      <p:to>
                                        <p:strVal val="visible"/>
                                      </p:to>
                                    </p:set>
                                    <p:animEffect transition="in" filter="fade">
                                      <p:cBhvr>
                                        <p:cTn id="372" dur="2000"/>
                                        <p:tgtEl>
                                          <p:spTgt spid="82"/>
                                        </p:tgtEl>
                                      </p:cBhvr>
                                    </p:animEffect>
                                    <p:anim calcmode="lin" valueType="num">
                                      <p:cBhvr>
                                        <p:cTn id="373" dur="2000" fill="hold"/>
                                        <p:tgtEl>
                                          <p:spTgt spid="82"/>
                                        </p:tgtEl>
                                        <p:attrNameLst>
                                          <p:attrName>ppt_w</p:attrName>
                                        </p:attrNameLst>
                                      </p:cBhvr>
                                      <p:tavLst>
                                        <p:tav tm="0" fmla="#ppt_w*sin(2.5*pi*$)">
                                          <p:val>
                                            <p:fltVal val="0"/>
                                          </p:val>
                                        </p:tav>
                                        <p:tav tm="100000">
                                          <p:val>
                                            <p:fltVal val="1"/>
                                          </p:val>
                                        </p:tav>
                                      </p:tavLst>
                                    </p:anim>
                                    <p:anim calcmode="lin" valueType="num">
                                      <p:cBhvr>
                                        <p:cTn id="374" dur="2000" fill="hold"/>
                                        <p:tgtEl>
                                          <p:spTgt spid="82"/>
                                        </p:tgtEl>
                                        <p:attrNameLst>
                                          <p:attrName>ppt_h</p:attrName>
                                        </p:attrNameLst>
                                      </p:cBhvr>
                                      <p:tavLst>
                                        <p:tav tm="0">
                                          <p:val>
                                            <p:strVal val="#ppt_h"/>
                                          </p:val>
                                        </p:tav>
                                        <p:tav tm="100000">
                                          <p:val>
                                            <p:strVal val="#ppt_h"/>
                                          </p:val>
                                        </p:tav>
                                      </p:tavLst>
                                    </p:anim>
                                  </p:childTnLst>
                                </p:cTn>
                              </p:par>
                              <p:par>
                                <p:cTn id="375" presetID="45" presetClass="entr" presetSubtype="0" fill="hold" grpId="0" nodeType="withEffect">
                                  <p:stCondLst>
                                    <p:cond delay="0"/>
                                  </p:stCondLst>
                                  <p:childTnLst>
                                    <p:set>
                                      <p:cBhvr>
                                        <p:cTn id="376" dur="1" fill="hold">
                                          <p:stCondLst>
                                            <p:cond delay="0"/>
                                          </p:stCondLst>
                                        </p:cTn>
                                        <p:tgtEl>
                                          <p:spTgt spid="86"/>
                                        </p:tgtEl>
                                        <p:attrNameLst>
                                          <p:attrName>style.visibility</p:attrName>
                                        </p:attrNameLst>
                                      </p:cBhvr>
                                      <p:to>
                                        <p:strVal val="visible"/>
                                      </p:to>
                                    </p:set>
                                    <p:animEffect transition="in" filter="fade">
                                      <p:cBhvr>
                                        <p:cTn id="377" dur="2000"/>
                                        <p:tgtEl>
                                          <p:spTgt spid="86"/>
                                        </p:tgtEl>
                                      </p:cBhvr>
                                    </p:animEffect>
                                    <p:anim calcmode="lin" valueType="num">
                                      <p:cBhvr>
                                        <p:cTn id="378" dur="2000" fill="hold"/>
                                        <p:tgtEl>
                                          <p:spTgt spid="86"/>
                                        </p:tgtEl>
                                        <p:attrNameLst>
                                          <p:attrName>ppt_w</p:attrName>
                                        </p:attrNameLst>
                                      </p:cBhvr>
                                      <p:tavLst>
                                        <p:tav tm="0" fmla="#ppt_w*sin(2.5*pi*$)">
                                          <p:val>
                                            <p:fltVal val="0"/>
                                          </p:val>
                                        </p:tav>
                                        <p:tav tm="100000">
                                          <p:val>
                                            <p:fltVal val="1"/>
                                          </p:val>
                                        </p:tav>
                                      </p:tavLst>
                                    </p:anim>
                                    <p:anim calcmode="lin" valueType="num">
                                      <p:cBhvr>
                                        <p:cTn id="379" dur="2000" fill="hold"/>
                                        <p:tgtEl>
                                          <p:spTgt spid="86"/>
                                        </p:tgtEl>
                                        <p:attrNameLst>
                                          <p:attrName>ppt_h</p:attrName>
                                        </p:attrNameLst>
                                      </p:cBhvr>
                                      <p:tavLst>
                                        <p:tav tm="0">
                                          <p:val>
                                            <p:strVal val="#ppt_h"/>
                                          </p:val>
                                        </p:tav>
                                        <p:tav tm="100000">
                                          <p:val>
                                            <p:strVal val="#ppt_h"/>
                                          </p:val>
                                        </p:tav>
                                      </p:tavLst>
                                    </p:anim>
                                  </p:childTnLst>
                                </p:cTn>
                              </p:par>
                            </p:childTnLst>
                          </p:cTn>
                        </p:par>
                        <p:par>
                          <p:cTn id="380" fill="hold">
                            <p:stCondLst>
                              <p:cond delay="2000"/>
                            </p:stCondLst>
                            <p:childTnLst>
                              <p:par>
                                <p:cTn id="381" presetID="1" presetClass="mediacall" presetSubtype="0" fill="hold" nodeType="afterEffect">
                                  <p:stCondLst>
                                    <p:cond delay="0"/>
                                  </p:stCondLst>
                                  <p:childTnLst>
                                    <p:cmd type="call" cmd="playFrom(0.0)">
                                      <p:cBhvr>
                                        <p:cTn id="382" dur="78013" fill="hold"/>
                                        <p:tgtEl>
                                          <p:spTgt spid="3"/>
                                        </p:tgtEl>
                                      </p:cBhvr>
                                    </p:cmd>
                                  </p:childTnLst>
                                </p:cTn>
                              </p:par>
                            </p:childTnLst>
                          </p:cTn>
                        </p:par>
                      </p:childTnLst>
                    </p:cTn>
                  </p:par>
                </p:childTnLst>
              </p:cTn>
              <p:prevCondLst>
                <p:cond evt="onPrev" delay="0">
                  <p:tgtEl>
                    <p:sldTgt/>
                  </p:tgtEl>
                </p:cond>
              </p:prevCondLst>
              <p:nextCondLst>
                <p:cond evt="onNext" delay="0">
                  <p:tgtEl>
                    <p:sldTgt/>
                  </p:tgtEl>
                </p:cond>
              </p:nextCondLst>
            </p:seq>
            <p:audio>
              <p:cMediaNode vol="80000">
                <p:cTn id="383" fill="hold" display="0">
                  <p:stCondLst>
                    <p:cond delay="indefinite"/>
                  </p:stCondLst>
                  <p:endCondLst>
                    <p:cond evt="onStopAudio" delay="0">
                      <p:tgtEl>
                        <p:sldTgt/>
                      </p:tgtEl>
                    </p:cond>
                  </p:endCondLst>
                </p:cTn>
                <p:tgtEl>
                  <p:spTgt spid="3"/>
                </p:tgtEl>
              </p:cMediaNode>
            </p:audio>
          </p:childTnLst>
        </p:cTn>
      </p:par>
    </p:tnLst>
    <p:bldLst>
      <p:bldP spid="6" grpId="0"/>
      <p:bldP spid="8" grpId="0"/>
      <p:bldP spid="9" grpId="0" animBg="1"/>
      <p:bldP spid="10" grpId="0" animBg="1"/>
      <p:bldP spid="11" grpId="0" animBg="1"/>
      <p:bldP spid="12" grpId="0" animBg="1"/>
      <p:bldP spid="13" grpId="0" animBg="1"/>
      <p:bldP spid="14" grpId="0" animBg="1"/>
      <p:bldP spid="15" grpId="0" animBg="1"/>
      <p:bldP spid="16" grpId="0" animBg="1"/>
      <p:bldP spid="17" grpId="0" animBg="1"/>
      <p:bldP spid="18" grpId="0" animBg="1"/>
      <p:bldP spid="19" grpId="0" animBg="1"/>
      <p:bldP spid="20" grpId="0" animBg="1"/>
      <p:bldP spid="21" grpId="0" animBg="1"/>
      <p:bldP spid="22" grpId="0" animBg="1"/>
      <p:bldP spid="23" grpId="0" animBg="1"/>
      <p:bldP spid="24" grpId="0" animBg="1"/>
      <p:bldP spid="25" grpId="0" animBg="1"/>
      <p:bldP spid="26" grpId="0" animBg="1"/>
      <p:bldP spid="27" grpId="0" animBg="1"/>
      <p:bldP spid="28" grpId="0" animBg="1"/>
      <p:bldP spid="31" grpId="0" animBg="1"/>
      <p:bldP spid="38" grpId="0"/>
      <p:bldP spid="39" grpId="0"/>
      <p:bldP spid="40" grpId="0"/>
      <p:bldP spid="41" grpId="0"/>
      <p:bldP spid="42" grpId="0"/>
      <p:bldP spid="48" grpId="0"/>
      <p:bldP spid="49" grpId="0"/>
      <p:bldP spid="50" grpId="0"/>
      <p:bldP spid="51" grpId="0"/>
      <p:bldP spid="52" grpId="0"/>
      <p:bldP spid="58" grpId="0"/>
      <p:bldP spid="59" grpId="0"/>
      <p:bldP spid="60" grpId="0"/>
      <p:bldP spid="61" grpId="0"/>
      <p:bldP spid="62" grpId="0"/>
      <p:bldP spid="63" grpId="0" animBg="1"/>
      <p:bldP spid="64" grpId="0" animBg="1"/>
      <p:bldP spid="65" grpId="0" animBg="1"/>
      <p:bldP spid="70" grpId="0"/>
      <p:bldP spid="71" grpId="0"/>
      <p:bldP spid="72" grpId="0"/>
      <p:bldP spid="75" grpId="0" animBg="1"/>
      <p:bldP spid="80" grpId="0"/>
      <p:bldP spid="86" grpId="0"/>
    </p:bldLst>
  </p:timing>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5" name="Picture 4">
            <a:extLst>
              <a:ext uri="{FF2B5EF4-FFF2-40B4-BE49-F238E27FC236}">
                <a16:creationId xmlns:a16="http://schemas.microsoft.com/office/drawing/2014/main" id="{C3A17C84-4820-3C15-A1C7-E8B000735EAA}"/>
              </a:ext>
            </a:extLst>
          </p:cNvPr>
          <p:cNvPicPr>
            <a:picLocks noChangeAspect="1"/>
          </p:cNvPicPr>
          <p:nvPr/>
        </p:nvPicPr>
        <p:blipFill>
          <a:blip r:embed="rId4"/>
          <a:srcRect r="44372"/>
          <a:stretch>
            <a:fillRect/>
          </a:stretch>
        </p:blipFill>
        <p:spPr>
          <a:xfrm>
            <a:off x="3239" y="0"/>
            <a:ext cx="6778561" cy="6858000"/>
          </a:xfrm>
          <a:prstGeom prst="rect">
            <a:avLst/>
          </a:prstGeom>
        </p:spPr>
      </p:pic>
      <p:sp>
        <p:nvSpPr>
          <p:cNvPr id="6" name="TextBox 5">
            <a:extLst>
              <a:ext uri="{FF2B5EF4-FFF2-40B4-BE49-F238E27FC236}">
                <a16:creationId xmlns:a16="http://schemas.microsoft.com/office/drawing/2014/main" id="{4E4A964C-0B39-6EE0-9C9A-6CAAD70F610A}"/>
              </a:ext>
            </a:extLst>
          </p:cNvPr>
          <p:cNvSpPr txBox="1"/>
          <p:nvPr/>
        </p:nvSpPr>
        <p:spPr>
          <a:xfrm>
            <a:off x="2082799" y="169850"/>
            <a:ext cx="7632299" cy="830997"/>
          </a:xfrm>
          <a:prstGeom prst="rect">
            <a:avLst/>
          </a:prstGeom>
          <a:noFill/>
        </p:spPr>
        <p:txBody>
          <a:bodyPr wrap="square" rtlCol="0">
            <a:spAutoFit/>
          </a:bodyPr>
          <a:lstStyle/>
          <a:p>
            <a:r>
              <a:rPr lang="en-GB" sz="4800" b="1" dirty="0">
                <a:solidFill>
                  <a:srgbClr val="0F121A"/>
                </a:solidFill>
                <a:latin typeface="Modern No. 20" panose="02070704070505020303" pitchFamily="18" charset="0"/>
              </a:rPr>
              <a:t>Conclusion</a:t>
            </a:r>
            <a:endParaRPr lang="en-GB" sz="2800" b="1" dirty="0">
              <a:solidFill>
                <a:srgbClr val="0F121A"/>
              </a:solidFill>
              <a:latin typeface="Modern No. 20" panose="02070704070505020303" pitchFamily="18" charset="0"/>
            </a:endParaRPr>
          </a:p>
        </p:txBody>
      </p:sp>
      <p:cxnSp>
        <p:nvCxnSpPr>
          <p:cNvPr id="7" name="Straight Connector 6">
            <a:extLst>
              <a:ext uri="{FF2B5EF4-FFF2-40B4-BE49-F238E27FC236}">
                <a16:creationId xmlns:a16="http://schemas.microsoft.com/office/drawing/2014/main" id="{0099E2FA-1E72-95C7-C697-D96DC12FDD9C}"/>
              </a:ext>
            </a:extLst>
          </p:cNvPr>
          <p:cNvCxnSpPr>
            <a:cxnSpLocks/>
          </p:cNvCxnSpPr>
          <p:nvPr/>
        </p:nvCxnSpPr>
        <p:spPr>
          <a:xfrm>
            <a:off x="2172230" y="927255"/>
            <a:ext cx="1317730" cy="12632"/>
          </a:xfrm>
          <a:prstGeom prst="line">
            <a:avLst/>
          </a:prstGeom>
          <a:ln w="38100">
            <a:solidFill>
              <a:srgbClr val="845D9E"/>
            </a:solidFill>
          </a:ln>
        </p:spPr>
        <p:style>
          <a:lnRef idx="2">
            <a:schemeClr val="accent1"/>
          </a:lnRef>
          <a:fillRef idx="0">
            <a:schemeClr val="accent1"/>
          </a:fillRef>
          <a:effectRef idx="1">
            <a:schemeClr val="accent1"/>
          </a:effectRef>
          <a:fontRef idx="minor">
            <a:schemeClr val="tx1"/>
          </a:fontRef>
        </p:style>
      </p:cxnSp>
      <p:sp>
        <p:nvSpPr>
          <p:cNvPr id="8" name="Rectangle: Rounded Corners 7">
            <a:extLst>
              <a:ext uri="{FF2B5EF4-FFF2-40B4-BE49-F238E27FC236}">
                <a16:creationId xmlns:a16="http://schemas.microsoft.com/office/drawing/2014/main" id="{24DD0F41-C286-4C3F-924B-02A0E1F19CC4}"/>
              </a:ext>
            </a:extLst>
          </p:cNvPr>
          <p:cNvSpPr/>
          <p:nvPr/>
        </p:nvSpPr>
        <p:spPr>
          <a:xfrm>
            <a:off x="221510" y="1087120"/>
            <a:ext cx="5021050" cy="5601030"/>
          </a:xfrm>
          <a:prstGeom prst="roundRect">
            <a:avLst>
              <a:gd name="adj" fmla="val 3287"/>
            </a:avLst>
          </a:prstGeom>
          <a:solidFill>
            <a:srgbClr val="FBEFEF"/>
          </a:solidFill>
          <a:ln>
            <a:solidFill>
              <a:srgbClr val="FBEFEF"/>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sz="1400"/>
          </a:p>
        </p:txBody>
      </p:sp>
      <p:sp>
        <p:nvSpPr>
          <p:cNvPr id="9" name="Rectangle: Rounded Corners 8">
            <a:extLst>
              <a:ext uri="{FF2B5EF4-FFF2-40B4-BE49-F238E27FC236}">
                <a16:creationId xmlns:a16="http://schemas.microsoft.com/office/drawing/2014/main" id="{E88AD996-9F76-4873-D313-5C7B4FCECE60}"/>
              </a:ext>
            </a:extLst>
          </p:cNvPr>
          <p:cNvSpPr/>
          <p:nvPr/>
        </p:nvSpPr>
        <p:spPr>
          <a:xfrm>
            <a:off x="364755" y="1783565"/>
            <a:ext cx="4734560" cy="738073"/>
          </a:xfrm>
          <a:prstGeom prst="roundRect">
            <a:avLst/>
          </a:prstGeom>
          <a:solidFill>
            <a:srgbClr val="F7E1E2"/>
          </a:solidFill>
          <a:ln>
            <a:solidFill>
              <a:srgbClr val="F7E1E2"/>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endParaRPr lang="en-GB" sz="1400" dirty="0">
              <a:solidFill>
                <a:schemeClr val="tx1"/>
              </a:solidFill>
            </a:endParaRPr>
          </a:p>
        </p:txBody>
      </p:sp>
      <p:sp>
        <p:nvSpPr>
          <p:cNvPr id="10" name="Rectangle: Rounded Corners 9">
            <a:extLst>
              <a:ext uri="{FF2B5EF4-FFF2-40B4-BE49-F238E27FC236}">
                <a16:creationId xmlns:a16="http://schemas.microsoft.com/office/drawing/2014/main" id="{EB48566E-7468-0649-717D-403693F5200B}"/>
              </a:ext>
            </a:extLst>
          </p:cNvPr>
          <p:cNvSpPr/>
          <p:nvPr/>
        </p:nvSpPr>
        <p:spPr>
          <a:xfrm>
            <a:off x="364755" y="2563208"/>
            <a:ext cx="4734560" cy="738073"/>
          </a:xfrm>
          <a:prstGeom prst="roundRect">
            <a:avLst/>
          </a:prstGeom>
          <a:solidFill>
            <a:srgbClr val="F6E5E6"/>
          </a:solidFill>
          <a:ln>
            <a:solidFill>
              <a:srgbClr val="F6E5E6"/>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endParaRPr lang="en-GB" sz="1400" dirty="0">
              <a:solidFill>
                <a:schemeClr val="tx1"/>
              </a:solidFill>
            </a:endParaRPr>
          </a:p>
        </p:txBody>
      </p:sp>
      <p:sp>
        <p:nvSpPr>
          <p:cNvPr id="11" name="Rectangle: Rounded Corners 10">
            <a:extLst>
              <a:ext uri="{FF2B5EF4-FFF2-40B4-BE49-F238E27FC236}">
                <a16:creationId xmlns:a16="http://schemas.microsoft.com/office/drawing/2014/main" id="{AE6D49FA-2C8B-F13A-32D8-6E891B78FB95}"/>
              </a:ext>
            </a:extLst>
          </p:cNvPr>
          <p:cNvSpPr/>
          <p:nvPr/>
        </p:nvSpPr>
        <p:spPr>
          <a:xfrm>
            <a:off x="364755" y="3344418"/>
            <a:ext cx="4734560" cy="738073"/>
          </a:xfrm>
          <a:prstGeom prst="roundRect">
            <a:avLst/>
          </a:prstGeom>
          <a:solidFill>
            <a:srgbClr val="F8E8E6"/>
          </a:solidFill>
          <a:ln>
            <a:solidFill>
              <a:srgbClr val="F8E8E6"/>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endParaRPr lang="en-GB" sz="1400" dirty="0">
              <a:solidFill>
                <a:schemeClr val="tx1"/>
              </a:solidFill>
            </a:endParaRPr>
          </a:p>
        </p:txBody>
      </p:sp>
      <p:sp>
        <p:nvSpPr>
          <p:cNvPr id="12" name="Rectangle: Rounded Corners 11">
            <a:extLst>
              <a:ext uri="{FF2B5EF4-FFF2-40B4-BE49-F238E27FC236}">
                <a16:creationId xmlns:a16="http://schemas.microsoft.com/office/drawing/2014/main" id="{CD4F7FA9-32A8-0249-991C-A1E03CF96D2A}"/>
              </a:ext>
            </a:extLst>
          </p:cNvPr>
          <p:cNvSpPr/>
          <p:nvPr/>
        </p:nvSpPr>
        <p:spPr>
          <a:xfrm>
            <a:off x="364755" y="4128705"/>
            <a:ext cx="4734560" cy="738073"/>
          </a:xfrm>
          <a:prstGeom prst="roundRect">
            <a:avLst/>
          </a:prstGeom>
          <a:solidFill>
            <a:srgbClr val="F8E5E7"/>
          </a:solidFill>
          <a:ln>
            <a:solidFill>
              <a:srgbClr val="F8E5E7"/>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endParaRPr lang="en-GB" sz="1400" dirty="0">
              <a:solidFill>
                <a:schemeClr val="tx1"/>
              </a:solidFill>
            </a:endParaRPr>
          </a:p>
        </p:txBody>
      </p:sp>
      <p:sp>
        <p:nvSpPr>
          <p:cNvPr id="13" name="Rectangle: Rounded Corners 12">
            <a:extLst>
              <a:ext uri="{FF2B5EF4-FFF2-40B4-BE49-F238E27FC236}">
                <a16:creationId xmlns:a16="http://schemas.microsoft.com/office/drawing/2014/main" id="{AF428346-2BC8-1691-37D1-59E8588CD811}"/>
              </a:ext>
            </a:extLst>
          </p:cNvPr>
          <p:cNvSpPr/>
          <p:nvPr/>
        </p:nvSpPr>
        <p:spPr>
          <a:xfrm>
            <a:off x="364755" y="4909915"/>
            <a:ext cx="4734560" cy="738073"/>
          </a:xfrm>
          <a:prstGeom prst="roundRect">
            <a:avLst/>
          </a:prstGeom>
          <a:solidFill>
            <a:srgbClr val="F1E8EF"/>
          </a:solidFill>
          <a:ln>
            <a:solidFill>
              <a:srgbClr val="F1E8EF"/>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endParaRPr lang="en-GB" sz="1400" dirty="0">
              <a:solidFill>
                <a:schemeClr val="tx1"/>
              </a:solidFill>
            </a:endParaRPr>
          </a:p>
        </p:txBody>
      </p:sp>
      <p:sp>
        <p:nvSpPr>
          <p:cNvPr id="14" name="Rectangle: Rounded Corners 13">
            <a:extLst>
              <a:ext uri="{FF2B5EF4-FFF2-40B4-BE49-F238E27FC236}">
                <a16:creationId xmlns:a16="http://schemas.microsoft.com/office/drawing/2014/main" id="{11FF7877-A662-0A32-50D1-2505E7560DBB}"/>
              </a:ext>
            </a:extLst>
          </p:cNvPr>
          <p:cNvSpPr/>
          <p:nvPr/>
        </p:nvSpPr>
        <p:spPr>
          <a:xfrm>
            <a:off x="364755" y="1210012"/>
            <a:ext cx="4734560" cy="532151"/>
          </a:xfrm>
          <a:prstGeom prst="roundRect">
            <a:avLst>
              <a:gd name="adj" fmla="val 28520"/>
            </a:avLst>
          </a:prstGeom>
          <a:solidFill>
            <a:srgbClr val="E8B6B5"/>
          </a:solidFill>
          <a:ln>
            <a:solidFill>
              <a:srgbClr val="E8B6B5"/>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r>
              <a:rPr lang="en-GB" sz="2400" b="1" dirty="0">
                <a:solidFill>
                  <a:schemeClr val="tx1"/>
                </a:solidFill>
              </a:rPr>
              <a:t>                       Key Findings </a:t>
            </a:r>
          </a:p>
        </p:txBody>
      </p:sp>
      <p:sp>
        <p:nvSpPr>
          <p:cNvPr id="15" name="Rectangle: Rounded Corners 14">
            <a:extLst>
              <a:ext uri="{FF2B5EF4-FFF2-40B4-BE49-F238E27FC236}">
                <a16:creationId xmlns:a16="http://schemas.microsoft.com/office/drawing/2014/main" id="{76F65C81-D6F6-F573-8728-48F4B542F568}"/>
              </a:ext>
            </a:extLst>
          </p:cNvPr>
          <p:cNvSpPr/>
          <p:nvPr/>
        </p:nvSpPr>
        <p:spPr>
          <a:xfrm>
            <a:off x="364755" y="5691125"/>
            <a:ext cx="4734560" cy="738073"/>
          </a:xfrm>
          <a:prstGeom prst="roundRect">
            <a:avLst/>
          </a:prstGeom>
          <a:solidFill>
            <a:srgbClr val="E8EAE9"/>
          </a:solidFill>
          <a:ln>
            <a:solidFill>
              <a:srgbClr val="E8EAE9"/>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endParaRPr lang="en-GB" sz="1400" dirty="0">
              <a:solidFill>
                <a:schemeClr val="tx1"/>
              </a:solidFill>
            </a:endParaRPr>
          </a:p>
        </p:txBody>
      </p:sp>
      <p:sp>
        <p:nvSpPr>
          <p:cNvPr id="16" name="TextBox 15">
            <a:extLst>
              <a:ext uri="{FF2B5EF4-FFF2-40B4-BE49-F238E27FC236}">
                <a16:creationId xmlns:a16="http://schemas.microsoft.com/office/drawing/2014/main" id="{6CFBBDCB-7114-0BFB-2F98-925DE2A9C019}"/>
              </a:ext>
            </a:extLst>
          </p:cNvPr>
          <p:cNvSpPr txBox="1"/>
          <p:nvPr/>
        </p:nvSpPr>
        <p:spPr>
          <a:xfrm>
            <a:off x="979435" y="1828436"/>
            <a:ext cx="4176196" cy="584775"/>
          </a:xfrm>
          <a:prstGeom prst="rect">
            <a:avLst/>
          </a:prstGeom>
          <a:noFill/>
        </p:spPr>
        <p:txBody>
          <a:bodyPr wrap="square" rtlCol="0">
            <a:spAutoFit/>
          </a:bodyPr>
          <a:lstStyle/>
          <a:p>
            <a:r>
              <a:rPr lang="en-GB" sz="1600" dirty="0"/>
              <a:t>Population ageing requires adaptable, equitable and sustainable care services. </a:t>
            </a:r>
          </a:p>
        </p:txBody>
      </p:sp>
      <p:sp>
        <p:nvSpPr>
          <p:cNvPr id="17" name="TextBox 16">
            <a:extLst>
              <a:ext uri="{FF2B5EF4-FFF2-40B4-BE49-F238E27FC236}">
                <a16:creationId xmlns:a16="http://schemas.microsoft.com/office/drawing/2014/main" id="{C0DA1D9C-995A-A3FD-BAB2-C5F4A729A326}"/>
              </a:ext>
            </a:extLst>
          </p:cNvPr>
          <p:cNvSpPr txBox="1"/>
          <p:nvPr/>
        </p:nvSpPr>
        <p:spPr>
          <a:xfrm>
            <a:off x="961655" y="2607911"/>
            <a:ext cx="4176196" cy="584775"/>
          </a:xfrm>
          <a:prstGeom prst="rect">
            <a:avLst/>
          </a:prstGeom>
          <a:noFill/>
        </p:spPr>
        <p:txBody>
          <a:bodyPr wrap="square" rtlCol="0">
            <a:spAutoFit/>
          </a:bodyPr>
          <a:lstStyle/>
          <a:p>
            <a:r>
              <a:rPr lang="en-GB" sz="1600" dirty="0">
                <a:solidFill>
                  <a:schemeClr val="tx1"/>
                </a:solidFill>
              </a:rPr>
              <a:t>Residential and community-based care offer benefits but also face significant limitations. </a:t>
            </a:r>
          </a:p>
        </p:txBody>
      </p:sp>
      <p:sp>
        <p:nvSpPr>
          <p:cNvPr id="18" name="TextBox 17">
            <a:extLst>
              <a:ext uri="{FF2B5EF4-FFF2-40B4-BE49-F238E27FC236}">
                <a16:creationId xmlns:a16="http://schemas.microsoft.com/office/drawing/2014/main" id="{99E69AEA-FF83-91FE-55E9-C6079BF1454D}"/>
              </a:ext>
            </a:extLst>
          </p:cNvPr>
          <p:cNvSpPr txBox="1"/>
          <p:nvPr/>
        </p:nvSpPr>
        <p:spPr>
          <a:xfrm>
            <a:off x="965730" y="3325394"/>
            <a:ext cx="4176196" cy="830997"/>
          </a:xfrm>
          <a:prstGeom prst="rect">
            <a:avLst/>
          </a:prstGeom>
          <a:noFill/>
        </p:spPr>
        <p:txBody>
          <a:bodyPr wrap="square" rtlCol="0">
            <a:spAutoFit/>
          </a:bodyPr>
          <a:lstStyle/>
          <a:p>
            <a:r>
              <a:rPr lang="en-GB" sz="1600" dirty="0">
                <a:solidFill>
                  <a:schemeClr val="tx1"/>
                </a:solidFill>
              </a:rPr>
              <a:t>Activity, continuity and life course theories help explain individual needs and inequalities. </a:t>
            </a:r>
          </a:p>
        </p:txBody>
      </p:sp>
      <p:sp>
        <p:nvSpPr>
          <p:cNvPr id="19" name="TextBox 18">
            <a:extLst>
              <a:ext uri="{FF2B5EF4-FFF2-40B4-BE49-F238E27FC236}">
                <a16:creationId xmlns:a16="http://schemas.microsoft.com/office/drawing/2014/main" id="{C9C4FB33-66D7-A920-0FB5-958D720F9B40}"/>
              </a:ext>
            </a:extLst>
          </p:cNvPr>
          <p:cNvSpPr txBox="1"/>
          <p:nvPr/>
        </p:nvSpPr>
        <p:spPr>
          <a:xfrm>
            <a:off x="961655" y="4227309"/>
            <a:ext cx="3526961" cy="523220"/>
          </a:xfrm>
          <a:prstGeom prst="rect">
            <a:avLst/>
          </a:prstGeom>
          <a:noFill/>
        </p:spPr>
        <p:txBody>
          <a:bodyPr wrap="square">
            <a:spAutoFit/>
          </a:bodyPr>
          <a:lstStyle/>
          <a:p>
            <a:r>
              <a:rPr lang="en-GB" sz="1400" dirty="0">
                <a:solidFill>
                  <a:schemeClr val="tx1"/>
                </a:solidFill>
              </a:rPr>
              <a:t>Legislation establishes important rights, but implementation remains inconsistent. </a:t>
            </a:r>
          </a:p>
        </p:txBody>
      </p:sp>
      <p:sp>
        <p:nvSpPr>
          <p:cNvPr id="20" name="TextBox 19">
            <a:extLst>
              <a:ext uri="{FF2B5EF4-FFF2-40B4-BE49-F238E27FC236}">
                <a16:creationId xmlns:a16="http://schemas.microsoft.com/office/drawing/2014/main" id="{E1320F87-B792-5F3C-8A0C-A715021D6CEC}"/>
              </a:ext>
            </a:extLst>
          </p:cNvPr>
          <p:cNvSpPr txBox="1"/>
          <p:nvPr/>
        </p:nvSpPr>
        <p:spPr>
          <a:xfrm>
            <a:off x="961655" y="5017341"/>
            <a:ext cx="3890273" cy="523220"/>
          </a:xfrm>
          <a:prstGeom prst="rect">
            <a:avLst/>
          </a:prstGeom>
          <a:noFill/>
        </p:spPr>
        <p:txBody>
          <a:bodyPr wrap="square">
            <a:spAutoFit/>
          </a:bodyPr>
          <a:lstStyle/>
          <a:p>
            <a:r>
              <a:rPr lang="en-GB" sz="1400" dirty="0">
                <a:solidFill>
                  <a:schemeClr val="tx1"/>
                </a:solidFill>
              </a:rPr>
              <a:t>Technology can enhance independence when it is accessible, ethical and person-centred. </a:t>
            </a:r>
          </a:p>
        </p:txBody>
      </p:sp>
      <p:sp>
        <p:nvSpPr>
          <p:cNvPr id="21" name="TextBox 20">
            <a:extLst>
              <a:ext uri="{FF2B5EF4-FFF2-40B4-BE49-F238E27FC236}">
                <a16:creationId xmlns:a16="http://schemas.microsoft.com/office/drawing/2014/main" id="{A4FAC160-B967-C24C-19C0-B8F36C436B04}"/>
              </a:ext>
            </a:extLst>
          </p:cNvPr>
          <p:cNvSpPr txBox="1"/>
          <p:nvPr/>
        </p:nvSpPr>
        <p:spPr>
          <a:xfrm>
            <a:off x="961655" y="5798551"/>
            <a:ext cx="3772905" cy="523220"/>
          </a:xfrm>
          <a:prstGeom prst="rect">
            <a:avLst/>
          </a:prstGeom>
          <a:noFill/>
        </p:spPr>
        <p:txBody>
          <a:bodyPr wrap="square">
            <a:spAutoFit/>
          </a:bodyPr>
          <a:lstStyle/>
          <a:p>
            <a:r>
              <a:rPr lang="en-GB" sz="1400" dirty="0">
                <a:solidFill>
                  <a:schemeClr val="tx1"/>
                </a:solidFill>
              </a:rPr>
              <a:t>Reablement, workforce development and meaningful involvement should be priorities. </a:t>
            </a:r>
          </a:p>
        </p:txBody>
      </p:sp>
      <p:pic>
        <p:nvPicPr>
          <p:cNvPr id="22" name="Picture 21">
            <a:extLst>
              <a:ext uri="{FF2B5EF4-FFF2-40B4-BE49-F238E27FC236}">
                <a16:creationId xmlns:a16="http://schemas.microsoft.com/office/drawing/2014/main" id="{BF2AE07F-E1B8-B903-BD41-3A6785EA99FC}"/>
              </a:ext>
            </a:extLst>
          </p:cNvPr>
          <p:cNvPicPr>
            <a:picLocks noChangeAspect="1"/>
          </p:cNvPicPr>
          <p:nvPr/>
        </p:nvPicPr>
        <p:blipFill>
          <a:blip r:embed="rId5"/>
          <a:srcRect l="1848" t="82188" r="84176" b="4302"/>
          <a:stretch>
            <a:fillRect/>
          </a:stretch>
        </p:blipFill>
        <p:spPr>
          <a:xfrm>
            <a:off x="364755" y="5771038"/>
            <a:ext cx="594412" cy="602467"/>
          </a:xfrm>
          <a:prstGeom prst="flowChartConnector">
            <a:avLst/>
          </a:prstGeom>
        </p:spPr>
      </p:pic>
      <p:pic>
        <p:nvPicPr>
          <p:cNvPr id="23" name="Picture 22">
            <a:extLst>
              <a:ext uri="{FF2B5EF4-FFF2-40B4-BE49-F238E27FC236}">
                <a16:creationId xmlns:a16="http://schemas.microsoft.com/office/drawing/2014/main" id="{1DEF7F9D-9251-FF52-238C-20282E98DC7F}"/>
              </a:ext>
            </a:extLst>
          </p:cNvPr>
          <p:cNvPicPr>
            <a:picLocks noChangeAspect="1"/>
          </p:cNvPicPr>
          <p:nvPr/>
        </p:nvPicPr>
        <p:blipFill>
          <a:blip r:embed="rId5"/>
          <a:srcRect l="1935" t="68086" r="84392" b="18844"/>
          <a:stretch>
            <a:fillRect/>
          </a:stretch>
        </p:blipFill>
        <p:spPr>
          <a:xfrm>
            <a:off x="372428" y="5017341"/>
            <a:ext cx="586248" cy="587510"/>
          </a:xfrm>
          <a:prstGeom prst="flowChartConnector">
            <a:avLst/>
          </a:prstGeom>
        </p:spPr>
      </p:pic>
      <p:pic>
        <p:nvPicPr>
          <p:cNvPr id="24" name="Picture 23">
            <a:extLst>
              <a:ext uri="{FF2B5EF4-FFF2-40B4-BE49-F238E27FC236}">
                <a16:creationId xmlns:a16="http://schemas.microsoft.com/office/drawing/2014/main" id="{5954E5D8-6DED-B0AC-3934-0E9A84C9AF30}"/>
              </a:ext>
            </a:extLst>
          </p:cNvPr>
          <p:cNvPicPr>
            <a:picLocks noChangeAspect="1"/>
          </p:cNvPicPr>
          <p:nvPr/>
        </p:nvPicPr>
        <p:blipFill>
          <a:blip r:embed="rId5"/>
          <a:srcRect l="2220" t="54245" r="84637" b="33004"/>
          <a:stretch>
            <a:fillRect/>
          </a:stretch>
        </p:blipFill>
        <p:spPr>
          <a:xfrm>
            <a:off x="372428" y="4175351"/>
            <a:ext cx="616477" cy="627137"/>
          </a:xfrm>
          <a:prstGeom prst="flowChartConnector">
            <a:avLst/>
          </a:prstGeom>
        </p:spPr>
      </p:pic>
      <p:pic>
        <p:nvPicPr>
          <p:cNvPr id="25" name="Picture 24">
            <a:extLst>
              <a:ext uri="{FF2B5EF4-FFF2-40B4-BE49-F238E27FC236}">
                <a16:creationId xmlns:a16="http://schemas.microsoft.com/office/drawing/2014/main" id="{A76C0C77-4D28-8775-473B-E18FAA3ECCC2}"/>
              </a:ext>
            </a:extLst>
          </p:cNvPr>
          <p:cNvPicPr>
            <a:picLocks noChangeAspect="1"/>
          </p:cNvPicPr>
          <p:nvPr/>
        </p:nvPicPr>
        <p:blipFill>
          <a:blip r:embed="rId5"/>
          <a:srcRect l="2324" t="40514" r="84444" b="46733"/>
          <a:stretch>
            <a:fillRect/>
          </a:stretch>
        </p:blipFill>
        <p:spPr>
          <a:xfrm>
            <a:off x="372429" y="3387386"/>
            <a:ext cx="601864" cy="608224"/>
          </a:xfrm>
          <a:prstGeom prst="flowChartConnector">
            <a:avLst/>
          </a:prstGeom>
        </p:spPr>
      </p:pic>
      <p:pic>
        <p:nvPicPr>
          <p:cNvPr id="26" name="Picture 25">
            <a:extLst>
              <a:ext uri="{FF2B5EF4-FFF2-40B4-BE49-F238E27FC236}">
                <a16:creationId xmlns:a16="http://schemas.microsoft.com/office/drawing/2014/main" id="{32AE517D-6DD8-6D82-67A4-DC320BA14937}"/>
              </a:ext>
            </a:extLst>
          </p:cNvPr>
          <p:cNvPicPr>
            <a:picLocks noChangeAspect="1"/>
          </p:cNvPicPr>
          <p:nvPr/>
        </p:nvPicPr>
        <p:blipFill>
          <a:blip r:embed="rId5"/>
          <a:srcRect l="1861" t="27252" r="84381" b="60357"/>
          <a:stretch>
            <a:fillRect/>
          </a:stretch>
        </p:blipFill>
        <p:spPr>
          <a:xfrm>
            <a:off x="372428" y="2582412"/>
            <a:ext cx="615031" cy="628910"/>
          </a:xfrm>
          <a:prstGeom prst="flowChartConnector">
            <a:avLst/>
          </a:prstGeom>
        </p:spPr>
      </p:pic>
      <p:pic>
        <p:nvPicPr>
          <p:cNvPr id="27" name="Picture 26">
            <a:extLst>
              <a:ext uri="{FF2B5EF4-FFF2-40B4-BE49-F238E27FC236}">
                <a16:creationId xmlns:a16="http://schemas.microsoft.com/office/drawing/2014/main" id="{C0A8AEEC-25F4-4BA6-577E-CADDC025F8F6}"/>
              </a:ext>
            </a:extLst>
          </p:cNvPr>
          <p:cNvPicPr>
            <a:picLocks noChangeAspect="1"/>
          </p:cNvPicPr>
          <p:nvPr/>
        </p:nvPicPr>
        <p:blipFill>
          <a:blip r:embed="rId5"/>
          <a:srcRect l="2662" t="16045" r="85078" b="73491"/>
          <a:stretch>
            <a:fillRect/>
          </a:stretch>
        </p:blipFill>
        <p:spPr>
          <a:xfrm>
            <a:off x="372428" y="1813667"/>
            <a:ext cx="615031" cy="624791"/>
          </a:xfrm>
          <a:prstGeom prst="flowChartConnector">
            <a:avLst/>
          </a:prstGeom>
        </p:spPr>
      </p:pic>
      <p:pic>
        <p:nvPicPr>
          <p:cNvPr id="28" name="Picture 27">
            <a:extLst>
              <a:ext uri="{FF2B5EF4-FFF2-40B4-BE49-F238E27FC236}">
                <a16:creationId xmlns:a16="http://schemas.microsoft.com/office/drawing/2014/main" id="{E4C7C29A-C71F-C655-94BF-121B1EED5B05}"/>
              </a:ext>
            </a:extLst>
          </p:cNvPr>
          <p:cNvPicPr>
            <a:picLocks noChangeAspect="1"/>
          </p:cNvPicPr>
          <p:nvPr/>
        </p:nvPicPr>
        <p:blipFill>
          <a:blip r:embed="rId5"/>
          <a:srcRect l="65" t="1511" r="84937" b="84733"/>
          <a:stretch>
            <a:fillRect/>
          </a:stretch>
        </p:blipFill>
        <p:spPr>
          <a:xfrm>
            <a:off x="233079" y="1030912"/>
            <a:ext cx="754380" cy="725441"/>
          </a:xfrm>
          <a:prstGeom prst="flowChartConnector">
            <a:avLst/>
          </a:prstGeom>
          <a:ln>
            <a:solidFill>
              <a:schemeClr val="bg1"/>
            </a:solidFill>
          </a:ln>
        </p:spPr>
      </p:pic>
      <p:sp>
        <p:nvSpPr>
          <p:cNvPr id="32" name="Rectangle: Rounded Corners 31">
            <a:extLst>
              <a:ext uri="{FF2B5EF4-FFF2-40B4-BE49-F238E27FC236}">
                <a16:creationId xmlns:a16="http://schemas.microsoft.com/office/drawing/2014/main" id="{FDAF64C0-EE12-C6E1-73B1-B8C65919D527}"/>
              </a:ext>
            </a:extLst>
          </p:cNvPr>
          <p:cNvSpPr/>
          <p:nvPr/>
        </p:nvSpPr>
        <p:spPr>
          <a:xfrm>
            <a:off x="5385805" y="3922798"/>
            <a:ext cx="3727092" cy="2765352"/>
          </a:xfrm>
          <a:prstGeom prst="roundRect">
            <a:avLst>
              <a:gd name="adj" fmla="val 3287"/>
            </a:avLst>
          </a:prstGeom>
          <a:solidFill>
            <a:srgbClr val="EDE6F8"/>
          </a:solidFill>
          <a:ln>
            <a:solidFill>
              <a:srgbClr val="EDE6F8"/>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sz="1400"/>
          </a:p>
        </p:txBody>
      </p:sp>
      <p:sp>
        <p:nvSpPr>
          <p:cNvPr id="33" name="Rectangle: Rounded Corners 32">
            <a:extLst>
              <a:ext uri="{FF2B5EF4-FFF2-40B4-BE49-F238E27FC236}">
                <a16:creationId xmlns:a16="http://schemas.microsoft.com/office/drawing/2014/main" id="{D15F58AC-A6BF-9D24-0A2D-D78AD5AFB24A}"/>
              </a:ext>
            </a:extLst>
          </p:cNvPr>
          <p:cNvSpPr/>
          <p:nvPr/>
        </p:nvSpPr>
        <p:spPr>
          <a:xfrm>
            <a:off x="5529050" y="4048194"/>
            <a:ext cx="3514432" cy="532151"/>
          </a:xfrm>
          <a:prstGeom prst="roundRect">
            <a:avLst>
              <a:gd name="adj" fmla="val 28520"/>
            </a:avLst>
          </a:prstGeom>
          <a:solidFill>
            <a:srgbClr val="927EB1"/>
          </a:solidFill>
          <a:ln>
            <a:solidFill>
              <a:srgbClr val="927EB1"/>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r>
              <a:rPr lang="en-GB" sz="2400" b="1" dirty="0">
                <a:solidFill>
                  <a:schemeClr val="bg1"/>
                </a:solidFill>
              </a:rPr>
              <a:t>	Future direction</a:t>
            </a:r>
          </a:p>
        </p:txBody>
      </p:sp>
      <p:sp>
        <p:nvSpPr>
          <p:cNvPr id="34" name="TextBox 33">
            <a:extLst>
              <a:ext uri="{FF2B5EF4-FFF2-40B4-BE49-F238E27FC236}">
                <a16:creationId xmlns:a16="http://schemas.microsoft.com/office/drawing/2014/main" id="{2F7CFE3E-8CE2-C3D4-C239-ED081AF17528}"/>
              </a:ext>
            </a:extLst>
          </p:cNvPr>
          <p:cNvSpPr txBox="1"/>
          <p:nvPr/>
        </p:nvSpPr>
        <p:spPr>
          <a:xfrm>
            <a:off x="5492135" y="4971100"/>
            <a:ext cx="3514432" cy="1200329"/>
          </a:xfrm>
          <a:prstGeom prst="rect">
            <a:avLst/>
          </a:prstGeom>
          <a:noFill/>
        </p:spPr>
        <p:txBody>
          <a:bodyPr wrap="square" rtlCol="0">
            <a:spAutoFit/>
          </a:bodyPr>
          <a:lstStyle/>
          <a:p>
            <a:r>
              <a:rPr lang="en-GB" dirty="0"/>
              <a:t>Further research into long term reablement outcome, digital inclusion and personalised integrated care. </a:t>
            </a:r>
          </a:p>
        </p:txBody>
      </p:sp>
      <p:pic>
        <p:nvPicPr>
          <p:cNvPr id="35" name="Picture 34">
            <a:extLst>
              <a:ext uri="{FF2B5EF4-FFF2-40B4-BE49-F238E27FC236}">
                <a16:creationId xmlns:a16="http://schemas.microsoft.com/office/drawing/2014/main" id="{74A29E43-E57A-5DFC-853E-D54478FE6192}"/>
              </a:ext>
            </a:extLst>
          </p:cNvPr>
          <p:cNvPicPr>
            <a:picLocks noChangeAspect="1"/>
          </p:cNvPicPr>
          <p:nvPr/>
        </p:nvPicPr>
        <p:blipFill>
          <a:blip r:embed="rId6"/>
          <a:srcRect l="14225" t="54192" r="15560" b="32774"/>
          <a:stretch>
            <a:fillRect/>
          </a:stretch>
        </p:blipFill>
        <p:spPr>
          <a:xfrm>
            <a:off x="5385805" y="3943154"/>
            <a:ext cx="710195" cy="692140"/>
          </a:xfrm>
          <a:prstGeom prst="flowChartConnector">
            <a:avLst/>
          </a:prstGeom>
          <a:ln>
            <a:solidFill>
              <a:schemeClr val="bg1"/>
            </a:solidFill>
          </a:ln>
        </p:spPr>
      </p:pic>
      <p:pic>
        <p:nvPicPr>
          <p:cNvPr id="38" name="Picture 37">
            <a:extLst>
              <a:ext uri="{FF2B5EF4-FFF2-40B4-BE49-F238E27FC236}">
                <a16:creationId xmlns:a16="http://schemas.microsoft.com/office/drawing/2014/main" id="{E28D9CA1-3AE9-0DFE-6358-BD89AEF555BE}"/>
              </a:ext>
            </a:extLst>
          </p:cNvPr>
          <p:cNvPicPr>
            <a:picLocks noChangeAspect="1"/>
          </p:cNvPicPr>
          <p:nvPr/>
        </p:nvPicPr>
        <p:blipFill>
          <a:blip r:embed="rId7"/>
          <a:srcRect l="68385" t="31138"/>
          <a:stretch>
            <a:fillRect/>
          </a:stretch>
        </p:blipFill>
        <p:spPr>
          <a:xfrm>
            <a:off x="8336279" y="2127630"/>
            <a:ext cx="3852481" cy="4722578"/>
          </a:xfrm>
          <a:prstGeom prst="rect">
            <a:avLst/>
          </a:prstGeom>
        </p:spPr>
      </p:pic>
      <p:pic>
        <p:nvPicPr>
          <p:cNvPr id="40" name="Picture 39">
            <a:extLst>
              <a:ext uri="{FF2B5EF4-FFF2-40B4-BE49-F238E27FC236}">
                <a16:creationId xmlns:a16="http://schemas.microsoft.com/office/drawing/2014/main" id="{5721B152-3B67-6916-BF35-3D5C3F89CEB1}"/>
              </a:ext>
            </a:extLst>
          </p:cNvPr>
          <p:cNvPicPr>
            <a:picLocks noChangeAspect="1"/>
          </p:cNvPicPr>
          <p:nvPr/>
        </p:nvPicPr>
        <p:blipFill>
          <a:blip r:embed="rId4"/>
          <a:srcRect l="74188" b="70185"/>
          <a:stretch>
            <a:fillRect/>
          </a:stretch>
        </p:blipFill>
        <p:spPr>
          <a:xfrm>
            <a:off x="9043481" y="0"/>
            <a:ext cx="3145279" cy="2044740"/>
          </a:xfrm>
          <a:prstGeom prst="rect">
            <a:avLst/>
          </a:prstGeom>
        </p:spPr>
      </p:pic>
      <p:sp>
        <p:nvSpPr>
          <p:cNvPr id="42" name="Rectangle: Rounded Corners 41">
            <a:extLst>
              <a:ext uri="{FF2B5EF4-FFF2-40B4-BE49-F238E27FC236}">
                <a16:creationId xmlns:a16="http://schemas.microsoft.com/office/drawing/2014/main" id="{7F5C6BDB-8366-04D4-965B-377A0F10E9D9}"/>
              </a:ext>
            </a:extLst>
          </p:cNvPr>
          <p:cNvSpPr/>
          <p:nvPr/>
        </p:nvSpPr>
        <p:spPr>
          <a:xfrm>
            <a:off x="5374236" y="1087120"/>
            <a:ext cx="3727092" cy="2765352"/>
          </a:xfrm>
          <a:prstGeom prst="roundRect">
            <a:avLst>
              <a:gd name="adj" fmla="val 3287"/>
            </a:avLst>
          </a:prstGeom>
          <a:solidFill>
            <a:srgbClr val="E7EEE8"/>
          </a:solidFill>
          <a:ln>
            <a:solidFill>
              <a:srgbClr val="E7EEE8"/>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sz="1400"/>
          </a:p>
        </p:txBody>
      </p:sp>
      <p:sp>
        <p:nvSpPr>
          <p:cNvPr id="44" name="Rectangle: Rounded Corners 43">
            <a:extLst>
              <a:ext uri="{FF2B5EF4-FFF2-40B4-BE49-F238E27FC236}">
                <a16:creationId xmlns:a16="http://schemas.microsoft.com/office/drawing/2014/main" id="{8D532CD9-EED4-B09C-7EC8-E7536B780521}"/>
              </a:ext>
            </a:extLst>
          </p:cNvPr>
          <p:cNvSpPr/>
          <p:nvPr/>
        </p:nvSpPr>
        <p:spPr>
          <a:xfrm>
            <a:off x="5517481" y="1212516"/>
            <a:ext cx="3514432" cy="532151"/>
          </a:xfrm>
          <a:prstGeom prst="roundRect">
            <a:avLst>
              <a:gd name="adj" fmla="val 28520"/>
            </a:avLst>
          </a:prstGeom>
          <a:solidFill>
            <a:srgbClr val="4F746C"/>
          </a:solidFill>
          <a:ln>
            <a:solidFill>
              <a:srgbClr val="4F746C"/>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r>
              <a:rPr lang="en-GB" sz="2400" b="1" dirty="0">
                <a:solidFill>
                  <a:schemeClr val="bg1"/>
                </a:solidFill>
              </a:rPr>
              <a:t>	Conclusion</a:t>
            </a:r>
          </a:p>
        </p:txBody>
      </p:sp>
      <p:sp>
        <p:nvSpPr>
          <p:cNvPr id="46" name="TextBox 45">
            <a:extLst>
              <a:ext uri="{FF2B5EF4-FFF2-40B4-BE49-F238E27FC236}">
                <a16:creationId xmlns:a16="http://schemas.microsoft.com/office/drawing/2014/main" id="{195E3C17-ED2A-3BC6-C26C-FB47747F0BE4}"/>
              </a:ext>
            </a:extLst>
          </p:cNvPr>
          <p:cNvSpPr txBox="1"/>
          <p:nvPr/>
        </p:nvSpPr>
        <p:spPr>
          <a:xfrm>
            <a:off x="5480566" y="2135422"/>
            <a:ext cx="3514432" cy="1477328"/>
          </a:xfrm>
          <a:prstGeom prst="rect">
            <a:avLst/>
          </a:prstGeom>
          <a:noFill/>
        </p:spPr>
        <p:txBody>
          <a:bodyPr wrap="square" rtlCol="0">
            <a:spAutoFit/>
          </a:bodyPr>
          <a:lstStyle/>
          <a:p>
            <a:r>
              <a:rPr lang="en-GB" dirty="0"/>
              <a:t>Empowerment should be evaluated though older peoples functioned ability, dignity, informed choice and opportunity  to live meaningful lives. </a:t>
            </a:r>
          </a:p>
        </p:txBody>
      </p:sp>
      <p:pic>
        <p:nvPicPr>
          <p:cNvPr id="48" name="Picture 47">
            <a:extLst>
              <a:ext uri="{FF2B5EF4-FFF2-40B4-BE49-F238E27FC236}">
                <a16:creationId xmlns:a16="http://schemas.microsoft.com/office/drawing/2014/main" id="{367CD4EB-B032-33CA-0919-A8610725737D}"/>
              </a:ext>
            </a:extLst>
          </p:cNvPr>
          <p:cNvPicPr>
            <a:picLocks noChangeAspect="1"/>
          </p:cNvPicPr>
          <p:nvPr/>
        </p:nvPicPr>
        <p:blipFill>
          <a:blip r:embed="rId6"/>
          <a:srcRect l="12079" t="4182" r="12991" b="82280"/>
          <a:stretch>
            <a:fillRect/>
          </a:stretch>
        </p:blipFill>
        <p:spPr>
          <a:xfrm>
            <a:off x="5427746" y="1117947"/>
            <a:ext cx="790174" cy="749490"/>
          </a:xfrm>
          <a:prstGeom prst="flowChartConnector">
            <a:avLst/>
          </a:prstGeom>
          <a:ln>
            <a:solidFill>
              <a:schemeClr val="bg1"/>
            </a:solidFill>
          </a:ln>
        </p:spPr>
      </p:pic>
      <p:pic>
        <p:nvPicPr>
          <p:cNvPr id="60" name="Picture 59">
            <a:extLst>
              <a:ext uri="{FF2B5EF4-FFF2-40B4-BE49-F238E27FC236}">
                <a16:creationId xmlns:a16="http://schemas.microsoft.com/office/drawing/2014/main" id="{E69501C8-EE9E-A3A0-E799-4F5794052B72}"/>
              </a:ext>
            </a:extLst>
          </p:cNvPr>
          <p:cNvPicPr>
            <a:picLocks noChangeAspect="1"/>
          </p:cNvPicPr>
          <p:nvPr/>
        </p:nvPicPr>
        <p:blipFill>
          <a:blip r:embed="rId4"/>
          <a:srcRect l="75364" t="28387"/>
          <a:stretch>
            <a:fillRect/>
          </a:stretch>
        </p:blipFill>
        <p:spPr>
          <a:xfrm>
            <a:off x="9186726" y="1946787"/>
            <a:ext cx="3002034" cy="4911213"/>
          </a:xfrm>
          <a:prstGeom prst="rect">
            <a:avLst/>
          </a:prstGeom>
        </p:spPr>
      </p:pic>
      <p:sp>
        <p:nvSpPr>
          <p:cNvPr id="62" name="TextBox 61">
            <a:extLst>
              <a:ext uri="{FF2B5EF4-FFF2-40B4-BE49-F238E27FC236}">
                <a16:creationId xmlns:a16="http://schemas.microsoft.com/office/drawing/2014/main" id="{DF0888E1-9310-7B00-057C-D5225106F562}"/>
              </a:ext>
            </a:extLst>
          </p:cNvPr>
          <p:cNvSpPr txBox="1"/>
          <p:nvPr/>
        </p:nvSpPr>
        <p:spPr>
          <a:xfrm>
            <a:off x="0" y="6389691"/>
            <a:ext cx="3647768" cy="276999"/>
          </a:xfrm>
          <a:prstGeom prst="rect">
            <a:avLst/>
          </a:prstGeom>
          <a:noFill/>
        </p:spPr>
        <p:txBody>
          <a:bodyPr wrap="square" rtlCol="0">
            <a:spAutoFit/>
          </a:bodyPr>
          <a:lstStyle/>
          <a:p>
            <a:pPr algn="ctr"/>
            <a:r>
              <a:rPr lang="en-GB" sz="1200" dirty="0">
                <a:latin typeface="Arial" panose="020B0604020202020204" pitchFamily="34" charset="0"/>
                <a:cs typeface="Arial" panose="020B0604020202020204" pitchFamily="34" charset="0"/>
              </a:rPr>
              <a:t>(WHO, 2015; </a:t>
            </a:r>
            <a:r>
              <a:rPr lang="en-GB" sz="1200" dirty="0"/>
              <a:t>Legislation.gov.uk. 2014). </a:t>
            </a:r>
            <a:endParaRPr lang="en-GB" sz="1200" dirty="0">
              <a:latin typeface="Arial" panose="020B0604020202020204" pitchFamily="34" charset="0"/>
              <a:cs typeface="Arial" panose="020B0604020202020204" pitchFamily="34" charset="0"/>
            </a:endParaRPr>
          </a:p>
        </p:txBody>
      </p:sp>
      <p:pic>
        <p:nvPicPr>
          <p:cNvPr id="2" name="Recorded Sound">
            <a:hlinkClick r:id="" action="ppaction://media"/>
            <a:extLst>
              <a:ext uri="{FF2B5EF4-FFF2-40B4-BE49-F238E27FC236}">
                <a16:creationId xmlns:a16="http://schemas.microsoft.com/office/drawing/2014/main" id="{2D1F002C-E041-7488-222F-3AF2CDA67FE7}"/>
              </a:ext>
            </a:extLst>
          </p:cNvPr>
          <p:cNvPicPr>
            <a:picLocks noChangeAspect="1"/>
          </p:cNvPicPr>
          <p:nvPr>
            <a:audioFile r:link="rId2"/>
            <p:extLst>
              <p:ext uri="{DAA4B4D4-6D71-4841-9C94-3DE7FCFB9230}">
                <p14:media xmlns:p14="http://schemas.microsoft.com/office/powerpoint/2010/main" r:embed="rId1"/>
              </p:ext>
            </p:extLst>
          </p:nvPr>
        </p:nvPicPr>
        <p:blipFill>
          <a:blip r:embed="rId8"/>
          <a:stretch>
            <a:fillRect/>
          </a:stretch>
        </p:blipFill>
        <p:spPr>
          <a:xfrm>
            <a:off x="11411493" y="6146009"/>
            <a:ext cx="487363" cy="487363"/>
          </a:xfrm>
          <a:prstGeom prst="rect">
            <a:avLst/>
          </a:prstGeom>
        </p:spPr>
      </p:pic>
    </p:spTree>
    <p:extLst>
      <p:ext uri="{BB962C8B-B14F-4D97-AF65-F5344CB8AC3E}">
        <p14:creationId xmlns:p14="http://schemas.microsoft.com/office/powerpoint/2010/main" val="39484968"/>
      </p:ext>
    </p:extLst>
  </p:cSld>
  <p:clrMapOvr>
    <a:masterClrMapping/>
  </p:clrMapOvr>
  <mc:AlternateContent xmlns:mc="http://schemas.openxmlformats.org/markup-compatibility/2006">
    <mc:Choice xmlns:p14="http://schemas.microsoft.com/office/powerpoint/2010/main" Requires="p14">
      <p:transition spd="slow" p14:dur="2000" advTm="79714"/>
    </mc:Choice>
    <mc:Fallback>
      <p:transition spd="slow" advTm="79714"/>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53" presetClass="entr" presetSubtype="16" fill="hold" nodeType="clickEffect">
                                  <p:stCondLst>
                                    <p:cond delay="0"/>
                                  </p:stCondLst>
                                  <p:childTnLst>
                                    <p:set>
                                      <p:cBhvr>
                                        <p:cTn id="6" dur="1" fill="hold">
                                          <p:stCondLst>
                                            <p:cond delay="0"/>
                                          </p:stCondLst>
                                        </p:cTn>
                                        <p:tgtEl>
                                          <p:spTgt spid="5"/>
                                        </p:tgtEl>
                                        <p:attrNameLst>
                                          <p:attrName>style.visibility</p:attrName>
                                        </p:attrNameLst>
                                      </p:cBhvr>
                                      <p:to>
                                        <p:strVal val="visible"/>
                                      </p:to>
                                    </p:set>
                                    <p:anim calcmode="lin" valueType="num">
                                      <p:cBhvr>
                                        <p:cTn id="7" dur="500" fill="hold"/>
                                        <p:tgtEl>
                                          <p:spTgt spid="5"/>
                                        </p:tgtEl>
                                        <p:attrNameLst>
                                          <p:attrName>ppt_w</p:attrName>
                                        </p:attrNameLst>
                                      </p:cBhvr>
                                      <p:tavLst>
                                        <p:tav tm="0">
                                          <p:val>
                                            <p:fltVal val="0"/>
                                          </p:val>
                                        </p:tav>
                                        <p:tav tm="100000">
                                          <p:val>
                                            <p:strVal val="#ppt_w"/>
                                          </p:val>
                                        </p:tav>
                                      </p:tavLst>
                                    </p:anim>
                                    <p:anim calcmode="lin" valueType="num">
                                      <p:cBhvr>
                                        <p:cTn id="8" dur="500" fill="hold"/>
                                        <p:tgtEl>
                                          <p:spTgt spid="5"/>
                                        </p:tgtEl>
                                        <p:attrNameLst>
                                          <p:attrName>ppt_h</p:attrName>
                                        </p:attrNameLst>
                                      </p:cBhvr>
                                      <p:tavLst>
                                        <p:tav tm="0">
                                          <p:val>
                                            <p:fltVal val="0"/>
                                          </p:val>
                                        </p:tav>
                                        <p:tav tm="100000">
                                          <p:val>
                                            <p:strVal val="#ppt_h"/>
                                          </p:val>
                                        </p:tav>
                                      </p:tavLst>
                                    </p:anim>
                                    <p:animEffect transition="in" filter="fade">
                                      <p:cBhvr>
                                        <p:cTn id="9" dur="500"/>
                                        <p:tgtEl>
                                          <p:spTgt spid="5"/>
                                        </p:tgtEl>
                                      </p:cBhvr>
                                    </p:animEffect>
                                  </p:childTnLst>
                                </p:cTn>
                              </p:par>
                              <p:par>
                                <p:cTn id="10" presetID="53" presetClass="entr" presetSubtype="16" fill="hold" grpId="0" nodeType="withEffect">
                                  <p:stCondLst>
                                    <p:cond delay="0"/>
                                  </p:stCondLst>
                                  <p:childTnLst>
                                    <p:set>
                                      <p:cBhvr>
                                        <p:cTn id="11" dur="1" fill="hold">
                                          <p:stCondLst>
                                            <p:cond delay="0"/>
                                          </p:stCondLst>
                                        </p:cTn>
                                        <p:tgtEl>
                                          <p:spTgt spid="6"/>
                                        </p:tgtEl>
                                        <p:attrNameLst>
                                          <p:attrName>style.visibility</p:attrName>
                                        </p:attrNameLst>
                                      </p:cBhvr>
                                      <p:to>
                                        <p:strVal val="visible"/>
                                      </p:to>
                                    </p:set>
                                    <p:anim calcmode="lin" valueType="num">
                                      <p:cBhvr>
                                        <p:cTn id="12" dur="500" fill="hold"/>
                                        <p:tgtEl>
                                          <p:spTgt spid="6"/>
                                        </p:tgtEl>
                                        <p:attrNameLst>
                                          <p:attrName>ppt_w</p:attrName>
                                        </p:attrNameLst>
                                      </p:cBhvr>
                                      <p:tavLst>
                                        <p:tav tm="0">
                                          <p:val>
                                            <p:fltVal val="0"/>
                                          </p:val>
                                        </p:tav>
                                        <p:tav tm="100000">
                                          <p:val>
                                            <p:strVal val="#ppt_w"/>
                                          </p:val>
                                        </p:tav>
                                      </p:tavLst>
                                    </p:anim>
                                    <p:anim calcmode="lin" valueType="num">
                                      <p:cBhvr>
                                        <p:cTn id="13" dur="500" fill="hold"/>
                                        <p:tgtEl>
                                          <p:spTgt spid="6"/>
                                        </p:tgtEl>
                                        <p:attrNameLst>
                                          <p:attrName>ppt_h</p:attrName>
                                        </p:attrNameLst>
                                      </p:cBhvr>
                                      <p:tavLst>
                                        <p:tav tm="0">
                                          <p:val>
                                            <p:fltVal val="0"/>
                                          </p:val>
                                        </p:tav>
                                        <p:tav tm="100000">
                                          <p:val>
                                            <p:strVal val="#ppt_h"/>
                                          </p:val>
                                        </p:tav>
                                      </p:tavLst>
                                    </p:anim>
                                    <p:animEffect transition="in" filter="fade">
                                      <p:cBhvr>
                                        <p:cTn id="14" dur="500"/>
                                        <p:tgtEl>
                                          <p:spTgt spid="6"/>
                                        </p:tgtEl>
                                      </p:cBhvr>
                                    </p:animEffect>
                                  </p:childTnLst>
                                </p:cTn>
                              </p:par>
                              <p:par>
                                <p:cTn id="15" presetID="53" presetClass="entr" presetSubtype="16" fill="hold" nodeType="withEffect">
                                  <p:stCondLst>
                                    <p:cond delay="0"/>
                                  </p:stCondLst>
                                  <p:childTnLst>
                                    <p:set>
                                      <p:cBhvr>
                                        <p:cTn id="16" dur="1" fill="hold">
                                          <p:stCondLst>
                                            <p:cond delay="0"/>
                                          </p:stCondLst>
                                        </p:cTn>
                                        <p:tgtEl>
                                          <p:spTgt spid="7"/>
                                        </p:tgtEl>
                                        <p:attrNameLst>
                                          <p:attrName>style.visibility</p:attrName>
                                        </p:attrNameLst>
                                      </p:cBhvr>
                                      <p:to>
                                        <p:strVal val="visible"/>
                                      </p:to>
                                    </p:set>
                                    <p:anim calcmode="lin" valueType="num">
                                      <p:cBhvr>
                                        <p:cTn id="17" dur="500" fill="hold"/>
                                        <p:tgtEl>
                                          <p:spTgt spid="7"/>
                                        </p:tgtEl>
                                        <p:attrNameLst>
                                          <p:attrName>ppt_w</p:attrName>
                                        </p:attrNameLst>
                                      </p:cBhvr>
                                      <p:tavLst>
                                        <p:tav tm="0">
                                          <p:val>
                                            <p:fltVal val="0"/>
                                          </p:val>
                                        </p:tav>
                                        <p:tav tm="100000">
                                          <p:val>
                                            <p:strVal val="#ppt_w"/>
                                          </p:val>
                                        </p:tav>
                                      </p:tavLst>
                                    </p:anim>
                                    <p:anim calcmode="lin" valueType="num">
                                      <p:cBhvr>
                                        <p:cTn id="18" dur="500" fill="hold"/>
                                        <p:tgtEl>
                                          <p:spTgt spid="7"/>
                                        </p:tgtEl>
                                        <p:attrNameLst>
                                          <p:attrName>ppt_h</p:attrName>
                                        </p:attrNameLst>
                                      </p:cBhvr>
                                      <p:tavLst>
                                        <p:tav tm="0">
                                          <p:val>
                                            <p:fltVal val="0"/>
                                          </p:val>
                                        </p:tav>
                                        <p:tav tm="100000">
                                          <p:val>
                                            <p:strVal val="#ppt_h"/>
                                          </p:val>
                                        </p:tav>
                                      </p:tavLst>
                                    </p:anim>
                                    <p:animEffect transition="in" filter="fade">
                                      <p:cBhvr>
                                        <p:cTn id="19" dur="500"/>
                                        <p:tgtEl>
                                          <p:spTgt spid="7"/>
                                        </p:tgtEl>
                                      </p:cBhvr>
                                    </p:animEffect>
                                  </p:childTnLst>
                                </p:cTn>
                              </p:par>
                              <p:par>
                                <p:cTn id="20" presetID="53" presetClass="entr" presetSubtype="16" fill="hold" grpId="0" nodeType="withEffect">
                                  <p:stCondLst>
                                    <p:cond delay="0"/>
                                  </p:stCondLst>
                                  <p:childTnLst>
                                    <p:set>
                                      <p:cBhvr>
                                        <p:cTn id="21" dur="1" fill="hold">
                                          <p:stCondLst>
                                            <p:cond delay="0"/>
                                          </p:stCondLst>
                                        </p:cTn>
                                        <p:tgtEl>
                                          <p:spTgt spid="8"/>
                                        </p:tgtEl>
                                        <p:attrNameLst>
                                          <p:attrName>style.visibility</p:attrName>
                                        </p:attrNameLst>
                                      </p:cBhvr>
                                      <p:to>
                                        <p:strVal val="visible"/>
                                      </p:to>
                                    </p:set>
                                    <p:anim calcmode="lin" valueType="num">
                                      <p:cBhvr>
                                        <p:cTn id="22" dur="500" fill="hold"/>
                                        <p:tgtEl>
                                          <p:spTgt spid="8"/>
                                        </p:tgtEl>
                                        <p:attrNameLst>
                                          <p:attrName>ppt_w</p:attrName>
                                        </p:attrNameLst>
                                      </p:cBhvr>
                                      <p:tavLst>
                                        <p:tav tm="0">
                                          <p:val>
                                            <p:fltVal val="0"/>
                                          </p:val>
                                        </p:tav>
                                        <p:tav tm="100000">
                                          <p:val>
                                            <p:strVal val="#ppt_w"/>
                                          </p:val>
                                        </p:tav>
                                      </p:tavLst>
                                    </p:anim>
                                    <p:anim calcmode="lin" valueType="num">
                                      <p:cBhvr>
                                        <p:cTn id="23" dur="500" fill="hold"/>
                                        <p:tgtEl>
                                          <p:spTgt spid="8"/>
                                        </p:tgtEl>
                                        <p:attrNameLst>
                                          <p:attrName>ppt_h</p:attrName>
                                        </p:attrNameLst>
                                      </p:cBhvr>
                                      <p:tavLst>
                                        <p:tav tm="0">
                                          <p:val>
                                            <p:fltVal val="0"/>
                                          </p:val>
                                        </p:tav>
                                        <p:tav tm="100000">
                                          <p:val>
                                            <p:strVal val="#ppt_h"/>
                                          </p:val>
                                        </p:tav>
                                      </p:tavLst>
                                    </p:anim>
                                    <p:animEffect transition="in" filter="fade">
                                      <p:cBhvr>
                                        <p:cTn id="24" dur="500"/>
                                        <p:tgtEl>
                                          <p:spTgt spid="8"/>
                                        </p:tgtEl>
                                      </p:cBhvr>
                                    </p:animEffect>
                                  </p:childTnLst>
                                </p:cTn>
                              </p:par>
                              <p:par>
                                <p:cTn id="25" presetID="53" presetClass="entr" presetSubtype="16" fill="hold" grpId="0" nodeType="withEffect">
                                  <p:stCondLst>
                                    <p:cond delay="0"/>
                                  </p:stCondLst>
                                  <p:childTnLst>
                                    <p:set>
                                      <p:cBhvr>
                                        <p:cTn id="26" dur="1" fill="hold">
                                          <p:stCondLst>
                                            <p:cond delay="0"/>
                                          </p:stCondLst>
                                        </p:cTn>
                                        <p:tgtEl>
                                          <p:spTgt spid="9"/>
                                        </p:tgtEl>
                                        <p:attrNameLst>
                                          <p:attrName>style.visibility</p:attrName>
                                        </p:attrNameLst>
                                      </p:cBhvr>
                                      <p:to>
                                        <p:strVal val="visible"/>
                                      </p:to>
                                    </p:set>
                                    <p:anim calcmode="lin" valueType="num">
                                      <p:cBhvr>
                                        <p:cTn id="27" dur="500" fill="hold"/>
                                        <p:tgtEl>
                                          <p:spTgt spid="9"/>
                                        </p:tgtEl>
                                        <p:attrNameLst>
                                          <p:attrName>ppt_w</p:attrName>
                                        </p:attrNameLst>
                                      </p:cBhvr>
                                      <p:tavLst>
                                        <p:tav tm="0">
                                          <p:val>
                                            <p:fltVal val="0"/>
                                          </p:val>
                                        </p:tav>
                                        <p:tav tm="100000">
                                          <p:val>
                                            <p:strVal val="#ppt_w"/>
                                          </p:val>
                                        </p:tav>
                                      </p:tavLst>
                                    </p:anim>
                                    <p:anim calcmode="lin" valueType="num">
                                      <p:cBhvr>
                                        <p:cTn id="28" dur="500" fill="hold"/>
                                        <p:tgtEl>
                                          <p:spTgt spid="9"/>
                                        </p:tgtEl>
                                        <p:attrNameLst>
                                          <p:attrName>ppt_h</p:attrName>
                                        </p:attrNameLst>
                                      </p:cBhvr>
                                      <p:tavLst>
                                        <p:tav tm="0">
                                          <p:val>
                                            <p:fltVal val="0"/>
                                          </p:val>
                                        </p:tav>
                                        <p:tav tm="100000">
                                          <p:val>
                                            <p:strVal val="#ppt_h"/>
                                          </p:val>
                                        </p:tav>
                                      </p:tavLst>
                                    </p:anim>
                                    <p:animEffect transition="in" filter="fade">
                                      <p:cBhvr>
                                        <p:cTn id="29" dur="500"/>
                                        <p:tgtEl>
                                          <p:spTgt spid="9"/>
                                        </p:tgtEl>
                                      </p:cBhvr>
                                    </p:animEffect>
                                  </p:childTnLst>
                                </p:cTn>
                              </p:par>
                              <p:par>
                                <p:cTn id="30" presetID="53" presetClass="entr" presetSubtype="16" fill="hold" grpId="0" nodeType="withEffect">
                                  <p:stCondLst>
                                    <p:cond delay="0"/>
                                  </p:stCondLst>
                                  <p:childTnLst>
                                    <p:set>
                                      <p:cBhvr>
                                        <p:cTn id="31" dur="1" fill="hold">
                                          <p:stCondLst>
                                            <p:cond delay="0"/>
                                          </p:stCondLst>
                                        </p:cTn>
                                        <p:tgtEl>
                                          <p:spTgt spid="10"/>
                                        </p:tgtEl>
                                        <p:attrNameLst>
                                          <p:attrName>style.visibility</p:attrName>
                                        </p:attrNameLst>
                                      </p:cBhvr>
                                      <p:to>
                                        <p:strVal val="visible"/>
                                      </p:to>
                                    </p:set>
                                    <p:anim calcmode="lin" valueType="num">
                                      <p:cBhvr>
                                        <p:cTn id="32" dur="500" fill="hold"/>
                                        <p:tgtEl>
                                          <p:spTgt spid="10"/>
                                        </p:tgtEl>
                                        <p:attrNameLst>
                                          <p:attrName>ppt_w</p:attrName>
                                        </p:attrNameLst>
                                      </p:cBhvr>
                                      <p:tavLst>
                                        <p:tav tm="0">
                                          <p:val>
                                            <p:fltVal val="0"/>
                                          </p:val>
                                        </p:tav>
                                        <p:tav tm="100000">
                                          <p:val>
                                            <p:strVal val="#ppt_w"/>
                                          </p:val>
                                        </p:tav>
                                      </p:tavLst>
                                    </p:anim>
                                    <p:anim calcmode="lin" valueType="num">
                                      <p:cBhvr>
                                        <p:cTn id="33" dur="500" fill="hold"/>
                                        <p:tgtEl>
                                          <p:spTgt spid="10"/>
                                        </p:tgtEl>
                                        <p:attrNameLst>
                                          <p:attrName>ppt_h</p:attrName>
                                        </p:attrNameLst>
                                      </p:cBhvr>
                                      <p:tavLst>
                                        <p:tav tm="0">
                                          <p:val>
                                            <p:fltVal val="0"/>
                                          </p:val>
                                        </p:tav>
                                        <p:tav tm="100000">
                                          <p:val>
                                            <p:strVal val="#ppt_h"/>
                                          </p:val>
                                        </p:tav>
                                      </p:tavLst>
                                    </p:anim>
                                    <p:animEffect transition="in" filter="fade">
                                      <p:cBhvr>
                                        <p:cTn id="34" dur="500"/>
                                        <p:tgtEl>
                                          <p:spTgt spid="10"/>
                                        </p:tgtEl>
                                      </p:cBhvr>
                                    </p:animEffect>
                                  </p:childTnLst>
                                </p:cTn>
                              </p:par>
                              <p:par>
                                <p:cTn id="35" presetID="53" presetClass="entr" presetSubtype="16" fill="hold" grpId="0" nodeType="withEffect">
                                  <p:stCondLst>
                                    <p:cond delay="0"/>
                                  </p:stCondLst>
                                  <p:childTnLst>
                                    <p:set>
                                      <p:cBhvr>
                                        <p:cTn id="36" dur="1" fill="hold">
                                          <p:stCondLst>
                                            <p:cond delay="0"/>
                                          </p:stCondLst>
                                        </p:cTn>
                                        <p:tgtEl>
                                          <p:spTgt spid="11"/>
                                        </p:tgtEl>
                                        <p:attrNameLst>
                                          <p:attrName>style.visibility</p:attrName>
                                        </p:attrNameLst>
                                      </p:cBhvr>
                                      <p:to>
                                        <p:strVal val="visible"/>
                                      </p:to>
                                    </p:set>
                                    <p:anim calcmode="lin" valueType="num">
                                      <p:cBhvr>
                                        <p:cTn id="37" dur="500" fill="hold"/>
                                        <p:tgtEl>
                                          <p:spTgt spid="11"/>
                                        </p:tgtEl>
                                        <p:attrNameLst>
                                          <p:attrName>ppt_w</p:attrName>
                                        </p:attrNameLst>
                                      </p:cBhvr>
                                      <p:tavLst>
                                        <p:tav tm="0">
                                          <p:val>
                                            <p:fltVal val="0"/>
                                          </p:val>
                                        </p:tav>
                                        <p:tav tm="100000">
                                          <p:val>
                                            <p:strVal val="#ppt_w"/>
                                          </p:val>
                                        </p:tav>
                                      </p:tavLst>
                                    </p:anim>
                                    <p:anim calcmode="lin" valueType="num">
                                      <p:cBhvr>
                                        <p:cTn id="38" dur="500" fill="hold"/>
                                        <p:tgtEl>
                                          <p:spTgt spid="11"/>
                                        </p:tgtEl>
                                        <p:attrNameLst>
                                          <p:attrName>ppt_h</p:attrName>
                                        </p:attrNameLst>
                                      </p:cBhvr>
                                      <p:tavLst>
                                        <p:tav tm="0">
                                          <p:val>
                                            <p:fltVal val="0"/>
                                          </p:val>
                                        </p:tav>
                                        <p:tav tm="100000">
                                          <p:val>
                                            <p:strVal val="#ppt_h"/>
                                          </p:val>
                                        </p:tav>
                                      </p:tavLst>
                                    </p:anim>
                                    <p:animEffect transition="in" filter="fade">
                                      <p:cBhvr>
                                        <p:cTn id="39" dur="500"/>
                                        <p:tgtEl>
                                          <p:spTgt spid="11"/>
                                        </p:tgtEl>
                                      </p:cBhvr>
                                    </p:animEffect>
                                  </p:childTnLst>
                                </p:cTn>
                              </p:par>
                              <p:par>
                                <p:cTn id="40" presetID="53" presetClass="entr" presetSubtype="16" fill="hold" grpId="0" nodeType="withEffect">
                                  <p:stCondLst>
                                    <p:cond delay="0"/>
                                  </p:stCondLst>
                                  <p:childTnLst>
                                    <p:set>
                                      <p:cBhvr>
                                        <p:cTn id="41" dur="1" fill="hold">
                                          <p:stCondLst>
                                            <p:cond delay="0"/>
                                          </p:stCondLst>
                                        </p:cTn>
                                        <p:tgtEl>
                                          <p:spTgt spid="12"/>
                                        </p:tgtEl>
                                        <p:attrNameLst>
                                          <p:attrName>style.visibility</p:attrName>
                                        </p:attrNameLst>
                                      </p:cBhvr>
                                      <p:to>
                                        <p:strVal val="visible"/>
                                      </p:to>
                                    </p:set>
                                    <p:anim calcmode="lin" valueType="num">
                                      <p:cBhvr>
                                        <p:cTn id="42" dur="500" fill="hold"/>
                                        <p:tgtEl>
                                          <p:spTgt spid="12"/>
                                        </p:tgtEl>
                                        <p:attrNameLst>
                                          <p:attrName>ppt_w</p:attrName>
                                        </p:attrNameLst>
                                      </p:cBhvr>
                                      <p:tavLst>
                                        <p:tav tm="0">
                                          <p:val>
                                            <p:fltVal val="0"/>
                                          </p:val>
                                        </p:tav>
                                        <p:tav tm="100000">
                                          <p:val>
                                            <p:strVal val="#ppt_w"/>
                                          </p:val>
                                        </p:tav>
                                      </p:tavLst>
                                    </p:anim>
                                    <p:anim calcmode="lin" valueType="num">
                                      <p:cBhvr>
                                        <p:cTn id="43" dur="500" fill="hold"/>
                                        <p:tgtEl>
                                          <p:spTgt spid="12"/>
                                        </p:tgtEl>
                                        <p:attrNameLst>
                                          <p:attrName>ppt_h</p:attrName>
                                        </p:attrNameLst>
                                      </p:cBhvr>
                                      <p:tavLst>
                                        <p:tav tm="0">
                                          <p:val>
                                            <p:fltVal val="0"/>
                                          </p:val>
                                        </p:tav>
                                        <p:tav tm="100000">
                                          <p:val>
                                            <p:strVal val="#ppt_h"/>
                                          </p:val>
                                        </p:tav>
                                      </p:tavLst>
                                    </p:anim>
                                    <p:animEffect transition="in" filter="fade">
                                      <p:cBhvr>
                                        <p:cTn id="44" dur="500"/>
                                        <p:tgtEl>
                                          <p:spTgt spid="12"/>
                                        </p:tgtEl>
                                      </p:cBhvr>
                                    </p:animEffect>
                                  </p:childTnLst>
                                </p:cTn>
                              </p:par>
                              <p:par>
                                <p:cTn id="45" presetID="53" presetClass="entr" presetSubtype="16" fill="hold" grpId="0" nodeType="withEffect">
                                  <p:stCondLst>
                                    <p:cond delay="0"/>
                                  </p:stCondLst>
                                  <p:childTnLst>
                                    <p:set>
                                      <p:cBhvr>
                                        <p:cTn id="46" dur="1" fill="hold">
                                          <p:stCondLst>
                                            <p:cond delay="0"/>
                                          </p:stCondLst>
                                        </p:cTn>
                                        <p:tgtEl>
                                          <p:spTgt spid="13"/>
                                        </p:tgtEl>
                                        <p:attrNameLst>
                                          <p:attrName>style.visibility</p:attrName>
                                        </p:attrNameLst>
                                      </p:cBhvr>
                                      <p:to>
                                        <p:strVal val="visible"/>
                                      </p:to>
                                    </p:set>
                                    <p:anim calcmode="lin" valueType="num">
                                      <p:cBhvr>
                                        <p:cTn id="47" dur="500" fill="hold"/>
                                        <p:tgtEl>
                                          <p:spTgt spid="13"/>
                                        </p:tgtEl>
                                        <p:attrNameLst>
                                          <p:attrName>ppt_w</p:attrName>
                                        </p:attrNameLst>
                                      </p:cBhvr>
                                      <p:tavLst>
                                        <p:tav tm="0">
                                          <p:val>
                                            <p:fltVal val="0"/>
                                          </p:val>
                                        </p:tav>
                                        <p:tav tm="100000">
                                          <p:val>
                                            <p:strVal val="#ppt_w"/>
                                          </p:val>
                                        </p:tav>
                                      </p:tavLst>
                                    </p:anim>
                                    <p:anim calcmode="lin" valueType="num">
                                      <p:cBhvr>
                                        <p:cTn id="48" dur="500" fill="hold"/>
                                        <p:tgtEl>
                                          <p:spTgt spid="13"/>
                                        </p:tgtEl>
                                        <p:attrNameLst>
                                          <p:attrName>ppt_h</p:attrName>
                                        </p:attrNameLst>
                                      </p:cBhvr>
                                      <p:tavLst>
                                        <p:tav tm="0">
                                          <p:val>
                                            <p:fltVal val="0"/>
                                          </p:val>
                                        </p:tav>
                                        <p:tav tm="100000">
                                          <p:val>
                                            <p:strVal val="#ppt_h"/>
                                          </p:val>
                                        </p:tav>
                                      </p:tavLst>
                                    </p:anim>
                                    <p:animEffect transition="in" filter="fade">
                                      <p:cBhvr>
                                        <p:cTn id="49" dur="500"/>
                                        <p:tgtEl>
                                          <p:spTgt spid="13"/>
                                        </p:tgtEl>
                                      </p:cBhvr>
                                    </p:animEffect>
                                  </p:childTnLst>
                                </p:cTn>
                              </p:par>
                              <p:par>
                                <p:cTn id="50" presetID="53" presetClass="entr" presetSubtype="16" fill="hold" grpId="0" nodeType="withEffect">
                                  <p:stCondLst>
                                    <p:cond delay="0"/>
                                  </p:stCondLst>
                                  <p:childTnLst>
                                    <p:set>
                                      <p:cBhvr>
                                        <p:cTn id="51" dur="1" fill="hold">
                                          <p:stCondLst>
                                            <p:cond delay="0"/>
                                          </p:stCondLst>
                                        </p:cTn>
                                        <p:tgtEl>
                                          <p:spTgt spid="14"/>
                                        </p:tgtEl>
                                        <p:attrNameLst>
                                          <p:attrName>style.visibility</p:attrName>
                                        </p:attrNameLst>
                                      </p:cBhvr>
                                      <p:to>
                                        <p:strVal val="visible"/>
                                      </p:to>
                                    </p:set>
                                    <p:anim calcmode="lin" valueType="num">
                                      <p:cBhvr>
                                        <p:cTn id="52" dur="500" fill="hold"/>
                                        <p:tgtEl>
                                          <p:spTgt spid="14"/>
                                        </p:tgtEl>
                                        <p:attrNameLst>
                                          <p:attrName>ppt_w</p:attrName>
                                        </p:attrNameLst>
                                      </p:cBhvr>
                                      <p:tavLst>
                                        <p:tav tm="0">
                                          <p:val>
                                            <p:fltVal val="0"/>
                                          </p:val>
                                        </p:tav>
                                        <p:tav tm="100000">
                                          <p:val>
                                            <p:strVal val="#ppt_w"/>
                                          </p:val>
                                        </p:tav>
                                      </p:tavLst>
                                    </p:anim>
                                    <p:anim calcmode="lin" valueType="num">
                                      <p:cBhvr>
                                        <p:cTn id="53" dur="500" fill="hold"/>
                                        <p:tgtEl>
                                          <p:spTgt spid="14"/>
                                        </p:tgtEl>
                                        <p:attrNameLst>
                                          <p:attrName>ppt_h</p:attrName>
                                        </p:attrNameLst>
                                      </p:cBhvr>
                                      <p:tavLst>
                                        <p:tav tm="0">
                                          <p:val>
                                            <p:fltVal val="0"/>
                                          </p:val>
                                        </p:tav>
                                        <p:tav tm="100000">
                                          <p:val>
                                            <p:strVal val="#ppt_h"/>
                                          </p:val>
                                        </p:tav>
                                      </p:tavLst>
                                    </p:anim>
                                    <p:animEffect transition="in" filter="fade">
                                      <p:cBhvr>
                                        <p:cTn id="54" dur="500"/>
                                        <p:tgtEl>
                                          <p:spTgt spid="14"/>
                                        </p:tgtEl>
                                      </p:cBhvr>
                                    </p:animEffect>
                                  </p:childTnLst>
                                </p:cTn>
                              </p:par>
                              <p:par>
                                <p:cTn id="55" presetID="53" presetClass="entr" presetSubtype="16" fill="hold" grpId="0" nodeType="withEffect">
                                  <p:stCondLst>
                                    <p:cond delay="0"/>
                                  </p:stCondLst>
                                  <p:childTnLst>
                                    <p:set>
                                      <p:cBhvr>
                                        <p:cTn id="56" dur="1" fill="hold">
                                          <p:stCondLst>
                                            <p:cond delay="0"/>
                                          </p:stCondLst>
                                        </p:cTn>
                                        <p:tgtEl>
                                          <p:spTgt spid="15"/>
                                        </p:tgtEl>
                                        <p:attrNameLst>
                                          <p:attrName>style.visibility</p:attrName>
                                        </p:attrNameLst>
                                      </p:cBhvr>
                                      <p:to>
                                        <p:strVal val="visible"/>
                                      </p:to>
                                    </p:set>
                                    <p:anim calcmode="lin" valueType="num">
                                      <p:cBhvr>
                                        <p:cTn id="57" dur="500" fill="hold"/>
                                        <p:tgtEl>
                                          <p:spTgt spid="15"/>
                                        </p:tgtEl>
                                        <p:attrNameLst>
                                          <p:attrName>ppt_w</p:attrName>
                                        </p:attrNameLst>
                                      </p:cBhvr>
                                      <p:tavLst>
                                        <p:tav tm="0">
                                          <p:val>
                                            <p:fltVal val="0"/>
                                          </p:val>
                                        </p:tav>
                                        <p:tav tm="100000">
                                          <p:val>
                                            <p:strVal val="#ppt_w"/>
                                          </p:val>
                                        </p:tav>
                                      </p:tavLst>
                                    </p:anim>
                                    <p:anim calcmode="lin" valueType="num">
                                      <p:cBhvr>
                                        <p:cTn id="58" dur="500" fill="hold"/>
                                        <p:tgtEl>
                                          <p:spTgt spid="15"/>
                                        </p:tgtEl>
                                        <p:attrNameLst>
                                          <p:attrName>ppt_h</p:attrName>
                                        </p:attrNameLst>
                                      </p:cBhvr>
                                      <p:tavLst>
                                        <p:tav tm="0">
                                          <p:val>
                                            <p:fltVal val="0"/>
                                          </p:val>
                                        </p:tav>
                                        <p:tav tm="100000">
                                          <p:val>
                                            <p:strVal val="#ppt_h"/>
                                          </p:val>
                                        </p:tav>
                                      </p:tavLst>
                                    </p:anim>
                                    <p:animEffect transition="in" filter="fade">
                                      <p:cBhvr>
                                        <p:cTn id="59" dur="500"/>
                                        <p:tgtEl>
                                          <p:spTgt spid="15"/>
                                        </p:tgtEl>
                                      </p:cBhvr>
                                    </p:animEffect>
                                  </p:childTnLst>
                                </p:cTn>
                              </p:par>
                              <p:par>
                                <p:cTn id="60" presetID="53" presetClass="entr" presetSubtype="16" fill="hold" grpId="0" nodeType="withEffect">
                                  <p:stCondLst>
                                    <p:cond delay="0"/>
                                  </p:stCondLst>
                                  <p:childTnLst>
                                    <p:set>
                                      <p:cBhvr>
                                        <p:cTn id="61" dur="1" fill="hold">
                                          <p:stCondLst>
                                            <p:cond delay="0"/>
                                          </p:stCondLst>
                                        </p:cTn>
                                        <p:tgtEl>
                                          <p:spTgt spid="16"/>
                                        </p:tgtEl>
                                        <p:attrNameLst>
                                          <p:attrName>style.visibility</p:attrName>
                                        </p:attrNameLst>
                                      </p:cBhvr>
                                      <p:to>
                                        <p:strVal val="visible"/>
                                      </p:to>
                                    </p:set>
                                    <p:anim calcmode="lin" valueType="num">
                                      <p:cBhvr>
                                        <p:cTn id="62" dur="500" fill="hold"/>
                                        <p:tgtEl>
                                          <p:spTgt spid="16"/>
                                        </p:tgtEl>
                                        <p:attrNameLst>
                                          <p:attrName>ppt_w</p:attrName>
                                        </p:attrNameLst>
                                      </p:cBhvr>
                                      <p:tavLst>
                                        <p:tav tm="0">
                                          <p:val>
                                            <p:fltVal val="0"/>
                                          </p:val>
                                        </p:tav>
                                        <p:tav tm="100000">
                                          <p:val>
                                            <p:strVal val="#ppt_w"/>
                                          </p:val>
                                        </p:tav>
                                      </p:tavLst>
                                    </p:anim>
                                    <p:anim calcmode="lin" valueType="num">
                                      <p:cBhvr>
                                        <p:cTn id="63" dur="500" fill="hold"/>
                                        <p:tgtEl>
                                          <p:spTgt spid="16"/>
                                        </p:tgtEl>
                                        <p:attrNameLst>
                                          <p:attrName>ppt_h</p:attrName>
                                        </p:attrNameLst>
                                      </p:cBhvr>
                                      <p:tavLst>
                                        <p:tav tm="0">
                                          <p:val>
                                            <p:fltVal val="0"/>
                                          </p:val>
                                        </p:tav>
                                        <p:tav tm="100000">
                                          <p:val>
                                            <p:strVal val="#ppt_h"/>
                                          </p:val>
                                        </p:tav>
                                      </p:tavLst>
                                    </p:anim>
                                    <p:animEffect transition="in" filter="fade">
                                      <p:cBhvr>
                                        <p:cTn id="64" dur="500"/>
                                        <p:tgtEl>
                                          <p:spTgt spid="16"/>
                                        </p:tgtEl>
                                      </p:cBhvr>
                                    </p:animEffect>
                                  </p:childTnLst>
                                </p:cTn>
                              </p:par>
                              <p:par>
                                <p:cTn id="65" presetID="53" presetClass="entr" presetSubtype="16" fill="hold" grpId="0" nodeType="withEffect">
                                  <p:stCondLst>
                                    <p:cond delay="0"/>
                                  </p:stCondLst>
                                  <p:childTnLst>
                                    <p:set>
                                      <p:cBhvr>
                                        <p:cTn id="66" dur="1" fill="hold">
                                          <p:stCondLst>
                                            <p:cond delay="0"/>
                                          </p:stCondLst>
                                        </p:cTn>
                                        <p:tgtEl>
                                          <p:spTgt spid="17"/>
                                        </p:tgtEl>
                                        <p:attrNameLst>
                                          <p:attrName>style.visibility</p:attrName>
                                        </p:attrNameLst>
                                      </p:cBhvr>
                                      <p:to>
                                        <p:strVal val="visible"/>
                                      </p:to>
                                    </p:set>
                                    <p:anim calcmode="lin" valueType="num">
                                      <p:cBhvr>
                                        <p:cTn id="67" dur="500" fill="hold"/>
                                        <p:tgtEl>
                                          <p:spTgt spid="17"/>
                                        </p:tgtEl>
                                        <p:attrNameLst>
                                          <p:attrName>ppt_w</p:attrName>
                                        </p:attrNameLst>
                                      </p:cBhvr>
                                      <p:tavLst>
                                        <p:tav tm="0">
                                          <p:val>
                                            <p:fltVal val="0"/>
                                          </p:val>
                                        </p:tav>
                                        <p:tav tm="100000">
                                          <p:val>
                                            <p:strVal val="#ppt_w"/>
                                          </p:val>
                                        </p:tav>
                                      </p:tavLst>
                                    </p:anim>
                                    <p:anim calcmode="lin" valueType="num">
                                      <p:cBhvr>
                                        <p:cTn id="68" dur="500" fill="hold"/>
                                        <p:tgtEl>
                                          <p:spTgt spid="17"/>
                                        </p:tgtEl>
                                        <p:attrNameLst>
                                          <p:attrName>ppt_h</p:attrName>
                                        </p:attrNameLst>
                                      </p:cBhvr>
                                      <p:tavLst>
                                        <p:tav tm="0">
                                          <p:val>
                                            <p:fltVal val="0"/>
                                          </p:val>
                                        </p:tav>
                                        <p:tav tm="100000">
                                          <p:val>
                                            <p:strVal val="#ppt_h"/>
                                          </p:val>
                                        </p:tav>
                                      </p:tavLst>
                                    </p:anim>
                                    <p:animEffect transition="in" filter="fade">
                                      <p:cBhvr>
                                        <p:cTn id="69" dur="500"/>
                                        <p:tgtEl>
                                          <p:spTgt spid="17"/>
                                        </p:tgtEl>
                                      </p:cBhvr>
                                    </p:animEffect>
                                  </p:childTnLst>
                                </p:cTn>
                              </p:par>
                              <p:par>
                                <p:cTn id="70" presetID="53" presetClass="entr" presetSubtype="16" fill="hold" grpId="0" nodeType="withEffect">
                                  <p:stCondLst>
                                    <p:cond delay="0"/>
                                  </p:stCondLst>
                                  <p:childTnLst>
                                    <p:set>
                                      <p:cBhvr>
                                        <p:cTn id="71" dur="1" fill="hold">
                                          <p:stCondLst>
                                            <p:cond delay="0"/>
                                          </p:stCondLst>
                                        </p:cTn>
                                        <p:tgtEl>
                                          <p:spTgt spid="18"/>
                                        </p:tgtEl>
                                        <p:attrNameLst>
                                          <p:attrName>style.visibility</p:attrName>
                                        </p:attrNameLst>
                                      </p:cBhvr>
                                      <p:to>
                                        <p:strVal val="visible"/>
                                      </p:to>
                                    </p:set>
                                    <p:anim calcmode="lin" valueType="num">
                                      <p:cBhvr>
                                        <p:cTn id="72" dur="500" fill="hold"/>
                                        <p:tgtEl>
                                          <p:spTgt spid="18"/>
                                        </p:tgtEl>
                                        <p:attrNameLst>
                                          <p:attrName>ppt_w</p:attrName>
                                        </p:attrNameLst>
                                      </p:cBhvr>
                                      <p:tavLst>
                                        <p:tav tm="0">
                                          <p:val>
                                            <p:fltVal val="0"/>
                                          </p:val>
                                        </p:tav>
                                        <p:tav tm="100000">
                                          <p:val>
                                            <p:strVal val="#ppt_w"/>
                                          </p:val>
                                        </p:tav>
                                      </p:tavLst>
                                    </p:anim>
                                    <p:anim calcmode="lin" valueType="num">
                                      <p:cBhvr>
                                        <p:cTn id="73" dur="500" fill="hold"/>
                                        <p:tgtEl>
                                          <p:spTgt spid="18"/>
                                        </p:tgtEl>
                                        <p:attrNameLst>
                                          <p:attrName>ppt_h</p:attrName>
                                        </p:attrNameLst>
                                      </p:cBhvr>
                                      <p:tavLst>
                                        <p:tav tm="0">
                                          <p:val>
                                            <p:fltVal val="0"/>
                                          </p:val>
                                        </p:tav>
                                        <p:tav tm="100000">
                                          <p:val>
                                            <p:strVal val="#ppt_h"/>
                                          </p:val>
                                        </p:tav>
                                      </p:tavLst>
                                    </p:anim>
                                    <p:animEffect transition="in" filter="fade">
                                      <p:cBhvr>
                                        <p:cTn id="74" dur="500"/>
                                        <p:tgtEl>
                                          <p:spTgt spid="18"/>
                                        </p:tgtEl>
                                      </p:cBhvr>
                                    </p:animEffect>
                                  </p:childTnLst>
                                </p:cTn>
                              </p:par>
                              <p:par>
                                <p:cTn id="75" presetID="53" presetClass="entr" presetSubtype="16" fill="hold" grpId="0" nodeType="withEffect">
                                  <p:stCondLst>
                                    <p:cond delay="0"/>
                                  </p:stCondLst>
                                  <p:childTnLst>
                                    <p:set>
                                      <p:cBhvr>
                                        <p:cTn id="76" dur="1" fill="hold">
                                          <p:stCondLst>
                                            <p:cond delay="0"/>
                                          </p:stCondLst>
                                        </p:cTn>
                                        <p:tgtEl>
                                          <p:spTgt spid="19"/>
                                        </p:tgtEl>
                                        <p:attrNameLst>
                                          <p:attrName>style.visibility</p:attrName>
                                        </p:attrNameLst>
                                      </p:cBhvr>
                                      <p:to>
                                        <p:strVal val="visible"/>
                                      </p:to>
                                    </p:set>
                                    <p:anim calcmode="lin" valueType="num">
                                      <p:cBhvr>
                                        <p:cTn id="77" dur="500" fill="hold"/>
                                        <p:tgtEl>
                                          <p:spTgt spid="19"/>
                                        </p:tgtEl>
                                        <p:attrNameLst>
                                          <p:attrName>ppt_w</p:attrName>
                                        </p:attrNameLst>
                                      </p:cBhvr>
                                      <p:tavLst>
                                        <p:tav tm="0">
                                          <p:val>
                                            <p:fltVal val="0"/>
                                          </p:val>
                                        </p:tav>
                                        <p:tav tm="100000">
                                          <p:val>
                                            <p:strVal val="#ppt_w"/>
                                          </p:val>
                                        </p:tav>
                                      </p:tavLst>
                                    </p:anim>
                                    <p:anim calcmode="lin" valueType="num">
                                      <p:cBhvr>
                                        <p:cTn id="78" dur="500" fill="hold"/>
                                        <p:tgtEl>
                                          <p:spTgt spid="19"/>
                                        </p:tgtEl>
                                        <p:attrNameLst>
                                          <p:attrName>ppt_h</p:attrName>
                                        </p:attrNameLst>
                                      </p:cBhvr>
                                      <p:tavLst>
                                        <p:tav tm="0">
                                          <p:val>
                                            <p:fltVal val="0"/>
                                          </p:val>
                                        </p:tav>
                                        <p:tav tm="100000">
                                          <p:val>
                                            <p:strVal val="#ppt_h"/>
                                          </p:val>
                                        </p:tav>
                                      </p:tavLst>
                                    </p:anim>
                                    <p:animEffect transition="in" filter="fade">
                                      <p:cBhvr>
                                        <p:cTn id="79" dur="500"/>
                                        <p:tgtEl>
                                          <p:spTgt spid="19"/>
                                        </p:tgtEl>
                                      </p:cBhvr>
                                    </p:animEffect>
                                  </p:childTnLst>
                                </p:cTn>
                              </p:par>
                              <p:par>
                                <p:cTn id="80" presetID="53" presetClass="entr" presetSubtype="16" fill="hold" grpId="0" nodeType="withEffect">
                                  <p:stCondLst>
                                    <p:cond delay="0"/>
                                  </p:stCondLst>
                                  <p:childTnLst>
                                    <p:set>
                                      <p:cBhvr>
                                        <p:cTn id="81" dur="1" fill="hold">
                                          <p:stCondLst>
                                            <p:cond delay="0"/>
                                          </p:stCondLst>
                                        </p:cTn>
                                        <p:tgtEl>
                                          <p:spTgt spid="20"/>
                                        </p:tgtEl>
                                        <p:attrNameLst>
                                          <p:attrName>style.visibility</p:attrName>
                                        </p:attrNameLst>
                                      </p:cBhvr>
                                      <p:to>
                                        <p:strVal val="visible"/>
                                      </p:to>
                                    </p:set>
                                    <p:anim calcmode="lin" valueType="num">
                                      <p:cBhvr>
                                        <p:cTn id="82" dur="500" fill="hold"/>
                                        <p:tgtEl>
                                          <p:spTgt spid="20"/>
                                        </p:tgtEl>
                                        <p:attrNameLst>
                                          <p:attrName>ppt_w</p:attrName>
                                        </p:attrNameLst>
                                      </p:cBhvr>
                                      <p:tavLst>
                                        <p:tav tm="0">
                                          <p:val>
                                            <p:fltVal val="0"/>
                                          </p:val>
                                        </p:tav>
                                        <p:tav tm="100000">
                                          <p:val>
                                            <p:strVal val="#ppt_w"/>
                                          </p:val>
                                        </p:tav>
                                      </p:tavLst>
                                    </p:anim>
                                    <p:anim calcmode="lin" valueType="num">
                                      <p:cBhvr>
                                        <p:cTn id="83" dur="500" fill="hold"/>
                                        <p:tgtEl>
                                          <p:spTgt spid="20"/>
                                        </p:tgtEl>
                                        <p:attrNameLst>
                                          <p:attrName>ppt_h</p:attrName>
                                        </p:attrNameLst>
                                      </p:cBhvr>
                                      <p:tavLst>
                                        <p:tav tm="0">
                                          <p:val>
                                            <p:fltVal val="0"/>
                                          </p:val>
                                        </p:tav>
                                        <p:tav tm="100000">
                                          <p:val>
                                            <p:strVal val="#ppt_h"/>
                                          </p:val>
                                        </p:tav>
                                      </p:tavLst>
                                    </p:anim>
                                    <p:animEffect transition="in" filter="fade">
                                      <p:cBhvr>
                                        <p:cTn id="84" dur="500"/>
                                        <p:tgtEl>
                                          <p:spTgt spid="20"/>
                                        </p:tgtEl>
                                      </p:cBhvr>
                                    </p:animEffect>
                                  </p:childTnLst>
                                </p:cTn>
                              </p:par>
                              <p:par>
                                <p:cTn id="85" presetID="53" presetClass="entr" presetSubtype="16" fill="hold" grpId="0" nodeType="withEffect">
                                  <p:stCondLst>
                                    <p:cond delay="0"/>
                                  </p:stCondLst>
                                  <p:childTnLst>
                                    <p:set>
                                      <p:cBhvr>
                                        <p:cTn id="86" dur="1" fill="hold">
                                          <p:stCondLst>
                                            <p:cond delay="0"/>
                                          </p:stCondLst>
                                        </p:cTn>
                                        <p:tgtEl>
                                          <p:spTgt spid="21"/>
                                        </p:tgtEl>
                                        <p:attrNameLst>
                                          <p:attrName>style.visibility</p:attrName>
                                        </p:attrNameLst>
                                      </p:cBhvr>
                                      <p:to>
                                        <p:strVal val="visible"/>
                                      </p:to>
                                    </p:set>
                                    <p:anim calcmode="lin" valueType="num">
                                      <p:cBhvr>
                                        <p:cTn id="87" dur="500" fill="hold"/>
                                        <p:tgtEl>
                                          <p:spTgt spid="21"/>
                                        </p:tgtEl>
                                        <p:attrNameLst>
                                          <p:attrName>ppt_w</p:attrName>
                                        </p:attrNameLst>
                                      </p:cBhvr>
                                      <p:tavLst>
                                        <p:tav tm="0">
                                          <p:val>
                                            <p:fltVal val="0"/>
                                          </p:val>
                                        </p:tav>
                                        <p:tav tm="100000">
                                          <p:val>
                                            <p:strVal val="#ppt_w"/>
                                          </p:val>
                                        </p:tav>
                                      </p:tavLst>
                                    </p:anim>
                                    <p:anim calcmode="lin" valueType="num">
                                      <p:cBhvr>
                                        <p:cTn id="88" dur="500" fill="hold"/>
                                        <p:tgtEl>
                                          <p:spTgt spid="21"/>
                                        </p:tgtEl>
                                        <p:attrNameLst>
                                          <p:attrName>ppt_h</p:attrName>
                                        </p:attrNameLst>
                                      </p:cBhvr>
                                      <p:tavLst>
                                        <p:tav tm="0">
                                          <p:val>
                                            <p:fltVal val="0"/>
                                          </p:val>
                                        </p:tav>
                                        <p:tav tm="100000">
                                          <p:val>
                                            <p:strVal val="#ppt_h"/>
                                          </p:val>
                                        </p:tav>
                                      </p:tavLst>
                                    </p:anim>
                                    <p:animEffect transition="in" filter="fade">
                                      <p:cBhvr>
                                        <p:cTn id="89" dur="500"/>
                                        <p:tgtEl>
                                          <p:spTgt spid="21"/>
                                        </p:tgtEl>
                                      </p:cBhvr>
                                    </p:animEffect>
                                  </p:childTnLst>
                                </p:cTn>
                              </p:par>
                              <p:par>
                                <p:cTn id="90" presetID="53" presetClass="entr" presetSubtype="16" fill="hold" nodeType="withEffect">
                                  <p:stCondLst>
                                    <p:cond delay="0"/>
                                  </p:stCondLst>
                                  <p:childTnLst>
                                    <p:set>
                                      <p:cBhvr>
                                        <p:cTn id="91" dur="1" fill="hold">
                                          <p:stCondLst>
                                            <p:cond delay="0"/>
                                          </p:stCondLst>
                                        </p:cTn>
                                        <p:tgtEl>
                                          <p:spTgt spid="22"/>
                                        </p:tgtEl>
                                        <p:attrNameLst>
                                          <p:attrName>style.visibility</p:attrName>
                                        </p:attrNameLst>
                                      </p:cBhvr>
                                      <p:to>
                                        <p:strVal val="visible"/>
                                      </p:to>
                                    </p:set>
                                    <p:anim calcmode="lin" valueType="num">
                                      <p:cBhvr>
                                        <p:cTn id="92" dur="500" fill="hold"/>
                                        <p:tgtEl>
                                          <p:spTgt spid="22"/>
                                        </p:tgtEl>
                                        <p:attrNameLst>
                                          <p:attrName>ppt_w</p:attrName>
                                        </p:attrNameLst>
                                      </p:cBhvr>
                                      <p:tavLst>
                                        <p:tav tm="0">
                                          <p:val>
                                            <p:fltVal val="0"/>
                                          </p:val>
                                        </p:tav>
                                        <p:tav tm="100000">
                                          <p:val>
                                            <p:strVal val="#ppt_w"/>
                                          </p:val>
                                        </p:tav>
                                      </p:tavLst>
                                    </p:anim>
                                    <p:anim calcmode="lin" valueType="num">
                                      <p:cBhvr>
                                        <p:cTn id="93" dur="500" fill="hold"/>
                                        <p:tgtEl>
                                          <p:spTgt spid="22"/>
                                        </p:tgtEl>
                                        <p:attrNameLst>
                                          <p:attrName>ppt_h</p:attrName>
                                        </p:attrNameLst>
                                      </p:cBhvr>
                                      <p:tavLst>
                                        <p:tav tm="0">
                                          <p:val>
                                            <p:fltVal val="0"/>
                                          </p:val>
                                        </p:tav>
                                        <p:tav tm="100000">
                                          <p:val>
                                            <p:strVal val="#ppt_h"/>
                                          </p:val>
                                        </p:tav>
                                      </p:tavLst>
                                    </p:anim>
                                    <p:animEffect transition="in" filter="fade">
                                      <p:cBhvr>
                                        <p:cTn id="94" dur="500"/>
                                        <p:tgtEl>
                                          <p:spTgt spid="22"/>
                                        </p:tgtEl>
                                      </p:cBhvr>
                                    </p:animEffect>
                                  </p:childTnLst>
                                </p:cTn>
                              </p:par>
                              <p:par>
                                <p:cTn id="95" presetID="53" presetClass="entr" presetSubtype="16" fill="hold" nodeType="withEffect">
                                  <p:stCondLst>
                                    <p:cond delay="0"/>
                                  </p:stCondLst>
                                  <p:childTnLst>
                                    <p:set>
                                      <p:cBhvr>
                                        <p:cTn id="96" dur="1" fill="hold">
                                          <p:stCondLst>
                                            <p:cond delay="0"/>
                                          </p:stCondLst>
                                        </p:cTn>
                                        <p:tgtEl>
                                          <p:spTgt spid="23"/>
                                        </p:tgtEl>
                                        <p:attrNameLst>
                                          <p:attrName>style.visibility</p:attrName>
                                        </p:attrNameLst>
                                      </p:cBhvr>
                                      <p:to>
                                        <p:strVal val="visible"/>
                                      </p:to>
                                    </p:set>
                                    <p:anim calcmode="lin" valueType="num">
                                      <p:cBhvr>
                                        <p:cTn id="97" dur="500" fill="hold"/>
                                        <p:tgtEl>
                                          <p:spTgt spid="23"/>
                                        </p:tgtEl>
                                        <p:attrNameLst>
                                          <p:attrName>ppt_w</p:attrName>
                                        </p:attrNameLst>
                                      </p:cBhvr>
                                      <p:tavLst>
                                        <p:tav tm="0">
                                          <p:val>
                                            <p:fltVal val="0"/>
                                          </p:val>
                                        </p:tav>
                                        <p:tav tm="100000">
                                          <p:val>
                                            <p:strVal val="#ppt_w"/>
                                          </p:val>
                                        </p:tav>
                                      </p:tavLst>
                                    </p:anim>
                                    <p:anim calcmode="lin" valueType="num">
                                      <p:cBhvr>
                                        <p:cTn id="98" dur="500" fill="hold"/>
                                        <p:tgtEl>
                                          <p:spTgt spid="23"/>
                                        </p:tgtEl>
                                        <p:attrNameLst>
                                          <p:attrName>ppt_h</p:attrName>
                                        </p:attrNameLst>
                                      </p:cBhvr>
                                      <p:tavLst>
                                        <p:tav tm="0">
                                          <p:val>
                                            <p:fltVal val="0"/>
                                          </p:val>
                                        </p:tav>
                                        <p:tav tm="100000">
                                          <p:val>
                                            <p:strVal val="#ppt_h"/>
                                          </p:val>
                                        </p:tav>
                                      </p:tavLst>
                                    </p:anim>
                                    <p:animEffect transition="in" filter="fade">
                                      <p:cBhvr>
                                        <p:cTn id="99" dur="500"/>
                                        <p:tgtEl>
                                          <p:spTgt spid="23"/>
                                        </p:tgtEl>
                                      </p:cBhvr>
                                    </p:animEffect>
                                  </p:childTnLst>
                                </p:cTn>
                              </p:par>
                              <p:par>
                                <p:cTn id="100" presetID="53" presetClass="entr" presetSubtype="16" fill="hold" nodeType="withEffect">
                                  <p:stCondLst>
                                    <p:cond delay="0"/>
                                  </p:stCondLst>
                                  <p:childTnLst>
                                    <p:set>
                                      <p:cBhvr>
                                        <p:cTn id="101" dur="1" fill="hold">
                                          <p:stCondLst>
                                            <p:cond delay="0"/>
                                          </p:stCondLst>
                                        </p:cTn>
                                        <p:tgtEl>
                                          <p:spTgt spid="24"/>
                                        </p:tgtEl>
                                        <p:attrNameLst>
                                          <p:attrName>style.visibility</p:attrName>
                                        </p:attrNameLst>
                                      </p:cBhvr>
                                      <p:to>
                                        <p:strVal val="visible"/>
                                      </p:to>
                                    </p:set>
                                    <p:anim calcmode="lin" valueType="num">
                                      <p:cBhvr>
                                        <p:cTn id="102" dur="500" fill="hold"/>
                                        <p:tgtEl>
                                          <p:spTgt spid="24"/>
                                        </p:tgtEl>
                                        <p:attrNameLst>
                                          <p:attrName>ppt_w</p:attrName>
                                        </p:attrNameLst>
                                      </p:cBhvr>
                                      <p:tavLst>
                                        <p:tav tm="0">
                                          <p:val>
                                            <p:fltVal val="0"/>
                                          </p:val>
                                        </p:tav>
                                        <p:tav tm="100000">
                                          <p:val>
                                            <p:strVal val="#ppt_w"/>
                                          </p:val>
                                        </p:tav>
                                      </p:tavLst>
                                    </p:anim>
                                    <p:anim calcmode="lin" valueType="num">
                                      <p:cBhvr>
                                        <p:cTn id="103" dur="500" fill="hold"/>
                                        <p:tgtEl>
                                          <p:spTgt spid="24"/>
                                        </p:tgtEl>
                                        <p:attrNameLst>
                                          <p:attrName>ppt_h</p:attrName>
                                        </p:attrNameLst>
                                      </p:cBhvr>
                                      <p:tavLst>
                                        <p:tav tm="0">
                                          <p:val>
                                            <p:fltVal val="0"/>
                                          </p:val>
                                        </p:tav>
                                        <p:tav tm="100000">
                                          <p:val>
                                            <p:strVal val="#ppt_h"/>
                                          </p:val>
                                        </p:tav>
                                      </p:tavLst>
                                    </p:anim>
                                    <p:animEffect transition="in" filter="fade">
                                      <p:cBhvr>
                                        <p:cTn id="104" dur="500"/>
                                        <p:tgtEl>
                                          <p:spTgt spid="24"/>
                                        </p:tgtEl>
                                      </p:cBhvr>
                                    </p:animEffect>
                                  </p:childTnLst>
                                </p:cTn>
                              </p:par>
                              <p:par>
                                <p:cTn id="105" presetID="53" presetClass="entr" presetSubtype="16" fill="hold" nodeType="withEffect">
                                  <p:stCondLst>
                                    <p:cond delay="0"/>
                                  </p:stCondLst>
                                  <p:childTnLst>
                                    <p:set>
                                      <p:cBhvr>
                                        <p:cTn id="106" dur="1" fill="hold">
                                          <p:stCondLst>
                                            <p:cond delay="0"/>
                                          </p:stCondLst>
                                        </p:cTn>
                                        <p:tgtEl>
                                          <p:spTgt spid="25"/>
                                        </p:tgtEl>
                                        <p:attrNameLst>
                                          <p:attrName>style.visibility</p:attrName>
                                        </p:attrNameLst>
                                      </p:cBhvr>
                                      <p:to>
                                        <p:strVal val="visible"/>
                                      </p:to>
                                    </p:set>
                                    <p:anim calcmode="lin" valueType="num">
                                      <p:cBhvr>
                                        <p:cTn id="107" dur="500" fill="hold"/>
                                        <p:tgtEl>
                                          <p:spTgt spid="25"/>
                                        </p:tgtEl>
                                        <p:attrNameLst>
                                          <p:attrName>ppt_w</p:attrName>
                                        </p:attrNameLst>
                                      </p:cBhvr>
                                      <p:tavLst>
                                        <p:tav tm="0">
                                          <p:val>
                                            <p:fltVal val="0"/>
                                          </p:val>
                                        </p:tav>
                                        <p:tav tm="100000">
                                          <p:val>
                                            <p:strVal val="#ppt_w"/>
                                          </p:val>
                                        </p:tav>
                                      </p:tavLst>
                                    </p:anim>
                                    <p:anim calcmode="lin" valueType="num">
                                      <p:cBhvr>
                                        <p:cTn id="108" dur="500" fill="hold"/>
                                        <p:tgtEl>
                                          <p:spTgt spid="25"/>
                                        </p:tgtEl>
                                        <p:attrNameLst>
                                          <p:attrName>ppt_h</p:attrName>
                                        </p:attrNameLst>
                                      </p:cBhvr>
                                      <p:tavLst>
                                        <p:tav tm="0">
                                          <p:val>
                                            <p:fltVal val="0"/>
                                          </p:val>
                                        </p:tav>
                                        <p:tav tm="100000">
                                          <p:val>
                                            <p:strVal val="#ppt_h"/>
                                          </p:val>
                                        </p:tav>
                                      </p:tavLst>
                                    </p:anim>
                                    <p:animEffect transition="in" filter="fade">
                                      <p:cBhvr>
                                        <p:cTn id="109" dur="500"/>
                                        <p:tgtEl>
                                          <p:spTgt spid="25"/>
                                        </p:tgtEl>
                                      </p:cBhvr>
                                    </p:animEffect>
                                  </p:childTnLst>
                                </p:cTn>
                              </p:par>
                              <p:par>
                                <p:cTn id="110" presetID="53" presetClass="entr" presetSubtype="16" fill="hold" nodeType="withEffect">
                                  <p:stCondLst>
                                    <p:cond delay="0"/>
                                  </p:stCondLst>
                                  <p:childTnLst>
                                    <p:set>
                                      <p:cBhvr>
                                        <p:cTn id="111" dur="1" fill="hold">
                                          <p:stCondLst>
                                            <p:cond delay="0"/>
                                          </p:stCondLst>
                                        </p:cTn>
                                        <p:tgtEl>
                                          <p:spTgt spid="26"/>
                                        </p:tgtEl>
                                        <p:attrNameLst>
                                          <p:attrName>style.visibility</p:attrName>
                                        </p:attrNameLst>
                                      </p:cBhvr>
                                      <p:to>
                                        <p:strVal val="visible"/>
                                      </p:to>
                                    </p:set>
                                    <p:anim calcmode="lin" valueType="num">
                                      <p:cBhvr>
                                        <p:cTn id="112" dur="500" fill="hold"/>
                                        <p:tgtEl>
                                          <p:spTgt spid="26"/>
                                        </p:tgtEl>
                                        <p:attrNameLst>
                                          <p:attrName>ppt_w</p:attrName>
                                        </p:attrNameLst>
                                      </p:cBhvr>
                                      <p:tavLst>
                                        <p:tav tm="0">
                                          <p:val>
                                            <p:fltVal val="0"/>
                                          </p:val>
                                        </p:tav>
                                        <p:tav tm="100000">
                                          <p:val>
                                            <p:strVal val="#ppt_w"/>
                                          </p:val>
                                        </p:tav>
                                      </p:tavLst>
                                    </p:anim>
                                    <p:anim calcmode="lin" valueType="num">
                                      <p:cBhvr>
                                        <p:cTn id="113" dur="500" fill="hold"/>
                                        <p:tgtEl>
                                          <p:spTgt spid="26"/>
                                        </p:tgtEl>
                                        <p:attrNameLst>
                                          <p:attrName>ppt_h</p:attrName>
                                        </p:attrNameLst>
                                      </p:cBhvr>
                                      <p:tavLst>
                                        <p:tav tm="0">
                                          <p:val>
                                            <p:fltVal val="0"/>
                                          </p:val>
                                        </p:tav>
                                        <p:tav tm="100000">
                                          <p:val>
                                            <p:strVal val="#ppt_h"/>
                                          </p:val>
                                        </p:tav>
                                      </p:tavLst>
                                    </p:anim>
                                    <p:animEffect transition="in" filter="fade">
                                      <p:cBhvr>
                                        <p:cTn id="114" dur="500"/>
                                        <p:tgtEl>
                                          <p:spTgt spid="26"/>
                                        </p:tgtEl>
                                      </p:cBhvr>
                                    </p:animEffect>
                                  </p:childTnLst>
                                </p:cTn>
                              </p:par>
                              <p:par>
                                <p:cTn id="115" presetID="53" presetClass="entr" presetSubtype="16" fill="hold" nodeType="withEffect">
                                  <p:stCondLst>
                                    <p:cond delay="0"/>
                                  </p:stCondLst>
                                  <p:childTnLst>
                                    <p:set>
                                      <p:cBhvr>
                                        <p:cTn id="116" dur="1" fill="hold">
                                          <p:stCondLst>
                                            <p:cond delay="0"/>
                                          </p:stCondLst>
                                        </p:cTn>
                                        <p:tgtEl>
                                          <p:spTgt spid="27"/>
                                        </p:tgtEl>
                                        <p:attrNameLst>
                                          <p:attrName>style.visibility</p:attrName>
                                        </p:attrNameLst>
                                      </p:cBhvr>
                                      <p:to>
                                        <p:strVal val="visible"/>
                                      </p:to>
                                    </p:set>
                                    <p:anim calcmode="lin" valueType="num">
                                      <p:cBhvr>
                                        <p:cTn id="117" dur="500" fill="hold"/>
                                        <p:tgtEl>
                                          <p:spTgt spid="27"/>
                                        </p:tgtEl>
                                        <p:attrNameLst>
                                          <p:attrName>ppt_w</p:attrName>
                                        </p:attrNameLst>
                                      </p:cBhvr>
                                      <p:tavLst>
                                        <p:tav tm="0">
                                          <p:val>
                                            <p:fltVal val="0"/>
                                          </p:val>
                                        </p:tav>
                                        <p:tav tm="100000">
                                          <p:val>
                                            <p:strVal val="#ppt_w"/>
                                          </p:val>
                                        </p:tav>
                                      </p:tavLst>
                                    </p:anim>
                                    <p:anim calcmode="lin" valueType="num">
                                      <p:cBhvr>
                                        <p:cTn id="118" dur="500" fill="hold"/>
                                        <p:tgtEl>
                                          <p:spTgt spid="27"/>
                                        </p:tgtEl>
                                        <p:attrNameLst>
                                          <p:attrName>ppt_h</p:attrName>
                                        </p:attrNameLst>
                                      </p:cBhvr>
                                      <p:tavLst>
                                        <p:tav tm="0">
                                          <p:val>
                                            <p:fltVal val="0"/>
                                          </p:val>
                                        </p:tav>
                                        <p:tav tm="100000">
                                          <p:val>
                                            <p:strVal val="#ppt_h"/>
                                          </p:val>
                                        </p:tav>
                                      </p:tavLst>
                                    </p:anim>
                                    <p:animEffect transition="in" filter="fade">
                                      <p:cBhvr>
                                        <p:cTn id="119" dur="500"/>
                                        <p:tgtEl>
                                          <p:spTgt spid="27"/>
                                        </p:tgtEl>
                                      </p:cBhvr>
                                    </p:animEffect>
                                  </p:childTnLst>
                                </p:cTn>
                              </p:par>
                              <p:par>
                                <p:cTn id="120" presetID="53" presetClass="entr" presetSubtype="16" fill="hold" nodeType="withEffect">
                                  <p:stCondLst>
                                    <p:cond delay="0"/>
                                  </p:stCondLst>
                                  <p:childTnLst>
                                    <p:set>
                                      <p:cBhvr>
                                        <p:cTn id="121" dur="1" fill="hold">
                                          <p:stCondLst>
                                            <p:cond delay="0"/>
                                          </p:stCondLst>
                                        </p:cTn>
                                        <p:tgtEl>
                                          <p:spTgt spid="28"/>
                                        </p:tgtEl>
                                        <p:attrNameLst>
                                          <p:attrName>style.visibility</p:attrName>
                                        </p:attrNameLst>
                                      </p:cBhvr>
                                      <p:to>
                                        <p:strVal val="visible"/>
                                      </p:to>
                                    </p:set>
                                    <p:anim calcmode="lin" valueType="num">
                                      <p:cBhvr>
                                        <p:cTn id="122" dur="500" fill="hold"/>
                                        <p:tgtEl>
                                          <p:spTgt spid="28"/>
                                        </p:tgtEl>
                                        <p:attrNameLst>
                                          <p:attrName>ppt_w</p:attrName>
                                        </p:attrNameLst>
                                      </p:cBhvr>
                                      <p:tavLst>
                                        <p:tav tm="0">
                                          <p:val>
                                            <p:fltVal val="0"/>
                                          </p:val>
                                        </p:tav>
                                        <p:tav tm="100000">
                                          <p:val>
                                            <p:strVal val="#ppt_w"/>
                                          </p:val>
                                        </p:tav>
                                      </p:tavLst>
                                    </p:anim>
                                    <p:anim calcmode="lin" valueType="num">
                                      <p:cBhvr>
                                        <p:cTn id="123" dur="500" fill="hold"/>
                                        <p:tgtEl>
                                          <p:spTgt spid="28"/>
                                        </p:tgtEl>
                                        <p:attrNameLst>
                                          <p:attrName>ppt_h</p:attrName>
                                        </p:attrNameLst>
                                      </p:cBhvr>
                                      <p:tavLst>
                                        <p:tav tm="0">
                                          <p:val>
                                            <p:fltVal val="0"/>
                                          </p:val>
                                        </p:tav>
                                        <p:tav tm="100000">
                                          <p:val>
                                            <p:strVal val="#ppt_h"/>
                                          </p:val>
                                        </p:tav>
                                      </p:tavLst>
                                    </p:anim>
                                    <p:animEffect transition="in" filter="fade">
                                      <p:cBhvr>
                                        <p:cTn id="124" dur="500"/>
                                        <p:tgtEl>
                                          <p:spTgt spid="28"/>
                                        </p:tgtEl>
                                      </p:cBhvr>
                                    </p:animEffect>
                                  </p:childTnLst>
                                </p:cTn>
                              </p:par>
                              <p:par>
                                <p:cTn id="125" presetID="53" presetClass="entr" presetSubtype="16" fill="hold" grpId="0" nodeType="withEffect">
                                  <p:stCondLst>
                                    <p:cond delay="0"/>
                                  </p:stCondLst>
                                  <p:childTnLst>
                                    <p:set>
                                      <p:cBhvr>
                                        <p:cTn id="126" dur="1" fill="hold">
                                          <p:stCondLst>
                                            <p:cond delay="0"/>
                                          </p:stCondLst>
                                        </p:cTn>
                                        <p:tgtEl>
                                          <p:spTgt spid="32"/>
                                        </p:tgtEl>
                                        <p:attrNameLst>
                                          <p:attrName>style.visibility</p:attrName>
                                        </p:attrNameLst>
                                      </p:cBhvr>
                                      <p:to>
                                        <p:strVal val="visible"/>
                                      </p:to>
                                    </p:set>
                                    <p:anim calcmode="lin" valueType="num">
                                      <p:cBhvr>
                                        <p:cTn id="127" dur="500" fill="hold"/>
                                        <p:tgtEl>
                                          <p:spTgt spid="32"/>
                                        </p:tgtEl>
                                        <p:attrNameLst>
                                          <p:attrName>ppt_w</p:attrName>
                                        </p:attrNameLst>
                                      </p:cBhvr>
                                      <p:tavLst>
                                        <p:tav tm="0">
                                          <p:val>
                                            <p:fltVal val="0"/>
                                          </p:val>
                                        </p:tav>
                                        <p:tav tm="100000">
                                          <p:val>
                                            <p:strVal val="#ppt_w"/>
                                          </p:val>
                                        </p:tav>
                                      </p:tavLst>
                                    </p:anim>
                                    <p:anim calcmode="lin" valueType="num">
                                      <p:cBhvr>
                                        <p:cTn id="128" dur="500" fill="hold"/>
                                        <p:tgtEl>
                                          <p:spTgt spid="32"/>
                                        </p:tgtEl>
                                        <p:attrNameLst>
                                          <p:attrName>ppt_h</p:attrName>
                                        </p:attrNameLst>
                                      </p:cBhvr>
                                      <p:tavLst>
                                        <p:tav tm="0">
                                          <p:val>
                                            <p:fltVal val="0"/>
                                          </p:val>
                                        </p:tav>
                                        <p:tav tm="100000">
                                          <p:val>
                                            <p:strVal val="#ppt_h"/>
                                          </p:val>
                                        </p:tav>
                                      </p:tavLst>
                                    </p:anim>
                                    <p:animEffect transition="in" filter="fade">
                                      <p:cBhvr>
                                        <p:cTn id="129" dur="500"/>
                                        <p:tgtEl>
                                          <p:spTgt spid="32"/>
                                        </p:tgtEl>
                                      </p:cBhvr>
                                    </p:animEffect>
                                  </p:childTnLst>
                                </p:cTn>
                              </p:par>
                              <p:par>
                                <p:cTn id="130" presetID="53" presetClass="entr" presetSubtype="16" fill="hold" grpId="0" nodeType="withEffect">
                                  <p:stCondLst>
                                    <p:cond delay="0"/>
                                  </p:stCondLst>
                                  <p:childTnLst>
                                    <p:set>
                                      <p:cBhvr>
                                        <p:cTn id="131" dur="1" fill="hold">
                                          <p:stCondLst>
                                            <p:cond delay="0"/>
                                          </p:stCondLst>
                                        </p:cTn>
                                        <p:tgtEl>
                                          <p:spTgt spid="33"/>
                                        </p:tgtEl>
                                        <p:attrNameLst>
                                          <p:attrName>style.visibility</p:attrName>
                                        </p:attrNameLst>
                                      </p:cBhvr>
                                      <p:to>
                                        <p:strVal val="visible"/>
                                      </p:to>
                                    </p:set>
                                    <p:anim calcmode="lin" valueType="num">
                                      <p:cBhvr>
                                        <p:cTn id="132" dur="500" fill="hold"/>
                                        <p:tgtEl>
                                          <p:spTgt spid="33"/>
                                        </p:tgtEl>
                                        <p:attrNameLst>
                                          <p:attrName>ppt_w</p:attrName>
                                        </p:attrNameLst>
                                      </p:cBhvr>
                                      <p:tavLst>
                                        <p:tav tm="0">
                                          <p:val>
                                            <p:fltVal val="0"/>
                                          </p:val>
                                        </p:tav>
                                        <p:tav tm="100000">
                                          <p:val>
                                            <p:strVal val="#ppt_w"/>
                                          </p:val>
                                        </p:tav>
                                      </p:tavLst>
                                    </p:anim>
                                    <p:anim calcmode="lin" valueType="num">
                                      <p:cBhvr>
                                        <p:cTn id="133" dur="500" fill="hold"/>
                                        <p:tgtEl>
                                          <p:spTgt spid="33"/>
                                        </p:tgtEl>
                                        <p:attrNameLst>
                                          <p:attrName>ppt_h</p:attrName>
                                        </p:attrNameLst>
                                      </p:cBhvr>
                                      <p:tavLst>
                                        <p:tav tm="0">
                                          <p:val>
                                            <p:fltVal val="0"/>
                                          </p:val>
                                        </p:tav>
                                        <p:tav tm="100000">
                                          <p:val>
                                            <p:strVal val="#ppt_h"/>
                                          </p:val>
                                        </p:tav>
                                      </p:tavLst>
                                    </p:anim>
                                    <p:animEffect transition="in" filter="fade">
                                      <p:cBhvr>
                                        <p:cTn id="134" dur="500"/>
                                        <p:tgtEl>
                                          <p:spTgt spid="33"/>
                                        </p:tgtEl>
                                      </p:cBhvr>
                                    </p:animEffect>
                                  </p:childTnLst>
                                </p:cTn>
                              </p:par>
                              <p:par>
                                <p:cTn id="135" presetID="53" presetClass="entr" presetSubtype="16" fill="hold" grpId="0" nodeType="withEffect">
                                  <p:stCondLst>
                                    <p:cond delay="0"/>
                                  </p:stCondLst>
                                  <p:childTnLst>
                                    <p:set>
                                      <p:cBhvr>
                                        <p:cTn id="136" dur="1" fill="hold">
                                          <p:stCondLst>
                                            <p:cond delay="0"/>
                                          </p:stCondLst>
                                        </p:cTn>
                                        <p:tgtEl>
                                          <p:spTgt spid="34"/>
                                        </p:tgtEl>
                                        <p:attrNameLst>
                                          <p:attrName>style.visibility</p:attrName>
                                        </p:attrNameLst>
                                      </p:cBhvr>
                                      <p:to>
                                        <p:strVal val="visible"/>
                                      </p:to>
                                    </p:set>
                                    <p:anim calcmode="lin" valueType="num">
                                      <p:cBhvr>
                                        <p:cTn id="137" dur="500" fill="hold"/>
                                        <p:tgtEl>
                                          <p:spTgt spid="34"/>
                                        </p:tgtEl>
                                        <p:attrNameLst>
                                          <p:attrName>ppt_w</p:attrName>
                                        </p:attrNameLst>
                                      </p:cBhvr>
                                      <p:tavLst>
                                        <p:tav tm="0">
                                          <p:val>
                                            <p:fltVal val="0"/>
                                          </p:val>
                                        </p:tav>
                                        <p:tav tm="100000">
                                          <p:val>
                                            <p:strVal val="#ppt_w"/>
                                          </p:val>
                                        </p:tav>
                                      </p:tavLst>
                                    </p:anim>
                                    <p:anim calcmode="lin" valueType="num">
                                      <p:cBhvr>
                                        <p:cTn id="138" dur="500" fill="hold"/>
                                        <p:tgtEl>
                                          <p:spTgt spid="34"/>
                                        </p:tgtEl>
                                        <p:attrNameLst>
                                          <p:attrName>ppt_h</p:attrName>
                                        </p:attrNameLst>
                                      </p:cBhvr>
                                      <p:tavLst>
                                        <p:tav tm="0">
                                          <p:val>
                                            <p:fltVal val="0"/>
                                          </p:val>
                                        </p:tav>
                                        <p:tav tm="100000">
                                          <p:val>
                                            <p:strVal val="#ppt_h"/>
                                          </p:val>
                                        </p:tav>
                                      </p:tavLst>
                                    </p:anim>
                                    <p:animEffect transition="in" filter="fade">
                                      <p:cBhvr>
                                        <p:cTn id="139" dur="500"/>
                                        <p:tgtEl>
                                          <p:spTgt spid="34"/>
                                        </p:tgtEl>
                                      </p:cBhvr>
                                    </p:animEffect>
                                  </p:childTnLst>
                                </p:cTn>
                              </p:par>
                              <p:par>
                                <p:cTn id="140" presetID="53" presetClass="entr" presetSubtype="16" fill="hold" nodeType="withEffect">
                                  <p:stCondLst>
                                    <p:cond delay="0"/>
                                  </p:stCondLst>
                                  <p:childTnLst>
                                    <p:set>
                                      <p:cBhvr>
                                        <p:cTn id="141" dur="1" fill="hold">
                                          <p:stCondLst>
                                            <p:cond delay="0"/>
                                          </p:stCondLst>
                                        </p:cTn>
                                        <p:tgtEl>
                                          <p:spTgt spid="35"/>
                                        </p:tgtEl>
                                        <p:attrNameLst>
                                          <p:attrName>style.visibility</p:attrName>
                                        </p:attrNameLst>
                                      </p:cBhvr>
                                      <p:to>
                                        <p:strVal val="visible"/>
                                      </p:to>
                                    </p:set>
                                    <p:anim calcmode="lin" valueType="num">
                                      <p:cBhvr>
                                        <p:cTn id="142" dur="500" fill="hold"/>
                                        <p:tgtEl>
                                          <p:spTgt spid="35"/>
                                        </p:tgtEl>
                                        <p:attrNameLst>
                                          <p:attrName>ppt_w</p:attrName>
                                        </p:attrNameLst>
                                      </p:cBhvr>
                                      <p:tavLst>
                                        <p:tav tm="0">
                                          <p:val>
                                            <p:fltVal val="0"/>
                                          </p:val>
                                        </p:tav>
                                        <p:tav tm="100000">
                                          <p:val>
                                            <p:strVal val="#ppt_w"/>
                                          </p:val>
                                        </p:tav>
                                      </p:tavLst>
                                    </p:anim>
                                    <p:anim calcmode="lin" valueType="num">
                                      <p:cBhvr>
                                        <p:cTn id="143" dur="500" fill="hold"/>
                                        <p:tgtEl>
                                          <p:spTgt spid="35"/>
                                        </p:tgtEl>
                                        <p:attrNameLst>
                                          <p:attrName>ppt_h</p:attrName>
                                        </p:attrNameLst>
                                      </p:cBhvr>
                                      <p:tavLst>
                                        <p:tav tm="0">
                                          <p:val>
                                            <p:fltVal val="0"/>
                                          </p:val>
                                        </p:tav>
                                        <p:tav tm="100000">
                                          <p:val>
                                            <p:strVal val="#ppt_h"/>
                                          </p:val>
                                        </p:tav>
                                      </p:tavLst>
                                    </p:anim>
                                    <p:animEffect transition="in" filter="fade">
                                      <p:cBhvr>
                                        <p:cTn id="144" dur="500"/>
                                        <p:tgtEl>
                                          <p:spTgt spid="35"/>
                                        </p:tgtEl>
                                      </p:cBhvr>
                                    </p:animEffect>
                                  </p:childTnLst>
                                </p:cTn>
                              </p:par>
                              <p:par>
                                <p:cTn id="145" presetID="53" presetClass="entr" presetSubtype="16" fill="hold" nodeType="withEffect">
                                  <p:stCondLst>
                                    <p:cond delay="0"/>
                                  </p:stCondLst>
                                  <p:childTnLst>
                                    <p:set>
                                      <p:cBhvr>
                                        <p:cTn id="146" dur="1" fill="hold">
                                          <p:stCondLst>
                                            <p:cond delay="0"/>
                                          </p:stCondLst>
                                        </p:cTn>
                                        <p:tgtEl>
                                          <p:spTgt spid="38"/>
                                        </p:tgtEl>
                                        <p:attrNameLst>
                                          <p:attrName>style.visibility</p:attrName>
                                        </p:attrNameLst>
                                      </p:cBhvr>
                                      <p:to>
                                        <p:strVal val="visible"/>
                                      </p:to>
                                    </p:set>
                                    <p:anim calcmode="lin" valueType="num">
                                      <p:cBhvr>
                                        <p:cTn id="147" dur="500" fill="hold"/>
                                        <p:tgtEl>
                                          <p:spTgt spid="38"/>
                                        </p:tgtEl>
                                        <p:attrNameLst>
                                          <p:attrName>ppt_w</p:attrName>
                                        </p:attrNameLst>
                                      </p:cBhvr>
                                      <p:tavLst>
                                        <p:tav tm="0">
                                          <p:val>
                                            <p:fltVal val="0"/>
                                          </p:val>
                                        </p:tav>
                                        <p:tav tm="100000">
                                          <p:val>
                                            <p:strVal val="#ppt_w"/>
                                          </p:val>
                                        </p:tav>
                                      </p:tavLst>
                                    </p:anim>
                                    <p:anim calcmode="lin" valueType="num">
                                      <p:cBhvr>
                                        <p:cTn id="148" dur="500" fill="hold"/>
                                        <p:tgtEl>
                                          <p:spTgt spid="38"/>
                                        </p:tgtEl>
                                        <p:attrNameLst>
                                          <p:attrName>ppt_h</p:attrName>
                                        </p:attrNameLst>
                                      </p:cBhvr>
                                      <p:tavLst>
                                        <p:tav tm="0">
                                          <p:val>
                                            <p:fltVal val="0"/>
                                          </p:val>
                                        </p:tav>
                                        <p:tav tm="100000">
                                          <p:val>
                                            <p:strVal val="#ppt_h"/>
                                          </p:val>
                                        </p:tav>
                                      </p:tavLst>
                                    </p:anim>
                                    <p:animEffect transition="in" filter="fade">
                                      <p:cBhvr>
                                        <p:cTn id="149" dur="500"/>
                                        <p:tgtEl>
                                          <p:spTgt spid="38"/>
                                        </p:tgtEl>
                                      </p:cBhvr>
                                    </p:animEffect>
                                  </p:childTnLst>
                                </p:cTn>
                              </p:par>
                              <p:par>
                                <p:cTn id="150" presetID="53" presetClass="entr" presetSubtype="16" fill="hold" nodeType="withEffect">
                                  <p:stCondLst>
                                    <p:cond delay="0"/>
                                  </p:stCondLst>
                                  <p:childTnLst>
                                    <p:set>
                                      <p:cBhvr>
                                        <p:cTn id="151" dur="1" fill="hold">
                                          <p:stCondLst>
                                            <p:cond delay="0"/>
                                          </p:stCondLst>
                                        </p:cTn>
                                        <p:tgtEl>
                                          <p:spTgt spid="40"/>
                                        </p:tgtEl>
                                        <p:attrNameLst>
                                          <p:attrName>style.visibility</p:attrName>
                                        </p:attrNameLst>
                                      </p:cBhvr>
                                      <p:to>
                                        <p:strVal val="visible"/>
                                      </p:to>
                                    </p:set>
                                    <p:anim calcmode="lin" valueType="num">
                                      <p:cBhvr>
                                        <p:cTn id="152" dur="500" fill="hold"/>
                                        <p:tgtEl>
                                          <p:spTgt spid="40"/>
                                        </p:tgtEl>
                                        <p:attrNameLst>
                                          <p:attrName>ppt_w</p:attrName>
                                        </p:attrNameLst>
                                      </p:cBhvr>
                                      <p:tavLst>
                                        <p:tav tm="0">
                                          <p:val>
                                            <p:fltVal val="0"/>
                                          </p:val>
                                        </p:tav>
                                        <p:tav tm="100000">
                                          <p:val>
                                            <p:strVal val="#ppt_w"/>
                                          </p:val>
                                        </p:tav>
                                      </p:tavLst>
                                    </p:anim>
                                    <p:anim calcmode="lin" valueType="num">
                                      <p:cBhvr>
                                        <p:cTn id="153" dur="500" fill="hold"/>
                                        <p:tgtEl>
                                          <p:spTgt spid="40"/>
                                        </p:tgtEl>
                                        <p:attrNameLst>
                                          <p:attrName>ppt_h</p:attrName>
                                        </p:attrNameLst>
                                      </p:cBhvr>
                                      <p:tavLst>
                                        <p:tav tm="0">
                                          <p:val>
                                            <p:fltVal val="0"/>
                                          </p:val>
                                        </p:tav>
                                        <p:tav tm="100000">
                                          <p:val>
                                            <p:strVal val="#ppt_h"/>
                                          </p:val>
                                        </p:tav>
                                      </p:tavLst>
                                    </p:anim>
                                    <p:animEffect transition="in" filter="fade">
                                      <p:cBhvr>
                                        <p:cTn id="154" dur="500"/>
                                        <p:tgtEl>
                                          <p:spTgt spid="40"/>
                                        </p:tgtEl>
                                      </p:cBhvr>
                                    </p:animEffect>
                                  </p:childTnLst>
                                </p:cTn>
                              </p:par>
                              <p:par>
                                <p:cTn id="155" presetID="53" presetClass="entr" presetSubtype="16" fill="hold" grpId="0" nodeType="withEffect">
                                  <p:stCondLst>
                                    <p:cond delay="0"/>
                                  </p:stCondLst>
                                  <p:childTnLst>
                                    <p:set>
                                      <p:cBhvr>
                                        <p:cTn id="156" dur="1" fill="hold">
                                          <p:stCondLst>
                                            <p:cond delay="0"/>
                                          </p:stCondLst>
                                        </p:cTn>
                                        <p:tgtEl>
                                          <p:spTgt spid="42"/>
                                        </p:tgtEl>
                                        <p:attrNameLst>
                                          <p:attrName>style.visibility</p:attrName>
                                        </p:attrNameLst>
                                      </p:cBhvr>
                                      <p:to>
                                        <p:strVal val="visible"/>
                                      </p:to>
                                    </p:set>
                                    <p:anim calcmode="lin" valueType="num">
                                      <p:cBhvr>
                                        <p:cTn id="157" dur="500" fill="hold"/>
                                        <p:tgtEl>
                                          <p:spTgt spid="42"/>
                                        </p:tgtEl>
                                        <p:attrNameLst>
                                          <p:attrName>ppt_w</p:attrName>
                                        </p:attrNameLst>
                                      </p:cBhvr>
                                      <p:tavLst>
                                        <p:tav tm="0">
                                          <p:val>
                                            <p:fltVal val="0"/>
                                          </p:val>
                                        </p:tav>
                                        <p:tav tm="100000">
                                          <p:val>
                                            <p:strVal val="#ppt_w"/>
                                          </p:val>
                                        </p:tav>
                                      </p:tavLst>
                                    </p:anim>
                                    <p:anim calcmode="lin" valueType="num">
                                      <p:cBhvr>
                                        <p:cTn id="158" dur="500" fill="hold"/>
                                        <p:tgtEl>
                                          <p:spTgt spid="42"/>
                                        </p:tgtEl>
                                        <p:attrNameLst>
                                          <p:attrName>ppt_h</p:attrName>
                                        </p:attrNameLst>
                                      </p:cBhvr>
                                      <p:tavLst>
                                        <p:tav tm="0">
                                          <p:val>
                                            <p:fltVal val="0"/>
                                          </p:val>
                                        </p:tav>
                                        <p:tav tm="100000">
                                          <p:val>
                                            <p:strVal val="#ppt_h"/>
                                          </p:val>
                                        </p:tav>
                                      </p:tavLst>
                                    </p:anim>
                                    <p:animEffect transition="in" filter="fade">
                                      <p:cBhvr>
                                        <p:cTn id="159" dur="500"/>
                                        <p:tgtEl>
                                          <p:spTgt spid="42"/>
                                        </p:tgtEl>
                                      </p:cBhvr>
                                    </p:animEffect>
                                  </p:childTnLst>
                                </p:cTn>
                              </p:par>
                              <p:par>
                                <p:cTn id="160" presetID="53" presetClass="entr" presetSubtype="16" fill="hold" grpId="0" nodeType="withEffect">
                                  <p:stCondLst>
                                    <p:cond delay="0"/>
                                  </p:stCondLst>
                                  <p:childTnLst>
                                    <p:set>
                                      <p:cBhvr>
                                        <p:cTn id="161" dur="1" fill="hold">
                                          <p:stCondLst>
                                            <p:cond delay="0"/>
                                          </p:stCondLst>
                                        </p:cTn>
                                        <p:tgtEl>
                                          <p:spTgt spid="44"/>
                                        </p:tgtEl>
                                        <p:attrNameLst>
                                          <p:attrName>style.visibility</p:attrName>
                                        </p:attrNameLst>
                                      </p:cBhvr>
                                      <p:to>
                                        <p:strVal val="visible"/>
                                      </p:to>
                                    </p:set>
                                    <p:anim calcmode="lin" valueType="num">
                                      <p:cBhvr>
                                        <p:cTn id="162" dur="500" fill="hold"/>
                                        <p:tgtEl>
                                          <p:spTgt spid="44"/>
                                        </p:tgtEl>
                                        <p:attrNameLst>
                                          <p:attrName>ppt_w</p:attrName>
                                        </p:attrNameLst>
                                      </p:cBhvr>
                                      <p:tavLst>
                                        <p:tav tm="0">
                                          <p:val>
                                            <p:fltVal val="0"/>
                                          </p:val>
                                        </p:tav>
                                        <p:tav tm="100000">
                                          <p:val>
                                            <p:strVal val="#ppt_w"/>
                                          </p:val>
                                        </p:tav>
                                      </p:tavLst>
                                    </p:anim>
                                    <p:anim calcmode="lin" valueType="num">
                                      <p:cBhvr>
                                        <p:cTn id="163" dur="500" fill="hold"/>
                                        <p:tgtEl>
                                          <p:spTgt spid="44"/>
                                        </p:tgtEl>
                                        <p:attrNameLst>
                                          <p:attrName>ppt_h</p:attrName>
                                        </p:attrNameLst>
                                      </p:cBhvr>
                                      <p:tavLst>
                                        <p:tav tm="0">
                                          <p:val>
                                            <p:fltVal val="0"/>
                                          </p:val>
                                        </p:tav>
                                        <p:tav tm="100000">
                                          <p:val>
                                            <p:strVal val="#ppt_h"/>
                                          </p:val>
                                        </p:tav>
                                      </p:tavLst>
                                    </p:anim>
                                    <p:animEffect transition="in" filter="fade">
                                      <p:cBhvr>
                                        <p:cTn id="164" dur="500"/>
                                        <p:tgtEl>
                                          <p:spTgt spid="44"/>
                                        </p:tgtEl>
                                      </p:cBhvr>
                                    </p:animEffect>
                                  </p:childTnLst>
                                </p:cTn>
                              </p:par>
                              <p:par>
                                <p:cTn id="165" presetID="53" presetClass="entr" presetSubtype="16" fill="hold" grpId="0" nodeType="withEffect">
                                  <p:stCondLst>
                                    <p:cond delay="0"/>
                                  </p:stCondLst>
                                  <p:childTnLst>
                                    <p:set>
                                      <p:cBhvr>
                                        <p:cTn id="166" dur="1" fill="hold">
                                          <p:stCondLst>
                                            <p:cond delay="0"/>
                                          </p:stCondLst>
                                        </p:cTn>
                                        <p:tgtEl>
                                          <p:spTgt spid="46"/>
                                        </p:tgtEl>
                                        <p:attrNameLst>
                                          <p:attrName>style.visibility</p:attrName>
                                        </p:attrNameLst>
                                      </p:cBhvr>
                                      <p:to>
                                        <p:strVal val="visible"/>
                                      </p:to>
                                    </p:set>
                                    <p:anim calcmode="lin" valueType="num">
                                      <p:cBhvr>
                                        <p:cTn id="167" dur="500" fill="hold"/>
                                        <p:tgtEl>
                                          <p:spTgt spid="46"/>
                                        </p:tgtEl>
                                        <p:attrNameLst>
                                          <p:attrName>ppt_w</p:attrName>
                                        </p:attrNameLst>
                                      </p:cBhvr>
                                      <p:tavLst>
                                        <p:tav tm="0">
                                          <p:val>
                                            <p:fltVal val="0"/>
                                          </p:val>
                                        </p:tav>
                                        <p:tav tm="100000">
                                          <p:val>
                                            <p:strVal val="#ppt_w"/>
                                          </p:val>
                                        </p:tav>
                                      </p:tavLst>
                                    </p:anim>
                                    <p:anim calcmode="lin" valueType="num">
                                      <p:cBhvr>
                                        <p:cTn id="168" dur="500" fill="hold"/>
                                        <p:tgtEl>
                                          <p:spTgt spid="46"/>
                                        </p:tgtEl>
                                        <p:attrNameLst>
                                          <p:attrName>ppt_h</p:attrName>
                                        </p:attrNameLst>
                                      </p:cBhvr>
                                      <p:tavLst>
                                        <p:tav tm="0">
                                          <p:val>
                                            <p:fltVal val="0"/>
                                          </p:val>
                                        </p:tav>
                                        <p:tav tm="100000">
                                          <p:val>
                                            <p:strVal val="#ppt_h"/>
                                          </p:val>
                                        </p:tav>
                                      </p:tavLst>
                                    </p:anim>
                                    <p:animEffect transition="in" filter="fade">
                                      <p:cBhvr>
                                        <p:cTn id="169" dur="500"/>
                                        <p:tgtEl>
                                          <p:spTgt spid="46"/>
                                        </p:tgtEl>
                                      </p:cBhvr>
                                    </p:animEffect>
                                  </p:childTnLst>
                                </p:cTn>
                              </p:par>
                              <p:par>
                                <p:cTn id="170" presetID="53" presetClass="entr" presetSubtype="16" fill="hold" nodeType="withEffect">
                                  <p:stCondLst>
                                    <p:cond delay="0"/>
                                  </p:stCondLst>
                                  <p:childTnLst>
                                    <p:set>
                                      <p:cBhvr>
                                        <p:cTn id="171" dur="1" fill="hold">
                                          <p:stCondLst>
                                            <p:cond delay="0"/>
                                          </p:stCondLst>
                                        </p:cTn>
                                        <p:tgtEl>
                                          <p:spTgt spid="48"/>
                                        </p:tgtEl>
                                        <p:attrNameLst>
                                          <p:attrName>style.visibility</p:attrName>
                                        </p:attrNameLst>
                                      </p:cBhvr>
                                      <p:to>
                                        <p:strVal val="visible"/>
                                      </p:to>
                                    </p:set>
                                    <p:anim calcmode="lin" valueType="num">
                                      <p:cBhvr>
                                        <p:cTn id="172" dur="500" fill="hold"/>
                                        <p:tgtEl>
                                          <p:spTgt spid="48"/>
                                        </p:tgtEl>
                                        <p:attrNameLst>
                                          <p:attrName>ppt_w</p:attrName>
                                        </p:attrNameLst>
                                      </p:cBhvr>
                                      <p:tavLst>
                                        <p:tav tm="0">
                                          <p:val>
                                            <p:fltVal val="0"/>
                                          </p:val>
                                        </p:tav>
                                        <p:tav tm="100000">
                                          <p:val>
                                            <p:strVal val="#ppt_w"/>
                                          </p:val>
                                        </p:tav>
                                      </p:tavLst>
                                    </p:anim>
                                    <p:anim calcmode="lin" valueType="num">
                                      <p:cBhvr>
                                        <p:cTn id="173" dur="500" fill="hold"/>
                                        <p:tgtEl>
                                          <p:spTgt spid="48"/>
                                        </p:tgtEl>
                                        <p:attrNameLst>
                                          <p:attrName>ppt_h</p:attrName>
                                        </p:attrNameLst>
                                      </p:cBhvr>
                                      <p:tavLst>
                                        <p:tav tm="0">
                                          <p:val>
                                            <p:fltVal val="0"/>
                                          </p:val>
                                        </p:tav>
                                        <p:tav tm="100000">
                                          <p:val>
                                            <p:strVal val="#ppt_h"/>
                                          </p:val>
                                        </p:tav>
                                      </p:tavLst>
                                    </p:anim>
                                    <p:animEffect transition="in" filter="fade">
                                      <p:cBhvr>
                                        <p:cTn id="174" dur="500"/>
                                        <p:tgtEl>
                                          <p:spTgt spid="48"/>
                                        </p:tgtEl>
                                      </p:cBhvr>
                                    </p:animEffect>
                                  </p:childTnLst>
                                </p:cTn>
                              </p:par>
                              <p:par>
                                <p:cTn id="175" presetID="53" presetClass="entr" presetSubtype="16" fill="hold" nodeType="withEffect">
                                  <p:stCondLst>
                                    <p:cond delay="0"/>
                                  </p:stCondLst>
                                  <p:childTnLst>
                                    <p:set>
                                      <p:cBhvr>
                                        <p:cTn id="176" dur="1" fill="hold">
                                          <p:stCondLst>
                                            <p:cond delay="0"/>
                                          </p:stCondLst>
                                        </p:cTn>
                                        <p:tgtEl>
                                          <p:spTgt spid="60"/>
                                        </p:tgtEl>
                                        <p:attrNameLst>
                                          <p:attrName>style.visibility</p:attrName>
                                        </p:attrNameLst>
                                      </p:cBhvr>
                                      <p:to>
                                        <p:strVal val="visible"/>
                                      </p:to>
                                    </p:set>
                                    <p:anim calcmode="lin" valueType="num">
                                      <p:cBhvr>
                                        <p:cTn id="177" dur="500" fill="hold"/>
                                        <p:tgtEl>
                                          <p:spTgt spid="60"/>
                                        </p:tgtEl>
                                        <p:attrNameLst>
                                          <p:attrName>ppt_w</p:attrName>
                                        </p:attrNameLst>
                                      </p:cBhvr>
                                      <p:tavLst>
                                        <p:tav tm="0">
                                          <p:val>
                                            <p:fltVal val="0"/>
                                          </p:val>
                                        </p:tav>
                                        <p:tav tm="100000">
                                          <p:val>
                                            <p:strVal val="#ppt_w"/>
                                          </p:val>
                                        </p:tav>
                                      </p:tavLst>
                                    </p:anim>
                                    <p:anim calcmode="lin" valueType="num">
                                      <p:cBhvr>
                                        <p:cTn id="178" dur="500" fill="hold"/>
                                        <p:tgtEl>
                                          <p:spTgt spid="60"/>
                                        </p:tgtEl>
                                        <p:attrNameLst>
                                          <p:attrName>ppt_h</p:attrName>
                                        </p:attrNameLst>
                                      </p:cBhvr>
                                      <p:tavLst>
                                        <p:tav tm="0">
                                          <p:val>
                                            <p:fltVal val="0"/>
                                          </p:val>
                                        </p:tav>
                                        <p:tav tm="100000">
                                          <p:val>
                                            <p:strVal val="#ppt_h"/>
                                          </p:val>
                                        </p:tav>
                                      </p:tavLst>
                                    </p:anim>
                                    <p:animEffect transition="in" filter="fade">
                                      <p:cBhvr>
                                        <p:cTn id="179" dur="500"/>
                                        <p:tgtEl>
                                          <p:spTgt spid="60"/>
                                        </p:tgtEl>
                                      </p:cBhvr>
                                    </p:animEffect>
                                  </p:childTnLst>
                                </p:cTn>
                              </p:par>
                              <p:par>
                                <p:cTn id="180" presetID="53" presetClass="entr" presetSubtype="16" fill="hold" grpId="0" nodeType="withEffect">
                                  <p:stCondLst>
                                    <p:cond delay="0"/>
                                  </p:stCondLst>
                                  <p:childTnLst>
                                    <p:set>
                                      <p:cBhvr>
                                        <p:cTn id="181" dur="1" fill="hold">
                                          <p:stCondLst>
                                            <p:cond delay="0"/>
                                          </p:stCondLst>
                                        </p:cTn>
                                        <p:tgtEl>
                                          <p:spTgt spid="62"/>
                                        </p:tgtEl>
                                        <p:attrNameLst>
                                          <p:attrName>style.visibility</p:attrName>
                                        </p:attrNameLst>
                                      </p:cBhvr>
                                      <p:to>
                                        <p:strVal val="visible"/>
                                      </p:to>
                                    </p:set>
                                    <p:anim calcmode="lin" valueType="num">
                                      <p:cBhvr>
                                        <p:cTn id="182" dur="500" fill="hold"/>
                                        <p:tgtEl>
                                          <p:spTgt spid="62"/>
                                        </p:tgtEl>
                                        <p:attrNameLst>
                                          <p:attrName>ppt_w</p:attrName>
                                        </p:attrNameLst>
                                      </p:cBhvr>
                                      <p:tavLst>
                                        <p:tav tm="0">
                                          <p:val>
                                            <p:fltVal val="0"/>
                                          </p:val>
                                        </p:tav>
                                        <p:tav tm="100000">
                                          <p:val>
                                            <p:strVal val="#ppt_w"/>
                                          </p:val>
                                        </p:tav>
                                      </p:tavLst>
                                    </p:anim>
                                    <p:anim calcmode="lin" valueType="num">
                                      <p:cBhvr>
                                        <p:cTn id="183" dur="500" fill="hold"/>
                                        <p:tgtEl>
                                          <p:spTgt spid="62"/>
                                        </p:tgtEl>
                                        <p:attrNameLst>
                                          <p:attrName>ppt_h</p:attrName>
                                        </p:attrNameLst>
                                      </p:cBhvr>
                                      <p:tavLst>
                                        <p:tav tm="0">
                                          <p:val>
                                            <p:fltVal val="0"/>
                                          </p:val>
                                        </p:tav>
                                        <p:tav tm="100000">
                                          <p:val>
                                            <p:strVal val="#ppt_h"/>
                                          </p:val>
                                        </p:tav>
                                      </p:tavLst>
                                    </p:anim>
                                    <p:animEffect transition="in" filter="fade">
                                      <p:cBhvr>
                                        <p:cTn id="184" dur="500"/>
                                        <p:tgtEl>
                                          <p:spTgt spid="62"/>
                                        </p:tgtEl>
                                      </p:cBhvr>
                                    </p:animEffect>
                                  </p:childTnLst>
                                </p:cTn>
                              </p:par>
                            </p:childTnLst>
                          </p:cTn>
                        </p:par>
                        <p:par>
                          <p:cTn id="185" fill="hold">
                            <p:stCondLst>
                              <p:cond delay="500"/>
                            </p:stCondLst>
                            <p:childTnLst>
                              <p:par>
                                <p:cTn id="186" presetID="1" presetClass="mediacall" presetSubtype="0" fill="hold" nodeType="afterEffect">
                                  <p:stCondLst>
                                    <p:cond delay="0"/>
                                  </p:stCondLst>
                                  <p:childTnLst>
                                    <p:cmd type="call" cmd="playFrom(0.0)">
                                      <p:cBhvr>
                                        <p:cTn id="187" dur="79714" fill="hold"/>
                                        <p:tgtEl>
                                          <p:spTgt spid="2"/>
                                        </p:tgtEl>
                                      </p:cBhvr>
                                    </p:cmd>
                                  </p:childTnLst>
                                </p:cTn>
                              </p:par>
                            </p:childTnLst>
                          </p:cTn>
                        </p:par>
                      </p:childTnLst>
                    </p:cTn>
                  </p:par>
                </p:childTnLst>
              </p:cTn>
              <p:prevCondLst>
                <p:cond evt="onPrev" delay="0">
                  <p:tgtEl>
                    <p:sldTgt/>
                  </p:tgtEl>
                </p:cond>
              </p:prevCondLst>
              <p:nextCondLst>
                <p:cond evt="onNext" delay="0">
                  <p:tgtEl>
                    <p:sldTgt/>
                  </p:tgtEl>
                </p:cond>
              </p:nextCondLst>
            </p:seq>
            <p:audio>
              <p:cMediaNode vol="80000">
                <p:cTn id="188" fill="hold" display="0">
                  <p:stCondLst>
                    <p:cond delay="indefinite"/>
                  </p:stCondLst>
                  <p:endCondLst>
                    <p:cond evt="onStopAudio" delay="0">
                      <p:tgtEl>
                        <p:sldTgt/>
                      </p:tgtEl>
                    </p:cond>
                  </p:endCondLst>
                </p:cTn>
                <p:tgtEl>
                  <p:spTgt spid="2"/>
                </p:tgtEl>
              </p:cMediaNode>
            </p:audio>
          </p:childTnLst>
        </p:cTn>
      </p:par>
    </p:tnLst>
    <p:bldLst>
      <p:bldP spid="6" grpId="0"/>
      <p:bldP spid="8" grpId="0" animBg="1"/>
      <p:bldP spid="9" grpId="0" animBg="1"/>
      <p:bldP spid="10" grpId="0" animBg="1"/>
      <p:bldP spid="11" grpId="0" animBg="1"/>
      <p:bldP spid="12" grpId="0" animBg="1"/>
      <p:bldP spid="13" grpId="0" animBg="1"/>
      <p:bldP spid="14" grpId="0" animBg="1"/>
      <p:bldP spid="15" grpId="0" animBg="1"/>
      <p:bldP spid="16" grpId="0"/>
      <p:bldP spid="17" grpId="0"/>
      <p:bldP spid="18" grpId="0"/>
      <p:bldP spid="19" grpId="0"/>
      <p:bldP spid="20" grpId="0"/>
      <p:bldP spid="21" grpId="0"/>
      <p:bldP spid="32" grpId="0" animBg="1"/>
      <p:bldP spid="33" grpId="0" animBg="1"/>
      <p:bldP spid="34" grpId="0"/>
      <p:bldP spid="42" grpId="0" animBg="1"/>
      <p:bldP spid="44" grpId="0" animBg="1"/>
      <p:bldP spid="46" grpId="0"/>
      <p:bldP spid="62" grpId="0"/>
    </p:bldLst>
  </p:timing>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46455A3-1056-F31F-3326-CF7317903A43}"/>
              </a:ext>
            </a:extLst>
          </p:cNvPr>
          <p:cNvSpPr>
            <a:spLocks noGrp="1"/>
          </p:cNvSpPr>
          <p:nvPr>
            <p:ph type="title"/>
          </p:nvPr>
        </p:nvSpPr>
        <p:spPr>
          <a:xfrm>
            <a:off x="838200" y="365125"/>
            <a:ext cx="10515600" cy="549275"/>
          </a:xfrm>
        </p:spPr>
        <p:txBody>
          <a:bodyPr>
            <a:normAutofit fontScale="90000"/>
          </a:bodyPr>
          <a:lstStyle/>
          <a:p>
            <a:r>
              <a:rPr lang="en-GB" dirty="0"/>
              <a:t>Reference list </a:t>
            </a:r>
          </a:p>
        </p:txBody>
      </p:sp>
      <p:sp>
        <p:nvSpPr>
          <p:cNvPr id="5" name="TextBox 4">
            <a:extLst>
              <a:ext uri="{FF2B5EF4-FFF2-40B4-BE49-F238E27FC236}">
                <a16:creationId xmlns:a16="http://schemas.microsoft.com/office/drawing/2014/main" id="{EF7F94D9-95F9-BDC6-F7AE-3FB61478B54E}"/>
              </a:ext>
            </a:extLst>
          </p:cNvPr>
          <p:cNvSpPr txBox="1"/>
          <p:nvPr/>
        </p:nvSpPr>
        <p:spPr>
          <a:xfrm>
            <a:off x="1" y="914400"/>
            <a:ext cx="12191999" cy="5816977"/>
          </a:xfrm>
          <a:prstGeom prst="rect">
            <a:avLst/>
          </a:prstGeom>
          <a:noFill/>
        </p:spPr>
        <p:txBody>
          <a:bodyPr wrap="square">
            <a:spAutoFit/>
          </a:bodyPr>
          <a:lstStyle/>
          <a:p>
            <a:r>
              <a:rPr lang="en-GB" sz="1200" dirty="0">
                <a:latin typeface="Arial" panose="020B0604020202020204" pitchFamily="34" charset="0"/>
                <a:cs typeface="Arial" panose="020B0604020202020204" pitchFamily="34" charset="0"/>
              </a:rPr>
              <a:t>Age UK (n.d.). </a:t>
            </a:r>
            <a:r>
              <a:rPr lang="en-GB" sz="1200" i="1" dirty="0">
                <a:latin typeface="Arial" panose="020B0604020202020204" pitchFamily="34" charset="0"/>
                <a:cs typeface="Arial" panose="020B0604020202020204" pitchFamily="34" charset="0"/>
              </a:rPr>
              <a:t>Our services</a:t>
            </a:r>
            <a:r>
              <a:rPr lang="en-GB" sz="1200" dirty="0">
                <a:latin typeface="Arial" panose="020B0604020202020204" pitchFamily="34" charset="0"/>
                <a:cs typeface="Arial" panose="020B0604020202020204" pitchFamily="34" charset="0"/>
              </a:rPr>
              <a:t>. Available at: </a:t>
            </a:r>
            <a:r>
              <a:rPr lang="en-GB" sz="1200" u="sng" dirty="0">
                <a:latin typeface="Arial" panose="020B0604020202020204" pitchFamily="34" charset="0"/>
                <a:cs typeface="Arial" panose="020B0604020202020204" pitchFamily="34" charset="0"/>
                <a:hlinkClick r:id="rId2"/>
              </a:rPr>
              <a:t>https://www.ageuk.org.uk/southcumbria/our-services/ongoing-social-events-activities-d730e362-2c24-f011-9d48-6045bd952611</a:t>
            </a:r>
            <a:r>
              <a:rPr lang="en-GB" sz="1200" dirty="0">
                <a:latin typeface="Arial" panose="020B0604020202020204" pitchFamily="34" charset="0"/>
                <a:cs typeface="Arial" panose="020B0604020202020204" pitchFamily="34" charset="0"/>
              </a:rPr>
              <a:t>. (Accessed 25/09/26).</a:t>
            </a:r>
          </a:p>
          <a:p>
            <a:r>
              <a:rPr lang="en-GB" sz="1200" dirty="0">
                <a:latin typeface="Arial" panose="020B0604020202020204" pitchFamily="34" charset="0"/>
                <a:cs typeface="Arial" panose="020B0604020202020204" pitchFamily="34" charset="0"/>
              </a:rPr>
              <a:t>Atchley, R.C. (1989). ‘A continuity theory of normal aging’. </a:t>
            </a:r>
            <a:r>
              <a:rPr lang="en-GB" sz="1200" i="1" dirty="0">
                <a:latin typeface="Arial" panose="020B0604020202020204" pitchFamily="34" charset="0"/>
                <a:cs typeface="Arial" panose="020B0604020202020204" pitchFamily="34" charset="0"/>
              </a:rPr>
              <a:t>The Gerontologist</a:t>
            </a:r>
            <a:r>
              <a:rPr lang="en-GB" sz="1200" dirty="0">
                <a:latin typeface="Arial" panose="020B0604020202020204" pitchFamily="34" charset="0"/>
                <a:cs typeface="Arial" panose="020B0604020202020204" pitchFamily="34" charset="0"/>
              </a:rPr>
              <a:t>, 29(2), pp.183–190. doi:10.1093/</a:t>
            </a:r>
            <a:r>
              <a:rPr lang="en-GB" sz="1200" dirty="0" err="1">
                <a:latin typeface="Arial" panose="020B0604020202020204" pitchFamily="34" charset="0"/>
                <a:cs typeface="Arial" panose="020B0604020202020204" pitchFamily="34" charset="0"/>
              </a:rPr>
              <a:t>geront</a:t>
            </a:r>
            <a:r>
              <a:rPr lang="en-GB" sz="1200" dirty="0">
                <a:latin typeface="Arial" panose="020B0604020202020204" pitchFamily="34" charset="0"/>
                <a:cs typeface="Arial" panose="020B0604020202020204" pitchFamily="34" charset="0"/>
              </a:rPr>
              <a:t>/29.2.183. (Accessed 25/09/26).</a:t>
            </a:r>
          </a:p>
          <a:p>
            <a:r>
              <a:rPr lang="en-GB" sz="1200" dirty="0">
                <a:latin typeface="Arial" panose="020B0604020202020204" pitchFamily="34" charset="0"/>
                <a:cs typeface="Arial" panose="020B0604020202020204" pitchFamily="34" charset="0"/>
              </a:rPr>
              <a:t>Brady, E. and Gilligan, R. (2018). ‘The life course perspective: An integrative research paradigm for examining the educational experiences of adult care leavers?’ </a:t>
            </a:r>
            <a:r>
              <a:rPr lang="en-GB" sz="1200" i="1" dirty="0">
                <a:latin typeface="Arial" panose="020B0604020202020204" pitchFamily="34" charset="0"/>
                <a:cs typeface="Arial" panose="020B0604020202020204" pitchFamily="34" charset="0"/>
              </a:rPr>
              <a:t>Children and Youth Services Review</a:t>
            </a:r>
            <a:r>
              <a:rPr lang="en-GB" sz="1200" dirty="0">
                <a:latin typeface="Arial" panose="020B0604020202020204" pitchFamily="34" charset="0"/>
                <a:cs typeface="Arial" panose="020B0604020202020204" pitchFamily="34" charset="0"/>
              </a:rPr>
              <a:t>, 87, pp.69–77. </a:t>
            </a:r>
            <a:r>
              <a:rPr lang="en-GB" sz="1200" u="sng" dirty="0">
                <a:latin typeface="Arial" panose="020B0604020202020204" pitchFamily="34" charset="0"/>
                <a:cs typeface="Arial" panose="020B0604020202020204" pitchFamily="34" charset="0"/>
                <a:hlinkClick r:id="rId3"/>
              </a:rPr>
              <a:t>doi:10.1016/j.childyouth.2018.02.019.</a:t>
            </a:r>
            <a:r>
              <a:rPr lang="en-GB" sz="1200" dirty="0">
                <a:latin typeface="Arial" panose="020B0604020202020204" pitchFamily="34" charset="0"/>
                <a:cs typeface="Arial" panose="020B0604020202020204" pitchFamily="34" charset="0"/>
              </a:rPr>
              <a:t>  (Accessed 25/09/26).</a:t>
            </a:r>
          </a:p>
          <a:p>
            <a:r>
              <a:rPr lang="en-GB" sz="1200" dirty="0">
                <a:latin typeface="Arial" panose="020B0604020202020204" pitchFamily="34" charset="0"/>
                <a:cs typeface="Arial" panose="020B0604020202020204" pitchFamily="34" charset="0"/>
              </a:rPr>
              <a:t>Brownie, S. and Nancarrow, S. (2013). ‘Effects of person-</a:t>
            </a:r>
            <a:r>
              <a:rPr lang="en-GB" sz="1200" dirty="0" err="1">
                <a:latin typeface="Arial" panose="020B0604020202020204" pitchFamily="34" charset="0"/>
                <a:cs typeface="Arial" panose="020B0604020202020204" pitchFamily="34" charset="0"/>
              </a:rPr>
              <a:t>centered</a:t>
            </a:r>
            <a:r>
              <a:rPr lang="en-GB" sz="1200" dirty="0">
                <a:latin typeface="Arial" panose="020B0604020202020204" pitchFamily="34" charset="0"/>
                <a:cs typeface="Arial" panose="020B0604020202020204" pitchFamily="34" charset="0"/>
              </a:rPr>
              <a:t> care on residents and staff in aged-care facilities: A systematic review’. </a:t>
            </a:r>
            <a:r>
              <a:rPr lang="en-GB" sz="1200" i="1" dirty="0">
                <a:latin typeface="Arial" panose="020B0604020202020204" pitchFamily="34" charset="0"/>
                <a:cs typeface="Arial" panose="020B0604020202020204" pitchFamily="34" charset="0"/>
              </a:rPr>
              <a:t>Clinical Interventions in Aging</a:t>
            </a:r>
            <a:r>
              <a:rPr lang="en-GB" sz="1200" dirty="0">
                <a:latin typeface="Arial" panose="020B0604020202020204" pitchFamily="34" charset="0"/>
                <a:cs typeface="Arial" panose="020B0604020202020204" pitchFamily="34" charset="0"/>
              </a:rPr>
              <a:t>, 8(8), pp.1–10. doi:10.2147/cia.s38589. (Accessed 25/09/26).</a:t>
            </a:r>
          </a:p>
          <a:p>
            <a:r>
              <a:rPr lang="en-GB" sz="1200" dirty="0">
                <a:latin typeface="Arial" panose="020B0604020202020204" pitchFamily="34" charset="0"/>
                <a:cs typeface="Arial" panose="020B0604020202020204" pitchFamily="34" charset="0"/>
              </a:rPr>
              <a:t>Coleman P. Cumming E. and Henry W. (1961). ‘Growing Old: The Process of Disengagement’. </a:t>
            </a:r>
            <a:r>
              <a:rPr lang="en-GB" sz="1200" i="1" dirty="0">
                <a:latin typeface="Arial" panose="020B0604020202020204" pitchFamily="34" charset="0"/>
                <a:cs typeface="Arial" panose="020B0604020202020204" pitchFamily="34" charset="0"/>
              </a:rPr>
              <a:t>Ageing and Society</a:t>
            </a:r>
            <a:r>
              <a:rPr lang="en-GB" sz="1200" dirty="0">
                <a:latin typeface="Arial" panose="020B0604020202020204" pitchFamily="34" charset="0"/>
                <a:cs typeface="Arial" panose="020B0604020202020204" pitchFamily="34" charset="0"/>
              </a:rPr>
              <a:t>. 1991;11(2):217-220. doi:10.1017/S0144686X00004025. (Accessed 25/09/26).</a:t>
            </a:r>
          </a:p>
          <a:p>
            <a:r>
              <a:rPr lang="en-GB" sz="1200" dirty="0">
                <a:latin typeface="Arial" panose="020B0604020202020204" pitchFamily="34" charset="0"/>
                <a:cs typeface="Arial" panose="020B0604020202020204" pitchFamily="34" charset="0"/>
              </a:rPr>
              <a:t>CQC (2023). </a:t>
            </a:r>
            <a:r>
              <a:rPr lang="en-GB" sz="1200" i="1" dirty="0">
                <a:latin typeface="Arial" panose="020B0604020202020204" pitchFamily="34" charset="0"/>
                <a:cs typeface="Arial" panose="020B0604020202020204" pitchFamily="34" charset="0"/>
              </a:rPr>
              <a:t>State of Care | Care Quality Commission</a:t>
            </a:r>
            <a:r>
              <a:rPr lang="en-GB" sz="1200" dirty="0">
                <a:latin typeface="Arial" panose="020B0604020202020204" pitchFamily="34" charset="0"/>
                <a:cs typeface="Arial" panose="020B0604020202020204" pitchFamily="34" charset="0"/>
              </a:rPr>
              <a:t>. Available at: </a:t>
            </a:r>
            <a:r>
              <a:rPr lang="en-GB" sz="1200" u="sng" dirty="0">
                <a:latin typeface="Arial" panose="020B0604020202020204" pitchFamily="34" charset="0"/>
                <a:cs typeface="Arial" panose="020B0604020202020204" pitchFamily="34" charset="0"/>
                <a:hlinkClick r:id="rId4"/>
              </a:rPr>
              <a:t>https://www.cqc.org.uk/publications/major-report/state-care</a:t>
            </a:r>
            <a:r>
              <a:rPr lang="en-GB" sz="1200" dirty="0">
                <a:latin typeface="Arial" panose="020B0604020202020204" pitchFamily="34" charset="0"/>
                <a:cs typeface="Arial" panose="020B0604020202020204" pitchFamily="34" charset="0"/>
              </a:rPr>
              <a:t>. (Accessed 25/09/26).</a:t>
            </a:r>
          </a:p>
          <a:p>
            <a:r>
              <a:rPr lang="en-GB" sz="1200" dirty="0">
                <a:latin typeface="Arial" panose="020B0604020202020204" pitchFamily="34" charset="0"/>
                <a:cs typeface="Arial" panose="020B0604020202020204" pitchFamily="34" charset="0"/>
              </a:rPr>
              <a:t>Elder, G.H. (1994). ‘Time, human agency, and social change: Perspectives on the life course’. </a:t>
            </a:r>
            <a:r>
              <a:rPr lang="en-GB" sz="1200" i="1" dirty="0">
                <a:latin typeface="Arial" panose="020B0604020202020204" pitchFamily="34" charset="0"/>
                <a:cs typeface="Arial" panose="020B0604020202020204" pitchFamily="34" charset="0"/>
              </a:rPr>
              <a:t>Social Psychology Quarterly</a:t>
            </a:r>
            <a:r>
              <a:rPr lang="en-GB" sz="1200" dirty="0">
                <a:latin typeface="Arial" panose="020B0604020202020204" pitchFamily="34" charset="0"/>
                <a:cs typeface="Arial" panose="020B0604020202020204" pitchFamily="34" charset="0"/>
              </a:rPr>
              <a:t>, [online] 57(1), pp.4–15. doi:10.2307/2786971. (Accessed 25/09/26).</a:t>
            </a:r>
          </a:p>
          <a:p>
            <a:r>
              <a:rPr lang="en-GB" sz="1200" dirty="0">
                <a:latin typeface="Arial" panose="020B0604020202020204" pitchFamily="34" charset="0"/>
                <a:cs typeface="Arial" panose="020B0604020202020204" pitchFamily="34" charset="0"/>
              </a:rPr>
              <a:t>Gardiner, C., Geldenhuys, G. and Gott, M. (2018). ‘Interventions to reduce social isolation and loneliness among older people: An integrative review’. </a:t>
            </a:r>
            <a:r>
              <a:rPr lang="en-GB" sz="1200" i="1" dirty="0">
                <a:latin typeface="Arial" panose="020B0604020202020204" pitchFamily="34" charset="0"/>
                <a:cs typeface="Arial" panose="020B0604020202020204" pitchFamily="34" charset="0"/>
              </a:rPr>
              <a:t>Health &amp; Social Care in the Community</a:t>
            </a:r>
            <a:r>
              <a:rPr lang="en-GB" sz="1200" dirty="0">
                <a:latin typeface="Arial" panose="020B0604020202020204" pitchFamily="34" charset="0"/>
                <a:cs typeface="Arial" panose="020B0604020202020204" pitchFamily="34" charset="0"/>
              </a:rPr>
              <a:t>, 26(2), pp.147–157.</a:t>
            </a:r>
            <a:r>
              <a:rPr lang="en-GB" sz="1200" u="sng" dirty="0">
                <a:latin typeface="Arial" panose="020B0604020202020204" pitchFamily="34" charset="0"/>
                <a:cs typeface="Arial" panose="020B0604020202020204" pitchFamily="34" charset="0"/>
                <a:hlinkClick r:id="rId5"/>
              </a:rPr>
              <a:t> doi:10.1111/hsc.12367.</a:t>
            </a:r>
            <a:r>
              <a:rPr lang="en-GB" sz="1200" dirty="0">
                <a:latin typeface="Arial" panose="020B0604020202020204" pitchFamily="34" charset="0"/>
                <a:cs typeface="Arial" panose="020B0604020202020204" pitchFamily="34" charset="0"/>
              </a:rPr>
              <a:t>  (Accessed 25/09/26).</a:t>
            </a:r>
          </a:p>
          <a:p>
            <a:r>
              <a:rPr lang="en-GB" sz="1200" dirty="0">
                <a:latin typeface="Arial" panose="020B0604020202020204" pitchFamily="34" charset="0"/>
                <a:cs typeface="Arial" panose="020B0604020202020204" pitchFamily="34" charset="0"/>
              </a:rPr>
              <a:t>GOV.UK (2005). </a:t>
            </a:r>
            <a:r>
              <a:rPr lang="en-GB" sz="1200" i="1" dirty="0">
                <a:latin typeface="Arial" panose="020B0604020202020204" pitchFamily="34" charset="0"/>
                <a:cs typeface="Arial" panose="020B0604020202020204" pitchFamily="34" charset="0"/>
              </a:rPr>
              <a:t>Mental capacity act 2005</a:t>
            </a:r>
            <a:r>
              <a:rPr lang="en-GB" sz="1200" dirty="0">
                <a:latin typeface="Arial" panose="020B0604020202020204" pitchFamily="34" charset="0"/>
                <a:cs typeface="Arial" panose="020B0604020202020204" pitchFamily="34" charset="0"/>
              </a:rPr>
              <a:t>. Available at: </a:t>
            </a:r>
            <a:r>
              <a:rPr lang="en-GB" sz="1200" u="sng" dirty="0">
                <a:latin typeface="Arial" panose="020B0604020202020204" pitchFamily="34" charset="0"/>
                <a:cs typeface="Arial" panose="020B0604020202020204" pitchFamily="34" charset="0"/>
                <a:hlinkClick r:id="rId6"/>
              </a:rPr>
              <a:t>https://www.legislation.gov.uk/ukpga/2005/9/contents</a:t>
            </a:r>
            <a:r>
              <a:rPr lang="en-GB" sz="1200" dirty="0">
                <a:latin typeface="Arial" panose="020B0604020202020204" pitchFamily="34" charset="0"/>
                <a:cs typeface="Arial" panose="020B0604020202020204" pitchFamily="34" charset="0"/>
              </a:rPr>
              <a:t>. (Accessed 25/09/26).</a:t>
            </a:r>
          </a:p>
          <a:p>
            <a:r>
              <a:rPr lang="en-GB" sz="1200" dirty="0">
                <a:latin typeface="Arial" panose="020B0604020202020204" pitchFamily="34" charset="0"/>
                <a:cs typeface="Arial" panose="020B0604020202020204" pitchFamily="34" charset="0"/>
              </a:rPr>
              <a:t>GOV.UK (2010). </a:t>
            </a:r>
            <a:r>
              <a:rPr lang="en-GB" sz="1200" i="1" dirty="0">
                <a:latin typeface="Arial" panose="020B0604020202020204" pitchFamily="34" charset="0"/>
                <a:cs typeface="Arial" panose="020B0604020202020204" pitchFamily="34" charset="0"/>
              </a:rPr>
              <a:t>Equality Act 2010</a:t>
            </a:r>
            <a:r>
              <a:rPr lang="en-GB" sz="1200" dirty="0">
                <a:latin typeface="Arial" panose="020B0604020202020204" pitchFamily="34" charset="0"/>
                <a:cs typeface="Arial" panose="020B0604020202020204" pitchFamily="34" charset="0"/>
              </a:rPr>
              <a:t>. Available at: </a:t>
            </a:r>
            <a:r>
              <a:rPr lang="en-GB" sz="1200" u="sng" dirty="0">
                <a:latin typeface="Arial" panose="020B0604020202020204" pitchFamily="34" charset="0"/>
                <a:cs typeface="Arial" panose="020B0604020202020204" pitchFamily="34" charset="0"/>
                <a:hlinkClick r:id="rId7"/>
              </a:rPr>
              <a:t>https://www.legislation.gov.uk/ukpga/2010/15/contents</a:t>
            </a:r>
            <a:r>
              <a:rPr lang="en-GB" sz="1200" dirty="0">
                <a:latin typeface="Arial" panose="020B0604020202020204" pitchFamily="34" charset="0"/>
                <a:cs typeface="Arial" panose="020B0604020202020204" pitchFamily="34" charset="0"/>
              </a:rPr>
              <a:t>.  (Accessed 25/09/26).</a:t>
            </a:r>
          </a:p>
          <a:p>
            <a:r>
              <a:rPr lang="en-GB" sz="1200" dirty="0" err="1">
                <a:latin typeface="Arial" panose="020B0604020202020204" pitchFamily="34" charset="0"/>
                <a:cs typeface="Arial" panose="020B0604020202020204" pitchFamily="34" charset="0"/>
              </a:rPr>
              <a:t>Kaptelinin</a:t>
            </a:r>
            <a:r>
              <a:rPr lang="en-GB" sz="1200" dirty="0">
                <a:latin typeface="Arial" panose="020B0604020202020204" pitchFamily="34" charset="0"/>
                <a:cs typeface="Arial" panose="020B0604020202020204" pitchFamily="34" charset="0"/>
              </a:rPr>
              <a:t>, V. and Nardi, B.A. (2012</a:t>
            </a:r>
            <a:r>
              <a:rPr lang="en-GB" sz="1200" i="1" dirty="0">
                <a:latin typeface="Arial" panose="020B0604020202020204" pitchFamily="34" charset="0"/>
                <a:cs typeface="Arial" panose="020B0604020202020204" pitchFamily="34" charset="0"/>
              </a:rPr>
              <a:t>).</a:t>
            </a:r>
            <a:r>
              <a:rPr lang="en-GB" sz="1200" dirty="0">
                <a:latin typeface="Arial" panose="020B0604020202020204" pitchFamily="34" charset="0"/>
                <a:cs typeface="Arial" panose="020B0604020202020204" pitchFamily="34" charset="0"/>
              </a:rPr>
              <a:t>’Activity theory in HCI : fundamentals and reflections’. San Rafael, Calif. (1537 Fourth Street, San Rafael, CA  94901 USA): Morgan &amp; Claypool. Available at: </a:t>
            </a:r>
            <a:r>
              <a:rPr lang="en-GB" sz="1200" u="sng" dirty="0">
                <a:latin typeface="Arial" panose="020B0604020202020204" pitchFamily="34" charset="0"/>
                <a:cs typeface="Arial" panose="020B0604020202020204" pitchFamily="34" charset="0"/>
                <a:hlinkClick r:id="rId8"/>
              </a:rPr>
              <a:t>https://doi.org/10.2200/S00413ED1V01Y201203HCI013</a:t>
            </a:r>
            <a:r>
              <a:rPr lang="en-GB" sz="1200" dirty="0">
                <a:latin typeface="Arial" panose="020B0604020202020204" pitchFamily="34" charset="0"/>
                <a:cs typeface="Arial" panose="020B0604020202020204" pitchFamily="34" charset="0"/>
              </a:rPr>
              <a:t>. (Accessed 25/09/26).</a:t>
            </a:r>
          </a:p>
          <a:p>
            <a:r>
              <a:rPr lang="en-GB" sz="1200" dirty="0">
                <a:latin typeface="Arial" panose="020B0604020202020204" pitchFamily="34" charset="0"/>
                <a:cs typeface="Arial" panose="020B0604020202020204" pitchFamily="34" charset="0"/>
              </a:rPr>
              <a:t>Legislation.gov.uk (1998). </a:t>
            </a:r>
            <a:r>
              <a:rPr lang="en-GB" sz="1200" i="1" dirty="0">
                <a:latin typeface="Arial" panose="020B0604020202020204" pitchFamily="34" charset="0"/>
                <a:cs typeface="Arial" panose="020B0604020202020204" pitchFamily="34" charset="0"/>
              </a:rPr>
              <a:t>Human rights act 1998</a:t>
            </a:r>
            <a:r>
              <a:rPr lang="en-GB" sz="1200" dirty="0">
                <a:latin typeface="Arial" panose="020B0604020202020204" pitchFamily="34" charset="0"/>
                <a:cs typeface="Arial" panose="020B0604020202020204" pitchFamily="34" charset="0"/>
              </a:rPr>
              <a:t>.Available at: </a:t>
            </a:r>
            <a:r>
              <a:rPr lang="en-GB" sz="1200" u="sng" dirty="0">
                <a:latin typeface="Arial" panose="020B0604020202020204" pitchFamily="34" charset="0"/>
                <a:cs typeface="Arial" panose="020B0604020202020204" pitchFamily="34" charset="0"/>
                <a:hlinkClick r:id="rId9"/>
              </a:rPr>
              <a:t>https://www.legislation.gov.uk/ukpga/1998/42/contents</a:t>
            </a:r>
            <a:r>
              <a:rPr lang="en-GB" sz="1200" dirty="0">
                <a:latin typeface="Arial" panose="020B0604020202020204" pitchFamily="34" charset="0"/>
                <a:cs typeface="Arial" panose="020B0604020202020204" pitchFamily="34" charset="0"/>
              </a:rPr>
              <a:t>.  (Accessed 25/09/26).</a:t>
            </a:r>
          </a:p>
          <a:p>
            <a:r>
              <a:rPr lang="en-GB" sz="1200" dirty="0">
                <a:latin typeface="Arial" panose="020B0604020202020204" pitchFamily="34" charset="0"/>
                <a:cs typeface="Arial" panose="020B0604020202020204" pitchFamily="34" charset="0"/>
              </a:rPr>
              <a:t>Legislation.gov.uk. (2014). </a:t>
            </a:r>
            <a:r>
              <a:rPr lang="en-GB" sz="1200" i="1" dirty="0">
                <a:latin typeface="Arial" panose="020B0604020202020204" pitchFamily="34" charset="0"/>
                <a:cs typeface="Arial" panose="020B0604020202020204" pitchFamily="34" charset="0"/>
              </a:rPr>
              <a:t>Care act 2014</a:t>
            </a:r>
            <a:r>
              <a:rPr lang="en-GB" sz="1200" dirty="0">
                <a:latin typeface="Arial" panose="020B0604020202020204" pitchFamily="34" charset="0"/>
                <a:cs typeface="Arial" panose="020B0604020202020204" pitchFamily="34" charset="0"/>
              </a:rPr>
              <a:t>. [online] Available at: </a:t>
            </a:r>
            <a:r>
              <a:rPr lang="en-GB" sz="1200" u="sng" dirty="0">
                <a:latin typeface="Arial" panose="020B0604020202020204" pitchFamily="34" charset="0"/>
                <a:cs typeface="Arial" panose="020B0604020202020204" pitchFamily="34" charset="0"/>
                <a:hlinkClick r:id="rId10"/>
              </a:rPr>
              <a:t>https://www.legislation.gov.uk/ukpga/2014/23/contents</a:t>
            </a:r>
            <a:r>
              <a:rPr lang="en-GB" sz="1200" dirty="0">
                <a:latin typeface="Arial" panose="020B0604020202020204" pitchFamily="34" charset="0"/>
                <a:cs typeface="Arial" panose="020B0604020202020204" pitchFamily="34" charset="0"/>
              </a:rPr>
              <a:t>. (Accessed 25/09/26).</a:t>
            </a:r>
          </a:p>
          <a:p>
            <a:r>
              <a:rPr lang="en-GB" sz="1200" dirty="0">
                <a:latin typeface="Arial" panose="020B0604020202020204" pitchFamily="34" charset="0"/>
                <a:cs typeface="Arial" panose="020B0604020202020204" pitchFamily="34" charset="0"/>
              </a:rPr>
              <a:t>National Institute for Health and Care excellence (2017). </a:t>
            </a:r>
            <a:r>
              <a:rPr lang="en-GB" sz="1200" i="1" dirty="0">
                <a:latin typeface="Arial" panose="020B0604020202020204" pitchFamily="34" charset="0"/>
                <a:cs typeface="Arial" panose="020B0604020202020204" pitchFamily="34" charset="0"/>
              </a:rPr>
              <a:t>Overview | Intermediate care including reablement | Guidance | NICE</a:t>
            </a:r>
            <a:r>
              <a:rPr lang="en-GB" sz="1200" dirty="0">
                <a:latin typeface="Arial" panose="020B0604020202020204" pitchFamily="34" charset="0"/>
                <a:cs typeface="Arial" panose="020B0604020202020204" pitchFamily="34" charset="0"/>
              </a:rPr>
              <a:t>. Available at: </a:t>
            </a:r>
            <a:r>
              <a:rPr lang="en-GB" sz="1200" u="sng" dirty="0">
                <a:latin typeface="Arial" panose="020B0604020202020204" pitchFamily="34" charset="0"/>
                <a:cs typeface="Arial" panose="020B0604020202020204" pitchFamily="34" charset="0"/>
                <a:hlinkClick r:id="rId11"/>
              </a:rPr>
              <a:t>https://www.nice.org.uk/guidance/NG74</a:t>
            </a:r>
            <a:r>
              <a:rPr lang="en-GB" sz="1200" dirty="0">
                <a:latin typeface="Arial" panose="020B0604020202020204" pitchFamily="34" charset="0"/>
                <a:cs typeface="Arial" panose="020B0604020202020204" pitchFamily="34" charset="0"/>
              </a:rPr>
              <a:t>. (Accessed 25/09/26).</a:t>
            </a:r>
          </a:p>
          <a:p>
            <a:r>
              <a:rPr lang="en-GB" sz="1200" dirty="0">
                <a:latin typeface="Arial" panose="020B0604020202020204" pitchFamily="34" charset="0"/>
                <a:cs typeface="Arial" panose="020B0604020202020204" pitchFamily="34" charset="0"/>
              </a:rPr>
              <a:t>NHS Long Term Plan (2019). </a:t>
            </a:r>
            <a:r>
              <a:rPr lang="en-GB" sz="1200" i="1" dirty="0">
                <a:latin typeface="Arial" panose="020B0604020202020204" pitchFamily="34" charset="0"/>
                <a:cs typeface="Arial" panose="020B0604020202020204" pitchFamily="34" charset="0"/>
              </a:rPr>
              <a:t>UK Government Web Archive</a:t>
            </a:r>
            <a:r>
              <a:rPr lang="en-GB" sz="1200" dirty="0">
                <a:latin typeface="Arial" panose="020B0604020202020204" pitchFamily="34" charset="0"/>
                <a:cs typeface="Arial" panose="020B0604020202020204" pitchFamily="34" charset="0"/>
              </a:rPr>
              <a:t>. Available at: </a:t>
            </a:r>
            <a:r>
              <a:rPr lang="en-GB" sz="1200" u="sng" dirty="0">
                <a:latin typeface="Arial" panose="020B0604020202020204" pitchFamily="34" charset="0"/>
                <a:cs typeface="Arial" panose="020B0604020202020204" pitchFamily="34" charset="0"/>
                <a:hlinkClick r:id="rId12"/>
              </a:rPr>
              <a:t>https://webarchive.nationalarchives.gov.uk/ukgwa/20230418155402/https:/www.longtermplan.nhs.uk/publication/nhs-long-term-plan/</a:t>
            </a:r>
            <a:r>
              <a:rPr lang="en-GB" sz="1200" dirty="0">
                <a:latin typeface="Arial" panose="020B0604020202020204" pitchFamily="34" charset="0"/>
                <a:cs typeface="Arial" panose="020B0604020202020204" pitchFamily="34" charset="0"/>
              </a:rPr>
              <a:t>. (Accessed 25/09/26).</a:t>
            </a:r>
          </a:p>
          <a:p>
            <a:r>
              <a:rPr lang="en-GB" sz="1200" dirty="0">
                <a:latin typeface="Arial" panose="020B0604020202020204" pitchFamily="34" charset="0"/>
                <a:cs typeface="Arial" panose="020B0604020202020204" pitchFamily="34" charset="0"/>
              </a:rPr>
              <a:t>NICE (2015). </a:t>
            </a:r>
            <a:r>
              <a:rPr lang="en-GB" sz="1200" i="1" dirty="0">
                <a:latin typeface="Arial" panose="020B0604020202020204" pitchFamily="34" charset="0"/>
                <a:cs typeface="Arial" panose="020B0604020202020204" pitchFamily="34" charset="0"/>
              </a:rPr>
              <a:t>Overview | home care: Delivering personal care and practical support to older people living in their own homes | guidance | NICE</a:t>
            </a:r>
            <a:r>
              <a:rPr lang="en-GB" sz="1200" dirty="0">
                <a:latin typeface="Arial" panose="020B0604020202020204" pitchFamily="34" charset="0"/>
                <a:cs typeface="Arial" panose="020B0604020202020204" pitchFamily="34" charset="0"/>
              </a:rPr>
              <a:t>. Available at: </a:t>
            </a:r>
            <a:r>
              <a:rPr lang="en-GB" sz="1200" u="sng" dirty="0">
                <a:latin typeface="Arial" panose="020B0604020202020204" pitchFamily="34" charset="0"/>
                <a:cs typeface="Arial" panose="020B0604020202020204" pitchFamily="34" charset="0"/>
                <a:hlinkClick r:id="rId13"/>
              </a:rPr>
              <a:t>https://www.nice.org.uk/guidance/ng21</a:t>
            </a:r>
            <a:r>
              <a:rPr lang="en-GB" sz="1200" dirty="0">
                <a:latin typeface="Arial" panose="020B0604020202020204" pitchFamily="34" charset="0"/>
                <a:cs typeface="Arial" panose="020B0604020202020204" pitchFamily="34" charset="0"/>
              </a:rPr>
              <a:t>. (Accessed 25/09/26).</a:t>
            </a:r>
          </a:p>
          <a:p>
            <a:r>
              <a:rPr lang="en-GB" sz="1200" dirty="0">
                <a:latin typeface="Arial" panose="020B0604020202020204" pitchFamily="34" charset="0"/>
                <a:cs typeface="Arial" panose="020B0604020202020204" pitchFamily="34" charset="0"/>
              </a:rPr>
              <a:t>NICE (2015). </a:t>
            </a:r>
            <a:r>
              <a:rPr lang="en-GB" sz="1200" i="1" dirty="0">
                <a:latin typeface="Arial" panose="020B0604020202020204" pitchFamily="34" charset="0"/>
                <a:cs typeface="Arial" panose="020B0604020202020204" pitchFamily="34" charset="0"/>
              </a:rPr>
              <a:t>Overview | older people with social care needs and multiple long-term conditions | guidance | NICE</a:t>
            </a:r>
            <a:r>
              <a:rPr lang="en-GB" sz="1200" dirty="0">
                <a:latin typeface="Arial" panose="020B0604020202020204" pitchFamily="34" charset="0"/>
                <a:cs typeface="Arial" panose="020B0604020202020204" pitchFamily="34" charset="0"/>
              </a:rPr>
              <a:t>. Available at: </a:t>
            </a:r>
            <a:r>
              <a:rPr lang="en-GB" sz="1200" u="sng" dirty="0">
                <a:latin typeface="Arial" panose="020B0604020202020204" pitchFamily="34" charset="0"/>
                <a:cs typeface="Arial" panose="020B0604020202020204" pitchFamily="34" charset="0"/>
                <a:hlinkClick r:id="rId14"/>
              </a:rPr>
              <a:t>https://www.nice.org.uk/guidance/ng22</a:t>
            </a:r>
            <a:r>
              <a:rPr lang="en-GB" sz="1200" dirty="0">
                <a:latin typeface="Arial" panose="020B0604020202020204" pitchFamily="34" charset="0"/>
                <a:cs typeface="Arial" panose="020B0604020202020204" pitchFamily="34" charset="0"/>
              </a:rPr>
              <a:t>. (Accessed 25/09/26).</a:t>
            </a:r>
          </a:p>
          <a:p>
            <a:r>
              <a:rPr lang="en-GB" sz="1200" dirty="0">
                <a:latin typeface="Arial" panose="020B0604020202020204" pitchFamily="34" charset="0"/>
                <a:cs typeface="Arial" panose="020B0604020202020204" pitchFamily="34" charset="0"/>
              </a:rPr>
              <a:t>NICE (2018). </a:t>
            </a:r>
            <a:r>
              <a:rPr lang="en-GB" sz="1200" i="1" dirty="0">
                <a:latin typeface="Arial" panose="020B0604020202020204" pitchFamily="34" charset="0"/>
                <a:cs typeface="Arial" panose="020B0604020202020204" pitchFamily="34" charset="0"/>
              </a:rPr>
              <a:t>Dementia: Assessment, management and support for people living with dementia and their carers | guidance | NICE</a:t>
            </a:r>
            <a:r>
              <a:rPr lang="en-GB" sz="1200" dirty="0">
                <a:latin typeface="Arial" panose="020B0604020202020204" pitchFamily="34" charset="0"/>
                <a:cs typeface="Arial" panose="020B0604020202020204" pitchFamily="34" charset="0"/>
              </a:rPr>
              <a:t>. Available at: </a:t>
            </a:r>
            <a:r>
              <a:rPr lang="en-GB" sz="1200" u="sng" dirty="0">
                <a:latin typeface="Arial" panose="020B0604020202020204" pitchFamily="34" charset="0"/>
                <a:cs typeface="Arial" panose="020B0604020202020204" pitchFamily="34" charset="0"/>
                <a:hlinkClick r:id="rId15"/>
              </a:rPr>
              <a:t>https://www.nice.org.uk/guidance/ng97</a:t>
            </a:r>
            <a:r>
              <a:rPr lang="en-GB" sz="1200" dirty="0">
                <a:latin typeface="Arial" panose="020B0604020202020204" pitchFamily="34" charset="0"/>
                <a:cs typeface="Arial" panose="020B0604020202020204" pitchFamily="34" charset="0"/>
              </a:rPr>
              <a:t>. (Accessed 25/09/26).</a:t>
            </a:r>
          </a:p>
          <a:p>
            <a:endParaRPr lang="en-GB" sz="1200" dirty="0">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2289904749"/>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2"/>
                                        </p:tgtEl>
                                        <p:attrNameLst>
                                          <p:attrName>style.visibility</p:attrName>
                                        </p:attrNameLst>
                                      </p:cBhvr>
                                      <p:to>
                                        <p:strVal val="visible"/>
                                      </p:to>
                                    </p:set>
                                  </p:childTnLst>
                                </p:cTn>
                              </p:par>
                              <p:par>
                                <p:cTn id="7" presetID="1" presetClass="entr" presetSubtype="0" fill="hold" grpId="0" nodeType="withEffect">
                                  <p:stCondLst>
                                    <p:cond delay="0"/>
                                  </p:stCondLst>
                                  <p:childTnLst>
                                    <p:set>
                                      <p:cBhvr>
                                        <p:cTn id="8" dur="1" fill="hold">
                                          <p:stCondLst>
                                            <p:cond delay="0"/>
                                          </p:stCondLst>
                                        </p:cTn>
                                        <p:tgtEl>
                                          <p:spTgt spid="5"/>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P spid="5" grpId="0"/>
    </p:bldLst>
  </p:timing>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1679669-D572-321E-C993-F267AA20DEA2}"/>
              </a:ext>
            </a:extLst>
          </p:cNvPr>
          <p:cNvSpPr>
            <a:spLocks noGrp="1"/>
          </p:cNvSpPr>
          <p:nvPr>
            <p:ph type="title"/>
          </p:nvPr>
        </p:nvSpPr>
        <p:spPr/>
        <p:txBody>
          <a:bodyPr/>
          <a:lstStyle/>
          <a:p>
            <a:r>
              <a:rPr lang="en-GB" dirty="0"/>
              <a:t>Reference list </a:t>
            </a:r>
          </a:p>
        </p:txBody>
      </p:sp>
      <p:sp>
        <p:nvSpPr>
          <p:cNvPr id="3" name="Content Placeholder 2">
            <a:extLst>
              <a:ext uri="{FF2B5EF4-FFF2-40B4-BE49-F238E27FC236}">
                <a16:creationId xmlns:a16="http://schemas.microsoft.com/office/drawing/2014/main" id="{31332FA6-DA8D-8E1D-AE6F-C7055F61C6FA}"/>
              </a:ext>
            </a:extLst>
          </p:cNvPr>
          <p:cNvSpPr>
            <a:spLocks noGrp="1"/>
          </p:cNvSpPr>
          <p:nvPr>
            <p:ph idx="1"/>
          </p:nvPr>
        </p:nvSpPr>
        <p:spPr/>
        <p:txBody>
          <a:bodyPr>
            <a:normAutofit/>
          </a:bodyPr>
          <a:lstStyle/>
          <a:p>
            <a:pPr marL="0" indent="0">
              <a:buNone/>
            </a:pPr>
            <a:r>
              <a:rPr lang="en-GB" sz="1200" dirty="0">
                <a:latin typeface="Arial" panose="020B0604020202020204" pitchFamily="34" charset="0"/>
                <a:cs typeface="Arial" panose="020B0604020202020204" pitchFamily="34" charset="0"/>
              </a:rPr>
              <a:t>Office for National Statistics (2022). </a:t>
            </a:r>
            <a:r>
              <a:rPr lang="en-GB" sz="1200" i="1" dirty="0">
                <a:latin typeface="Arial" panose="020B0604020202020204" pitchFamily="34" charset="0"/>
                <a:cs typeface="Arial" panose="020B0604020202020204" pitchFamily="34" charset="0"/>
              </a:rPr>
              <a:t>Population and household estimates, England and Wales - office for national statistics</a:t>
            </a:r>
            <a:r>
              <a:rPr lang="en-GB" sz="1200" dirty="0">
                <a:latin typeface="Arial" panose="020B0604020202020204" pitchFamily="34" charset="0"/>
                <a:cs typeface="Arial" panose="020B0604020202020204" pitchFamily="34" charset="0"/>
              </a:rPr>
              <a:t>. Available at: </a:t>
            </a:r>
            <a:r>
              <a:rPr lang="en-GB" sz="1200" u="sng" dirty="0">
                <a:latin typeface="Arial" panose="020B0604020202020204" pitchFamily="34" charset="0"/>
                <a:cs typeface="Arial" panose="020B0604020202020204" pitchFamily="34" charset="0"/>
                <a:hlinkClick r:id="rId2"/>
              </a:rPr>
              <a:t>https://www.ons.gov.uk/peoplepopulationandcommunity/populationandmigration/populationestimates/bulletins/populationandhouseholdestimatesenglandandwales/census2021</a:t>
            </a:r>
            <a:r>
              <a:rPr lang="en-GB" sz="1200" dirty="0">
                <a:latin typeface="Arial" panose="020B0604020202020204" pitchFamily="34" charset="0"/>
                <a:cs typeface="Arial" panose="020B0604020202020204" pitchFamily="34" charset="0"/>
              </a:rPr>
              <a:t>. (Accessed 25/09/26).</a:t>
            </a:r>
          </a:p>
          <a:p>
            <a:pPr marL="0" indent="0">
              <a:buNone/>
            </a:pPr>
            <a:r>
              <a:rPr lang="en-GB" sz="1200" dirty="0">
                <a:latin typeface="Arial" panose="020B0604020202020204" pitchFamily="34" charset="0"/>
                <a:cs typeface="Arial" panose="020B0604020202020204" pitchFamily="34" charset="0"/>
              </a:rPr>
              <a:t>Pedro, C., Duarte, M., Jorge, B. and Freitas, D. (2020a). 440 – ‘Dementia villages: rethinking dementia care’. </a:t>
            </a:r>
            <a:r>
              <a:rPr lang="en-GB" sz="1200" i="1" dirty="0">
                <a:latin typeface="Arial" panose="020B0604020202020204" pitchFamily="34" charset="0"/>
                <a:cs typeface="Arial" panose="020B0604020202020204" pitchFamily="34" charset="0"/>
              </a:rPr>
              <a:t>International Psychogeriatrics</a:t>
            </a:r>
            <a:r>
              <a:rPr lang="en-GB" sz="1200" dirty="0">
                <a:latin typeface="Arial" panose="020B0604020202020204" pitchFamily="34" charset="0"/>
                <a:cs typeface="Arial" panose="020B0604020202020204" pitchFamily="34" charset="0"/>
              </a:rPr>
              <a:t>, 32(S1), pp.158–158. doi:10.1017/s1041610220002926. (Accessed 25/09/26).</a:t>
            </a:r>
          </a:p>
          <a:p>
            <a:pPr marL="0" indent="0">
              <a:buNone/>
            </a:pPr>
            <a:r>
              <a:rPr lang="en-GB" sz="1200" dirty="0">
                <a:latin typeface="Arial" panose="020B0604020202020204" pitchFamily="34" charset="0"/>
                <a:cs typeface="Arial" panose="020B0604020202020204" pitchFamily="34" charset="0"/>
              </a:rPr>
              <a:t>Peek, S.T.M., Wouters, E.J.M., van Hoof, J., </a:t>
            </a:r>
            <a:r>
              <a:rPr lang="en-GB" sz="1200" dirty="0" err="1">
                <a:latin typeface="Arial" panose="020B0604020202020204" pitchFamily="34" charset="0"/>
                <a:cs typeface="Arial" panose="020B0604020202020204" pitchFamily="34" charset="0"/>
              </a:rPr>
              <a:t>Luijkx</a:t>
            </a:r>
            <a:r>
              <a:rPr lang="en-GB" sz="1200" dirty="0">
                <a:latin typeface="Arial" panose="020B0604020202020204" pitchFamily="34" charset="0"/>
                <a:cs typeface="Arial" panose="020B0604020202020204" pitchFamily="34" charset="0"/>
              </a:rPr>
              <a:t>, K.G., Boeije, H.R. and </a:t>
            </a:r>
            <a:r>
              <a:rPr lang="en-GB" sz="1200" dirty="0" err="1">
                <a:latin typeface="Arial" panose="020B0604020202020204" pitchFamily="34" charset="0"/>
                <a:cs typeface="Arial" panose="020B0604020202020204" pitchFamily="34" charset="0"/>
              </a:rPr>
              <a:t>Vrijhoef</a:t>
            </a:r>
            <a:r>
              <a:rPr lang="en-GB" sz="1200" dirty="0">
                <a:latin typeface="Arial" panose="020B0604020202020204" pitchFamily="34" charset="0"/>
                <a:cs typeface="Arial" panose="020B0604020202020204" pitchFamily="34" charset="0"/>
              </a:rPr>
              <a:t>, H.J.M. (2014). ‘Factors influencing acceptance of technology for aging in place: A systematic review’. </a:t>
            </a:r>
            <a:r>
              <a:rPr lang="en-GB" sz="1200" i="1" dirty="0">
                <a:latin typeface="Arial" panose="020B0604020202020204" pitchFamily="34" charset="0"/>
                <a:cs typeface="Arial" panose="020B0604020202020204" pitchFamily="34" charset="0"/>
              </a:rPr>
              <a:t>International Journal of Medical Informatics</a:t>
            </a:r>
            <a:r>
              <a:rPr lang="en-GB" sz="1200" dirty="0">
                <a:latin typeface="Arial" panose="020B0604020202020204" pitchFamily="34" charset="0"/>
                <a:cs typeface="Arial" panose="020B0604020202020204" pitchFamily="34" charset="0"/>
              </a:rPr>
              <a:t>,  83(4), pp.235–248. doi:10.1016/j.ijmedinf.2014.01.004. </a:t>
            </a:r>
          </a:p>
          <a:p>
            <a:pPr marL="0" indent="0">
              <a:buNone/>
            </a:pPr>
            <a:r>
              <a:rPr lang="en-GB" sz="1200" dirty="0">
                <a:latin typeface="Arial" panose="020B0604020202020204" pitchFamily="34" charset="0"/>
                <a:cs typeface="Arial" panose="020B0604020202020204" pitchFamily="34" charset="0"/>
              </a:rPr>
              <a:t>Tuntland, H., Aaslund, M.K., </a:t>
            </a:r>
            <a:r>
              <a:rPr lang="en-GB" sz="1200" dirty="0" err="1">
                <a:latin typeface="Arial" panose="020B0604020202020204" pitchFamily="34" charset="0"/>
                <a:cs typeface="Arial" panose="020B0604020202020204" pitchFamily="34" charset="0"/>
              </a:rPr>
              <a:t>Espehaug</a:t>
            </a:r>
            <a:r>
              <a:rPr lang="en-GB" sz="1200" dirty="0">
                <a:latin typeface="Arial" panose="020B0604020202020204" pitchFamily="34" charset="0"/>
                <a:cs typeface="Arial" panose="020B0604020202020204" pitchFamily="34" charset="0"/>
              </a:rPr>
              <a:t>, B., Førland, O. and </a:t>
            </a:r>
            <a:r>
              <a:rPr lang="en-GB" sz="1200" dirty="0" err="1">
                <a:latin typeface="Arial" panose="020B0604020202020204" pitchFamily="34" charset="0"/>
                <a:cs typeface="Arial" panose="020B0604020202020204" pitchFamily="34" charset="0"/>
              </a:rPr>
              <a:t>Kjeken</a:t>
            </a:r>
            <a:r>
              <a:rPr lang="en-GB" sz="1200" dirty="0">
                <a:latin typeface="Arial" panose="020B0604020202020204" pitchFamily="34" charset="0"/>
                <a:cs typeface="Arial" panose="020B0604020202020204" pitchFamily="34" charset="0"/>
              </a:rPr>
              <a:t>, I. (2015). ‘Reablement in community-dwelling older adults: A randomised controlled trial’. </a:t>
            </a:r>
            <a:r>
              <a:rPr lang="en-GB" sz="1200" i="1" dirty="0">
                <a:latin typeface="Arial" panose="020B0604020202020204" pitchFamily="34" charset="0"/>
                <a:cs typeface="Arial" panose="020B0604020202020204" pitchFamily="34" charset="0"/>
              </a:rPr>
              <a:t>BMC Geriatrics</a:t>
            </a:r>
            <a:r>
              <a:rPr lang="en-GB" sz="1200" dirty="0">
                <a:latin typeface="Arial" panose="020B0604020202020204" pitchFamily="34" charset="0"/>
                <a:cs typeface="Arial" panose="020B0604020202020204" pitchFamily="34" charset="0"/>
              </a:rPr>
              <a:t>, 15(1). doi:10.1186/s12877-015-0142-9.  (Accessed 25/09/26).</a:t>
            </a:r>
          </a:p>
          <a:p>
            <a:pPr marL="0" indent="0">
              <a:buNone/>
            </a:pPr>
            <a:r>
              <a:rPr lang="en-GB" sz="1200" dirty="0">
                <a:latin typeface="Arial" panose="020B0604020202020204" pitchFamily="34" charset="0"/>
                <a:cs typeface="Arial" panose="020B0604020202020204" pitchFamily="34" charset="0"/>
              </a:rPr>
              <a:t>Verbeek, H., van Rossum, E., </a:t>
            </a:r>
            <a:r>
              <a:rPr lang="en-GB" sz="1200" dirty="0" err="1">
                <a:latin typeface="Arial" panose="020B0604020202020204" pitchFamily="34" charset="0"/>
                <a:cs typeface="Arial" panose="020B0604020202020204" pitchFamily="34" charset="0"/>
              </a:rPr>
              <a:t>Zwakhalen</a:t>
            </a:r>
            <a:r>
              <a:rPr lang="en-GB" sz="1200" dirty="0">
                <a:latin typeface="Arial" panose="020B0604020202020204" pitchFamily="34" charset="0"/>
                <a:cs typeface="Arial" panose="020B0604020202020204" pitchFamily="34" charset="0"/>
              </a:rPr>
              <a:t>, S.M.G., Kempen, G.I.J.M. and Hamers, J.P.H. (2009). ‘Small, homelike care environments for older people with dementia: A literature review.’ </a:t>
            </a:r>
            <a:r>
              <a:rPr lang="en-GB" sz="1200" i="1" dirty="0">
                <a:latin typeface="Arial" panose="020B0604020202020204" pitchFamily="34" charset="0"/>
                <a:cs typeface="Arial" panose="020B0604020202020204" pitchFamily="34" charset="0"/>
              </a:rPr>
              <a:t>International Psychogeriatrics</a:t>
            </a:r>
            <a:r>
              <a:rPr lang="en-GB" sz="1200" dirty="0">
                <a:latin typeface="Arial" panose="020B0604020202020204" pitchFamily="34" charset="0"/>
                <a:cs typeface="Arial" panose="020B0604020202020204" pitchFamily="34" charset="0"/>
              </a:rPr>
              <a:t>,  21(2), pp.252–264. doi:10.1017/s104161020800820x. (Accessed 25/09/26).</a:t>
            </a:r>
          </a:p>
          <a:p>
            <a:pPr marL="0" indent="0">
              <a:buNone/>
            </a:pPr>
            <a:r>
              <a:rPr lang="en-GB" sz="1200" dirty="0">
                <a:latin typeface="Arial" panose="020B0604020202020204" pitchFamily="34" charset="0"/>
                <a:cs typeface="Arial" panose="020B0604020202020204" pitchFamily="34" charset="0"/>
              </a:rPr>
              <a:t>World Health Organization (2015). </a:t>
            </a:r>
            <a:r>
              <a:rPr lang="en-GB" sz="1200" i="1" dirty="0">
                <a:latin typeface="Arial" panose="020B0604020202020204" pitchFamily="34" charset="0"/>
                <a:cs typeface="Arial" panose="020B0604020202020204" pitchFamily="34" charset="0"/>
              </a:rPr>
              <a:t>World report on ageing and health. </a:t>
            </a:r>
            <a:r>
              <a:rPr lang="en-GB" sz="1200" dirty="0">
                <a:latin typeface="Arial" panose="020B0604020202020204" pitchFamily="34" charset="0"/>
                <a:cs typeface="Arial" panose="020B0604020202020204" pitchFamily="34" charset="0"/>
              </a:rPr>
              <a:t>Available at: </a:t>
            </a:r>
            <a:r>
              <a:rPr lang="en-GB" sz="1200" u="sng" dirty="0">
                <a:latin typeface="Arial" panose="020B0604020202020204" pitchFamily="34" charset="0"/>
                <a:cs typeface="Arial" panose="020B0604020202020204" pitchFamily="34" charset="0"/>
                <a:hlinkClick r:id="rId3"/>
              </a:rPr>
              <a:t>https://www.who.int/publications/i/item/9789241565042</a:t>
            </a:r>
            <a:r>
              <a:rPr lang="en-GB" sz="1200" dirty="0">
                <a:latin typeface="Arial" panose="020B0604020202020204" pitchFamily="34" charset="0"/>
                <a:cs typeface="Arial" panose="020B0604020202020204" pitchFamily="34" charset="0"/>
              </a:rPr>
              <a:t>.  (Accessed 25/09/26).</a:t>
            </a:r>
          </a:p>
          <a:p>
            <a:pPr marL="0" indent="0">
              <a:buNone/>
            </a:pPr>
            <a:endParaRPr lang="en-GB" sz="1200" dirty="0">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575170457"/>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2"/>
                                        </p:tgtEl>
                                        <p:attrNameLst>
                                          <p:attrName>style.visibility</p:attrName>
                                        </p:attrNameLst>
                                      </p:cBhvr>
                                      <p:to>
                                        <p:strVal val="visible"/>
                                      </p:to>
                                    </p:set>
                                  </p:childTnLst>
                                </p:cTn>
                              </p:par>
                              <p:par>
                                <p:cTn id="7" presetID="1" presetClass="entr" presetSubtype="0" fill="hold" grpId="0" nodeType="withEffect">
                                  <p:stCondLst>
                                    <p:cond delay="0"/>
                                  </p:stCondLst>
                                  <p:childTnLst>
                                    <p:set>
                                      <p:cBhvr>
                                        <p:cTn id="8"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9" fill="hold">
                      <p:stCondLst>
                        <p:cond delay="indefinite"/>
                      </p:stCondLst>
                      <p:childTnLst>
                        <p:par>
                          <p:cTn id="10" fill="hold">
                            <p:stCondLst>
                              <p:cond delay="0"/>
                            </p:stCondLst>
                            <p:childTnLst>
                              <p:par>
                                <p:cTn id="11" presetID="1" presetClass="entr" presetSubtype="0" fill="hold" grpId="0" nodeType="clickEffect">
                                  <p:stCondLst>
                                    <p:cond delay="0"/>
                                  </p:stCondLst>
                                  <p:childTnLst>
                                    <p:set>
                                      <p:cBhvr>
                                        <p:cTn id="12"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13" fill="hold">
                      <p:stCondLst>
                        <p:cond delay="indefinite"/>
                      </p:stCondLst>
                      <p:childTnLst>
                        <p:par>
                          <p:cTn id="14" fill="hold">
                            <p:stCondLst>
                              <p:cond delay="0"/>
                            </p:stCondLst>
                            <p:childTnLst>
                              <p:par>
                                <p:cTn id="15" presetID="1" presetClass="entr" presetSubtype="0" fill="hold" grpId="0" nodeType="clickEffect">
                                  <p:stCondLst>
                                    <p:cond delay="0"/>
                                  </p:stCondLst>
                                  <p:childTnLst>
                                    <p:set>
                                      <p:cBhvr>
                                        <p:cTn id="16"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par>
                    <p:cTn id="17" fill="hold">
                      <p:stCondLst>
                        <p:cond delay="indefinite"/>
                      </p:stCondLst>
                      <p:childTnLst>
                        <p:par>
                          <p:cTn id="18" fill="hold">
                            <p:stCondLst>
                              <p:cond delay="0"/>
                            </p:stCondLst>
                            <p:childTnLst>
                              <p:par>
                                <p:cTn id="19" presetID="1" presetClass="entr" presetSubtype="0" fill="hold" grpId="0" nodeType="clickEffect">
                                  <p:stCondLst>
                                    <p:cond delay="0"/>
                                  </p:stCondLst>
                                  <p:childTnLst>
                                    <p:set>
                                      <p:cBhvr>
                                        <p:cTn id="20" dur="1" fill="hold">
                                          <p:stCondLst>
                                            <p:cond delay="0"/>
                                          </p:stCondLst>
                                        </p:cTn>
                                        <p:tgtEl>
                                          <p:spTgt spid="3">
                                            <p:txEl>
                                              <p:pRg st="3" end="3"/>
                                            </p:txEl>
                                          </p:spTgt>
                                        </p:tgtEl>
                                        <p:attrNameLst>
                                          <p:attrName>style.visibility</p:attrName>
                                        </p:attrNameLst>
                                      </p:cBhvr>
                                      <p:to>
                                        <p:strVal val="visible"/>
                                      </p:to>
                                    </p:set>
                                  </p:childTnLst>
                                </p:cTn>
                              </p:par>
                            </p:childTnLst>
                          </p:cTn>
                        </p:par>
                      </p:childTnLst>
                    </p:cTn>
                  </p:par>
                  <p:par>
                    <p:cTn id="21" fill="hold">
                      <p:stCondLst>
                        <p:cond delay="indefinite"/>
                      </p:stCondLst>
                      <p:childTnLst>
                        <p:par>
                          <p:cTn id="22" fill="hold">
                            <p:stCondLst>
                              <p:cond delay="0"/>
                            </p:stCondLst>
                            <p:childTnLst>
                              <p:par>
                                <p:cTn id="23" presetID="1" presetClass="entr" presetSubtype="0" fill="hold" grpId="0" nodeType="clickEffect">
                                  <p:stCondLst>
                                    <p:cond delay="0"/>
                                  </p:stCondLst>
                                  <p:childTnLst>
                                    <p:set>
                                      <p:cBhvr>
                                        <p:cTn id="24" dur="1" fill="hold">
                                          <p:stCondLst>
                                            <p:cond delay="0"/>
                                          </p:stCondLst>
                                        </p:cTn>
                                        <p:tgtEl>
                                          <p:spTgt spid="3">
                                            <p:txEl>
                                              <p:pRg st="4" end="4"/>
                                            </p:txEl>
                                          </p:spTgt>
                                        </p:tgtEl>
                                        <p:attrNameLst>
                                          <p:attrName>style.visibility</p:attrName>
                                        </p:attrNameLst>
                                      </p:cBhvr>
                                      <p:to>
                                        <p:strVal val="visible"/>
                                      </p:to>
                                    </p:set>
                                  </p:childTnLst>
                                </p:cTn>
                              </p:par>
                            </p:childTnLst>
                          </p:cTn>
                        </p:par>
                      </p:childTnLst>
                    </p:cTn>
                  </p:par>
                  <p:par>
                    <p:cTn id="25" fill="hold">
                      <p:stCondLst>
                        <p:cond delay="indefinite"/>
                      </p:stCondLst>
                      <p:childTnLst>
                        <p:par>
                          <p:cTn id="26" fill="hold">
                            <p:stCondLst>
                              <p:cond delay="0"/>
                            </p:stCondLst>
                            <p:childTnLst>
                              <p:par>
                                <p:cTn id="27" presetID="1" presetClass="entr" presetSubtype="0" fill="hold" grpId="0" nodeType="clickEffect">
                                  <p:stCondLst>
                                    <p:cond delay="0"/>
                                  </p:stCondLst>
                                  <p:childTnLst>
                                    <p:set>
                                      <p:cBhvr>
                                        <p:cTn id="28" dur="1" fill="hold">
                                          <p:stCondLst>
                                            <p:cond delay="0"/>
                                          </p:stCondLst>
                                        </p:cTn>
                                        <p:tgtEl>
                                          <p:spTgt spid="3">
                                            <p:txEl>
                                              <p:pRg st="5" end="5"/>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P spid="3" grpId="0" build="p"/>
    </p:bldLst>
  </p:timing>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0E2841"/>
      </a:dk2>
      <a:lt2>
        <a:srgbClr val="E8E8E8"/>
      </a:lt2>
      <a:accent1>
        <a:srgbClr val="156082"/>
      </a:accent1>
      <a:accent2>
        <a:srgbClr val="E97132"/>
      </a:accent2>
      <a:accent3>
        <a:srgbClr val="196B24"/>
      </a:accent3>
      <a:accent4>
        <a:srgbClr val="0F9ED5"/>
      </a:accent4>
      <a:accent5>
        <a:srgbClr val="A02B93"/>
      </a:accent5>
      <a:accent6>
        <a:srgbClr val="4EA72E"/>
      </a:accent6>
      <a:hlink>
        <a:srgbClr val="467886"/>
      </a:hlink>
      <a:folHlink>
        <a:srgbClr val="96607D"/>
      </a:folHlink>
    </a:clrScheme>
    <a:fontScheme name="Office">
      <a:majorFont>
        <a:latin typeface="Aptos Display" panose="0211000402020202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Aptos" panose="0211000402020202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12700" cap="flat" cmpd="sng" algn="ctr">
          <a:solidFill>
            <a:schemeClr val="phClr"/>
          </a:solidFill>
          <a:prstDash val="solid"/>
          <a:miter lim="800000"/>
        </a:ln>
        <a:ln w="19050" cap="flat" cmpd="sng" algn="ctr">
          <a:solidFill>
            <a:schemeClr val="phClr"/>
          </a:solidFill>
          <a:prstDash val="solid"/>
          <a:miter lim="800000"/>
        </a:ln>
        <a:ln w="2540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lnDef>
      <a:spPr/>
      <a:bodyPr/>
      <a:lstStyle/>
      <a:style>
        <a:lnRef idx="2">
          <a:schemeClr val="accent1"/>
        </a:lnRef>
        <a:fillRef idx="0">
          <a:schemeClr val="accent1"/>
        </a:fillRef>
        <a:effectRef idx="1">
          <a:schemeClr val="accent1"/>
        </a:effectRef>
        <a:fontRef idx="minor">
          <a:schemeClr val="tx1"/>
        </a:fontRef>
      </a:style>
    </a:lnDef>
  </a:objectDefaults>
  <a:extraClrSchemeLst/>
  <a:extLst>
    <a:ext uri="{05A4C25C-085E-4340-85A3-A5531E510DB2}">
      <thm15:themeFamily xmlns:thm15="http://schemas.microsoft.com/office/thememl/2012/main" name="Office Theme" id="{2E142A2C-CD16-42D6-873A-C26D2A0506FA}" vid="{1BDDFF52-6CD6-40A5-AB3C-68EB2F1E4D0A}"/>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0E2841"/>
      </a:dk2>
      <a:lt2>
        <a:srgbClr val="E8E8E8"/>
      </a:lt2>
      <a:accent1>
        <a:srgbClr val="156082"/>
      </a:accent1>
      <a:accent2>
        <a:srgbClr val="E97132"/>
      </a:accent2>
      <a:accent3>
        <a:srgbClr val="196B24"/>
      </a:accent3>
      <a:accent4>
        <a:srgbClr val="0F9ED5"/>
      </a:accent4>
      <a:accent5>
        <a:srgbClr val="A02B93"/>
      </a:accent5>
      <a:accent6>
        <a:srgbClr val="4EA72E"/>
      </a:accent6>
      <a:hlink>
        <a:srgbClr val="467886"/>
      </a:hlink>
      <a:folHlink>
        <a:srgbClr val="96607D"/>
      </a:folHlink>
    </a:clrScheme>
    <a:fontScheme name="Office">
      <a:majorFont>
        <a:latin typeface="Aptos Display" panose="0211000402020202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Aptos" panose="0211000402020202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12700" cap="flat" cmpd="sng" algn="ctr">
          <a:solidFill>
            <a:schemeClr val="phClr"/>
          </a:solidFill>
          <a:prstDash val="solid"/>
          <a:miter lim="800000"/>
        </a:ln>
        <a:ln w="19050" cap="flat" cmpd="sng" algn="ctr">
          <a:solidFill>
            <a:schemeClr val="phClr"/>
          </a:solidFill>
          <a:prstDash val="solid"/>
          <a:miter lim="800000"/>
        </a:ln>
        <a:ln w="2540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lnDef>
      <a:spPr/>
      <a:bodyPr/>
      <a:lstStyle/>
      <a:style>
        <a:lnRef idx="2">
          <a:schemeClr val="accent1"/>
        </a:lnRef>
        <a:fillRef idx="0">
          <a:schemeClr val="accent1"/>
        </a:fillRef>
        <a:effectRef idx="1">
          <a:schemeClr val="accent1"/>
        </a:effectRef>
        <a:fontRef idx="minor">
          <a:schemeClr val="tx1"/>
        </a:fontRef>
      </a:style>
    </a:lnDef>
  </a:objectDefaults>
  <a:extraClrSchemeLst/>
  <a:extLst>
    <a:ext uri="{05A4C25C-085E-4340-85A3-A5531E510DB2}">
      <thm15:themeFamily xmlns:thm15="http://schemas.microsoft.com/office/thememl/2012/main" name="Office Theme" id="{2E142A2C-CD16-42D6-873A-C26D2A0506FA}" vid="{1BDDFF52-6CD6-40A5-AB3C-68EB2F1E4D0A}"/>
    </a:ext>
  </a:ext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item1.xml><?xml version="1.0" encoding="utf-8"?>
<ct:contentTypeSchema xmlns:ct="http://schemas.microsoft.com/office/2006/metadata/contentType" xmlns:ma="http://schemas.microsoft.com/office/2006/metadata/properties/metaAttributes" ct:_="" ma:_="" ma:contentTypeName="Document" ma:contentTypeID="0x010100B77BF7F1F3F93E4997B21D6B9868348F" ma:contentTypeVersion="9" ma:contentTypeDescription="Create a new document." ma:contentTypeScope="" ma:versionID="1e18ec8de526b729e4badf6e948d41ef">
  <xsd:schema xmlns:xsd="http://www.w3.org/2001/XMLSchema" xmlns:xs="http://www.w3.org/2001/XMLSchema" xmlns:p="http://schemas.microsoft.com/office/2006/metadata/properties" xmlns:ns3="a7bdb143-267e-438d-bcbf-e88b565c1722" xmlns:ns4="8425509b-c587-4994-9466-01f6efb644d9" targetNamespace="http://schemas.microsoft.com/office/2006/metadata/properties" ma:root="true" ma:fieldsID="e9e74cb777e74b7fc041cba4cbe81a26" ns3:_="" ns4:_="">
    <xsd:import namespace="a7bdb143-267e-438d-bcbf-e88b565c1722"/>
    <xsd:import namespace="8425509b-c587-4994-9466-01f6efb644d9"/>
    <xsd:element name="properties">
      <xsd:complexType>
        <xsd:sequence>
          <xsd:element name="documentManagement">
            <xsd:complexType>
              <xsd:all>
                <xsd:element ref="ns3:MediaServiceMetadata" minOccurs="0"/>
                <xsd:element ref="ns3:MediaServiceFastMetadata" minOccurs="0"/>
                <xsd:element ref="ns3:MediaServiceSearchProperties" minOccurs="0"/>
                <xsd:element ref="ns3:MediaServiceObjectDetectorVersions" minOccurs="0"/>
                <xsd:element ref="ns4:SharedWithUsers" minOccurs="0"/>
                <xsd:element ref="ns4:SharedWithDetails" minOccurs="0"/>
                <xsd:element ref="ns4:SharingHintHash" minOccurs="0"/>
                <xsd:element ref="ns3:_activity" minOccurs="0"/>
                <xsd:element ref="ns3:MediaServiceDateTaken"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a7bdb143-267e-438d-bcbf-e88b565c1722" elementFormDefault="qualified">
    <xsd:import namespace="http://schemas.microsoft.com/office/2006/documentManagement/types"/>
    <xsd:import namespace="http://schemas.microsoft.com/office/infopath/2007/PartnerControls"/>
    <xsd:element name="MediaServiceMetadata" ma:index="8" nillable="true" ma:displayName="MediaServiceMetadata" ma:hidden="true" ma:internalName="MediaServiceMetadata" ma:readOnly="true">
      <xsd:simpleType>
        <xsd:restriction base="dms:Note"/>
      </xsd:simpleType>
    </xsd:element>
    <xsd:element name="MediaServiceFastMetadata" ma:index="9" nillable="true" ma:displayName="MediaServiceFastMetadata" ma:hidden="true" ma:internalName="MediaServiceFastMetadata" ma:readOnly="true">
      <xsd:simpleType>
        <xsd:restriction base="dms:Note"/>
      </xsd:simpleType>
    </xsd:element>
    <xsd:element name="MediaServiceSearchProperties" ma:index="10" nillable="true" ma:displayName="MediaServiceSearchProperties" ma:hidden="true" ma:internalName="MediaServiceSearchProperties" ma:readOnly="true">
      <xsd:simpleType>
        <xsd:restriction base="dms:Note"/>
      </xsd:simpleType>
    </xsd:element>
    <xsd:element name="MediaServiceObjectDetectorVersions" ma:index="11" nillable="true" ma:displayName="MediaServiceObjectDetectorVersions" ma:hidden="true" ma:indexed="true" ma:internalName="MediaServiceObjectDetectorVersions" ma:readOnly="true">
      <xsd:simpleType>
        <xsd:restriction base="dms:Text"/>
      </xsd:simpleType>
    </xsd:element>
    <xsd:element name="_activity" ma:index="15" nillable="true" ma:displayName="_activity" ma:hidden="true" ma:internalName="_activity">
      <xsd:simpleType>
        <xsd:restriction base="dms:Note"/>
      </xsd:simpleType>
    </xsd:element>
    <xsd:element name="MediaServiceDateTaken" ma:index="16" nillable="true" ma:displayName="MediaServiceDateTaken" ma:hidden="true" ma:indexed="true" ma:internalName="MediaServiceDateTaken" ma:readOnly="true">
      <xsd:simpleType>
        <xsd:restriction base="dms:Text"/>
      </xsd:simpleType>
    </xsd:element>
  </xsd:schema>
  <xsd:schema xmlns:xsd="http://www.w3.org/2001/XMLSchema" xmlns:xs="http://www.w3.org/2001/XMLSchema" xmlns:dms="http://schemas.microsoft.com/office/2006/documentManagement/types" xmlns:pc="http://schemas.microsoft.com/office/infopath/2007/PartnerControls" targetNamespace="8425509b-c587-4994-9466-01f6efb644d9" elementFormDefault="qualified">
    <xsd:import namespace="http://schemas.microsoft.com/office/2006/documentManagement/types"/>
    <xsd:import namespace="http://schemas.microsoft.com/office/infopath/2007/PartnerControls"/>
    <xsd:element name="SharedWithUsers" ma:index="12" nillable="true" ma:displayName="Shared With" ma:internalName="SharedWithUsers" ma:readOnly="true">
      <xsd:complexType>
        <xsd:complexContent>
          <xsd:extension base="dms:UserMulti">
            <xsd:sequence>
              <xsd:element name="UserInfo" minOccurs="0" maxOccurs="unbounded">
                <xsd:complexType>
                  <xsd:sequence>
                    <xsd:element name="DisplayName" type="xsd:string" minOccurs="0"/>
                    <xsd:element name="AccountId" type="dms:UserId" minOccurs="0" nillable="true"/>
                    <xsd:element name="AccountType" type="xsd:string" minOccurs="0"/>
                  </xsd:sequence>
                </xsd:complexType>
              </xsd:element>
            </xsd:sequence>
          </xsd:extension>
        </xsd:complexContent>
      </xsd:complexType>
    </xsd:element>
    <xsd:element name="SharedWithDetails" ma:index="13" nillable="true" ma:displayName="Shared With Details" ma:internalName="SharedWithDetails" ma:readOnly="true">
      <xsd:simpleType>
        <xsd:restriction base="dms:Note">
          <xsd:maxLength value="255"/>
        </xsd:restriction>
      </xsd:simpleType>
    </xsd:element>
    <xsd:element name="SharingHintHash" ma:index="14" nillable="true" ma:displayName="Sharing Hint Hash" ma:hidden="true" ma:internalName="SharingHintHash" ma:readOnly="true">
      <xsd:simpleType>
        <xsd:restriction base="dms:Text"/>
      </xsd:simple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Content Type"/>
        <xsd:element ref="dc:title" minOccurs="0" maxOccurs="1" ma:index="4"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2.xml><?xml version="1.0" encoding="utf-8"?>
<?mso-contentType ?>
<FormTemplates xmlns="http://schemas.microsoft.com/sharepoint/v3/contenttype/forms">
  <Display>DocumentLibraryForm</Display>
  <Edit>DocumentLibraryForm</Edit>
  <New>DocumentLibraryForm</New>
</FormTemplates>
</file>

<file path=customXml/item3.xml><?xml version="1.0" encoding="utf-8"?>
<p:properties xmlns:p="http://schemas.microsoft.com/office/2006/metadata/properties" xmlns:xsi="http://www.w3.org/2001/XMLSchema-instance" xmlns:pc="http://schemas.microsoft.com/office/infopath/2007/PartnerControls">
  <documentManagement>
    <_activity xmlns="a7bdb143-267e-438d-bcbf-e88b565c1722" xsi:nil="true"/>
  </documentManagement>
</p:properties>
</file>

<file path=customXml/itemProps1.xml><?xml version="1.0" encoding="utf-8"?>
<ds:datastoreItem xmlns:ds="http://schemas.openxmlformats.org/officeDocument/2006/customXml" ds:itemID="{8F9059CA-2D45-40FE-8A5F-40B308034CE6}">
  <ds:schemaRefs>
    <ds:schemaRef ds:uri="http://schemas.microsoft.com/office/2006/metadata/contentType"/>
    <ds:schemaRef ds:uri="http://schemas.microsoft.com/office/2006/metadata/properties/metaAttributes"/>
    <ds:schemaRef ds:uri="http://www.w3.org/2001/XMLSchema"/>
    <ds:schemaRef ds:uri="http://schemas.microsoft.com/office/2006/metadata/properties"/>
    <ds:schemaRef ds:uri="a7bdb143-267e-438d-bcbf-e88b565c1722"/>
    <ds:schemaRef ds:uri="8425509b-c587-4994-9466-01f6efb644d9"/>
    <ds:schemaRef ds:uri="http://schemas.microsoft.com/office/2006/documentManagement/types"/>
    <ds:schemaRef ds:uri="http://schemas.microsoft.com/office/infopath/2007/PartnerControls"/>
    <ds:schemaRef ds:uri="http://schemas.openxmlformats.org/package/2006/metadata/core-properties"/>
    <ds:schemaRef ds:uri="http://purl.org/dc/elements/1.1/"/>
    <ds:schemaRef ds:uri="http://purl.org/dc/terms/"/>
    <ds:schemaRef ds:uri="http://schemas.microsoft.com/internal/obd"/>
  </ds:schemaRefs>
</ds:datastoreItem>
</file>

<file path=customXml/itemProps2.xml><?xml version="1.0" encoding="utf-8"?>
<ds:datastoreItem xmlns:ds="http://schemas.openxmlformats.org/officeDocument/2006/customXml" ds:itemID="{B3E2EB99-DB79-462F-B052-E8292F673F6A}">
  <ds:schemaRefs>
    <ds:schemaRef ds:uri="http://schemas.microsoft.com/sharepoint/v3/contenttype/forms"/>
  </ds:schemaRefs>
</ds:datastoreItem>
</file>

<file path=customXml/itemProps3.xml><?xml version="1.0" encoding="utf-8"?>
<ds:datastoreItem xmlns:ds="http://schemas.openxmlformats.org/officeDocument/2006/customXml" ds:itemID="{BC82C8AF-BCF6-4C2A-A65E-9D3D724D6464}">
  <ds:schemaRefs>
    <ds:schemaRef ds:uri="http://www.w3.org/XML/1998/namespace"/>
    <ds:schemaRef ds:uri="8425509b-c587-4994-9466-01f6efb644d9"/>
    <ds:schemaRef ds:uri="http://schemas.microsoft.com/office/2006/documentManagement/types"/>
    <ds:schemaRef ds:uri="a7bdb143-267e-438d-bcbf-e88b565c1722"/>
    <ds:schemaRef ds:uri="http://purl.org/dc/elements/1.1/"/>
    <ds:schemaRef ds:uri="http://schemas.microsoft.com/office/2006/metadata/properties"/>
    <ds:schemaRef ds:uri="http://purl.org/dc/terms/"/>
    <ds:schemaRef ds:uri="http://schemas.microsoft.com/office/infopath/2007/PartnerControls"/>
    <ds:schemaRef ds:uri="http://schemas.openxmlformats.org/package/2006/metadata/core-properties"/>
    <ds:schemaRef ds:uri="http://purl.org/dc/dcmitype/"/>
  </ds:schemaRefs>
</ds:datastoreItem>
</file>

<file path=docProps/app.xml><?xml version="1.0" encoding="utf-8"?>
<Properties xmlns="http://schemas.openxmlformats.org/officeDocument/2006/extended-properties" xmlns:vt="http://schemas.openxmlformats.org/officeDocument/2006/docPropsVTypes">
  <Template>Archway</Template>
  <TotalTime>212</TotalTime>
  <Words>3492</Words>
  <Application>Microsoft Office PowerPoint</Application>
  <PresentationFormat>Widescreen</PresentationFormat>
  <Paragraphs>324</Paragraphs>
  <Slides>16</Slides>
  <Notes>2</Notes>
  <HiddenSlides>0</HiddenSlides>
  <MMClips>15</MMClips>
  <ScaleCrop>false</ScaleCrop>
  <HeadingPairs>
    <vt:vector size="6" baseType="variant">
      <vt:variant>
        <vt:lpstr>Fonts Used</vt:lpstr>
      </vt:variant>
      <vt:variant>
        <vt:i4>17</vt:i4>
      </vt:variant>
      <vt:variant>
        <vt:lpstr>Theme</vt:lpstr>
      </vt:variant>
      <vt:variant>
        <vt:i4>1</vt:i4>
      </vt:variant>
      <vt:variant>
        <vt:lpstr>Slide Titles</vt:lpstr>
      </vt:variant>
      <vt:variant>
        <vt:i4>16</vt:i4>
      </vt:variant>
    </vt:vector>
  </HeadingPairs>
  <TitlesOfParts>
    <vt:vector size="34" baseType="lpstr">
      <vt:lpstr>Meiryo</vt:lpstr>
      <vt:lpstr>Abadi</vt:lpstr>
      <vt:lpstr>Abadi ExtraLight</vt:lpstr>
      <vt:lpstr>Agency FB</vt:lpstr>
      <vt:lpstr>Amasis MT Pro</vt:lpstr>
      <vt:lpstr>Amasis MT Pro Light</vt:lpstr>
      <vt:lpstr>Amasis MT Pro Medium</vt:lpstr>
      <vt:lpstr>Aptos</vt:lpstr>
      <vt:lpstr>Aptos Display</vt:lpstr>
      <vt:lpstr>Arial</vt:lpstr>
      <vt:lpstr>Arial Narrow</vt:lpstr>
      <vt:lpstr>Arial Nova</vt:lpstr>
      <vt:lpstr>Arial Nova Cond</vt:lpstr>
      <vt:lpstr>Arial Nova Light</vt:lpstr>
      <vt:lpstr>Arial Rounded MT Bold</vt:lpstr>
      <vt:lpstr>Cordia New</vt:lpstr>
      <vt:lpstr>Modern No. 20</vt:lpstr>
      <vt:lpstr>Office Theme</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Reference list </vt:lpstr>
      <vt:lpstr>Reference list </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
  <dc:creator>Ulfat Parveen (2301942)</dc:creator>
  <cp:lastModifiedBy>Zainab Bibi</cp:lastModifiedBy>
  <cp:revision>8</cp:revision>
  <dcterms:created xsi:type="dcterms:W3CDTF">2026-10-18T14:35:37Z</dcterms:created>
  <dcterms:modified xsi:type="dcterms:W3CDTF">2026-10-25T16:49:05Z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ContentTypeId">
    <vt:lpwstr>0x010100B77BF7F1F3F93E4997B21D6B9868348F</vt:lpwstr>
  </property>
</Properties>
</file>