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85" r:id="rId1"/>
  </p:sldMasterIdLst>
  <p:handoutMasterIdLst>
    <p:handoutMasterId r:id="rId18"/>
  </p:handoutMasterIdLst>
  <p:sldIdLst>
    <p:sldId id="256" r:id="rId2"/>
    <p:sldId id="257" r:id="rId3"/>
    <p:sldId id="268" r:id="rId4"/>
    <p:sldId id="269" r:id="rId5"/>
    <p:sldId id="259" r:id="rId6"/>
    <p:sldId id="270" r:id="rId7"/>
    <p:sldId id="271" r:id="rId8"/>
    <p:sldId id="267" r:id="rId9"/>
    <p:sldId id="258" r:id="rId10"/>
    <p:sldId id="264" r:id="rId11"/>
    <p:sldId id="263" r:id="rId12"/>
    <p:sldId id="265" r:id="rId13"/>
    <p:sldId id="260" r:id="rId14"/>
    <p:sldId id="266" r:id="rId15"/>
    <p:sldId id="261" r:id="rId16"/>
    <p:sldId id="262" r:id="rId17"/>
  </p:sldIdLst>
  <p:sldSz cx="12192000" cy="6858000"/>
  <p:notesSz cx="6797675" cy="99266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6C6E46E-6D01-49CA-97F3-F145B809C65A}" v="7" dt="2020-11-02T12:38:50.64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16" autoAdjust="0"/>
    <p:restoredTop sz="94660"/>
  </p:normalViewPr>
  <p:slideViewPr>
    <p:cSldViewPr snapToGrid="0">
      <p:cViewPr varScale="1">
        <p:scale>
          <a:sx n="98" d="100"/>
          <a:sy n="98" d="100"/>
        </p:scale>
        <p:origin x="90" y="4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ssica Clapham" userId="017a1a467d8e6000" providerId="LiveId" clId="{A6C6E46E-6D01-49CA-97F3-F145B809C65A}"/>
    <pc:docChg chg="custSel modSld">
      <pc:chgData name="Jessica Clapham" userId="017a1a467d8e6000" providerId="LiveId" clId="{A6C6E46E-6D01-49CA-97F3-F145B809C65A}" dt="2020-11-02T12:43:31.010" v="110" actId="20577"/>
      <pc:docMkLst>
        <pc:docMk/>
      </pc:docMkLst>
      <pc:sldChg chg="modSp mod">
        <pc:chgData name="Jessica Clapham" userId="017a1a467d8e6000" providerId="LiveId" clId="{A6C6E46E-6D01-49CA-97F3-F145B809C65A}" dt="2020-11-02T12:36:41.645" v="51"/>
        <pc:sldMkLst>
          <pc:docMk/>
          <pc:sldMk cId="226374567" sldId="256"/>
        </pc:sldMkLst>
        <pc:spChg chg="mod">
          <ac:chgData name="Jessica Clapham" userId="017a1a467d8e6000" providerId="LiveId" clId="{A6C6E46E-6D01-49CA-97F3-F145B809C65A}" dt="2020-11-02T12:36:41.645" v="51"/>
          <ac:spMkLst>
            <pc:docMk/>
            <pc:sldMk cId="226374567" sldId="256"/>
            <ac:spMk id="2" creationId="{00000000-0000-0000-0000-000000000000}"/>
          </ac:spMkLst>
        </pc:spChg>
        <pc:spChg chg="mod">
          <ac:chgData name="Jessica Clapham" userId="017a1a467d8e6000" providerId="LiveId" clId="{A6C6E46E-6D01-49CA-97F3-F145B809C65A}" dt="2020-11-02T12:36:41.645" v="51"/>
          <ac:spMkLst>
            <pc:docMk/>
            <pc:sldMk cId="226374567" sldId="256"/>
            <ac:spMk id="3" creationId="{00000000-0000-0000-0000-000000000000}"/>
          </ac:spMkLst>
        </pc:spChg>
      </pc:sldChg>
      <pc:sldChg chg="modSp mod">
        <pc:chgData name="Jessica Clapham" userId="017a1a467d8e6000" providerId="LiveId" clId="{A6C6E46E-6D01-49CA-97F3-F145B809C65A}" dt="2020-11-02T12:36:41.645" v="51"/>
        <pc:sldMkLst>
          <pc:docMk/>
          <pc:sldMk cId="4067217116" sldId="257"/>
        </pc:sldMkLst>
        <pc:spChg chg="mod">
          <ac:chgData name="Jessica Clapham" userId="017a1a467d8e6000" providerId="LiveId" clId="{A6C6E46E-6D01-49CA-97F3-F145B809C65A}" dt="2020-11-02T12:36:41.645" v="51"/>
          <ac:spMkLst>
            <pc:docMk/>
            <pc:sldMk cId="4067217116" sldId="257"/>
            <ac:spMk id="2" creationId="{00000000-0000-0000-0000-000000000000}"/>
          </ac:spMkLst>
        </pc:spChg>
        <pc:spChg chg="mod">
          <ac:chgData name="Jessica Clapham" userId="017a1a467d8e6000" providerId="LiveId" clId="{A6C6E46E-6D01-49CA-97F3-F145B809C65A}" dt="2020-11-02T12:36:41.645" v="51"/>
          <ac:spMkLst>
            <pc:docMk/>
            <pc:sldMk cId="4067217116" sldId="257"/>
            <ac:spMk id="3" creationId="{00000000-0000-0000-0000-000000000000}"/>
          </ac:spMkLst>
        </pc:spChg>
      </pc:sldChg>
      <pc:sldChg chg="modSp mod">
        <pc:chgData name="Jessica Clapham" userId="017a1a467d8e6000" providerId="LiveId" clId="{A6C6E46E-6D01-49CA-97F3-F145B809C65A}" dt="2020-11-02T12:36:41.645" v="51"/>
        <pc:sldMkLst>
          <pc:docMk/>
          <pc:sldMk cId="2518701261" sldId="258"/>
        </pc:sldMkLst>
        <pc:spChg chg="mod">
          <ac:chgData name="Jessica Clapham" userId="017a1a467d8e6000" providerId="LiveId" clId="{A6C6E46E-6D01-49CA-97F3-F145B809C65A}" dt="2020-11-02T12:36:41.645" v="51"/>
          <ac:spMkLst>
            <pc:docMk/>
            <pc:sldMk cId="2518701261" sldId="258"/>
            <ac:spMk id="2" creationId="{00000000-0000-0000-0000-000000000000}"/>
          </ac:spMkLst>
        </pc:spChg>
        <pc:spChg chg="mod">
          <ac:chgData name="Jessica Clapham" userId="017a1a467d8e6000" providerId="LiveId" clId="{A6C6E46E-6D01-49CA-97F3-F145B809C65A}" dt="2020-11-02T12:36:41.645" v="51"/>
          <ac:spMkLst>
            <pc:docMk/>
            <pc:sldMk cId="2518701261" sldId="258"/>
            <ac:spMk id="3" creationId="{00000000-0000-0000-0000-000000000000}"/>
          </ac:spMkLst>
        </pc:spChg>
      </pc:sldChg>
      <pc:sldChg chg="modSp mod">
        <pc:chgData name="Jessica Clapham" userId="017a1a467d8e6000" providerId="LiveId" clId="{A6C6E46E-6D01-49CA-97F3-F145B809C65A}" dt="2020-11-02T12:38:50.645" v="66" actId="20577"/>
        <pc:sldMkLst>
          <pc:docMk/>
          <pc:sldMk cId="831798722" sldId="259"/>
        </pc:sldMkLst>
        <pc:spChg chg="mod">
          <ac:chgData name="Jessica Clapham" userId="017a1a467d8e6000" providerId="LiveId" clId="{A6C6E46E-6D01-49CA-97F3-F145B809C65A}" dt="2020-11-02T12:36:41.645" v="51"/>
          <ac:spMkLst>
            <pc:docMk/>
            <pc:sldMk cId="831798722" sldId="259"/>
            <ac:spMk id="2" creationId="{00000000-0000-0000-0000-000000000000}"/>
          </ac:spMkLst>
        </pc:spChg>
        <pc:spChg chg="mod">
          <ac:chgData name="Jessica Clapham" userId="017a1a467d8e6000" providerId="LiveId" clId="{A6C6E46E-6D01-49CA-97F3-F145B809C65A}" dt="2020-11-02T12:38:50.645" v="66" actId="20577"/>
          <ac:spMkLst>
            <pc:docMk/>
            <pc:sldMk cId="831798722" sldId="259"/>
            <ac:spMk id="3" creationId="{00000000-0000-0000-0000-000000000000}"/>
          </ac:spMkLst>
        </pc:spChg>
      </pc:sldChg>
      <pc:sldChg chg="modSp mod">
        <pc:chgData name="Jessica Clapham" userId="017a1a467d8e6000" providerId="LiveId" clId="{A6C6E46E-6D01-49CA-97F3-F145B809C65A}" dt="2020-11-02T12:36:41.645" v="51"/>
        <pc:sldMkLst>
          <pc:docMk/>
          <pc:sldMk cId="1943998375" sldId="260"/>
        </pc:sldMkLst>
        <pc:spChg chg="mod">
          <ac:chgData name="Jessica Clapham" userId="017a1a467d8e6000" providerId="LiveId" clId="{A6C6E46E-6D01-49CA-97F3-F145B809C65A}" dt="2020-11-02T12:36:41.645" v="51"/>
          <ac:spMkLst>
            <pc:docMk/>
            <pc:sldMk cId="1943998375" sldId="260"/>
            <ac:spMk id="2" creationId="{00000000-0000-0000-0000-000000000000}"/>
          </ac:spMkLst>
        </pc:spChg>
        <pc:spChg chg="mod">
          <ac:chgData name="Jessica Clapham" userId="017a1a467d8e6000" providerId="LiveId" clId="{A6C6E46E-6D01-49CA-97F3-F145B809C65A}" dt="2020-11-02T12:36:41.645" v="51"/>
          <ac:spMkLst>
            <pc:docMk/>
            <pc:sldMk cId="1943998375" sldId="260"/>
            <ac:spMk id="3" creationId="{00000000-0000-0000-0000-000000000000}"/>
          </ac:spMkLst>
        </pc:spChg>
      </pc:sldChg>
      <pc:sldChg chg="modSp mod">
        <pc:chgData name="Jessica Clapham" userId="017a1a467d8e6000" providerId="LiveId" clId="{A6C6E46E-6D01-49CA-97F3-F145B809C65A}" dt="2020-11-02T12:43:31.010" v="110" actId="20577"/>
        <pc:sldMkLst>
          <pc:docMk/>
          <pc:sldMk cId="1342337561" sldId="261"/>
        </pc:sldMkLst>
        <pc:spChg chg="mod">
          <ac:chgData name="Jessica Clapham" userId="017a1a467d8e6000" providerId="LiveId" clId="{A6C6E46E-6D01-49CA-97F3-F145B809C65A}" dt="2020-11-02T12:36:41.645" v="51"/>
          <ac:spMkLst>
            <pc:docMk/>
            <pc:sldMk cId="1342337561" sldId="261"/>
            <ac:spMk id="2" creationId="{00000000-0000-0000-0000-000000000000}"/>
          </ac:spMkLst>
        </pc:spChg>
        <pc:spChg chg="mod">
          <ac:chgData name="Jessica Clapham" userId="017a1a467d8e6000" providerId="LiveId" clId="{A6C6E46E-6D01-49CA-97F3-F145B809C65A}" dt="2020-11-02T12:43:31.010" v="110" actId="20577"/>
          <ac:spMkLst>
            <pc:docMk/>
            <pc:sldMk cId="1342337561" sldId="261"/>
            <ac:spMk id="3" creationId="{00000000-0000-0000-0000-000000000000}"/>
          </ac:spMkLst>
        </pc:spChg>
      </pc:sldChg>
      <pc:sldChg chg="modSp mod">
        <pc:chgData name="Jessica Clapham" userId="017a1a467d8e6000" providerId="LiveId" clId="{A6C6E46E-6D01-49CA-97F3-F145B809C65A}" dt="2020-11-02T12:36:41.645" v="51"/>
        <pc:sldMkLst>
          <pc:docMk/>
          <pc:sldMk cId="1836947987" sldId="262"/>
        </pc:sldMkLst>
        <pc:spChg chg="mod">
          <ac:chgData name="Jessica Clapham" userId="017a1a467d8e6000" providerId="LiveId" clId="{A6C6E46E-6D01-49CA-97F3-F145B809C65A}" dt="2020-11-02T12:36:41.645" v="51"/>
          <ac:spMkLst>
            <pc:docMk/>
            <pc:sldMk cId="1836947987" sldId="262"/>
            <ac:spMk id="2" creationId="{00000000-0000-0000-0000-000000000000}"/>
          </ac:spMkLst>
        </pc:spChg>
        <pc:spChg chg="mod">
          <ac:chgData name="Jessica Clapham" userId="017a1a467d8e6000" providerId="LiveId" clId="{A6C6E46E-6D01-49CA-97F3-F145B809C65A}" dt="2020-11-02T12:36:41.645" v="51"/>
          <ac:spMkLst>
            <pc:docMk/>
            <pc:sldMk cId="1836947987" sldId="262"/>
            <ac:spMk id="3" creationId="{00000000-0000-0000-0000-000000000000}"/>
          </ac:spMkLst>
        </pc:spChg>
      </pc:sldChg>
      <pc:sldChg chg="modSp mod">
        <pc:chgData name="Jessica Clapham" userId="017a1a467d8e6000" providerId="LiveId" clId="{A6C6E46E-6D01-49CA-97F3-F145B809C65A}" dt="2020-11-02T12:42:02.180" v="96" actId="20577"/>
        <pc:sldMkLst>
          <pc:docMk/>
          <pc:sldMk cId="2933257271" sldId="263"/>
        </pc:sldMkLst>
        <pc:spChg chg="mod">
          <ac:chgData name="Jessica Clapham" userId="017a1a467d8e6000" providerId="LiveId" clId="{A6C6E46E-6D01-49CA-97F3-F145B809C65A}" dt="2020-11-02T12:42:02.180" v="96" actId="20577"/>
          <ac:spMkLst>
            <pc:docMk/>
            <pc:sldMk cId="2933257271" sldId="263"/>
            <ac:spMk id="2" creationId="{00000000-0000-0000-0000-000000000000}"/>
          </ac:spMkLst>
        </pc:spChg>
        <pc:spChg chg="mod">
          <ac:chgData name="Jessica Clapham" userId="017a1a467d8e6000" providerId="LiveId" clId="{A6C6E46E-6D01-49CA-97F3-F145B809C65A}" dt="2020-11-02T12:36:41.645" v="51"/>
          <ac:spMkLst>
            <pc:docMk/>
            <pc:sldMk cId="2933257271" sldId="263"/>
            <ac:spMk id="3" creationId="{00000000-0000-0000-0000-000000000000}"/>
          </ac:spMkLst>
        </pc:spChg>
      </pc:sldChg>
      <pc:sldChg chg="modSp mod">
        <pc:chgData name="Jessica Clapham" userId="017a1a467d8e6000" providerId="LiveId" clId="{A6C6E46E-6D01-49CA-97F3-F145B809C65A}" dt="2020-11-02T12:41:43.010" v="92" actId="20577"/>
        <pc:sldMkLst>
          <pc:docMk/>
          <pc:sldMk cId="1227677224" sldId="264"/>
        </pc:sldMkLst>
        <pc:spChg chg="mod">
          <ac:chgData name="Jessica Clapham" userId="017a1a467d8e6000" providerId="LiveId" clId="{A6C6E46E-6D01-49CA-97F3-F145B809C65A}" dt="2020-11-02T12:36:41.645" v="51"/>
          <ac:spMkLst>
            <pc:docMk/>
            <pc:sldMk cId="1227677224" sldId="264"/>
            <ac:spMk id="2" creationId="{00000000-0000-0000-0000-000000000000}"/>
          </ac:spMkLst>
        </pc:spChg>
        <pc:spChg chg="mod">
          <ac:chgData name="Jessica Clapham" userId="017a1a467d8e6000" providerId="LiveId" clId="{A6C6E46E-6D01-49CA-97F3-F145B809C65A}" dt="2020-11-02T12:41:43.010" v="92" actId="20577"/>
          <ac:spMkLst>
            <pc:docMk/>
            <pc:sldMk cId="1227677224" sldId="264"/>
            <ac:spMk id="3" creationId="{00000000-0000-0000-0000-000000000000}"/>
          </ac:spMkLst>
        </pc:spChg>
      </pc:sldChg>
      <pc:sldChg chg="modSp mod">
        <pc:chgData name="Jessica Clapham" userId="017a1a467d8e6000" providerId="LiveId" clId="{A6C6E46E-6D01-49CA-97F3-F145B809C65A}" dt="2020-11-02T12:36:41.645" v="51"/>
        <pc:sldMkLst>
          <pc:docMk/>
          <pc:sldMk cId="2401547909" sldId="265"/>
        </pc:sldMkLst>
        <pc:spChg chg="mod">
          <ac:chgData name="Jessica Clapham" userId="017a1a467d8e6000" providerId="LiveId" clId="{A6C6E46E-6D01-49CA-97F3-F145B809C65A}" dt="2020-11-02T12:36:41.645" v="51"/>
          <ac:spMkLst>
            <pc:docMk/>
            <pc:sldMk cId="2401547909" sldId="265"/>
            <ac:spMk id="2" creationId="{00000000-0000-0000-0000-000000000000}"/>
          </ac:spMkLst>
        </pc:spChg>
        <pc:spChg chg="mod">
          <ac:chgData name="Jessica Clapham" userId="017a1a467d8e6000" providerId="LiveId" clId="{A6C6E46E-6D01-49CA-97F3-F145B809C65A}" dt="2020-11-02T12:36:41.645" v="51"/>
          <ac:spMkLst>
            <pc:docMk/>
            <pc:sldMk cId="2401547909" sldId="265"/>
            <ac:spMk id="3" creationId="{00000000-0000-0000-0000-000000000000}"/>
          </ac:spMkLst>
        </pc:spChg>
      </pc:sldChg>
      <pc:sldChg chg="modSp mod">
        <pc:chgData name="Jessica Clapham" userId="017a1a467d8e6000" providerId="LiveId" clId="{A6C6E46E-6D01-49CA-97F3-F145B809C65A}" dt="2020-11-02T12:43:14.747" v="104" actId="20577"/>
        <pc:sldMkLst>
          <pc:docMk/>
          <pc:sldMk cId="3472737974" sldId="266"/>
        </pc:sldMkLst>
        <pc:spChg chg="mod">
          <ac:chgData name="Jessica Clapham" userId="017a1a467d8e6000" providerId="LiveId" clId="{A6C6E46E-6D01-49CA-97F3-F145B809C65A}" dt="2020-11-02T12:36:41.645" v="51"/>
          <ac:spMkLst>
            <pc:docMk/>
            <pc:sldMk cId="3472737974" sldId="266"/>
            <ac:spMk id="2" creationId="{00000000-0000-0000-0000-000000000000}"/>
          </ac:spMkLst>
        </pc:spChg>
        <pc:spChg chg="mod">
          <ac:chgData name="Jessica Clapham" userId="017a1a467d8e6000" providerId="LiveId" clId="{A6C6E46E-6D01-49CA-97F3-F145B809C65A}" dt="2020-11-02T12:43:14.747" v="104" actId="20577"/>
          <ac:spMkLst>
            <pc:docMk/>
            <pc:sldMk cId="3472737974" sldId="266"/>
            <ac:spMk id="3" creationId="{00000000-0000-0000-0000-000000000000}"/>
          </ac:spMkLst>
        </pc:spChg>
      </pc:sldChg>
      <pc:sldChg chg="modSp mod">
        <pc:chgData name="Jessica Clapham" userId="017a1a467d8e6000" providerId="LiveId" clId="{A6C6E46E-6D01-49CA-97F3-F145B809C65A}" dt="2020-11-02T12:40:46.341" v="80" actId="27636"/>
        <pc:sldMkLst>
          <pc:docMk/>
          <pc:sldMk cId="1153299420" sldId="267"/>
        </pc:sldMkLst>
        <pc:spChg chg="mod">
          <ac:chgData name="Jessica Clapham" userId="017a1a467d8e6000" providerId="LiveId" clId="{A6C6E46E-6D01-49CA-97F3-F145B809C65A}" dt="2020-11-02T12:36:41.645" v="51"/>
          <ac:spMkLst>
            <pc:docMk/>
            <pc:sldMk cId="1153299420" sldId="267"/>
            <ac:spMk id="2" creationId="{00000000-0000-0000-0000-000000000000}"/>
          </ac:spMkLst>
        </pc:spChg>
        <pc:spChg chg="mod">
          <ac:chgData name="Jessica Clapham" userId="017a1a467d8e6000" providerId="LiveId" clId="{A6C6E46E-6D01-49CA-97F3-F145B809C65A}" dt="2020-11-02T12:40:46.341" v="80" actId="27636"/>
          <ac:spMkLst>
            <pc:docMk/>
            <pc:sldMk cId="1153299420" sldId="267"/>
            <ac:spMk id="3" creationId="{00000000-0000-0000-0000-000000000000}"/>
          </ac:spMkLst>
        </pc:spChg>
      </pc:sldChg>
      <pc:sldChg chg="modSp mod">
        <pc:chgData name="Jessica Clapham" userId="017a1a467d8e6000" providerId="LiveId" clId="{A6C6E46E-6D01-49CA-97F3-F145B809C65A}" dt="2020-11-02T12:38:01.565" v="58" actId="20577"/>
        <pc:sldMkLst>
          <pc:docMk/>
          <pc:sldMk cId="996458356" sldId="268"/>
        </pc:sldMkLst>
        <pc:spChg chg="mod">
          <ac:chgData name="Jessica Clapham" userId="017a1a467d8e6000" providerId="LiveId" clId="{A6C6E46E-6D01-49CA-97F3-F145B809C65A}" dt="2020-11-02T12:37:16.474" v="52" actId="20577"/>
          <ac:spMkLst>
            <pc:docMk/>
            <pc:sldMk cId="996458356" sldId="268"/>
            <ac:spMk id="2" creationId="{00000000-0000-0000-0000-000000000000}"/>
          </ac:spMkLst>
        </pc:spChg>
        <pc:spChg chg="mod">
          <ac:chgData name="Jessica Clapham" userId="017a1a467d8e6000" providerId="LiveId" clId="{A6C6E46E-6D01-49CA-97F3-F145B809C65A}" dt="2020-11-02T12:38:01.565" v="58" actId="20577"/>
          <ac:spMkLst>
            <pc:docMk/>
            <pc:sldMk cId="996458356" sldId="268"/>
            <ac:spMk id="3" creationId="{00000000-0000-0000-0000-000000000000}"/>
          </ac:spMkLst>
        </pc:spChg>
      </pc:sldChg>
      <pc:sldChg chg="modSp mod">
        <pc:chgData name="Jessica Clapham" userId="017a1a467d8e6000" providerId="LiveId" clId="{A6C6E46E-6D01-49CA-97F3-F145B809C65A}" dt="2020-11-02T12:38:18.828" v="62" actId="20577"/>
        <pc:sldMkLst>
          <pc:docMk/>
          <pc:sldMk cId="1998030541" sldId="269"/>
        </pc:sldMkLst>
        <pc:spChg chg="mod">
          <ac:chgData name="Jessica Clapham" userId="017a1a467d8e6000" providerId="LiveId" clId="{A6C6E46E-6D01-49CA-97F3-F145B809C65A}" dt="2020-11-02T12:38:18.828" v="62" actId="20577"/>
          <ac:spMkLst>
            <pc:docMk/>
            <pc:sldMk cId="1998030541" sldId="269"/>
            <ac:spMk id="3" creationId="{00000000-0000-0000-0000-000000000000}"/>
          </ac:spMkLst>
        </pc:spChg>
      </pc:sldChg>
      <pc:sldChg chg="modSp mod">
        <pc:chgData name="Jessica Clapham" userId="017a1a467d8e6000" providerId="LiveId" clId="{A6C6E46E-6D01-49CA-97F3-F145B809C65A}" dt="2020-11-02T12:36:41.645" v="51"/>
        <pc:sldMkLst>
          <pc:docMk/>
          <pc:sldMk cId="2188649998" sldId="270"/>
        </pc:sldMkLst>
        <pc:spChg chg="mod">
          <ac:chgData name="Jessica Clapham" userId="017a1a467d8e6000" providerId="LiveId" clId="{A6C6E46E-6D01-49CA-97F3-F145B809C65A}" dt="2020-11-02T12:36:41.645" v="51"/>
          <ac:spMkLst>
            <pc:docMk/>
            <pc:sldMk cId="2188649998" sldId="270"/>
            <ac:spMk id="2" creationId="{00000000-0000-0000-0000-000000000000}"/>
          </ac:spMkLst>
        </pc:spChg>
        <pc:spChg chg="mod">
          <ac:chgData name="Jessica Clapham" userId="017a1a467d8e6000" providerId="LiveId" clId="{A6C6E46E-6D01-49CA-97F3-F145B809C65A}" dt="2020-11-02T12:36:41.645" v="51"/>
          <ac:spMkLst>
            <pc:docMk/>
            <pc:sldMk cId="2188649998" sldId="270"/>
            <ac:spMk id="3" creationId="{00000000-0000-0000-0000-000000000000}"/>
          </ac:spMkLst>
        </pc:spChg>
      </pc:sldChg>
      <pc:sldChg chg="modSp mod">
        <pc:chgData name="Jessica Clapham" userId="017a1a467d8e6000" providerId="LiveId" clId="{A6C6E46E-6D01-49CA-97F3-F145B809C65A}" dt="2020-11-02T12:40:05.111" v="78" actId="20577"/>
        <pc:sldMkLst>
          <pc:docMk/>
          <pc:sldMk cId="2765387595" sldId="271"/>
        </pc:sldMkLst>
        <pc:spChg chg="mod">
          <ac:chgData name="Jessica Clapham" userId="017a1a467d8e6000" providerId="LiveId" clId="{A6C6E46E-6D01-49CA-97F3-F145B809C65A}" dt="2020-11-02T12:36:41.645" v="51"/>
          <ac:spMkLst>
            <pc:docMk/>
            <pc:sldMk cId="2765387595" sldId="271"/>
            <ac:spMk id="2" creationId="{00000000-0000-0000-0000-000000000000}"/>
          </ac:spMkLst>
        </pc:spChg>
        <pc:spChg chg="mod">
          <ac:chgData name="Jessica Clapham" userId="017a1a467d8e6000" providerId="LiveId" clId="{A6C6E46E-6D01-49CA-97F3-F145B809C65A}" dt="2020-11-02T12:40:05.111" v="78" actId="20577"/>
          <ac:spMkLst>
            <pc:docMk/>
            <pc:sldMk cId="2765387595" sldId="271"/>
            <ac:spMk id="3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CC20E87-00CB-499B-91BE-32FCF2B11324}" type="datetimeFigureOut">
              <a:rPr lang="en-GB" smtClean="0"/>
              <a:t>02/11/2020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D83575-71D1-4AC4-AD2C-024FAB4F2B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786184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 title="scalloped circle"/>
          <p:cNvSpPr/>
          <p:nvPr/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8523" y="1098388"/>
            <a:ext cx="10318418" cy="4394988"/>
          </a:xfrm>
        </p:spPr>
        <p:txBody>
          <a:bodyPr anchor="ctr">
            <a:noAutofit/>
          </a:bodyPr>
          <a:lstStyle>
            <a:lvl1pPr algn="ctr">
              <a:defRPr sz="10000" spc="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15045" y="5979196"/>
            <a:ext cx="8045373" cy="742279"/>
          </a:xfrm>
        </p:spPr>
        <p:txBody>
          <a:bodyPr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b="1" i="0" cap="all" spc="4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78523" y="6375679"/>
            <a:ext cx="2329722" cy="348462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5A069CB8-F204-4D06-B913-C5A26A89888A}" type="datetimeFigureOut">
              <a:rPr lang="en-US" smtClean="0"/>
              <a:t>11/2/2020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80332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067218" y="6375679"/>
            <a:ext cx="2329723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3" name="Rectangle 12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1411920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BB376-B19C-488D-ABEB-03C7E6E9E3E0}" type="datetimeFigureOut">
              <a:rPr lang="en-US" smtClean="0"/>
              <a:t>11/2/2020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637A9-119A-49DA-BD12-AAC58B377D8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05304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2929" y="1073888"/>
            <a:ext cx="8187071" cy="4064627"/>
          </a:xfrm>
        </p:spPr>
        <p:txBody>
          <a:bodyPr anchor="b">
            <a:normAutofit/>
          </a:bodyPr>
          <a:lstStyle>
            <a:lvl1pPr>
              <a:defRPr sz="8400" spc="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42930" y="5159781"/>
            <a:ext cx="7017488" cy="951135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2000" b="1" i="0" cap="all" spc="4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236546" y="6375679"/>
            <a:ext cx="1493947" cy="348462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486F077B-A50F-4D64-8574-E2D6A98A5553}" type="datetimeFigureOut">
              <a:rPr lang="en-US" smtClean="0"/>
              <a:t>11/2/2020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79064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42434" y="6375679"/>
            <a:ext cx="1487566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grpSp>
        <p:nvGrpSpPr>
          <p:cNvPr id="7" name="Group 6" title="left scallop shape"/>
          <p:cNvGrpSpPr/>
          <p:nvPr/>
        </p:nvGrpSpPr>
        <p:grpSpPr>
          <a:xfrm>
            <a:off x="0" y="0"/>
            <a:ext cx="2814638" cy="6858000"/>
            <a:chOff x="0" y="0"/>
            <a:chExt cx="2814638" cy="6858000"/>
          </a:xfrm>
        </p:grpSpPr>
        <p:sp>
          <p:nvSpPr>
            <p:cNvPr id="11" name="Freeform 6" title="left scallop shape"/>
            <p:cNvSpPr/>
            <p:nvPr/>
          </p:nvSpPr>
          <p:spPr bwMode="auto">
            <a:xfrm>
              <a:off x="0" y="0"/>
              <a:ext cx="2814638" cy="6858000"/>
            </a:xfrm>
            <a:custGeom>
              <a:avLst/>
              <a:gdLst/>
              <a:ahLst/>
              <a:cxnLst/>
              <a:rect l="0" t="0" r="r" b="b"/>
              <a:pathLst>
                <a:path w="1773" h="4320">
                  <a:moveTo>
                    <a:pt x="0" y="0"/>
                  </a:moveTo>
                  <a:lnTo>
                    <a:pt x="891" y="0"/>
                  </a:lnTo>
                  <a:lnTo>
                    <a:pt x="906" y="56"/>
                  </a:lnTo>
                  <a:lnTo>
                    <a:pt x="921" y="111"/>
                  </a:lnTo>
                  <a:lnTo>
                    <a:pt x="938" y="165"/>
                  </a:lnTo>
                  <a:lnTo>
                    <a:pt x="957" y="217"/>
                  </a:lnTo>
                  <a:lnTo>
                    <a:pt x="980" y="266"/>
                  </a:lnTo>
                  <a:lnTo>
                    <a:pt x="1007" y="312"/>
                  </a:lnTo>
                  <a:lnTo>
                    <a:pt x="1036" y="351"/>
                  </a:lnTo>
                  <a:lnTo>
                    <a:pt x="1069" y="387"/>
                  </a:lnTo>
                  <a:lnTo>
                    <a:pt x="1105" y="422"/>
                  </a:lnTo>
                  <a:lnTo>
                    <a:pt x="1145" y="456"/>
                  </a:lnTo>
                  <a:lnTo>
                    <a:pt x="1185" y="487"/>
                  </a:lnTo>
                  <a:lnTo>
                    <a:pt x="1227" y="520"/>
                  </a:lnTo>
                  <a:lnTo>
                    <a:pt x="1270" y="551"/>
                  </a:lnTo>
                  <a:lnTo>
                    <a:pt x="1311" y="584"/>
                  </a:lnTo>
                  <a:lnTo>
                    <a:pt x="1352" y="617"/>
                  </a:lnTo>
                  <a:lnTo>
                    <a:pt x="1390" y="651"/>
                  </a:lnTo>
                  <a:lnTo>
                    <a:pt x="1425" y="687"/>
                  </a:lnTo>
                  <a:lnTo>
                    <a:pt x="1456" y="725"/>
                  </a:lnTo>
                  <a:lnTo>
                    <a:pt x="1484" y="765"/>
                  </a:lnTo>
                  <a:lnTo>
                    <a:pt x="1505" y="808"/>
                  </a:lnTo>
                  <a:lnTo>
                    <a:pt x="1521" y="856"/>
                  </a:lnTo>
                  <a:lnTo>
                    <a:pt x="1530" y="907"/>
                  </a:lnTo>
                  <a:lnTo>
                    <a:pt x="1534" y="960"/>
                  </a:lnTo>
                  <a:lnTo>
                    <a:pt x="1534" y="1013"/>
                  </a:lnTo>
                  <a:lnTo>
                    <a:pt x="1530" y="1068"/>
                  </a:lnTo>
                  <a:lnTo>
                    <a:pt x="1523" y="1125"/>
                  </a:lnTo>
                  <a:lnTo>
                    <a:pt x="1515" y="1181"/>
                  </a:lnTo>
                  <a:lnTo>
                    <a:pt x="1508" y="1237"/>
                  </a:lnTo>
                  <a:lnTo>
                    <a:pt x="1501" y="1293"/>
                  </a:lnTo>
                  <a:lnTo>
                    <a:pt x="1496" y="1350"/>
                  </a:lnTo>
                  <a:lnTo>
                    <a:pt x="1494" y="1405"/>
                  </a:lnTo>
                  <a:lnTo>
                    <a:pt x="1497" y="1458"/>
                  </a:lnTo>
                  <a:lnTo>
                    <a:pt x="1504" y="1511"/>
                  </a:lnTo>
                  <a:lnTo>
                    <a:pt x="1517" y="1560"/>
                  </a:lnTo>
                  <a:lnTo>
                    <a:pt x="1535" y="1610"/>
                  </a:lnTo>
                  <a:lnTo>
                    <a:pt x="1557" y="1659"/>
                  </a:lnTo>
                  <a:lnTo>
                    <a:pt x="1583" y="1708"/>
                  </a:lnTo>
                  <a:lnTo>
                    <a:pt x="1611" y="1757"/>
                  </a:lnTo>
                  <a:lnTo>
                    <a:pt x="1640" y="1807"/>
                  </a:lnTo>
                  <a:lnTo>
                    <a:pt x="1669" y="1855"/>
                  </a:lnTo>
                  <a:lnTo>
                    <a:pt x="1696" y="1905"/>
                  </a:lnTo>
                  <a:lnTo>
                    <a:pt x="1721" y="1954"/>
                  </a:lnTo>
                  <a:lnTo>
                    <a:pt x="1742" y="2006"/>
                  </a:lnTo>
                  <a:lnTo>
                    <a:pt x="1759" y="2057"/>
                  </a:lnTo>
                  <a:lnTo>
                    <a:pt x="1769" y="2108"/>
                  </a:lnTo>
                  <a:lnTo>
                    <a:pt x="1773" y="2160"/>
                  </a:lnTo>
                  <a:lnTo>
                    <a:pt x="1769" y="2212"/>
                  </a:lnTo>
                  <a:lnTo>
                    <a:pt x="1759" y="2263"/>
                  </a:lnTo>
                  <a:lnTo>
                    <a:pt x="1742" y="2314"/>
                  </a:lnTo>
                  <a:lnTo>
                    <a:pt x="1721" y="2366"/>
                  </a:lnTo>
                  <a:lnTo>
                    <a:pt x="1696" y="2415"/>
                  </a:lnTo>
                  <a:lnTo>
                    <a:pt x="1669" y="2465"/>
                  </a:lnTo>
                  <a:lnTo>
                    <a:pt x="1640" y="2513"/>
                  </a:lnTo>
                  <a:lnTo>
                    <a:pt x="1611" y="2563"/>
                  </a:lnTo>
                  <a:lnTo>
                    <a:pt x="1583" y="2612"/>
                  </a:lnTo>
                  <a:lnTo>
                    <a:pt x="1557" y="2661"/>
                  </a:lnTo>
                  <a:lnTo>
                    <a:pt x="1535" y="2710"/>
                  </a:lnTo>
                  <a:lnTo>
                    <a:pt x="1517" y="2760"/>
                  </a:lnTo>
                  <a:lnTo>
                    <a:pt x="1504" y="2809"/>
                  </a:lnTo>
                  <a:lnTo>
                    <a:pt x="1497" y="2862"/>
                  </a:lnTo>
                  <a:lnTo>
                    <a:pt x="1494" y="2915"/>
                  </a:lnTo>
                  <a:lnTo>
                    <a:pt x="1496" y="2970"/>
                  </a:lnTo>
                  <a:lnTo>
                    <a:pt x="1501" y="3027"/>
                  </a:lnTo>
                  <a:lnTo>
                    <a:pt x="1508" y="3083"/>
                  </a:lnTo>
                  <a:lnTo>
                    <a:pt x="1515" y="3139"/>
                  </a:lnTo>
                  <a:lnTo>
                    <a:pt x="1523" y="3195"/>
                  </a:lnTo>
                  <a:lnTo>
                    <a:pt x="1530" y="3252"/>
                  </a:lnTo>
                  <a:lnTo>
                    <a:pt x="1534" y="3307"/>
                  </a:lnTo>
                  <a:lnTo>
                    <a:pt x="1534" y="3360"/>
                  </a:lnTo>
                  <a:lnTo>
                    <a:pt x="1530" y="3413"/>
                  </a:lnTo>
                  <a:lnTo>
                    <a:pt x="1521" y="3464"/>
                  </a:lnTo>
                  <a:lnTo>
                    <a:pt x="1505" y="3512"/>
                  </a:lnTo>
                  <a:lnTo>
                    <a:pt x="1484" y="3555"/>
                  </a:lnTo>
                  <a:lnTo>
                    <a:pt x="1456" y="3595"/>
                  </a:lnTo>
                  <a:lnTo>
                    <a:pt x="1425" y="3633"/>
                  </a:lnTo>
                  <a:lnTo>
                    <a:pt x="1390" y="3669"/>
                  </a:lnTo>
                  <a:lnTo>
                    <a:pt x="1352" y="3703"/>
                  </a:lnTo>
                  <a:lnTo>
                    <a:pt x="1311" y="3736"/>
                  </a:lnTo>
                  <a:lnTo>
                    <a:pt x="1270" y="3769"/>
                  </a:lnTo>
                  <a:lnTo>
                    <a:pt x="1227" y="3800"/>
                  </a:lnTo>
                  <a:lnTo>
                    <a:pt x="1185" y="3833"/>
                  </a:lnTo>
                  <a:lnTo>
                    <a:pt x="1145" y="3864"/>
                  </a:lnTo>
                  <a:lnTo>
                    <a:pt x="1105" y="3898"/>
                  </a:lnTo>
                  <a:lnTo>
                    <a:pt x="1069" y="3933"/>
                  </a:lnTo>
                  <a:lnTo>
                    <a:pt x="1036" y="3969"/>
                  </a:lnTo>
                  <a:lnTo>
                    <a:pt x="1007" y="4008"/>
                  </a:lnTo>
                  <a:lnTo>
                    <a:pt x="980" y="4054"/>
                  </a:lnTo>
                  <a:lnTo>
                    <a:pt x="957" y="4103"/>
                  </a:lnTo>
                  <a:lnTo>
                    <a:pt x="938" y="4155"/>
                  </a:lnTo>
                  <a:lnTo>
                    <a:pt x="921" y="4209"/>
                  </a:lnTo>
                  <a:lnTo>
                    <a:pt x="906" y="4264"/>
                  </a:lnTo>
                  <a:lnTo>
                    <a:pt x="891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6" name="Freeform 11" title="left scallop inline"/>
            <p:cNvSpPr/>
            <p:nvPr/>
          </p:nvSpPr>
          <p:spPr bwMode="auto">
            <a:xfrm>
              <a:off x="874382" y="0"/>
              <a:ext cx="1646238" cy="6858000"/>
            </a:xfrm>
            <a:custGeom>
              <a:avLst/>
              <a:gdLst/>
              <a:ahLst/>
              <a:cxnLst/>
              <a:rect l="0" t="0" r="r" b="b"/>
              <a:pathLst>
                <a:path w="1037" h="4320">
                  <a:moveTo>
                    <a:pt x="0" y="0"/>
                  </a:moveTo>
                  <a:lnTo>
                    <a:pt x="171" y="0"/>
                  </a:lnTo>
                  <a:lnTo>
                    <a:pt x="188" y="55"/>
                  </a:lnTo>
                  <a:lnTo>
                    <a:pt x="204" y="110"/>
                  </a:lnTo>
                  <a:lnTo>
                    <a:pt x="220" y="166"/>
                  </a:lnTo>
                  <a:lnTo>
                    <a:pt x="234" y="223"/>
                  </a:lnTo>
                  <a:lnTo>
                    <a:pt x="251" y="278"/>
                  </a:lnTo>
                  <a:lnTo>
                    <a:pt x="269" y="331"/>
                  </a:lnTo>
                  <a:lnTo>
                    <a:pt x="292" y="381"/>
                  </a:lnTo>
                  <a:lnTo>
                    <a:pt x="319" y="427"/>
                  </a:lnTo>
                  <a:lnTo>
                    <a:pt x="349" y="466"/>
                  </a:lnTo>
                  <a:lnTo>
                    <a:pt x="382" y="503"/>
                  </a:lnTo>
                  <a:lnTo>
                    <a:pt x="420" y="537"/>
                  </a:lnTo>
                  <a:lnTo>
                    <a:pt x="460" y="571"/>
                  </a:lnTo>
                  <a:lnTo>
                    <a:pt x="502" y="603"/>
                  </a:lnTo>
                  <a:lnTo>
                    <a:pt x="544" y="635"/>
                  </a:lnTo>
                  <a:lnTo>
                    <a:pt x="587" y="668"/>
                  </a:lnTo>
                  <a:lnTo>
                    <a:pt x="628" y="700"/>
                  </a:lnTo>
                  <a:lnTo>
                    <a:pt x="667" y="734"/>
                  </a:lnTo>
                  <a:lnTo>
                    <a:pt x="703" y="771"/>
                  </a:lnTo>
                  <a:lnTo>
                    <a:pt x="736" y="808"/>
                  </a:lnTo>
                  <a:lnTo>
                    <a:pt x="763" y="848"/>
                  </a:lnTo>
                  <a:lnTo>
                    <a:pt x="786" y="893"/>
                  </a:lnTo>
                  <a:lnTo>
                    <a:pt x="800" y="937"/>
                  </a:lnTo>
                  <a:lnTo>
                    <a:pt x="809" y="986"/>
                  </a:lnTo>
                  <a:lnTo>
                    <a:pt x="813" y="1034"/>
                  </a:lnTo>
                  <a:lnTo>
                    <a:pt x="812" y="1085"/>
                  </a:lnTo>
                  <a:lnTo>
                    <a:pt x="808" y="1136"/>
                  </a:lnTo>
                  <a:lnTo>
                    <a:pt x="803" y="1189"/>
                  </a:lnTo>
                  <a:lnTo>
                    <a:pt x="796" y="1242"/>
                  </a:lnTo>
                  <a:lnTo>
                    <a:pt x="788" y="1295"/>
                  </a:lnTo>
                  <a:lnTo>
                    <a:pt x="782" y="1348"/>
                  </a:lnTo>
                  <a:lnTo>
                    <a:pt x="778" y="1401"/>
                  </a:lnTo>
                  <a:lnTo>
                    <a:pt x="775" y="1452"/>
                  </a:lnTo>
                  <a:lnTo>
                    <a:pt x="778" y="1502"/>
                  </a:lnTo>
                  <a:lnTo>
                    <a:pt x="784" y="1551"/>
                  </a:lnTo>
                  <a:lnTo>
                    <a:pt x="797" y="1602"/>
                  </a:lnTo>
                  <a:lnTo>
                    <a:pt x="817" y="1652"/>
                  </a:lnTo>
                  <a:lnTo>
                    <a:pt x="841" y="1702"/>
                  </a:lnTo>
                  <a:lnTo>
                    <a:pt x="868" y="1752"/>
                  </a:lnTo>
                  <a:lnTo>
                    <a:pt x="896" y="1801"/>
                  </a:lnTo>
                  <a:lnTo>
                    <a:pt x="926" y="1851"/>
                  </a:lnTo>
                  <a:lnTo>
                    <a:pt x="953" y="1901"/>
                  </a:lnTo>
                  <a:lnTo>
                    <a:pt x="980" y="1952"/>
                  </a:lnTo>
                  <a:lnTo>
                    <a:pt x="1003" y="2003"/>
                  </a:lnTo>
                  <a:lnTo>
                    <a:pt x="1021" y="2054"/>
                  </a:lnTo>
                  <a:lnTo>
                    <a:pt x="1031" y="2106"/>
                  </a:lnTo>
                  <a:lnTo>
                    <a:pt x="1037" y="2160"/>
                  </a:lnTo>
                  <a:lnTo>
                    <a:pt x="1031" y="2214"/>
                  </a:lnTo>
                  <a:lnTo>
                    <a:pt x="1021" y="2266"/>
                  </a:lnTo>
                  <a:lnTo>
                    <a:pt x="1003" y="2317"/>
                  </a:lnTo>
                  <a:lnTo>
                    <a:pt x="980" y="2368"/>
                  </a:lnTo>
                  <a:lnTo>
                    <a:pt x="953" y="2419"/>
                  </a:lnTo>
                  <a:lnTo>
                    <a:pt x="926" y="2469"/>
                  </a:lnTo>
                  <a:lnTo>
                    <a:pt x="896" y="2519"/>
                  </a:lnTo>
                  <a:lnTo>
                    <a:pt x="868" y="2568"/>
                  </a:lnTo>
                  <a:lnTo>
                    <a:pt x="841" y="2618"/>
                  </a:lnTo>
                  <a:lnTo>
                    <a:pt x="817" y="2668"/>
                  </a:lnTo>
                  <a:lnTo>
                    <a:pt x="797" y="2718"/>
                  </a:lnTo>
                  <a:lnTo>
                    <a:pt x="784" y="2769"/>
                  </a:lnTo>
                  <a:lnTo>
                    <a:pt x="778" y="2818"/>
                  </a:lnTo>
                  <a:lnTo>
                    <a:pt x="775" y="2868"/>
                  </a:lnTo>
                  <a:lnTo>
                    <a:pt x="778" y="2919"/>
                  </a:lnTo>
                  <a:lnTo>
                    <a:pt x="782" y="2972"/>
                  </a:lnTo>
                  <a:lnTo>
                    <a:pt x="788" y="3025"/>
                  </a:lnTo>
                  <a:lnTo>
                    <a:pt x="796" y="3078"/>
                  </a:lnTo>
                  <a:lnTo>
                    <a:pt x="803" y="3131"/>
                  </a:lnTo>
                  <a:lnTo>
                    <a:pt x="808" y="3184"/>
                  </a:lnTo>
                  <a:lnTo>
                    <a:pt x="812" y="3235"/>
                  </a:lnTo>
                  <a:lnTo>
                    <a:pt x="813" y="3286"/>
                  </a:lnTo>
                  <a:lnTo>
                    <a:pt x="809" y="3334"/>
                  </a:lnTo>
                  <a:lnTo>
                    <a:pt x="800" y="3383"/>
                  </a:lnTo>
                  <a:lnTo>
                    <a:pt x="786" y="3427"/>
                  </a:lnTo>
                  <a:lnTo>
                    <a:pt x="763" y="3472"/>
                  </a:lnTo>
                  <a:lnTo>
                    <a:pt x="736" y="3512"/>
                  </a:lnTo>
                  <a:lnTo>
                    <a:pt x="703" y="3549"/>
                  </a:lnTo>
                  <a:lnTo>
                    <a:pt x="667" y="3586"/>
                  </a:lnTo>
                  <a:lnTo>
                    <a:pt x="628" y="3620"/>
                  </a:lnTo>
                  <a:lnTo>
                    <a:pt x="587" y="3652"/>
                  </a:lnTo>
                  <a:lnTo>
                    <a:pt x="544" y="3685"/>
                  </a:lnTo>
                  <a:lnTo>
                    <a:pt x="502" y="3717"/>
                  </a:lnTo>
                  <a:lnTo>
                    <a:pt x="460" y="3749"/>
                  </a:lnTo>
                  <a:lnTo>
                    <a:pt x="420" y="3783"/>
                  </a:lnTo>
                  <a:lnTo>
                    <a:pt x="382" y="3817"/>
                  </a:lnTo>
                  <a:lnTo>
                    <a:pt x="349" y="3854"/>
                  </a:lnTo>
                  <a:lnTo>
                    <a:pt x="319" y="3893"/>
                  </a:lnTo>
                  <a:lnTo>
                    <a:pt x="292" y="3939"/>
                  </a:lnTo>
                  <a:lnTo>
                    <a:pt x="269" y="3989"/>
                  </a:lnTo>
                  <a:lnTo>
                    <a:pt x="251" y="4042"/>
                  </a:lnTo>
                  <a:lnTo>
                    <a:pt x="234" y="4097"/>
                  </a:lnTo>
                  <a:lnTo>
                    <a:pt x="220" y="4154"/>
                  </a:lnTo>
                  <a:lnTo>
                    <a:pt x="204" y="4210"/>
                  </a:lnTo>
                  <a:lnTo>
                    <a:pt x="188" y="4265"/>
                  </a:lnTo>
                  <a:lnTo>
                    <a:pt x="171" y="4320"/>
                  </a:lnTo>
                  <a:lnTo>
                    <a:pt x="0" y="4320"/>
                  </a:lnTo>
                  <a:lnTo>
                    <a:pt x="17" y="4278"/>
                  </a:lnTo>
                  <a:lnTo>
                    <a:pt x="33" y="4232"/>
                  </a:lnTo>
                  <a:lnTo>
                    <a:pt x="46" y="4183"/>
                  </a:lnTo>
                  <a:lnTo>
                    <a:pt x="60" y="4131"/>
                  </a:lnTo>
                  <a:lnTo>
                    <a:pt x="75" y="4075"/>
                  </a:lnTo>
                  <a:lnTo>
                    <a:pt x="90" y="4019"/>
                  </a:lnTo>
                  <a:lnTo>
                    <a:pt x="109" y="3964"/>
                  </a:lnTo>
                  <a:lnTo>
                    <a:pt x="129" y="3909"/>
                  </a:lnTo>
                  <a:lnTo>
                    <a:pt x="156" y="3855"/>
                  </a:lnTo>
                  <a:lnTo>
                    <a:pt x="186" y="3804"/>
                  </a:lnTo>
                  <a:lnTo>
                    <a:pt x="222" y="3756"/>
                  </a:lnTo>
                  <a:lnTo>
                    <a:pt x="261" y="3713"/>
                  </a:lnTo>
                  <a:lnTo>
                    <a:pt x="303" y="3672"/>
                  </a:lnTo>
                  <a:lnTo>
                    <a:pt x="348" y="3634"/>
                  </a:lnTo>
                  <a:lnTo>
                    <a:pt x="392" y="3599"/>
                  </a:lnTo>
                  <a:lnTo>
                    <a:pt x="438" y="3565"/>
                  </a:lnTo>
                  <a:lnTo>
                    <a:pt x="482" y="3531"/>
                  </a:lnTo>
                  <a:lnTo>
                    <a:pt x="523" y="3499"/>
                  </a:lnTo>
                  <a:lnTo>
                    <a:pt x="561" y="3466"/>
                  </a:lnTo>
                  <a:lnTo>
                    <a:pt x="594" y="3434"/>
                  </a:lnTo>
                  <a:lnTo>
                    <a:pt x="620" y="3400"/>
                  </a:lnTo>
                  <a:lnTo>
                    <a:pt x="638" y="3367"/>
                  </a:lnTo>
                  <a:lnTo>
                    <a:pt x="647" y="3336"/>
                  </a:lnTo>
                  <a:lnTo>
                    <a:pt x="652" y="3302"/>
                  </a:lnTo>
                  <a:lnTo>
                    <a:pt x="654" y="3265"/>
                  </a:lnTo>
                  <a:lnTo>
                    <a:pt x="651" y="3224"/>
                  </a:lnTo>
                  <a:lnTo>
                    <a:pt x="647" y="3181"/>
                  </a:lnTo>
                  <a:lnTo>
                    <a:pt x="642" y="3137"/>
                  </a:lnTo>
                  <a:lnTo>
                    <a:pt x="637" y="3091"/>
                  </a:lnTo>
                  <a:lnTo>
                    <a:pt x="626" y="3021"/>
                  </a:lnTo>
                  <a:lnTo>
                    <a:pt x="620" y="2952"/>
                  </a:lnTo>
                  <a:lnTo>
                    <a:pt x="616" y="2881"/>
                  </a:lnTo>
                  <a:lnTo>
                    <a:pt x="618" y="2809"/>
                  </a:lnTo>
                  <a:lnTo>
                    <a:pt x="628" y="2737"/>
                  </a:lnTo>
                  <a:lnTo>
                    <a:pt x="642" y="2681"/>
                  </a:lnTo>
                  <a:lnTo>
                    <a:pt x="661" y="2626"/>
                  </a:lnTo>
                  <a:lnTo>
                    <a:pt x="685" y="2574"/>
                  </a:lnTo>
                  <a:lnTo>
                    <a:pt x="711" y="2521"/>
                  </a:lnTo>
                  <a:lnTo>
                    <a:pt x="739" y="2472"/>
                  </a:lnTo>
                  <a:lnTo>
                    <a:pt x="767" y="2423"/>
                  </a:lnTo>
                  <a:lnTo>
                    <a:pt x="791" y="2381"/>
                  </a:lnTo>
                  <a:lnTo>
                    <a:pt x="813" y="2342"/>
                  </a:lnTo>
                  <a:lnTo>
                    <a:pt x="834" y="2303"/>
                  </a:lnTo>
                  <a:lnTo>
                    <a:pt x="851" y="2265"/>
                  </a:lnTo>
                  <a:lnTo>
                    <a:pt x="864" y="2228"/>
                  </a:lnTo>
                  <a:lnTo>
                    <a:pt x="873" y="2194"/>
                  </a:lnTo>
                  <a:lnTo>
                    <a:pt x="876" y="2160"/>
                  </a:lnTo>
                  <a:lnTo>
                    <a:pt x="873" y="2126"/>
                  </a:lnTo>
                  <a:lnTo>
                    <a:pt x="864" y="2092"/>
                  </a:lnTo>
                  <a:lnTo>
                    <a:pt x="851" y="2055"/>
                  </a:lnTo>
                  <a:lnTo>
                    <a:pt x="834" y="2017"/>
                  </a:lnTo>
                  <a:lnTo>
                    <a:pt x="813" y="1978"/>
                  </a:lnTo>
                  <a:lnTo>
                    <a:pt x="791" y="1939"/>
                  </a:lnTo>
                  <a:lnTo>
                    <a:pt x="767" y="1897"/>
                  </a:lnTo>
                  <a:lnTo>
                    <a:pt x="739" y="1848"/>
                  </a:lnTo>
                  <a:lnTo>
                    <a:pt x="711" y="1799"/>
                  </a:lnTo>
                  <a:lnTo>
                    <a:pt x="685" y="1746"/>
                  </a:lnTo>
                  <a:lnTo>
                    <a:pt x="661" y="1694"/>
                  </a:lnTo>
                  <a:lnTo>
                    <a:pt x="642" y="1639"/>
                  </a:lnTo>
                  <a:lnTo>
                    <a:pt x="628" y="1583"/>
                  </a:lnTo>
                  <a:lnTo>
                    <a:pt x="618" y="1511"/>
                  </a:lnTo>
                  <a:lnTo>
                    <a:pt x="616" y="1439"/>
                  </a:lnTo>
                  <a:lnTo>
                    <a:pt x="620" y="1368"/>
                  </a:lnTo>
                  <a:lnTo>
                    <a:pt x="626" y="1299"/>
                  </a:lnTo>
                  <a:lnTo>
                    <a:pt x="637" y="1229"/>
                  </a:lnTo>
                  <a:lnTo>
                    <a:pt x="642" y="1183"/>
                  </a:lnTo>
                  <a:lnTo>
                    <a:pt x="647" y="1139"/>
                  </a:lnTo>
                  <a:lnTo>
                    <a:pt x="651" y="1096"/>
                  </a:lnTo>
                  <a:lnTo>
                    <a:pt x="654" y="1055"/>
                  </a:lnTo>
                  <a:lnTo>
                    <a:pt x="652" y="1018"/>
                  </a:lnTo>
                  <a:lnTo>
                    <a:pt x="647" y="984"/>
                  </a:lnTo>
                  <a:lnTo>
                    <a:pt x="638" y="953"/>
                  </a:lnTo>
                  <a:lnTo>
                    <a:pt x="620" y="920"/>
                  </a:lnTo>
                  <a:lnTo>
                    <a:pt x="594" y="886"/>
                  </a:lnTo>
                  <a:lnTo>
                    <a:pt x="561" y="854"/>
                  </a:lnTo>
                  <a:lnTo>
                    <a:pt x="523" y="822"/>
                  </a:lnTo>
                  <a:lnTo>
                    <a:pt x="482" y="789"/>
                  </a:lnTo>
                  <a:lnTo>
                    <a:pt x="438" y="755"/>
                  </a:lnTo>
                  <a:lnTo>
                    <a:pt x="392" y="721"/>
                  </a:lnTo>
                  <a:lnTo>
                    <a:pt x="348" y="686"/>
                  </a:lnTo>
                  <a:lnTo>
                    <a:pt x="303" y="648"/>
                  </a:lnTo>
                  <a:lnTo>
                    <a:pt x="261" y="607"/>
                  </a:lnTo>
                  <a:lnTo>
                    <a:pt x="222" y="564"/>
                  </a:lnTo>
                  <a:lnTo>
                    <a:pt x="186" y="516"/>
                  </a:lnTo>
                  <a:lnTo>
                    <a:pt x="156" y="465"/>
                  </a:lnTo>
                  <a:lnTo>
                    <a:pt x="129" y="411"/>
                  </a:lnTo>
                  <a:lnTo>
                    <a:pt x="109" y="356"/>
                  </a:lnTo>
                  <a:lnTo>
                    <a:pt x="90" y="301"/>
                  </a:lnTo>
                  <a:lnTo>
                    <a:pt x="75" y="245"/>
                  </a:lnTo>
                  <a:lnTo>
                    <a:pt x="60" y="189"/>
                  </a:lnTo>
                  <a:lnTo>
                    <a:pt x="46" y="137"/>
                  </a:lnTo>
                  <a:lnTo>
                    <a:pt x="33" y="88"/>
                  </a:lnTo>
                  <a:lnTo>
                    <a:pt x="17" y="4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147700204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57300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47796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9E2A62-1983-43A1-A163-D8AA46534C80}" type="datetimeFigureOut">
              <a:rPr lang="en-US" smtClean="0"/>
              <a:t>11/2/2020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679871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2728" y="381000"/>
            <a:ext cx="10172700" cy="149351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57300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33864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33864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8F3E3B-34E3-4345-B2A1-994B83598A9C}" type="datetimeFigureOut">
              <a:rPr lang="en-US" smtClean="0"/>
              <a:t>11/2/2020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953871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816C96-82A1-4D77-8ADA-627AC6FE3D65}" type="datetimeFigureOut">
              <a:rPr lang="en-US" smtClean="0"/>
              <a:t>11/2/2020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81141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102C1E-28F2-47E9-802D-339E64E2F920}" type="datetimeFigureOut">
              <a:rPr lang="en-US" smtClean="0"/>
              <a:t>11/2/2020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02931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4" y="457199"/>
            <a:ext cx="3092115" cy="1196671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cap="all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5051" y="920377"/>
            <a:ext cx="6158418" cy="49851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5" y="1741336"/>
            <a:ext cx="3092115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051" y="6375679"/>
            <a:ext cx="1233355" cy="348462"/>
          </a:xfrm>
        </p:spPr>
        <p:txBody>
          <a:bodyPr/>
          <a:lstStyle/>
          <a:p>
            <a:fld id="{24271A48-F18A-45B3-BC05-1E27DA3F88AF}" type="datetimeFigureOut">
              <a:rPr lang="en-US" smtClean="0"/>
              <a:t>11/2/2020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0" y="6375679"/>
            <a:ext cx="3482179" cy="345796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91014" y="6375679"/>
            <a:ext cx="1232456" cy="345796"/>
          </a:xfrm>
        </p:spPr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Rectangle 7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36835623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696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83464" y="0"/>
            <a:ext cx="7355585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1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3" y="457200"/>
            <a:ext cx="3092117" cy="1196670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3" y="1741336"/>
            <a:ext cx="3092117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950" y="6375679"/>
            <a:ext cx="1232456" cy="348462"/>
          </a:xfrm>
        </p:spPr>
        <p:txBody>
          <a:bodyPr/>
          <a:lstStyle/>
          <a:p>
            <a:fld id="{65B747F8-9654-4282-85D2-65F41AAE7A75}" type="datetimeFigureOut">
              <a:rPr lang="en-US" smtClean="0"/>
              <a:t>11/2/2020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1" y="6375679"/>
            <a:ext cx="3482178" cy="345796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87568" y="6375679"/>
            <a:ext cx="1234440" cy="345796"/>
          </a:xfrm>
        </p:spPr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45826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6E300-0A13-4A81-945A-7333C271A069}" type="datetimeFigureOut">
              <a:rPr lang="en-US" smtClean="0"/>
              <a:t>11/2/2020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76737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066321" y="382386"/>
            <a:ext cx="1492132" cy="560040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57300" y="382385"/>
            <a:ext cx="8392585" cy="560040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671962-1EA4-46E7-BCB0-F36CE46D1A59}" type="datetimeFigureOut">
              <a:rPr lang="en-US" smtClean="0"/>
              <a:t>11/2/2020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27712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14921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286001"/>
            <a:ext cx="10178322" cy="35935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51678" y="6375679"/>
            <a:ext cx="2329722" cy="348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5DC5B261-8843-42D1-AAFC-05E20E2D9B97}" type="datetimeFigureOut">
              <a:rPr lang="en-US" smtClean="0"/>
              <a:t>11/2/2020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75679"/>
            <a:ext cx="4114800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375679"/>
            <a:ext cx="2819399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Freeform 6" title="Left scallop edge"/>
          <p:cNvSpPr/>
          <p:nvPr/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right edge border"/>
          <p:cNvSpPr/>
          <p:nvPr/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2544877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100" kern="1200" cap="all" spc="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792">
          <p15:clr>
            <a:srgbClr val="F26B43"/>
          </p15:clr>
        </p15:guide>
        <p15:guide id="2" pos="7200">
          <p15:clr>
            <a:srgbClr val="F26B43"/>
          </p15:clr>
        </p15:guide>
        <p15:guide id="3" orient="horz" pos="4008">
          <p15:clr>
            <a:srgbClr val="F26B43"/>
          </p15:clr>
        </p15:guide>
        <p15:guide id="4" orient="horz" pos="1440">
          <p15:clr>
            <a:srgbClr val="F26B43"/>
          </p15:clr>
        </p15:guide>
        <p15:guide id="5" orient="horz" pos="3720">
          <p15:clr>
            <a:srgbClr val="F26B43"/>
          </p15:clr>
        </p15:guide>
        <p15:guide id="6" orient="horz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educ.ualberta.ca/staff/olenka.bilash/best%20of%20bilash/inductivedeductive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Teaching Grammar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J Clapham Key Issues</a:t>
            </a:r>
          </a:p>
        </p:txBody>
      </p:sp>
    </p:spTree>
    <p:extLst>
      <p:ext uri="{BB962C8B-B14F-4D97-AF65-F5344CB8AC3E}">
        <p14:creationId xmlns:p14="http://schemas.microsoft.com/office/powerpoint/2010/main" val="2263745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What is grammar?</a:t>
            </a:r>
            <a:r>
              <a:rPr lang="en-GB" b="1" dirty="0"/>
              <a:t> </a:t>
            </a:r>
            <a:r>
              <a:rPr lang="en-GB" sz="3100" b="1" dirty="0"/>
              <a:t>Thoughts from teachers of EFL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b="1" dirty="0"/>
              <a:t>Grammar is:</a:t>
            </a:r>
          </a:p>
          <a:p>
            <a:r>
              <a:rPr lang="en-GB" sz="2400" dirty="0"/>
              <a:t> - </a:t>
            </a:r>
            <a:r>
              <a:rPr lang="en-GB" sz="2400" i="1" dirty="0"/>
              <a:t>how we use language to make correct sentences</a:t>
            </a:r>
          </a:p>
          <a:p>
            <a:r>
              <a:rPr lang="en-GB" sz="2400" i="1" dirty="0"/>
              <a:t> - the rules telling us how the words in a language go together</a:t>
            </a:r>
          </a:p>
          <a:p>
            <a:r>
              <a:rPr lang="en-GB" sz="2400" i="1" dirty="0"/>
              <a:t> - knowing how to create a correct sentence / text</a:t>
            </a:r>
          </a:p>
          <a:p>
            <a:r>
              <a:rPr lang="en-GB" sz="2400" i="1" dirty="0"/>
              <a:t> - rules governing language and how it is put together</a:t>
            </a:r>
          </a:p>
          <a:p>
            <a:r>
              <a:rPr lang="en-GB" sz="2400" i="1" dirty="0"/>
              <a:t> - the structure of the language and how it works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72171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What is the role and practice of grammar teaching?</a:t>
            </a:r>
            <a:r>
              <a:rPr lang="en-GB" b="1" dirty="0"/>
              <a:t> </a:t>
            </a:r>
            <a:r>
              <a:rPr lang="en-GB" sz="2200" b="1" dirty="0"/>
              <a:t>(see </a:t>
            </a:r>
            <a:r>
              <a:rPr lang="en-GB" sz="2200" b="1" dirty="0" err="1"/>
              <a:t>Benati</a:t>
            </a:r>
            <a:r>
              <a:rPr lang="en-GB" sz="2200" b="1" dirty="0"/>
              <a:t> 2013)</a:t>
            </a:r>
            <a:br>
              <a:rPr lang="en-GB" sz="2200" b="1" dirty="0"/>
            </a:br>
            <a:endParaRPr lang="en-GB" sz="2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1845733"/>
            <a:ext cx="10058400" cy="4382071"/>
          </a:xfrm>
        </p:spPr>
        <p:txBody>
          <a:bodyPr>
            <a:normAutofit/>
          </a:bodyPr>
          <a:lstStyle/>
          <a:p>
            <a:pPr lvl="1">
              <a:buFont typeface="Arial" panose="020B0604020202020204" pitchFamily="34" charset="0"/>
              <a:buChar char="•"/>
            </a:pPr>
            <a:r>
              <a:rPr lang="en-GB" sz="2400" b="1" dirty="0" err="1"/>
              <a:t>Krashen’s</a:t>
            </a:r>
            <a:r>
              <a:rPr lang="en-GB" sz="2400" b="1" dirty="0"/>
              <a:t> (1982) MONITOR THEORY: Acquisition occurs through </a:t>
            </a:r>
            <a:r>
              <a:rPr lang="en-GB" sz="2400" b="1" i="1" dirty="0"/>
              <a:t>interaction</a:t>
            </a:r>
            <a:r>
              <a:rPr lang="en-GB" sz="2400" b="1" dirty="0"/>
              <a:t> with language. So:</a:t>
            </a:r>
          </a:p>
          <a:p>
            <a:pPr lvl="2" algn="ctr">
              <a:buFont typeface="Wingdings" panose="05000000000000000000" pitchFamily="2" charset="2"/>
              <a:buChar char="§"/>
            </a:pPr>
            <a:r>
              <a:rPr lang="en-GB" sz="2400" b="1" dirty="0"/>
              <a:t>Exposure to Comprehensible Input is required </a:t>
            </a:r>
          </a:p>
          <a:p>
            <a:pPr lvl="2" algn="ctr">
              <a:buFont typeface="Wingdings" panose="05000000000000000000" pitchFamily="2" charset="2"/>
              <a:buChar char="§"/>
            </a:pPr>
            <a:r>
              <a:rPr lang="en-GB" sz="2400" b="1" dirty="0"/>
              <a:t>Explicit Grammar Rules not necessary</a:t>
            </a:r>
          </a:p>
          <a:p>
            <a:pPr marL="1471400" lvl="8" indent="0">
              <a:buNone/>
            </a:pPr>
            <a:endParaRPr lang="en-GB" sz="2400" b="1" dirty="0"/>
          </a:p>
          <a:p>
            <a:pPr marL="201168" lvl="1" indent="0">
              <a:buNone/>
            </a:pPr>
            <a:r>
              <a:rPr lang="en-GB" sz="2400" b="1" dirty="0"/>
              <a:t>Natural Order to acquisition – predictable route to acquiring grammatical features. So:</a:t>
            </a:r>
          </a:p>
          <a:p>
            <a:pPr lvl="1" algn="ctr">
              <a:buFont typeface="Wingdings" panose="05000000000000000000" pitchFamily="2" charset="2"/>
              <a:buChar char="§"/>
            </a:pPr>
            <a:r>
              <a:rPr lang="en-GB" sz="2400" b="1" dirty="0"/>
              <a:t>Instruction limited and constrained (no learning until READY)</a:t>
            </a:r>
          </a:p>
          <a:p>
            <a:pPr marL="201168" lvl="1" indent="0">
              <a:buNone/>
            </a:pPr>
            <a:endParaRPr lang="en-GB" sz="2400" b="1" dirty="0"/>
          </a:p>
          <a:p>
            <a:endParaRPr lang="en-GB" sz="1200" b="1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64583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90189" y="708455"/>
            <a:ext cx="10058400" cy="496741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r>
              <a:rPr lang="en-GB" sz="2800" b="1" dirty="0"/>
              <a:t>B) Grammar Instruction is Beneficial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Conscious awareness of linguistic forms is necessary – instruction can be facilitative.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Opportunities for exposure to language required – comprehensible input and output needed.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Awareness of processing strategies required to connect grammar to meaning.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Instruction may speed up acquisition – how can this be facilitated?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2800" dirty="0"/>
          </a:p>
          <a:p>
            <a:pPr>
              <a:buFont typeface="Wingdings" panose="05000000000000000000" pitchFamily="2" charset="2"/>
              <a:buChar char="§"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9980305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/>
              <a:t>Teaching Grammar – Deductive (explicit) / Inductive (implicit) Instruction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2800" b="1" i="1" dirty="0"/>
              <a:t>Deductive</a:t>
            </a:r>
            <a:r>
              <a:rPr lang="en-GB" sz="2800" dirty="0"/>
              <a:t>: Teacher-centred; explicit presentation of form; mechanical tasks/activities; focus on form NOT meaning; teaches rules efficiently.</a:t>
            </a:r>
            <a:endParaRPr lang="en-GB" sz="2400" dirty="0"/>
          </a:p>
          <a:p>
            <a:pPr marL="0" indent="0">
              <a:buNone/>
            </a:pPr>
            <a:r>
              <a:rPr lang="en-GB" sz="2800" b="1" i="1" dirty="0"/>
              <a:t>Inductive</a:t>
            </a:r>
            <a:r>
              <a:rPr lang="en-GB" sz="2800" dirty="0"/>
              <a:t>: Learner centred; ‘noticing’ rules through use; comprehensible input (listening/reading) provided; focus on meaning and form; active involvement – meaningful tasks.</a:t>
            </a:r>
          </a:p>
          <a:p>
            <a:pPr marL="0" indent="0">
              <a:buNone/>
            </a:pPr>
            <a:r>
              <a:rPr lang="en-GB" sz="3000" b="1" i="1" dirty="0">
                <a:solidFill>
                  <a:srgbClr val="C00000"/>
                </a:solidFill>
              </a:rPr>
              <a:t>Questions: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3000" i="1" dirty="0"/>
              <a:t>How do you think we best understand and retain what we study?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3000" i="1" dirty="0"/>
              <a:t>What do learners prefer? (See SLA research on the ‘age’ factor)</a:t>
            </a:r>
          </a:p>
        </p:txBody>
      </p:sp>
    </p:spTree>
    <p:extLst>
      <p:ext uri="{BB962C8B-B14F-4D97-AF65-F5344CB8AC3E}">
        <p14:creationId xmlns:p14="http://schemas.microsoft.com/office/powerpoint/2010/main" val="8317987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Input-based Instruction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2800" dirty="0"/>
              <a:t>INPUT – the ‘single most important concept in second language acquisition’ (</a:t>
            </a:r>
            <a:r>
              <a:rPr lang="en-GB" sz="2800" dirty="0" err="1"/>
              <a:t>Gass</a:t>
            </a:r>
            <a:r>
              <a:rPr lang="en-GB" sz="2800" dirty="0"/>
              <a:t> 1997:1)</a:t>
            </a:r>
          </a:p>
          <a:p>
            <a:r>
              <a:rPr lang="en-GB" sz="2800" dirty="0"/>
              <a:t>Structured Input required (</a:t>
            </a:r>
            <a:r>
              <a:rPr lang="en-GB" sz="2800" dirty="0" err="1"/>
              <a:t>VanPatten</a:t>
            </a:r>
            <a:r>
              <a:rPr lang="en-GB" sz="2800" dirty="0"/>
              <a:t> &amp; </a:t>
            </a:r>
            <a:r>
              <a:rPr lang="en-GB" sz="2800" dirty="0" err="1"/>
              <a:t>Sanz</a:t>
            </a:r>
            <a:r>
              <a:rPr lang="en-GB" sz="2800" dirty="0"/>
              <a:t> 1995):</a:t>
            </a:r>
          </a:p>
          <a:p>
            <a:pPr lvl="2"/>
            <a:r>
              <a:rPr lang="en-GB" sz="2200" dirty="0"/>
              <a:t>Present one thing at a time</a:t>
            </a:r>
          </a:p>
          <a:p>
            <a:pPr lvl="2"/>
            <a:r>
              <a:rPr lang="en-GB" sz="2200" dirty="0"/>
              <a:t>Keep meaning in focus</a:t>
            </a:r>
          </a:p>
          <a:p>
            <a:pPr lvl="2"/>
            <a:r>
              <a:rPr lang="en-GB" sz="2200" dirty="0"/>
              <a:t>Move from sentences to connected discourse</a:t>
            </a:r>
          </a:p>
          <a:p>
            <a:pPr lvl="2"/>
            <a:r>
              <a:rPr lang="en-GB" sz="2200" dirty="0"/>
              <a:t>Use both oral and written input</a:t>
            </a:r>
          </a:p>
          <a:p>
            <a:pPr lvl="2"/>
            <a:r>
              <a:rPr lang="en-GB" sz="2200" dirty="0"/>
              <a:t>Have the learner do something with the Input</a:t>
            </a:r>
          </a:p>
          <a:p>
            <a:pPr lvl="2"/>
            <a:r>
              <a:rPr lang="en-GB" sz="2200" dirty="0"/>
              <a:t>Keep the learner’s processing strategies in mind (see </a:t>
            </a:r>
            <a:r>
              <a:rPr lang="en-GB" sz="2200" dirty="0" err="1"/>
              <a:t>Benati</a:t>
            </a:r>
            <a:r>
              <a:rPr lang="en-GB" sz="2200" dirty="0"/>
              <a:t> 2013:37) **</a:t>
            </a:r>
          </a:p>
        </p:txBody>
      </p:sp>
    </p:spTree>
    <p:extLst>
      <p:ext uri="{BB962C8B-B14F-4D97-AF65-F5344CB8AC3E}">
        <p14:creationId xmlns:p14="http://schemas.microsoft.com/office/powerpoint/2010/main" val="21886499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Output-based Instruction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2800" dirty="0"/>
              <a:t>Output plays a main role in acquisition: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Skill building hypothesis:</a:t>
            </a:r>
          </a:p>
          <a:p>
            <a:pPr marL="0" indent="0">
              <a:buNone/>
            </a:pPr>
            <a:r>
              <a:rPr lang="en-GB" sz="2800" dirty="0"/>
              <a:t> 	learn the rules &amp; automatize these through practice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Comprehensible output:</a:t>
            </a:r>
          </a:p>
          <a:p>
            <a:pPr marL="0" indent="0">
              <a:buNone/>
            </a:pPr>
            <a:r>
              <a:rPr lang="en-GB" sz="2800" dirty="0"/>
              <a:t>	</a:t>
            </a:r>
            <a:r>
              <a:rPr lang="en-GB" sz="2800" i="1" dirty="0"/>
              <a:t>PUSHED OUTPUT </a:t>
            </a:r>
            <a:r>
              <a:rPr lang="en-GB" sz="2800" dirty="0"/>
              <a:t>– learners must use the language correctly in 	speech and writing	 / peer listening &amp; reading, communication</a:t>
            </a:r>
          </a:p>
          <a:p>
            <a:pPr marL="0" indent="0">
              <a:buNone/>
            </a:pPr>
            <a:r>
              <a:rPr lang="en-GB" sz="2800" dirty="0"/>
              <a:t>OUTPUT can benefit learning via </a:t>
            </a:r>
            <a:r>
              <a:rPr lang="en-GB" sz="2800" i="1" dirty="0"/>
              <a:t>Hypothesis Testing, Noticing and Metalinguistic Function</a:t>
            </a:r>
            <a:r>
              <a:rPr lang="en-GB" sz="2800" dirty="0"/>
              <a:t> awareness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7653875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Approaches to teaching grammar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Consider the following techniques that can be used in presenting a grammar point:</a:t>
            </a:r>
          </a:p>
          <a:p>
            <a:pPr marL="0" indent="0" algn="ctr">
              <a:buNone/>
            </a:pPr>
            <a:r>
              <a:rPr lang="en-GB" sz="2400" b="1" dirty="0"/>
              <a:t>Physical Demonstration</a:t>
            </a:r>
          </a:p>
          <a:p>
            <a:pPr marL="0" indent="0" algn="ctr">
              <a:buNone/>
            </a:pPr>
            <a:r>
              <a:rPr lang="en-GB" sz="2400" b="1" dirty="0"/>
              <a:t>Personalisation</a:t>
            </a:r>
          </a:p>
          <a:p>
            <a:pPr marL="0" indent="0" algn="ctr">
              <a:buNone/>
            </a:pPr>
            <a:r>
              <a:rPr lang="en-GB" sz="2400" b="1" dirty="0"/>
              <a:t>Situational/Contextual</a:t>
            </a:r>
          </a:p>
          <a:p>
            <a:pPr marL="0" indent="0" algn="ctr">
              <a:buNone/>
            </a:pPr>
            <a:r>
              <a:rPr lang="en-GB" sz="2400" b="1" dirty="0"/>
              <a:t>Providing examples </a:t>
            </a:r>
          </a:p>
          <a:p>
            <a:pPr marL="0" indent="0" algn="ctr">
              <a:buNone/>
            </a:pPr>
            <a:r>
              <a:rPr lang="en-GB" sz="2400" b="1" dirty="0"/>
              <a:t>Direct Explanation</a:t>
            </a:r>
          </a:p>
          <a:p>
            <a:pPr marL="0" indent="0" algn="ctr">
              <a:buNone/>
            </a:pPr>
            <a:r>
              <a:rPr lang="en-GB" sz="2400" b="1" dirty="0"/>
              <a:t>Input flooding – within a text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How do you think these techniques could be used to present using </a:t>
            </a:r>
            <a:r>
              <a:rPr lang="en-GB" i="1" dirty="0"/>
              <a:t>‘going to’ to express </a:t>
            </a:r>
            <a:r>
              <a:rPr lang="en-GB" dirty="0"/>
              <a:t>future plans?</a:t>
            </a:r>
          </a:p>
        </p:txBody>
      </p:sp>
    </p:spTree>
    <p:extLst>
      <p:ext uri="{BB962C8B-B14F-4D97-AF65-F5344CB8AC3E}">
        <p14:creationId xmlns:p14="http://schemas.microsoft.com/office/powerpoint/2010/main" val="11532994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Meaning in grammar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sz="2800" dirty="0"/>
              <a:t>Meaning is conveyed through grammar -  How can we explain it?</a:t>
            </a:r>
          </a:p>
          <a:p>
            <a:pPr marL="0" indent="0">
              <a:buNone/>
            </a:pPr>
            <a:endParaRPr lang="en-GB" sz="2800" dirty="0"/>
          </a:p>
          <a:p>
            <a:pPr marL="201168" lvl="1" indent="0">
              <a:buNone/>
            </a:pPr>
            <a:r>
              <a:rPr lang="en-GB" sz="2800" b="1" dirty="0"/>
              <a:t>Consider the aspects of the present tense used below.</a:t>
            </a:r>
          </a:p>
          <a:p>
            <a:pPr marL="201168" lvl="1" indent="0">
              <a:buNone/>
            </a:pPr>
            <a:r>
              <a:rPr lang="en-GB" sz="2800" b="1" dirty="0"/>
              <a:t>How would you make clear the differences in meaning? </a:t>
            </a:r>
          </a:p>
          <a:p>
            <a:pPr marL="201168" lvl="1" indent="0">
              <a:buNone/>
            </a:pPr>
            <a:endParaRPr lang="en-GB" sz="2800" b="1" dirty="0"/>
          </a:p>
          <a:p>
            <a:pPr marL="201168" lvl="1" indent="0">
              <a:buNone/>
            </a:pPr>
            <a:r>
              <a:rPr lang="en-GB" sz="2800" b="1" dirty="0"/>
              <a:t>		</a:t>
            </a:r>
            <a:r>
              <a:rPr lang="en-GB" sz="2800" i="1" dirty="0"/>
              <a:t>I am proud of what I achieve</a:t>
            </a:r>
          </a:p>
          <a:p>
            <a:pPr marL="1471400" lvl="8" indent="0">
              <a:buNone/>
            </a:pPr>
            <a:r>
              <a:rPr lang="en-GB" sz="2800" i="1" dirty="0"/>
              <a:t>	I am proud of what I’ve achieved</a:t>
            </a:r>
          </a:p>
          <a:p>
            <a:pPr marL="1471400" lvl="8" indent="0">
              <a:buNone/>
            </a:pPr>
            <a:r>
              <a:rPr lang="en-GB" sz="2800" i="1" dirty="0"/>
              <a:t>	I am proud that I am achieving so much</a:t>
            </a:r>
          </a:p>
          <a:p>
            <a:pPr marL="1471400" lvl="8" indent="0">
              <a:buNone/>
            </a:pPr>
            <a:r>
              <a:rPr lang="en-GB" sz="2800" i="1" dirty="0"/>
              <a:t>	I am proud that so much has been achieved</a:t>
            </a:r>
          </a:p>
          <a:p>
            <a:pPr marL="1471400" lvl="8" indent="0">
              <a:buNone/>
            </a:pPr>
            <a:endParaRPr lang="en-GB" sz="2800" i="1" dirty="0"/>
          </a:p>
          <a:p>
            <a:pPr marL="1471400" lvl="8" indent="0">
              <a:buNone/>
            </a:pPr>
            <a:endParaRPr lang="en-GB" sz="2400" i="1" dirty="0"/>
          </a:p>
          <a:p>
            <a:pPr marL="1471400" lvl="8" indent="0">
              <a:buNone/>
            </a:pPr>
            <a:endParaRPr lang="en-GB" sz="2400" i="1" dirty="0"/>
          </a:p>
          <a:p>
            <a:pPr marL="1471400" lvl="8" indent="0">
              <a:buNone/>
            </a:pPr>
            <a:endParaRPr lang="en-GB" sz="2400" i="1" dirty="0"/>
          </a:p>
          <a:p>
            <a:pPr marL="1471400" lvl="8" indent="0">
              <a:buNone/>
            </a:pPr>
            <a:endParaRPr lang="en-GB" sz="2400" i="1" dirty="0"/>
          </a:p>
          <a:p>
            <a:pPr lvl="8"/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87012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Explaining grammar: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sz="2400" dirty="0"/>
              <a:t>	</a:t>
            </a:r>
          </a:p>
          <a:p>
            <a:pPr lvl="1"/>
            <a:r>
              <a:rPr lang="en-GB" sz="2800" dirty="0"/>
              <a:t>Present grammar in meaningful contexts</a:t>
            </a:r>
          </a:p>
          <a:p>
            <a:pPr lvl="1"/>
            <a:r>
              <a:rPr lang="en-GB" sz="2800" dirty="0"/>
              <a:t>Write and say examples of target structure</a:t>
            </a:r>
          </a:p>
          <a:p>
            <a:pPr lvl="1"/>
            <a:r>
              <a:rPr lang="en-GB" sz="2800" dirty="0"/>
              <a:t>Teach form and meaning together / interdependent</a:t>
            </a:r>
          </a:p>
          <a:p>
            <a:pPr lvl="1"/>
            <a:r>
              <a:rPr lang="en-GB" sz="2800" dirty="0"/>
              <a:t>Meta-language </a:t>
            </a:r>
            <a:r>
              <a:rPr lang="en-GB" sz="2800" b="1" i="1" dirty="0"/>
              <a:t>can</a:t>
            </a:r>
            <a:r>
              <a:rPr lang="en-GB" sz="2800" dirty="0"/>
              <a:t> be helpful – grammatical terminology (but gauge your students’ needs and willingness to learn this)</a:t>
            </a:r>
          </a:p>
          <a:p>
            <a:pPr lvl="1"/>
            <a:r>
              <a:rPr lang="en-GB" sz="2800" dirty="0"/>
              <a:t>Allow reference to L1 to explain/compare grammar forms and meaning (how can we monitor this?)</a:t>
            </a:r>
          </a:p>
          <a:p>
            <a:pPr lvl="1"/>
            <a:r>
              <a:rPr lang="en-GB" sz="2800" dirty="0"/>
              <a:t>Present the explicit rules – consider how much detail learners can cope with/need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76772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Grammar Practice and Learning Activities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b="1" dirty="0"/>
              <a:t>Awareness tasks </a:t>
            </a:r>
            <a:r>
              <a:rPr lang="en-GB" dirty="0"/>
              <a:t>– find the grammar forms used in the text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b="1" dirty="0"/>
              <a:t>Controlled Drilling </a:t>
            </a:r>
            <a:r>
              <a:rPr lang="en-GB" dirty="0"/>
              <a:t>– practice tasks verbally repeating form, no understanding necessary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b="1" dirty="0"/>
              <a:t>Filling in the gaps, rewrite or translate </a:t>
            </a:r>
            <a:r>
              <a:rPr lang="en-GB" dirty="0"/>
              <a:t>– predetermined examples, learners fill in – limited number of correct answers possible – understanding required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b="1" dirty="0"/>
              <a:t>Meaningful drills </a:t>
            </a:r>
            <a:r>
              <a:rPr lang="en-GB" dirty="0"/>
              <a:t>– understanding is required, leaners have options to choose from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b="1" dirty="0"/>
              <a:t>Free sentence writing </a:t>
            </a:r>
            <a:r>
              <a:rPr lang="en-GB" dirty="0"/>
              <a:t>– visual or discursive stimulus is provided, learners write responses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b="1" dirty="0"/>
              <a:t>Discourse composition </a:t>
            </a:r>
            <a:r>
              <a:rPr lang="en-GB" dirty="0"/>
              <a:t>– discussion or free writing, but this is directed to using target form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b="1" dirty="0"/>
              <a:t>Free discourse </a:t>
            </a:r>
            <a:r>
              <a:rPr lang="en-GB" dirty="0"/>
              <a:t>– no specific direction to form, tasks provided in order to guide to possible usage of structure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32572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a timeline – showing past events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5"/>
            <a:r>
              <a:rPr lang="en-GB" sz="2400" b="1" dirty="0">
                <a:solidFill>
                  <a:srgbClr val="FF0000"/>
                </a:solidFill>
              </a:rPr>
              <a:t>8pm</a:t>
            </a:r>
          </a:p>
          <a:p>
            <a:r>
              <a:rPr lang="en-GB" dirty="0">
                <a:solidFill>
                  <a:srgbClr val="FF0000"/>
                </a:solidFill>
              </a:rPr>
              <a:t>___________</a:t>
            </a:r>
            <a:r>
              <a:rPr lang="en-GB" dirty="0" err="1">
                <a:solidFill>
                  <a:srgbClr val="FF0000"/>
                </a:solidFill>
              </a:rPr>
              <a:t>XXX_____________________</a:t>
            </a:r>
            <a:r>
              <a:rPr lang="en-GB" dirty="0" err="1"/>
              <a:t>now___________________future</a:t>
            </a:r>
            <a:r>
              <a:rPr lang="en-GB" dirty="0"/>
              <a:t>   ______</a:t>
            </a:r>
          </a:p>
          <a:p>
            <a:r>
              <a:rPr lang="en-GB" b="1" dirty="0"/>
              <a:t>Pat got home at 8pm. Kim (</a:t>
            </a:r>
            <a:r>
              <a:rPr lang="en-GB" dirty="0">
                <a:solidFill>
                  <a:srgbClr val="FF0000"/>
                </a:solidFill>
              </a:rPr>
              <a:t>X</a:t>
            </a:r>
            <a:r>
              <a:rPr lang="en-GB" b="1" dirty="0">
                <a:solidFill>
                  <a:schemeClr val="tx1"/>
                </a:solidFill>
              </a:rPr>
              <a:t>)</a:t>
            </a:r>
            <a:r>
              <a:rPr lang="en-GB" b="1" dirty="0"/>
              <a:t> then made dinner.</a:t>
            </a:r>
          </a:p>
          <a:p>
            <a:r>
              <a:rPr lang="en-GB" dirty="0"/>
              <a:t>_____</a:t>
            </a:r>
            <a:r>
              <a:rPr lang="en-GB" dirty="0">
                <a:solidFill>
                  <a:srgbClr val="FF0000"/>
                </a:solidFill>
              </a:rPr>
              <a:t>XXXXXXXXX</a:t>
            </a:r>
            <a:r>
              <a:rPr lang="en-GB" dirty="0"/>
              <a:t>____________________now_____________________future  _______</a:t>
            </a:r>
          </a:p>
          <a:p>
            <a:r>
              <a:rPr lang="en-GB" b="1" dirty="0"/>
              <a:t>Pat got home at 8pm and Kim (</a:t>
            </a:r>
            <a:r>
              <a:rPr lang="en-GB" dirty="0">
                <a:solidFill>
                  <a:srgbClr val="FF0000"/>
                </a:solidFill>
              </a:rPr>
              <a:t>X</a:t>
            </a:r>
            <a:r>
              <a:rPr lang="en-GB" b="1" dirty="0"/>
              <a:t>) was making dinner.</a:t>
            </a:r>
          </a:p>
          <a:p>
            <a:r>
              <a:rPr lang="en-GB" dirty="0"/>
              <a:t>___</a:t>
            </a:r>
            <a:r>
              <a:rPr lang="en-GB" dirty="0">
                <a:solidFill>
                  <a:srgbClr val="FF0000"/>
                </a:solidFill>
              </a:rPr>
              <a:t>XXXX</a:t>
            </a:r>
            <a:r>
              <a:rPr lang="en-GB" dirty="0"/>
              <a:t>___________________________now_____________________future   ___</a:t>
            </a:r>
          </a:p>
          <a:p>
            <a:r>
              <a:rPr lang="en-GB" b="1" dirty="0"/>
              <a:t>Pat got home at 8pm. Kim (</a:t>
            </a:r>
            <a:r>
              <a:rPr lang="en-GB" dirty="0">
                <a:solidFill>
                  <a:srgbClr val="FF0000"/>
                </a:solidFill>
              </a:rPr>
              <a:t>X</a:t>
            </a:r>
            <a:r>
              <a:rPr lang="en-GB" b="1" dirty="0"/>
              <a:t>) had already made dinner.</a:t>
            </a:r>
          </a:p>
        </p:txBody>
      </p:sp>
      <p:sp>
        <p:nvSpPr>
          <p:cNvPr id="4" name="Right Arrow 3"/>
          <p:cNvSpPr/>
          <p:nvPr/>
        </p:nvSpPr>
        <p:spPr>
          <a:xfrm>
            <a:off x="9417304" y="2451775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ight Arrow 4"/>
          <p:cNvSpPr/>
          <p:nvPr/>
        </p:nvSpPr>
        <p:spPr>
          <a:xfrm>
            <a:off x="9417304" y="3236891"/>
            <a:ext cx="978408" cy="55761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ight Arrow 5"/>
          <p:cNvSpPr/>
          <p:nvPr/>
        </p:nvSpPr>
        <p:spPr>
          <a:xfrm>
            <a:off x="9417304" y="4123944"/>
            <a:ext cx="978408" cy="55761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2621005" y="4356100"/>
            <a:ext cx="0" cy="5461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2621005" y="3378200"/>
            <a:ext cx="0" cy="9779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2621005" y="2514600"/>
            <a:ext cx="0" cy="764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>
            <a:off x="2621005" y="2197100"/>
            <a:ext cx="0" cy="2546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0154790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Accuracy and Fluency – to what degree?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sz="2800" b="1" dirty="0"/>
              <a:t>Debate:</a:t>
            </a:r>
          </a:p>
          <a:p>
            <a:r>
              <a:rPr lang="en-GB" sz="2800" b="1" dirty="0"/>
              <a:t>How much should we worry about grammar errors when the message is clearly communicated?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800" b="1" dirty="0"/>
              <a:t>Factors involved in choosing what/how to teach: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/>
              <a:t>  course book material and focus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/>
              <a:t>  exam requirements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/>
              <a:t>  school or institution policy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/>
              <a:t>  students’ demands</a:t>
            </a:r>
          </a:p>
        </p:txBody>
      </p:sp>
    </p:spTree>
    <p:extLst>
      <p:ext uri="{BB962C8B-B14F-4D97-AF65-F5344CB8AC3E}">
        <p14:creationId xmlns:p14="http://schemas.microsoft.com/office/powerpoint/2010/main" val="19439983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Correcting Errors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lvl="8"/>
            <a:endParaRPr lang="en-GB" sz="2800" dirty="0"/>
          </a:p>
          <a:p>
            <a:pPr lvl="8"/>
            <a:r>
              <a:rPr lang="en-GB" sz="2800" dirty="0"/>
              <a:t>Guide form production by giving tasks to promote use</a:t>
            </a:r>
          </a:p>
          <a:p>
            <a:pPr lvl="8"/>
            <a:r>
              <a:rPr lang="en-GB" sz="2800" dirty="0"/>
              <a:t>Monitor for form use during tasks – write down errors and later feed back</a:t>
            </a:r>
          </a:p>
          <a:p>
            <a:pPr lvl="8"/>
            <a:r>
              <a:rPr lang="en-GB" sz="2800" dirty="0"/>
              <a:t>Model the form by repeating correctly, using it in Qs/</a:t>
            </a:r>
            <a:r>
              <a:rPr lang="en-GB" sz="2800" dirty="0" err="1"/>
              <a:t>Ans</a:t>
            </a:r>
            <a:endParaRPr lang="en-GB" sz="2800" dirty="0"/>
          </a:p>
          <a:p>
            <a:pPr lvl="8"/>
            <a:r>
              <a:rPr lang="en-GB" sz="2800" dirty="0"/>
              <a:t>Feed back on </a:t>
            </a:r>
            <a:r>
              <a:rPr lang="en-GB" sz="2800" i="1" dirty="0"/>
              <a:t>correct</a:t>
            </a:r>
            <a:r>
              <a:rPr lang="en-GB" sz="2800" dirty="0"/>
              <a:t> usage too – in writing/speech</a:t>
            </a:r>
          </a:p>
          <a:p>
            <a:pPr lvl="8"/>
            <a:r>
              <a:rPr lang="en-GB" sz="2800" dirty="0"/>
              <a:t>Make explicit reference to form – remind learners, point out form and structure, put on board, give worksheets</a:t>
            </a:r>
          </a:p>
          <a:p>
            <a:pPr lvl="8"/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47273797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Standard Grammatical Forms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sz="1400" dirty="0"/>
              <a:t>Penny Ur (2012)</a:t>
            </a:r>
          </a:p>
          <a:p>
            <a:r>
              <a:rPr lang="en-GB" sz="2400" dirty="0"/>
              <a:t>Reasons for teaching a standard grammar – i.e. the internationally accepted grammatical forms (may not be the way it’s always used on the street!)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/>
              <a:t> Standard forms preferred and used by most L2 English users and non-native teachers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/>
              <a:t>Non-standard forms not usually seen in writing, but often in speech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/>
              <a:t>Aim of teaching is to understand internationally accepted levels of accuracy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/>
              <a:t>Most students want to use correct grammar – demand correction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/>
              <a:t>Examinations (e.g. IELTS) require accuracy</a:t>
            </a:r>
          </a:p>
          <a:p>
            <a:pPr>
              <a:buFont typeface="Wingdings" panose="05000000000000000000" pitchFamily="2" charset="2"/>
              <a:buChar char="v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233756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b="1" i="1" dirty="0"/>
              <a:t>Books:</a:t>
            </a:r>
          </a:p>
          <a:p>
            <a:r>
              <a:rPr lang="en-GB" dirty="0"/>
              <a:t>Bolton, D. &amp; </a:t>
            </a:r>
            <a:r>
              <a:rPr lang="en-GB" dirty="0" err="1"/>
              <a:t>N.Goodey</a:t>
            </a:r>
            <a:r>
              <a:rPr lang="en-GB" dirty="0"/>
              <a:t>, (1999) </a:t>
            </a:r>
            <a:r>
              <a:rPr lang="en-GB" i="1" dirty="0"/>
              <a:t>Trouble with Verbs?, </a:t>
            </a:r>
            <a:r>
              <a:rPr lang="en-GB" dirty="0"/>
              <a:t>Delta Publishing: Surrey</a:t>
            </a:r>
          </a:p>
          <a:p>
            <a:r>
              <a:rPr lang="en-GB" dirty="0"/>
              <a:t>Leech, S &amp; J. </a:t>
            </a:r>
            <a:r>
              <a:rPr lang="en-GB" dirty="0" err="1"/>
              <a:t>Svartvik</a:t>
            </a:r>
            <a:r>
              <a:rPr lang="en-GB" dirty="0"/>
              <a:t>, (1994) </a:t>
            </a:r>
            <a:r>
              <a:rPr lang="en-GB" i="1" dirty="0"/>
              <a:t>A Communicative Grammar of English</a:t>
            </a:r>
            <a:r>
              <a:rPr lang="en-GB" dirty="0"/>
              <a:t>, 2</a:t>
            </a:r>
            <a:r>
              <a:rPr lang="en-GB" baseline="30000" dirty="0"/>
              <a:t>nd</a:t>
            </a:r>
            <a:r>
              <a:rPr lang="en-GB" dirty="0"/>
              <a:t> Edition, Longman: London</a:t>
            </a:r>
          </a:p>
          <a:p>
            <a:r>
              <a:rPr lang="en-GB" dirty="0"/>
              <a:t>Murphy, R. (2004) </a:t>
            </a:r>
            <a:r>
              <a:rPr lang="en-GB" i="1" dirty="0"/>
              <a:t>English Grammar in Use</a:t>
            </a:r>
            <a:r>
              <a:rPr lang="en-GB" dirty="0"/>
              <a:t>, CUP: Cambridge</a:t>
            </a:r>
          </a:p>
          <a:p>
            <a:r>
              <a:rPr lang="en-GB" dirty="0"/>
              <a:t>Soars, J &amp; L (1997) </a:t>
            </a:r>
            <a:r>
              <a:rPr lang="en-GB" i="1" dirty="0"/>
              <a:t>A New Headway English Course</a:t>
            </a:r>
            <a:r>
              <a:rPr lang="en-GB" dirty="0"/>
              <a:t>, Intermediate student’s Book, OUP: Oxford</a:t>
            </a:r>
          </a:p>
          <a:p>
            <a:r>
              <a:rPr lang="en-GB" dirty="0"/>
              <a:t>Ur, P. (2012) </a:t>
            </a:r>
            <a:r>
              <a:rPr lang="en-GB" i="1" dirty="0"/>
              <a:t>A Course in English Language Teaching</a:t>
            </a:r>
            <a:r>
              <a:rPr lang="en-GB" dirty="0"/>
              <a:t>, CUP: Cambridge</a:t>
            </a:r>
          </a:p>
          <a:p>
            <a:r>
              <a:rPr lang="en-GB" dirty="0"/>
              <a:t>Harmer, J (2007) </a:t>
            </a:r>
            <a:r>
              <a:rPr lang="en-GB" i="1" dirty="0"/>
              <a:t>The Practice of English Language Teaching</a:t>
            </a:r>
            <a:r>
              <a:rPr lang="en-GB" dirty="0"/>
              <a:t>, 4</a:t>
            </a:r>
            <a:r>
              <a:rPr lang="en-GB" baseline="30000" dirty="0"/>
              <a:t>th</a:t>
            </a:r>
            <a:r>
              <a:rPr lang="en-GB" dirty="0"/>
              <a:t> edition, Pearson: Essex</a:t>
            </a:r>
          </a:p>
          <a:p>
            <a:r>
              <a:rPr lang="en-GB" b="1" i="1" dirty="0"/>
              <a:t>Website:</a:t>
            </a:r>
          </a:p>
          <a:p>
            <a:r>
              <a:rPr lang="en-GB" dirty="0" err="1"/>
              <a:t>Bilash</a:t>
            </a:r>
            <a:r>
              <a:rPr lang="en-GB" dirty="0"/>
              <a:t>, O (2011) Inductive and Deductive Instruction in </a:t>
            </a:r>
            <a:r>
              <a:rPr lang="en-GB" i="1" dirty="0"/>
              <a:t>Best of </a:t>
            </a:r>
            <a:r>
              <a:rPr lang="en-GB" i="1" dirty="0" err="1"/>
              <a:t>Bilash</a:t>
            </a:r>
            <a:r>
              <a:rPr lang="en-GB" i="1" dirty="0"/>
              <a:t>: Improving Second Language Teaching</a:t>
            </a:r>
            <a:r>
              <a:rPr lang="en-GB" dirty="0"/>
              <a:t>, available at (copy &amp; paste link): </a:t>
            </a:r>
            <a:r>
              <a:rPr lang="en-GB" dirty="0">
                <a:hlinkClick r:id="rId2"/>
              </a:rPr>
              <a:t>http://www.educ.ualberta.ca/staff/olenka.bilash/best%20of%20bilash/inductivedeductive.html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6947987"/>
      </p:ext>
    </p:extLst>
  </p:cSld>
  <p:clrMapOvr>
    <a:masterClrMapping/>
  </p:clrMapOvr>
</p:sld>
</file>

<file path=ppt/theme/theme1.xml><?xml version="1.0" encoding="utf-8"?>
<a:theme xmlns:a="http://schemas.openxmlformats.org/drawingml/2006/main" name="Badge">
  <a:themeElements>
    <a:clrScheme name="Badge">
      <a:dk1>
        <a:sysClr val="windowText" lastClr="000000"/>
      </a:dk1>
      <a:lt1>
        <a:sysClr val="window" lastClr="FFFFFF"/>
      </a:lt1>
      <a:dk2>
        <a:srgbClr val="171312"/>
      </a:dk2>
      <a:lt2>
        <a:srgbClr val="F7F0DF"/>
      </a:lt2>
      <a:accent1>
        <a:srgbClr val="53AE6E"/>
      </a:accent1>
      <a:accent2>
        <a:srgbClr val="326267"/>
      </a:accent2>
      <a:accent3>
        <a:srgbClr val="C5C34A"/>
      </a:accent3>
      <a:accent4>
        <a:srgbClr val="BF6546"/>
      </a:accent4>
      <a:accent5>
        <a:srgbClr val="81B5A8"/>
      </a:accent5>
      <a:accent6>
        <a:srgbClr val="636455"/>
      </a:accent6>
      <a:hlink>
        <a:srgbClr val="81B5A8"/>
      </a:hlink>
      <a:folHlink>
        <a:srgbClr val="936888"/>
      </a:folHlink>
    </a:clrScheme>
    <a:fontScheme name="Badge">
      <a:majorFont>
        <a:latin typeface="Impact" panose="020B080603090205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メイリオ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Badg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5080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algn="ctr" rotWithShape="0">
              <a:srgbClr val="000000">
                <a:alpha val="2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dge" id="{71A07785-5930-41D4-9A83-E23602B48E98}" vid="{A1A3E1F0-B5EF-49C5-810A-B1B32AEDDC8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Badge</Template>
  <TotalTime>322</TotalTime>
  <Words>1216</Words>
  <Application>Microsoft Office PowerPoint</Application>
  <PresentationFormat>Widescreen</PresentationFormat>
  <Paragraphs>131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3" baseType="lpstr">
      <vt:lpstr>Arial</vt:lpstr>
      <vt:lpstr>Calibri</vt:lpstr>
      <vt:lpstr>Courier New</vt:lpstr>
      <vt:lpstr>Gill Sans MT</vt:lpstr>
      <vt:lpstr>Impact</vt:lpstr>
      <vt:lpstr>Wingdings</vt:lpstr>
      <vt:lpstr>Badge</vt:lpstr>
      <vt:lpstr>Teaching Grammar</vt:lpstr>
      <vt:lpstr>What is grammar? Thoughts from teachers of EFL </vt:lpstr>
      <vt:lpstr>What is the role and practice of grammar teaching? (see Benati 2013) </vt:lpstr>
      <vt:lpstr>PowerPoint Presentation</vt:lpstr>
      <vt:lpstr>Teaching Grammar – Deductive (explicit) / Inductive (implicit) Instruction</vt:lpstr>
      <vt:lpstr>Input-based Instruction</vt:lpstr>
      <vt:lpstr>Output-based Instruction</vt:lpstr>
      <vt:lpstr>Approaches to teaching grammar</vt:lpstr>
      <vt:lpstr>Meaning in grammar</vt:lpstr>
      <vt:lpstr>Explaining grammar:</vt:lpstr>
      <vt:lpstr>Grammar Practice and Learning Activities</vt:lpstr>
      <vt:lpstr>Using a timeline – showing past events</vt:lpstr>
      <vt:lpstr>Accuracy and Fluency – to what degree?</vt:lpstr>
      <vt:lpstr>Correcting Errors</vt:lpstr>
      <vt:lpstr>Standard Grammatical Forms</vt:lpstr>
      <vt:lpstr>References</vt:lpstr>
    </vt:vector>
  </TitlesOfParts>
  <Company>Pryfysgol Bangor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Teaching Grammar</dc:title>
  <dc:creator>Claire Anne Quinn</dc:creator>
  <cp:lastModifiedBy>Jessica Clapham</cp:lastModifiedBy>
  <cp:revision>30</cp:revision>
  <cp:lastPrinted>2017-11-27T11:17:32Z</cp:lastPrinted>
  <dcterms:created xsi:type="dcterms:W3CDTF">2015-02-24T09:43:55Z</dcterms:created>
  <dcterms:modified xsi:type="dcterms:W3CDTF">2020-11-02T12:44:00Z</dcterms:modified>
</cp:coreProperties>
</file>