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handoutMasterIdLst>
    <p:handoutMasterId r:id="rId48"/>
  </p:handoutMasterIdLst>
  <p:sldIdLst>
    <p:sldId id="257" r:id="rId2"/>
    <p:sldId id="411" r:id="rId3"/>
    <p:sldId id="412" r:id="rId4"/>
    <p:sldId id="413" r:id="rId5"/>
    <p:sldId id="461" r:id="rId6"/>
    <p:sldId id="462" r:id="rId7"/>
    <p:sldId id="463" r:id="rId8"/>
    <p:sldId id="464" r:id="rId9"/>
    <p:sldId id="472" r:id="rId10"/>
    <p:sldId id="470" r:id="rId11"/>
    <p:sldId id="488" r:id="rId12"/>
    <p:sldId id="467" r:id="rId13"/>
    <p:sldId id="468" r:id="rId14"/>
    <p:sldId id="469" r:id="rId15"/>
    <p:sldId id="482" r:id="rId16"/>
    <p:sldId id="471" r:id="rId17"/>
    <p:sldId id="479" r:id="rId18"/>
    <p:sldId id="481" r:id="rId19"/>
    <p:sldId id="465" r:id="rId20"/>
    <p:sldId id="489" r:id="rId21"/>
    <p:sldId id="466" r:id="rId22"/>
    <p:sldId id="452" r:id="rId23"/>
    <p:sldId id="453" r:id="rId24"/>
    <p:sldId id="473" r:id="rId25"/>
    <p:sldId id="454" r:id="rId26"/>
    <p:sldId id="416" r:id="rId27"/>
    <p:sldId id="417" r:id="rId28"/>
    <p:sldId id="419" r:id="rId29"/>
    <p:sldId id="429" r:id="rId30"/>
    <p:sldId id="431" r:id="rId31"/>
    <p:sldId id="433" r:id="rId32"/>
    <p:sldId id="434" r:id="rId33"/>
    <p:sldId id="422" r:id="rId34"/>
    <p:sldId id="423" r:id="rId35"/>
    <p:sldId id="486" r:id="rId36"/>
    <p:sldId id="484" r:id="rId37"/>
    <p:sldId id="447" r:id="rId38"/>
    <p:sldId id="477" r:id="rId39"/>
    <p:sldId id="478" r:id="rId40"/>
    <p:sldId id="475" r:id="rId41"/>
    <p:sldId id="424" r:id="rId42"/>
    <p:sldId id="425" r:id="rId43"/>
    <p:sldId id="485" r:id="rId44"/>
    <p:sldId id="474" r:id="rId45"/>
    <p:sldId id="487"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94709" autoAdjust="0"/>
  </p:normalViewPr>
  <p:slideViewPr>
    <p:cSldViewPr>
      <p:cViewPr varScale="1">
        <p:scale>
          <a:sx n="110" d="100"/>
          <a:sy n="110" d="100"/>
        </p:scale>
        <p:origin x="1644" y="108"/>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F678F538-5CD8-4E78-90EE-5CFEB3A02582}" type="datetimeFigureOut">
              <a:rPr lang="en-GB" smtClean="0"/>
              <a:pPr/>
              <a:t>19/10/2017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16D6E8-FD95-4E5C-AE06-59576B42E67A}" type="slidenum">
              <a:rPr lang="en-GB" smtClean="0"/>
              <a:pPr/>
              <a:t>‹#›</a:t>
            </a:fld>
            <a:endParaRPr lang="en-GB"/>
          </a:p>
        </p:txBody>
      </p:sp>
    </p:spTree>
    <p:extLst>
      <p:ext uri="{BB962C8B-B14F-4D97-AF65-F5344CB8AC3E}">
        <p14:creationId xmlns:p14="http://schemas.microsoft.com/office/powerpoint/2010/main" val="12924146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A3004AE-94C6-4E71-9E1B-5E69DD494966}" type="datetimeFigureOut">
              <a:rPr lang="en-GB" smtClean="0"/>
              <a:pPr/>
              <a:t>19/10/2017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398471A-8348-43E1-956D-58EA56730149}" type="slidenum">
              <a:rPr lang="en-GB" smtClean="0"/>
              <a:pPr/>
              <a:t>‹#›</a:t>
            </a:fld>
            <a:endParaRPr lang="en-GB"/>
          </a:p>
        </p:txBody>
      </p:sp>
    </p:spTree>
    <p:extLst>
      <p:ext uri="{BB962C8B-B14F-4D97-AF65-F5344CB8AC3E}">
        <p14:creationId xmlns:p14="http://schemas.microsoft.com/office/powerpoint/2010/main" val="300270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E5022940-5410-40E6-8D38-67D4D8235E20}" type="slidenum">
              <a:rPr lang="en-GB" smtClean="0"/>
              <a:pPr/>
              <a:t>4</a:t>
            </a:fld>
            <a:endParaRPr lang="en-GB" smtClean="0"/>
          </a:p>
        </p:txBody>
      </p:sp>
      <p:sp>
        <p:nvSpPr>
          <p:cNvPr id="51203" name="Rectangle 2"/>
          <p:cNvSpPr>
            <a:spLocks noGrp="1" noRot="1" noChangeAspect="1" noChangeArrowheads="1" noTextEdit="1"/>
          </p:cNvSpPr>
          <p:nvPr>
            <p:ph type="sldImg"/>
          </p:nvPr>
        </p:nvSpPr>
        <p:spPr>
          <a:xfrm>
            <a:off x="917575" y="744538"/>
            <a:ext cx="4962525" cy="3722687"/>
          </a:xfrm>
          <a:ln/>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720731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8225" indent="-287779" eaLnBrk="0" hangingPunct="0">
              <a:defRPr>
                <a:solidFill>
                  <a:schemeClr val="tx1"/>
                </a:solidFill>
                <a:latin typeface="Arial" charset="0"/>
              </a:defRPr>
            </a:lvl2pPr>
            <a:lvl3pPr marL="1151115" indent="-230223" eaLnBrk="0" hangingPunct="0">
              <a:defRPr>
                <a:solidFill>
                  <a:schemeClr val="tx1"/>
                </a:solidFill>
                <a:latin typeface="Arial" charset="0"/>
              </a:defRPr>
            </a:lvl3pPr>
            <a:lvl4pPr marL="1611561" indent="-230223" eaLnBrk="0" hangingPunct="0">
              <a:defRPr>
                <a:solidFill>
                  <a:schemeClr val="tx1"/>
                </a:solidFill>
                <a:latin typeface="Arial" charset="0"/>
              </a:defRPr>
            </a:lvl4pPr>
            <a:lvl5pPr marL="2072008" indent="-230223" eaLnBrk="0" hangingPunct="0">
              <a:defRPr>
                <a:solidFill>
                  <a:schemeClr val="tx1"/>
                </a:solidFill>
                <a:latin typeface="Arial" charset="0"/>
              </a:defRPr>
            </a:lvl5pPr>
            <a:lvl6pPr marL="2532454" indent="-230223" eaLnBrk="0" fontAlgn="base" hangingPunct="0">
              <a:spcBef>
                <a:spcPct val="0"/>
              </a:spcBef>
              <a:spcAft>
                <a:spcPct val="0"/>
              </a:spcAft>
              <a:defRPr>
                <a:solidFill>
                  <a:schemeClr val="tx1"/>
                </a:solidFill>
                <a:latin typeface="Arial" charset="0"/>
              </a:defRPr>
            </a:lvl6pPr>
            <a:lvl7pPr marL="2992900" indent="-230223" eaLnBrk="0" fontAlgn="base" hangingPunct="0">
              <a:spcBef>
                <a:spcPct val="0"/>
              </a:spcBef>
              <a:spcAft>
                <a:spcPct val="0"/>
              </a:spcAft>
              <a:defRPr>
                <a:solidFill>
                  <a:schemeClr val="tx1"/>
                </a:solidFill>
                <a:latin typeface="Arial" charset="0"/>
              </a:defRPr>
            </a:lvl7pPr>
            <a:lvl8pPr marL="3453346" indent="-230223" eaLnBrk="0" fontAlgn="base" hangingPunct="0">
              <a:spcBef>
                <a:spcPct val="0"/>
              </a:spcBef>
              <a:spcAft>
                <a:spcPct val="0"/>
              </a:spcAft>
              <a:defRPr>
                <a:solidFill>
                  <a:schemeClr val="tx1"/>
                </a:solidFill>
                <a:latin typeface="Arial" charset="0"/>
              </a:defRPr>
            </a:lvl8pPr>
            <a:lvl9pPr marL="3913792" indent="-230223" eaLnBrk="0" fontAlgn="base" hangingPunct="0">
              <a:spcBef>
                <a:spcPct val="0"/>
              </a:spcBef>
              <a:spcAft>
                <a:spcPct val="0"/>
              </a:spcAft>
              <a:defRPr>
                <a:solidFill>
                  <a:schemeClr val="tx1"/>
                </a:solidFill>
                <a:latin typeface="Arial" charset="0"/>
              </a:defRPr>
            </a:lvl9pPr>
          </a:lstStyle>
          <a:p>
            <a:pPr eaLnBrk="1" hangingPunct="1"/>
            <a:fld id="{0069CDC5-8349-4A8E-84CB-307B7AA9DB08}" type="slidenum">
              <a:rPr lang="en-GB" altLang="en-US" smtClean="0"/>
              <a:pPr eaLnBrk="1" hangingPunct="1"/>
              <a:t>9</a:t>
            </a:fld>
            <a:endParaRPr lang="en-GB" altLang="en-US"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252133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0581" eaLnBrk="0" hangingPunct="0">
              <a:defRPr>
                <a:solidFill>
                  <a:schemeClr val="tx1"/>
                </a:solidFill>
                <a:latin typeface="Arial" charset="0"/>
              </a:defRPr>
            </a:lvl1pPr>
            <a:lvl2pPr marL="753203" indent="-289693" defTabSz="920581" eaLnBrk="0" hangingPunct="0">
              <a:defRPr>
                <a:solidFill>
                  <a:schemeClr val="tx1"/>
                </a:solidFill>
                <a:latin typeface="Arial" charset="0"/>
              </a:defRPr>
            </a:lvl2pPr>
            <a:lvl3pPr marL="1158773" indent="-231755" defTabSz="920581" eaLnBrk="0" hangingPunct="0">
              <a:defRPr>
                <a:solidFill>
                  <a:schemeClr val="tx1"/>
                </a:solidFill>
                <a:latin typeface="Arial" charset="0"/>
              </a:defRPr>
            </a:lvl3pPr>
            <a:lvl4pPr marL="1622283" indent="-231755" defTabSz="920581" eaLnBrk="0" hangingPunct="0">
              <a:defRPr>
                <a:solidFill>
                  <a:schemeClr val="tx1"/>
                </a:solidFill>
                <a:latin typeface="Arial" charset="0"/>
              </a:defRPr>
            </a:lvl4pPr>
            <a:lvl5pPr marL="2085792" indent="-231755" defTabSz="920581" eaLnBrk="0" hangingPunct="0">
              <a:defRPr>
                <a:solidFill>
                  <a:schemeClr val="tx1"/>
                </a:solidFill>
                <a:latin typeface="Arial" charset="0"/>
              </a:defRPr>
            </a:lvl5pPr>
            <a:lvl6pPr marL="2549301" indent="-231755" defTabSz="920581" eaLnBrk="0" fontAlgn="base" hangingPunct="0">
              <a:spcBef>
                <a:spcPct val="0"/>
              </a:spcBef>
              <a:spcAft>
                <a:spcPct val="0"/>
              </a:spcAft>
              <a:defRPr>
                <a:solidFill>
                  <a:schemeClr val="tx1"/>
                </a:solidFill>
                <a:latin typeface="Arial" charset="0"/>
              </a:defRPr>
            </a:lvl6pPr>
            <a:lvl7pPr marL="3012811" indent="-231755" defTabSz="920581" eaLnBrk="0" fontAlgn="base" hangingPunct="0">
              <a:spcBef>
                <a:spcPct val="0"/>
              </a:spcBef>
              <a:spcAft>
                <a:spcPct val="0"/>
              </a:spcAft>
              <a:defRPr>
                <a:solidFill>
                  <a:schemeClr val="tx1"/>
                </a:solidFill>
                <a:latin typeface="Arial" charset="0"/>
              </a:defRPr>
            </a:lvl7pPr>
            <a:lvl8pPr marL="3476320" indent="-231755" defTabSz="920581" eaLnBrk="0" fontAlgn="base" hangingPunct="0">
              <a:spcBef>
                <a:spcPct val="0"/>
              </a:spcBef>
              <a:spcAft>
                <a:spcPct val="0"/>
              </a:spcAft>
              <a:defRPr>
                <a:solidFill>
                  <a:schemeClr val="tx1"/>
                </a:solidFill>
                <a:latin typeface="Arial" charset="0"/>
              </a:defRPr>
            </a:lvl8pPr>
            <a:lvl9pPr marL="3939830" indent="-231755" defTabSz="920581" eaLnBrk="0" fontAlgn="base" hangingPunct="0">
              <a:spcBef>
                <a:spcPct val="0"/>
              </a:spcBef>
              <a:spcAft>
                <a:spcPct val="0"/>
              </a:spcAft>
              <a:defRPr>
                <a:solidFill>
                  <a:schemeClr val="tx1"/>
                </a:solidFill>
                <a:latin typeface="Arial" charset="0"/>
              </a:defRPr>
            </a:lvl9pPr>
          </a:lstStyle>
          <a:p>
            <a:pPr eaLnBrk="1" hangingPunct="1"/>
            <a:fld id="{99ECF204-802B-4F32-A42F-5E9067ED932D}" type="slidenum">
              <a:rPr lang="en-GB" altLang="en-US"/>
              <a:pPr eaLnBrk="1" hangingPunct="1"/>
              <a:t>10</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866177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0581" eaLnBrk="0" hangingPunct="0">
              <a:defRPr>
                <a:solidFill>
                  <a:schemeClr val="tx1"/>
                </a:solidFill>
                <a:latin typeface="Arial" charset="0"/>
              </a:defRPr>
            </a:lvl1pPr>
            <a:lvl2pPr marL="753203" indent="-289693" defTabSz="920581" eaLnBrk="0" hangingPunct="0">
              <a:defRPr>
                <a:solidFill>
                  <a:schemeClr val="tx1"/>
                </a:solidFill>
                <a:latin typeface="Arial" charset="0"/>
              </a:defRPr>
            </a:lvl2pPr>
            <a:lvl3pPr marL="1158773" indent="-231755" defTabSz="920581" eaLnBrk="0" hangingPunct="0">
              <a:defRPr>
                <a:solidFill>
                  <a:schemeClr val="tx1"/>
                </a:solidFill>
                <a:latin typeface="Arial" charset="0"/>
              </a:defRPr>
            </a:lvl3pPr>
            <a:lvl4pPr marL="1622283" indent="-231755" defTabSz="920581" eaLnBrk="0" hangingPunct="0">
              <a:defRPr>
                <a:solidFill>
                  <a:schemeClr val="tx1"/>
                </a:solidFill>
                <a:latin typeface="Arial" charset="0"/>
              </a:defRPr>
            </a:lvl4pPr>
            <a:lvl5pPr marL="2085792" indent="-231755" defTabSz="920581" eaLnBrk="0" hangingPunct="0">
              <a:defRPr>
                <a:solidFill>
                  <a:schemeClr val="tx1"/>
                </a:solidFill>
                <a:latin typeface="Arial" charset="0"/>
              </a:defRPr>
            </a:lvl5pPr>
            <a:lvl6pPr marL="2549301" indent="-231755" defTabSz="920581" eaLnBrk="0" fontAlgn="base" hangingPunct="0">
              <a:spcBef>
                <a:spcPct val="0"/>
              </a:spcBef>
              <a:spcAft>
                <a:spcPct val="0"/>
              </a:spcAft>
              <a:defRPr>
                <a:solidFill>
                  <a:schemeClr val="tx1"/>
                </a:solidFill>
                <a:latin typeface="Arial" charset="0"/>
              </a:defRPr>
            </a:lvl6pPr>
            <a:lvl7pPr marL="3012811" indent="-231755" defTabSz="920581" eaLnBrk="0" fontAlgn="base" hangingPunct="0">
              <a:spcBef>
                <a:spcPct val="0"/>
              </a:spcBef>
              <a:spcAft>
                <a:spcPct val="0"/>
              </a:spcAft>
              <a:defRPr>
                <a:solidFill>
                  <a:schemeClr val="tx1"/>
                </a:solidFill>
                <a:latin typeface="Arial" charset="0"/>
              </a:defRPr>
            </a:lvl7pPr>
            <a:lvl8pPr marL="3476320" indent="-231755" defTabSz="920581" eaLnBrk="0" fontAlgn="base" hangingPunct="0">
              <a:spcBef>
                <a:spcPct val="0"/>
              </a:spcBef>
              <a:spcAft>
                <a:spcPct val="0"/>
              </a:spcAft>
              <a:defRPr>
                <a:solidFill>
                  <a:schemeClr val="tx1"/>
                </a:solidFill>
                <a:latin typeface="Arial" charset="0"/>
              </a:defRPr>
            </a:lvl8pPr>
            <a:lvl9pPr marL="3939830" indent="-231755" defTabSz="920581" eaLnBrk="0" fontAlgn="base" hangingPunct="0">
              <a:spcBef>
                <a:spcPct val="0"/>
              </a:spcBef>
              <a:spcAft>
                <a:spcPct val="0"/>
              </a:spcAft>
              <a:defRPr>
                <a:solidFill>
                  <a:schemeClr val="tx1"/>
                </a:solidFill>
                <a:latin typeface="Arial" charset="0"/>
              </a:defRPr>
            </a:lvl9pPr>
          </a:lstStyle>
          <a:p>
            <a:pPr eaLnBrk="1" hangingPunct="1"/>
            <a:fld id="{08FF7F04-9B48-43CD-85CF-8BE107A29779}" type="slidenum">
              <a:rPr lang="en-GB" altLang="en-US"/>
              <a:pPr eaLnBrk="1" hangingPunct="1"/>
              <a:t>12</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Semi-structured interviews:</a:t>
            </a:r>
            <a:r>
              <a:rPr lang="en-GB" altLang="en-US" smtClean="0"/>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p>
          <a:p>
            <a:pPr eaLnBrk="1" hangingPunct="1"/>
            <a:r>
              <a:rPr lang="en-GB" altLang="en-US" b="1" smtClean="0"/>
              <a:t>Telephone interviewing </a:t>
            </a:r>
            <a:endParaRPr lang="en-GB" altLang="en-US" smtClean="0"/>
          </a:p>
          <a:p>
            <a:pPr eaLnBrk="1" hangingPunct="1"/>
            <a:r>
              <a:rPr lang="en-GB" altLang="en-US" smtClean="0"/>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1144118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0581" eaLnBrk="0" hangingPunct="0">
              <a:defRPr>
                <a:solidFill>
                  <a:schemeClr val="tx1"/>
                </a:solidFill>
                <a:latin typeface="Arial" charset="0"/>
              </a:defRPr>
            </a:lvl1pPr>
            <a:lvl2pPr marL="753203" indent="-289693" defTabSz="920581" eaLnBrk="0" hangingPunct="0">
              <a:defRPr>
                <a:solidFill>
                  <a:schemeClr val="tx1"/>
                </a:solidFill>
                <a:latin typeface="Arial" charset="0"/>
              </a:defRPr>
            </a:lvl2pPr>
            <a:lvl3pPr marL="1158773" indent="-231755" defTabSz="920581" eaLnBrk="0" hangingPunct="0">
              <a:defRPr>
                <a:solidFill>
                  <a:schemeClr val="tx1"/>
                </a:solidFill>
                <a:latin typeface="Arial" charset="0"/>
              </a:defRPr>
            </a:lvl3pPr>
            <a:lvl4pPr marL="1622283" indent="-231755" defTabSz="920581" eaLnBrk="0" hangingPunct="0">
              <a:defRPr>
                <a:solidFill>
                  <a:schemeClr val="tx1"/>
                </a:solidFill>
                <a:latin typeface="Arial" charset="0"/>
              </a:defRPr>
            </a:lvl4pPr>
            <a:lvl5pPr marL="2085792" indent="-231755" defTabSz="920581" eaLnBrk="0" hangingPunct="0">
              <a:defRPr>
                <a:solidFill>
                  <a:schemeClr val="tx1"/>
                </a:solidFill>
                <a:latin typeface="Arial" charset="0"/>
              </a:defRPr>
            </a:lvl5pPr>
            <a:lvl6pPr marL="2549301" indent="-231755" defTabSz="920581" eaLnBrk="0" fontAlgn="base" hangingPunct="0">
              <a:spcBef>
                <a:spcPct val="0"/>
              </a:spcBef>
              <a:spcAft>
                <a:spcPct val="0"/>
              </a:spcAft>
              <a:defRPr>
                <a:solidFill>
                  <a:schemeClr val="tx1"/>
                </a:solidFill>
                <a:latin typeface="Arial" charset="0"/>
              </a:defRPr>
            </a:lvl6pPr>
            <a:lvl7pPr marL="3012811" indent="-231755" defTabSz="920581" eaLnBrk="0" fontAlgn="base" hangingPunct="0">
              <a:spcBef>
                <a:spcPct val="0"/>
              </a:spcBef>
              <a:spcAft>
                <a:spcPct val="0"/>
              </a:spcAft>
              <a:defRPr>
                <a:solidFill>
                  <a:schemeClr val="tx1"/>
                </a:solidFill>
                <a:latin typeface="Arial" charset="0"/>
              </a:defRPr>
            </a:lvl7pPr>
            <a:lvl8pPr marL="3476320" indent="-231755" defTabSz="920581" eaLnBrk="0" fontAlgn="base" hangingPunct="0">
              <a:spcBef>
                <a:spcPct val="0"/>
              </a:spcBef>
              <a:spcAft>
                <a:spcPct val="0"/>
              </a:spcAft>
              <a:defRPr>
                <a:solidFill>
                  <a:schemeClr val="tx1"/>
                </a:solidFill>
                <a:latin typeface="Arial" charset="0"/>
              </a:defRPr>
            </a:lvl8pPr>
            <a:lvl9pPr marL="3939830" indent="-231755" defTabSz="920581" eaLnBrk="0" fontAlgn="base" hangingPunct="0">
              <a:spcBef>
                <a:spcPct val="0"/>
              </a:spcBef>
              <a:spcAft>
                <a:spcPct val="0"/>
              </a:spcAft>
              <a:defRPr>
                <a:solidFill>
                  <a:schemeClr val="tx1"/>
                </a:solidFill>
                <a:latin typeface="Arial" charset="0"/>
              </a:defRPr>
            </a:lvl9pPr>
          </a:lstStyle>
          <a:p>
            <a:pPr eaLnBrk="1" hangingPunct="1"/>
            <a:fld id="{023B9964-0CDC-4668-80F7-505CBEDF4F12}" type="slidenum">
              <a:rPr lang="en-GB" altLang="en-US"/>
              <a:pPr eaLnBrk="1" hangingPunct="1"/>
              <a:t>13</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Semi-structured interviews:</a:t>
            </a:r>
            <a:r>
              <a:rPr lang="en-GB" altLang="en-US" smtClean="0"/>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p>
          <a:p>
            <a:pPr eaLnBrk="1" hangingPunct="1"/>
            <a:r>
              <a:rPr lang="en-GB" altLang="en-US" b="1" smtClean="0"/>
              <a:t>Telephone interviewing </a:t>
            </a:r>
            <a:endParaRPr lang="en-GB" altLang="en-US" smtClean="0"/>
          </a:p>
          <a:p>
            <a:pPr eaLnBrk="1" hangingPunct="1"/>
            <a:r>
              <a:rPr lang="en-GB" altLang="en-US" smtClean="0"/>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677097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0581" eaLnBrk="0" hangingPunct="0">
              <a:defRPr>
                <a:solidFill>
                  <a:schemeClr val="tx1"/>
                </a:solidFill>
                <a:latin typeface="Arial" charset="0"/>
              </a:defRPr>
            </a:lvl1pPr>
            <a:lvl2pPr marL="753203" indent="-289693" defTabSz="920581" eaLnBrk="0" hangingPunct="0">
              <a:defRPr>
                <a:solidFill>
                  <a:schemeClr val="tx1"/>
                </a:solidFill>
                <a:latin typeface="Arial" charset="0"/>
              </a:defRPr>
            </a:lvl2pPr>
            <a:lvl3pPr marL="1158773" indent="-231755" defTabSz="920581" eaLnBrk="0" hangingPunct="0">
              <a:defRPr>
                <a:solidFill>
                  <a:schemeClr val="tx1"/>
                </a:solidFill>
                <a:latin typeface="Arial" charset="0"/>
              </a:defRPr>
            </a:lvl3pPr>
            <a:lvl4pPr marL="1622283" indent="-231755" defTabSz="920581" eaLnBrk="0" hangingPunct="0">
              <a:defRPr>
                <a:solidFill>
                  <a:schemeClr val="tx1"/>
                </a:solidFill>
                <a:latin typeface="Arial" charset="0"/>
              </a:defRPr>
            </a:lvl4pPr>
            <a:lvl5pPr marL="2085792" indent="-231755" defTabSz="920581" eaLnBrk="0" hangingPunct="0">
              <a:defRPr>
                <a:solidFill>
                  <a:schemeClr val="tx1"/>
                </a:solidFill>
                <a:latin typeface="Arial" charset="0"/>
              </a:defRPr>
            </a:lvl5pPr>
            <a:lvl6pPr marL="2549301" indent="-231755" defTabSz="920581" eaLnBrk="0" fontAlgn="base" hangingPunct="0">
              <a:spcBef>
                <a:spcPct val="0"/>
              </a:spcBef>
              <a:spcAft>
                <a:spcPct val="0"/>
              </a:spcAft>
              <a:defRPr>
                <a:solidFill>
                  <a:schemeClr val="tx1"/>
                </a:solidFill>
                <a:latin typeface="Arial" charset="0"/>
              </a:defRPr>
            </a:lvl6pPr>
            <a:lvl7pPr marL="3012811" indent="-231755" defTabSz="920581" eaLnBrk="0" fontAlgn="base" hangingPunct="0">
              <a:spcBef>
                <a:spcPct val="0"/>
              </a:spcBef>
              <a:spcAft>
                <a:spcPct val="0"/>
              </a:spcAft>
              <a:defRPr>
                <a:solidFill>
                  <a:schemeClr val="tx1"/>
                </a:solidFill>
                <a:latin typeface="Arial" charset="0"/>
              </a:defRPr>
            </a:lvl7pPr>
            <a:lvl8pPr marL="3476320" indent="-231755" defTabSz="920581" eaLnBrk="0" fontAlgn="base" hangingPunct="0">
              <a:spcBef>
                <a:spcPct val="0"/>
              </a:spcBef>
              <a:spcAft>
                <a:spcPct val="0"/>
              </a:spcAft>
              <a:defRPr>
                <a:solidFill>
                  <a:schemeClr val="tx1"/>
                </a:solidFill>
                <a:latin typeface="Arial" charset="0"/>
              </a:defRPr>
            </a:lvl8pPr>
            <a:lvl9pPr marL="3939830" indent="-231755" defTabSz="920581" eaLnBrk="0" fontAlgn="base" hangingPunct="0">
              <a:spcBef>
                <a:spcPct val="0"/>
              </a:spcBef>
              <a:spcAft>
                <a:spcPct val="0"/>
              </a:spcAft>
              <a:defRPr>
                <a:solidFill>
                  <a:schemeClr val="tx1"/>
                </a:solidFill>
                <a:latin typeface="Arial" charset="0"/>
              </a:defRPr>
            </a:lvl9pPr>
          </a:lstStyle>
          <a:p>
            <a:pPr eaLnBrk="1" hangingPunct="1"/>
            <a:fld id="{DD99FF67-29A0-4E02-9F83-6D2A50FB98BF}" type="slidenum">
              <a:rPr lang="en-GB" altLang="en-US"/>
              <a:pPr eaLnBrk="1" hangingPunct="1"/>
              <a:t>14</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Semi-structured interviews:</a:t>
            </a:r>
            <a:r>
              <a:rPr lang="en-GB" altLang="en-US" smtClean="0"/>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p>
          <a:p>
            <a:pPr eaLnBrk="1" hangingPunct="1"/>
            <a:r>
              <a:rPr lang="en-GB" altLang="en-US" b="1" smtClean="0"/>
              <a:t>Telephone interviewing </a:t>
            </a:r>
            <a:endParaRPr lang="en-GB" altLang="en-US" smtClean="0"/>
          </a:p>
          <a:p>
            <a:pPr eaLnBrk="1" hangingPunct="1"/>
            <a:r>
              <a:rPr lang="en-GB" altLang="en-US" smtClean="0"/>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2414052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0581" eaLnBrk="0" hangingPunct="0">
              <a:defRPr>
                <a:solidFill>
                  <a:schemeClr val="tx1"/>
                </a:solidFill>
                <a:latin typeface="Arial" charset="0"/>
              </a:defRPr>
            </a:lvl1pPr>
            <a:lvl2pPr marL="753203" indent="-289693" defTabSz="920581" eaLnBrk="0" hangingPunct="0">
              <a:defRPr>
                <a:solidFill>
                  <a:schemeClr val="tx1"/>
                </a:solidFill>
                <a:latin typeface="Arial" charset="0"/>
              </a:defRPr>
            </a:lvl2pPr>
            <a:lvl3pPr marL="1158773" indent="-231755" defTabSz="920581" eaLnBrk="0" hangingPunct="0">
              <a:defRPr>
                <a:solidFill>
                  <a:schemeClr val="tx1"/>
                </a:solidFill>
                <a:latin typeface="Arial" charset="0"/>
              </a:defRPr>
            </a:lvl3pPr>
            <a:lvl4pPr marL="1622283" indent="-231755" defTabSz="920581" eaLnBrk="0" hangingPunct="0">
              <a:defRPr>
                <a:solidFill>
                  <a:schemeClr val="tx1"/>
                </a:solidFill>
                <a:latin typeface="Arial" charset="0"/>
              </a:defRPr>
            </a:lvl4pPr>
            <a:lvl5pPr marL="2085792" indent="-231755" defTabSz="920581" eaLnBrk="0" hangingPunct="0">
              <a:defRPr>
                <a:solidFill>
                  <a:schemeClr val="tx1"/>
                </a:solidFill>
                <a:latin typeface="Arial" charset="0"/>
              </a:defRPr>
            </a:lvl5pPr>
            <a:lvl6pPr marL="2549301" indent="-231755" defTabSz="920581" eaLnBrk="0" fontAlgn="base" hangingPunct="0">
              <a:spcBef>
                <a:spcPct val="0"/>
              </a:spcBef>
              <a:spcAft>
                <a:spcPct val="0"/>
              </a:spcAft>
              <a:defRPr>
                <a:solidFill>
                  <a:schemeClr val="tx1"/>
                </a:solidFill>
                <a:latin typeface="Arial" charset="0"/>
              </a:defRPr>
            </a:lvl6pPr>
            <a:lvl7pPr marL="3012811" indent="-231755" defTabSz="920581" eaLnBrk="0" fontAlgn="base" hangingPunct="0">
              <a:spcBef>
                <a:spcPct val="0"/>
              </a:spcBef>
              <a:spcAft>
                <a:spcPct val="0"/>
              </a:spcAft>
              <a:defRPr>
                <a:solidFill>
                  <a:schemeClr val="tx1"/>
                </a:solidFill>
                <a:latin typeface="Arial" charset="0"/>
              </a:defRPr>
            </a:lvl7pPr>
            <a:lvl8pPr marL="3476320" indent="-231755" defTabSz="920581" eaLnBrk="0" fontAlgn="base" hangingPunct="0">
              <a:spcBef>
                <a:spcPct val="0"/>
              </a:spcBef>
              <a:spcAft>
                <a:spcPct val="0"/>
              </a:spcAft>
              <a:defRPr>
                <a:solidFill>
                  <a:schemeClr val="tx1"/>
                </a:solidFill>
                <a:latin typeface="Arial" charset="0"/>
              </a:defRPr>
            </a:lvl8pPr>
            <a:lvl9pPr marL="3939830" indent="-231755" defTabSz="920581" eaLnBrk="0" fontAlgn="base" hangingPunct="0">
              <a:spcBef>
                <a:spcPct val="0"/>
              </a:spcBef>
              <a:spcAft>
                <a:spcPct val="0"/>
              </a:spcAft>
              <a:defRPr>
                <a:solidFill>
                  <a:schemeClr val="tx1"/>
                </a:solidFill>
                <a:latin typeface="Arial" charset="0"/>
              </a:defRPr>
            </a:lvl9pPr>
          </a:lstStyle>
          <a:p>
            <a:pPr eaLnBrk="1" hangingPunct="1"/>
            <a:fld id="{3D07844C-DD64-41B4-BB16-F5E1F19128D9}" type="slidenum">
              <a:rPr lang="en-GB" altLang="en-US"/>
              <a:pPr eaLnBrk="1" hangingPunct="1"/>
              <a:t>16</a:t>
            </a:fld>
            <a:endParaRPr lang="en-GB" alt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472819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8225" indent="-287779" eaLnBrk="0" hangingPunct="0">
              <a:defRPr>
                <a:solidFill>
                  <a:schemeClr val="tx1"/>
                </a:solidFill>
                <a:latin typeface="Arial" charset="0"/>
              </a:defRPr>
            </a:lvl2pPr>
            <a:lvl3pPr marL="1151115" indent="-230223" eaLnBrk="0" hangingPunct="0">
              <a:defRPr>
                <a:solidFill>
                  <a:schemeClr val="tx1"/>
                </a:solidFill>
                <a:latin typeface="Arial" charset="0"/>
              </a:defRPr>
            </a:lvl3pPr>
            <a:lvl4pPr marL="1611561" indent="-230223" eaLnBrk="0" hangingPunct="0">
              <a:defRPr>
                <a:solidFill>
                  <a:schemeClr val="tx1"/>
                </a:solidFill>
                <a:latin typeface="Arial" charset="0"/>
              </a:defRPr>
            </a:lvl4pPr>
            <a:lvl5pPr marL="2072008" indent="-230223" eaLnBrk="0" hangingPunct="0">
              <a:defRPr>
                <a:solidFill>
                  <a:schemeClr val="tx1"/>
                </a:solidFill>
                <a:latin typeface="Arial" charset="0"/>
              </a:defRPr>
            </a:lvl5pPr>
            <a:lvl6pPr marL="2532454" indent="-230223" eaLnBrk="0" fontAlgn="base" hangingPunct="0">
              <a:spcBef>
                <a:spcPct val="0"/>
              </a:spcBef>
              <a:spcAft>
                <a:spcPct val="0"/>
              </a:spcAft>
              <a:defRPr>
                <a:solidFill>
                  <a:schemeClr val="tx1"/>
                </a:solidFill>
                <a:latin typeface="Arial" charset="0"/>
              </a:defRPr>
            </a:lvl6pPr>
            <a:lvl7pPr marL="2992900" indent="-230223" eaLnBrk="0" fontAlgn="base" hangingPunct="0">
              <a:spcBef>
                <a:spcPct val="0"/>
              </a:spcBef>
              <a:spcAft>
                <a:spcPct val="0"/>
              </a:spcAft>
              <a:defRPr>
                <a:solidFill>
                  <a:schemeClr val="tx1"/>
                </a:solidFill>
                <a:latin typeface="Arial" charset="0"/>
              </a:defRPr>
            </a:lvl7pPr>
            <a:lvl8pPr marL="3453346" indent="-230223" eaLnBrk="0" fontAlgn="base" hangingPunct="0">
              <a:spcBef>
                <a:spcPct val="0"/>
              </a:spcBef>
              <a:spcAft>
                <a:spcPct val="0"/>
              </a:spcAft>
              <a:defRPr>
                <a:solidFill>
                  <a:schemeClr val="tx1"/>
                </a:solidFill>
                <a:latin typeface="Arial" charset="0"/>
              </a:defRPr>
            </a:lvl8pPr>
            <a:lvl9pPr marL="3913792" indent="-230223" eaLnBrk="0" fontAlgn="base" hangingPunct="0">
              <a:spcBef>
                <a:spcPct val="0"/>
              </a:spcBef>
              <a:spcAft>
                <a:spcPct val="0"/>
              </a:spcAft>
              <a:defRPr>
                <a:solidFill>
                  <a:schemeClr val="tx1"/>
                </a:solidFill>
                <a:latin typeface="Arial" charset="0"/>
              </a:defRPr>
            </a:lvl9pPr>
          </a:lstStyle>
          <a:p>
            <a:pPr eaLnBrk="1" hangingPunct="1"/>
            <a:fld id="{C1E60985-C7F7-45C8-83EA-0C2DC3B3324B}" type="slidenum">
              <a:rPr lang="en-GB" altLang="en-US" smtClean="0"/>
              <a:pPr eaLnBrk="1" hangingPunct="1"/>
              <a:t>20</a:t>
            </a:fld>
            <a:endParaRPr lang="en-GB" altLang="en-US"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600"/>
          </a:p>
          <a:p>
            <a:pPr eaLnBrk="1" hangingPunct="1"/>
            <a:r>
              <a:rPr lang="en-GB" altLang="en-US" sz="1600"/>
              <a:t>(point 3) - rather than attempting to produce an objective statement</a:t>
            </a:r>
          </a:p>
          <a:p>
            <a:pPr eaLnBrk="1" hangingPunct="1"/>
            <a:endParaRPr lang="en-GB" altLang="en-US" sz="1600"/>
          </a:p>
          <a:p>
            <a:pPr eaLnBrk="1" hangingPunct="1"/>
            <a:r>
              <a:rPr lang="en-GB" altLang="en-US" sz="1600"/>
              <a:t>Double interpretation = as the participant is trying to make sense of their world, and the researcher is also trying to make sense of the participant making sense  of their life world</a:t>
            </a:r>
          </a:p>
        </p:txBody>
      </p:sp>
    </p:spTree>
    <p:extLst>
      <p:ext uri="{BB962C8B-B14F-4D97-AF65-F5344CB8AC3E}">
        <p14:creationId xmlns:p14="http://schemas.microsoft.com/office/powerpoint/2010/main" val="3608592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8225" indent="-287779" eaLnBrk="0" hangingPunct="0">
              <a:defRPr>
                <a:solidFill>
                  <a:schemeClr val="tx1"/>
                </a:solidFill>
                <a:latin typeface="Arial" charset="0"/>
              </a:defRPr>
            </a:lvl2pPr>
            <a:lvl3pPr marL="1151115" indent="-230223" eaLnBrk="0" hangingPunct="0">
              <a:defRPr>
                <a:solidFill>
                  <a:schemeClr val="tx1"/>
                </a:solidFill>
                <a:latin typeface="Arial" charset="0"/>
              </a:defRPr>
            </a:lvl3pPr>
            <a:lvl4pPr marL="1611561" indent="-230223" eaLnBrk="0" hangingPunct="0">
              <a:defRPr>
                <a:solidFill>
                  <a:schemeClr val="tx1"/>
                </a:solidFill>
                <a:latin typeface="Arial" charset="0"/>
              </a:defRPr>
            </a:lvl4pPr>
            <a:lvl5pPr marL="2072008" indent="-230223" eaLnBrk="0" hangingPunct="0">
              <a:defRPr>
                <a:solidFill>
                  <a:schemeClr val="tx1"/>
                </a:solidFill>
                <a:latin typeface="Arial" charset="0"/>
              </a:defRPr>
            </a:lvl5pPr>
            <a:lvl6pPr marL="2532454" indent="-230223" eaLnBrk="0" fontAlgn="base" hangingPunct="0">
              <a:spcBef>
                <a:spcPct val="0"/>
              </a:spcBef>
              <a:spcAft>
                <a:spcPct val="0"/>
              </a:spcAft>
              <a:defRPr>
                <a:solidFill>
                  <a:schemeClr val="tx1"/>
                </a:solidFill>
                <a:latin typeface="Arial" charset="0"/>
              </a:defRPr>
            </a:lvl6pPr>
            <a:lvl7pPr marL="2992900" indent="-230223" eaLnBrk="0" fontAlgn="base" hangingPunct="0">
              <a:spcBef>
                <a:spcPct val="0"/>
              </a:spcBef>
              <a:spcAft>
                <a:spcPct val="0"/>
              </a:spcAft>
              <a:defRPr>
                <a:solidFill>
                  <a:schemeClr val="tx1"/>
                </a:solidFill>
                <a:latin typeface="Arial" charset="0"/>
              </a:defRPr>
            </a:lvl7pPr>
            <a:lvl8pPr marL="3453346" indent="-230223" eaLnBrk="0" fontAlgn="base" hangingPunct="0">
              <a:spcBef>
                <a:spcPct val="0"/>
              </a:spcBef>
              <a:spcAft>
                <a:spcPct val="0"/>
              </a:spcAft>
              <a:defRPr>
                <a:solidFill>
                  <a:schemeClr val="tx1"/>
                </a:solidFill>
                <a:latin typeface="Arial" charset="0"/>
              </a:defRPr>
            </a:lvl8pPr>
            <a:lvl9pPr marL="3913792" indent="-230223" eaLnBrk="0" fontAlgn="base" hangingPunct="0">
              <a:spcBef>
                <a:spcPct val="0"/>
              </a:spcBef>
              <a:spcAft>
                <a:spcPct val="0"/>
              </a:spcAft>
              <a:defRPr>
                <a:solidFill>
                  <a:schemeClr val="tx1"/>
                </a:solidFill>
                <a:latin typeface="Arial" charset="0"/>
              </a:defRPr>
            </a:lvl9pPr>
          </a:lstStyle>
          <a:p>
            <a:pPr eaLnBrk="1" hangingPunct="1"/>
            <a:fld id="{DC446B7D-A778-473A-A968-71B07A0B18C5}" type="slidenum">
              <a:rPr lang="en-GB" altLang="en-US" smtClean="0"/>
              <a:pPr eaLnBrk="1" hangingPunct="1"/>
              <a:t>21</a:t>
            </a:fld>
            <a:endParaRPr lang="en-GB" altLang="en-US" smtClean="0"/>
          </a:p>
        </p:txBody>
      </p:sp>
    </p:spTree>
    <p:extLst>
      <p:ext uri="{BB962C8B-B14F-4D97-AF65-F5344CB8AC3E}">
        <p14:creationId xmlns:p14="http://schemas.microsoft.com/office/powerpoint/2010/main" val="67555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72B258-BD33-4AE3-9DA2-B1AFC2AA59CA}" type="slidenum">
              <a:rPr lang="en-US"/>
              <a:pPr/>
              <a:t>22</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a:buFontTx/>
              <a:buChar char="•"/>
            </a:pPr>
            <a:r>
              <a:rPr lang="en-US"/>
              <a:t>So what is an actual “experiment”? Three characteristics:</a:t>
            </a:r>
          </a:p>
          <a:p>
            <a:pPr>
              <a:buFontTx/>
              <a:buChar char="•"/>
            </a:pPr>
            <a:endParaRPr lang="en-US"/>
          </a:p>
          <a:p>
            <a:pPr>
              <a:buFontTx/>
              <a:buChar char="•"/>
            </a:pPr>
            <a:r>
              <a:rPr lang="en-US"/>
              <a:t>Researcher manipulates (controls) one or more variables</a:t>
            </a:r>
          </a:p>
          <a:p>
            <a:pPr lvl="1">
              <a:buFontTx/>
              <a:buChar char="•"/>
            </a:pPr>
            <a:r>
              <a:rPr lang="en-US"/>
              <a:t>So if I am researching a new drug, I will manipulate the variable (the drug) by introducing a control group and possibly multiple groups with different dosages</a:t>
            </a:r>
          </a:p>
          <a:p>
            <a:pPr>
              <a:buFontTx/>
              <a:buChar char="•"/>
            </a:pPr>
            <a:r>
              <a:rPr lang="en-US"/>
              <a:t>Researcher measures whether this manipulation influences other variables</a:t>
            </a:r>
          </a:p>
          <a:p>
            <a:pPr lvl="1">
              <a:buFontTx/>
              <a:buChar char="•"/>
            </a:pPr>
            <a:r>
              <a:rPr lang="en-US"/>
              <a:t>So if my drug is a new medicine for headaches, I want to measure whether taking the drug affects the amount of headaches the participants are experiencing</a:t>
            </a:r>
          </a:p>
          <a:p>
            <a:pPr>
              <a:buFontTx/>
              <a:buChar char="•"/>
            </a:pPr>
            <a:r>
              <a:rPr lang="en-US"/>
              <a:t>Researcher attempts to control extraneous factors that might influence the outcome of the experiment</a:t>
            </a:r>
          </a:p>
          <a:p>
            <a:pPr lvl="1">
              <a:buFontTx/>
              <a:buChar char="•"/>
            </a:pPr>
            <a:r>
              <a:rPr lang="en-US"/>
              <a:t>I want to make sure to control variables like stress and allergies, both of which can lead to headaches independently of my medicine</a:t>
            </a:r>
          </a:p>
        </p:txBody>
      </p:sp>
    </p:spTree>
    <p:extLst>
      <p:ext uri="{BB962C8B-B14F-4D97-AF65-F5344CB8AC3E}">
        <p14:creationId xmlns:p14="http://schemas.microsoft.com/office/powerpoint/2010/main" val="1542116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72B258-BD33-4AE3-9DA2-B1AFC2AA59CA}" type="slidenum">
              <a:rPr lang="en-US"/>
              <a:pPr/>
              <a:t>23</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a:buFontTx/>
              <a:buChar char="•"/>
            </a:pPr>
            <a:r>
              <a:rPr lang="en-US"/>
              <a:t>So what is an actual “experiment”? Three characteristics:</a:t>
            </a:r>
          </a:p>
          <a:p>
            <a:pPr>
              <a:buFontTx/>
              <a:buChar char="•"/>
            </a:pPr>
            <a:endParaRPr lang="en-US"/>
          </a:p>
          <a:p>
            <a:pPr>
              <a:buFontTx/>
              <a:buChar char="•"/>
            </a:pPr>
            <a:r>
              <a:rPr lang="en-US"/>
              <a:t>Researcher manipulates (controls) one or more variables</a:t>
            </a:r>
          </a:p>
          <a:p>
            <a:pPr lvl="1">
              <a:buFontTx/>
              <a:buChar char="•"/>
            </a:pPr>
            <a:r>
              <a:rPr lang="en-US"/>
              <a:t>So if I am researching a new drug, I will manipulate the variable (the drug) by introducing a control group and possibly multiple groups with different dosages</a:t>
            </a:r>
          </a:p>
          <a:p>
            <a:pPr>
              <a:buFontTx/>
              <a:buChar char="•"/>
            </a:pPr>
            <a:r>
              <a:rPr lang="en-US"/>
              <a:t>Researcher measures whether this manipulation influences other variables</a:t>
            </a:r>
          </a:p>
          <a:p>
            <a:pPr lvl="1">
              <a:buFontTx/>
              <a:buChar char="•"/>
            </a:pPr>
            <a:r>
              <a:rPr lang="en-US"/>
              <a:t>So if my drug is a new medicine for headaches, I want to measure whether taking the drug affects the amount of headaches the participants are experiencing</a:t>
            </a:r>
          </a:p>
          <a:p>
            <a:pPr>
              <a:buFontTx/>
              <a:buChar char="•"/>
            </a:pPr>
            <a:r>
              <a:rPr lang="en-US"/>
              <a:t>Researcher attempts to control extraneous factors that might influence the outcome of the experiment</a:t>
            </a:r>
          </a:p>
          <a:p>
            <a:pPr lvl="1">
              <a:buFontTx/>
              <a:buChar char="•"/>
            </a:pPr>
            <a:r>
              <a:rPr lang="en-US"/>
              <a:t>I want to make sure to control variables like stress and allergies, both of which can lead to headaches independently of my medicine</a:t>
            </a:r>
          </a:p>
        </p:txBody>
      </p:sp>
    </p:spTree>
    <p:extLst>
      <p:ext uri="{BB962C8B-B14F-4D97-AF65-F5344CB8AC3E}">
        <p14:creationId xmlns:p14="http://schemas.microsoft.com/office/powerpoint/2010/main" val="39927399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72B258-BD33-4AE3-9DA2-B1AFC2AA59CA}" type="slidenum">
              <a:rPr lang="en-US"/>
              <a:pPr/>
              <a:t>24</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a:buFontTx/>
              <a:buChar char="•"/>
            </a:pPr>
            <a:r>
              <a:rPr lang="en-US"/>
              <a:t>So what is an actual “experiment”? Three characteristics:</a:t>
            </a:r>
          </a:p>
          <a:p>
            <a:pPr>
              <a:buFontTx/>
              <a:buChar char="•"/>
            </a:pPr>
            <a:endParaRPr lang="en-US"/>
          </a:p>
          <a:p>
            <a:pPr>
              <a:buFontTx/>
              <a:buChar char="•"/>
            </a:pPr>
            <a:r>
              <a:rPr lang="en-US"/>
              <a:t>Researcher manipulates (controls) one or more variables</a:t>
            </a:r>
          </a:p>
          <a:p>
            <a:pPr lvl="1">
              <a:buFontTx/>
              <a:buChar char="•"/>
            </a:pPr>
            <a:r>
              <a:rPr lang="en-US"/>
              <a:t>So if I am researching a new drug, I will manipulate the variable (the drug) by introducing a control group and possibly multiple groups with different dosages</a:t>
            </a:r>
          </a:p>
          <a:p>
            <a:pPr>
              <a:buFontTx/>
              <a:buChar char="•"/>
            </a:pPr>
            <a:r>
              <a:rPr lang="en-US"/>
              <a:t>Researcher measures whether this manipulation influences other variables</a:t>
            </a:r>
          </a:p>
          <a:p>
            <a:pPr lvl="1">
              <a:buFontTx/>
              <a:buChar char="•"/>
            </a:pPr>
            <a:r>
              <a:rPr lang="en-US"/>
              <a:t>So if my drug is a new medicine for headaches, I want to measure whether taking the drug affects the amount of headaches the participants are experiencing</a:t>
            </a:r>
          </a:p>
          <a:p>
            <a:pPr>
              <a:buFontTx/>
              <a:buChar char="•"/>
            </a:pPr>
            <a:r>
              <a:rPr lang="en-US"/>
              <a:t>Researcher attempts to control extraneous factors that might influence the outcome of the experiment</a:t>
            </a:r>
          </a:p>
          <a:p>
            <a:pPr lvl="1">
              <a:buFontTx/>
              <a:buChar char="•"/>
            </a:pPr>
            <a:r>
              <a:rPr lang="en-US"/>
              <a:t>I want to make sure to control variables like stress and allergies, both of which can lead to headaches independently of my medicine</a:t>
            </a:r>
          </a:p>
        </p:txBody>
      </p:sp>
    </p:spTree>
    <p:extLst>
      <p:ext uri="{BB962C8B-B14F-4D97-AF65-F5344CB8AC3E}">
        <p14:creationId xmlns:p14="http://schemas.microsoft.com/office/powerpoint/2010/main" val="990401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17575" y="744538"/>
            <a:ext cx="4962525"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D12CD41D-3F5C-43CE-8057-B943789C6FC3}" type="slidenum">
              <a:rPr lang="en-GB" smtClean="0"/>
              <a:pPr eaLnBrk="1" hangingPunct="1"/>
              <a:t>25</a:t>
            </a:fld>
            <a:endParaRPr lang="en-GB" smtClean="0"/>
          </a:p>
        </p:txBody>
      </p:sp>
    </p:spTree>
    <p:extLst>
      <p:ext uri="{BB962C8B-B14F-4D97-AF65-F5344CB8AC3E}">
        <p14:creationId xmlns:p14="http://schemas.microsoft.com/office/powerpoint/2010/main" val="2865512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9BCCD9-2A0D-491B-B703-C4C9BCD1E95B}" type="slidenum">
              <a:rPr lang="en-US"/>
              <a:pPr/>
              <a:t>26</a:t>
            </a:fld>
            <a:endParaRPr lang="en-US"/>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pPr>
              <a:buFontTx/>
              <a:buChar char="•"/>
            </a:pPr>
            <a:r>
              <a:rPr lang="en-US"/>
              <a:t>Survey Research: a method of research in which information about a topic is obtained by administering questionnaires or interviews to many people</a:t>
            </a:r>
          </a:p>
          <a:p>
            <a:pPr lvl="1">
              <a:buFontTx/>
              <a:buChar char="•"/>
            </a:pPr>
            <a:r>
              <a:rPr lang="en-US"/>
              <a:t>We have surveys over just about every imaginable topic, from religious beliefs to grocery shopping preferences and more!</a:t>
            </a:r>
          </a:p>
          <a:p>
            <a:pPr lvl="1">
              <a:buFontTx/>
              <a:buChar char="•"/>
            </a:pPr>
            <a:endParaRPr lang="en-US"/>
          </a:p>
          <a:p>
            <a:pPr>
              <a:buFontTx/>
              <a:buChar char="•"/>
            </a:pPr>
            <a:r>
              <a:rPr lang="en-US"/>
              <a:t>Key terms:</a:t>
            </a:r>
          </a:p>
          <a:p>
            <a:pPr lvl="1">
              <a:buFontTx/>
              <a:buChar char="•"/>
            </a:pPr>
            <a:r>
              <a:rPr lang="en-US"/>
              <a:t>Population: consists of all the individuals that we are interested in drawing a conclusion about</a:t>
            </a:r>
          </a:p>
          <a:p>
            <a:pPr lvl="2">
              <a:buFontTx/>
              <a:buChar char="•"/>
            </a:pPr>
            <a:r>
              <a:rPr lang="en-US"/>
              <a:t>Let’s say we are doing a study on dog owners. Who is the population of interest? Every single dog owner!</a:t>
            </a:r>
          </a:p>
          <a:p>
            <a:pPr lvl="3">
              <a:buFontTx/>
              <a:buChar char="•"/>
            </a:pPr>
            <a:r>
              <a:rPr lang="en-US"/>
              <a:t>Can we ask questions of every single dog owner? Probably not…</a:t>
            </a:r>
          </a:p>
          <a:p>
            <a:pPr lvl="1">
              <a:buFontTx/>
              <a:buChar char="•"/>
            </a:pPr>
            <a:r>
              <a:rPr lang="en-US"/>
              <a:t>A sample is a subset of individuals drawn from the larger population</a:t>
            </a:r>
          </a:p>
          <a:p>
            <a:pPr lvl="2">
              <a:buFontTx/>
              <a:buChar char="•"/>
            </a:pPr>
            <a:r>
              <a:rPr lang="en-US"/>
              <a:t>Since we can’t ask every single dog owner, we take a sample of the population</a:t>
            </a:r>
          </a:p>
          <a:p>
            <a:pPr lvl="3">
              <a:buFontTx/>
              <a:buChar char="•"/>
            </a:pPr>
            <a:r>
              <a:rPr lang="en-US"/>
              <a:t>This can be done in many different ways…</a:t>
            </a:r>
          </a:p>
        </p:txBody>
      </p:sp>
    </p:spTree>
    <p:extLst>
      <p:ext uri="{BB962C8B-B14F-4D97-AF65-F5344CB8AC3E}">
        <p14:creationId xmlns:p14="http://schemas.microsoft.com/office/powerpoint/2010/main" val="40551246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59F727-8F51-4DBC-9D85-140703E15848}" type="slidenum">
              <a:rPr lang="en-US"/>
              <a:pPr/>
              <a:t>27</a:t>
            </a:fld>
            <a:endParaRPr lang="en-US"/>
          </a:p>
        </p:txBody>
      </p:sp>
      <p:sp>
        <p:nvSpPr>
          <p:cNvPr id="45058" name="Rectangle 2"/>
          <p:cNvSpPr>
            <a:spLocks noGrp="1" noRot="1" noChangeAspect="1" noChangeArrowheads="1"/>
          </p:cNvSpPr>
          <p:nvPr>
            <p:ph type="sldImg"/>
          </p:nvPr>
        </p:nvSpPr>
        <p:spPr bwMode="auto">
          <a:xfrm>
            <a:off x="917575" y="744538"/>
            <a:ext cx="4962525" cy="3722687"/>
          </a:xfrm>
          <a:prstGeom prst="rect">
            <a:avLst/>
          </a:prstGeom>
          <a:solidFill>
            <a:srgbClr val="FFFFFF"/>
          </a:solidFill>
          <a:ln>
            <a:solidFill>
              <a:srgbClr val="000000"/>
            </a:solidFill>
            <a:miter lim="800000"/>
            <a:headEnd/>
            <a:tailEnd/>
          </a:ln>
        </p:spPr>
      </p:sp>
      <p:sp>
        <p:nvSpPr>
          <p:cNvPr id="45059" name="Rectangle 3"/>
          <p:cNvSpPr>
            <a:spLocks noGrp="1" noChangeArrowheads="1"/>
          </p:cNvSpPr>
          <p:nvPr>
            <p:ph type="body" idx="1"/>
          </p:nvPr>
        </p:nvSpPr>
        <p:spPr bwMode="auto">
          <a:xfrm>
            <a:off x="906357" y="4715153"/>
            <a:ext cx="4984962" cy="4466987"/>
          </a:xfrm>
          <a:prstGeom prst="rect">
            <a:avLst/>
          </a:prstGeom>
          <a:solidFill>
            <a:srgbClr val="FFFFFF"/>
          </a:solidFill>
          <a:ln>
            <a:solidFill>
              <a:srgbClr val="000000"/>
            </a:solidFill>
            <a:miter lim="800000"/>
            <a:headEnd/>
            <a:tailEnd/>
          </a:ln>
        </p:spPr>
        <p:txBody>
          <a:bodyPr/>
          <a:lstStyle/>
          <a:p>
            <a:r>
              <a:rPr lang="en-US"/>
              <a:t>This figure allows us to easily see the differences between a representative and a non-representative sample…</a:t>
            </a:r>
          </a:p>
        </p:txBody>
      </p:sp>
    </p:spTree>
    <p:extLst>
      <p:ext uri="{BB962C8B-B14F-4D97-AF65-F5344CB8AC3E}">
        <p14:creationId xmlns:p14="http://schemas.microsoft.com/office/powerpoint/2010/main" val="1264929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CED16F-FA4E-4073-A4FC-FA0BBE1741FF}" type="slidenum">
              <a:rPr lang="en-US"/>
              <a:pPr/>
              <a:t>29</a:t>
            </a:fld>
            <a:endParaRPr lang="en-US"/>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pPr>
              <a:buFontTx/>
              <a:buChar char="•"/>
            </a:pPr>
            <a:r>
              <a:rPr lang="en-US" dirty="0"/>
              <a:t>In </a:t>
            </a:r>
            <a:r>
              <a:rPr lang="en-US" dirty="0" err="1"/>
              <a:t>correlational</a:t>
            </a:r>
            <a:r>
              <a:rPr lang="en-US" dirty="0"/>
              <a:t> research, the researcher:</a:t>
            </a:r>
          </a:p>
          <a:p>
            <a:pPr lvl="1">
              <a:buFontTx/>
              <a:buChar char="•"/>
            </a:pPr>
            <a:r>
              <a:rPr lang="en-US" dirty="0"/>
              <a:t>Measures one variable (like height, for example)</a:t>
            </a:r>
          </a:p>
          <a:p>
            <a:pPr lvl="1">
              <a:buFontTx/>
              <a:buChar char="•"/>
            </a:pPr>
            <a:r>
              <a:rPr lang="en-US" dirty="0"/>
              <a:t>Measures a second variable (like shoe size, for example)</a:t>
            </a:r>
          </a:p>
          <a:p>
            <a:pPr lvl="1">
              <a:buFontTx/>
              <a:buChar char="•"/>
            </a:pPr>
            <a:r>
              <a:rPr lang="en-US" dirty="0"/>
              <a:t>Statistically determines whether variable X and variable Y are related - so are height and shoe size related?</a:t>
            </a:r>
          </a:p>
          <a:p>
            <a:pPr lvl="2">
              <a:buFontTx/>
              <a:buChar char="•"/>
            </a:pPr>
            <a:r>
              <a:rPr lang="en-US" b="1" dirty="0"/>
              <a:t>Note: </a:t>
            </a:r>
            <a:r>
              <a:rPr lang="en-US" b="1" dirty="0" err="1"/>
              <a:t>correlational</a:t>
            </a:r>
            <a:r>
              <a:rPr lang="en-US" b="1" dirty="0"/>
              <a:t> research does not manipulate anything; it simply measures pre-existing variables</a:t>
            </a:r>
          </a:p>
          <a:p>
            <a:pPr lvl="2">
              <a:buFontTx/>
              <a:buChar char="•"/>
            </a:pPr>
            <a:endParaRPr lang="en-US" b="1" dirty="0"/>
          </a:p>
          <a:p>
            <a:pPr>
              <a:buFontTx/>
              <a:buChar char="•"/>
            </a:pPr>
            <a:r>
              <a:rPr lang="en-US" dirty="0"/>
              <a:t>Example: study conducted by Ed </a:t>
            </a:r>
            <a:r>
              <a:rPr lang="en-US" dirty="0" err="1"/>
              <a:t>Diener</a:t>
            </a:r>
            <a:r>
              <a:rPr lang="en-US" dirty="0"/>
              <a:t> and Martin Seligman (Very Happy People) - see diagram</a:t>
            </a:r>
          </a:p>
        </p:txBody>
      </p:sp>
    </p:spTree>
    <p:extLst>
      <p:ext uri="{BB962C8B-B14F-4D97-AF65-F5344CB8AC3E}">
        <p14:creationId xmlns:p14="http://schemas.microsoft.com/office/powerpoint/2010/main" val="14111771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1F03D4-4B6C-403F-867E-39EE221EBE6C}" type="slidenum">
              <a:rPr lang="en-US"/>
              <a:pPr/>
              <a:t>30</a:t>
            </a:fld>
            <a:endParaRPr lang="en-US"/>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pPr>
              <a:buFontTx/>
              <a:buChar char="•"/>
            </a:pPr>
            <a:r>
              <a:rPr lang="en-US"/>
              <a:t>It is very important to recognize that correlation does not equal causation!!</a:t>
            </a:r>
          </a:p>
          <a:p>
            <a:pPr lvl="1">
              <a:buFontTx/>
              <a:buChar char="•"/>
            </a:pPr>
            <a:r>
              <a:rPr lang="en-US"/>
              <a:t>Why? Because we do not know exactly how to interpret correlations - even strong ones</a:t>
            </a:r>
          </a:p>
          <a:p>
            <a:pPr lvl="2">
              <a:buFontTx/>
              <a:buChar char="•"/>
            </a:pPr>
            <a:r>
              <a:rPr lang="en-US"/>
              <a:t>For example, how might we interpret a correlation (relationship) between height and shoe size?</a:t>
            </a:r>
          </a:p>
          <a:p>
            <a:pPr lvl="2">
              <a:buFontTx/>
              <a:buChar char="•"/>
            </a:pPr>
            <a:endParaRPr lang="en-US"/>
          </a:p>
          <a:p>
            <a:pPr>
              <a:buFontTx/>
              <a:buChar char="•"/>
            </a:pPr>
            <a:r>
              <a:rPr lang="en-US"/>
              <a:t>Perhaps height (X) causes bigger feet (Y)</a:t>
            </a:r>
          </a:p>
          <a:p>
            <a:pPr>
              <a:buFontTx/>
              <a:buChar char="•"/>
            </a:pPr>
            <a:r>
              <a:rPr lang="en-US"/>
              <a:t>Perhaps having bigger feet (Y) cause greater height (X)</a:t>
            </a:r>
          </a:p>
          <a:p>
            <a:pPr>
              <a:buFontTx/>
              <a:buChar char="•"/>
            </a:pPr>
            <a:r>
              <a:rPr lang="en-US"/>
              <a:t>Perhaps both variables influence each other </a:t>
            </a:r>
          </a:p>
          <a:p>
            <a:pPr>
              <a:buFontTx/>
              <a:buChar char="•"/>
            </a:pPr>
            <a:r>
              <a:rPr lang="en-US"/>
              <a:t>Perhaps a third variable (nutrition) influences both</a:t>
            </a:r>
          </a:p>
          <a:p>
            <a:pPr>
              <a:buFontTx/>
              <a:buChar char="•"/>
            </a:pPr>
            <a:endParaRPr lang="en-US"/>
          </a:p>
          <a:p>
            <a:pPr>
              <a:buFontTx/>
              <a:buChar char="•"/>
            </a:pPr>
            <a:r>
              <a:rPr lang="en-US"/>
              <a:t>Since we do not know, based on correlations, which of these interpretations is correct, we cannot assert that one variable caused another!</a:t>
            </a:r>
          </a:p>
          <a:p>
            <a:pPr lvl="3">
              <a:buFontTx/>
              <a:buChar char="•"/>
            </a:pPr>
            <a:endParaRPr lang="en-US"/>
          </a:p>
        </p:txBody>
      </p:sp>
    </p:spTree>
    <p:extLst>
      <p:ext uri="{BB962C8B-B14F-4D97-AF65-F5344CB8AC3E}">
        <p14:creationId xmlns:p14="http://schemas.microsoft.com/office/powerpoint/2010/main" val="318236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F643A1-1C11-4452-9C72-177E24B217E2}" type="slidenum">
              <a:rPr lang="en-US"/>
              <a:pPr/>
              <a:t>33</a:t>
            </a:fld>
            <a:endParaRPr lang="en-US"/>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r>
              <a:rPr lang="en-US"/>
              <a:t>Interpretation problem using the Research Close-Up example</a:t>
            </a:r>
          </a:p>
        </p:txBody>
      </p:sp>
    </p:spTree>
    <p:extLst>
      <p:ext uri="{BB962C8B-B14F-4D97-AF65-F5344CB8AC3E}">
        <p14:creationId xmlns:p14="http://schemas.microsoft.com/office/powerpoint/2010/main" val="17449976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F1F03D4-4B6C-403F-867E-39EE221EBE6C}" type="slidenum">
              <a:rPr lang="en-US"/>
              <a:pPr/>
              <a:t>34</a:t>
            </a:fld>
            <a:endParaRPr lang="en-US"/>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pPr>
              <a:buFontTx/>
              <a:buChar char="•"/>
            </a:pPr>
            <a:r>
              <a:rPr lang="en-US"/>
              <a:t>It is very important to recognize that correlation does not equal causation!!</a:t>
            </a:r>
          </a:p>
          <a:p>
            <a:pPr lvl="1">
              <a:buFontTx/>
              <a:buChar char="•"/>
            </a:pPr>
            <a:r>
              <a:rPr lang="en-US"/>
              <a:t>Why? Because we do not know exactly how to interpret correlations - even strong ones</a:t>
            </a:r>
          </a:p>
          <a:p>
            <a:pPr lvl="2">
              <a:buFontTx/>
              <a:buChar char="•"/>
            </a:pPr>
            <a:r>
              <a:rPr lang="en-US"/>
              <a:t>For example, how might we interpret a correlation (relationship) between height and shoe size?</a:t>
            </a:r>
          </a:p>
          <a:p>
            <a:pPr lvl="2">
              <a:buFontTx/>
              <a:buChar char="•"/>
            </a:pPr>
            <a:endParaRPr lang="en-US"/>
          </a:p>
          <a:p>
            <a:pPr>
              <a:buFontTx/>
              <a:buChar char="•"/>
            </a:pPr>
            <a:r>
              <a:rPr lang="en-US"/>
              <a:t>Perhaps height (X) causes bigger feet (Y)</a:t>
            </a:r>
          </a:p>
          <a:p>
            <a:pPr>
              <a:buFontTx/>
              <a:buChar char="•"/>
            </a:pPr>
            <a:r>
              <a:rPr lang="en-US"/>
              <a:t>Perhaps having bigger feet (Y) cause greater height (X)</a:t>
            </a:r>
          </a:p>
          <a:p>
            <a:pPr>
              <a:buFontTx/>
              <a:buChar char="•"/>
            </a:pPr>
            <a:r>
              <a:rPr lang="en-US"/>
              <a:t>Perhaps both variables influence each other </a:t>
            </a:r>
          </a:p>
          <a:p>
            <a:pPr>
              <a:buFontTx/>
              <a:buChar char="•"/>
            </a:pPr>
            <a:r>
              <a:rPr lang="en-US"/>
              <a:t>Perhaps a third variable (nutrition) influences both</a:t>
            </a:r>
          </a:p>
          <a:p>
            <a:pPr>
              <a:buFontTx/>
              <a:buChar char="•"/>
            </a:pPr>
            <a:endParaRPr lang="en-US"/>
          </a:p>
          <a:p>
            <a:pPr>
              <a:buFontTx/>
              <a:buChar char="•"/>
            </a:pPr>
            <a:r>
              <a:rPr lang="en-US"/>
              <a:t>Since we do not know, based on correlations, which of these interpretations is correct, we cannot assert that one variable caused another!</a:t>
            </a:r>
          </a:p>
          <a:p>
            <a:pPr lvl="3">
              <a:buFontTx/>
              <a:buChar char="•"/>
            </a:pPr>
            <a:endParaRPr lang="en-US"/>
          </a:p>
        </p:txBody>
      </p:sp>
    </p:spTree>
    <p:extLst>
      <p:ext uri="{BB962C8B-B14F-4D97-AF65-F5344CB8AC3E}">
        <p14:creationId xmlns:p14="http://schemas.microsoft.com/office/powerpoint/2010/main" val="31474641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76FA561D-A877-4B9A-9C88-AA65BEA4BC56}" type="slidenum">
              <a:rPr lang="en-GB" altLang="en-US" sz="1200" smtClean="0">
                <a:latin typeface="Times New Roman" pitchFamily="18" charset="0"/>
              </a:rPr>
              <a:pPr eaLnBrk="1" hangingPunct="1"/>
              <a:t>38</a:t>
            </a:fld>
            <a:endParaRPr lang="en-GB" altLang="en-US" sz="1200" smtClean="0">
              <a:latin typeface="Times New Roman" pitchFamily="18" charset="0"/>
            </a:endParaRPr>
          </a:p>
        </p:txBody>
      </p:sp>
      <p:sp>
        <p:nvSpPr>
          <p:cNvPr id="60419" name="Rectangle 2"/>
          <p:cNvSpPr>
            <a:spLocks noGrp="1" noRot="1" noChangeAspect="1" noChangeArrowheads="1" noTextEdit="1"/>
          </p:cNvSpPr>
          <p:nvPr>
            <p:ph type="sldImg"/>
          </p:nvPr>
        </p:nvSpPr>
        <p:spPr>
          <a:ln/>
        </p:spPr>
      </p:sp>
      <p:sp>
        <p:nvSpPr>
          <p:cNvPr id="60420" name="Text Box 6"/>
          <p:cNvSpPr txBox="1">
            <a:spLocks noChangeArrowheads="1"/>
          </p:cNvSpPr>
          <p:nvPr/>
        </p:nvSpPr>
        <p:spPr bwMode="auto">
          <a:xfrm>
            <a:off x="981886" y="5128763"/>
            <a:ext cx="468284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spcBef>
                <a:spcPct val="50000"/>
              </a:spcBef>
            </a:pPr>
            <a:endParaRPr lang="en-US" altLang="en-US" sz="1200">
              <a:latin typeface="Times New Roman" pitchFamily="18" charset="0"/>
            </a:endParaRPr>
          </a:p>
        </p:txBody>
      </p:sp>
    </p:spTree>
    <p:extLst>
      <p:ext uri="{BB962C8B-B14F-4D97-AF65-F5344CB8AC3E}">
        <p14:creationId xmlns:p14="http://schemas.microsoft.com/office/powerpoint/2010/main" val="10080063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269B86D-3372-4480-8CF8-6A81B17E22BC}" type="slidenum">
              <a:rPr lang="en-GB" altLang="en-US" sz="1200" smtClean="0">
                <a:latin typeface="Times New Roman" pitchFamily="18" charset="0"/>
              </a:rPr>
              <a:pPr eaLnBrk="1" hangingPunct="1"/>
              <a:t>39</a:t>
            </a:fld>
            <a:endParaRPr lang="en-GB" altLang="en-US" sz="1200" smtClean="0">
              <a:latin typeface="Times New Roman" pitchFamily="18" charset="0"/>
            </a:endParaRPr>
          </a:p>
        </p:txBody>
      </p:sp>
      <p:sp>
        <p:nvSpPr>
          <p:cNvPr id="61443" name="Rectangle 2"/>
          <p:cNvSpPr>
            <a:spLocks noGrp="1" noRot="1" noChangeAspect="1" noChangeArrowheads="1" noTextEdit="1"/>
          </p:cNvSpPr>
          <p:nvPr>
            <p:ph type="sldImg"/>
          </p:nvPr>
        </p:nvSpPr>
        <p:spPr>
          <a:ln/>
        </p:spPr>
      </p:sp>
      <p:sp>
        <p:nvSpPr>
          <p:cNvPr id="61444" name="Text Box 3"/>
          <p:cNvSpPr txBox="1">
            <a:spLocks noChangeArrowheads="1"/>
          </p:cNvSpPr>
          <p:nvPr/>
        </p:nvSpPr>
        <p:spPr bwMode="auto">
          <a:xfrm>
            <a:off x="981886" y="4715153"/>
            <a:ext cx="468284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spcBef>
                <a:spcPct val="50000"/>
              </a:spcBef>
            </a:pPr>
            <a:endParaRPr lang="en-US" altLang="en-US" sz="1400">
              <a:latin typeface="Times New Roman" pitchFamily="18" charset="0"/>
            </a:endParaRPr>
          </a:p>
        </p:txBody>
      </p:sp>
    </p:spTree>
    <p:extLst>
      <p:ext uri="{BB962C8B-B14F-4D97-AF65-F5344CB8AC3E}">
        <p14:creationId xmlns:p14="http://schemas.microsoft.com/office/powerpoint/2010/main" val="13088959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F22CE42A-DD46-4582-9016-8655E26B1992}" type="slidenum">
              <a:rPr lang="en-GB" smtClean="0"/>
              <a:pPr/>
              <a:t>41</a:t>
            </a:fld>
            <a:endParaRPr lang="en-GB" smtClean="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endParaRPr lang="en-US" smtClean="0"/>
          </a:p>
        </p:txBody>
      </p:sp>
    </p:spTree>
    <p:extLst>
      <p:ext uri="{BB962C8B-B14F-4D97-AF65-F5344CB8AC3E}">
        <p14:creationId xmlns:p14="http://schemas.microsoft.com/office/powerpoint/2010/main" val="1618392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F744FC-17F9-4C40-90DA-1EA13AA25FB5}" type="datetimeFigureOut">
              <a:rPr lang="en-GB" smtClean="0"/>
              <a:pPr/>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3043E-C9B9-4D09-A849-8B53DFFF7A8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762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295400"/>
            <a:ext cx="8382000" cy="2400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848100"/>
            <a:ext cx="8382000" cy="2400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a:xfrm>
            <a:off x="228600" y="6553200"/>
            <a:ext cx="8686800" cy="304800"/>
          </a:xfrm>
        </p:spPr>
        <p:txBody>
          <a:bodyPr/>
          <a:lstStyle>
            <a:lvl1pPr algn="l">
              <a:defRPr kumimoji="0" sz="1400">
                <a:solidFill>
                  <a:schemeClr val="tx1"/>
                </a:solidFill>
              </a:defRPr>
            </a:lvl1pPr>
          </a:lstStyle>
          <a:p>
            <a:r>
              <a:rPr lang="en-US"/>
              <a:t>Copyright © 2007 The McGraw-Hill Companies, Inc. Permission required for reproduction or display.</a:t>
            </a:r>
          </a:p>
          <a:p>
            <a:endParaRPr lang="en-US"/>
          </a:p>
        </p:txBody>
      </p:sp>
    </p:spTree>
    <p:extLst>
      <p:ext uri="{BB962C8B-B14F-4D97-AF65-F5344CB8AC3E}">
        <p14:creationId xmlns:p14="http://schemas.microsoft.com/office/powerpoint/2010/main" val="3866101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F744FC-17F9-4C40-90DA-1EA13AA25FB5}" type="datetimeFigureOut">
              <a:rPr lang="en-GB" smtClean="0"/>
              <a:pPr/>
              <a:t>19/10/2017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D3043E-C9B9-4D09-A849-8B53DFFF7A8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435" name="Rectangle 3"/>
          <p:cNvSpPr>
            <a:spLocks noGrp="1" noChangeArrowheads="1"/>
          </p:cNvSpPr>
          <p:nvPr>
            <p:ph type="ctrTitle"/>
          </p:nvPr>
        </p:nvSpPr>
        <p:spPr>
          <a:xfrm>
            <a:off x="565212" y="2276872"/>
            <a:ext cx="8229600" cy="1828800"/>
          </a:xfrm>
        </p:spPr>
        <p:txBody>
          <a:bodyPr/>
          <a:lstStyle/>
          <a:p>
            <a:pPr>
              <a:defRPr/>
            </a:pPr>
            <a:r>
              <a:rPr lang="en-GB" dirty="0" smtClean="0">
                <a:solidFill>
                  <a:schemeClr val="hlink"/>
                </a:solidFill>
              </a:rPr>
              <a:t>Session 1: Applied research Design: issues and applications</a:t>
            </a:r>
          </a:p>
        </p:txBody>
      </p:sp>
      <p:sp>
        <p:nvSpPr>
          <p:cNvPr id="3076" name="Text Box 4"/>
          <p:cNvSpPr txBox="1">
            <a:spLocks noChangeArrowheads="1"/>
          </p:cNvSpPr>
          <p:nvPr/>
        </p:nvSpPr>
        <p:spPr bwMode="auto">
          <a:xfrm>
            <a:off x="3707904" y="4725144"/>
            <a:ext cx="1944216" cy="461665"/>
          </a:xfrm>
          <a:prstGeom prst="rect">
            <a:avLst/>
          </a:prstGeom>
          <a:noFill/>
          <a:ln w="9525">
            <a:noFill/>
            <a:miter lim="800000"/>
            <a:headEnd/>
            <a:tailEnd/>
          </a:ln>
        </p:spPr>
        <p:txBody>
          <a:bodyPr wrap="square">
            <a:spAutoFit/>
          </a:bodyPr>
          <a:lstStyle/>
          <a:p>
            <a:pPr>
              <a:spcBef>
                <a:spcPct val="50000"/>
              </a:spcBef>
            </a:pPr>
            <a:r>
              <a:rPr lang="en-GB" sz="2400" dirty="0"/>
              <a:t>Dr Ceri Phelps </a:t>
            </a:r>
            <a:endParaRPr lang="en-US" sz="2400" dirty="0"/>
          </a:p>
        </p:txBody>
      </p:sp>
      <p:sp>
        <p:nvSpPr>
          <p:cNvPr id="4" name="Title 1"/>
          <p:cNvSpPr>
            <a:spLocks noGrp="1"/>
          </p:cNvSpPr>
          <p:nvPr/>
        </p:nvSpPr>
        <p:spPr>
          <a:xfrm>
            <a:off x="899592" y="692696"/>
            <a:ext cx="7416824" cy="1152128"/>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smtClean="0"/>
              <a:t>MSc Applied Social &amp; Health Psychology</a:t>
            </a:r>
          </a:p>
          <a:p>
            <a:r>
              <a:rPr lang="en-GB" sz="2400" dirty="0" smtClean="0"/>
              <a:t> </a:t>
            </a:r>
          </a:p>
          <a:p>
            <a:r>
              <a:rPr lang="en-GB" sz="2400" dirty="0" smtClean="0"/>
              <a:t>Applied Research, Ethics &amp; Analysis </a:t>
            </a:r>
            <a:endParaRPr lang="en-GB" sz="2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1143000"/>
          </a:xfrm>
        </p:spPr>
        <p:txBody>
          <a:bodyPr>
            <a:normAutofit fontScale="90000"/>
          </a:bodyPr>
          <a:lstStyle/>
          <a:p>
            <a:r>
              <a:rPr lang="en-GB" dirty="0" smtClean="0"/>
              <a:t>Different  types of research: </a:t>
            </a:r>
            <a:br>
              <a:rPr lang="en-GB" dirty="0" smtClean="0"/>
            </a:br>
            <a:r>
              <a:rPr lang="en-GB" dirty="0"/>
              <a:t/>
            </a:r>
            <a:br>
              <a:rPr lang="en-GB" dirty="0"/>
            </a:br>
            <a:endParaRPr lang="en-GB" dirty="0"/>
          </a:p>
        </p:txBody>
      </p:sp>
      <p:sp>
        <p:nvSpPr>
          <p:cNvPr id="3" name="Content Placeholder 2"/>
          <p:cNvSpPr>
            <a:spLocks noGrp="1"/>
          </p:cNvSpPr>
          <p:nvPr>
            <p:ph idx="1"/>
          </p:nvPr>
        </p:nvSpPr>
        <p:spPr>
          <a:xfrm>
            <a:off x="395536" y="1340768"/>
            <a:ext cx="8229600" cy="5001419"/>
          </a:xfrm>
        </p:spPr>
        <p:txBody>
          <a:bodyPr/>
          <a:lstStyle/>
          <a:p>
            <a:r>
              <a:rPr lang="en-GB" dirty="0" smtClean="0"/>
              <a:t>Basic versus applied research </a:t>
            </a:r>
          </a:p>
          <a:p>
            <a:endParaRPr lang="en-GB" dirty="0" smtClean="0"/>
          </a:p>
          <a:p>
            <a:r>
              <a:rPr lang="en-GB" dirty="0" smtClean="0"/>
              <a:t>Qualitative versus quantitative </a:t>
            </a:r>
          </a:p>
          <a:p>
            <a:endParaRPr lang="en-GB" dirty="0" smtClean="0"/>
          </a:p>
          <a:p>
            <a:r>
              <a:rPr lang="en-GB" dirty="0" smtClean="0"/>
              <a:t>Experimental V non-experimental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Qualitative and Quantitative Data </a:t>
            </a:r>
            <a:endParaRPr lang="en-GB" dirty="0"/>
          </a:p>
        </p:txBody>
      </p:sp>
      <p:sp>
        <p:nvSpPr>
          <p:cNvPr id="10243" name="Content Placeholder 2"/>
          <p:cNvSpPr>
            <a:spLocks noGrp="1"/>
          </p:cNvSpPr>
          <p:nvPr>
            <p:ph idx="1"/>
          </p:nvPr>
        </p:nvSpPr>
        <p:spPr>
          <a:xfrm>
            <a:off x="395288" y="2133600"/>
            <a:ext cx="2819400" cy="1655763"/>
          </a:xfrm>
        </p:spPr>
        <p:txBody>
          <a:bodyPr/>
          <a:lstStyle/>
          <a:p>
            <a:pPr>
              <a:buFont typeface="Wingdings 2" pitchFamily="18" charset="2"/>
              <a:buNone/>
            </a:pPr>
            <a:r>
              <a:rPr lang="en-GB" smtClean="0"/>
              <a:t>Qualitative </a:t>
            </a:r>
          </a:p>
        </p:txBody>
      </p:sp>
      <p:cxnSp>
        <p:nvCxnSpPr>
          <p:cNvPr id="5" name="Straight Arrow Connector 4"/>
          <p:cNvCxnSpPr/>
          <p:nvPr/>
        </p:nvCxnSpPr>
        <p:spPr>
          <a:xfrm rot="5400000">
            <a:off x="1151731" y="3320257"/>
            <a:ext cx="9366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Content Placeholder 2"/>
          <p:cNvSpPr txBox="1">
            <a:spLocks/>
          </p:cNvSpPr>
          <p:nvPr/>
        </p:nvSpPr>
        <p:spPr bwMode="auto">
          <a:xfrm>
            <a:off x="4716463" y="2133600"/>
            <a:ext cx="2817812" cy="1655763"/>
          </a:xfrm>
          <a:prstGeom prst="rect">
            <a:avLst/>
          </a:prstGeom>
          <a:noFill/>
          <a:ln w="9525">
            <a:noFill/>
            <a:miter lim="800000"/>
            <a:headEnd/>
            <a:tailEnd/>
          </a:ln>
        </p:spPr>
        <p:txBody>
          <a:bodyPr lIns="54864" tIns="91440"/>
          <a:lstStyle/>
          <a:p>
            <a:pPr marL="438150" indent="-319088" algn="l" eaLnBrk="0" hangingPunct="0">
              <a:buClr>
                <a:schemeClr val="accent1"/>
              </a:buClr>
              <a:buSzPct val="80000"/>
              <a:buFont typeface="Wingdings 2" pitchFamily="18" charset="2"/>
              <a:buNone/>
              <a:defRPr/>
            </a:pPr>
            <a:r>
              <a:rPr lang="en-GB" sz="3200" dirty="0">
                <a:latin typeface="+mn-lt"/>
                <a:cs typeface="+mn-cs"/>
              </a:rPr>
              <a:t>Quantitative </a:t>
            </a:r>
          </a:p>
        </p:txBody>
      </p:sp>
      <p:cxnSp>
        <p:nvCxnSpPr>
          <p:cNvPr id="7" name="Straight Arrow Connector 6"/>
          <p:cNvCxnSpPr/>
          <p:nvPr/>
        </p:nvCxnSpPr>
        <p:spPr>
          <a:xfrm rot="5400000">
            <a:off x="5545138" y="3248025"/>
            <a:ext cx="935038"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247" name="TextBox 7"/>
          <p:cNvSpPr txBox="1">
            <a:spLocks noChangeArrowheads="1"/>
          </p:cNvSpPr>
          <p:nvPr/>
        </p:nvSpPr>
        <p:spPr bwMode="auto">
          <a:xfrm>
            <a:off x="179388" y="3933825"/>
            <a:ext cx="3313112" cy="460375"/>
          </a:xfrm>
          <a:prstGeom prst="rect">
            <a:avLst/>
          </a:prstGeom>
          <a:noFill/>
          <a:ln w="9525">
            <a:solidFill>
              <a:schemeClr val="accent1"/>
            </a:solidFill>
            <a:miter lim="800000"/>
            <a:headEnd/>
            <a:tailEnd/>
          </a:ln>
        </p:spPr>
        <p:txBody>
          <a:bodyPr>
            <a:spAutoFit/>
          </a:bodyPr>
          <a:lstStyle/>
          <a:p>
            <a:r>
              <a:rPr lang="en-GB" sz="2400"/>
              <a:t>Free text/words </a:t>
            </a:r>
          </a:p>
        </p:txBody>
      </p:sp>
      <p:sp>
        <p:nvSpPr>
          <p:cNvPr id="10248" name="TextBox 8"/>
          <p:cNvSpPr txBox="1">
            <a:spLocks noChangeArrowheads="1"/>
          </p:cNvSpPr>
          <p:nvPr/>
        </p:nvSpPr>
        <p:spPr bwMode="auto">
          <a:xfrm>
            <a:off x="4067175" y="3933825"/>
            <a:ext cx="4321175" cy="2308225"/>
          </a:xfrm>
          <a:prstGeom prst="rect">
            <a:avLst/>
          </a:prstGeom>
          <a:noFill/>
          <a:ln w="9525">
            <a:solidFill>
              <a:schemeClr val="accent1"/>
            </a:solidFill>
            <a:miter lim="800000"/>
            <a:headEnd/>
            <a:tailEnd/>
          </a:ln>
        </p:spPr>
        <p:txBody>
          <a:bodyPr>
            <a:spAutoFit/>
          </a:bodyPr>
          <a:lstStyle/>
          <a:p>
            <a:r>
              <a:rPr lang="en-GB" sz="2400"/>
              <a:t>Numbers </a:t>
            </a:r>
          </a:p>
          <a:p>
            <a:endParaRPr lang="en-GB" sz="2400"/>
          </a:p>
          <a:p>
            <a:r>
              <a:rPr lang="en-GB" sz="2400"/>
              <a:t>Categories / Continuous</a:t>
            </a:r>
          </a:p>
          <a:p>
            <a:endParaRPr lang="en-GB" sz="2400"/>
          </a:p>
          <a:p>
            <a:r>
              <a:rPr lang="en-GB" sz="2400"/>
              <a:t>Nominal, Ordinal, Ratio, Interval</a:t>
            </a:r>
          </a:p>
        </p:txBody>
      </p:sp>
      <p:sp>
        <p:nvSpPr>
          <p:cNvPr id="9" name="TextBox 7"/>
          <p:cNvSpPr txBox="1">
            <a:spLocks noChangeArrowheads="1"/>
          </p:cNvSpPr>
          <p:nvPr/>
        </p:nvSpPr>
        <p:spPr bwMode="auto">
          <a:xfrm>
            <a:off x="251520" y="5013176"/>
            <a:ext cx="3313112" cy="460375"/>
          </a:xfrm>
          <a:prstGeom prst="rect">
            <a:avLst/>
          </a:prstGeom>
          <a:noFill/>
          <a:ln w="9525">
            <a:solidFill>
              <a:schemeClr val="accent1"/>
            </a:solidFill>
            <a:miter lim="800000"/>
            <a:headEnd/>
            <a:tailEnd/>
          </a:ln>
        </p:spPr>
        <p:txBody>
          <a:bodyPr>
            <a:spAutoFit/>
          </a:bodyPr>
          <a:lstStyle/>
          <a:p>
            <a:r>
              <a:rPr lang="en-GB" sz="2400" dirty="0" smtClean="0"/>
              <a:t>Photos/Videos</a:t>
            </a:r>
            <a:endParaRPr lang="en-GB" sz="2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body" idx="1"/>
          </p:nvPr>
        </p:nvSpPr>
        <p:spPr>
          <a:xfrm>
            <a:off x="395536" y="836712"/>
            <a:ext cx="8229600" cy="5257800"/>
          </a:xfrm>
        </p:spPr>
        <p:txBody>
          <a:bodyPr/>
          <a:lstStyle/>
          <a:p>
            <a:pPr lvl="1" eaLnBrk="1" hangingPunct="1">
              <a:lnSpc>
                <a:spcPct val="90000"/>
              </a:lnSpc>
              <a:buFontTx/>
              <a:buNone/>
            </a:pPr>
            <a:endParaRPr lang="en-GB" sz="2000" dirty="0" smtClean="0"/>
          </a:p>
          <a:p>
            <a:pPr lvl="1" eaLnBrk="1" hangingPunct="1">
              <a:lnSpc>
                <a:spcPct val="90000"/>
              </a:lnSpc>
              <a:buFontTx/>
              <a:buNone/>
            </a:pPr>
            <a:endParaRPr lang="en-GB" sz="2000" dirty="0" smtClean="0"/>
          </a:p>
          <a:p>
            <a:pPr>
              <a:lnSpc>
                <a:spcPct val="90000"/>
              </a:lnSpc>
            </a:pPr>
            <a:r>
              <a:rPr lang="en-GB" sz="2400" dirty="0" smtClean="0"/>
              <a:t>Quantitative research:</a:t>
            </a:r>
          </a:p>
          <a:p>
            <a:pPr lvl="1" eaLnBrk="1" hangingPunct="1">
              <a:lnSpc>
                <a:spcPct val="90000"/>
              </a:lnSpc>
            </a:pPr>
            <a:r>
              <a:rPr lang="en-GB" sz="2000" dirty="0" smtClean="0"/>
              <a:t>We are not really interested in the sample that we study – we are interested in the target population </a:t>
            </a:r>
          </a:p>
          <a:p>
            <a:pPr lvl="1" eaLnBrk="1" hangingPunct="1">
              <a:lnSpc>
                <a:spcPct val="90000"/>
              </a:lnSpc>
            </a:pPr>
            <a:r>
              <a:rPr lang="en-GB" sz="2000" dirty="0" smtClean="0"/>
              <a:t>Ability to generalise results to target population</a:t>
            </a:r>
          </a:p>
          <a:p>
            <a:pPr lvl="1" eaLnBrk="1" hangingPunct="1">
              <a:lnSpc>
                <a:spcPct val="90000"/>
              </a:lnSpc>
            </a:pPr>
            <a:endParaRPr lang="en-GB" sz="2000" dirty="0" smtClean="0"/>
          </a:p>
          <a:p>
            <a:pPr lvl="1" eaLnBrk="1" hangingPunct="1">
              <a:lnSpc>
                <a:spcPct val="90000"/>
              </a:lnSpc>
            </a:pPr>
            <a:endParaRPr lang="en-GB" sz="2000" dirty="0" smtClean="0"/>
          </a:p>
          <a:p>
            <a:pPr>
              <a:lnSpc>
                <a:spcPct val="90000"/>
              </a:lnSpc>
            </a:pPr>
            <a:r>
              <a:rPr lang="en-GB" sz="2400" dirty="0" smtClean="0"/>
              <a:t>Qualitative research:</a:t>
            </a:r>
          </a:p>
          <a:p>
            <a:pPr lvl="1" eaLnBrk="1" hangingPunct="1">
              <a:lnSpc>
                <a:spcPct val="90000"/>
              </a:lnSpc>
              <a:buFontTx/>
              <a:buChar char="-"/>
            </a:pPr>
            <a:r>
              <a:rPr lang="en-GB" sz="2000" dirty="0" smtClean="0"/>
              <a:t>Interested in the specific experiences of our sample -  the “life-world” of our participants</a:t>
            </a:r>
          </a:p>
          <a:p>
            <a:pPr lvl="1" eaLnBrk="1" hangingPunct="1">
              <a:lnSpc>
                <a:spcPct val="90000"/>
              </a:lnSpc>
              <a:buFontTx/>
              <a:buChar char="-"/>
            </a:pPr>
            <a:r>
              <a:rPr lang="en-GB" sz="2000" dirty="0" smtClean="0"/>
              <a:t>Do not attempt to generalise to larger populations</a:t>
            </a:r>
          </a:p>
          <a:p>
            <a:pPr lvl="1" eaLnBrk="1" hangingPunct="1">
              <a:lnSpc>
                <a:spcPct val="90000"/>
              </a:lnSpc>
              <a:buFontTx/>
              <a:buChar char="-"/>
            </a:pPr>
            <a:endParaRPr lang="en-GB" sz="2000" dirty="0" smtClean="0"/>
          </a:p>
          <a:p>
            <a:pPr>
              <a:lnSpc>
                <a:spcPct val="90000"/>
              </a:lnSpc>
            </a:pPr>
            <a:r>
              <a:rPr lang="en-GB" sz="2400" dirty="0" smtClean="0"/>
              <a:t>NB: Growing role of “Mixed Methods” research!</a:t>
            </a:r>
          </a:p>
          <a:p>
            <a:pPr lvl="1" eaLnBrk="1" hangingPunct="1">
              <a:lnSpc>
                <a:spcPct val="90000"/>
              </a:lnSpc>
              <a:buFontTx/>
              <a:buChar char="-"/>
            </a:pPr>
            <a:endParaRPr lang="en-GB" sz="2000" dirty="0" smtClean="0"/>
          </a:p>
          <a:p>
            <a:pPr lvl="1" eaLnBrk="1" hangingPunct="1">
              <a:lnSpc>
                <a:spcPct val="90000"/>
              </a:lnSpc>
            </a:pPr>
            <a:endParaRPr lang="en-GB" sz="2000" dirty="0" smtClean="0"/>
          </a:p>
          <a:p>
            <a:pPr lvl="1" eaLnBrk="1" hangingPunct="1">
              <a:lnSpc>
                <a:spcPct val="90000"/>
              </a:lnSpc>
            </a:pPr>
            <a:endParaRPr lang="en-GB" sz="1200" dirty="0" smtClean="0"/>
          </a:p>
        </p:txBody>
      </p:sp>
      <p:sp>
        <p:nvSpPr>
          <p:cNvPr id="5" name="Title 1"/>
          <p:cNvSpPr>
            <a:spLocks noGrp="1"/>
          </p:cNvSpPr>
          <p:nvPr>
            <p:ph type="title"/>
          </p:nvPr>
        </p:nvSpPr>
        <p:spPr>
          <a:xfrm>
            <a:off x="457200" y="274638"/>
            <a:ext cx="8229600" cy="706090"/>
          </a:xfrm>
        </p:spPr>
        <p:txBody>
          <a:bodyPr>
            <a:normAutofit/>
          </a:bodyPr>
          <a:lstStyle/>
          <a:p>
            <a:pPr lvl="1" algn="ctr" rtl="0">
              <a:spcBef>
                <a:spcPct val="0"/>
              </a:spcBef>
              <a:defRPr/>
            </a:pPr>
            <a:r>
              <a:rPr lang="en-GB" sz="2000" b="1" dirty="0" smtClean="0"/>
              <a:t>Qualitative </a:t>
            </a:r>
            <a:r>
              <a:rPr lang="en-GB" sz="2000" b="1" dirty="0"/>
              <a:t>versus Quantitative Research </a:t>
            </a:r>
            <a:r>
              <a:rPr lang="en-GB" sz="2000" dirty="0"/>
              <a:t/>
            </a:r>
            <a:br>
              <a:rPr lang="en-GB" sz="2000" dirty="0"/>
            </a:b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z="3200" smtClean="0"/>
              <a:t>What is qualitative research?</a:t>
            </a:r>
          </a:p>
        </p:txBody>
      </p:sp>
      <p:sp>
        <p:nvSpPr>
          <p:cNvPr id="3075" name="Rectangle 3"/>
          <p:cNvSpPr>
            <a:spLocks noGrp="1" noChangeArrowheads="1"/>
          </p:cNvSpPr>
          <p:nvPr>
            <p:ph type="body" idx="1"/>
          </p:nvPr>
        </p:nvSpPr>
        <p:spPr>
          <a:xfrm>
            <a:off x="684213" y="2060575"/>
            <a:ext cx="8229600" cy="3629025"/>
          </a:xfrm>
        </p:spPr>
        <p:txBody>
          <a:bodyPr/>
          <a:lstStyle/>
          <a:p>
            <a:pPr eaLnBrk="1" hangingPunct="1">
              <a:buFontTx/>
              <a:buNone/>
            </a:pPr>
            <a:r>
              <a:rPr lang="en-GB" altLang="en-US" sz="2400" b="1" i="1" smtClean="0"/>
              <a:t>“Qualitative research is an enquiry process of </a:t>
            </a:r>
          </a:p>
          <a:p>
            <a:pPr eaLnBrk="1" hangingPunct="1">
              <a:buFontTx/>
              <a:buNone/>
            </a:pPr>
            <a:r>
              <a:rPr lang="en-GB" altLang="en-US" sz="2400" b="1" i="1" smtClean="0"/>
              <a:t>understanding based on distinct methodological </a:t>
            </a:r>
          </a:p>
          <a:p>
            <a:pPr eaLnBrk="1" hangingPunct="1">
              <a:buFontTx/>
              <a:buNone/>
            </a:pPr>
            <a:r>
              <a:rPr lang="en-GB" altLang="en-US" sz="2400" b="1" i="1" smtClean="0"/>
              <a:t>traditions of enquiry that explore a social or human </a:t>
            </a:r>
          </a:p>
          <a:p>
            <a:pPr eaLnBrk="1" hangingPunct="1">
              <a:buFontTx/>
              <a:buNone/>
            </a:pPr>
            <a:r>
              <a:rPr lang="en-GB" altLang="en-US" sz="2400" b="1" i="1" smtClean="0"/>
              <a:t>problem.  The researcher builds a complex, holistic </a:t>
            </a:r>
          </a:p>
          <a:p>
            <a:pPr eaLnBrk="1" hangingPunct="1">
              <a:buFontTx/>
              <a:buNone/>
            </a:pPr>
            <a:r>
              <a:rPr lang="en-GB" altLang="en-US" sz="2400" b="1" i="1" smtClean="0"/>
              <a:t>picture, analyses words, reports detailed views of </a:t>
            </a:r>
          </a:p>
          <a:p>
            <a:pPr eaLnBrk="1" hangingPunct="1">
              <a:buFontTx/>
              <a:buNone/>
            </a:pPr>
            <a:r>
              <a:rPr lang="en-GB" altLang="en-US" sz="2400" b="1" i="1" smtClean="0"/>
              <a:t>informants, and conducts the study in a natural </a:t>
            </a:r>
          </a:p>
          <a:p>
            <a:pPr eaLnBrk="1" hangingPunct="1">
              <a:buFontTx/>
              <a:buNone/>
            </a:pPr>
            <a:r>
              <a:rPr lang="en-GB" altLang="en-US" sz="2400" b="1" i="1" smtClean="0"/>
              <a:t>setting”  Creswell, 1998/2007</a:t>
            </a:r>
          </a:p>
        </p:txBody>
      </p:sp>
    </p:spTree>
    <p:extLst>
      <p:ext uri="{BB962C8B-B14F-4D97-AF65-F5344CB8AC3E}">
        <p14:creationId xmlns:p14="http://schemas.microsoft.com/office/powerpoint/2010/main" val="20551820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z="3200" smtClean="0"/>
              <a:t>What does qualitative research involve?</a:t>
            </a:r>
          </a:p>
        </p:txBody>
      </p:sp>
      <p:sp>
        <p:nvSpPr>
          <p:cNvPr id="4099" name="Rectangle 3"/>
          <p:cNvSpPr>
            <a:spLocks noGrp="1" noChangeArrowheads="1"/>
          </p:cNvSpPr>
          <p:nvPr>
            <p:ph type="body" idx="1"/>
          </p:nvPr>
        </p:nvSpPr>
        <p:spPr>
          <a:xfrm>
            <a:off x="395288" y="1773238"/>
            <a:ext cx="8229600" cy="4525962"/>
          </a:xfrm>
        </p:spPr>
        <p:txBody>
          <a:bodyPr/>
          <a:lstStyle/>
          <a:p>
            <a:pPr eaLnBrk="1" hangingPunct="1">
              <a:lnSpc>
                <a:spcPct val="80000"/>
              </a:lnSpc>
            </a:pPr>
            <a:r>
              <a:rPr lang="en-GB" altLang="en-US" sz="2400" smtClean="0"/>
              <a:t>An understanding of which approach you are following  </a:t>
            </a:r>
          </a:p>
          <a:p>
            <a:pPr eaLnBrk="1" hangingPunct="1">
              <a:lnSpc>
                <a:spcPct val="80000"/>
              </a:lnSpc>
            </a:pPr>
            <a:endParaRPr lang="en-GB" altLang="en-US" sz="2400" smtClean="0"/>
          </a:p>
          <a:p>
            <a:pPr eaLnBrk="1" hangingPunct="1">
              <a:lnSpc>
                <a:spcPct val="80000"/>
              </a:lnSpc>
            </a:pPr>
            <a:endParaRPr lang="en-GB" altLang="en-US" sz="2400" smtClean="0"/>
          </a:p>
          <a:p>
            <a:pPr eaLnBrk="1" hangingPunct="1">
              <a:lnSpc>
                <a:spcPct val="80000"/>
              </a:lnSpc>
            </a:pPr>
            <a:r>
              <a:rPr lang="en-GB" altLang="en-US" sz="2400" smtClean="0"/>
              <a:t>Significant amount of time spent gathering data</a:t>
            </a:r>
          </a:p>
          <a:p>
            <a:pPr eaLnBrk="1" hangingPunct="1">
              <a:lnSpc>
                <a:spcPct val="80000"/>
              </a:lnSpc>
            </a:pPr>
            <a:endParaRPr lang="en-GB" altLang="en-US" sz="2400" smtClean="0"/>
          </a:p>
          <a:p>
            <a:pPr eaLnBrk="1" hangingPunct="1">
              <a:lnSpc>
                <a:spcPct val="80000"/>
              </a:lnSpc>
            </a:pPr>
            <a:endParaRPr lang="en-GB" altLang="en-US" sz="2400" smtClean="0"/>
          </a:p>
          <a:p>
            <a:pPr eaLnBrk="1" hangingPunct="1">
              <a:lnSpc>
                <a:spcPct val="80000"/>
              </a:lnSpc>
            </a:pPr>
            <a:r>
              <a:rPr lang="en-GB" altLang="en-US" sz="2400" smtClean="0"/>
              <a:t>Time-consuming and complex data analysis – reducing large sets of data to a few themes or categories</a:t>
            </a:r>
          </a:p>
          <a:p>
            <a:pPr eaLnBrk="1" hangingPunct="1">
              <a:lnSpc>
                <a:spcPct val="80000"/>
              </a:lnSpc>
            </a:pPr>
            <a:endParaRPr lang="en-GB" altLang="en-US" sz="2400" smtClean="0"/>
          </a:p>
          <a:p>
            <a:pPr eaLnBrk="1" hangingPunct="1">
              <a:lnSpc>
                <a:spcPct val="80000"/>
              </a:lnSpc>
            </a:pPr>
            <a:endParaRPr lang="en-GB" altLang="en-US" sz="2400" smtClean="0"/>
          </a:p>
          <a:p>
            <a:pPr eaLnBrk="1" hangingPunct="1">
              <a:lnSpc>
                <a:spcPct val="80000"/>
              </a:lnSpc>
            </a:pPr>
            <a:r>
              <a:rPr lang="en-GB" altLang="en-US" sz="2400" smtClean="0"/>
              <a:t>Long pieces of text/writing incorporating quotes </a:t>
            </a:r>
          </a:p>
          <a:p>
            <a:pPr eaLnBrk="1" hangingPunct="1">
              <a:lnSpc>
                <a:spcPct val="80000"/>
              </a:lnSpc>
            </a:pPr>
            <a:endParaRPr lang="en-GB" altLang="en-US" sz="2400" smtClean="0"/>
          </a:p>
        </p:txBody>
      </p:sp>
    </p:spTree>
    <p:extLst>
      <p:ext uri="{BB962C8B-B14F-4D97-AF65-F5344CB8AC3E}">
        <p14:creationId xmlns:p14="http://schemas.microsoft.com/office/powerpoint/2010/main" val="17088904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8313" y="0"/>
            <a:ext cx="8229600" cy="1143000"/>
          </a:xfrm>
        </p:spPr>
        <p:txBody>
          <a:bodyPr/>
          <a:lstStyle/>
          <a:p>
            <a:pPr eaLnBrk="1" hangingPunct="1"/>
            <a:r>
              <a:rPr lang="en-GB" altLang="en-US" sz="3200" smtClean="0"/>
              <a:t>Why conduct a qualitative study?</a:t>
            </a:r>
          </a:p>
        </p:txBody>
      </p:sp>
      <p:sp>
        <p:nvSpPr>
          <p:cNvPr id="5123" name="Rectangle 3"/>
          <p:cNvSpPr>
            <a:spLocks noGrp="1" noChangeArrowheads="1"/>
          </p:cNvSpPr>
          <p:nvPr>
            <p:ph type="body" idx="1"/>
          </p:nvPr>
        </p:nvSpPr>
        <p:spPr>
          <a:xfrm>
            <a:off x="468313" y="1341438"/>
            <a:ext cx="8229600" cy="4105275"/>
          </a:xfrm>
        </p:spPr>
        <p:txBody>
          <a:bodyPr/>
          <a:lstStyle/>
          <a:p>
            <a:pPr eaLnBrk="1" hangingPunct="1">
              <a:lnSpc>
                <a:spcPct val="90000"/>
              </a:lnSpc>
            </a:pPr>
            <a:r>
              <a:rPr lang="en-GB" altLang="en-US" sz="2400" smtClean="0"/>
              <a:t>In-depth exploration of a topic: often “how” “what” or “why”</a:t>
            </a:r>
          </a:p>
          <a:p>
            <a:pPr lvl="1" eaLnBrk="1" hangingPunct="1">
              <a:lnSpc>
                <a:spcPct val="90000"/>
              </a:lnSpc>
            </a:pPr>
            <a:r>
              <a:rPr lang="en-GB" altLang="en-US" sz="2000" smtClean="0"/>
              <a:t>How do people cope with undergoing genetic testing? </a:t>
            </a:r>
          </a:p>
          <a:p>
            <a:pPr lvl="1" eaLnBrk="1" hangingPunct="1">
              <a:lnSpc>
                <a:spcPct val="90000"/>
              </a:lnSpc>
            </a:pPr>
            <a:r>
              <a:rPr lang="en-GB" altLang="en-US" sz="2000" smtClean="0"/>
              <a:t>What do people tell their family about being a gene carrier?</a:t>
            </a:r>
          </a:p>
          <a:p>
            <a:pPr lvl="1" eaLnBrk="1" hangingPunct="1">
              <a:lnSpc>
                <a:spcPct val="90000"/>
              </a:lnSpc>
            </a:pPr>
            <a:r>
              <a:rPr lang="en-GB" altLang="en-US" sz="2000" smtClean="0"/>
              <a:t>What do people understand about their risk?</a:t>
            </a:r>
          </a:p>
          <a:p>
            <a:pPr lvl="1" eaLnBrk="1" hangingPunct="1">
              <a:lnSpc>
                <a:spcPct val="90000"/>
              </a:lnSpc>
            </a:pPr>
            <a:endParaRPr lang="en-GB" altLang="en-US" sz="2000" smtClean="0"/>
          </a:p>
          <a:p>
            <a:pPr eaLnBrk="1" hangingPunct="1">
              <a:lnSpc>
                <a:spcPct val="90000"/>
              </a:lnSpc>
            </a:pPr>
            <a:r>
              <a:rPr lang="en-GB" altLang="en-US" sz="2400" smtClean="0"/>
              <a:t>Is there a lack of current theory/literature/evidence in the area?</a:t>
            </a:r>
          </a:p>
          <a:p>
            <a:pPr eaLnBrk="1" hangingPunct="1">
              <a:lnSpc>
                <a:spcPct val="90000"/>
              </a:lnSpc>
            </a:pPr>
            <a:endParaRPr lang="en-GB" altLang="en-US" sz="2400" smtClean="0"/>
          </a:p>
          <a:p>
            <a:pPr eaLnBrk="1" hangingPunct="1">
              <a:lnSpc>
                <a:spcPct val="90000"/>
              </a:lnSpc>
            </a:pPr>
            <a:r>
              <a:rPr lang="en-GB" altLang="en-US" sz="2400" smtClean="0"/>
              <a:t>Do you want to study people in a naturally-occurring environment? e.g. in a genetic counselling session.</a:t>
            </a:r>
          </a:p>
        </p:txBody>
      </p:sp>
    </p:spTree>
    <p:extLst>
      <p:ext uri="{BB962C8B-B14F-4D97-AF65-F5344CB8AC3E}">
        <p14:creationId xmlns:p14="http://schemas.microsoft.com/office/powerpoint/2010/main" val="15049882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3200" smtClean="0"/>
              <a:t>qualitative research</a:t>
            </a:r>
            <a:endParaRPr lang="en-GB" altLang="en-US" smtClean="0"/>
          </a:p>
        </p:txBody>
      </p:sp>
      <p:sp>
        <p:nvSpPr>
          <p:cNvPr id="6147" name="Text Box 3"/>
          <p:cNvSpPr txBox="1">
            <a:spLocks noChangeArrowheads="1"/>
          </p:cNvSpPr>
          <p:nvPr/>
        </p:nvSpPr>
        <p:spPr bwMode="auto">
          <a:xfrm>
            <a:off x="762000" y="2209800"/>
            <a:ext cx="7239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6148" name="Text Box 4"/>
          <p:cNvSpPr txBox="1">
            <a:spLocks noChangeArrowheads="1"/>
          </p:cNvSpPr>
          <p:nvPr/>
        </p:nvSpPr>
        <p:spPr bwMode="auto">
          <a:xfrm>
            <a:off x="609600" y="1981200"/>
            <a:ext cx="8077200" cy="446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buFontTx/>
              <a:buChar char="•"/>
            </a:pPr>
            <a:r>
              <a:rPr lang="en-GB" altLang="en-US" sz="2000"/>
              <a:t>May be able to answer questions which large quantitative clinical studies cannot</a:t>
            </a:r>
          </a:p>
          <a:p>
            <a:pPr eaLnBrk="1" hangingPunct="1">
              <a:spcBef>
                <a:spcPct val="50000"/>
              </a:spcBef>
              <a:buFontTx/>
              <a:buChar char="•"/>
            </a:pPr>
            <a:endParaRPr lang="en-GB" altLang="en-US" sz="2000"/>
          </a:p>
          <a:p>
            <a:pPr eaLnBrk="1" hangingPunct="1">
              <a:spcBef>
                <a:spcPct val="50000"/>
              </a:spcBef>
              <a:buFontTx/>
              <a:buChar char="•"/>
            </a:pPr>
            <a:r>
              <a:rPr lang="en-GB" altLang="en-US" sz="2000"/>
              <a:t> can provide an in-depth understanding of one particular phenomenon or specific beliefs or behaviour</a:t>
            </a:r>
          </a:p>
          <a:p>
            <a:pPr eaLnBrk="1" hangingPunct="1">
              <a:spcBef>
                <a:spcPct val="50000"/>
              </a:spcBef>
              <a:buFontTx/>
              <a:buChar char="•"/>
            </a:pPr>
            <a:endParaRPr lang="en-GB" altLang="en-US" sz="2000"/>
          </a:p>
          <a:p>
            <a:pPr eaLnBrk="1" hangingPunct="1">
              <a:spcBef>
                <a:spcPct val="50000"/>
              </a:spcBef>
              <a:buFontTx/>
              <a:buChar char="•"/>
            </a:pPr>
            <a:r>
              <a:rPr lang="en-GB" altLang="en-US" sz="2000"/>
              <a:t>Qualitative findings can be used to raise awareness of patients’ experiences amongst health professionals</a:t>
            </a:r>
          </a:p>
          <a:p>
            <a:pPr eaLnBrk="1" hangingPunct="1">
              <a:spcBef>
                <a:spcPct val="50000"/>
              </a:spcBef>
              <a:buFontTx/>
              <a:buChar char="•"/>
            </a:pPr>
            <a:endParaRPr lang="en-GB" altLang="en-US" sz="2000"/>
          </a:p>
          <a:p>
            <a:pPr eaLnBrk="1" hangingPunct="1">
              <a:spcBef>
                <a:spcPct val="50000"/>
              </a:spcBef>
              <a:buFontTx/>
              <a:buChar char="•"/>
            </a:pPr>
            <a:endParaRPr lang="en-GB" altLang="en-US"/>
          </a:p>
          <a:p>
            <a:pPr eaLnBrk="1" hangingPunct="1">
              <a:spcBef>
                <a:spcPct val="50000"/>
              </a:spcBef>
            </a:pPr>
            <a:endParaRPr lang="en-GB" altLang="en-US"/>
          </a:p>
        </p:txBody>
      </p:sp>
    </p:spTree>
    <p:extLst>
      <p:ext uri="{BB962C8B-B14F-4D97-AF65-F5344CB8AC3E}">
        <p14:creationId xmlns:p14="http://schemas.microsoft.com/office/powerpoint/2010/main" val="37807887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z="3200" smtClean="0"/>
              <a:t>Qualitative Data Collection Techniques</a:t>
            </a:r>
          </a:p>
        </p:txBody>
      </p:sp>
      <p:sp>
        <p:nvSpPr>
          <p:cNvPr id="8195" name="Rectangle 3"/>
          <p:cNvSpPr>
            <a:spLocks noGrp="1" noChangeArrowheads="1"/>
          </p:cNvSpPr>
          <p:nvPr>
            <p:ph type="body" idx="1"/>
          </p:nvPr>
        </p:nvSpPr>
        <p:spPr/>
        <p:txBody>
          <a:bodyPr/>
          <a:lstStyle/>
          <a:p>
            <a:pPr eaLnBrk="1" hangingPunct="1"/>
            <a:r>
              <a:rPr lang="en-GB" altLang="en-US" smtClean="0"/>
              <a:t>In-depth interviews</a:t>
            </a:r>
          </a:p>
          <a:p>
            <a:pPr eaLnBrk="1" hangingPunct="1"/>
            <a:endParaRPr lang="en-GB" altLang="en-US" smtClean="0"/>
          </a:p>
          <a:p>
            <a:pPr eaLnBrk="1" hangingPunct="1"/>
            <a:r>
              <a:rPr lang="en-GB" altLang="en-US" smtClean="0"/>
              <a:t>Semi-structured interviews</a:t>
            </a:r>
          </a:p>
          <a:p>
            <a:pPr eaLnBrk="1" hangingPunct="1"/>
            <a:endParaRPr lang="en-GB" altLang="en-US" smtClean="0"/>
          </a:p>
          <a:p>
            <a:pPr eaLnBrk="1" hangingPunct="1"/>
            <a:r>
              <a:rPr lang="en-GB" altLang="en-US" smtClean="0"/>
              <a:t>Observation </a:t>
            </a:r>
          </a:p>
          <a:p>
            <a:pPr eaLnBrk="1" hangingPunct="1"/>
            <a:endParaRPr lang="en-GB" altLang="en-US" smtClean="0"/>
          </a:p>
          <a:p>
            <a:pPr eaLnBrk="1" hangingPunct="1"/>
            <a:r>
              <a:rPr lang="en-GB" altLang="en-US" smtClean="0"/>
              <a:t>Focus groups </a:t>
            </a:r>
          </a:p>
          <a:p>
            <a:pPr eaLnBrk="1" hangingPunct="1"/>
            <a:endParaRPr lang="en-GB" altLang="en-US" smtClean="0"/>
          </a:p>
        </p:txBody>
      </p:sp>
    </p:spTree>
    <p:extLst>
      <p:ext uri="{BB962C8B-B14F-4D97-AF65-F5344CB8AC3E}">
        <p14:creationId xmlns:p14="http://schemas.microsoft.com/office/powerpoint/2010/main" val="14562014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dirty="0" smtClean="0"/>
              <a:t>Observation </a:t>
            </a:r>
          </a:p>
        </p:txBody>
      </p:sp>
      <p:sp>
        <p:nvSpPr>
          <p:cNvPr id="7171" name="Rectangle 3"/>
          <p:cNvSpPr>
            <a:spLocks noGrp="1" noChangeArrowheads="1"/>
          </p:cNvSpPr>
          <p:nvPr>
            <p:ph type="body" idx="1"/>
          </p:nvPr>
        </p:nvSpPr>
        <p:spPr>
          <a:xfrm>
            <a:off x="467544" y="1772816"/>
            <a:ext cx="8229600" cy="4525963"/>
          </a:xfrm>
        </p:spPr>
        <p:txBody>
          <a:bodyPr>
            <a:normAutofit/>
          </a:bodyPr>
          <a:lstStyle/>
          <a:p>
            <a:pPr eaLnBrk="1" hangingPunct="1">
              <a:lnSpc>
                <a:spcPct val="80000"/>
              </a:lnSpc>
            </a:pPr>
            <a:r>
              <a:rPr lang="en-GB" altLang="en-US" sz="2400" dirty="0" smtClean="0"/>
              <a:t>Observational research can be </a:t>
            </a:r>
            <a:r>
              <a:rPr lang="en-GB" altLang="en-US" sz="2400" b="1" i="1" dirty="0" smtClean="0"/>
              <a:t>useful in the early stages of research</a:t>
            </a:r>
            <a:r>
              <a:rPr lang="en-GB" altLang="en-US" sz="2400" dirty="0" smtClean="0"/>
              <a:t>, helping to identify the parameters of a phenomenon </a:t>
            </a:r>
          </a:p>
          <a:p>
            <a:pPr marL="0" indent="0" eaLnBrk="1" hangingPunct="1">
              <a:lnSpc>
                <a:spcPct val="80000"/>
              </a:lnSpc>
              <a:buNone/>
            </a:pPr>
            <a:endParaRPr lang="en-GB" altLang="en-US" sz="2400" dirty="0" smtClean="0"/>
          </a:p>
          <a:p>
            <a:pPr eaLnBrk="1" hangingPunct="1">
              <a:lnSpc>
                <a:spcPct val="80000"/>
              </a:lnSpc>
            </a:pPr>
            <a:r>
              <a:rPr lang="en-GB" altLang="en-US" sz="2400" dirty="0" smtClean="0"/>
              <a:t>Observational research tends to be</a:t>
            </a:r>
            <a:r>
              <a:rPr lang="en-GB" altLang="en-US" sz="2400" b="1" i="1" dirty="0" smtClean="0"/>
              <a:t> high in ecological validity</a:t>
            </a:r>
            <a:r>
              <a:rPr lang="en-GB" altLang="en-US" sz="2400" dirty="0" smtClean="0"/>
              <a:t>, since observations are made in natural settings</a:t>
            </a:r>
          </a:p>
          <a:p>
            <a:pPr eaLnBrk="1" hangingPunct="1">
              <a:lnSpc>
                <a:spcPct val="80000"/>
              </a:lnSpc>
            </a:pPr>
            <a:endParaRPr lang="en-GB" altLang="en-US" sz="2400" dirty="0" smtClean="0"/>
          </a:p>
          <a:p>
            <a:pPr eaLnBrk="1" hangingPunct="1">
              <a:lnSpc>
                <a:spcPct val="80000"/>
              </a:lnSpc>
            </a:pPr>
            <a:r>
              <a:rPr lang="en-GB" altLang="en-US" sz="2400" dirty="0" smtClean="0"/>
              <a:t>host of </a:t>
            </a:r>
            <a:r>
              <a:rPr lang="en-GB" altLang="en-US" sz="2400" b="1" i="1" dirty="0" smtClean="0"/>
              <a:t>uncontrolled extraneous variables</a:t>
            </a:r>
            <a:r>
              <a:rPr lang="en-GB" altLang="en-US" sz="2400" dirty="0" smtClean="0"/>
              <a:t> </a:t>
            </a:r>
          </a:p>
          <a:p>
            <a:pPr eaLnBrk="1" hangingPunct="1">
              <a:lnSpc>
                <a:spcPct val="80000"/>
              </a:lnSpc>
            </a:pPr>
            <a:endParaRPr lang="en-GB" altLang="en-US" sz="2400" dirty="0"/>
          </a:p>
          <a:p>
            <a:pPr marL="0" indent="0" eaLnBrk="1" hangingPunct="1">
              <a:lnSpc>
                <a:spcPct val="80000"/>
              </a:lnSpc>
              <a:buNone/>
            </a:pPr>
            <a:endParaRPr lang="en-GB" altLang="en-US" sz="2400" dirty="0" smtClean="0"/>
          </a:p>
          <a:p>
            <a:pPr eaLnBrk="1" hangingPunct="1">
              <a:lnSpc>
                <a:spcPct val="80000"/>
              </a:lnSpc>
            </a:pPr>
            <a:endParaRPr lang="en-GB" altLang="en-US" sz="2400" dirty="0"/>
          </a:p>
        </p:txBody>
      </p:sp>
    </p:spTree>
    <p:extLst>
      <p:ext uri="{BB962C8B-B14F-4D97-AF65-F5344CB8AC3E}">
        <p14:creationId xmlns:p14="http://schemas.microsoft.com/office/powerpoint/2010/main" val="4181587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95288" y="0"/>
            <a:ext cx="8229600" cy="1143000"/>
          </a:xfrm>
        </p:spPr>
        <p:txBody>
          <a:bodyPr/>
          <a:lstStyle/>
          <a:p>
            <a:pPr eaLnBrk="1" hangingPunct="1"/>
            <a:r>
              <a:rPr lang="en-GB" altLang="en-US" sz="3200" smtClean="0"/>
              <a:t>Ethnography </a:t>
            </a:r>
          </a:p>
        </p:txBody>
      </p:sp>
      <p:sp>
        <p:nvSpPr>
          <p:cNvPr id="10243" name="Rectangle 3"/>
          <p:cNvSpPr>
            <a:spLocks noGrp="1" noChangeArrowheads="1"/>
          </p:cNvSpPr>
          <p:nvPr>
            <p:ph type="body" idx="1"/>
          </p:nvPr>
        </p:nvSpPr>
        <p:spPr>
          <a:xfrm>
            <a:off x="468313" y="1341438"/>
            <a:ext cx="8229600" cy="4924425"/>
          </a:xfrm>
        </p:spPr>
        <p:txBody>
          <a:bodyPr/>
          <a:lstStyle/>
          <a:p>
            <a:pPr eaLnBrk="1" hangingPunct="1">
              <a:lnSpc>
                <a:spcPct val="90000"/>
              </a:lnSpc>
            </a:pPr>
            <a:r>
              <a:rPr lang="en-GB" altLang="en-US" sz="2400" smtClean="0"/>
              <a:t>Anthropological approach </a:t>
            </a:r>
          </a:p>
          <a:p>
            <a:pPr eaLnBrk="1" hangingPunct="1">
              <a:lnSpc>
                <a:spcPct val="90000"/>
              </a:lnSpc>
            </a:pPr>
            <a:endParaRPr lang="en-GB" altLang="en-US" sz="2400" smtClean="0"/>
          </a:p>
          <a:p>
            <a:pPr eaLnBrk="1" hangingPunct="1">
              <a:lnSpc>
                <a:spcPct val="90000"/>
              </a:lnSpc>
            </a:pPr>
            <a:r>
              <a:rPr lang="en-GB" altLang="en-US" sz="2400" smtClean="0"/>
              <a:t>Aims to create a description or portrait of a specific group of individuals – explores cultural themes</a:t>
            </a:r>
          </a:p>
          <a:p>
            <a:pPr eaLnBrk="1" hangingPunct="1">
              <a:lnSpc>
                <a:spcPct val="90000"/>
              </a:lnSpc>
            </a:pPr>
            <a:endParaRPr lang="en-GB" altLang="en-US" sz="2400" smtClean="0"/>
          </a:p>
          <a:p>
            <a:pPr eaLnBrk="1" hangingPunct="1">
              <a:lnSpc>
                <a:spcPct val="90000"/>
              </a:lnSpc>
            </a:pPr>
            <a:r>
              <a:rPr lang="en-GB" altLang="en-US" sz="2400" smtClean="0"/>
              <a:t>May include collecting data from documents, participant observation, or interviews</a:t>
            </a:r>
          </a:p>
          <a:p>
            <a:pPr eaLnBrk="1" hangingPunct="1">
              <a:lnSpc>
                <a:spcPct val="90000"/>
              </a:lnSpc>
            </a:pPr>
            <a:endParaRPr lang="en-GB" altLang="en-US" sz="2400" smtClean="0"/>
          </a:p>
          <a:p>
            <a:pPr eaLnBrk="1" hangingPunct="1">
              <a:lnSpc>
                <a:spcPct val="90000"/>
              </a:lnSpc>
            </a:pPr>
            <a:r>
              <a:rPr lang="en-GB" altLang="en-US" sz="2400" smtClean="0"/>
              <a:t>Researcher becomes immersed in the group’s actions and behaviours </a:t>
            </a:r>
          </a:p>
          <a:p>
            <a:pPr eaLnBrk="1" hangingPunct="1">
              <a:lnSpc>
                <a:spcPct val="90000"/>
              </a:lnSpc>
            </a:pPr>
            <a:endParaRPr lang="en-GB" altLang="en-US" sz="2400" smtClean="0"/>
          </a:p>
          <a:p>
            <a:pPr eaLnBrk="1" hangingPunct="1">
              <a:lnSpc>
                <a:spcPct val="90000"/>
              </a:lnSpc>
            </a:pPr>
            <a:r>
              <a:rPr lang="en-GB" altLang="en-US" sz="2400" smtClean="0"/>
              <a:t>High level of description and “story-telling”</a:t>
            </a:r>
          </a:p>
        </p:txBody>
      </p:sp>
    </p:spTree>
    <p:extLst>
      <p:ext uri="{BB962C8B-B14F-4D97-AF65-F5344CB8AC3E}">
        <p14:creationId xmlns:p14="http://schemas.microsoft.com/office/powerpoint/2010/main" val="9131006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z="4000" smtClean="0"/>
              <a:t>Interviews</a:t>
            </a:r>
          </a:p>
        </p:txBody>
      </p:sp>
      <p:sp>
        <p:nvSpPr>
          <p:cNvPr id="4099" name="Rectangle 3"/>
          <p:cNvSpPr>
            <a:spLocks noGrp="1" noChangeArrowheads="1"/>
          </p:cNvSpPr>
          <p:nvPr>
            <p:ph type="body" idx="1"/>
          </p:nvPr>
        </p:nvSpPr>
        <p:spPr/>
        <p:txBody>
          <a:bodyPr/>
          <a:lstStyle/>
          <a:p>
            <a:pPr eaLnBrk="1" hangingPunct="1"/>
            <a:r>
              <a:rPr lang="en-GB" altLang="en-US" smtClean="0"/>
              <a:t>Structured V Unstructured V Narrative</a:t>
            </a:r>
          </a:p>
          <a:p>
            <a:pPr eaLnBrk="1" hangingPunct="1"/>
            <a:r>
              <a:rPr lang="en-GB" altLang="en-US" smtClean="0"/>
              <a:t>Semi-structured interviews: </a:t>
            </a:r>
          </a:p>
          <a:p>
            <a:pPr lvl="1" eaLnBrk="1" hangingPunct="1"/>
            <a:r>
              <a:rPr lang="en-GB" altLang="en-US" smtClean="0"/>
              <a:t>neutral open-ended questions, aimed at eliciting in-depth responses from participants</a:t>
            </a:r>
          </a:p>
          <a:p>
            <a:pPr lvl="1" eaLnBrk="1" hangingPunct="1"/>
            <a:r>
              <a:rPr lang="en-GB" altLang="en-US" smtClean="0"/>
              <a:t>questions form a prompt to the interviewer</a:t>
            </a:r>
          </a:p>
          <a:p>
            <a:pPr lvl="1" eaLnBrk="1" hangingPunct="1"/>
            <a:r>
              <a:rPr lang="en-GB" altLang="en-US" smtClean="0"/>
              <a:t>should enable participants to express their beliefs, opinions and feelings freely </a:t>
            </a:r>
          </a:p>
        </p:txBody>
      </p:sp>
    </p:spTree>
    <p:extLst>
      <p:ext uri="{BB962C8B-B14F-4D97-AF65-F5344CB8AC3E}">
        <p14:creationId xmlns:p14="http://schemas.microsoft.com/office/powerpoint/2010/main" val="2499005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4000" smtClean="0"/>
              <a:t>Face-to-face V Telephone interviews</a:t>
            </a:r>
          </a:p>
        </p:txBody>
      </p:sp>
      <p:sp>
        <p:nvSpPr>
          <p:cNvPr id="5123" name="Rectangle 3"/>
          <p:cNvSpPr>
            <a:spLocks noGrp="1" noChangeArrowheads="1"/>
          </p:cNvSpPr>
          <p:nvPr>
            <p:ph type="body" idx="1"/>
          </p:nvPr>
        </p:nvSpPr>
        <p:spPr>
          <a:xfrm>
            <a:off x="539750" y="1844675"/>
            <a:ext cx="8229600" cy="4525963"/>
          </a:xfrm>
        </p:spPr>
        <p:txBody>
          <a:bodyPr/>
          <a:lstStyle/>
          <a:p>
            <a:pPr eaLnBrk="1" hangingPunct="1"/>
            <a:r>
              <a:rPr lang="en-GB" altLang="en-US" smtClean="0"/>
              <a:t>Face to Face Interviews</a:t>
            </a:r>
          </a:p>
          <a:p>
            <a:pPr lvl="1" eaLnBrk="1" hangingPunct="1"/>
            <a:r>
              <a:rPr lang="en-GB" altLang="en-US" smtClean="0"/>
              <a:t>Suited to exploring issues in depth </a:t>
            </a:r>
          </a:p>
          <a:p>
            <a:pPr lvl="1" eaLnBrk="1" hangingPunct="1"/>
            <a:endParaRPr lang="en-GB" altLang="en-US" smtClean="0"/>
          </a:p>
          <a:p>
            <a:pPr lvl="1" eaLnBrk="1" hangingPunct="1"/>
            <a:r>
              <a:rPr lang="en-GB" altLang="en-US" smtClean="0"/>
              <a:t>easier to fully engage in conversation/establish good rapport </a:t>
            </a:r>
          </a:p>
          <a:p>
            <a:pPr lvl="1" eaLnBrk="1" hangingPunct="1"/>
            <a:endParaRPr lang="en-GB" altLang="en-US" smtClean="0"/>
          </a:p>
          <a:p>
            <a:pPr lvl="1" eaLnBrk="1" hangingPunct="1"/>
            <a:r>
              <a:rPr lang="en-GB" altLang="en-US" smtClean="0"/>
              <a:t>Can pick up on non-verbal cues – confusion/hesitation/anger/distress etc</a:t>
            </a:r>
          </a:p>
          <a:p>
            <a:pPr lvl="1" eaLnBrk="1" hangingPunct="1"/>
            <a:endParaRPr lang="en-GB" altLang="en-US" smtClean="0"/>
          </a:p>
          <a:p>
            <a:pPr lvl="1" eaLnBrk="1" hangingPunct="1"/>
            <a:endParaRPr lang="en-GB" altLang="en-US" sz="2400" smtClean="0"/>
          </a:p>
          <a:p>
            <a:pPr lvl="1" eaLnBrk="1" hangingPunct="1"/>
            <a:endParaRPr lang="en-GB" altLang="en-US" sz="2400" smtClean="0"/>
          </a:p>
        </p:txBody>
      </p:sp>
    </p:spTree>
    <p:extLst>
      <p:ext uri="{BB962C8B-B14F-4D97-AF65-F5344CB8AC3E}">
        <p14:creationId xmlns:p14="http://schemas.microsoft.com/office/powerpoint/2010/main" val="15782140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4000" smtClean="0"/>
              <a:t>Face-to-face V Telephone interviews</a:t>
            </a:r>
          </a:p>
        </p:txBody>
      </p:sp>
      <p:sp>
        <p:nvSpPr>
          <p:cNvPr id="6147" name="Rectangle 3"/>
          <p:cNvSpPr>
            <a:spLocks noGrp="1" noChangeArrowheads="1"/>
          </p:cNvSpPr>
          <p:nvPr>
            <p:ph type="body" idx="1"/>
          </p:nvPr>
        </p:nvSpPr>
        <p:spPr/>
        <p:txBody>
          <a:bodyPr/>
          <a:lstStyle/>
          <a:p>
            <a:pPr eaLnBrk="1" hangingPunct="1">
              <a:lnSpc>
                <a:spcPct val="90000"/>
              </a:lnSpc>
            </a:pPr>
            <a:r>
              <a:rPr lang="en-GB" altLang="en-US" smtClean="0"/>
              <a:t>Telephone Interviews</a:t>
            </a:r>
          </a:p>
          <a:p>
            <a:pPr eaLnBrk="1" hangingPunct="1">
              <a:lnSpc>
                <a:spcPct val="90000"/>
              </a:lnSpc>
              <a:buFontTx/>
              <a:buNone/>
            </a:pPr>
            <a:endParaRPr lang="en-GB" altLang="en-US" smtClean="0"/>
          </a:p>
          <a:p>
            <a:pPr lvl="1" eaLnBrk="1" hangingPunct="1">
              <a:lnSpc>
                <a:spcPct val="90000"/>
              </a:lnSpc>
            </a:pPr>
            <a:r>
              <a:rPr lang="en-GB" altLang="en-US" sz="2400" smtClean="0"/>
              <a:t>more cost-effective/faster data collection (Breakwell 2004).</a:t>
            </a:r>
          </a:p>
          <a:p>
            <a:pPr lvl="1" eaLnBrk="1" hangingPunct="1">
              <a:lnSpc>
                <a:spcPct val="90000"/>
              </a:lnSpc>
            </a:pPr>
            <a:endParaRPr lang="en-GB" altLang="en-US" sz="2400" smtClean="0"/>
          </a:p>
          <a:p>
            <a:pPr lvl="1" eaLnBrk="1" hangingPunct="1">
              <a:lnSpc>
                <a:spcPct val="90000"/>
              </a:lnSpc>
            </a:pPr>
            <a:r>
              <a:rPr lang="en-GB" altLang="en-US" sz="2400" smtClean="0"/>
              <a:t>fewer negative interviewer effects - visual cues cannot be observed (Groves &amp; Kahn; 1979) </a:t>
            </a:r>
          </a:p>
          <a:p>
            <a:pPr lvl="1" eaLnBrk="1" hangingPunct="1">
              <a:lnSpc>
                <a:spcPct val="90000"/>
              </a:lnSpc>
            </a:pPr>
            <a:endParaRPr lang="en-GB" altLang="en-US" sz="2400" smtClean="0"/>
          </a:p>
          <a:p>
            <a:pPr lvl="1" eaLnBrk="1" hangingPunct="1">
              <a:lnSpc>
                <a:spcPct val="90000"/>
              </a:lnSpc>
            </a:pPr>
            <a:r>
              <a:rPr lang="en-GB" altLang="en-US" sz="2400" smtClean="0"/>
              <a:t>Suitable when wide geographical location of target sample or resource constraints (funding, personnel, time).</a:t>
            </a:r>
          </a:p>
        </p:txBody>
      </p:sp>
    </p:spTree>
    <p:extLst>
      <p:ext uri="{BB962C8B-B14F-4D97-AF65-F5344CB8AC3E}">
        <p14:creationId xmlns:p14="http://schemas.microsoft.com/office/powerpoint/2010/main" val="24569663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 y="1795463"/>
            <a:ext cx="8305800" cy="3267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87331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body" idx="1"/>
          </p:nvPr>
        </p:nvSpPr>
        <p:spPr>
          <a:xfrm>
            <a:off x="684213" y="404813"/>
            <a:ext cx="7258050" cy="865187"/>
          </a:xfrm>
        </p:spPr>
        <p:txBody>
          <a:bodyPr/>
          <a:lstStyle/>
          <a:p>
            <a:pPr eaLnBrk="1" hangingPunct="1">
              <a:buFontTx/>
              <a:buNone/>
            </a:pPr>
            <a:r>
              <a:rPr lang="en-GB" altLang="en-US" sz="4800" smtClean="0"/>
              <a:t>			Focus Groups </a:t>
            </a:r>
          </a:p>
        </p:txBody>
      </p:sp>
      <p:sp>
        <p:nvSpPr>
          <p:cNvPr id="8195" name="Text Box 14"/>
          <p:cNvSpPr txBox="1">
            <a:spLocks noChangeArrowheads="1"/>
          </p:cNvSpPr>
          <p:nvPr/>
        </p:nvSpPr>
        <p:spPr bwMode="auto">
          <a:xfrm>
            <a:off x="900113" y="1557338"/>
            <a:ext cx="7272337" cy="3925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buFont typeface="Wingdings" pitchFamily="2" charset="2"/>
              <a:buChar char="Ø"/>
            </a:pPr>
            <a:r>
              <a:rPr lang="en-GB" altLang="en-US" sz="2400"/>
              <a:t>group discussions of a small number of people who have something in common and are </a:t>
            </a:r>
          </a:p>
          <a:p>
            <a:pPr eaLnBrk="1" hangingPunct="1">
              <a:spcBef>
                <a:spcPct val="50000"/>
              </a:spcBef>
              <a:buFont typeface="Wingdings" pitchFamily="2" charset="2"/>
              <a:buChar char="Ø"/>
            </a:pPr>
            <a:r>
              <a:rPr lang="en-GB" altLang="en-US" sz="2400"/>
              <a:t>an ideal method eliciting people’s own meanings and understanding of health and illness (Wilkinson, 2005). </a:t>
            </a:r>
          </a:p>
          <a:p>
            <a:pPr eaLnBrk="1" hangingPunct="1">
              <a:spcBef>
                <a:spcPct val="50000"/>
              </a:spcBef>
              <a:buFont typeface="Wingdings" pitchFamily="2" charset="2"/>
              <a:buChar char="Ø"/>
            </a:pPr>
            <a:r>
              <a:rPr lang="en-GB" altLang="en-US" sz="2400"/>
              <a:t>allow individuals to interact with each other in response to a particular topic, </a:t>
            </a:r>
          </a:p>
          <a:p>
            <a:pPr eaLnBrk="1" hangingPunct="1">
              <a:spcBef>
                <a:spcPct val="50000"/>
              </a:spcBef>
              <a:buFont typeface="Wingdings" pitchFamily="2" charset="2"/>
              <a:buChar char="Ø"/>
            </a:pPr>
            <a:r>
              <a:rPr lang="en-GB" altLang="en-US" sz="2400"/>
              <a:t>make use of group dynamics to stimulate discussion, generate ideas and gain insights</a:t>
            </a:r>
          </a:p>
        </p:txBody>
      </p:sp>
    </p:spTree>
    <p:extLst>
      <p:ext uri="{BB962C8B-B14F-4D97-AF65-F5344CB8AC3E}">
        <p14:creationId xmlns:p14="http://schemas.microsoft.com/office/powerpoint/2010/main" val="12735835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6725" y="2167731"/>
            <a:ext cx="8210550" cy="3390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00077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40768"/>
            <a:ext cx="8684562" cy="3564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855952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68313" y="0"/>
            <a:ext cx="8229600" cy="1143000"/>
          </a:xfrm>
        </p:spPr>
        <p:txBody>
          <a:bodyPr/>
          <a:lstStyle/>
          <a:p>
            <a:pPr eaLnBrk="1" hangingPunct="1"/>
            <a:r>
              <a:rPr lang="en-GB" altLang="en-US" sz="3200" smtClean="0"/>
              <a:t>Phenomenological approaches</a:t>
            </a:r>
            <a:r>
              <a:rPr lang="en-GB" altLang="en-US" smtClean="0"/>
              <a:t> </a:t>
            </a:r>
          </a:p>
        </p:txBody>
      </p:sp>
      <p:sp>
        <p:nvSpPr>
          <p:cNvPr id="7171" name="Rectangle 3"/>
          <p:cNvSpPr>
            <a:spLocks noGrp="1" noChangeArrowheads="1"/>
          </p:cNvSpPr>
          <p:nvPr>
            <p:ph type="body" idx="1"/>
          </p:nvPr>
        </p:nvSpPr>
        <p:spPr>
          <a:xfrm>
            <a:off x="323850" y="1052513"/>
            <a:ext cx="8229600" cy="4525962"/>
          </a:xfrm>
        </p:spPr>
        <p:txBody>
          <a:bodyPr>
            <a:normAutofit fontScale="92500" lnSpcReduction="20000"/>
          </a:bodyPr>
          <a:lstStyle/>
          <a:p>
            <a:pPr eaLnBrk="1" hangingPunct="1"/>
            <a:r>
              <a:rPr lang="en-GB" altLang="en-US" sz="2400" smtClean="0"/>
              <a:t>Often a psychological approach e.g. Interpretative Phenomenological Analysis (IPA, Smith et al. 1997)</a:t>
            </a:r>
          </a:p>
          <a:p>
            <a:pPr eaLnBrk="1" hangingPunct="1"/>
            <a:endParaRPr lang="en-GB" altLang="en-US" sz="2400" smtClean="0"/>
          </a:p>
          <a:p>
            <a:pPr eaLnBrk="1" hangingPunct="1"/>
            <a:r>
              <a:rPr lang="en-GB" altLang="en-US" sz="2400" smtClean="0"/>
              <a:t>Aims to describe the meaning of lived experiences for several individuals about a concept or phenomenon</a:t>
            </a:r>
          </a:p>
          <a:p>
            <a:pPr eaLnBrk="1" hangingPunct="1"/>
            <a:endParaRPr lang="en-GB" altLang="en-US" sz="2400" smtClean="0"/>
          </a:p>
          <a:p>
            <a:pPr eaLnBrk="1" hangingPunct="1"/>
            <a:r>
              <a:rPr lang="en-GB" altLang="en-US" sz="2400" smtClean="0"/>
              <a:t>Draws on previous research/theory to inform the research questions</a:t>
            </a:r>
          </a:p>
          <a:p>
            <a:pPr eaLnBrk="1" hangingPunct="1"/>
            <a:endParaRPr lang="en-GB" altLang="en-US" sz="2400" smtClean="0"/>
          </a:p>
          <a:p>
            <a:pPr eaLnBrk="1" hangingPunct="1"/>
            <a:r>
              <a:rPr lang="en-GB" altLang="en-US" sz="2400" smtClean="0"/>
              <a:t>Preconceptions held by interviewer are highlighted so as not to bias the study </a:t>
            </a:r>
          </a:p>
          <a:p>
            <a:pPr eaLnBrk="1" hangingPunct="1"/>
            <a:endParaRPr lang="en-GB" altLang="en-US" sz="2400" smtClean="0"/>
          </a:p>
          <a:p>
            <a:pPr eaLnBrk="1" hangingPunct="1"/>
            <a:r>
              <a:rPr lang="en-GB" altLang="en-US" sz="2400" smtClean="0"/>
              <a:t>Data analysis is systematic – often a thematic content analysis</a:t>
            </a:r>
          </a:p>
        </p:txBody>
      </p:sp>
    </p:spTree>
    <p:extLst>
      <p:ext uri="{BB962C8B-B14F-4D97-AF65-F5344CB8AC3E}">
        <p14:creationId xmlns:p14="http://schemas.microsoft.com/office/powerpoint/2010/main" val="29264833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ctrTitle"/>
          </p:nvPr>
        </p:nvSpPr>
        <p:spPr>
          <a:xfrm>
            <a:off x="683568" y="-315416"/>
            <a:ext cx="7772400" cy="1655763"/>
          </a:xfrm>
        </p:spPr>
        <p:txBody>
          <a:bodyPr>
            <a:normAutofit/>
          </a:bodyPr>
          <a:lstStyle/>
          <a:p>
            <a:pPr eaLnBrk="1" hangingPunct="1"/>
            <a:r>
              <a:rPr lang="en-GB" altLang="en-US" sz="3200" dirty="0" smtClean="0"/>
              <a:t>Interpretative Phenomenological Analysis</a:t>
            </a:r>
          </a:p>
        </p:txBody>
      </p:sp>
      <p:sp>
        <p:nvSpPr>
          <p:cNvPr id="10243" name="Rectangle 3"/>
          <p:cNvSpPr>
            <a:spLocks noGrp="1" noChangeArrowheads="1"/>
          </p:cNvSpPr>
          <p:nvPr>
            <p:ph type="subTitle" idx="1"/>
          </p:nvPr>
        </p:nvSpPr>
        <p:spPr>
          <a:xfrm>
            <a:off x="1371600" y="5105400"/>
            <a:ext cx="6400800" cy="1219200"/>
          </a:xfrm>
        </p:spPr>
        <p:txBody>
          <a:bodyPr/>
          <a:lstStyle/>
          <a:p>
            <a:pPr eaLnBrk="1" hangingPunct="1"/>
            <a:endParaRPr lang="en-GB" altLang="en-US" smtClean="0"/>
          </a:p>
          <a:p>
            <a:pPr eaLnBrk="1" hangingPunct="1"/>
            <a:endParaRPr lang="en-GB" altLang="en-US" smtClean="0"/>
          </a:p>
        </p:txBody>
      </p:sp>
      <p:sp>
        <p:nvSpPr>
          <p:cNvPr id="10244" name="Text Box 4"/>
          <p:cNvSpPr txBox="1">
            <a:spLocks noChangeArrowheads="1"/>
          </p:cNvSpPr>
          <p:nvPr/>
        </p:nvSpPr>
        <p:spPr bwMode="auto">
          <a:xfrm>
            <a:off x="838200" y="2209800"/>
            <a:ext cx="77660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sz="2400" i="1"/>
          </a:p>
        </p:txBody>
      </p:sp>
      <p:sp>
        <p:nvSpPr>
          <p:cNvPr id="10245" name="Text Box 5"/>
          <p:cNvSpPr txBox="1">
            <a:spLocks noChangeArrowheads="1"/>
          </p:cNvSpPr>
          <p:nvPr/>
        </p:nvSpPr>
        <p:spPr bwMode="auto">
          <a:xfrm>
            <a:off x="611188" y="1484313"/>
            <a:ext cx="8061325" cy="593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eaLnBrk="0" hangingPunct="0">
              <a:defRPr>
                <a:solidFill>
                  <a:schemeClr val="tx1"/>
                </a:solidFill>
                <a:latin typeface="Arial" charset="0"/>
              </a:defRPr>
            </a:lvl3pPr>
            <a:lvl4pPr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Char char="•"/>
            </a:pPr>
            <a:r>
              <a:rPr lang="en-GB" altLang="en-US" sz="2400"/>
              <a:t> Qualitative methodological tool</a:t>
            </a:r>
          </a:p>
          <a:p>
            <a:pPr eaLnBrk="1" hangingPunct="1"/>
            <a:endParaRPr lang="en-GB" altLang="en-US" sz="2400"/>
          </a:p>
          <a:p>
            <a:pPr eaLnBrk="1" hangingPunct="1">
              <a:buFontTx/>
              <a:buChar char="•"/>
            </a:pPr>
            <a:r>
              <a:rPr lang="en-GB" altLang="en-US" sz="2400"/>
              <a:t> How an individual makes sense of their life world– individual viewpoint and experience (Phenomenological)</a:t>
            </a:r>
          </a:p>
          <a:p>
            <a:pPr eaLnBrk="1" hangingPunct="1"/>
            <a:endParaRPr lang="en-GB" altLang="en-US" sz="2400"/>
          </a:p>
          <a:p>
            <a:pPr eaLnBrk="1" hangingPunct="1">
              <a:buFontTx/>
              <a:buChar char="•"/>
            </a:pPr>
            <a:r>
              <a:rPr lang="en-GB" altLang="en-US" sz="2400"/>
              <a:t> Interested in personal perception of an object or event </a:t>
            </a:r>
          </a:p>
          <a:p>
            <a:pPr lvl="3" eaLnBrk="1" hangingPunct="1">
              <a:buFontTx/>
              <a:buChar char="•"/>
            </a:pPr>
            <a:r>
              <a:rPr lang="en-GB" altLang="en-US" sz="2400" i="1"/>
              <a:t>“Insiders perspective” </a:t>
            </a:r>
            <a:r>
              <a:rPr lang="en-GB" altLang="en-US" sz="2400"/>
              <a:t>(Conrad, 1987)</a:t>
            </a:r>
            <a:endParaRPr lang="en-GB" altLang="en-US" sz="2400" i="1"/>
          </a:p>
          <a:p>
            <a:pPr eaLnBrk="1" hangingPunct="1">
              <a:buFontTx/>
              <a:buChar char="•"/>
            </a:pPr>
            <a:endParaRPr lang="en-GB" altLang="en-US" sz="2400" u="sng"/>
          </a:p>
          <a:p>
            <a:pPr eaLnBrk="1" hangingPunct="1">
              <a:buFontTx/>
              <a:buChar char="•"/>
            </a:pPr>
            <a:r>
              <a:rPr lang="en-GB" altLang="en-US" sz="2400"/>
              <a:t> Recognises access to a participant’s world is dependent on the researcher’s own conceptions which are needed to make sense of that other personal world </a:t>
            </a:r>
          </a:p>
          <a:p>
            <a:pPr lvl="3" eaLnBrk="1" hangingPunct="1">
              <a:buFontTx/>
              <a:buChar char="•"/>
            </a:pPr>
            <a:r>
              <a:rPr lang="en-GB" altLang="en-US" sz="2400"/>
              <a:t> double interpretation</a:t>
            </a:r>
          </a:p>
          <a:p>
            <a:pPr lvl="2" eaLnBrk="1" hangingPunct="1">
              <a:buFontTx/>
              <a:buChar char="•"/>
            </a:pPr>
            <a:endParaRPr lang="en-GB" altLang="en-US" sz="2400"/>
          </a:p>
          <a:p>
            <a:pPr eaLnBrk="1" hangingPunct="1"/>
            <a:endParaRPr lang="en-GB" altLang="en-US" sz="2400"/>
          </a:p>
          <a:p>
            <a:pPr eaLnBrk="1" hangingPunct="1"/>
            <a:endParaRPr lang="en-GB" altLang="en-US" sz="2400" u="sng"/>
          </a:p>
          <a:p>
            <a:pPr eaLnBrk="1" hangingPunct="1">
              <a:buFontTx/>
              <a:buChar char="•"/>
            </a:pPr>
            <a:endParaRPr lang="en-GB" altLang="en-US" sz="2400"/>
          </a:p>
        </p:txBody>
      </p:sp>
    </p:spTree>
    <p:extLst>
      <p:ext uri="{BB962C8B-B14F-4D97-AF65-F5344CB8AC3E}">
        <p14:creationId xmlns:p14="http://schemas.microsoft.com/office/powerpoint/2010/main" val="1551718550"/>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3"/>
          <p:cNvSpPr txBox="1">
            <a:spLocks noChangeArrowheads="1"/>
          </p:cNvSpPr>
          <p:nvPr/>
        </p:nvSpPr>
        <p:spPr bwMode="auto">
          <a:xfrm>
            <a:off x="827088" y="404813"/>
            <a:ext cx="7772400" cy="690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sz="2000"/>
              <a:t>Ways of increasing the quality and credibility of findings from qualitative research:</a:t>
            </a:r>
            <a:r>
              <a:rPr lang="en-GB" altLang="en-US" sz="2400"/>
              <a:t> </a:t>
            </a:r>
          </a:p>
          <a:p>
            <a:pPr lvl="1" eaLnBrk="1" hangingPunct="1">
              <a:spcBef>
                <a:spcPct val="50000"/>
              </a:spcBef>
              <a:buFontTx/>
              <a:buChar char="•"/>
            </a:pPr>
            <a:r>
              <a:rPr lang="en-GB" altLang="en-US"/>
              <a:t>Prolonged engagement &amp; persistent observation in the field</a:t>
            </a:r>
          </a:p>
          <a:p>
            <a:pPr lvl="1" eaLnBrk="1" hangingPunct="1">
              <a:spcBef>
                <a:spcPct val="50000"/>
              </a:spcBef>
              <a:buFontTx/>
              <a:buChar char="•"/>
            </a:pPr>
            <a:r>
              <a:rPr lang="en-GB" altLang="en-US"/>
              <a:t>Triangulation – making use of multiple and different sources, methods, theories etc</a:t>
            </a:r>
          </a:p>
          <a:p>
            <a:pPr lvl="1" eaLnBrk="1" hangingPunct="1">
              <a:spcBef>
                <a:spcPct val="50000"/>
              </a:spcBef>
              <a:buFontTx/>
              <a:buChar char="•"/>
            </a:pPr>
            <a:r>
              <a:rPr lang="en-GB" altLang="en-US"/>
              <a:t>Peer-review/de-briefing – external check of research process</a:t>
            </a:r>
          </a:p>
          <a:p>
            <a:pPr lvl="1" eaLnBrk="1" hangingPunct="1">
              <a:spcBef>
                <a:spcPct val="50000"/>
              </a:spcBef>
              <a:buFontTx/>
              <a:buChar char="•"/>
            </a:pPr>
            <a:r>
              <a:rPr lang="en-GB" altLang="en-US"/>
              <a:t> Negative case analysis – refine working hypotheses as the inquiry advances in light of disconfirming evidence</a:t>
            </a:r>
          </a:p>
          <a:p>
            <a:pPr lvl="1" eaLnBrk="1" hangingPunct="1">
              <a:spcBef>
                <a:spcPct val="50000"/>
              </a:spcBef>
              <a:buFontTx/>
              <a:buChar char="•"/>
            </a:pPr>
            <a:r>
              <a:rPr lang="en-GB" altLang="en-US"/>
              <a:t>Clarifying researcher bias from the outset</a:t>
            </a:r>
          </a:p>
          <a:p>
            <a:pPr lvl="1" eaLnBrk="1" hangingPunct="1">
              <a:spcBef>
                <a:spcPct val="50000"/>
              </a:spcBef>
              <a:buFontTx/>
              <a:buChar char="•"/>
            </a:pPr>
            <a:r>
              <a:rPr lang="en-GB" altLang="en-US"/>
              <a:t>Member checks/participant validation </a:t>
            </a:r>
          </a:p>
          <a:p>
            <a:pPr lvl="1" eaLnBrk="1" hangingPunct="1">
              <a:spcBef>
                <a:spcPct val="50000"/>
              </a:spcBef>
              <a:buFontTx/>
              <a:buChar char="•"/>
            </a:pPr>
            <a:r>
              <a:rPr lang="en-GB" altLang="en-US"/>
              <a:t>Rich thick description – allow reader to assess accuracy </a:t>
            </a:r>
          </a:p>
          <a:p>
            <a:pPr lvl="1" eaLnBrk="1" hangingPunct="1">
              <a:spcBef>
                <a:spcPct val="50000"/>
              </a:spcBef>
              <a:buFontTx/>
              <a:buChar char="•"/>
            </a:pPr>
            <a:r>
              <a:rPr lang="en-GB" altLang="en-US"/>
              <a:t>External audits</a:t>
            </a:r>
          </a:p>
          <a:p>
            <a:pPr lvl="1" eaLnBrk="1" hangingPunct="1">
              <a:spcBef>
                <a:spcPct val="50000"/>
              </a:spcBef>
              <a:buFontTx/>
              <a:buChar char="•"/>
            </a:pPr>
            <a:endParaRPr lang="en-GB" altLang="en-US"/>
          </a:p>
          <a:p>
            <a:pPr eaLnBrk="1" hangingPunct="1">
              <a:spcBef>
                <a:spcPct val="50000"/>
              </a:spcBef>
            </a:pPr>
            <a:r>
              <a:rPr lang="en-GB" altLang="en-US" sz="2000"/>
              <a:t> Should engage in at least two of the above in any given study </a:t>
            </a:r>
          </a:p>
          <a:p>
            <a:pPr lvl="1" eaLnBrk="1" hangingPunct="1">
              <a:spcBef>
                <a:spcPct val="50000"/>
              </a:spcBef>
              <a:buFontTx/>
              <a:buChar char="•"/>
            </a:pPr>
            <a:endParaRPr lang="en-GB" altLang="en-US" sz="2000"/>
          </a:p>
          <a:p>
            <a:pPr lvl="1" eaLnBrk="1" hangingPunct="1">
              <a:spcBef>
                <a:spcPct val="50000"/>
              </a:spcBef>
              <a:buFontTx/>
              <a:buChar char="•"/>
            </a:pPr>
            <a:endParaRPr lang="en-GB" altLang="en-US"/>
          </a:p>
          <a:p>
            <a:pPr eaLnBrk="1" hangingPunct="1">
              <a:spcBef>
                <a:spcPct val="50000"/>
              </a:spcBef>
            </a:pPr>
            <a:endParaRPr lang="en-GB" altLang="en-US" sz="2400"/>
          </a:p>
        </p:txBody>
      </p:sp>
    </p:spTree>
    <p:extLst>
      <p:ext uri="{BB962C8B-B14F-4D97-AF65-F5344CB8AC3E}">
        <p14:creationId xmlns:p14="http://schemas.microsoft.com/office/powerpoint/2010/main" val="11709822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67544" y="188640"/>
            <a:ext cx="8229600" cy="1143000"/>
          </a:xfrm>
        </p:spPr>
        <p:txBody>
          <a:bodyPr/>
          <a:lstStyle/>
          <a:p>
            <a:r>
              <a:rPr lang="en-US" dirty="0" smtClean="0"/>
              <a:t>Experimental Research</a:t>
            </a:r>
            <a:endParaRPr lang="en-US" dirty="0"/>
          </a:p>
        </p:txBody>
      </p:sp>
      <p:sp>
        <p:nvSpPr>
          <p:cNvPr id="65539" name="Rectangle 3"/>
          <p:cNvSpPr>
            <a:spLocks noGrp="1" noChangeArrowheads="1"/>
          </p:cNvSpPr>
          <p:nvPr>
            <p:ph type="body" idx="1"/>
          </p:nvPr>
        </p:nvSpPr>
        <p:spPr/>
        <p:txBody>
          <a:bodyPr/>
          <a:lstStyle/>
          <a:p>
            <a:r>
              <a:rPr lang="en-US" u="sng"/>
              <a:t>Experiments:</a:t>
            </a:r>
            <a:r>
              <a:rPr lang="en-US"/>
              <a:t> three characteristics</a:t>
            </a:r>
          </a:p>
          <a:p>
            <a:pPr lvl="1"/>
            <a:r>
              <a:rPr lang="en-US"/>
              <a:t>Researcher manipulates (controls) one or more variables</a:t>
            </a:r>
          </a:p>
          <a:p>
            <a:pPr lvl="1"/>
            <a:r>
              <a:rPr lang="en-US"/>
              <a:t>Researcher measures whether this manipulation influences other variables</a:t>
            </a:r>
          </a:p>
          <a:p>
            <a:pPr lvl="1"/>
            <a:r>
              <a:rPr lang="en-US"/>
              <a:t>Researcher attempts to control extraneous factors that might influence the outcome of the experiment</a:t>
            </a:r>
          </a:p>
        </p:txBody>
      </p:sp>
    </p:spTree>
    <p:extLst>
      <p:ext uri="{BB962C8B-B14F-4D97-AF65-F5344CB8AC3E}">
        <p14:creationId xmlns:p14="http://schemas.microsoft.com/office/powerpoint/2010/main" val="25285044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67544" y="0"/>
            <a:ext cx="8229600" cy="1143000"/>
          </a:xfrm>
        </p:spPr>
        <p:txBody>
          <a:bodyPr/>
          <a:lstStyle/>
          <a:p>
            <a:r>
              <a:rPr lang="en-US" dirty="0"/>
              <a:t>Methods of Research</a:t>
            </a:r>
          </a:p>
        </p:txBody>
      </p:sp>
      <p:sp>
        <p:nvSpPr>
          <p:cNvPr id="65539" name="Rectangle 3"/>
          <p:cNvSpPr>
            <a:spLocks noGrp="1" noChangeArrowheads="1"/>
          </p:cNvSpPr>
          <p:nvPr>
            <p:ph type="body" idx="1"/>
          </p:nvPr>
        </p:nvSpPr>
        <p:spPr>
          <a:xfrm>
            <a:off x="467544" y="1412776"/>
            <a:ext cx="8229600" cy="4525963"/>
          </a:xfrm>
        </p:spPr>
        <p:txBody>
          <a:bodyPr/>
          <a:lstStyle/>
          <a:p>
            <a:r>
              <a:rPr lang="en-US" u="sng" dirty="0"/>
              <a:t>Experiments</a:t>
            </a:r>
            <a:r>
              <a:rPr lang="en-US" u="sng" dirty="0" smtClean="0"/>
              <a:t>:</a:t>
            </a:r>
          </a:p>
          <a:p>
            <a:endParaRPr lang="en-US" u="sng" dirty="0" smtClean="0"/>
          </a:p>
          <a:p>
            <a:pPr lvl="1"/>
            <a:r>
              <a:rPr lang="en-US" dirty="0" smtClean="0"/>
              <a:t>Highly controlled</a:t>
            </a:r>
          </a:p>
          <a:p>
            <a:pPr marL="457200" lvl="1" indent="0">
              <a:buNone/>
            </a:pPr>
            <a:endParaRPr lang="en-US" dirty="0"/>
          </a:p>
          <a:p>
            <a:pPr lvl="1"/>
            <a:r>
              <a:rPr lang="en-US" dirty="0" smtClean="0"/>
              <a:t>Can tap into implicit attitudes etc</a:t>
            </a:r>
          </a:p>
          <a:p>
            <a:pPr lvl="1">
              <a:buNone/>
            </a:pPr>
            <a:endParaRPr lang="en-US" dirty="0" smtClean="0"/>
          </a:p>
          <a:p>
            <a:pPr lvl="1"/>
            <a:r>
              <a:rPr lang="en-US" dirty="0" smtClean="0"/>
              <a:t>Ecological validity?</a:t>
            </a:r>
            <a:endParaRPr lang="en-US" dirty="0"/>
          </a:p>
        </p:txBody>
      </p:sp>
    </p:spTree>
    <p:extLst>
      <p:ext uri="{BB962C8B-B14F-4D97-AF65-F5344CB8AC3E}">
        <p14:creationId xmlns:p14="http://schemas.microsoft.com/office/powerpoint/2010/main" val="5385044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467544" y="0"/>
            <a:ext cx="8229600" cy="1143000"/>
          </a:xfrm>
        </p:spPr>
        <p:txBody>
          <a:bodyPr/>
          <a:lstStyle/>
          <a:p>
            <a:r>
              <a:rPr lang="en-US" dirty="0"/>
              <a:t>Methods of Research</a:t>
            </a:r>
          </a:p>
        </p:txBody>
      </p:sp>
      <p:sp>
        <p:nvSpPr>
          <p:cNvPr id="65539" name="Rectangle 3"/>
          <p:cNvSpPr>
            <a:spLocks noGrp="1" noChangeArrowheads="1"/>
          </p:cNvSpPr>
          <p:nvPr>
            <p:ph type="body" idx="1"/>
          </p:nvPr>
        </p:nvSpPr>
        <p:spPr>
          <a:xfrm>
            <a:off x="467544" y="1412776"/>
            <a:ext cx="8229600" cy="4525963"/>
          </a:xfrm>
        </p:spPr>
        <p:txBody>
          <a:bodyPr/>
          <a:lstStyle/>
          <a:p>
            <a:r>
              <a:rPr lang="en-US" u="sng" dirty="0"/>
              <a:t>Experiments</a:t>
            </a:r>
            <a:r>
              <a:rPr lang="en-US" u="sng" dirty="0" smtClean="0"/>
              <a:t>:</a:t>
            </a:r>
          </a:p>
          <a:p>
            <a:endParaRPr lang="en-US" u="sng" dirty="0" smtClean="0"/>
          </a:p>
          <a:p>
            <a:pPr lvl="1"/>
            <a:r>
              <a:rPr lang="en-US" dirty="0" smtClean="0"/>
              <a:t>Highly controlled</a:t>
            </a:r>
          </a:p>
          <a:p>
            <a:pPr lvl="1"/>
            <a:endParaRPr lang="en-US" dirty="0" smtClean="0"/>
          </a:p>
          <a:p>
            <a:pPr lvl="1"/>
            <a:endParaRPr lang="en-US" dirty="0"/>
          </a:p>
          <a:p>
            <a:pPr lvl="1"/>
            <a:r>
              <a:rPr lang="en-US" dirty="0" smtClean="0"/>
              <a:t>Can tap into implicit attitudes etc</a:t>
            </a:r>
          </a:p>
          <a:p>
            <a:pPr lvl="1">
              <a:buNone/>
            </a:pPr>
            <a:endParaRPr lang="en-US" dirty="0" smtClean="0"/>
          </a:p>
          <a:p>
            <a:pPr lvl="1"/>
            <a:r>
              <a:rPr lang="en-US" dirty="0" smtClean="0"/>
              <a:t>Ecological validity?</a:t>
            </a:r>
            <a:endParaRPr lang="en-US" dirty="0"/>
          </a:p>
        </p:txBody>
      </p:sp>
      <p:sp>
        <p:nvSpPr>
          <p:cNvPr id="2" name="Oval 1"/>
          <p:cNvSpPr/>
          <p:nvPr/>
        </p:nvSpPr>
        <p:spPr>
          <a:xfrm>
            <a:off x="4572000" y="1412776"/>
            <a:ext cx="3888432" cy="2808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Role in applied research?</a:t>
            </a:r>
            <a:endParaRPr lang="en-GB" sz="3600" dirty="0"/>
          </a:p>
        </p:txBody>
      </p:sp>
    </p:spTree>
    <p:extLst>
      <p:ext uri="{BB962C8B-B14F-4D97-AF65-F5344CB8AC3E}">
        <p14:creationId xmlns:p14="http://schemas.microsoft.com/office/powerpoint/2010/main" val="275017516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4770" name="Rectangle 2"/>
          <p:cNvSpPr>
            <a:spLocks noGrp="1" noChangeArrowheads="1"/>
          </p:cNvSpPr>
          <p:nvPr>
            <p:ph type="title"/>
          </p:nvPr>
        </p:nvSpPr>
        <p:spPr/>
        <p:txBody>
          <a:bodyPr/>
          <a:lstStyle/>
          <a:p>
            <a:pPr eaLnBrk="1" fontAlgn="auto" hangingPunct="1">
              <a:spcAft>
                <a:spcPts val="0"/>
              </a:spcAft>
              <a:defRPr/>
            </a:pPr>
            <a:r>
              <a:rPr lang="en-GB" sz="2800" dirty="0" smtClean="0"/>
              <a:t>Creating hypotheses</a:t>
            </a:r>
            <a:endParaRPr lang="en-US" sz="2800" dirty="0"/>
          </a:p>
        </p:txBody>
      </p:sp>
      <p:sp>
        <p:nvSpPr>
          <p:cNvPr id="544771" name="Rectangle 3"/>
          <p:cNvSpPr>
            <a:spLocks noGrp="1" noChangeArrowheads="1"/>
          </p:cNvSpPr>
          <p:nvPr>
            <p:ph idx="1"/>
          </p:nvPr>
        </p:nvSpPr>
        <p:spPr>
          <a:xfrm>
            <a:off x="323850" y="1557338"/>
            <a:ext cx="8229600" cy="4625975"/>
          </a:xfrm>
        </p:spPr>
        <p:txBody>
          <a:bodyPr>
            <a:normAutofit/>
          </a:bodyPr>
          <a:lstStyle/>
          <a:p>
            <a:pPr eaLnBrk="1" hangingPunct="1">
              <a:lnSpc>
                <a:spcPct val="90000"/>
              </a:lnSpc>
              <a:buFont typeface="Wingdings 2" pitchFamily="18" charset="2"/>
              <a:buNone/>
            </a:pPr>
            <a:r>
              <a:rPr lang="en-GB" sz="2400" b="1" dirty="0" smtClean="0"/>
              <a:t>Research/alternative hypothesis </a:t>
            </a:r>
          </a:p>
          <a:p>
            <a:pPr eaLnBrk="1" hangingPunct="1">
              <a:lnSpc>
                <a:spcPct val="90000"/>
              </a:lnSpc>
              <a:buFont typeface="Wingdings 2" pitchFamily="18" charset="2"/>
              <a:buNone/>
            </a:pPr>
            <a:r>
              <a:rPr lang="en-GB" sz="2400" b="1" dirty="0" smtClean="0"/>
              <a:t>Null Hypothesis</a:t>
            </a:r>
          </a:p>
          <a:p>
            <a:pPr eaLnBrk="1" hangingPunct="1">
              <a:lnSpc>
                <a:spcPct val="90000"/>
              </a:lnSpc>
              <a:buFont typeface="Wingdings 2" pitchFamily="18" charset="2"/>
              <a:buNone/>
            </a:pPr>
            <a:endParaRPr lang="en-GB" sz="2400" b="1" dirty="0" smtClean="0"/>
          </a:p>
          <a:p>
            <a:pPr eaLnBrk="1" hangingPunct="1">
              <a:lnSpc>
                <a:spcPct val="90000"/>
              </a:lnSpc>
              <a:buFont typeface="Wingdings 2" pitchFamily="18" charset="2"/>
              <a:buNone/>
            </a:pPr>
            <a:endParaRPr lang="en-GB" sz="2400" b="1" dirty="0"/>
          </a:p>
          <a:p>
            <a:pPr eaLnBrk="1" hangingPunct="1">
              <a:lnSpc>
                <a:spcPct val="90000"/>
              </a:lnSpc>
              <a:buFont typeface="Wingdings 2" pitchFamily="18" charset="2"/>
              <a:buNone/>
            </a:pPr>
            <a:r>
              <a:rPr lang="en-GB" sz="2400" b="1" dirty="0" smtClean="0"/>
              <a:t>Extraneous variables?</a:t>
            </a:r>
          </a:p>
          <a:p>
            <a:pPr eaLnBrk="1" hangingPunct="1">
              <a:lnSpc>
                <a:spcPct val="90000"/>
              </a:lnSpc>
              <a:buFont typeface="Wingdings 2" pitchFamily="18" charset="2"/>
              <a:buNone/>
            </a:pPr>
            <a:endParaRPr lang="en-GB" sz="2400" b="1" dirty="0" smtClean="0"/>
          </a:p>
          <a:p>
            <a:pPr eaLnBrk="1" hangingPunct="1">
              <a:lnSpc>
                <a:spcPct val="90000"/>
              </a:lnSpc>
              <a:buFont typeface="Wingdings 2" pitchFamily="18" charset="2"/>
              <a:buNone/>
            </a:pPr>
            <a:endParaRPr lang="en-GB" sz="2400" b="1" dirty="0"/>
          </a:p>
          <a:p>
            <a:pPr eaLnBrk="1" hangingPunct="1">
              <a:lnSpc>
                <a:spcPct val="90000"/>
              </a:lnSpc>
              <a:buFont typeface="Wingdings 2" pitchFamily="18" charset="2"/>
              <a:buNone/>
            </a:pPr>
            <a:endParaRPr lang="en-GB" sz="2400" b="1" dirty="0"/>
          </a:p>
          <a:p>
            <a:pPr eaLnBrk="1" hangingPunct="1">
              <a:lnSpc>
                <a:spcPct val="90000"/>
              </a:lnSpc>
              <a:buFont typeface="Wingdings 2" pitchFamily="18" charset="2"/>
              <a:buNone/>
            </a:pPr>
            <a:r>
              <a:rPr lang="en-GB" sz="2400" b="1" dirty="0" smtClean="0"/>
              <a:t>Confounding variables?</a:t>
            </a:r>
          </a:p>
          <a:p>
            <a:pPr eaLnBrk="1" hangingPunct="1">
              <a:lnSpc>
                <a:spcPct val="90000"/>
              </a:lnSpc>
            </a:pPr>
            <a:endParaRPr lang="en-GB" sz="2400" dirty="0" smtClean="0"/>
          </a:p>
          <a:p>
            <a:pPr eaLnBrk="1" hangingPunct="1">
              <a:lnSpc>
                <a:spcPct val="90000"/>
              </a:lnSpc>
            </a:pPr>
            <a:endParaRPr lang="en-GB" sz="2400" dirty="0" smtClean="0"/>
          </a:p>
          <a:p>
            <a:pPr eaLnBrk="1" hangingPunct="1">
              <a:lnSpc>
                <a:spcPct val="90000"/>
              </a:lnSpc>
            </a:pPr>
            <a:endParaRPr lang="en-GB" sz="2400" dirty="0" smtClean="0"/>
          </a:p>
          <a:p>
            <a:pPr eaLnBrk="1" hangingPunct="1">
              <a:lnSpc>
                <a:spcPct val="90000"/>
              </a:lnSpc>
            </a:pPr>
            <a:endParaRPr lang="en-US" sz="2000" dirty="0" smtClean="0"/>
          </a:p>
        </p:txBody>
      </p:sp>
      <p:sp>
        <p:nvSpPr>
          <p:cNvPr id="4" name="Oval 3"/>
          <p:cNvSpPr/>
          <p:nvPr/>
        </p:nvSpPr>
        <p:spPr>
          <a:xfrm>
            <a:off x="4572000" y="2564904"/>
            <a:ext cx="3888432" cy="28083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smtClean="0"/>
              <a:t>Role in applied research?</a:t>
            </a:r>
            <a:endParaRPr lang="en-GB" sz="3600" dirty="0"/>
          </a:p>
        </p:txBody>
      </p:sp>
    </p:spTree>
    <p:extLst>
      <p:ext uri="{BB962C8B-B14F-4D97-AF65-F5344CB8AC3E}">
        <p14:creationId xmlns:p14="http://schemas.microsoft.com/office/powerpoint/2010/main" val="37849411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544771">
                                            <p:txEl>
                                              <p:pRg st="0" end="0"/>
                                            </p:txEl>
                                          </p:spTgt>
                                        </p:tgtEl>
                                        <p:attrNameLst>
                                          <p:attrName>style.visibility</p:attrName>
                                        </p:attrNameLst>
                                      </p:cBhvr>
                                      <p:to>
                                        <p:strVal val="visible"/>
                                      </p:to>
                                    </p:set>
                                    <p:animEffect transition="in" filter="blinds(horizontal)">
                                      <p:cBhvr>
                                        <p:cTn id="7" dur="500"/>
                                        <p:tgtEl>
                                          <p:spTgt spid="5447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44771">
                                            <p:txEl>
                                              <p:pRg st="1" end="1"/>
                                            </p:txEl>
                                          </p:spTgt>
                                        </p:tgtEl>
                                        <p:attrNameLst>
                                          <p:attrName>style.visibility</p:attrName>
                                        </p:attrNameLst>
                                      </p:cBhvr>
                                      <p:to>
                                        <p:strVal val="visible"/>
                                      </p:to>
                                    </p:set>
                                    <p:animEffect transition="in" filter="blinds(horizontal)">
                                      <p:cBhvr>
                                        <p:cTn id="12" dur="500"/>
                                        <p:tgtEl>
                                          <p:spTgt spid="5447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44771">
                                            <p:txEl>
                                              <p:pRg st="4" end="4"/>
                                            </p:txEl>
                                          </p:spTgt>
                                        </p:tgtEl>
                                        <p:attrNameLst>
                                          <p:attrName>style.visibility</p:attrName>
                                        </p:attrNameLst>
                                      </p:cBhvr>
                                      <p:to>
                                        <p:strVal val="visible"/>
                                      </p:to>
                                    </p:set>
                                    <p:animEffect transition="in" filter="blinds(horizontal)">
                                      <p:cBhvr>
                                        <p:cTn id="17" dur="500"/>
                                        <p:tgtEl>
                                          <p:spTgt spid="544771">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544771">
                                            <p:txEl>
                                              <p:pRg st="8" end="8"/>
                                            </p:txEl>
                                          </p:spTgt>
                                        </p:tgtEl>
                                        <p:attrNameLst>
                                          <p:attrName>style.visibility</p:attrName>
                                        </p:attrNameLst>
                                      </p:cBhvr>
                                      <p:to>
                                        <p:strVal val="visible"/>
                                      </p:to>
                                    </p:set>
                                    <p:animEffect transition="in" filter="blinds(horizontal)">
                                      <p:cBhvr>
                                        <p:cTn id="22" dur="500"/>
                                        <p:tgtEl>
                                          <p:spTgt spid="54477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477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dirty="0" smtClean="0"/>
              <a:t>Questionnaires &amp; Surveys</a:t>
            </a:r>
            <a:endParaRPr lang="en-US" dirty="0"/>
          </a:p>
        </p:txBody>
      </p:sp>
      <p:sp>
        <p:nvSpPr>
          <p:cNvPr id="33795" name="Rectangle 3"/>
          <p:cNvSpPr>
            <a:spLocks noGrp="1" noChangeArrowheads="1"/>
          </p:cNvSpPr>
          <p:nvPr>
            <p:ph type="body" idx="1"/>
          </p:nvPr>
        </p:nvSpPr>
        <p:spPr>
          <a:xfrm>
            <a:off x="395536" y="1340768"/>
            <a:ext cx="8229600" cy="4525963"/>
          </a:xfrm>
        </p:spPr>
        <p:txBody>
          <a:bodyPr>
            <a:normAutofit lnSpcReduction="10000"/>
          </a:bodyPr>
          <a:lstStyle/>
          <a:p>
            <a:r>
              <a:rPr lang="en-US" sz="2800" u="sng" dirty="0"/>
              <a:t>Survey research:</a:t>
            </a:r>
            <a:r>
              <a:rPr lang="en-US" sz="2800" dirty="0"/>
              <a:t> information about a topic is obtained by administering questionnaires or interviews to many </a:t>
            </a:r>
            <a:r>
              <a:rPr lang="en-US" sz="2800" dirty="0" smtClean="0"/>
              <a:t>people</a:t>
            </a:r>
          </a:p>
          <a:p>
            <a:endParaRPr lang="en-US" sz="2800" dirty="0"/>
          </a:p>
          <a:p>
            <a:pPr lvl="1"/>
            <a:r>
              <a:rPr lang="en-US" sz="2400" dirty="0"/>
              <a:t>A </a:t>
            </a:r>
            <a:r>
              <a:rPr lang="en-US" sz="2400" i="1" dirty="0"/>
              <a:t>population</a:t>
            </a:r>
            <a:r>
              <a:rPr lang="en-US" sz="2400" dirty="0"/>
              <a:t> consists of all the individuals that we are interested in drawing a conclusion </a:t>
            </a:r>
            <a:r>
              <a:rPr lang="en-US" sz="2400" dirty="0" smtClean="0"/>
              <a:t>about</a:t>
            </a:r>
          </a:p>
          <a:p>
            <a:pPr lvl="1"/>
            <a:endParaRPr lang="en-US" sz="2400" dirty="0"/>
          </a:p>
          <a:p>
            <a:pPr lvl="1"/>
            <a:r>
              <a:rPr lang="en-US" sz="2400" dirty="0"/>
              <a:t>A </a:t>
            </a:r>
            <a:r>
              <a:rPr lang="en-US" sz="2400" i="1" dirty="0"/>
              <a:t>sample</a:t>
            </a:r>
            <a:r>
              <a:rPr lang="en-US" sz="2400" dirty="0"/>
              <a:t> is a subset of individuals drawn from the larger population</a:t>
            </a:r>
          </a:p>
          <a:p>
            <a:pPr lvl="2"/>
            <a:r>
              <a:rPr lang="en-US" sz="2000" dirty="0"/>
              <a:t>A </a:t>
            </a:r>
            <a:r>
              <a:rPr lang="en-US" sz="2000" i="1" dirty="0"/>
              <a:t>representative sample </a:t>
            </a:r>
            <a:r>
              <a:rPr lang="en-US" sz="2000" dirty="0"/>
              <a:t>is one that reflects the important characteristics of the population</a:t>
            </a:r>
            <a:endParaRPr lang="en-US" sz="2000" u="sng"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t>Methods of Research</a:t>
            </a:r>
          </a:p>
        </p:txBody>
      </p:sp>
      <p:pic>
        <p:nvPicPr>
          <p:cNvPr id="44037" name="Picture 5" descr="pas82760_0210"/>
          <p:cNvPicPr>
            <a:picLocks noChangeAspect="1" noChangeArrowheads="1"/>
          </p:cNvPicPr>
          <p:nvPr/>
        </p:nvPicPr>
        <p:blipFill>
          <a:blip r:embed="rId3" cstate="print"/>
          <a:srcRect/>
          <a:stretch>
            <a:fillRect/>
          </a:stretch>
        </p:blipFill>
        <p:spPr bwMode="auto">
          <a:xfrm>
            <a:off x="609600" y="1447800"/>
            <a:ext cx="8001000" cy="4124325"/>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questionnaire study </a:t>
            </a:r>
            <a:endParaRPr lang="en-GB" dirty="0"/>
          </a:p>
        </p:txBody>
      </p:sp>
      <p:sp>
        <p:nvSpPr>
          <p:cNvPr id="3" name="Content Placeholder 2"/>
          <p:cNvSpPr>
            <a:spLocks noGrp="1"/>
          </p:cNvSpPr>
          <p:nvPr>
            <p:ph idx="1"/>
          </p:nvPr>
        </p:nvSpPr>
        <p:spPr/>
        <p:txBody>
          <a:bodyPr/>
          <a:lstStyle/>
          <a:p>
            <a:r>
              <a:rPr lang="en-GB" dirty="0" smtClean="0"/>
              <a:t>Cross-sectional </a:t>
            </a:r>
          </a:p>
          <a:p>
            <a:endParaRPr lang="en-GB" dirty="0" smtClean="0"/>
          </a:p>
          <a:p>
            <a:r>
              <a:rPr lang="en-GB" dirty="0" smtClean="0"/>
              <a:t>Longitudinal/Prospective</a:t>
            </a:r>
          </a:p>
          <a:p>
            <a:endParaRPr lang="en-GB" dirty="0" smtClean="0"/>
          </a:p>
          <a:p>
            <a:r>
              <a:rPr lang="en-GB" dirty="0" smtClean="0"/>
              <a:t>Randomised controlled trials</a:t>
            </a:r>
          </a:p>
          <a:p>
            <a:endParaRPr lang="en-GB" dirty="0" smtClean="0"/>
          </a:p>
          <a:p>
            <a:r>
              <a:rPr lang="en-GB" dirty="0" smtClean="0"/>
              <a:t>Quasi-Experimental* </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3"/>
          <p:cNvSpPr>
            <a:spLocks noGrp="1" noChangeArrowheads="1"/>
          </p:cNvSpPr>
          <p:nvPr>
            <p:ph type="body" sz="half" idx="1"/>
          </p:nvPr>
        </p:nvSpPr>
        <p:spPr>
          <a:xfrm>
            <a:off x="457200" y="1295400"/>
            <a:ext cx="8382000" cy="2667000"/>
          </a:xfrm>
        </p:spPr>
        <p:txBody>
          <a:bodyPr/>
          <a:lstStyle/>
          <a:p>
            <a:r>
              <a:rPr lang="en-US" sz="2600" u="sng"/>
              <a:t>Correlational Research:</a:t>
            </a:r>
            <a:r>
              <a:rPr lang="en-US" sz="2600"/>
              <a:t> three components:</a:t>
            </a:r>
          </a:p>
          <a:p>
            <a:pPr lvl="1"/>
            <a:r>
              <a:rPr lang="en-US" sz="2400"/>
              <a:t>Researcher measures one variable (X)</a:t>
            </a:r>
          </a:p>
          <a:p>
            <a:pPr lvl="1"/>
            <a:r>
              <a:rPr lang="en-US" sz="2400"/>
              <a:t>Researcher measures a second variable (Y)</a:t>
            </a:r>
          </a:p>
          <a:p>
            <a:pPr lvl="1"/>
            <a:r>
              <a:rPr lang="en-US" sz="2400"/>
              <a:t>Researcher statistically determines whether (X) and (Y) are related</a:t>
            </a:r>
          </a:p>
          <a:p>
            <a:pPr lvl="1"/>
            <a:endParaRPr lang="en-US" sz="2400"/>
          </a:p>
        </p:txBody>
      </p:sp>
      <p:pic>
        <p:nvPicPr>
          <p:cNvPr id="47110" name="Picture 6" descr="pas82760_rd0201"/>
          <p:cNvPicPr>
            <a:picLocks noChangeAspect="1" noChangeArrowheads="1"/>
          </p:cNvPicPr>
          <p:nvPr/>
        </p:nvPicPr>
        <p:blipFill>
          <a:blip r:embed="rId3" cstate="print"/>
          <a:srcRect/>
          <a:stretch>
            <a:fillRect/>
          </a:stretch>
        </p:blipFill>
        <p:spPr bwMode="auto">
          <a:xfrm>
            <a:off x="2362200" y="3505200"/>
            <a:ext cx="4181475" cy="2590800"/>
          </a:xfrm>
          <a:prstGeom prst="rect">
            <a:avLst/>
          </a:prstGeom>
          <a:noFill/>
        </p:spPr>
      </p:pic>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402300405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395536" y="188640"/>
            <a:ext cx="8229600" cy="1143000"/>
          </a:xfrm>
        </p:spPr>
        <p:txBody>
          <a:bodyPr/>
          <a:lstStyle/>
          <a:p>
            <a:r>
              <a:rPr lang="en-US" dirty="0"/>
              <a:t>Methods of Research</a:t>
            </a:r>
          </a:p>
        </p:txBody>
      </p:sp>
      <p:sp>
        <p:nvSpPr>
          <p:cNvPr id="50179" name="Rectangle 3"/>
          <p:cNvSpPr>
            <a:spLocks noGrp="1" noChangeArrowheads="1"/>
          </p:cNvSpPr>
          <p:nvPr>
            <p:ph type="body" idx="1"/>
          </p:nvPr>
        </p:nvSpPr>
        <p:spPr/>
        <p:txBody>
          <a:bodyPr/>
          <a:lstStyle/>
          <a:p>
            <a:r>
              <a:rPr lang="en-US" dirty="0"/>
              <a:t>Correlation does not equal causation</a:t>
            </a:r>
          </a:p>
          <a:p>
            <a:pPr lvl="1"/>
            <a:r>
              <a:rPr lang="en-US" dirty="0"/>
              <a:t>Some interpretive possibilities:</a:t>
            </a:r>
          </a:p>
          <a:p>
            <a:pPr lvl="2"/>
            <a:r>
              <a:rPr lang="en-US" dirty="0"/>
              <a:t>X caused Y</a:t>
            </a:r>
          </a:p>
          <a:p>
            <a:pPr lvl="2"/>
            <a:r>
              <a:rPr lang="en-US" dirty="0"/>
              <a:t>Y caused X</a:t>
            </a:r>
          </a:p>
          <a:p>
            <a:pPr lvl="2"/>
            <a:r>
              <a:rPr lang="en-US" dirty="0"/>
              <a:t>Both variables influenced each other</a:t>
            </a:r>
          </a:p>
          <a:p>
            <a:pPr lvl="2"/>
            <a:r>
              <a:rPr lang="en-US" dirty="0"/>
              <a:t>A third variable influenced both X and Y (spurious)</a:t>
            </a:r>
          </a:p>
        </p:txBody>
      </p:sp>
    </p:spTree>
    <p:extLst>
      <p:ext uri="{BB962C8B-B14F-4D97-AF65-F5344CB8AC3E}">
        <p14:creationId xmlns:p14="http://schemas.microsoft.com/office/powerpoint/2010/main" val="33020973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http://www.mathwarehouse.com/statistics/correlation-coefficient/images/picture-positive-correlation2.gif"/>
          <p:cNvPicPr>
            <a:picLocks noChangeAspect="1" noChangeArrowheads="1"/>
          </p:cNvPicPr>
          <p:nvPr/>
        </p:nvPicPr>
        <p:blipFill>
          <a:blip r:embed="rId2"/>
          <a:srcRect/>
          <a:stretch>
            <a:fillRect/>
          </a:stretch>
        </p:blipFill>
        <p:spPr bwMode="auto">
          <a:xfrm>
            <a:off x="1979712" y="1916832"/>
            <a:ext cx="5238750" cy="3810000"/>
          </a:xfrm>
          <a:prstGeom prst="rect">
            <a:avLst/>
          </a:prstGeom>
          <a:noFill/>
        </p:spPr>
      </p:pic>
      <p:sp>
        <p:nvSpPr>
          <p:cNvPr id="3" name="Title 1"/>
          <p:cNvSpPr txBox="1">
            <a:spLocks/>
          </p:cNvSpPr>
          <p:nvPr/>
        </p:nvSpPr>
        <p:spPr>
          <a:xfrm>
            <a:off x="539552" y="620688"/>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1"/>
                </a:solidFill>
                <a:effectLst/>
                <a:uLnTx/>
                <a:uFillTx/>
                <a:latin typeface="+mj-lt"/>
                <a:ea typeface="+mj-ea"/>
                <a:cs typeface="+mj-cs"/>
              </a:rPr>
              <a:t>Positive</a:t>
            </a:r>
            <a:r>
              <a:rPr kumimoji="0" lang="en-GB" sz="3600" b="0" i="0" u="none" strike="noStrike" kern="1200" cap="none" spc="0" normalizeH="0" noProof="0" dirty="0" smtClean="0">
                <a:ln>
                  <a:noFill/>
                </a:ln>
                <a:solidFill>
                  <a:schemeClr val="tx1"/>
                </a:solidFill>
                <a:effectLst/>
                <a:uLnTx/>
                <a:uFillTx/>
                <a:latin typeface="+mj-lt"/>
                <a:ea typeface="+mj-ea"/>
                <a:cs typeface="+mj-cs"/>
              </a:rPr>
              <a:t> correlation</a:t>
            </a:r>
            <a:endParaRPr kumimoji="0" lang="en-GB" sz="36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www.mathwarehouse.com/statistics/correlation-coefficient/images/negative-correlation2.gif"/>
          <p:cNvPicPr>
            <a:picLocks noChangeAspect="1" noChangeArrowheads="1"/>
          </p:cNvPicPr>
          <p:nvPr/>
        </p:nvPicPr>
        <p:blipFill>
          <a:blip r:embed="rId2"/>
          <a:srcRect/>
          <a:stretch>
            <a:fillRect/>
          </a:stretch>
        </p:blipFill>
        <p:spPr bwMode="auto">
          <a:xfrm>
            <a:off x="2051720" y="1772816"/>
            <a:ext cx="5238750" cy="3810000"/>
          </a:xfrm>
          <a:prstGeom prst="rect">
            <a:avLst/>
          </a:prstGeom>
          <a:noFill/>
        </p:spPr>
      </p:pic>
      <p:sp>
        <p:nvSpPr>
          <p:cNvPr id="3" name="Title 1"/>
          <p:cNvSpPr txBox="1">
            <a:spLocks/>
          </p:cNvSpPr>
          <p:nvPr/>
        </p:nvSpPr>
        <p:spPr>
          <a:xfrm>
            <a:off x="539552" y="620688"/>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noProof="0" dirty="0" smtClean="0">
                <a:ln>
                  <a:noFill/>
                </a:ln>
                <a:solidFill>
                  <a:schemeClr val="tx1"/>
                </a:solidFill>
                <a:effectLst/>
                <a:uLnTx/>
                <a:uFillTx/>
                <a:latin typeface="+mj-lt"/>
                <a:ea typeface="+mj-ea"/>
                <a:cs typeface="+mj-cs"/>
              </a:rPr>
              <a:t>Negative correlation</a:t>
            </a:r>
            <a:endParaRPr kumimoji="0" lang="en-GB" sz="36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US"/>
              <a:t>Methods of Research</a:t>
            </a:r>
          </a:p>
        </p:txBody>
      </p:sp>
      <p:pic>
        <p:nvPicPr>
          <p:cNvPr id="53254" name="Picture 6" descr="pas82760_0211"/>
          <p:cNvPicPr>
            <a:picLocks noChangeAspect="1" noChangeArrowheads="1"/>
          </p:cNvPicPr>
          <p:nvPr/>
        </p:nvPicPr>
        <p:blipFill>
          <a:blip r:embed="rId3" cstate="print"/>
          <a:srcRect/>
          <a:stretch>
            <a:fillRect/>
          </a:stretch>
        </p:blipFill>
        <p:spPr bwMode="auto">
          <a:xfrm>
            <a:off x="611560" y="1371600"/>
            <a:ext cx="7632847" cy="4800600"/>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395536" y="0"/>
            <a:ext cx="8229600" cy="1143000"/>
          </a:xfrm>
        </p:spPr>
        <p:txBody>
          <a:bodyPr/>
          <a:lstStyle/>
          <a:p>
            <a:r>
              <a:rPr lang="en-US" dirty="0"/>
              <a:t>Methods of Research</a:t>
            </a:r>
          </a:p>
        </p:txBody>
      </p:sp>
      <p:sp>
        <p:nvSpPr>
          <p:cNvPr id="50179" name="Rectangle 3"/>
          <p:cNvSpPr>
            <a:spLocks noGrp="1" noChangeArrowheads="1"/>
          </p:cNvSpPr>
          <p:nvPr>
            <p:ph type="body" idx="1"/>
          </p:nvPr>
        </p:nvSpPr>
        <p:spPr>
          <a:xfrm>
            <a:off x="467544" y="1052736"/>
            <a:ext cx="8229600" cy="4785395"/>
          </a:xfrm>
        </p:spPr>
        <p:txBody>
          <a:bodyPr>
            <a:normAutofit fontScale="92500" lnSpcReduction="10000"/>
          </a:bodyPr>
          <a:lstStyle/>
          <a:p>
            <a:r>
              <a:rPr lang="en-US" u="sng" dirty="0" smtClean="0"/>
              <a:t>Longitudinal/prospective studies</a:t>
            </a:r>
          </a:p>
          <a:p>
            <a:endParaRPr lang="en-US" u="sng" dirty="0" smtClean="0"/>
          </a:p>
          <a:p>
            <a:r>
              <a:rPr lang="en-US" dirty="0" smtClean="0"/>
              <a:t>Ability to follow up a sample of participants over time </a:t>
            </a:r>
            <a:r>
              <a:rPr lang="en-US" i="1" dirty="0" err="1" smtClean="0"/>
              <a:t>e.g</a:t>
            </a:r>
            <a:r>
              <a:rPr lang="en-US" i="1" dirty="0" smtClean="0"/>
              <a:t> how do early attachments influence later attachment styles…</a:t>
            </a:r>
          </a:p>
          <a:p>
            <a:endParaRPr lang="en-US" i="1" dirty="0" smtClean="0"/>
          </a:p>
          <a:p>
            <a:r>
              <a:rPr lang="en-US" dirty="0" smtClean="0"/>
              <a:t>Does academic ability predict future performance at work?</a:t>
            </a:r>
          </a:p>
          <a:p>
            <a:pPr>
              <a:buNone/>
            </a:pPr>
            <a:endParaRPr lang="en-US" dirty="0" smtClean="0"/>
          </a:p>
          <a:p>
            <a:r>
              <a:rPr lang="en-US" dirty="0" smtClean="0"/>
              <a:t>Allows predictions about causality </a:t>
            </a:r>
          </a:p>
          <a:p>
            <a:endParaRPr lang="en-US"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244" y="1124744"/>
            <a:ext cx="7193464" cy="44644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030717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908720"/>
            <a:ext cx="7734672" cy="5156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328567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132856"/>
            <a:ext cx="8229600" cy="1143000"/>
          </a:xfrm>
        </p:spPr>
        <p:txBody>
          <a:bodyPr/>
          <a:lstStyle/>
          <a:p>
            <a:r>
              <a:rPr lang="en-GB" dirty="0" smtClean="0"/>
              <a:t>Randomised Controlled Trials</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1887ED1-9E75-4712-91CB-42FEB6C92136}" type="slidenum">
              <a:rPr lang="en-GB" altLang="en-US" sz="1400" smtClean="0"/>
              <a:pPr eaLnBrk="1" hangingPunct="1"/>
              <a:t>38</a:t>
            </a:fld>
            <a:endParaRPr lang="en-GB" altLang="en-US" sz="1400" smtClean="0"/>
          </a:p>
        </p:txBody>
      </p:sp>
      <p:sp>
        <p:nvSpPr>
          <p:cNvPr id="16387" name="Rectangle 2"/>
          <p:cNvSpPr>
            <a:spLocks noGrp="1" noChangeArrowheads="1"/>
          </p:cNvSpPr>
          <p:nvPr>
            <p:ph type="title"/>
          </p:nvPr>
        </p:nvSpPr>
        <p:spPr>
          <a:xfrm>
            <a:off x="457200" y="228600"/>
            <a:ext cx="8229600" cy="762000"/>
          </a:xfrm>
          <a:solidFill>
            <a:schemeClr val="bg1"/>
          </a:solidFill>
        </p:spPr>
        <p:txBody>
          <a:bodyPr/>
          <a:lstStyle/>
          <a:p>
            <a:r>
              <a:rPr lang="en-GB" altLang="en-US" sz="2400" b="1" smtClean="0"/>
              <a:t>Background: the need for a psychological coping intervention </a:t>
            </a:r>
            <a:endParaRPr lang="en-GB" altLang="en-US" smtClean="0"/>
          </a:p>
        </p:txBody>
      </p:sp>
      <p:sp>
        <p:nvSpPr>
          <p:cNvPr id="9220" name="Rectangle 3"/>
          <p:cNvSpPr>
            <a:spLocks noGrp="1" noChangeArrowheads="1"/>
          </p:cNvSpPr>
          <p:nvPr>
            <p:ph type="body" idx="1"/>
          </p:nvPr>
        </p:nvSpPr>
        <p:spPr>
          <a:xfrm>
            <a:off x="500063" y="1214438"/>
            <a:ext cx="8229600" cy="4302125"/>
          </a:xfrm>
        </p:spPr>
        <p:txBody>
          <a:bodyPr>
            <a:normAutofit lnSpcReduction="10000"/>
          </a:bodyPr>
          <a:lstStyle/>
          <a:p>
            <a:pPr>
              <a:buFont typeface="Wingdings" pitchFamily="2" charset="2"/>
              <a:buChar char="Ø"/>
              <a:defRPr/>
            </a:pPr>
            <a:endParaRPr lang="en-GB" sz="3600" b="1" dirty="0" smtClean="0"/>
          </a:p>
          <a:p>
            <a:pPr>
              <a:buFont typeface="Wingdings" pitchFamily="2" charset="2"/>
              <a:buChar char="Ø"/>
              <a:defRPr/>
            </a:pPr>
            <a:r>
              <a:rPr lang="en-GB" sz="2000" dirty="0" smtClean="0"/>
              <a:t>A third of women are likely to experience significant psychological distress when undergoing cancer genetic risk assessment </a:t>
            </a:r>
            <a:r>
              <a:rPr lang="en-GB" sz="2000" i="1" dirty="0" smtClean="0"/>
              <a:t>(Fry et al, 2003; Cull et al, 1999).</a:t>
            </a:r>
          </a:p>
          <a:p>
            <a:pPr>
              <a:buFont typeface="Wingdings" pitchFamily="2" charset="2"/>
              <a:buChar char="Ø"/>
              <a:defRPr/>
            </a:pPr>
            <a:endParaRPr lang="en-GB" sz="2000" i="1" dirty="0" smtClean="0"/>
          </a:p>
          <a:p>
            <a:pPr>
              <a:buFont typeface="Wingdings" pitchFamily="2" charset="2"/>
              <a:buChar char="Ø"/>
              <a:defRPr/>
            </a:pPr>
            <a:endParaRPr lang="en-GB" sz="2000" i="1" dirty="0" smtClean="0"/>
          </a:p>
          <a:p>
            <a:pPr>
              <a:buFont typeface="Wingdings" pitchFamily="2" charset="2"/>
              <a:buChar char="Ø"/>
              <a:defRPr/>
            </a:pPr>
            <a:r>
              <a:rPr lang="en-GB" sz="2000" dirty="0" smtClean="0"/>
              <a:t>Lack of appropriate coping interventions </a:t>
            </a:r>
            <a:r>
              <a:rPr lang="en-GB" sz="2000" i="1" dirty="0" smtClean="0"/>
              <a:t>(</a:t>
            </a:r>
            <a:r>
              <a:rPr lang="en-GB" sz="2000" i="1" dirty="0" err="1" smtClean="0"/>
              <a:t>Wellisch</a:t>
            </a:r>
            <a:r>
              <a:rPr lang="en-GB" sz="2000" i="1" dirty="0" smtClean="0"/>
              <a:t> et al., 1999; </a:t>
            </a:r>
            <a:r>
              <a:rPr lang="en-GB" sz="2000" i="1" dirty="0" err="1" smtClean="0"/>
              <a:t>Esplen</a:t>
            </a:r>
            <a:r>
              <a:rPr lang="en-GB" sz="2000" i="1" dirty="0" smtClean="0"/>
              <a:t> et al, 1998; Schwartz et al, 1998</a:t>
            </a:r>
            <a:r>
              <a:rPr lang="en-GB" sz="2000" dirty="0" smtClean="0">
                <a:latin typeface="Times New Roman" pitchFamily="18" charset="0"/>
              </a:rPr>
              <a:t>)</a:t>
            </a:r>
          </a:p>
          <a:p>
            <a:pPr>
              <a:buFont typeface="Wingdings" pitchFamily="2" charset="2"/>
              <a:buChar char="Ø"/>
              <a:defRPr/>
            </a:pPr>
            <a:endParaRPr lang="en-GB" sz="2000" dirty="0" smtClean="0">
              <a:latin typeface="+mj-lt"/>
            </a:endParaRPr>
          </a:p>
          <a:p>
            <a:pPr>
              <a:buFont typeface="Wingdings" pitchFamily="2" charset="2"/>
              <a:buChar char="Ø"/>
              <a:defRPr/>
            </a:pPr>
            <a:endParaRPr lang="en-GB" sz="2000" dirty="0" smtClean="0">
              <a:latin typeface="+mj-lt"/>
            </a:endParaRPr>
          </a:p>
          <a:p>
            <a:pPr>
              <a:buFont typeface="Wingdings" pitchFamily="2" charset="2"/>
              <a:buChar char="Ø"/>
              <a:defRPr/>
            </a:pPr>
            <a:r>
              <a:rPr lang="en-GB" sz="2000" dirty="0" smtClean="0">
                <a:latin typeface="+mj-lt"/>
              </a:rPr>
              <a:t>Need for a brief cost-effective intervention within context of NHS service delivery</a:t>
            </a:r>
          </a:p>
          <a:p>
            <a:pPr>
              <a:buFont typeface="Wingdings" pitchFamily="2" charset="2"/>
              <a:buChar char="Ø"/>
              <a:defRPr/>
            </a:pPr>
            <a:endParaRPr lang="en-GB" sz="2000" dirty="0" smtClean="0">
              <a:latin typeface="Times New Roman" pitchFamily="18" charset="0"/>
            </a:endParaRPr>
          </a:p>
          <a:p>
            <a:pPr>
              <a:buFont typeface="Wingdings" pitchFamily="2" charset="2"/>
              <a:buChar char="Ø"/>
              <a:defRPr/>
            </a:pPr>
            <a:endParaRPr lang="en-GB" sz="2000" dirty="0" smtClean="0">
              <a:latin typeface="Times New Roman" pitchFamily="18" charset="0"/>
            </a:endParaRPr>
          </a:p>
          <a:p>
            <a:pPr>
              <a:buFont typeface="Wingdings" pitchFamily="2" charset="2"/>
              <a:buChar char="Ø"/>
              <a:defRPr/>
            </a:pPr>
            <a:endParaRPr lang="en-GB" sz="2000" dirty="0" smtClean="0">
              <a:latin typeface="Times New Roman" pitchFamily="18" charset="0"/>
            </a:endParaRPr>
          </a:p>
          <a:p>
            <a:pPr>
              <a:buFont typeface="Wingdings" pitchFamily="2" charset="2"/>
              <a:buChar char="Ø"/>
              <a:defRPr/>
            </a:pPr>
            <a:endParaRPr lang="en-GB" sz="2400" dirty="0" smtClean="0">
              <a:latin typeface="Times New Roman" pitchFamily="18" charset="0"/>
            </a:endParaRPr>
          </a:p>
          <a:p>
            <a:pPr>
              <a:buFont typeface="Wingdings" pitchFamily="2" charset="2"/>
              <a:buNone/>
              <a:defRPr/>
            </a:pPr>
            <a:endParaRPr lang="en-GB" dirty="0" smtClean="0">
              <a:latin typeface="Times New Roman" pitchFamily="18" charset="0"/>
            </a:endParaRPr>
          </a:p>
        </p:txBody>
      </p:sp>
    </p:spTree>
    <p:extLst>
      <p:ext uri="{BB962C8B-B14F-4D97-AF65-F5344CB8AC3E}">
        <p14:creationId xmlns:p14="http://schemas.microsoft.com/office/powerpoint/2010/main" val="499602388"/>
      </p:ext>
    </p:extLst>
  </p:cSld>
  <p:clrMapOvr>
    <a:masterClrMapping/>
  </p:clrMapOvr>
  <p:transition advTm="42528"/>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42507DD-595E-47A0-8469-06A105909EBF}" type="slidenum">
              <a:rPr lang="en-GB" altLang="en-US" sz="1400" smtClean="0"/>
              <a:pPr eaLnBrk="1" hangingPunct="1"/>
              <a:t>39</a:t>
            </a:fld>
            <a:endParaRPr lang="en-GB" altLang="en-US" sz="1400" smtClean="0"/>
          </a:p>
        </p:txBody>
      </p:sp>
      <p:sp>
        <p:nvSpPr>
          <p:cNvPr id="17411" name="Rectangle 2"/>
          <p:cNvSpPr>
            <a:spLocks noGrp="1" noChangeArrowheads="1"/>
          </p:cNvSpPr>
          <p:nvPr>
            <p:ph type="title"/>
          </p:nvPr>
        </p:nvSpPr>
        <p:spPr>
          <a:xfrm>
            <a:off x="457200" y="228600"/>
            <a:ext cx="8229600" cy="533400"/>
          </a:xfrm>
          <a:solidFill>
            <a:schemeClr val="bg1"/>
          </a:solidFill>
        </p:spPr>
        <p:txBody>
          <a:bodyPr/>
          <a:lstStyle/>
          <a:p>
            <a:r>
              <a:rPr lang="en-GB" altLang="en-US" sz="2400" b="1" smtClean="0"/>
              <a:t>The Intervention 1: Distraction-Based Coping Leaflet</a:t>
            </a:r>
            <a:endParaRPr lang="en-GB" altLang="en-US" smtClean="0"/>
          </a:p>
        </p:txBody>
      </p:sp>
      <p:sp>
        <p:nvSpPr>
          <p:cNvPr id="17412" name="Rectangle 3"/>
          <p:cNvSpPr>
            <a:spLocks noGrp="1" noChangeArrowheads="1"/>
          </p:cNvSpPr>
          <p:nvPr>
            <p:ph type="body" idx="1"/>
          </p:nvPr>
        </p:nvSpPr>
        <p:spPr/>
        <p:txBody>
          <a:bodyPr/>
          <a:lstStyle/>
          <a:p>
            <a:endParaRPr lang="en-GB" altLang="en-US" smtClean="0"/>
          </a:p>
          <a:p>
            <a:pPr lvl="1"/>
            <a:endParaRPr lang="en-GB" altLang="en-US" smtClean="0"/>
          </a:p>
        </p:txBody>
      </p:sp>
      <p:sp>
        <p:nvSpPr>
          <p:cNvPr id="17413" name="Text Box 4"/>
          <p:cNvSpPr txBox="1">
            <a:spLocks noChangeArrowheads="1"/>
          </p:cNvSpPr>
          <p:nvPr/>
        </p:nvSpPr>
        <p:spPr bwMode="auto">
          <a:xfrm>
            <a:off x="152400" y="1143000"/>
            <a:ext cx="8458200" cy="476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lnSpc>
                <a:spcPct val="90000"/>
              </a:lnSpc>
              <a:buFont typeface="Wingdings" pitchFamily="2" charset="2"/>
              <a:buNone/>
            </a:pPr>
            <a:r>
              <a:rPr lang="en-GB" altLang="en-US" sz="2000" b="1"/>
              <a:t>Distraction: controls intrusive worries about a stressful event</a:t>
            </a:r>
          </a:p>
          <a:p>
            <a:pPr eaLnBrk="1" hangingPunct="1">
              <a:lnSpc>
                <a:spcPct val="90000"/>
              </a:lnSpc>
              <a:buFont typeface="Wingdings" pitchFamily="2" charset="2"/>
              <a:buNone/>
            </a:pPr>
            <a:endParaRPr lang="en-GB" altLang="en-US" sz="2000" b="1"/>
          </a:p>
          <a:p>
            <a:pPr eaLnBrk="1" hangingPunct="1">
              <a:lnSpc>
                <a:spcPct val="90000"/>
              </a:lnSpc>
              <a:buFont typeface="Wingdings" pitchFamily="2" charset="2"/>
              <a:buNone/>
            </a:pPr>
            <a:endParaRPr lang="en-GB" altLang="en-US" sz="2000" b="1"/>
          </a:p>
          <a:p>
            <a:pPr eaLnBrk="1" hangingPunct="1">
              <a:lnSpc>
                <a:spcPct val="90000"/>
              </a:lnSpc>
              <a:buFont typeface="Wingdings" pitchFamily="2" charset="2"/>
              <a:buChar char="Ø"/>
            </a:pPr>
            <a:r>
              <a:rPr lang="en-GB" altLang="en-US" sz="2000"/>
              <a:t>Involves actively engaging in cognitive or behavioural distraction techniques </a:t>
            </a:r>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r>
              <a:rPr lang="en-GB" altLang="en-US" sz="2000"/>
              <a:t>effective in reducing physical and psychological distress: anxiety, dental pain, phobias, back pain, insomnia</a:t>
            </a:r>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endParaRPr lang="en-GB" altLang="en-US" sz="2000"/>
          </a:p>
          <a:p>
            <a:pPr eaLnBrk="1" hangingPunct="1">
              <a:lnSpc>
                <a:spcPct val="90000"/>
              </a:lnSpc>
              <a:buFont typeface="Wingdings" pitchFamily="2" charset="2"/>
              <a:buChar char="Ø"/>
            </a:pPr>
            <a:r>
              <a:rPr lang="en-GB" altLang="en-US" sz="2000"/>
              <a:t>Appropriate intervention during periods of waiting and uncertainty</a:t>
            </a:r>
            <a:endParaRPr lang="en-GB" altLang="en-US" sz="2400" b="1"/>
          </a:p>
        </p:txBody>
      </p:sp>
      <p:sp>
        <p:nvSpPr>
          <p:cNvPr id="17414" name="Rectangle 5"/>
          <p:cNvSpPr>
            <a:spLocks noChangeArrowheads="1"/>
          </p:cNvSpPr>
          <p:nvPr/>
        </p:nvSpPr>
        <p:spPr bwMode="auto">
          <a:xfrm>
            <a:off x="304800" y="3505200"/>
            <a:ext cx="82296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lnSpc>
                <a:spcPct val="90000"/>
              </a:lnSpc>
              <a:spcBef>
                <a:spcPct val="20000"/>
              </a:spcBef>
              <a:buFont typeface="Wingdings" pitchFamily="2" charset="2"/>
              <a:buChar char="Ø"/>
            </a:pPr>
            <a:endParaRPr lang="en-US" altLang="en-US" sz="2000"/>
          </a:p>
        </p:txBody>
      </p:sp>
      <p:sp>
        <p:nvSpPr>
          <p:cNvPr id="17415" name="Text Box 10"/>
          <p:cNvSpPr txBox="1">
            <a:spLocks noChangeArrowheads="1"/>
          </p:cNvSpPr>
          <p:nvPr/>
        </p:nvSpPr>
        <p:spPr bwMode="auto">
          <a:xfrm>
            <a:off x="4800600" y="3124200"/>
            <a:ext cx="3962400" cy="758825"/>
          </a:xfrm>
          <a:prstGeom prst="rect">
            <a:avLst/>
          </a:prstGeom>
          <a:solidFill>
            <a:srgbClr val="CCFFFF"/>
          </a:solidFill>
          <a:ln w="57150" cmpd="thickThin">
            <a:solidFill>
              <a:schemeClr val="tx1"/>
            </a:solidFill>
            <a:miter lim="800000"/>
            <a:headEnd/>
            <a:tailEnd/>
          </a:ln>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spcBef>
                <a:spcPct val="50000"/>
              </a:spcBef>
            </a:pPr>
            <a:r>
              <a:rPr lang="en-GB" altLang="en-US" sz="2000">
                <a:latin typeface="Times New Roman" pitchFamily="18" charset="0"/>
              </a:rPr>
              <a:t>Absorb yourself in something interesting or fun to do</a:t>
            </a:r>
          </a:p>
        </p:txBody>
      </p:sp>
      <p:sp>
        <p:nvSpPr>
          <p:cNvPr id="17416" name="Text Box 11"/>
          <p:cNvSpPr txBox="1">
            <a:spLocks noChangeArrowheads="1"/>
          </p:cNvSpPr>
          <p:nvPr/>
        </p:nvSpPr>
        <p:spPr bwMode="auto">
          <a:xfrm>
            <a:off x="381000" y="3124200"/>
            <a:ext cx="3962400" cy="758825"/>
          </a:xfrm>
          <a:prstGeom prst="rect">
            <a:avLst/>
          </a:prstGeom>
          <a:solidFill>
            <a:srgbClr val="CCFFFF"/>
          </a:solidFill>
          <a:ln w="57150" cmpd="thickThin">
            <a:solidFill>
              <a:schemeClr val="tx1"/>
            </a:solidFill>
            <a:miter lim="800000"/>
            <a:headEnd/>
            <a:tailEnd/>
          </a:ln>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spcBef>
                <a:spcPct val="50000"/>
              </a:spcBef>
            </a:pPr>
            <a:r>
              <a:rPr lang="en-GB" altLang="en-US" sz="2000">
                <a:latin typeface="Times New Roman" pitchFamily="18" charset="0"/>
              </a:rPr>
              <a:t>Count backwards from 200 whilst picturing the numbers in your head</a:t>
            </a:r>
          </a:p>
        </p:txBody>
      </p:sp>
      <p:sp>
        <p:nvSpPr>
          <p:cNvPr id="17417" name="Line 12"/>
          <p:cNvSpPr>
            <a:spLocks noChangeShapeType="1"/>
          </p:cNvSpPr>
          <p:nvPr/>
        </p:nvSpPr>
        <p:spPr bwMode="auto">
          <a:xfrm flipH="1">
            <a:off x="3203575" y="2349500"/>
            <a:ext cx="935038"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18" name="Line 13"/>
          <p:cNvSpPr>
            <a:spLocks noChangeShapeType="1"/>
          </p:cNvSpPr>
          <p:nvPr/>
        </p:nvSpPr>
        <p:spPr bwMode="auto">
          <a:xfrm>
            <a:off x="5724525" y="2349500"/>
            <a:ext cx="86360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958864580"/>
      </p:ext>
    </p:extLst>
  </p:cSld>
  <p:clrMapOvr>
    <a:masterClrMapping/>
  </p:clrMapOvr>
  <p:transition advTm="46768"/>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20C948C-0DD8-40AA-B9D4-8273D972D3F5}" type="slidenum">
              <a:rPr lang="en-GB" altLang="en-US" sz="1400" smtClean="0"/>
              <a:pPr eaLnBrk="1" hangingPunct="1"/>
              <a:t>40</a:t>
            </a:fld>
            <a:endParaRPr lang="en-GB" altLang="en-US" sz="1400" smtClean="0"/>
          </a:p>
        </p:txBody>
      </p:sp>
      <p:sp>
        <p:nvSpPr>
          <p:cNvPr id="30723" name="Rectangle 2"/>
          <p:cNvSpPr>
            <a:spLocks noGrp="1" noChangeArrowheads="1"/>
          </p:cNvSpPr>
          <p:nvPr>
            <p:ph type="title"/>
          </p:nvPr>
        </p:nvSpPr>
        <p:spPr>
          <a:xfrm>
            <a:off x="457200" y="274638"/>
            <a:ext cx="8229600" cy="777875"/>
          </a:xfrm>
          <a:solidFill>
            <a:schemeClr val="bg1"/>
          </a:solidFill>
        </p:spPr>
        <p:txBody>
          <a:bodyPr/>
          <a:lstStyle/>
          <a:p>
            <a:r>
              <a:rPr lang="en-GB" altLang="en-US" sz="2400" b="1" smtClean="0"/>
              <a:t>CARIAD: Aims</a:t>
            </a:r>
          </a:p>
        </p:txBody>
      </p:sp>
      <p:sp>
        <p:nvSpPr>
          <p:cNvPr id="30724" name="Rectangle 3"/>
          <p:cNvSpPr>
            <a:spLocks noGrp="1" noChangeArrowheads="1"/>
          </p:cNvSpPr>
          <p:nvPr>
            <p:ph type="body" idx="1"/>
          </p:nvPr>
        </p:nvSpPr>
        <p:spPr/>
        <p:txBody>
          <a:bodyPr/>
          <a:lstStyle/>
          <a:p>
            <a:pPr marL="533400" indent="-533400">
              <a:lnSpc>
                <a:spcPct val="90000"/>
              </a:lnSpc>
              <a:buFontTx/>
              <a:buAutoNum type="arabicPeriod"/>
            </a:pPr>
            <a:r>
              <a:rPr lang="en-GB" altLang="en-US" sz="2000" smtClean="0"/>
              <a:t>Compare levels of general and cancer-specific distress in individuals who receive the intervention with those who receive standard information.</a:t>
            </a:r>
          </a:p>
          <a:p>
            <a:pPr marL="533400" indent="-533400">
              <a:lnSpc>
                <a:spcPct val="90000"/>
              </a:lnSpc>
              <a:buFontTx/>
              <a:buAutoNum type="arabicPeriod"/>
            </a:pPr>
            <a:endParaRPr lang="en-GB" altLang="en-US" sz="2000" smtClean="0"/>
          </a:p>
          <a:p>
            <a:pPr marL="533400" indent="-533400">
              <a:lnSpc>
                <a:spcPct val="90000"/>
              </a:lnSpc>
              <a:buFontTx/>
              <a:buAutoNum type="arabicPeriod" startAt="2"/>
            </a:pPr>
            <a:r>
              <a:rPr lang="en-GB" altLang="en-US" sz="2000" smtClean="0"/>
              <a:t>Evaluate the short and longer term impact of the intervention at key stages of the assessment process, i.e. upon referral (Time 1), the waiting period (Time 2), one month post-risk information (Time 3).</a:t>
            </a:r>
          </a:p>
          <a:p>
            <a:pPr marL="533400" indent="-533400">
              <a:lnSpc>
                <a:spcPct val="90000"/>
              </a:lnSpc>
              <a:buFontTx/>
              <a:buAutoNum type="arabicPeriod" startAt="2"/>
            </a:pPr>
            <a:endParaRPr lang="en-GB" altLang="en-US" sz="2000" smtClean="0"/>
          </a:p>
          <a:p>
            <a:pPr marL="533400" indent="-533400">
              <a:lnSpc>
                <a:spcPct val="90000"/>
              </a:lnSpc>
              <a:buFontTx/>
              <a:buNone/>
            </a:pPr>
            <a:r>
              <a:rPr lang="en-GB" altLang="en-US" sz="2000" smtClean="0"/>
              <a:t>3.	Identify vulnerable sub-groups who may benefit most from the intervention.</a:t>
            </a:r>
          </a:p>
        </p:txBody>
      </p:sp>
    </p:spTree>
    <p:extLst>
      <p:ext uri="{BB962C8B-B14F-4D97-AF65-F5344CB8AC3E}">
        <p14:creationId xmlns:p14="http://schemas.microsoft.com/office/powerpoint/2010/main" val="286115659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p:cNvSpPr>
            <a:spLocks noGrp="1"/>
          </p:cNvSpPr>
          <p:nvPr>
            <p:ph type="sldNum" sz="quarter" idx="12"/>
          </p:nvPr>
        </p:nvSpPr>
        <p:spPr>
          <a:noFill/>
        </p:spPr>
        <p:txBody>
          <a:bodyPr/>
          <a:lstStyle/>
          <a:p>
            <a:fld id="{10F8B026-B216-4D59-A026-A11F9DEEA6BC}" type="slidenum">
              <a:rPr lang="en-GB" smtClean="0"/>
              <a:pPr/>
              <a:t>41</a:t>
            </a:fld>
            <a:endParaRPr lang="en-GB" smtClean="0"/>
          </a:p>
        </p:txBody>
      </p:sp>
      <p:sp>
        <p:nvSpPr>
          <p:cNvPr id="21507" name="Text Box 6"/>
          <p:cNvSpPr txBox="1">
            <a:spLocks noChangeArrowheads="1"/>
          </p:cNvSpPr>
          <p:nvPr/>
        </p:nvSpPr>
        <p:spPr bwMode="auto">
          <a:xfrm>
            <a:off x="611188" y="908050"/>
            <a:ext cx="8153400" cy="3402013"/>
          </a:xfrm>
          <a:prstGeom prst="rect">
            <a:avLst/>
          </a:prstGeom>
          <a:noFill/>
          <a:ln w="9525">
            <a:noFill/>
            <a:miter lim="800000"/>
            <a:headEnd/>
            <a:tailEnd/>
          </a:ln>
        </p:spPr>
        <p:txBody>
          <a:bodyPr>
            <a:spAutoFit/>
          </a:bodyPr>
          <a:lstStyle/>
          <a:p>
            <a:pPr>
              <a:lnSpc>
                <a:spcPct val="90000"/>
              </a:lnSpc>
              <a:buFont typeface="Wingdings" pitchFamily="2" charset="2"/>
              <a:buNone/>
            </a:pPr>
            <a:endParaRPr lang="en-GB" sz="1200" b="1"/>
          </a:p>
          <a:p>
            <a:pPr>
              <a:lnSpc>
                <a:spcPct val="90000"/>
              </a:lnSpc>
              <a:buFont typeface="Wingdings" pitchFamily="2" charset="2"/>
              <a:buNone/>
            </a:pPr>
            <a:r>
              <a:rPr lang="en-GB" sz="2400" b="1"/>
              <a:t>	MRC Phase III Randomised Controlled Trial </a:t>
            </a:r>
          </a:p>
          <a:p>
            <a:pPr>
              <a:lnSpc>
                <a:spcPct val="90000"/>
              </a:lnSpc>
              <a:buFont typeface="Wingdings" pitchFamily="2" charset="2"/>
              <a:buNone/>
            </a:pPr>
            <a:endParaRPr lang="en-GB" sz="2400" b="1"/>
          </a:p>
          <a:p>
            <a:pPr>
              <a:lnSpc>
                <a:spcPct val="90000"/>
              </a:lnSpc>
              <a:buFont typeface="Wingdings" pitchFamily="2" charset="2"/>
              <a:buNone/>
            </a:pPr>
            <a:endParaRPr lang="en-GB" sz="2400" b="1"/>
          </a:p>
          <a:p>
            <a:pPr>
              <a:lnSpc>
                <a:spcPct val="90000"/>
              </a:lnSpc>
              <a:buFont typeface="Wingdings" pitchFamily="2" charset="2"/>
              <a:buNone/>
            </a:pPr>
            <a:endParaRPr lang="en-GB" sz="2000" b="1"/>
          </a:p>
          <a:p>
            <a:pPr>
              <a:lnSpc>
                <a:spcPct val="90000"/>
              </a:lnSpc>
              <a:buFont typeface="Wingdings" pitchFamily="2" charset="2"/>
              <a:buNone/>
            </a:pPr>
            <a:r>
              <a:rPr lang="en-GB" sz="2000"/>
              <a:t>	   	        1500 referrals across Wales</a:t>
            </a:r>
          </a:p>
          <a:p>
            <a:pPr>
              <a:lnSpc>
                <a:spcPct val="90000"/>
              </a:lnSpc>
              <a:buFont typeface="Wingdings" pitchFamily="2" charset="2"/>
              <a:buNone/>
            </a:pPr>
            <a:r>
              <a:rPr lang="en-GB" sz="2000"/>
              <a:t>		            (9 months recruitment)</a:t>
            </a:r>
          </a:p>
          <a:p>
            <a:pPr>
              <a:lnSpc>
                <a:spcPct val="90000"/>
              </a:lnSpc>
              <a:buFont typeface="Wingdings" pitchFamily="2" charset="2"/>
              <a:buNone/>
            </a:pPr>
            <a:r>
              <a:rPr lang="en-GB" sz="2000"/>
              <a:t>		</a:t>
            </a:r>
            <a:endParaRPr lang="en-GB" sz="2400" b="1"/>
          </a:p>
          <a:p>
            <a:pPr lvl="2">
              <a:lnSpc>
                <a:spcPct val="90000"/>
              </a:lnSpc>
              <a:buFont typeface="Wingdings" pitchFamily="2" charset="2"/>
              <a:buNone/>
            </a:pPr>
            <a:endParaRPr lang="en-GB" sz="2400" b="1"/>
          </a:p>
          <a:p>
            <a:pPr>
              <a:spcBef>
                <a:spcPct val="50000"/>
              </a:spcBef>
            </a:pPr>
            <a:endParaRPr lang="en-GB">
              <a:latin typeface="Times New Roman" pitchFamily="18" charset="0"/>
            </a:endParaRPr>
          </a:p>
        </p:txBody>
      </p:sp>
      <p:sp>
        <p:nvSpPr>
          <p:cNvPr id="21508" name="Line 7"/>
          <p:cNvSpPr>
            <a:spLocks noChangeShapeType="1"/>
          </p:cNvSpPr>
          <p:nvPr/>
        </p:nvSpPr>
        <p:spPr bwMode="auto">
          <a:xfrm>
            <a:off x="4140200" y="1700213"/>
            <a:ext cx="0" cy="533400"/>
          </a:xfrm>
          <a:prstGeom prst="line">
            <a:avLst/>
          </a:prstGeom>
          <a:noFill/>
          <a:ln w="9525">
            <a:solidFill>
              <a:schemeClr val="tx1"/>
            </a:solidFill>
            <a:round/>
            <a:headEnd/>
            <a:tailEnd type="triangle" w="med" len="med"/>
          </a:ln>
        </p:spPr>
        <p:txBody>
          <a:bodyPr wrap="none" anchor="ctr"/>
          <a:lstStyle/>
          <a:p>
            <a:endParaRPr lang="en-GB"/>
          </a:p>
        </p:txBody>
      </p:sp>
      <p:sp>
        <p:nvSpPr>
          <p:cNvPr id="21509" name="Line 8"/>
          <p:cNvSpPr>
            <a:spLocks noChangeShapeType="1"/>
          </p:cNvSpPr>
          <p:nvPr/>
        </p:nvSpPr>
        <p:spPr bwMode="auto">
          <a:xfrm flipH="1">
            <a:off x="2124075" y="2997200"/>
            <a:ext cx="1798638" cy="1655763"/>
          </a:xfrm>
          <a:prstGeom prst="line">
            <a:avLst/>
          </a:prstGeom>
          <a:noFill/>
          <a:ln w="9525">
            <a:solidFill>
              <a:schemeClr val="tx1"/>
            </a:solidFill>
            <a:round/>
            <a:headEnd/>
            <a:tailEnd type="triangle" w="med" len="med"/>
          </a:ln>
        </p:spPr>
        <p:txBody>
          <a:bodyPr wrap="none" anchor="ctr"/>
          <a:lstStyle/>
          <a:p>
            <a:endParaRPr lang="en-GB"/>
          </a:p>
        </p:txBody>
      </p:sp>
      <p:sp>
        <p:nvSpPr>
          <p:cNvPr id="21510" name="Line 9"/>
          <p:cNvSpPr>
            <a:spLocks noChangeShapeType="1"/>
          </p:cNvSpPr>
          <p:nvPr/>
        </p:nvSpPr>
        <p:spPr bwMode="auto">
          <a:xfrm>
            <a:off x="4427538" y="2997200"/>
            <a:ext cx="1897062" cy="1427163"/>
          </a:xfrm>
          <a:prstGeom prst="line">
            <a:avLst/>
          </a:prstGeom>
          <a:noFill/>
          <a:ln w="9525">
            <a:solidFill>
              <a:schemeClr val="tx1"/>
            </a:solidFill>
            <a:round/>
            <a:headEnd/>
            <a:tailEnd type="triangle" w="med" len="med"/>
          </a:ln>
        </p:spPr>
        <p:txBody>
          <a:bodyPr wrap="none" anchor="ctr"/>
          <a:lstStyle/>
          <a:p>
            <a:endParaRPr lang="en-GB"/>
          </a:p>
        </p:txBody>
      </p:sp>
      <p:sp>
        <p:nvSpPr>
          <p:cNvPr id="21511" name="Rectangle 10"/>
          <p:cNvSpPr>
            <a:spLocks noChangeArrowheads="1"/>
          </p:cNvSpPr>
          <p:nvPr/>
        </p:nvSpPr>
        <p:spPr bwMode="auto">
          <a:xfrm>
            <a:off x="457200" y="4648200"/>
            <a:ext cx="3581400" cy="1406525"/>
          </a:xfrm>
          <a:prstGeom prst="rect">
            <a:avLst/>
          </a:prstGeom>
          <a:noFill/>
          <a:ln w="9525">
            <a:noFill/>
            <a:miter lim="800000"/>
            <a:headEnd/>
            <a:tailEnd/>
          </a:ln>
        </p:spPr>
        <p:txBody>
          <a:bodyPr>
            <a:spAutoFit/>
          </a:bodyPr>
          <a:lstStyle/>
          <a:p>
            <a:pPr lvl="2">
              <a:lnSpc>
                <a:spcPct val="90000"/>
              </a:lnSpc>
              <a:buFont typeface="Wingdings" pitchFamily="2" charset="2"/>
              <a:buNone/>
            </a:pPr>
            <a:r>
              <a:rPr lang="en-GB" sz="2400"/>
              <a:t>Control group: standard care (letter/FHQ)</a:t>
            </a:r>
          </a:p>
          <a:p>
            <a:pPr lvl="2">
              <a:lnSpc>
                <a:spcPct val="90000"/>
              </a:lnSpc>
              <a:buFont typeface="Wingdings" pitchFamily="2" charset="2"/>
              <a:buNone/>
            </a:pPr>
            <a:endParaRPr lang="en-GB" sz="2400"/>
          </a:p>
        </p:txBody>
      </p:sp>
      <p:sp>
        <p:nvSpPr>
          <p:cNvPr id="21512" name="Rectangle 11"/>
          <p:cNvSpPr>
            <a:spLocks noChangeArrowheads="1"/>
          </p:cNvSpPr>
          <p:nvPr/>
        </p:nvSpPr>
        <p:spPr bwMode="auto">
          <a:xfrm>
            <a:off x="5105400" y="4572000"/>
            <a:ext cx="3579813" cy="1187450"/>
          </a:xfrm>
          <a:prstGeom prst="rect">
            <a:avLst/>
          </a:prstGeom>
          <a:noFill/>
          <a:ln w="9525">
            <a:noFill/>
            <a:miter lim="800000"/>
            <a:headEnd/>
            <a:tailEnd/>
          </a:ln>
        </p:spPr>
        <p:txBody>
          <a:bodyPr>
            <a:spAutoFit/>
          </a:bodyPr>
          <a:lstStyle/>
          <a:p>
            <a:r>
              <a:rPr lang="en-GB" sz="2400"/>
              <a:t>Intervention group: standard care plus distraction leaflet</a:t>
            </a:r>
          </a:p>
        </p:txBody>
      </p:sp>
      <p:sp>
        <p:nvSpPr>
          <p:cNvPr id="21513" name="Text Box 13"/>
          <p:cNvSpPr txBox="1">
            <a:spLocks noChangeArrowheads="1"/>
          </p:cNvSpPr>
          <p:nvPr/>
        </p:nvSpPr>
        <p:spPr bwMode="auto">
          <a:xfrm>
            <a:off x="900113" y="333375"/>
            <a:ext cx="7488237" cy="457200"/>
          </a:xfrm>
          <a:prstGeom prst="rect">
            <a:avLst/>
          </a:prstGeom>
          <a:solidFill>
            <a:schemeClr val="bg1"/>
          </a:solidFill>
          <a:ln w="9525">
            <a:noFill/>
            <a:miter lim="800000"/>
            <a:headEnd/>
            <a:tailEnd/>
          </a:ln>
        </p:spPr>
        <p:txBody>
          <a:bodyPr>
            <a:spAutoFit/>
          </a:bodyPr>
          <a:lstStyle/>
          <a:p>
            <a:pPr>
              <a:spcBef>
                <a:spcPct val="50000"/>
              </a:spcBef>
            </a:pPr>
            <a:r>
              <a:rPr lang="en-GB" sz="2400" b="1">
                <a:latin typeface="Times New Roman" pitchFamily="18" charset="0"/>
              </a:rPr>
              <a:t>	      Phase III: The CARIAD Trial</a:t>
            </a:r>
            <a:endParaRPr lang="en-GB" sz="2000">
              <a:latin typeface="Times New Roman" pitchFamily="18" charset="0"/>
            </a:endParaRPr>
          </a:p>
        </p:txBody>
      </p:sp>
    </p:spTree>
  </p:cSld>
  <p:clrMapOvr>
    <a:masterClrMapping/>
  </p:clrMapOvr>
  <p:transition advTm="24464"/>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1"/>
          <p:cNvSpPr>
            <a:spLocks noGrp="1"/>
          </p:cNvSpPr>
          <p:nvPr>
            <p:ph type="sldNum" sz="quarter" idx="12"/>
          </p:nvPr>
        </p:nvSpPr>
        <p:spPr>
          <a:noFill/>
        </p:spPr>
        <p:txBody>
          <a:bodyPr/>
          <a:lstStyle/>
          <a:p>
            <a:fld id="{D56DEBB8-A1F5-4471-AAF7-E12DB9126B00}" type="slidenum">
              <a:rPr lang="en-GB" smtClean="0"/>
              <a:pPr/>
              <a:t>42</a:t>
            </a:fld>
            <a:endParaRPr lang="en-GB" smtClean="0"/>
          </a:p>
        </p:txBody>
      </p:sp>
      <p:sp>
        <p:nvSpPr>
          <p:cNvPr id="22531" name="Rectangle 25"/>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en-US"/>
          </a:p>
        </p:txBody>
      </p:sp>
      <p:grpSp>
        <p:nvGrpSpPr>
          <p:cNvPr id="2" name="Group 1"/>
          <p:cNvGrpSpPr>
            <a:grpSpLocks noChangeAspect="1"/>
          </p:cNvGrpSpPr>
          <p:nvPr/>
        </p:nvGrpSpPr>
        <p:grpSpPr bwMode="auto">
          <a:xfrm>
            <a:off x="-398264" y="332656"/>
            <a:ext cx="9542264" cy="8137642"/>
            <a:chOff x="2797" y="-78"/>
            <a:chExt cx="7512" cy="10720"/>
          </a:xfrm>
        </p:grpSpPr>
        <p:sp>
          <p:nvSpPr>
            <p:cNvPr id="22534" name="AutoShape 24"/>
            <p:cNvSpPr>
              <a:spLocks noChangeAspect="1" noChangeArrowheads="1" noTextEdit="1"/>
            </p:cNvSpPr>
            <p:nvPr/>
          </p:nvSpPr>
          <p:spPr bwMode="auto">
            <a:xfrm>
              <a:off x="2797" y="-78"/>
              <a:ext cx="7512" cy="10720"/>
            </a:xfrm>
            <a:prstGeom prst="rect">
              <a:avLst/>
            </a:prstGeom>
            <a:noFill/>
            <a:ln w="9525">
              <a:noFill/>
              <a:miter lim="800000"/>
              <a:headEnd/>
              <a:tailEnd/>
            </a:ln>
          </p:spPr>
          <p:txBody>
            <a:bodyPr/>
            <a:lstStyle/>
            <a:p>
              <a:endParaRPr lang="en-GB"/>
            </a:p>
          </p:txBody>
        </p:sp>
        <p:sp>
          <p:nvSpPr>
            <p:cNvPr id="22535" name="Rectangle 23"/>
            <p:cNvSpPr>
              <a:spLocks noChangeArrowheads="1"/>
            </p:cNvSpPr>
            <p:nvPr/>
          </p:nvSpPr>
          <p:spPr bwMode="auto">
            <a:xfrm>
              <a:off x="3989" y="1042"/>
              <a:ext cx="2094" cy="960"/>
            </a:xfrm>
            <a:prstGeom prst="rect">
              <a:avLst/>
            </a:prstGeom>
            <a:solidFill>
              <a:srgbClr val="FFFFFF"/>
            </a:solidFill>
            <a:ln w="9525">
              <a:solidFill>
                <a:srgbClr val="000000"/>
              </a:solidFill>
              <a:miter lim="800000"/>
              <a:headEnd/>
              <a:tailEnd/>
            </a:ln>
          </p:spPr>
          <p:txBody>
            <a:bodyPr/>
            <a:lstStyle/>
            <a:p>
              <a:pPr eaLnBrk="0" hangingPunct="0"/>
              <a:r>
                <a:rPr lang="en-GB" sz="1600" b="1" dirty="0">
                  <a:cs typeface="Times New Roman" pitchFamily="18" charset="0"/>
                </a:rPr>
                <a:t>Pre-randomised to intervention group</a:t>
              </a:r>
              <a:r>
                <a:rPr lang="en-GB" sz="1600" dirty="0">
                  <a:cs typeface="Times New Roman" pitchFamily="18" charset="0"/>
                </a:rPr>
                <a:t>    (n= 729)</a:t>
              </a:r>
              <a:endParaRPr lang="en-GB" sz="1400" dirty="0"/>
            </a:p>
            <a:p>
              <a:pPr eaLnBrk="0" hangingPunct="0"/>
              <a:endParaRPr lang="en-GB" dirty="0"/>
            </a:p>
          </p:txBody>
        </p:sp>
        <p:sp>
          <p:nvSpPr>
            <p:cNvPr id="22536" name="Rectangle 22"/>
            <p:cNvSpPr>
              <a:spLocks noChangeArrowheads="1"/>
            </p:cNvSpPr>
            <p:nvPr/>
          </p:nvSpPr>
          <p:spPr bwMode="auto">
            <a:xfrm>
              <a:off x="4206" y="5202"/>
              <a:ext cx="1878" cy="960"/>
            </a:xfrm>
            <a:prstGeom prst="rect">
              <a:avLst/>
            </a:prstGeom>
            <a:solidFill>
              <a:srgbClr val="FFFFFF"/>
            </a:solidFill>
            <a:ln w="9525">
              <a:solidFill>
                <a:srgbClr val="000000"/>
              </a:solidFill>
              <a:miter lim="800000"/>
              <a:headEnd/>
              <a:tailEnd/>
            </a:ln>
          </p:spPr>
          <p:txBody>
            <a:bodyPr/>
            <a:lstStyle/>
            <a:p>
              <a:pPr eaLnBrk="0" hangingPunct="0"/>
              <a:r>
                <a:rPr lang="en-GB" sz="1600" dirty="0">
                  <a:cs typeface="Times New Roman" pitchFamily="18" charset="0"/>
                </a:rPr>
                <a:t>T2 follow up</a:t>
              </a:r>
              <a:endParaRPr lang="en-GB" sz="1400" dirty="0"/>
            </a:p>
            <a:p>
              <a:pPr eaLnBrk="0" hangingPunct="0"/>
              <a:r>
                <a:rPr lang="en-GB" sz="1600" dirty="0">
                  <a:cs typeface="Times New Roman" pitchFamily="18" charset="0"/>
                </a:rPr>
                <a:t>n=  250 (70%)</a:t>
              </a:r>
              <a:endParaRPr lang="en-GB" sz="1400" dirty="0"/>
            </a:p>
            <a:p>
              <a:pPr eaLnBrk="0" hangingPunct="0"/>
              <a:endParaRPr lang="en-GB" dirty="0"/>
            </a:p>
          </p:txBody>
        </p:sp>
        <p:sp>
          <p:nvSpPr>
            <p:cNvPr id="22537" name="Rectangle 21"/>
            <p:cNvSpPr>
              <a:spLocks noChangeArrowheads="1"/>
            </p:cNvSpPr>
            <p:nvPr/>
          </p:nvSpPr>
          <p:spPr bwMode="auto">
            <a:xfrm>
              <a:off x="4049" y="6482"/>
              <a:ext cx="2192" cy="1440"/>
            </a:xfrm>
            <a:prstGeom prst="rect">
              <a:avLst/>
            </a:prstGeom>
            <a:solidFill>
              <a:srgbClr val="FFFFFF"/>
            </a:solidFill>
            <a:ln w="9525">
              <a:solidFill>
                <a:srgbClr val="000000"/>
              </a:solidFill>
              <a:prstDash val="lgDash"/>
              <a:miter lim="800000"/>
              <a:headEnd/>
              <a:tailEnd/>
            </a:ln>
          </p:spPr>
          <p:txBody>
            <a:bodyPr/>
            <a:lstStyle/>
            <a:p>
              <a:pPr eaLnBrk="0" hangingPunct="0"/>
              <a:r>
                <a:rPr lang="en-GB" sz="2000" b="1" dirty="0">
                  <a:solidFill>
                    <a:srgbClr val="FF6600"/>
                  </a:solidFill>
                  <a:cs typeface="Times New Roman" pitchFamily="18" charset="0"/>
                </a:rPr>
                <a:t>T3 follow </a:t>
              </a:r>
              <a:r>
                <a:rPr lang="en-GB" sz="2000" b="1" dirty="0" smtClean="0">
                  <a:solidFill>
                    <a:srgbClr val="FF6600"/>
                  </a:solidFill>
                  <a:cs typeface="Times New Roman" pitchFamily="18" charset="0"/>
                </a:rPr>
                <a:t>up</a:t>
              </a:r>
            </a:p>
            <a:p>
              <a:pPr eaLnBrk="0" hangingPunct="0"/>
              <a:r>
                <a:rPr lang="en-GB" sz="2000" b="1" dirty="0" smtClean="0">
                  <a:solidFill>
                    <a:srgbClr val="FF6600"/>
                  </a:solidFill>
                  <a:cs typeface="Times New Roman" pitchFamily="18" charset="0"/>
                </a:rPr>
                <a:t>  </a:t>
              </a:r>
              <a:endParaRPr lang="en-GB" dirty="0"/>
            </a:p>
            <a:p>
              <a:pPr eaLnBrk="0" hangingPunct="0"/>
              <a:r>
                <a:rPr lang="en-GB" sz="2000" b="1" dirty="0">
                  <a:solidFill>
                    <a:srgbClr val="FF6600"/>
                  </a:solidFill>
                  <a:cs typeface="Times New Roman" pitchFamily="18" charset="0"/>
                </a:rPr>
                <a:t>N= 175 (70%)</a:t>
              </a:r>
              <a:endParaRPr lang="en-GB" dirty="0"/>
            </a:p>
            <a:p>
              <a:pPr eaLnBrk="0" hangingPunct="0"/>
              <a:endParaRPr lang="en-GB" dirty="0"/>
            </a:p>
          </p:txBody>
        </p:sp>
        <p:sp>
          <p:nvSpPr>
            <p:cNvPr id="22538" name="Rectangle 20"/>
            <p:cNvSpPr>
              <a:spLocks noChangeArrowheads="1"/>
            </p:cNvSpPr>
            <p:nvPr/>
          </p:nvSpPr>
          <p:spPr bwMode="auto">
            <a:xfrm>
              <a:off x="6553" y="6482"/>
              <a:ext cx="2349" cy="1440"/>
            </a:xfrm>
            <a:prstGeom prst="rect">
              <a:avLst/>
            </a:prstGeom>
            <a:solidFill>
              <a:srgbClr val="FFFFFF"/>
            </a:solidFill>
            <a:ln w="9525">
              <a:solidFill>
                <a:srgbClr val="000000"/>
              </a:solidFill>
              <a:prstDash val="lgDash"/>
              <a:miter lim="800000"/>
              <a:headEnd/>
              <a:tailEnd/>
            </a:ln>
          </p:spPr>
          <p:txBody>
            <a:bodyPr/>
            <a:lstStyle/>
            <a:p>
              <a:pPr eaLnBrk="0" hangingPunct="0"/>
              <a:r>
                <a:rPr lang="en-GB" b="1" dirty="0">
                  <a:solidFill>
                    <a:srgbClr val="FF6600"/>
                  </a:solidFill>
                  <a:cs typeface="Times New Roman" pitchFamily="18" charset="0"/>
                </a:rPr>
                <a:t>T3 follow up   </a:t>
              </a:r>
              <a:endParaRPr lang="en-GB" sz="1600" dirty="0"/>
            </a:p>
            <a:p>
              <a:pPr eaLnBrk="0" hangingPunct="0"/>
              <a:r>
                <a:rPr lang="en-GB" b="1" dirty="0">
                  <a:solidFill>
                    <a:srgbClr val="FF6600"/>
                  </a:solidFill>
                  <a:cs typeface="Times New Roman" pitchFamily="18" charset="0"/>
                </a:rPr>
                <a:t> </a:t>
              </a:r>
              <a:endParaRPr lang="en-GB" b="1" dirty="0" smtClean="0">
                <a:solidFill>
                  <a:srgbClr val="FF6600"/>
                </a:solidFill>
                <a:cs typeface="Times New Roman" pitchFamily="18" charset="0"/>
              </a:endParaRPr>
            </a:p>
            <a:p>
              <a:pPr eaLnBrk="0" hangingPunct="0"/>
              <a:endParaRPr lang="en-GB" sz="1600" dirty="0"/>
            </a:p>
            <a:p>
              <a:pPr eaLnBrk="0" hangingPunct="0"/>
              <a:r>
                <a:rPr lang="en-GB" b="1" dirty="0">
                  <a:solidFill>
                    <a:srgbClr val="FF6600"/>
                  </a:solidFill>
                  <a:cs typeface="Times New Roman" pitchFamily="18" charset="0"/>
                </a:rPr>
                <a:t>N= 175 (70%)</a:t>
              </a:r>
              <a:endParaRPr lang="en-GB" sz="1600" dirty="0"/>
            </a:p>
            <a:p>
              <a:pPr eaLnBrk="0" hangingPunct="0"/>
              <a:endParaRPr lang="en-GB" dirty="0"/>
            </a:p>
          </p:txBody>
        </p:sp>
        <p:sp>
          <p:nvSpPr>
            <p:cNvPr id="22539" name="Rectangle 19"/>
            <p:cNvSpPr>
              <a:spLocks noChangeArrowheads="1"/>
            </p:cNvSpPr>
            <p:nvPr/>
          </p:nvSpPr>
          <p:spPr bwMode="auto">
            <a:xfrm>
              <a:off x="6553" y="5202"/>
              <a:ext cx="2192" cy="960"/>
            </a:xfrm>
            <a:prstGeom prst="rect">
              <a:avLst/>
            </a:prstGeom>
            <a:solidFill>
              <a:srgbClr val="FFFFFF"/>
            </a:solidFill>
            <a:ln w="9525">
              <a:solidFill>
                <a:srgbClr val="000000"/>
              </a:solidFill>
              <a:miter lim="800000"/>
              <a:headEnd/>
              <a:tailEnd/>
            </a:ln>
          </p:spPr>
          <p:txBody>
            <a:bodyPr/>
            <a:lstStyle/>
            <a:p>
              <a:pPr eaLnBrk="0" hangingPunct="0"/>
              <a:r>
                <a:rPr lang="en-GB" sz="1600" dirty="0">
                  <a:cs typeface="Times New Roman" pitchFamily="18" charset="0"/>
                </a:rPr>
                <a:t>T2 follow up  </a:t>
              </a:r>
              <a:endParaRPr lang="en-GB" sz="1400" dirty="0"/>
            </a:p>
            <a:p>
              <a:pPr eaLnBrk="0" hangingPunct="0"/>
              <a:r>
                <a:rPr lang="en-GB" sz="1600" dirty="0">
                  <a:cs typeface="Times New Roman" pitchFamily="18" charset="0"/>
                </a:rPr>
                <a:t>n=  250 (70%)</a:t>
              </a:r>
              <a:endParaRPr lang="en-GB" sz="1400" dirty="0"/>
            </a:p>
            <a:p>
              <a:pPr eaLnBrk="0" hangingPunct="0"/>
              <a:endParaRPr lang="en-GB" dirty="0"/>
            </a:p>
          </p:txBody>
        </p:sp>
        <p:sp>
          <p:nvSpPr>
            <p:cNvPr id="22540" name="Rectangle 18"/>
            <p:cNvSpPr>
              <a:spLocks noChangeArrowheads="1"/>
            </p:cNvSpPr>
            <p:nvPr/>
          </p:nvSpPr>
          <p:spPr bwMode="auto">
            <a:xfrm>
              <a:off x="6426" y="1060"/>
              <a:ext cx="2324" cy="960"/>
            </a:xfrm>
            <a:prstGeom prst="rect">
              <a:avLst/>
            </a:prstGeom>
            <a:solidFill>
              <a:srgbClr val="FFFFFF"/>
            </a:solidFill>
            <a:ln w="9525">
              <a:solidFill>
                <a:srgbClr val="000000"/>
              </a:solidFill>
              <a:miter lim="800000"/>
              <a:headEnd/>
              <a:tailEnd/>
            </a:ln>
          </p:spPr>
          <p:txBody>
            <a:bodyPr/>
            <a:lstStyle/>
            <a:p>
              <a:pPr eaLnBrk="0" hangingPunct="0"/>
              <a:r>
                <a:rPr lang="en-GB" sz="1600" b="1" dirty="0">
                  <a:cs typeface="Times New Roman" pitchFamily="18" charset="0"/>
                </a:rPr>
                <a:t>Pre-randomised to control group</a:t>
              </a:r>
              <a:endParaRPr lang="en-GB" sz="1400" dirty="0"/>
            </a:p>
            <a:p>
              <a:pPr eaLnBrk="0" hangingPunct="0"/>
              <a:r>
                <a:rPr lang="en-GB" sz="1600" dirty="0">
                  <a:cs typeface="Times New Roman" pitchFamily="18" charset="0"/>
                </a:rPr>
                <a:t> (n= 729)</a:t>
              </a:r>
              <a:endParaRPr lang="en-GB" sz="2400" dirty="0"/>
            </a:p>
          </p:txBody>
        </p:sp>
        <p:sp>
          <p:nvSpPr>
            <p:cNvPr id="22541" name="Line 17"/>
            <p:cNvSpPr>
              <a:spLocks noChangeShapeType="1"/>
            </p:cNvSpPr>
            <p:nvPr/>
          </p:nvSpPr>
          <p:spPr bwMode="auto">
            <a:xfrm>
              <a:off x="5301" y="2962"/>
              <a:ext cx="1" cy="320"/>
            </a:xfrm>
            <a:prstGeom prst="line">
              <a:avLst/>
            </a:prstGeom>
            <a:noFill/>
            <a:ln w="9525">
              <a:solidFill>
                <a:srgbClr val="000000"/>
              </a:solidFill>
              <a:round/>
              <a:headEnd/>
              <a:tailEnd/>
            </a:ln>
          </p:spPr>
          <p:txBody>
            <a:bodyPr/>
            <a:lstStyle/>
            <a:p>
              <a:endParaRPr lang="en-GB"/>
            </a:p>
          </p:txBody>
        </p:sp>
        <p:sp>
          <p:nvSpPr>
            <p:cNvPr id="22542" name="Line 16"/>
            <p:cNvSpPr>
              <a:spLocks noChangeShapeType="1"/>
            </p:cNvSpPr>
            <p:nvPr/>
          </p:nvSpPr>
          <p:spPr bwMode="auto">
            <a:xfrm flipH="1">
              <a:off x="7023" y="2962"/>
              <a:ext cx="1" cy="320"/>
            </a:xfrm>
            <a:prstGeom prst="line">
              <a:avLst/>
            </a:prstGeom>
            <a:noFill/>
            <a:ln w="9525">
              <a:solidFill>
                <a:srgbClr val="000000"/>
              </a:solidFill>
              <a:round/>
              <a:headEnd/>
              <a:tailEnd/>
            </a:ln>
          </p:spPr>
          <p:txBody>
            <a:bodyPr/>
            <a:lstStyle/>
            <a:p>
              <a:endParaRPr lang="en-GB"/>
            </a:p>
          </p:txBody>
        </p:sp>
        <p:sp>
          <p:nvSpPr>
            <p:cNvPr id="22543" name="Line 15"/>
            <p:cNvSpPr>
              <a:spLocks noChangeShapeType="1"/>
            </p:cNvSpPr>
            <p:nvPr/>
          </p:nvSpPr>
          <p:spPr bwMode="auto">
            <a:xfrm>
              <a:off x="5301" y="2002"/>
              <a:ext cx="0" cy="320"/>
            </a:xfrm>
            <a:prstGeom prst="line">
              <a:avLst/>
            </a:prstGeom>
            <a:noFill/>
            <a:ln w="9525">
              <a:solidFill>
                <a:srgbClr val="000000"/>
              </a:solidFill>
              <a:round/>
              <a:headEnd/>
              <a:tailEnd/>
            </a:ln>
          </p:spPr>
          <p:txBody>
            <a:bodyPr/>
            <a:lstStyle/>
            <a:p>
              <a:endParaRPr lang="en-GB"/>
            </a:p>
          </p:txBody>
        </p:sp>
        <p:sp>
          <p:nvSpPr>
            <p:cNvPr id="22544" name="Line 14"/>
            <p:cNvSpPr>
              <a:spLocks noChangeShapeType="1"/>
            </p:cNvSpPr>
            <p:nvPr/>
          </p:nvSpPr>
          <p:spPr bwMode="auto">
            <a:xfrm>
              <a:off x="7022" y="2002"/>
              <a:ext cx="1" cy="320"/>
            </a:xfrm>
            <a:prstGeom prst="line">
              <a:avLst/>
            </a:prstGeom>
            <a:noFill/>
            <a:ln w="9525">
              <a:solidFill>
                <a:srgbClr val="000000"/>
              </a:solidFill>
              <a:round/>
              <a:headEnd/>
              <a:tailEnd/>
            </a:ln>
          </p:spPr>
          <p:txBody>
            <a:bodyPr/>
            <a:lstStyle/>
            <a:p>
              <a:endParaRPr lang="en-GB"/>
            </a:p>
          </p:txBody>
        </p:sp>
        <p:sp>
          <p:nvSpPr>
            <p:cNvPr id="22545" name="Rectangle 13"/>
            <p:cNvSpPr>
              <a:spLocks noChangeArrowheads="1"/>
            </p:cNvSpPr>
            <p:nvPr/>
          </p:nvSpPr>
          <p:spPr bwMode="auto">
            <a:xfrm>
              <a:off x="4831" y="242"/>
              <a:ext cx="3126" cy="723"/>
            </a:xfrm>
            <a:prstGeom prst="rect">
              <a:avLst/>
            </a:prstGeom>
            <a:solidFill>
              <a:srgbClr val="FFFFFF"/>
            </a:solidFill>
            <a:ln w="9525">
              <a:solidFill>
                <a:srgbClr val="000000"/>
              </a:solidFill>
              <a:miter lim="800000"/>
              <a:headEnd/>
              <a:tailEnd/>
            </a:ln>
          </p:spPr>
          <p:txBody>
            <a:bodyPr/>
            <a:lstStyle/>
            <a:p>
              <a:pPr algn="ctr" eaLnBrk="0" hangingPunct="0"/>
              <a:r>
                <a:rPr lang="en-GB" b="1" dirty="0">
                  <a:solidFill>
                    <a:srgbClr val="FF6600"/>
                  </a:solidFill>
                  <a:cs typeface="Times New Roman" pitchFamily="18" charset="0"/>
                </a:rPr>
                <a:t>New referrals contacted</a:t>
              </a:r>
              <a:endParaRPr lang="en-GB" sz="1600" dirty="0"/>
            </a:p>
            <a:p>
              <a:pPr algn="ctr" eaLnBrk="0" hangingPunct="0"/>
              <a:r>
                <a:rPr lang="en-GB" sz="1200" b="1" dirty="0">
                  <a:solidFill>
                    <a:srgbClr val="FF6600"/>
                  </a:solidFill>
                  <a:cs typeface="Times New Roman" pitchFamily="18" charset="0"/>
                </a:rPr>
                <a:t>(N=1458)</a:t>
              </a:r>
              <a:endParaRPr lang="en-GB" sz="2800" dirty="0"/>
            </a:p>
          </p:txBody>
        </p:sp>
        <p:sp>
          <p:nvSpPr>
            <p:cNvPr id="22546" name="Rectangle 12"/>
            <p:cNvSpPr>
              <a:spLocks noChangeArrowheads="1"/>
            </p:cNvSpPr>
            <p:nvPr/>
          </p:nvSpPr>
          <p:spPr bwMode="auto">
            <a:xfrm>
              <a:off x="4206" y="2322"/>
              <a:ext cx="1878" cy="960"/>
            </a:xfrm>
            <a:prstGeom prst="rect">
              <a:avLst/>
            </a:prstGeom>
            <a:solidFill>
              <a:srgbClr val="FFFFFF"/>
            </a:solidFill>
            <a:ln w="9525">
              <a:solidFill>
                <a:srgbClr val="000000"/>
              </a:solidFill>
              <a:miter lim="800000"/>
              <a:headEnd/>
              <a:tailEnd/>
            </a:ln>
          </p:spPr>
          <p:txBody>
            <a:bodyPr/>
            <a:lstStyle/>
            <a:p>
              <a:pPr eaLnBrk="0" hangingPunct="0"/>
              <a:r>
                <a:rPr lang="en-GB" sz="1200">
                  <a:cs typeface="Times New Roman" pitchFamily="18" charset="0"/>
                </a:rPr>
                <a:t>Patients entering CGSW</a:t>
              </a:r>
              <a:endParaRPr lang="en-GB" sz="1100"/>
            </a:p>
            <a:p>
              <a:pPr eaLnBrk="0" hangingPunct="0"/>
              <a:r>
                <a:rPr lang="en-GB" sz="1200" b="1">
                  <a:cs typeface="Times New Roman" pitchFamily="18" charset="0"/>
                </a:rPr>
                <a:t>n</a:t>
              </a:r>
              <a:r>
                <a:rPr lang="en-GB" sz="1200">
                  <a:cs typeface="Times New Roman" pitchFamily="18" charset="0"/>
                </a:rPr>
                <a:t>= 510 (</a:t>
              </a:r>
              <a:r>
                <a:rPr lang="en-GB" sz="1200" b="1">
                  <a:cs typeface="Times New Roman" pitchFamily="18" charset="0"/>
                </a:rPr>
                <a:t>70%)</a:t>
              </a:r>
              <a:endParaRPr lang="en-GB" sz="1100"/>
            </a:p>
            <a:p>
              <a:pPr eaLnBrk="0" hangingPunct="0"/>
              <a:endParaRPr lang="en-GB"/>
            </a:p>
          </p:txBody>
        </p:sp>
        <p:sp>
          <p:nvSpPr>
            <p:cNvPr id="22547" name="Rectangle 11"/>
            <p:cNvSpPr>
              <a:spLocks noChangeArrowheads="1"/>
            </p:cNvSpPr>
            <p:nvPr/>
          </p:nvSpPr>
          <p:spPr bwMode="auto">
            <a:xfrm>
              <a:off x="6397" y="2322"/>
              <a:ext cx="2035" cy="960"/>
            </a:xfrm>
            <a:prstGeom prst="rect">
              <a:avLst/>
            </a:prstGeom>
            <a:solidFill>
              <a:srgbClr val="FFFFFF"/>
            </a:solidFill>
            <a:ln w="9525">
              <a:solidFill>
                <a:srgbClr val="000000"/>
              </a:solidFill>
              <a:miter lim="800000"/>
              <a:headEnd/>
              <a:tailEnd/>
            </a:ln>
          </p:spPr>
          <p:txBody>
            <a:bodyPr/>
            <a:lstStyle/>
            <a:p>
              <a:pPr eaLnBrk="0" hangingPunct="0"/>
              <a:r>
                <a:rPr lang="en-GB" sz="1200" dirty="0">
                  <a:cs typeface="Times New Roman" pitchFamily="18" charset="0"/>
                </a:rPr>
                <a:t>Patients entering CGSW </a:t>
              </a:r>
              <a:endParaRPr lang="en-GB" sz="1100" dirty="0"/>
            </a:p>
            <a:p>
              <a:pPr eaLnBrk="0" hangingPunct="0"/>
              <a:r>
                <a:rPr lang="en-GB" sz="1200" b="1" dirty="0">
                  <a:cs typeface="Times New Roman" pitchFamily="18" charset="0"/>
                </a:rPr>
                <a:t>n=</a:t>
              </a:r>
              <a:r>
                <a:rPr lang="en-GB" sz="1200" dirty="0">
                  <a:cs typeface="Times New Roman" pitchFamily="18" charset="0"/>
                </a:rPr>
                <a:t> 510 </a:t>
              </a:r>
              <a:r>
                <a:rPr lang="en-GB" sz="1200" b="1" dirty="0">
                  <a:cs typeface="Times New Roman" pitchFamily="18" charset="0"/>
                </a:rPr>
                <a:t>(70%)</a:t>
              </a:r>
              <a:endParaRPr lang="en-GB" sz="1100" dirty="0"/>
            </a:p>
            <a:p>
              <a:pPr eaLnBrk="0" hangingPunct="0"/>
              <a:endParaRPr lang="en-GB" dirty="0"/>
            </a:p>
          </p:txBody>
        </p:sp>
        <p:sp>
          <p:nvSpPr>
            <p:cNvPr id="22548" name="Rectangle 10"/>
            <p:cNvSpPr>
              <a:spLocks noChangeArrowheads="1"/>
            </p:cNvSpPr>
            <p:nvPr/>
          </p:nvSpPr>
          <p:spPr bwMode="auto">
            <a:xfrm>
              <a:off x="6553" y="3581"/>
              <a:ext cx="2035" cy="1280"/>
            </a:xfrm>
            <a:prstGeom prst="rect">
              <a:avLst/>
            </a:prstGeom>
            <a:solidFill>
              <a:srgbClr val="FFFFFF"/>
            </a:solidFill>
            <a:ln w="9525">
              <a:solidFill>
                <a:srgbClr val="000000"/>
              </a:solidFill>
              <a:miter lim="800000"/>
              <a:headEnd/>
              <a:tailEnd/>
            </a:ln>
          </p:spPr>
          <p:txBody>
            <a:bodyPr/>
            <a:lstStyle/>
            <a:p>
              <a:pPr eaLnBrk="0" hangingPunct="0"/>
              <a:r>
                <a:rPr lang="en-GB" sz="1600" dirty="0">
                  <a:cs typeface="Times New Roman" pitchFamily="18" charset="0"/>
                </a:rPr>
                <a:t>Patients returning consent form &amp; T1 </a:t>
              </a:r>
              <a:r>
                <a:rPr lang="en-GB" sz="1600" dirty="0" err="1">
                  <a:cs typeface="Times New Roman" pitchFamily="18" charset="0"/>
                </a:rPr>
                <a:t>Q’re</a:t>
              </a:r>
              <a:endParaRPr lang="en-GB" sz="1400" dirty="0"/>
            </a:p>
            <a:p>
              <a:pPr eaLnBrk="0" hangingPunct="0"/>
              <a:r>
                <a:rPr lang="en-GB" sz="1600" b="1" dirty="0">
                  <a:cs typeface="Times New Roman" pitchFamily="18" charset="0"/>
                </a:rPr>
                <a:t>n = </a:t>
              </a:r>
              <a:r>
                <a:rPr lang="en-GB" sz="1600" dirty="0">
                  <a:cs typeface="Times New Roman" pitchFamily="18" charset="0"/>
                </a:rPr>
                <a:t> 357 </a:t>
              </a:r>
              <a:r>
                <a:rPr lang="en-GB" sz="1600" b="1" dirty="0">
                  <a:cs typeface="Times New Roman" pitchFamily="18" charset="0"/>
                </a:rPr>
                <a:t>(70%)</a:t>
              </a:r>
              <a:endParaRPr lang="en-GB" sz="2400" dirty="0"/>
            </a:p>
          </p:txBody>
        </p:sp>
        <p:sp>
          <p:nvSpPr>
            <p:cNvPr id="22549" name="Rectangle 9"/>
            <p:cNvSpPr>
              <a:spLocks noChangeArrowheads="1"/>
            </p:cNvSpPr>
            <p:nvPr/>
          </p:nvSpPr>
          <p:spPr bwMode="auto">
            <a:xfrm>
              <a:off x="4206" y="3583"/>
              <a:ext cx="1878" cy="1280"/>
            </a:xfrm>
            <a:prstGeom prst="rect">
              <a:avLst/>
            </a:prstGeom>
            <a:solidFill>
              <a:srgbClr val="FFFFFF"/>
            </a:solidFill>
            <a:ln w="9525">
              <a:solidFill>
                <a:srgbClr val="000000"/>
              </a:solidFill>
              <a:miter lim="800000"/>
              <a:headEnd/>
              <a:tailEnd/>
            </a:ln>
          </p:spPr>
          <p:txBody>
            <a:bodyPr/>
            <a:lstStyle/>
            <a:p>
              <a:pPr eaLnBrk="0" hangingPunct="0"/>
              <a:r>
                <a:rPr lang="en-GB" sz="1600" dirty="0">
                  <a:cs typeface="Times New Roman" pitchFamily="18" charset="0"/>
                </a:rPr>
                <a:t>Patients returning consent form &amp; T1 </a:t>
              </a:r>
              <a:r>
                <a:rPr lang="en-GB" sz="1600" dirty="0" err="1">
                  <a:cs typeface="Times New Roman" pitchFamily="18" charset="0"/>
                </a:rPr>
                <a:t>Q’re</a:t>
              </a:r>
              <a:endParaRPr lang="en-GB" sz="1400" dirty="0"/>
            </a:p>
            <a:p>
              <a:pPr eaLnBrk="0" hangingPunct="0"/>
              <a:r>
                <a:rPr lang="en-GB" sz="1600" b="1" dirty="0">
                  <a:cs typeface="Times New Roman" pitchFamily="18" charset="0"/>
                </a:rPr>
                <a:t>n=  </a:t>
              </a:r>
              <a:r>
                <a:rPr lang="en-GB" sz="1600" dirty="0">
                  <a:cs typeface="Times New Roman" pitchFamily="18" charset="0"/>
                </a:rPr>
                <a:t>357</a:t>
              </a:r>
              <a:r>
                <a:rPr lang="en-GB" sz="1600" b="1" dirty="0">
                  <a:cs typeface="Times New Roman" pitchFamily="18" charset="0"/>
                </a:rPr>
                <a:t>  (70%)</a:t>
              </a:r>
              <a:endParaRPr lang="en-GB" sz="2400" dirty="0"/>
            </a:p>
          </p:txBody>
        </p:sp>
        <p:sp>
          <p:nvSpPr>
            <p:cNvPr id="22550" name="Line 8"/>
            <p:cNvSpPr>
              <a:spLocks noChangeShapeType="1"/>
            </p:cNvSpPr>
            <p:nvPr/>
          </p:nvSpPr>
          <p:spPr bwMode="auto">
            <a:xfrm>
              <a:off x="6866" y="4263"/>
              <a:ext cx="0" cy="320"/>
            </a:xfrm>
            <a:prstGeom prst="line">
              <a:avLst/>
            </a:prstGeom>
            <a:noFill/>
            <a:ln w="9525">
              <a:solidFill>
                <a:srgbClr val="000000"/>
              </a:solidFill>
              <a:round/>
              <a:headEnd/>
              <a:tailEnd/>
            </a:ln>
          </p:spPr>
          <p:txBody>
            <a:bodyPr/>
            <a:lstStyle/>
            <a:p>
              <a:endParaRPr lang="en-GB"/>
            </a:p>
          </p:txBody>
        </p:sp>
        <p:sp>
          <p:nvSpPr>
            <p:cNvPr id="22551" name="Line 7"/>
            <p:cNvSpPr>
              <a:spLocks noChangeShapeType="1"/>
            </p:cNvSpPr>
            <p:nvPr/>
          </p:nvSpPr>
          <p:spPr bwMode="auto">
            <a:xfrm>
              <a:off x="5145" y="3282"/>
              <a:ext cx="0" cy="320"/>
            </a:xfrm>
            <a:prstGeom prst="line">
              <a:avLst/>
            </a:prstGeom>
            <a:noFill/>
            <a:ln w="9525">
              <a:solidFill>
                <a:srgbClr val="000000"/>
              </a:solidFill>
              <a:round/>
              <a:headEnd/>
              <a:tailEnd type="triangle" w="med" len="med"/>
            </a:ln>
          </p:spPr>
          <p:txBody>
            <a:bodyPr/>
            <a:lstStyle/>
            <a:p>
              <a:endParaRPr lang="en-GB"/>
            </a:p>
          </p:txBody>
        </p:sp>
        <p:sp>
          <p:nvSpPr>
            <p:cNvPr id="22552" name="Line 6"/>
            <p:cNvSpPr>
              <a:spLocks noChangeShapeType="1"/>
            </p:cNvSpPr>
            <p:nvPr/>
          </p:nvSpPr>
          <p:spPr bwMode="auto">
            <a:xfrm>
              <a:off x="7336" y="3282"/>
              <a:ext cx="1" cy="320"/>
            </a:xfrm>
            <a:prstGeom prst="line">
              <a:avLst/>
            </a:prstGeom>
            <a:noFill/>
            <a:ln w="9525">
              <a:solidFill>
                <a:srgbClr val="000000"/>
              </a:solidFill>
              <a:round/>
              <a:headEnd/>
              <a:tailEnd type="triangle" w="med" len="med"/>
            </a:ln>
          </p:spPr>
          <p:txBody>
            <a:bodyPr/>
            <a:lstStyle/>
            <a:p>
              <a:endParaRPr lang="en-GB"/>
            </a:p>
          </p:txBody>
        </p:sp>
        <p:sp>
          <p:nvSpPr>
            <p:cNvPr id="22553" name="Line 5"/>
            <p:cNvSpPr>
              <a:spLocks noChangeShapeType="1"/>
            </p:cNvSpPr>
            <p:nvPr/>
          </p:nvSpPr>
          <p:spPr bwMode="auto">
            <a:xfrm>
              <a:off x="5145" y="4882"/>
              <a:ext cx="1" cy="320"/>
            </a:xfrm>
            <a:prstGeom prst="line">
              <a:avLst/>
            </a:prstGeom>
            <a:noFill/>
            <a:ln w="9525">
              <a:solidFill>
                <a:srgbClr val="000000"/>
              </a:solidFill>
              <a:round/>
              <a:headEnd/>
              <a:tailEnd type="triangle" w="med" len="med"/>
            </a:ln>
          </p:spPr>
          <p:txBody>
            <a:bodyPr/>
            <a:lstStyle/>
            <a:p>
              <a:endParaRPr lang="en-GB"/>
            </a:p>
          </p:txBody>
        </p:sp>
        <p:sp>
          <p:nvSpPr>
            <p:cNvPr id="22554" name="Line 4"/>
            <p:cNvSpPr>
              <a:spLocks noChangeShapeType="1"/>
            </p:cNvSpPr>
            <p:nvPr/>
          </p:nvSpPr>
          <p:spPr bwMode="auto">
            <a:xfrm>
              <a:off x="7336" y="4882"/>
              <a:ext cx="1" cy="320"/>
            </a:xfrm>
            <a:prstGeom prst="line">
              <a:avLst/>
            </a:prstGeom>
            <a:noFill/>
            <a:ln w="9525">
              <a:solidFill>
                <a:srgbClr val="000000"/>
              </a:solidFill>
              <a:round/>
              <a:headEnd/>
              <a:tailEnd type="triangle" w="med" len="med"/>
            </a:ln>
          </p:spPr>
          <p:txBody>
            <a:bodyPr/>
            <a:lstStyle/>
            <a:p>
              <a:endParaRPr lang="en-GB"/>
            </a:p>
          </p:txBody>
        </p:sp>
        <p:sp>
          <p:nvSpPr>
            <p:cNvPr id="22555" name="Line 3"/>
            <p:cNvSpPr>
              <a:spLocks noChangeShapeType="1"/>
            </p:cNvSpPr>
            <p:nvPr/>
          </p:nvSpPr>
          <p:spPr bwMode="auto">
            <a:xfrm>
              <a:off x="5145" y="6162"/>
              <a:ext cx="1" cy="320"/>
            </a:xfrm>
            <a:prstGeom prst="line">
              <a:avLst/>
            </a:prstGeom>
            <a:noFill/>
            <a:ln w="9525">
              <a:solidFill>
                <a:srgbClr val="000000"/>
              </a:solidFill>
              <a:round/>
              <a:headEnd/>
              <a:tailEnd type="triangle" w="med" len="med"/>
            </a:ln>
          </p:spPr>
          <p:txBody>
            <a:bodyPr/>
            <a:lstStyle/>
            <a:p>
              <a:endParaRPr lang="en-GB"/>
            </a:p>
          </p:txBody>
        </p:sp>
        <p:sp>
          <p:nvSpPr>
            <p:cNvPr id="22556" name="Line 2"/>
            <p:cNvSpPr>
              <a:spLocks noChangeShapeType="1"/>
            </p:cNvSpPr>
            <p:nvPr/>
          </p:nvSpPr>
          <p:spPr bwMode="auto">
            <a:xfrm>
              <a:off x="7336" y="6162"/>
              <a:ext cx="1" cy="320"/>
            </a:xfrm>
            <a:prstGeom prst="line">
              <a:avLst/>
            </a:prstGeom>
            <a:noFill/>
            <a:ln w="9525">
              <a:solidFill>
                <a:srgbClr val="000000"/>
              </a:solidFill>
              <a:round/>
              <a:headEnd/>
              <a:tailEnd type="triangle" w="med" len="med"/>
            </a:ln>
          </p:spPr>
          <p:txBody>
            <a:bodyPr/>
            <a:lstStyle/>
            <a:p>
              <a:endParaRPr lang="en-GB"/>
            </a:p>
          </p:txBody>
        </p:sp>
      </p:grpSp>
      <p:sp>
        <p:nvSpPr>
          <p:cNvPr id="22533" name="TextBox 27"/>
          <p:cNvSpPr txBox="1">
            <a:spLocks noChangeArrowheads="1"/>
          </p:cNvSpPr>
          <p:nvPr/>
        </p:nvSpPr>
        <p:spPr bwMode="auto">
          <a:xfrm>
            <a:off x="1475656" y="0"/>
            <a:ext cx="8215312" cy="584200"/>
          </a:xfrm>
          <a:prstGeom prst="rect">
            <a:avLst/>
          </a:prstGeom>
          <a:noFill/>
          <a:ln w="9525">
            <a:noFill/>
            <a:miter lim="800000"/>
            <a:headEnd/>
            <a:tailEnd/>
          </a:ln>
        </p:spPr>
        <p:txBody>
          <a:bodyPr>
            <a:spAutoFit/>
          </a:bodyPr>
          <a:lstStyle/>
          <a:p>
            <a:r>
              <a:rPr lang="en-GB" dirty="0"/>
              <a:t>CONSORT diagram of intended sample size</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717" y="908720"/>
            <a:ext cx="7658100" cy="441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070152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task 1</a:t>
            </a:r>
            <a:endParaRPr lang="en-GB" dirty="0"/>
          </a:p>
        </p:txBody>
      </p:sp>
      <p:sp>
        <p:nvSpPr>
          <p:cNvPr id="3" name="Content Placeholder 2"/>
          <p:cNvSpPr>
            <a:spLocks noGrp="1"/>
          </p:cNvSpPr>
          <p:nvPr>
            <p:ph idx="1"/>
          </p:nvPr>
        </p:nvSpPr>
        <p:spPr/>
        <p:txBody>
          <a:bodyPr/>
          <a:lstStyle/>
          <a:p>
            <a:r>
              <a:rPr lang="en-GB" dirty="0" smtClean="0"/>
              <a:t>What sort of design issues would you need to consider?</a:t>
            </a:r>
          </a:p>
          <a:p>
            <a:endParaRPr lang="en-GB" dirty="0" smtClean="0"/>
          </a:p>
          <a:p>
            <a:endParaRPr lang="en-GB" dirty="0"/>
          </a:p>
          <a:p>
            <a:r>
              <a:rPr lang="en-GB" dirty="0" smtClean="0"/>
              <a:t>What analyses would you be expecting to explore?</a:t>
            </a:r>
            <a:endParaRPr lang="en-GB" dirty="0"/>
          </a:p>
        </p:txBody>
      </p:sp>
    </p:spTree>
    <p:extLst>
      <p:ext uri="{BB962C8B-B14F-4D97-AF65-F5344CB8AC3E}">
        <p14:creationId xmlns:p14="http://schemas.microsoft.com/office/powerpoint/2010/main" val="410092110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Your task 2 </a:t>
            </a:r>
            <a:endParaRPr lang="en-GB" dirty="0"/>
          </a:p>
        </p:txBody>
      </p:sp>
      <p:sp>
        <p:nvSpPr>
          <p:cNvPr id="3" name="Content Placeholder 2"/>
          <p:cNvSpPr>
            <a:spLocks noGrp="1"/>
          </p:cNvSpPr>
          <p:nvPr>
            <p:ph idx="1"/>
          </p:nvPr>
        </p:nvSpPr>
        <p:spPr>
          <a:xfrm>
            <a:off x="467544" y="1268760"/>
            <a:ext cx="8229600" cy="4525963"/>
          </a:xfrm>
        </p:spPr>
        <p:txBody>
          <a:bodyPr>
            <a:normAutofit lnSpcReduction="10000"/>
          </a:bodyPr>
          <a:lstStyle/>
          <a:p>
            <a:r>
              <a:rPr lang="en-GB" dirty="0" smtClean="0"/>
              <a:t>Before next week</a:t>
            </a:r>
          </a:p>
          <a:p>
            <a:endParaRPr lang="en-GB" dirty="0"/>
          </a:p>
          <a:p>
            <a:r>
              <a:rPr lang="en-GB" dirty="0" smtClean="0"/>
              <a:t>Read up on: </a:t>
            </a:r>
          </a:p>
          <a:p>
            <a:pPr lvl="1"/>
            <a:r>
              <a:rPr lang="en-GB" dirty="0" smtClean="0"/>
              <a:t>Delphi Technique</a:t>
            </a:r>
          </a:p>
          <a:p>
            <a:pPr lvl="1"/>
            <a:r>
              <a:rPr lang="en-GB" dirty="0" smtClean="0"/>
              <a:t>Ethnography</a:t>
            </a:r>
          </a:p>
          <a:p>
            <a:pPr lvl="1"/>
            <a:endParaRPr lang="en-GB" dirty="0" smtClean="0"/>
          </a:p>
          <a:p>
            <a:pPr lvl="1"/>
            <a:r>
              <a:rPr lang="en-GB" dirty="0" smtClean="0"/>
              <a:t>Find and bring an interesting journal article that uses a research method that interests you for discussion next week</a:t>
            </a:r>
            <a:endParaRPr lang="en-GB" dirty="0"/>
          </a:p>
        </p:txBody>
      </p:sp>
    </p:spTree>
    <p:extLst>
      <p:ext uri="{BB962C8B-B14F-4D97-AF65-F5344CB8AC3E}">
        <p14:creationId xmlns:p14="http://schemas.microsoft.com/office/powerpoint/2010/main" val="166282209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529</TotalTime>
  <Words>3202</Words>
  <Application>Microsoft Office PowerPoint</Application>
  <PresentationFormat>On-screen Show (4:3)</PresentationFormat>
  <Paragraphs>419</Paragraphs>
  <Slides>45</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Times New Roman</vt:lpstr>
      <vt:lpstr>Wingdings</vt:lpstr>
      <vt:lpstr>Wingdings 2</vt:lpstr>
      <vt:lpstr>Office Theme</vt:lpstr>
      <vt:lpstr>Session 1: Applied research Design: issues and applications</vt:lpstr>
      <vt:lpstr>Different  types of research:   </vt:lpstr>
      <vt:lpstr>Qualitative and Quantitative Data </vt:lpstr>
      <vt:lpstr>Qualitative versus Quantitative Research  </vt:lpstr>
      <vt:lpstr>What is qualitative research?</vt:lpstr>
      <vt:lpstr>What does qualitative research involve?</vt:lpstr>
      <vt:lpstr>Why conduct a qualitative study?</vt:lpstr>
      <vt:lpstr>qualitative research</vt:lpstr>
      <vt:lpstr>Qualitative Data Collection Techniques</vt:lpstr>
      <vt:lpstr>Observation </vt:lpstr>
      <vt:lpstr>Ethnography </vt:lpstr>
      <vt:lpstr>Interviews</vt:lpstr>
      <vt:lpstr>Face-to-face V Telephone interviews</vt:lpstr>
      <vt:lpstr>Face-to-face V Telephone interviews</vt:lpstr>
      <vt:lpstr>PowerPoint Presentation</vt:lpstr>
      <vt:lpstr>PowerPoint Presentation</vt:lpstr>
      <vt:lpstr>PowerPoint Presentation</vt:lpstr>
      <vt:lpstr>PowerPoint Presentation</vt:lpstr>
      <vt:lpstr>Phenomenological approaches </vt:lpstr>
      <vt:lpstr>Interpretative Phenomenological Analysis</vt:lpstr>
      <vt:lpstr>PowerPoint Presentation</vt:lpstr>
      <vt:lpstr>Experimental Research</vt:lpstr>
      <vt:lpstr>Methods of Research</vt:lpstr>
      <vt:lpstr>Methods of Research</vt:lpstr>
      <vt:lpstr>Creating hypotheses</vt:lpstr>
      <vt:lpstr>Questionnaires &amp; Surveys</vt:lpstr>
      <vt:lpstr>Methods of Research</vt:lpstr>
      <vt:lpstr>Types of questionnaire study </vt:lpstr>
      <vt:lpstr>PowerPoint Presentation</vt:lpstr>
      <vt:lpstr>Methods of Research</vt:lpstr>
      <vt:lpstr>PowerPoint Presentation</vt:lpstr>
      <vt:lpstr>PowerPoint Presentation</vt:lpstr>
      <vt:lpstr>Methods of Research</vt:lpstr>
      <vt:lpstr>Methods of Research</vt:lpstr>
      <vt:lpstr>PowerPoint Presentation</vt:lpstr>
      <vt:lpstr>PowerPoint Presentation</vt:lpstr>
      <vt:lpstr>Randomised Controlled Trials</vt:lpstr>
      <vt:lpstr>Background: the need for a psychological coping intervention </vt:lpstr>
      <vt:lpstr>The Intervention 1: Distraction-Based Coping Leaflet</vt:lpstr>
      <vt:lpstr>CARIAD: Aims</vt:lpstr>
      <vt:lpstr>PowerPoint Presentation</vt:lpstr>
      <vt:lpstr>PowerPoint Presentation</vt:lpstr>
      <vt:lpstr>PowerPoint Presentation</vt:lpstr>
      <vt:lpstr>Your task 1</vt:lpstr>
      <vt:lpstr>Your task 2 </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Psychology  Lecture 2</dc:title>
  <dc:creator>edu-cp</dc:creator>
  <cp:lastModifiedBy>Ceri Phelps</cp:lastModifiedBy>
  <cp:revision>81</cp:revision>
  <cp:lastPrinted>2015-10-01T11:28:54Z</cp:lastPrinted>
  <dcterms:created xsi:type="dcterms:W3CDTF">2010-10-06T11:39:12Z</dcterms:created>
  <dcterms:modified xsi:type="dcterms:W3CDTF">2017-10-19T11:41:27Z</dcterms:modified>
</cp:coreProperties>
</file>