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6" r:id="rId2"/>
    <p:sldId id="280" r:id="rId3"/>
    <p:sldId id="258" r:id="rId4"/>
    <p:sldId id="262" r:id="rId5"/>
    <p:sldId id="259" r:id="rId6"/>
    <p:sldId id="275" r:id="rId7"/>
    <p:sldId id="261" r:id="rId8"/>
    <p:sldId id="277" r:id="rId9"/>
    <p:sldId id="272" r:id="rId10"/>
    <p:sldId id="273" r:id="rId11"/>
    <p:sldId id="274" r:id="rId12"/>
    <p:sldId id="278" r:id="rId13"/>
    <p:sldId id="260" r:id="rId14"/>
    <p:sldId id="264" r:id="rId15"/>
    <p:sldId id="265" r:id="rId16"/>
    <p:sldId id="266" r:id="rId17"/>
    <p:sldId id="267" r:id="rId18"/>
    <p:sldId id="268" r:id="rId19"/>
    <p:sldId id="282" r:id="rId20"/>
    <p:sldId id="269" r:id="rId21"/>
    <p:sldId id="270" r:id="rId22"/>
    <p:sldId id="271" r:id="rId23"/>
    <p:sldId id="283" r:id="rId24"/>
    <p:sldId id="284" r:id="rId25"/>
    <p:sldId id="276" r:id="rId26"/>
    <p:sldId id="285" r:id="rId27"/>
    <p:sldId id="279" r:id="rId28"/>
    <p:sldId id="28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18" autoAdjust="0"/>
    <p:restoredTop sz="79134" autoAdjust="0"/>
  </p:normalViewPr>
  <p:slideViewPr>
    <p:cSldViewPr snapToGrid="0">
      <p:cViewPr>
        <p:scale>
          <a:sx n="75" d="100"/>
          <a:sy n="75" d="100"/>
        </p:scale>
        <p:origin x="79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F815E0-B471-49C7-B163-B20F32355390}" type="datetimeFigureOut">
              <a:rPr lang="en-GB" smtClean="0"/>
              <a:t>15/04/2018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B5A108-4960-409E-9CCC-CA6B153DD2FB}" type="slidenum">
              <a:rPr lang="en-GB" smtClean="0"/>
              <a:t>‹#›</a:t>
            </a:fld>
            <a:endParaRPr lang="en-GB" dirty="0"/>
          </a:p>
        </p:txBody>
      </p:sp>
    </p:spTree>
    <p:extLst>
      <p:ext uri="{BB962C8B-B14F-4D97-AF65-F5344CB8AC3E}">
        <p14:creationId xmlns:p14="http://schemas.microsoft.com/office/powerpoint/2010/main" val="3301125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2</a:t>
            </a:fld>
            <a:endParaRPr lang="en-GB" dirty="0"/>
          </a:p>
        </p:txBody>
      </p:sp>
    </p:spTree>
    <p:extLst>
      <p:ext uri="{BB962C8B-B14F-4D97-AF65-F5344CB8AC3E}">
        <p14:creationId xmlns:p14="http://schemas.microsoft.com/office/powerpoint/2010/main" val="1355639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3</a:t>
            </a:fld>
            <a:endParaRPr lang="en-GB" dirty="0"/>
          </a:p>
        </p:txBody>
      </p:sp>
    </p:spTree>
    <p:extLst>
      <p:ext uri="{BB962C8B-B14F-4D97-AF65-F5344CB8AC3E}">
        <p14:creationId xmlns:p14="http://schemas.microsoft.com/office/powerpoint/2010/main" val="3244016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the contrasting views from theorists and lack of up to date research regarding the proposed research question, particularly concerning mindset in relation to homework, has really prompted the researcher to undertake such a study. </a:t>
            </a:r>
          </a:p>
        </p:txBody>
      </p:sp>
      <p:sp>
        <p:nvSpPr>
          <p:cNvPr id="4" name="Slide Number Placeholder 3"/>
          <p:cNvSpPr>
            <a:spLocks noGrp="1"/>
          </p:cNvSpPr>
          <p:nvPr>
            <p:ph type="sldNum" sz="quarter" idx="10"/>
          </p:nvPr>
        </p:nvSpPr>
        <p:spPr/>
        <p:txBody>
          <a:bodyPr/>
          <a:lstStyle/>
          <a:p>
            <a:fld id="{3DB5A108-4960-409E-9CCC-CA6B153DD2FB}" type="slidenum">
              <a:rPr lang="en-GB" smtClean="0"/>
              <a:t>4</a:t>
            </a:fld>
            <a:endParaRPr lang="en-GB" dirty="0"/>
          </a:p>
        </p:txBody>
      </p:sp>
    </p:spTree>
    <p:extLst>
      <p:ext uri="{BB962C8B-B14F-4D97-AF65-F5344CB8AC3E}">
        <p14:creationId xmlns:p14="http://schemas.microsoft.com/office/powerpoint/2010/main" val="1398518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the UWTSD Research Ethics and Integrity Code of Practice, the researcher will aim to ensure that the above core aspects such as honesty, rigour, transparency and care and respect will be adhered to with the use of the correct protocols. </a:t>
            </a:r>
          </a:p>
        </p:txBody>
      </p:sp>
      <p:sp>
        <p:nvSpPr>
          <p:cNvPr id="4" name="Slide Number Placeholder 3"/>
          <p:cNvSpPr>
            <a:spLocks noGrp="1"/>
          </p:cNvSpPr>
          <p:nvPr>
            <p:ph type="sldNum" sz="quarter" idx="10"/>
          </p:nvPr>
        </p:nvSpPr>
        <p:spPr/>
        <p:txBody>
          <a:bodyPr/>
          <a:lstStyle/>
          <a:p>
            <a:fld id="{3DB5A108-4960-409E-9CCC-CA6B153DD2FB}" type="slidenum">
              <a:rPr lang="en-GB" smtClean="0"/>
              <a:t>5</a:t>
            </a:fld>
            <a:endParaRPr lang="en-GB" dirty="0"/>
          </a:p>
        </p:txBody>
      </p:sp>
    </p:spTree>
    <p:extLst>
      <p:ext uri="{BB962C8B-B14F-4D97-AF65-F5344CB8AC3E}">
        <p14:creationId xmlns:p14="http://schemas.microsoft.com/office/powerpoint/2010/main" val="3930368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researcher will abide by all these basic principles of ethical research throughout the project to ensure that all parties involved feel safe and comfortable.  Researcher to discuss these during presentation. </a:t>
            </a:r>
          </a:p>
        </p:txBody>
      </p:sp>
      <p:sp>
        <p:nvSpPr>
          <p:cNvPr id="4" name="Slide Number Placeholder 3"/>
          <p:cNvSpPr>
            <a:spLocks noGrp="1"/>
          </p:cNvSpPr>
          <p:nvPr>
            <p:ph type="sldNum" sz="quarter" idx="10"/>
          </p:nvPr>
        </p:nvSpPr>
        <p:spPr/>
        <p:txBody>
          <a:bodyPr/>
          <a:lstStyle/>
          <a:p>
            <a:fld id="{3DB5A108-4960-409E-9CCC-CA6B153DD2FB}" type="slidenum">
              <a:rPr lang="en-GB" smtClean="0"/>
              <a:t>6</a:t>
            </a:fld>
            <a:endParaRPr lang="en-GB" dirty="0"/>
          </a:p>
        </p:txBody>
      </p:sp>
    </p:spTree>
    <p:extLst>
      <p:ext uri="{BB962C8B-B14F-4D97-AF65-F5344CB8AC3E}">
        <p14:creationId xmlns:p14="http://schemas.microsoft.com/office/powerpoint/2010/main" val="2670023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7</a:t>
            </a:fld>
            <a:endParaRPr lang="en-GB" dirty="0"/>
          </a:p>
        </p:txBody>
      </p:sp>
    </p:spTree>
    <p:extLst>
      <p:ext uri="{BB962C8B-B14F-4D97-AF65-F5344CB8AC3E}">
        <p14:creationId xmlns:p14="http://schemas.microsoft.com/office/powerpoint/2010/main" val="2480652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8</a:t>
            </a:fld>
            <a:endParaRPr lang="en-GB" dirty="0"/>
          </a:p>
        </p:txBody>
      </p:sp>
    </p:spTree>
    <p:extLst>
      <p:ext uri="{BB962C8B-B14F-4D97-AF65-F5344CB8AC3E}">
        <p14:creationId xmlns:p14="http://schemas.microsoft.com/office/powerpoint/2010/main" val="1538720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the six week homework intervention, the researcher will discuss ethical issues such as should pupils be getting help with their homework? Should it be independent? Pupils also have the right to withdraw should the homework process be stressful in any way. </a:t>
            </a:r>
          </a:p>
        </p:txBody>
      </p:sp>
      <p:sp>
        <p:nvSpPr>
          <p:cNvPr id="4" name="Slide Number Placeholder 3"/>
          <p:cNvSpPr>
            <a:spLocks noGrp="1"/>
          </p:cNvSpPr>
          <p:nvPr>
            <p:ph type="sldNum" sz="quarter" idx="10"/>
          </p:nvPr>
        </p:nvSpPr>
        <p:spPr/>
        <p:txBody>
          <a:bodyPr/>
          <a:lstStyle/>
          <a:p>
            <a:fld id="{3DB5A108-4960-409E-9CCC-CA6B153DD2FB}" type="slidenum">
              <a:rPr lang="en-GB" smtClean="0"/>
              <a:t>9</a:t>
            </a:fld>
            <a:endParaRPr lang="en-GB" dirty="0"/>
          </a:p>
        </p:txBody>
      </p:sp>
    </p:spTree>
    <p:extLst>
      <p:ext uri="{BB962C8B-B14F-4D97-AF65-F5344CB8AC3E}">
        <p14:creationId xmlns:p14="http://schemas.microsoft.com/office/powerpoint/2010/main" val="2415599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10</a:t>
            </a:fld>
            <a:endParaRPr lang="en-GB" dirty="0"/>
          </a:p>
        </p:txBody>
      </p:sp>
    </p:spTree>
    <p:extLst>
      <p:ext uri="{BB962C8B-B14F-4D97-AF65-F5344CB8AC3E}">
        <p14:creationId xmlns:p14="http://schemas.microsoft.com/office/powerpoint/2010/main" val="752444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process of face to face interviews will be clearly explained in the introduction letter, accompanied by the consent form. Interviewees will be informed of where the interviews will be taking place and the length of the interview. Participants will also be told that they have the right to omit any questions and withdraw from the interview should they feel uncomfortable. </a:t>
            </a:r>
          </a:p>
        </p:txBody>
      </p:sp>
      <p:sp>
        <p:nvSpPr>
          <p:cNvPr id="4" name="Slide Number Placeholder 3"/>
          <p:cNvSpPr>
            <a:spLocks noGrp="1"/>
          </p:cNvSpPr>
          <p:nvPr>
            <p:ph type="sldNum" sz="quarter" idx="10"/>
          </p:nvPr>
        </p:nvSpPr>
        <p:spPr/>
        <p:txBody>
          <a:bodyPr/>
          <a:lstStyle/>
          <a:p>
            <a:fld id="{3DB5A108-4960-409E-9CCC-CA6B153DD2FB}" type="slidenum">
              <a:rPr lang="en-GB" smtClean="0"/>
              <a:t>11</a:t>
            </a:fld>
            <a:endParaRPr lang="en-GB" dirty="0"/>
          </a:p>
        </p:txBody>
      </p:sp>
    </p:spTree>
    <p:extLst>
      <p:ext uri="{BB962C8B-B14F-4D97-AF65-F5344CB8AC3E}">
        <p14:creationId xmlns:p14="http://schemas.microsoft.com/office/powerpoint/2010/main" val="21041827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researcher will follow both the ‘BERA Research Guidelines’ and ‘UWTSD Research and Integrity Code of Practice’ to ensure the research is as ethical as possible. Following BERA Research Guidelines will inform the researcher of the responsibilities to participants that must be adhered to. Such areas include voluntary informed consent, openness and disclosure, right to withdraw, privacy and disclosure. </a:t>
            </a:r>
          </a:p>
          <a:p>
            <a:pPr marL="171450" indent="-171450">
              <a:buFont typeface="Arial" panose="020B0604020202020204" pitchFamily="34" charset="0"/>
              <a:buChar char="•"/>
            </a:pPr>
            <a:r>
              <a:rPr lang="en-GB" dirty="0"/>
              <a:t>The ‘UWTSD Research Data Management Policy’ will ensure that research data produced by its staff will be managed to the highest standards throughout the research data lifecycle. This will ensure that, when required, accurate and retrievable research data are available to verify and defend the process and outcomes of research. The University acknowledges the importance and significance of legislation in this area, inter alia, the Freedom of Information Act 2000 and the Data Protection Act 1998 as amended from time to time.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‘UWTSD Research Ethics and Integrity Code of Practice’ recognises its obligations under the Concordat to Support Research Integrity to ensure that research undertaken under its auspices is conducted to appropriate standards, and conforms to generally accepted ethical principles and practices of conduct and governance.</a:t>
            </a:r>
          </a:p>
          <a:p>
            <a:pPr marL="171450" indent="-171450">
              <a:buFont typeface="Arial" panose="020B0604020202020204" pitchFamily="34" charset="0"/>
              <a:buChar char="•"/>
            </a:pPr>
            <a:r>
              <a:rPr lang="en-GB" dirty="0"/>
              <a:t>The data protection act will be adhered to ensure that all participants data is kept confidential and destroyed once the research is completed. The UWTSD Research and Integrity Code of Practice will help to inform the researcher about the informed voluntary consent process and the anonymity and confidentiality of participants data. </a:t>
            </a:r>
          </a:p>
          <a:p>
            <a:pPr marL="171450" indent="-171450">
              <a:buFont typeface="Arial" panose="020B0604020202020204" pitchFamily="34" charset="0"/>
              <a:buChar char="•"/>
            </a:pPr>
            <a:r>
              <a:rPr lang="en-GB" dirty="0"/>
              <a:t>The PG2 / EL Application for Ethical Approval will allow the researcher to submit an application for ethical approval regarding the research study. Following its structured form, the researcher will ensure that the proposed research methods and scope of research activity will be explained to the ethics committee. </a:t>
            </a:r>
          </a:p>
          <a:p>
            <a:endParaRPr lang="en-GB" dirty="0"/>
          </a:p>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13</a:t>
            </a:fld>
            <a:endParaRPr lang="en-GB" dirty="0"/>
          </a:p>
        </p:txBody>
      </p:sp>
    </p:spTree>
    <p:extLst>
      <p:ext uri="{BB962C8B-B14F-4D97-AF65-F5344CB8AC3E}">
        <p14:creationId xmlns:p14="http://schemas.microsoft.com/office/powerpoint/2010/main" val="38972068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letter of introduction will be created, accompanied by a consent form to inform participants of what to expect throughout the research.</a:t>
            </a:r>
          </a:p>
          <a:p>
            <a:pPr marL="171450" indent="-171450">
              <a:buFont typeface="Arial" panose="020B0604020202020204" pitchFamily="34" charset="0"/>
              <a:buChar char="•"/>
            </a:pPr>
            <a:r>
              <a:rPr lang="en-GB" dirty="0"/>
              <a:t>A letter of introduction will also be created and accompanied by a parental consent form to allow students to participate in the study. </a:t>
            </a:r>
          </a:p>
          <a:p>
            <a:pPr marL="171450" indent="-171450">
              <a:buFont typeface="Arial" panose="020B0604020202020204" pitchFamily="34" charset="0"/>
              <a:buChar char="•"/>
            </a:pPr>
            <a:r>
              <a:rPr lang="en-GB" dirty="0"/>
              <a:t>Participants will be informed that their participation is voluntary within the written consent forms for the research and that they have the right to withdraw at any time without penalty. </a:t>
            </a:r>
          </a:p>
          <a:p>
            <a:pPr marL="171450" indent="-171450">
              <a:buFont typeface="Arial" panose="020B0604020202020204" pitchFamily="34" charset="0"/>
              <a:buChar char="•"/>
            </a:pPr>
            <a:r>
              <a:rPr lang="en-GB" dirty="0"/>
              <a:t>Students, parents and teachers will be informed in the consent form and letter of introduction created by the researcher that they are able to omit any questions they do not wish to answer and withdraw from the research at any time without any penalties. </a:t>
            </a:r>
          </a:p>
          <a:p>
            <a:pPr marL="171450" indent="-171450">
              <a:buFont typeface="Arial" panose="020B0604020202020204" pitchFamily="34" charset="0"/>
              <a:buChar char="•"/>
            </a:pPr>
            <a:r>
              <a:rPr lang="en-GB" dirty="0"/>
              <a:t>Participants will also be informed that their data will be securely stored on a personal laptop and encrypted memory stick, and will be destroyed after the research has been completed in line with the Data Protection Act (1998). </a:t>
            </a:r>
          </a:p>
          <a:p>
            <a:pPr marL="171450" indent="-171450">
              <a:buFont typeface="Arial" panose="020B0604020202020204" pitchFamily="34" charset="0"/>
              <a:buChar char="•"/>
            </a:pPr>
            <a:r>
              <a:rPr lang="en-GB" dirty="0"/>
              <a:t>The researcher will debrief participants at the end of the research and make the research project available to any participants that may wish to read it. </a:t>
            </a:r>
          </a:p>
          <a:p>
            <a:endParaRPr lang="en-GB" dirty="0"/>
          </a:p>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15</a:t>
            </a:fld>
            <a:endParaRPr lang="en-GB" dirty="0"/>
          </a:p>
        </p:txBody>
      </p:sp>
    </p:spTree>
    <p:extLst>
      <p:ext uri="{BB962C8B-B14F-4D97-AF65-F5344CB8AC3E}">
        <p14:creationId xmlns:p14="http://schemas.microsoft.com/office/powerpoint/2010/main" val="3458143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it is not a guaranteed risk, emotional distress is the most possible risk due to the nature of homework, ability to meet deadlines and the affect this may have on parent, child relationships away from school and educational professionals.  The researcher will aim to minimise this risk by ensuring that support is provided to both students and parents throughout this process in terms of scaffolding for parents and the provision of textbooks for both parties. </a:t>
            </a:r>
          </a:p>
        </p:txBody>
      </p:sp>
      <p:sp>
        <p:nvSpPr>
          <p:cNvPr id="4" name="Slide Number Placeholder 3"/>
          <p:cNvSpPr>
            <a:spLocks noGrp="1"/>
          </p:cNvSpPr>
          <p:nvPr>
            <p:ph type="sldNum" sz="quarter" idx="10"/>
          </p:nvPr>
        </p:nvSpPr>
        <p:spPr/>
        <p:txBody>
          <a:bodyPr/>
          <a:lstStyle/>
          <a:p>
            <a:fld id="{3DB5A108-4960-409E-9CCC-CA6B153DD2FB}" type="slidenum">
              <a:rPr lang="en-GB" smtClean="0"/>
              <a:t>16</a:t>
            </a:fld>
            <a:endParaRPr lang="en-GB" dirty="0"/>
          </a:p>
        </p:txBody>
      </p:sp>
    </p:spTree>
    <p:extLst>
      <p:ext uri="{BB962C8B-B14F-4D97-AF65-F5344CB8AC3E}">
        <p14:creationId xmlns:p14="http://schemas.microsoft.com/office/powerpoint/2010/main" val="8514531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eliminate stress and emotional distress for teaching professionals, the researcher will ensure that all correct resources are in place to eliminate the added pressure of preparing homework for their selected classes. The researcher however, can have no influence on any other added pressures that may occur to the role of the teaching professionals in this study. </a:t>
            </a:r>
          </a:p>
        </p:txBody>
      </p:sp>
      <p:sp>
        <p:nvSpPr>
          <p:cNvPr id="4" name="Slide Number Placeholder 3"/>
          <p:cNvSpPr>
            <a:spLocks noGrp="1"/>
          </p:cNvSpPr>
          <p:nvPr>
            <p:ph type="sldNum" sz="quarter" idx="10"/>
          </p:nvPr>
        </p:nvSpPr>
        <p:spPr/>
        <p:txBody>
          <a:bodyPr/>
          <a:lstStyle/>
          <a:p>
            <a:fld id="{3DB5A108-4960-409E-9CCC-CA6B153DD2FB}" type="slidenum">
              <a:rPr lang="en-GB" smtClean="0"/>
              <a:t>17</a:t>
            </a:fld>
            <a:endParaRPr lang="en-GB" dirty="0"/>
          </a:p>
        </p:txBody>
      </p:sp>
    </p:spTree>
    <p:extLst>
      <p:ext uri="{BB962C8B-B14F-4D97-AF65-F5344CB8AC3E}">
        <p14:creationId xmlns:p14="http://schemas.microsoft.com/office/powerpoint/2010/main" val="37278831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Creating a detailed letter of introduction and consent form highlighting each area of the research activity will aim to limit the number of participants that may refuse to participate. By clearly stating that each participant has the right to withdraw from the process, the researcher is optimistic that people will be more likely to be part of the research. </a:t>
            </a:r>
          </a:p>
        </p:txBody>
      </p:sp>
      <p:sp>
        <p:nvSpPr>
          <p:cNvPr id="4" name="Slide Number Placeholder 3"/>
          <p:cNvSpPr>
            <a:spLocks noGrp="1"/>
          </p:cNvSpPr>
          <p:nvPr>
            <p:ph type="sldNum" sz="quarter" idx="10"/>
          </p:nvPr>
        </p:nvSpPr>
        <p:spPr/>
        <p:txBody>
          <a:bodyPr/>
          <a:lstStyle/>
          <a:p>
            <a:fld id="{3DB5A108-4960-409E-9CCC-CA6B153DD2FB}" type="slidenum">
              <a:rPr lang="en-GB" smtClean="0"/>
              <a:t>18</a:t>
            </a:fld>
            <a:endParaRPr lang="en-GB" dirty="0"/>
          </a:p>
        </p:txBody>
      </p:sp>
    </p:spTree>
    <p:extLst>
      <p:ext uri="{BB962C8B-B14F-4D97-AF65-F5344CB8AC3E}">
        <p14:creationId xmlns:p14="http://schemas.microsoft.com/office/powerpoint/2010/main" val="32323985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‘UWTSD Research Data Management Policy’ will ensure that research data produced by its staff will be managed to the highest standards throughout the research data lifecycle. This will ensure that, when required, accurate and retrievable research data are available to verify and defend the process and outcomes of research. The University acknowledges the importance and significance of legislation in this area, inter alia, the Freedom of Information Act 2000 and the Data Protection Act 1998 as amended from time to time.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‘UWTSD Research Ethics and Integrity Code of Practice’ recognises its obligations under the Concordat to Support Research Integrity to ensure that research undertaken under its auspices is conducted to appropriate standards, and conforms to generally accepted ethical principles and practices of conduct and governance.</a:t>
            </a:r>
          </a:p>
        </p:txBody>
      </p:sp>
      <p:sp>
        <p:nvSpPr>
          <p:cNvPr id="4" name="Slide Number Placeholder 3"/>
          <p:cNvSpPr>
            <a:spLocks noGrp="1"/>
          </p:cNvSpPr>
          <p:nvPr>
            <p:ph type="sldNum" sz="quarter" idx="10"/>
          </p:nvPr>
        </p:nvSpPr>
        <p:spPr/>
        <p:txBody>
          <a:bodyPr/>
          <a:lstStyle/>
          <a:p>
            <a:fld id="{3DB5A108-4960-409E-9CCC-CA6B153DD2FB}" type="slidenum">
              <a:rPr lang="en-GB" smtClean="0"/>
              <a:t>19</a:t>
            </a:fld>
            <a:endParaRPr lang="en-GB" dirty="0"/>
          </a:p>
        </p:txBody>
      </p:sp>
    </p:spTree>
    <p:extLst>
      <p:ext uri="{BB962C8B-B14F-4D97-AF65-F5344CB8AC3E}">
        <p14:creationId xmlns:p14="http://schemas.microsoft.com/office/powerpoint/2010/main" val="24398512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initial consent forms that will be sent out for participants, it will clearly state that a final report of the research can be received, should they request it. Mailing and email address must be provided to allow this to happen. </a:t>
            </a:r>
          </a:p>
        </p:txBody>
      </p:sp>
      <p:sp>
        <p:nvSpPr>
          <p:cNvPr id="4" name="Slide Number Placeholder 3"/>
          <p:cNvSpPr>
            <a:spLocks noGrp="1"/>
          </p:cNvSpPr>
          <p:nvPr>
            <p:ph type="sldNum" sz="quarter" idx="10"/>
          </p:nvPr>
        </p:nvSpPr>
        <p:spPr/>
        <p:txBody>
          <a:bodyPr/>
          <a:lstStyle/>
          <a:p>
            <a:fld id="{3DB5A108-4960-409E-9CCC-CA6B153DD2FB}" type="slidenum">
              <a:rPr lang="en-GB" smtClean="0"/>
              <a:t>20</a:t>
            </a:fld>
            <a:endParaRPr lang="en-GB" dirty="0"/>
          </a:p>
        </p:txBody>
      </p:sp>
    </p:spTree>
    <p:extLst>
      <p:ext uri="{BB962C8B-B14F-4D97-AF65-F5344CB8AC3E}">
        <p14:creationId xmlns:p14="http://schemas.microsoft.com/office/powerpoint/2010/main" val="2998143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the research project and with regards to consent and confidentiality, the researcher will adhere to the BERA Ethical Guidelines for Research (2011). The researcher will follow the correct protocol to gather consent for the research activity and abide by BERA Ethical Guidelines to Research to ensure that all participants data is kept confidential and secure. </a:t>
            </a:r>
          </a:p>
        </p:txBody>
      </p:sp>
      <p:sp>
        <p:nvSpPr>
          <p:cNvPr id="4" name="Slide Number Placeholder 3"/>
          <p:cNvSpPr>
            <a:spLocks noGrp="1"/>
          </p:cNvSpPr>
          <p:nvPr>
            <p:ph type="sldNum" sz="quarter" idx="10"/>
          </p:nvPr>
        </p:nvSpPr>
        <p:spPr/>
        <p:txBody>
          <a:bodyPr/>
          <a:lstStyle/>
          <a:p>
            <a:fld id="{3DB5A108-4960-409E-9CCC-CA6B153DD2FB}" type="slidenum">
              <a:rPr lang="en-GB" smtClean="0"/>
              <a:t>21</a:t>
            </a:fld>
            <a:endParaRPr lang="en-GB" dirty="0"/>
          </a:p>
        </p:txBody>
      </p:sp>
    </p:spTree>
    <p:extLst>
      <p:ext uri="{BB962C8B-B14F-4D97-AF65-F5344CB8AC3E}">
        <p14:creationId xmlns:p14="http://schemas.microsoft.com/office/powerpoint/2010/main" val="690263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regards to consent and confidentiality, the researcher will adhere to the UWTSD Research Ethics and Integrity Code of Practice throughout the process. With regards to consent, the researcher will gain voluntary informed consent </a:t>
            </a:r>
          </a:p>
        </p:txBody>
      </p:sp>
      <p:sp>
        <p:nvSpPr>
          <p:cNvPr id="4" name="Slide Number Placeholder 3"/>
          <p:cNvSpPr>
            <a:spLocks noGrp="1"/>
          </p:cNvSpPr>
          <p:nvPr>
            <p:ph type="sldNum" sz="quarter" idx="10"/>
          </p:nvPr>
        </p:nvSpPr>
        <p:spPr/>
        <p:txBody>
          <a:bodyPr/>
          <a:lstStyle/>
          <a:p>
            <a:fld id="{3DB5A108-4960-409E-9CCC-CA6B153DD2FB}" type="slidenum">
              <a:rPr lang="en-GB" smtClean="0"/>
              <a:t>22</a:t>
            </a:fld>
            <a:endParaRPr lang="en-GB" dirty="0"/>
          </a:p>
        </p:txBody>
      </p:sp>
    </p:spTree>
    <p:extLst>
      <p:ext uri="{BB962C8B-B14F-4D97-AF65-F5344CB8AC3E}">
        <p14:creationId xmlns:p14="http://schemas.microsoft.com/office/powerpoint/2010/main" val="2478005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Researcher to discuss letter of introduction and voluntary consent form in relation to the information provided on previous slides and ethical documentation such as BERA’s Ethical Guidelines for Research and UWTSD Research Ethics and Integrity Code of Practice.</a:t>
            </a:r>
          </a:p>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23</a:t>
            </a:fld>
            <a:endParaRPr lang="en-GB" dirty="0"/>
          </a:p>
        </p:txBody>
      </p:sp>
    </p:spTree>
    <p:extLst>
      <p:ext uri="{BB962C8B-B14F-4D97-AF65-F5344CB8AC3E}">
        <p14:creationId xmlns:p14="http://schemas.microsoft.com/office/powerpoint/2010/main" val="19757406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Researcher to discuss letter of introduction and voluntary consent form in relation to the information provided on previous slides and ethical documentation such as BERA’s Ethical Guidelines for Research and UWTSD Research Ethics and Integrity Code of Practice.</a:t>
            </a:r>
          </a:p>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24</a:t>
            </a:fld>
            <a:endParaRPr lang="en-GB" dirty="0"/>
          </a:p>
        </p:txBody>
      </p:sp>
    </p:spTree>
    <p:extLst>
      <p:ext uri="{BB962C8B-B14F-4D97-AF65-F5344CB8AC3E}">
        <p14:creationId xmlns:p14="http://schemas.microsoft.com/office/powerpoint/2010/main" val="33245754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25</a:t>
            </a:fld>
            <a:endParaRPr lang="en-GB" dirty="0"/>
          </a:p>
        </p:txBody>
      </p:sp>
    </p:spTree>
    <p:extLst>
      <p:ext uri="{BB962C8B-B14F-4D97-AF65-F5344CB8AC3E}">
        <p14:creationId xmlns:p14="http://schemas.microsoft.com/office/powerpoint/2010/main" val="9209619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5A108-4960-409E-9CCC-CA6B153DD2FB}" type="slidenum">
              <a:rPr lang="en-GB" smtClean="0"/>
              <a:t>28</a:t>
            </a:fld>
            <a:endParaRPr lang="en-GB" dirty="0"/>
          </a:p>
        </p:txBody>
      </p:sp>
    </p:spTree>
    <p:extLst>
      <p:ext uri="{BB962C8B-B14F-4D97-AF65-F5344CB8AC3E}">
        <p14:creationId xmlns:p14="http://schemas.microsoft.com/office/powerpoint/2010/main" val="2652839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a:prstGeom prst="rect">
            <a:avLst/>
          </a:prstGeom>
        </p:spPr>
        <p:txBody>
          <a:bodyPr/>
          <a:lstStyle>
            <a:lvl1pPr>
              <a:defRPr>
                <a:solidFill>
                  <a:schemeClr val="accent1">
                    <a:lumMod val="75000"/>
                    <a:lumOff val="25000"/>
                  </a:schemeClr>
                </a:solidFill>
              </a:defRPr>
            </a:lvl1pPr>
          </a:lstStyle>
          <a:p>
            <a:fld id="{B61BEF0D-F0BB-DE4B-95CE-6DB70DBA9567}" type="datetimeFigureOut">
              <a:rPr lang="en-US" dirty="0"/>
              <a:pPr/>
              <a:t>4/15/2018</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a:prstGeom prst="rect">
            <a:avLst/>
          </a:prstGeo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05951" y="5956137"/>
            <a:ext cx="2844799" cy="365125"/>
          </a:xfrm>
          <a:prstGeom prst="rect">
            <a:avLst/>
          </a:prstGeom>
        </p:spPr>
        <p:txBody>
          <a:bodyPr/>
          <a:lstStyle/>
          <a:p>
            <a:fld id="{B61BEF0D-F0BB-DE4B-95CE-6DB70DBA9567}" type="datetimeFigureOut">
              <a:rPr lang="en-US" dirty="0"/>
              <a:pPr/>
              <a:t>4/15/2018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a:prstGeom prst="rect">
            <a:avLst/>
          </a:prstGeo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605951" y="5956137"/>
            <a:ext cx="2844799" cy="365125"/>
          </a:xfrm>
          <a:prstGeom prst="rect">
            <a:avLst/>
          </a:prstGeom>
        </p:spPr>
        <p:txBody>
          <a:bodyPr/>
          <a:lstStyle>
            <a:lvl1pPr>
              <a:defRPr>
                <a:solidFill>
                  <a:schemeClr val="accent1">
                    <a:lumMod val="75000"/>
                    <a:lumOff val="25000"/>
                  </a:schemeClr>
                </a:solidFill>
              </a:defRPr>
            </a:lvl1pPr>
          </a:lstStyle>
          <a:p>
            <a:fld id="{B61BEF0D-F0BB-DE4B-95CE-6DB70DBA9567}" type="datetimeFigureOut">
              <a:rPr lang="en-US" dirty="0"/>
              <a:pPr/>
              <a:t>4/15/2018</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52510" cy="365125"/>
          </a:xfrm>
          <a:prstGeom prst="rect">
            <a:avLst/>
          </a:prstGeo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605951" y="5956137"/>
            <a:ext cx="2844799" cy="365125"/>
          </a:xfrm>
          <a:prstGeom prst="rect">
            <a:avLst/>
          </a:prstGeom>
        </p:spPr>
        <p:txBody>
          <a:bodyPr/>
          <a:lstStyle/>
          <a:p>
            <a:fld id="{B61BEF0D-F0BB-DE4B-95CE-6DB70DBA9567}" type="datetimeFigureOut">
              <a:rPr lang="en-US" dirty="0"/>
              <a:pPr/>
              <a:t>4/15/2018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558300" y="5956137"/>
            <a:ext cx="1052510" cy="365125"/>
          </a:xfrm>
          <a:prstGeom prst="rect">
            <a:avLst/>
          </a:prstGeo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605951" y="5956137"/>
            <a:ext cx="2844799" cy="365125"/>
          </a:xfrm>
          <a:prstGeom prst="rect">
            <a:avLst/>
          </a:prstGeom>
        </p:spPr>
        <p:txBody>
          <a:bodyPr/>
          <a:lstStyle/>
          <a:p>
            <a:fld id="{B61BEF0D-F0BB-DE4B-95CE-6DB70DBA9567}" type="datetimeFigureOut">
              <a:rPr lang="en-US" dirty="0"/>
              <a:pPr/>
              <a:t>4/15/2018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10558300" y="5956137"/>
            <a:ext cx="1052510" cy="365125"/>
          </a:xfrm>
          <a:prstGeom prst="rect">
            <a:avLst/>
          </a:prstGeo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a:xfrm>
            <a:off x="7605951" y="5956137"/>
            <a:ext cx="2844799" cy="365125"/>
          </a:xfrm>
          <a:prstGeom prst="rect">
            <a:avLst/>
          </a:prstGeom>
        </p:spPr>
        <p:txBody>
          <a:bodyPr/>
          <a:lstStyle/>
          <a:p>
            <a:fld id="{B61BEF0D-F0BB-DE4B-95CE-6DB70DBA9567}" type="datetimeFigureOut">
              <a:rPr lang="en-US" dirty="0"/>
              <a:pPr/>
              <a:t>4/15/2018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10558300" y="5956137"/>
            <a:ext cx="1052510" cy="365125"/>
          </a:xfrm>
          <a:prstGeom prst="rect">
            <a:avLst/>
          </a:prstGeom>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605951" y="5956137"/>
            <a:ext cx="2844799" cy="365125"/>
          </a:xfrm>
          <a:prstGeom prst="rect">
            <a:avLst/>
          </a:prstGeom>
        </p:spPr>
        <p:txBody>
          <a:bodyPr/>
          <a:lstStyle/>
          <a:p>
            <a:fld id="{B61BEF0D-F0BB-DE4B-95CE-6DB70DBA9567}" type="datetimeFigureOut">
              <a:rPr lang="en-US" dirty="0"/>
              <a:pPr/>
              <a:t>4/15/2018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10558300" y="5956137"/>
            <a:ext cx="1052510" cy="365125"/>
          </a:xfrm>
          <a:prstGeom prst="rect">
            <a:avLst/>
          </a:prstGeom>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7605951" y="5956137"/>
            <a:ext cx="2844799" cy="365125"/>
          </a:xfrm>
          <a:prstGeom prst="rect">
            <a:avLst/>
          </a:prstGeom>
        </p:spPr>
        <p:txBody>
          <a:bodyPr/>
          <a:lstStyle>
            <a:lvl1pPr>
              <a:defRPr>
                <a:solidFill>
                  <a:schemeClr val="accent1">
                    <a:lumMod val="75000"/>
                    <a:lumOff val="25000"/>
                  </a:schemeClr>
                </a:solidFill>
              </a:defRPr>
            </a:lvl1pPr>
          </a:lstStyle>
          <a:p>
            <a:fld id="{B61BEF0D-F0BB-DE4B-95CE-6DB70DBA9567}" type="datetimeFigureOut">
              <a:rPr lang="en-US" dirty="0"/>
              <a:pPr/>
              <a:t>4/15/2018</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a:xfrm>
            <a:off x="10558300" y="5956137"/>
            <a:ext cx="1052510" cy="365125"/>
          </a:xfrm>
          <a:prstGeom prst="rect">
            <a:avLst/>
          </a:prstGeo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7605951" y="5956137"/>
            <a:ext cx="2844799" cy="365125"/>
          </a:xfrm>
          <a:prstGeom prst="rect">
            <a:avLst/>
          </a:prstGeom>
        </p:spPr>
        <p:txBody>
          <a:bodyPr/>
          <a:lstStyle/>
          <a:p>
            <a:fld id="{B61BEF0D-F0BB-DE4B-95CE-6DB70DBA9567}" type="datetimeFigureOut">
              <a:rPr lang="en-US" dirty="0"/>
              <a:pPr/>
              <a:t>4/15/2018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558300" y="5956137"/>
            <a:ext cx="1052510" cy="365125"/>
          </a:xfrm>
          <a:prstGeom prst="rect">
            <a:avLst/>
          </a:prstGeo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05951" y="5956137"/>
            <a:ext cx="2844799" cy="365125"/>
          </a:xfrm>
          <a:prstGeom prst="rect">
            <a:avLst/>
          </a:prstGeom>
        </p:spPr>
        <p:txBody>
          <a:bodyPr/>
          <a:lstStyle/>
          <a:p>
            <a:fld id="{B61BEF0D-F0BB-DE4B-95CE-6DB70DBA9567}" type="datetimeFigureOut">
              <a:rPr lang="en-US" dirty="0"/>
              <a:pPr/>
              <a:t>4/15/2018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10" cy="365125"/>
          </a:xfrm>
          <a:prstGeom prst="rect">
            <a:avLst/>
          </a:prstGeo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a:prstGeom prst="rect">
            <a:avLst/>
          </a:prstGeom>
        </p:spPr>
        <p:txBody>
          <a:bodyPr/>
          <a:lstStyle>
            <a:lvl1pPr>
              <a:defRPr>
                <a:solidFill>
                  <a:schemeClr val="accent1">
                    <a:lumMod val="75000"/>
                    <a:lumOff val="25000"/>
                  </a:schemeClr>
                </a:solidFill>
              </a:defRPr>
            </a:lvl1pPr>
          </a:lstStyle>
          <a:p>
            <a:fld id="{B61BEF0D-F0BB-DE4B-95CE-6DB70DBA9567}" type="datetimeFigureOut">
              <a:rPr lang="en-US" dirty="0"/>
              <a:pPr/>
              <a:t>4/15/2018</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a:prstGeom prst="rect">
            <a:avLst/>
          </a:prstGeo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73EB1-904F-4585-BA90-051353B43730}"/>
              </a:ext>
            </a:extLst>
          </p:cNvPr>
          <p:cNvSpPr>
            <a:spLocks noGrp="1"/>
          </p:cNvSpPr>
          <p:nvPr>
            <p:ph type="ctrTitle"/>
          </p:nvPr>
        </p:nvSpPr>
        <p:spPr/>
        <p:txBody>
          <a:bodyPr/>
          <a:lstStyle/>
          <a:p>
            <a:r>
              <a:rPr lang="en-GB" dirty="0">
                <a:solidFill>
                  <a:schemeClr val="tx1"/>
                </a:solidFill>
              </a:rPr>
              <a:t>Student name: 			James evans</a:t>
            </a:r>
            <a:br>
              <a:rPr lang="en-GB" dirty="0">
                <a:solidFill>
                  <a:schemeClr val="tx1"/>
                </a:solidFill>
              </a:rPr>
            </a:br>
            <a:r>
              <a:rPr lang="en-GB" dirty="0">
                <a:solidFill>
                  <a:schemeClr val="tx1"/>
                </a:solidFill>
              </a:rPr>
              <a:t>student number:		p115716</a:t>
            </a:r>
          </a:p>
        </p:txBody>
      </p:sp>
      <p:sp>
        <p:nvSpPr>
          <p:cNvPr id="3" name="Subtitle 2">
            <a:extLst>
              <a:ext uri="{FF2B5EF4-FFF2-40B4-BE49-F238E27FC236}">
                <a16:creationId xmlns:a16="http://schemas.microsoft.com/office/drawing/2014/main" id="{9535D0CD-108F-4CD9-BFED-078D6D740FA0}"/>
              </a:ext>
            </a:extLst>
          </p:cNvPr>
          <p:cNvSpPr>
            <a:spLocks noGrp="1"/>
          </p:cNvSpPr>
          <p:nvPr>
            <p:ph type="subTitle" idx="1"/>
          </p:nvPr>
        </p:nvSpPr>
        <p:spPr/>
        <p:txBody>
          <a:bodyPr>
            <a:normAutofit fontScale="92500" lnSpcReduction="20000"/>
          </a:bodyPr>
          <a:lstStyle/>
          <a:p>
            <a:r>
              <a:rPr lang="en-US" i="1" dirty="0">
                <a:solidFill>
                  <a:schemeClr val="tx1"/>
                </a:solidFill>
              </a:rPr>
              <a:t>Prepare and present a relevant ethics form based on the research paradigm explored in Assignment 1. </a:t>
            </a:r>
          </a:p>
          <a:p>
            <a:r>
              <a:rPr lang="en-GB" i="1" dirty="0">
                <a:solidFill>
                  <a:schemeClr val="tx1"/>
                </a:solidFill>
              </a:rPr>
              <a:t>Due Date: 16</a:t>
            </a:r>
            <a:r>
              <a:rPr lang="en-GB" i="1" baseline="30000" dirty="0">
                <a:solidFill>
                  <a:schemeClr val="tx1"/>
                </a:solidFill>
              </a:rPr>
              <a:t>th</a:t>
            </a:r>
            <a:r>
              <a:rPr lang="en-GB" i="1" dirty="0">
                <a:solidFill>
                  <a:schemeClr val="tx1"/>
                </a:solidFill>
              </a:rPr>
              <a:t> April 2018</a:t>
            </a:r>
            <a:endParaRPr lang="en-US" i="1" dirty="0">
              <a:solidFill>
                <a:schemeClr val="tx1"/>
              </a:solidFill>
            </a:endParaRPr>
          </a:p>
        </p:txBody>
      </p:sp>
      <p:pic>
        <p:nvPicPr>
          <p:cNvPr id="5" name="Picture 4" descr="A close up of a logo&#10;&#10;Description generated with very high confidence">
            <a:extLst>
              <a:ext uri="{FF2B5EF4-FFF2-40B4-BE49-F238E27FC236}">
                <a16:creationId xmlns:a16="http://schemas.microsoft.com/office/drawing/2014/main" id="{3CB4E5F9-4A14-439B-A2A0-DB9D9D59E35E}"/>
              </a:ext>
            </a:extLst>
          </p:cNvPr>
          <p:cNvPicPr>
            <a:picLocks noChangeAspect="1"/>
          </p:cNvPicPr>
          <p:nvPr/>
        </p:nvPicPr>
        <p:blipFill rotWithShape="1">
          <a:blip r:embed="rId2"/>
          <a:srcRect t="-1" r="73494" b="4939"/>
          <a:stretch/>
        </p:blipFill>
        <p:spPr>
          <a:xfrm>
            <a:off x="10317441" y="1020430"/>
            <a:ext cx="1257299" cy="15845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extLst>
      <p:ext uri="{BB962C8B-B14F-4D97-AF65-F5344CB8AC3E}">
        <p14:creationId xmlns:p14="http://schemas.microsoft.com/office/powerpoint/2010/main" val="1684146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B313B-2D95-427E-8A7B-85DC475AF10E}"/>
              </a:ext>
            </a:extLst>
          </p:cNvPr>
          <p:cNvSpPr>
            <a:spLocks noGrp="1"/>
          </p:cNvSpPr>
          <p:nvPr>
            <p:ph type="title"/>
          </p:nvPr>
        </p:nvSpPr>
        <p:spPr/>
        <p:txBody>
          <a:bodyPr/>
          <a:lstStyle/>
          <a:p>
            <a:r>
              <a:rPr lang="en-GB" dirty="0"/>
              <a:t>SECTION A – ABOUT THE RESEARCHER</a:t>
            </a:r>
          </a:p>
        </p:txBody>
      </p:sp>
      <p:sp>
        <p:nvSpPr>
          <p:cNvPr id="3" name="Content Placeholder 2">
            <a:extLst>
              <a:ext uri="{FF2B5EF4-FFF2-40B4-BE49-F238E27FC236}">
                <a16:creationId xmlns:a16="http://schemas.microsoft.com/office/drawing/2014/main" id="{364D468C-6610-424D-AB4F-C7861180E84B}"/>
              </a:ext>
            </a:extLst>
          </p:cNvPr>
          <p:cNvSpPr>
            <a:spLocks noGrp="1"/>
          </p:cNvSpPr>
          <p:nvPr>
            <p:ph idx="1"/>
          </p:nvPr>
        </p:nvSpPr>
        <p:spPr>
          <a:xfrm>
            <a:off x="581192" y="2180496"/>
            <a:ext cx="11029615" cy="4453217"/>
          </a:xfrm>
        </p:spPr>
        <p:txBody>
          <a:bodyPr>
            <a:normAutofit/>
          </a:bodyPr>
          <a:lstStyle/>
          <a:p>
            <a:pPr marL="0" indent="0">
              <a:buNone/>
            </a:pPr>
            <a:r>
              <a:rPr lang="en-GB" b="1" dirty="0"/>
              <a:t>Name</a:t>
            </a:r>
          </a:p>
          <a:p>
            <a:pPr marL="0" indent="0">
              <a:buNone/>
            </a:pPr>
            <a:r>
              <a:rPr lang="en-GB" dirty="0"/>
              <a:t>James Anthony Evans</a:t>
            </a:r>
          </a:p>
          <a:p>
            <a:pPr marL="0" indent="0">
              <a:buNone/>
            </a:pPr>
            <a:endParaRPr lang="en-GB" dirty="0"/>
          </a:p>
          <a:p>
            <a:pPr marL="0" indent="0">
              <a:buNone/>
            </a:pPr>
            <a:r>
              <a:rPr lang="en-GB" b="1" dirty="0"/>
              <a:t>Occupation</a:t>
            </a:r>
          </a:p>
          <a:p>
            <a:pPr marL="0" indent="0">
              <a:buNone/>
            </a:pPr>
            <a:r>
              <a:rPr lang="en-GB" dirty="0"/>
              <a:t>ICT and Business Studies Teacher</a:t>
            </a:r>
          </a:p>
          <a:p>
            <a:pPr marL="0" indent="0">
              <a:buNone/>
            </a:pPr>
            <a:endParaRPr lang="en-GB" dirty="0"/>
          </a:p>
          <a:p>
            <a:pPr marL="0" indent="0">
              <a:buNone/>
            </a:pPr>
            <a:r>
              <a:rPr lang="en-GB" b="1" dirty="0"/>
              <a:t>Education</a:t>
            </a:r>
          </a:p>
          <a:p>
            <a:pPr marL="0" indent="0">
              <a:buNone/>
            </a:pPr>
            <a:r>
              <a:rPr lang="en-GB" dirty="0"/>
              <a:t>MA Education (2018 – Present)</a:t>
            </a:r>
          </a:p>
          <a:p>
            <a:pPr marL="0" indent="0">
              <a:buNone/>
            </a:pPr>
            <a:r>
              <a:rPr lang="en-GB" dirty="0"/>
              <a:t>PGCE Computing and ICT (2017)</a:t>
            </a:r>
          </a:p>
          <a:p>
            <a:pPr marL="0" indent="0">
              <a:buNone/>
            </a:pPr>
            <a:r>
              <a:rPr lang="en-GB" dirty="0"/>
              <a:t>BA Hons Sport Management (2008)</a:t>
            </a:r>
          </a:p>
          <a:p>
            <a:pPr marL="0" indent="0">
              <a:buNone/>
            </a:pPr>
            <a:endParaRPr lang="en-GB" dirty="0"/>
          </a:p>
        </p:txBody>
      </p:sp>
    </p:spTree>
    <p:extLst>
      <p:ext uri="{BB962C8B-B14F-4D97-AF65-F5344CB8AC3E}">
        <p14:creationId xmlns:p14="http://schemas.microsoft.com/office/powerpoint/2010/main" val="3362030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5BCB2-703D-4D51-A4CD-D6BEF3EA1C50}"/>
              </a:ext>
            </a:extLst>
          </p:cNvPr>
          <p:cNvSpPr>
            <a:spLocks noGrp="1"/>
          </p:cNvSpPr>
          <p:nvPr>
            <p:ph type="title"/>
          </p:nvPr>
        </p:nvSpPr>
        <p:spPr/>
        <p:txBody>
          <a:bodyPr/>
          <a:lstStyle/>
          <a:p>
            <a:r>
              <a:rPr lang="en-GB" dirty="0"/>
              <a:t>MY RESEARCH PROPOSAL</a:t>
            </a:r>
          </a:p>
        </p:txBody>
      </p:sp>
      <p:sp>
        <p:nvSpPr>
          <p:cNvPr id="3" name="Content Placeholder 2">
            <a:extLst>
              <a:ext uri="{FF2B5EF4-FFF2-40B4-BE49-F238E27FC236}">
                <a16:creationId xmlns:a16="http://schemas.microsoft.com/office/drawing/2014/main" id="{B744AB39-6949-45B1-A92C-E79ED6B6638A}"/>
              </a:ext>
            </a:extLst>
          </p:cNvPr>
          <p:cNvSpPr>
            <a:spLocks noGrp="1"/>
          </p:cNvSpPr>
          <p:nvPr>
            <p:ph idx="1"/>
          </p:nvPr>
        </p:nvSpPr>
        <p:spPr>
          <a:xfrm>
            <a:off x="581192" y="2180496"/>
            <a:ext cx="11029615" cy="2322493"/>
          </a:xfrm>
        </p:spPr>
        <p:txBody>
          <a:bodyPr>
            <a:normAutofit/>
          </a:bodyPr>
          <a:lstStyle/>
          <a:p>
            <a:pPr algn="ctr"/>
            <a:r>
              <a:rPr lang="en-GB" sz="2400" i="1" dirty="0"/>
              <a:t>Would students, parents, and teachers all be pleased if homework was no longer set for Key Stage 3 pupils? What impact does homework have on the success of these pupils and does the mindset of students, parents and teachers allow us to view role of homework differently?</a:t>
            </a:r>
          </a:p>
        </p:txBody>
      </p:sp>
      <p:pic>
        <p:nvPicPr>
          <p:cNvPr id="7" name="Picture 6" descr="A girl sitting on a table&#10;&#10;Description generated with high confidence">
            <a:extLst>
              <a:ext uri="{FF2B5EF4-FFF2-40B4-BE49-F238E27FC236}">
                <a16:creationId xmlns:a16="http://schemas.microsoft.com/office/drawing/2014/main" id="{2B487616-4F09-43E6-8543-F4655746402F}"/>
              </a:ext>
            </a:extLst>
          </p:cNvPr>
          <p:cNvPicPr>
            <a:picLocks noChangeAspect="1"/>
          </p:cNvPicPr>
          <p:nvPr/>
        </p:nvPicPr>
        <p:blipFill>
          <a:blip r:embed="rId3"/>
          <a:stretch>
            <a:fillRect/>
          </a:stretch>
        </p:blipFill>
        <p:spPr>
          <a:xfrm>
            <a:off x="581192" y="4502990"/>
            <a:ext cx="3333750" cy="2209800"/>
          </a:xfrm>
          <a:prstGeom prst="rect">
            <a:avLst/>
          </a:prstGeom>
          <a:effectLst>
            <a:softEdge rad="317500"/>
          </a:effectLst>
        </p:spPr>
      </p:pic>
      <p:pic>
        <p:nvPicPr>
          <p:cNvPr id="8" name="Picture 7">
            <a:extLst>
              <a:ext uri="{FF2B5EF4-FFF2-40B4-BE49-F238E27FC236}">
                <a16:creationId xmlns:a16="http://schemas.microsoft.com/office/drawing/2014/main" id="{542C5C5E-245D-4D84-9182-310F44FF0195}"/>
              </a:ext>
            </a:extLst>
          </p:cNvPr>
          <p:cNvPicPr>
            <a:picLocks noChangeAspect="1"/>
          </p:cNvPicPr>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201005" y="4502989"/>
            <a:ext cx="2409802" cy="2209801"/>
          </a:xfrm>
          <a:prstGeom prst="rect">
            <a:avLst/>
          </a:prstGeom>
          <a:effectLst>
            <a:softEdge rad="127000"/>
          </a:effectLst>
        </p:spPr>
      </p:pic>
      <p:cxnSp>
        <p:nvCxnSpPr>
          <p:cNvPr id="10" name="Straight Arrow Connector 9">
            <a:extLst>
              <a:ext uri="{FF2B5EF4-FFF2-40B4-BE49-F238E27FC236}">
                <a16:creationId xmlns:a16="http://schemas.microsoft.com/office/drawing/2014/main" id="{6B8579D8-B782-4854-949C-C40AE8350A7F}"/>
              </a:ext>
            </a:extLst>
          </p:cNvPr>
          <p:cNvCxnSpPr/>
          <p:nvPr/>
        </p:nvCxnSpPr>
        <p:spPr>
          <a:xfrm>
            <a:off x="3789485" y="5607889"/>
            <a:ext cx="4879730"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2854594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7A180-3AEE-44BB-8A7D-8FF026E196F1}"/>
              </a:ext>
            </a:extLst>
          </p:cNvPr>
          <p:cNvSpPr>
            <a:spLocks noGrp="1"/>
          </p:cNvSpPr>
          <p:nvPr>
            <p:ph type="title"/>
          </p:nvPr>
        </p:nvSpPr>
        <p:spPr/>
        <p:txBody>
          <a:bodyPr/>
          <a:lstStyle/>
          <a:p>
            <a:r>
              <a:rPr lang="en-GB" dirty="0"/>
              <a:t>ARGUMENTS FOR SELECTING RESEARCH ACTIVITY</a:t>
            </a:r>
          </a:p>
        </p:txBody>
      </p:sp>
      <p:sp>
        <p:nvSpPr>
          <p:cNvPr id="3" name="Content Placeholder 2">
            <a:extLst>
              <a:ext uri="{FF2B5EF4-FFF2-40B4-BE49-F238E27FC236}">
                <a16:creationId xmlns:a16="http://schemas.microsoft.com/office/drawing/2014/main" id="{4B6057FE-C4C0-4E98-8C1E-E71EB1F70868}"/>
              </a:ext>
            </a:extLst>
          </p:cNvPr>
          <p:cNvSpPr>
            <a:spLocks noGrp="1"/>
          </p:cNvSpPr>
          <p:nvPr>
            <p:ph idx="1"/>
          </p:nvPr>
        </p:nvSpPr>
        <p:spPr>
          <a:xfrm>
            <a:off x="581192" y="2180496"/>
            <a:ext cx="11029615" cy="4326440"/>
          </a:xfrm>
        </p:spPr>
        <p:txBody>
          <a:bodyPr/>
          <a:lstStyle/>
          <a:p>
            <a:r>
              <a:rPr lang="en-GB" dirty="0"/>
              <a:t>Goodman et al (2007) argue that excessive homework can make students dislike learning and turn away from becoming lifelong learners. It is without a doubt that homework is a subject that is debated by students, parents and teachers alike.  A major issue can be regarding the amount of homework pupils receive from teachers. </a:t>
            </a:r>
          </a:p>
          <a:p>
            <a:r>
              <a:rPr lang="en-GB" dirty="0"/>
              <a:t>Kohn (2007) states that the most striking trend regarding homework in the past two decades is the tendency to pile more and more of it on younger and younger children. </a:t>
            </a:r>
          </a:p>
          <a:p>
            <a:r>
              <a:rPr lang="en-GB" dirty="0"/>
              <a:t>Sterm (2009) however, suggests that homework is loveable for its ability to promote individual pride and success. </a:t>
            </a:r>
          </a:p>
          <a:p>
            <a:r>
              <a:rPr lang="en-GB" dirty="0"/>
              <a:t>Bennet and Kalish (2007) argue that homework has little to do with academic success and offers parents strategies and techniques for communicating with teachers and schools to advocate for change. </a:t>
            </a:r>
          </a:p>
          <a:p>
            <a:pPr marL="0" indent="0">
              <a:buNone/>
            </a:pPr>
            <a:endParaRPr lang="en-GB" b="1" dirty="0"/>
          </a:p>
          <a:p>
            <a:r>
              <a:rPr lang="en-GB" b="1" dirty="0"/>
              <a:t>Therefore, can it be argued that this issue is a collective effort and presents opportunities for cohesion between various parties?</a:t>
            </a:r>
          </a:p>
        </p:txBody>
      </p:sp>
    </p:spTree>
    <p:extLst>
      <p:ext uri="{BB962C8B-B14F-4D97-AF65-F5344CB8AC3E}">
        <p14:creationId xmlns:p14="http://schemas.microsoft.com/office/powerpoint/2010/main" val="575577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990CA-A1B3-454D-862A-56D15BA6ED05}"/>
              </a:ext>
            </a:extLst>
          </p:cNvPr>
          <p:cNvSpPr>
            <a:spLocks noGrp="1"/>
          </p:cNvSpPr>
          <p:nvPr>
            <p:ph type="title"/>
          </p:nvPr>
        </p:nvSpPr>
        <p:spPr/>
        <p:txBody>
          <a:bodyPr/>
          <a:lstStyle/>
          <a:p>
            <a:r>
              <a:rPr lang="en-GB" dirty="0"/>
              <a:t>The importance of ethics in educational research</a:t>
            </a:r>
          </a:p>
        </p:txBody>
      </p:sp>
      <p:sp>
        <p:nvSpPr>
          <p:cNvPr id="3" name="Content Placeholder 2">
            <a:extLst>
              <a:ext uri="{FF2B5EF4-FFF2-40B4-BE49-F238E27FC236}">
                <a16:creationId xmlns:a16="http://schemas.microsoft.com/office/drawing/2014/main" id="{76F8B685-596A-46EC-99FE-1914BF46F80E}"/>
              </a:ext>
            </a:extLst>
          </p:cNvPr>
          <p:cNvSpPr>
            <a:spLocks noGrp="1"/>
          </p:cNvSpPr>
          <p:nvPr>
            <p:ph idx="1"/>
          </p:nvPr>
        </p:nvSpPr>
        <p:spPr>
          <a:xfrm>
            <a:off x="581192" y="2180496"/>
            <a:ext cx="11029615" cy="4455435"/>
          </a:xfrm>
        </p:spPr>
        <p:txBody>
          <a:bodyPr>
            <a:normAutofit/>
          </a:bodyPr>
          <a:lstStyle/>
          <a:p>
            <a:pPr marL="0" indent="0">
              <a:buNone/>
            </a:pPr>
            <a:r>
              <a:rPr lang="en-GB" dirty="0"/>
              <a:t>In order for research to result in benefit and minimise risk of harm, it must be conducted ethically.</a:t>
            </a:r>
          </a:p>
          <a:p>
            <a:endParaRPr lang="en-GB" dirty="0"/>
          </a:p>
          <a:p>
            <a:r>
              <a:rPr lang="en-GB" dirty="0"/>
              <a:t>Farrimond (2013) argues that good research is ethical research where principles such as integrity and honesty promote the goals of valid research.</a:t>
            </a:r>
          </a:p>
          <a:p>
            <a:pPr marL="0" indent="0">
              <a:buNone/>
            </a:pPr>
            <a:endParaRPr lang="en-GB" dirty="0"/>
          </a:p>
          <a:p>
            <a:pPr marL="0" indent="0">
              <a:buNone/>
            </a:pPr>
            <a:r>
              <a:rPr lang="en-GB" dirty="0"/>
              <a:t>The UWTSD Research Ethics and Integrity Code of Practice (2016) state that the core aspects of research integrity include:</a:t>
            </a:r>
          </a:p>
          <a:p>
            <a:pPr lvl="1"/>
            <a:r>
              <a:rPr lang="en-GB" dirty="0"/>
              <a:t>Honesty</a:t>
            </a:r>
          </a:p>
          <a:p>
            <a:pPr lvl="1"/>
            <a:r>
              <a:rPr lang="en-GB" dirty="0"/>
              <a:t>Rigour</a:t>
            </a:r>
          </a:p>
          <a:p>
            <a:pPr lvl="1"/>
            <a:r>
              <a:rPr lang="en-GB" dirty="0"/>
              <a:t>Transparency</a:t>
            </a:r>
          </a:p>
          <a:p>
            <a:pPr lvl="1"/>
            <a:r>
              <a:rPr lang="en-GB" dirty="0"/>
              <a:t>Care and Respect</a:t>
            </a:r>
          </a:p>
        </p:txBody>
      </p:sp>
    </p:spTree>
    <p:extLst>
      <p:ext uri="{BB962C8B-B14F-4D97-AF65-F5344CB8AC3E}">
        <p14:creationId xmlns:p14="http://schemas.microsoft.com/office/powerpoint/2010/main" val="894309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01E12-B3FA-4F96-8FE9-D41604A27570}"/>
              </a:ext>
            </a:extLst>
          </p:cNvPr>
          <p:cNvSpPr>
            <a:spLocks noGrp="1"/>
          </p:cNvSpPr>
          <p:nvPr>
            <p:ph type="title"/>
          </p:nvPr>
        </p:nvSpPr>
        <p:spPr/>
        <p:txBody>
          <a:bodyPr/>
          <a:lstStyle/>
          <a:p>
            <a:r>
              <a:rPr lang="en-GB" dirty="0"/>
              <a:t>The Basic Principles of Ethical Research</a:t>
            </a:r>
          </a:p>
        </p:txBody>
      </p:sp>
      <p:sp>
        <p:nvSpPr>
          <p:cNvPr id="3" name="Content Placeholder 2">
            <a:extLst>
              <a:ext uri="{FF2B5EF4-FFF2-40B4-BE49-F238E27FC236}">
                <a16:creationId xmlns:a16="http://schemas.microsoft.com/office/drawing/2014/main" id="{A3B2DF3F-D858-4089-AB87-2635EF342AF1}"/>
              </a:ext>
            </a:extLst>
          </p:cNvPr>
          <p:cNvSpPr>
            <a:spLocks noGrp="1"/>
          </p:cNvSpPr>
          <p:nvPr>
            <p:ph idx="1"/>
          </p:nvPr>
        </p:nvSpPr>
        <p:spPr>
          <a:xfrm>
            <a:off x="581193" y="2585937"/>
            <a:ext cx="4775812" cy="3678303"/>
          </a:xfrm>
        </p:spPr>
        <p:txBody>
          <a:bodyPr/>
          <a:lstStyle/>
          <a:p>
            <a:r>
              <a:rPr lang="en-GB" sz="2400" dirty="0"/>
              <a:t>Access and gaining consent</a:t>
            </a:r>
          </a:p>
          <a:p>
            <a:r>
              <a:rPr lang="en-GB" sz="2400" dirty="0"/>
              <a:t>Informed consent</a:t>
            </a:r>
          </a:p>
          <a:p>
            <a:r>
              <a:rPr lang="en-GB" sz="2400" dirty="0"/>
              <a:t>Voluntary participation</a:t>
            </a:r>
          </a:p>
          <a:p>
            <a:r>
              <a:rPr lang="en-GB" sz="2400" dirty="0"/>
              <a:t>Risk of harm</a:t>
            </a:r>
          </a:p>
          <a:p>
            <a:r>
              <a:rPr lang="en-GB" sz="2400" dirty="0"/>
              <a:t>Confidentiality</a:t>
            </a:r>
          </a:p>
          <a:p>
            <a:r>
              <a:rPr lang="en-GB" sz="2400" dirty="0"/>
              <a:t>Anonymity</a:t>
            </a:r>
          </a:p>
          <a:p>
            <a:r>
              <a:rPr lang="en-GB" sz="2400" dirty="0"/>
              <a:t>Right to service</a:t>
            </a:r>
          </a:p>
          <a:p>
            <a:pPr marL="0" indent="0">
              <a:buNone/>
            </a:pPr>
            <a:endParaRPr lang="en-GB" dirty="0"/>
          </a:p>
        </p:txBody>
      </p:sp>
    </p:spTree>
    <p:extLst>
      <p:ext uri="{BB962C8B-B14F-4D97-AF65-F5344CB8AC3E}">
        <p14:creationId xmlns:p14="http://schemas.microsoft.com/office/powerpoint/2010/main" val="3135414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A28AC4B-805D-4091-A648-61572081C7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06"/>
            <a:ext cx="12192000" cy="624359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9373A6F-2E1F-4613-8E1D-D68057D29F3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A close up of a sign&#10;&#10;Description generated with very high confidence">
            <a:extLst>
              <a:ext uri="{FF2B5EF4-FFF2-40B4-BE49-F238E27FC236}">
                <a16:creationId xmlns:a16="http://schemas.microsoft.com/office/drawing/2014/main" id="{A14C54B6-1D2A-4795-9188-E4028276D03C}"/>
              </a:ext>
            </a:extLst>
          </p:cNvPr>
          <p:cNvPicPr>
            <a:picLocks noChangeAspect="1"/>
          </p:cNvPicPr>
          <p:nvPr/>
        </p:nvPicPr>
        <p:blipFill>
          <a:blip r:embed="rId3"/>
          <a:stretch>
            <a:fillRect/>
          </a:stretch>
        </p:blipFill>
        <p:spPr>
          <a:xfrm rot="20359074">
            <a:off x="4825453" y="1276993"/>
            <a:ext cx="4386982" cy="2741863"/>
          </a:xfrm>
          <a:prstGeom prst="rect">
            <a:avLst/>
          </a:prstGeom>
          <a:effectLst>
            <a:softEdge rad="63500"/>
          </a:effectLst>
        </p:spPr>
      </p:pic>
      <p:sp>
        <p:nvSpPr>
          <p:cNvPr id="2" name="Title 1">
            <a:extLst>
              <a:ext uri="{FF2B5EF4-FFF2-40B4-BE49-F238E27FC236}">
                <a16:creationId xmlns:a16="http://schemas.microsoft.com/office/drawing/2014/main" id="{64E074A5-7A67-461D-9B11-FCC0FEB38C0C}"/>
              </a:ext>
            </a:extLst>
          </p:cNvPr>
          <p:cNvSpPr>
            <a:spLocks noGrp="1"/>
          </p:cNvSpPr>
          <p:nvPr>
            <p:ph type="title"/>
          </p:nvPr>
        </p:nvSpPr>
        <p:spPr>
          <a:xfrm>
            <a:off x="601255" y="702156"/>
            <a:ext cx="3409783" cy="1013800"/>
          </a:xfrm>
        </p:spPr>
        <p:txBody>
          <a:bodyPr>
            <a:normAutofit/>
          </a:bodyPr>
          <a:lstStyle/>
          <a:p>
            <a:pPr>
              <a:lnSpc>
                <a:spcPct val="90000"/>
              </a:lnSpc>
            </a:pPr>
            <a:r>
              <a:rPr lang="en-GB" sz="2200" dirty="0"/>
              <a:t>SECTION E - Details of the research activity</a:t>
            </a:r>
          </a:p>
        </p:txBody>
      </p:sp>
      <p:sp>
        <p:nvSpPr>
          <p:cNvPr id="3" name="Content Placeholder 2">
            <a:extLst>
              <a:ext uri="{FF2B5EF4-FFF2-40B4-BE49-F238E27FC236}">
                <a16:creationId xmlns:a16="http://schemas.microsoft.com/office/drawing/2014/main" id="{6AB84F5A-8F38-4886-A706-F19BD33B005F}"/>
              </a:ext>
            </a:extLst>
          </p:cNvPr>
          <p:cNvSpPr>
            <a:spLocks noGrp="1"/>
          </p:cNvSpPr>
          <p:nvPr>
            <p:ph idx="1"/>
          </p:nvPr>
        </p:nvSpPr>
        <p:spPr>
          <a:xfrm>
            <a:off x="601255" y="1964168"/>
            <a:ext cx="3409782" cy="4036582"/>
          </a:xfrm>
        </p:spPr>
        <p:txBody>
          <a:bodyPr>
            <a:normAutofit/>
          </a:bodyPr>
          <a:lstStyle/>
          <a:p>
            <a:r>
              <a:rPr lang="en-GB" dirty="0">
                <a:solidFill>
                  <a:schemeClr val="bg1"/>
                </a:solidFill>
              </a:rPr>
              <a:t>The purpose of this research activity is to determine if students, parents, and teachers would all be pleased if homework was no longer set for Key Stage 3 pupils?  To examine the impact that homework has on the success of these pupils and does the mindset of students, parents and teachers allow us to view the role of homework differently?</a:t>
            </a:r>
          </a:p>
        </p:txBody>
      </p:sp>
      <p:pic>
        <p:nvPicPr>
          <p:cNvPr id="9" name="Picture 8">
            <a:extLst>
              <a:ext uri="{FF2B5EF4-FFF2-40B4-BE49-F238E27FC236}">
                <a16:creationId xmlns:a16="http://schemas.microsoft.com/office/drawing/2014/main" id="{AF46C84A-0EA2-4505-A253-2EB174AF671A}"/>
              </a:ext>
            </a:extLst>
          </p:cNvPr>
          <p:cNvPicPr>
            <a:picLocks noChangeAspect="1"/>
          </p:cNvPicPr>
          <p:nvPr/>
        </p:nvPicPr>
        <p:blipFill>
          <a:blip r:embed="rId4"/>
          <a:stretch>
            <a:fillRect/>
          </a:stretch>
        </p:blipFill>
        <p:spPr>
          <a:xfrm>
            <a:off x="7850038" y="3656649"/>
            <a:ext cx="4141125" cy="3105843"/>
          </a:xfrm>
          <a:prstGeom prst="rect">
            <a:avLst/>
          </a:prstGeom>
          <a:effectLst>
            <a:softEdge rad="317500"/>
          </a:effectLst>
        </p:spPr>
      </p:pic>
    </p:spTree>
    <p:extLst>
      <p:ext uri="{BB962C8B-B14F-4D97-AF65-F5344CB8AC3E}">
        <p14:creationId xmlns:p14="http://schemas.microsoft.com/office/powerpoint/2010/main" val="858473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6D004-85F9-440F-9D7A-A3A37AAC8646}"/>
              </a:ext>
            </a:extLst>
          </p:cNvPr>
          <p:cNvSpPr>
            <a:spLocks noGrp="1"/>
          </p:cNvSpPr>
          <p:nvPr>
            <p:ph type="title"/>
          </p:nvPr>
        </p:nvSpPr>
        <p:spPr/>
        <p:txBody>
          <a:bodyPr/>
          <a:lstStyle/>
          <a:p>
            <a:r>
              <a:rPr lang="en-GB" dirty="0"/>
              <a:t>Key Questions of the research</a:t>
            </a:r>
          </a:p>
        </p:txBody>
      </p:sp>
      <p:sp>
        <p:nvSpPr>
          <p:cNvPr id="3" name="Content Placeholder 2">
            <a:extLst>
              <a:ext uri="{FF2B5EF4-FFF2-40B4-BE49-F238E27FC236}">
                <a16:creationId xmlns:a16="http://schemas.microsoft.com/office/drawing/2014/main" id="{519E6C9A-D981-4148-9186-FFB0FE8468DA}"/>
              </a:ext>
            </a:extLst>
          </p:cNvPr>
          <p:cNvSpPr>
            <a:spLocks noGrp="1"/>
          </p:cNvSpPr>
          <p:nvPr>
            <p:ph idx="1"/>
          </p:nvPr>
        </p:nvSpPr>
        <p:spPr>
          <a:xfrm>
            <a:off x="581192" y="2180496"/>
            <a:ext cx="11029615" cy="4573987"/>
          </a:xfrm>
        </p:spPr>
        <p:txBody>
          <a:bodyPr>
            <a:normAutofit lnSpcReduction="10000"/>
          </a:bodyPr>
          <a:lstStyle/>
          <a:p>
            <a:r>
              <a:rPr lang="en-GB" dirty="0"/>
              <a:t>Does homework contribute to student success? Is it an integral part of pupil’s learning or would they fair better without it?</a:t>
            </a:r>
          </a:p>
          <a:p>
            <a:endParaRPr lang="en-GB" dirty="0"/>
          </a:p>
          <a:p>
            <a:r>
              <a:rPr lang="en-GB" dirty="0"/>
              <a:t>Are parents expecting homework and does the different levels of support that children can access at home mean that some pupils may be disadvantaged?</a:t>
            </a:r>
          </a:p>
          <a:p>
            <a:endParaRPr lang="en-GB" dirty="0"/>
          </a:p>
          <a:p>
            <a:r>
              <a:rPr lang="en-GB" dirty="0"/>
              <a:t>Do parents want to be helping with homework after a long day at work? Do they just want the time they have with their children to be quality family time?</a:t>
            </a:r>
          </a:p>
          <a:p>
            <a:endParaRPr lang="en-GB" dirty="0"/>
          </a:p>
          <a:p>
            <a:r>
              <a:rPr lang="en-GB" dirty="0"/>
              <a:t>Are there enough hours in the day for teachers to teach, mark homework and plan lessons?</a:t>
            </a:r>
          </a:p>
          <a:p>
            <a:endParaRPr lang="en-GB" dirty="0"/>
          </a:p>
          <a:p>
            <a:r>
              <a:rPr lang="en-GB" dirty="0"/>
              <a:t>Should teachers involve students in deciding what homework, and how much, they should tasks be realistic in length and difficulty given the ability of the students to work independently?</a:t>
            </a:r>
          </a:p>
          <a:p>
            <a:pPr marL="0" indent="0">
              <a:buNone/>
            </a:pPr>
            <a:endParaRPr lang="en-GB" dirty="0"/>
          </a:p>
        </p:txBody>
      </p:sp>
      <p:pic>
        <p:nvPicPr>
          <p:cNvPr id="5" name="Picture 4">
            <a:extLst>
              <a:ext uri="{FF2B5EF4-FFF2-40B4-BE49-F238E27FC236}">
                <a16:creationId xmlns:a16="http://schemas.microsoft.com/office/drawing/2014/main" id="{7A6FC32C-4439-4E8D-BE1C-AE3E2239997F}"/>
              </a:ext>
            </a:extLst>
          </p:cNvPr>
          <p:cNvPicPr>
            <a:picLocks noChangeAspect="1"/>
          </p:cNvPicPr>
          <p:nvPr/>
        </p:nvPicPr>
        <p:blipFill>
          <a:blip r:embed="rId3">
            <a:extLst>
              <a:ext uri="{BEBA8EAE-BF5A-486C-A8C5-ECC9F3942E4B}">
                <a14:imgProps xmlns:a14="http://schemas.microsoft.com/office/drawing/2010/main">
                  <a14:imgLayer r:embed="rId4">
                    <a14:imgEffect>
                      <a14:saturation sat="33000"/>
                    </a14:imgEffect>
                  </a14:imgLayer>
                </a14:imgProps>
              </a:ext>
            </a:extLst>
          </a:blip>
          <a:stretch>
            <a:fillRect/>
          </a:stretch>
        </p:blipFill>
        <p:spPr>
          <a:xfrm>
            <a:off x="11385179" y="6085574"/>
            <a:ext cx="674200" cy="668909"/>
          </a:xfrm>
          <a:prstGeom prst="rect">
            <a:avLst/>
          </a:prstGeom>
        </p:spPr>
      </p:pic>
    </p:spTree>
    <p:extLst>
      <p:ext uri="{BB962C8B-B14F-4D97-AF65-F5344CB8AC3E}">
        <p14:creationId xmlns:p14="http://schemas.microsoft.com/office/powerpoint/2010/main" val="287613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E8B9B-9928-47F1-96AD-649A53A41CA0}"/>
              </a:ext>
            </a:extLst>
          </p:cNvPr>
          <p:cNvSpPr>
            <a:spLocks noGrp="1"/>
          </p:cNvSpPr>
          <p:nvPr>
            <p:ph type="title"/>
          </p:nvPr>
        </p:nvSpPr>
        <p:spPr/>
        <p:txBody>
          <a:bodyPr/>
          <a:lstStyle/>
          <a:p>
            <a:pPr algn="ctr"/>
            <a:r>
              <a:rPr lang="en-GB" dirty="0"/>
              <a:t>Proposed Methods of Research</a:t>
            </a:r>
          </a:p>
        </p:txBody>
      </p:sp>
      <p:sp>
        <p:nvSpPr>
          <p:cNvPr id="3" name="Content Placeholder 2">
            <a:extLst>
              <a:ext uri="{FF2B5EF4-FFF2-40B4-BE49-F238E27FC236}">
                <a16:creationId xmlns:a16="http://schemas.microsoft.com/office/drawing/2014/main" id="{29EE139A-CDA3-4C45-94A1-7CC04F1825A2}"/>
              </a:ext>
            </a:extLst>
          </p:cNvPr>
          <p:cNvSpPr>
            <a:spLocks noGrp="1"/>
          </p:cNvSpPr>
          <p:nvPr>
            <p:ph idx="1"/>
          </p:nvPr>
        </p:nvSpPr>
        <p:spPr/>
        <p:txBody>
          <a:bodyPr/>
          <a:lstStyle/>
          <a:p>
            <a:pPr marL="0" indent="0">
              <a:buNone/>
            </a:pPr>
            <a:r>
              <a:rPr lang="en-GB" dirty="0"/>
              <a:t>The researcher will use a mixture of research methods that require both qualitative and quantitative analysis. These are:</a:t>
            </a:r>
          </a:p>
          <a:p>
            <a:pPr marL="0" indent="0">
              <a:buNone/>
            </a:pPr>
            <a:endParaRPr lang="en-GB" dirty="0"/>
          </a:p>
          <a:p>
            <a:r>
              <a:rPr lang="en-GB" dirty="0"/>
              <a:t>Questionnaires</a:t>
            </a:r>
          </a:p>
          <a:p>
            <a:r>
              <a:rPr lang="en-GB" dirty="0"/>
              <a:t>Face to Face Interviews</a:t>
            </a:r>
          </a:p>
          <a:p>
            <a:r>
              <a:rPr lang="en-GB" dirty="0"/>
              <a:t>Six-Week Homework Intervention</a:t>
            </a:r>
          </a:p>
        </p:txBody>
      </p:sp>
    </p:spTree>
    <p:extLst>
      <p:ext uri="{BB962C8B-B14F-4D97-AF65-F5344CB8AC3E}">
        <p14:creationId xmlns:p14="http://schemas.microsoft.com/office/powerpoint/2010/main" val="1957884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EE726-BB76-4E2A-A35C-B24F3B723D3C}"/>
              </a:ext>
            </a:extLst>
          </p:cNvPr>
          <p:cNvSpPr>
            <a:spLocks noGrp="1"/>
          </p:cNvSpPr>
          <p:nvPr>
            <p:ph type="title"/>
          </p:nvPr>
        </p:nvSpPr>
        <p:spPr/>
        <p:txBody>
          <a:bodyPr/>
          <a:lstStyle/>
          <a:p>
            <a:r>
              <a:rPr lang="en-GB" dirty="0"/>
              <a:t>Questionnaires</a:t>
            </a:r>
          </a:p>
        </p:txBody>
      </p:sp>
      <p:sp>
        <p:nvSpPr>
          <p:cNvPr id="3" name="Content Placeholder 2">
            <a:extLst>
              <a:ext uri="{FF2B5EF4-FFF2-40B4-BE49-F238E27FC236}">
                <a16:creationId xmlns:a16="http://schemas.microsoft.com/office/drawing/2014/main" id="{0ACE00E0-F2BD-4649-8DAB-480FE029A098}"/>
              </a:ext>
            </a:extLst>
          </p:cNvPr>
          <p:cNvSpPr>
            <a:spLocks noGrp="1"/>
          </p:cNvSpPr>
          <p:nvPr>
            <p:ph idx="1"/>
          </p:nvPr>
        </p:nvSpPr>
        <p:spPr>
          <a:xfrm>
            <a:off x="581191" y="1973461"/>
            <a:ext cx="11029615" cy="5660915"/>
          </a:xfrm>
        </p:spPr>
        <p:txBody>
          <a:bodyPr>
            <a:normAutofit/>
          </a:bodyPr>
          <a:lstStyle/>
          <a:p>
            <a:r>
              <a:rPr lang="en-GB" sz="1600" dirty="0"/>
              <a:t>Questionnaires will be provided for students, parents and teaching professionals at the beginning of the study. </a:t>
            </a:r>
          </a:p>
          <a:p>
            <a:r>
              <a:rPr lang="en-GB" sz="1600" dirty="0"/>
              <a:t>The questionnaires will have a mixture of both open and closed questions to provide both </a:t>
            </a:r>
            <a:r>
              <a:rPr lang="en-GB" sz="1600" b="1" i="1" dirty="0"/>
              <a:t>quantitative</a:t>
            </a:r>
            <a:r>
              <a:rPr lang="en-GB" sz="1600" dirty="0"/>
              <a:t> and </a:t>
            </a:r>
            <a:r>
              <a:rPr lang="en-GB" sz="1600" b="1" i="1" dirty="0"/>
              <a:t>qualitative data </a:t>
            </a:r>
            <a:r>
              <a:rPr lang="en-GB" sz="1600" dirty="0"/>
              <a:t>for research findings. Bamberger (2000) argues that there is a growing recognition of the benefits to be gained from combining quantitative and qualitative methods in research and that it is more helpful to consider data collection and analysis methods as being located on a quantitative-qualitative continuum.</a:t>
            </a:r>
          </a:p>
          <a:p>
            <a:r>
              <a:rPr lang="en-GB" sz="1600" dirty="0"/>
              <a:t>The research period will last 6 weeks overall and questionnaires will be used during the first week of the research with a sample of twelve keys stage three pupils, three pupils from year seven, three from year eight and three from year nine. The parents of a selected pupil from each year group will also participate in the questionnaires along with a combination of three other teaching professionals. </a:t>
            </a:r>
          </a:p>
          <a:p>
            <a:r>
              <a:rPr lang="en-GB" sz="1600" dirty="0"/>
              <a:t>Wood and Kerr (2006) state that an advantage of using questionnaires is that subjects are more likely to feel that they can remain anonymous and thus be more likely to express controversial opinions. Chalcraft et al (2008) also argue that pupils may feel more comfortable to remain anonymous and might tell you different things if they think there may be some comeback if not. </a:t>
            </a:r>
          </a:p>
          <a:p>
            <a:r>
              <a:rPr lang="en-GB" sz="1600" dirty="0"/>
              <a:t>Equally important for the researcher is that all participants are informed prior to the research that they will be completing questionnaires via a consent form. The questionnaires will also have no </a:t>
            </a:r>
            <a:r>
              <a:rPr lang="en-GB" sz="1600" b="1" i="1" dirty="0"/>
              <a:t>misleading questions</a:t>
            </a:r>
            <a:r>
              <a:rPr lang="en-GB" sz="1600" dirty="0"/>
              <a:t> to ensure that the probability of </a:t>
            </a:r>
            <a:r>
              <a:rPr lang="en-GB" sz="1600" b="1" i="1" dirty="0"/>
              <a:t>bias</a:t>
            </a:r>
            <a:r>
              <a:rPr lang="en-GB" sz="1600" dirty="0"/>
              <a:t> findings are eliminated. </a:t>
            </a:r>
          </a:p>
          <a:p>
            <a:endParaRPr lang="en-GB" dirty="0"/>
          </a:p>
          <a:p>
            <a:pPr marL="0" indent="0">
              <a:buNone/>
            </a:pPr>
            <a:endParaRPr lang="en-GB" dirty="0"/>
          </a:p>
        </p:txBody>
      </p:sp>
    </p:spTree>
    <p:extLst>
      <p:ext uri="{BB962C8B-B14F-4D97-AF65-F5344CB8AC3E}">
        <p14:creationId xmlns:p14="http://schemas.microsoft.com/office/powerpoint/2010/main" val="260025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80C45-ACE5-45A9-9732-1BD1F484AF34}"/>
              </a:ext>
            </a:extLst>
          </p:cNvPr>
          <p:cNvSpPr>
            <a:spLocks noGrp="1"/>
          </p:cNvSpPr>
          <p:nvPr>
            <p:ph type="title"/>
          </p:nvPr>
        </p:nvSpPr>
        <p:spPr/>
        <p:txBody>
          <a:bodyPr/>
          <a:lstStyle/>
          <a:p>
            <a:r>
              <a:rPr lang="en-GB" dirty="0"/>
              <a:t>Face to Face Interviews</a:t>
            </a:r>
          </a:p>
        </p:txBody>
      </p:sp>
      <p:sp>
        <p:nvSpPr>
          <p:cNvPr id="3" name="Content Placeholder 2">
            <a:extLst>
              <a:ext uri="{FF2B5EF4-FFF2-40B4-BE49-F238E27FC236}">
                <a16:creationId xmlns:a16="http://schemas.microsoft.com/office/drawing/2014/main" id="{7CFCA054-3616-4039-8DC9-FE9902A1D69C}"/>
              </a:ext>
            </a:extLst>
          </p:cNvPr>
          <p:cNvSpPr>
            <a:spLocks noGrp="1"/>
          </p:cNvSpPr>
          <p:nvPr>
            <p:ph idx="1"/>
          </p:nvPr>
        </p:nvSpPr>
        <p:spPr>
          <a:xfrm>
            <a:off x="581192" y="1932317"/>
            <a:ext cx="11029615" cy="4925683"/>
          </a:xfrm>
        </p:spPr>
        <p:txBody>
          <a:bodyPr>
            <a:normAutofit/>
          </a:bodyPr>
          <a:lstStyle/>
          <a:p>
            <a:r>
              <a:rPr lang="en-GB" dirty="0"/>
              <a:t>Kolah (2015) argued that one drawback for the researcher when using questionnaires is that they are unable to read body language and check for sincerity.  </a:t>
            </a:r>
          </a:p>
          <a:p>
            <a:r>
              <a:rPr lang="en-GB" dirty="0"/>
              <a:t>A reason the researcher has chosen to use interviews during this research is that some participants may not be able to directly understand some of the questions being asked. McBurney et al (2009) state that interviewers may be able to notice when respondents seem to misunderstand a question and explain its meaning to attain more complete answers.</a:t>
            </a:r>
          </a:p>
          <a:p>
            <a:pPr marL="0" indent="0">
              <a:buNone/>
            </a:pPr>
            <a:r>
              <a:rPr lang="en-GB" b="1" dirty="0"/>
              <a:t>Ethical issues for the researcher</a:t>
            </a:r>
          </a:p>
          <a:p>
            <a:r>
              <a:rPr lang="en-GB" dirty="0"/>
              <a:t>It is important that procedures for interviews are laid out in writing, and are clearly explained to interviewees before interviews proceed. It is expected that interviewees will be supplied with the written version of these procedures. </a:t>
            </a:r>
          </a:p>
          <a:p>
            <a:r>
              <a:rPr lang="en-GB" dirty="0"/>
              <a:t>Interviewees have to be happy with the location of the interview.</a:t>
            </a:r>
          </a:p>
          <a:p>
            <a:r>
              <a:rPr lang="en-GB" dirty="0"/>
              <a:t>The interviewer should be aware of issues involving his/her own safety when undertaking an interview. </a:t>
            </a:r>
          </a:p>
        </p:txBody>
      </p:sp>
    </p:spTree>
    <p:extLst>
      <p:ext uri="{BB962C8B-B14F-4D97-AF65-F5344CB8AC3E}">
        <p14:creationId xmlns:p14="http://schemas.microsoft.com/office/powerpoint/2010/main" val="255864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E11DD-A35F-4343-A96E-15EA04142948}"/>
              </a:ext>
            </a:extLst>
          </p:cNvPr>
          <p:cNvSpPr>
            <a:spLocks noGrp="1"/>
          </p:cNvSpPr>
          <p:nvPr>
            <p:ph type="title"/>
          </p:nvPr>
        </p:nvSpPr>
        <p:spPr/>
        <p:txBody>
          <a:bodyPr/>
          <a:lstStyle/>
          <a:p>
            <a:r>
              <a:rPr lang="en-GB" dirty="0"/>
              <a:t>Location of the Research Activity</a:t>
            </a:r>
          </a:p>
        </p:txBody>
      </p:sp>
      <p:sp>
        <p:nvSpPr>
          <p:cNvPr id="3" name="Content Placeholder 2">
            <a:extLst>
              <a:ext uri="{FF2B5EF4-FFF2-40B4-BE49-F238E27FC236}">
                <a16:creationId xmlns:a16="http://schemas.microsoft.com/office/drawing/2014/main" id="{6DB6951A-1164-4623-A1EC-687C83C87511}"/>
              </a:ext>
            </a:extLst>
          </p:cNvPr>
          <p:cNvSpPr>
            <a:spLocks noGrp="1"/>
          </p:cNvSpPr>
          <p:nvPr>
            <p:ph idx="1"/>
          </p:nvPr>
        </p:nvSpPr>
        <p:spPr/>
        <p:txBody>
          <a:bodyPr>
            <a:normAutofit/>
          </a:bodyPr>
          <a:lstStyle/>
          <a:p>
            <a:r>
              <a:rPr lang="en-GB" dirty="0"/>
              <a:t>The research will take place at School C.  </a:t>
            </a:r>
          </a:p>
          <a:p>
            <a:endParaRPr lang="en-GB" dirty="0"/>
          </a:p>
          <a:p>
            <a:r>
              <a:rPr lang="en-GB" dirty="0"/>
              <a:t>School C is an English-medium 11 to 19 mixed comprehensive school and is maintained by Bridgend local authority.  Currently there are 712 pupils on roll, which is slightly lower than at the time of the last inspection when there were 723. </a:t>
            </a:r>
          </a:p>
          <a:p>
            <a:endParaRPr lang="en-GB" dirty="0"/>
          </a:p>
          <a:p>
            <a:r>
              <a:rPr lang="en-GB" dirty="0"/>
              <a:t>The headteacher, took up post in October 2013.  The senior leadership team also includes a deputy headteacher and two assistant headteachers.  An extended leadership team consisting of two learning directors supports the senior team. </a:t>
            </a:r>
          </a:p>
          <a:p>
            <a:endParaRPr lang="en-GB" dirty="0"/>
          </a:p>
        </p:txBody>
      </p:sp>
    </p:spTree>
    <p:extLst>
      <p:ext uri="{BB962C8B-B14F-4D97-AF65-F5344CB8AC3E}">
        <p14:creationId xmlns:p14="http://schemas.microsoft.com/office/powerpoint/2010/main" val="3043457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2DE5A-79FA-465C-8486-D9637006D444}"/>
              </a:ext>
            </a:extLst>
          </p:cNvPr>
          <p:cNvSpPr>
            <a:spLocks noGrp="1"/>
          </p:cNvSpPr>
          <p:nvPr>
            <p:ph type="title"/>
          </p:nvPr>
        </p:nvSpPr>
        <p:spPr/>
        <p:txBody>
          <a:bodyPr/>
          <a:lstStyle/>
          <a:p>
            <a:r>
              <a:rPr lang="en-GB" dirty="0"/>
              <a:t>SECTION C – EXTERNAL ETHICAL GUIDANCE MATERIALS</a:t>
            </a:r>
          </a:p>
        </p:txBody>
      </p:sp>
      <p:sp>
        <p:nvSpPr>
          <p:cNvPr id="3" name="Content Placeholder 2">
            <a:extLst>
              <a:ext uri="{FF2B5EF4-FFF2-40B4-BE49-F238E27FC236}">
                <a16:creationId xmlns:a16="http://schemas.microsoft.com/office/drawing/2014/main" id="{64F500E1-34DC-474F-AA2E-E2FB010D666A}"/>
              </a:ext>
            </a:extLst>
          </p:cNvPr>
          <p:cNvSpPr>
            <a:spLocks noGrp="1"/>
          </p:cNvSpPr>
          <p:nvPr>
            <p:ph idx="1"/>
          </p:nvPr>
        </p:nvSpPr>
        <p:spPr/>
        <p:txBody>
          <a:bodyPr/>
          <a:lstStyle/>
          <a:p>
            <a:pPr marL="0" indent="0">
              <a:buNone/>
            </a:pPr>
            <a:r>
              <a:rPr lang="en-GB" dirty="0"/>
              <a:t>There are a number of Core Ethical Guidance documents that will be used throughout the research project.  These are:</a:t>
            </a:r>
          </a:p>
          <a:p>
            <a:pPr marL="0" indent="0">
              <a:buNone/>
            </a:pPr>
            <a:endParaRPr lang="en-GB" dirty="0"/>
          </a:p>
          <a:p>
            <a:r>
              <a:rPr lang="en-GB" dirty="0"/>
              <a:t>Ethical Guidelines for Educational Research, BERA (2011) </a:t>
            </a:r>
          </a:p>
          <a:p>
            <a:r>
              <a:rPr lang="en-GB" dirty="0"/>
              <a:t>Data Protection Act (1998)</a:t>
            </a:r>
          </a:p>
          <a:p>
            <a:r>
              <a:rPr lang="en-GB" dirty="0"/>
              <a:t>PG2 / E1 Form – Application for Ethical Approval</a:t>
            </a:r>
          </a:p>
          <a:p>
            <a:r>
              <a:rPr lang="en-GB" dirty="0"/>
              <a:t>UWTSD Research Ethics and Integrity Code of Practice (2015)</a:t>
            </a:r>
          </a:p>
          <a:p>
            <a:r>
              <a:rPr lang="en-GB" dirty="0"/>
              <a:t>UWTSD Research and Data Management Policy (2016)</a:t>
            </a:r>
          </a:p>
        </p:txBody>
      </p:sp>
    </p:spTree>
    <p:extLst>
      <p:ext uri="{BB962C8B-B14F-4D97-AF65-F5344CB8AC3E}">
        <p14:creationId xmlns:p14="http://schemas.microsoft.com/office/powerpoint/2010/main" val="4043256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7A3FD-7147-495B-8796-BD20E39051D1}"/>
              </a:ext>
            </a:extLst>
          </p:cNvPr>
          <p:cNvSpPr>
            <a:spLocks noGrp="1"/>
          </p:cNvSpPr>
          <p:nvPr>
            <p:ph type="title"/>
          </p:nvPr>
        </p:nvSpPr>
        <p:spPr/>
        <p:txBody>
          <a:bodyPr/>
          <a:lstStyle/>
          <a:p>
            <a:r>
              <a:rPr lang="en-GB" dirty="0"/>
              <a:t>SECTION G - Intended participants</a:t>
            </a:r>
          </a:p>
        </p:txBody>
      </p:sp>
      <p:sp>
        <p:nvSpPr>
          <p:cNvPr id="3" name="Content Placeholder 2">
            <a:extLst>
              <a:ext uri="{FF2B5EF4-FFF2-40B4-BE49-F238E27FC236}">
                <a16:creationId xmlns:a16="http://schemas.microsoft.com/office/drawing/2014/main" id="{A12449BF-B938-4D80-8487-5EB3676BFFCE}"/>
              </a:ext>
            </a:extLst>
          </p:cNvPr>
          <p:cNvSpPr>
            <a:spLocks noGrp="1"/>
          </p:cNvSpPr>
          <p:nvPr>
            <p:ph idx="1"/>
          </p:nvPr>
        </p:nvSpPr>
        <p:spPr/>
        <p:txBody>
          <a:bodyPr/>
          <a:lstStyle/>
          <a:p>
            <a:r>
              <a:rPr lang="en-GB" dirty="0"/>
              <a:t>Adults (over the age of 18 and competent to give consent).</a:t>
            </a:r>
          </a:p>
          <a:p>
            <a:r>
              <a:rPr lang="en-GB" dirty="0"/>
              <a:t>Children under 18.</a:t>
            </a:r>
          </a:p>
          <a:p>
            <a:pPr marL="0" indent="0">
              <a:buNone/>
            </a:pPr>
            <a:endParaRPr lang="en-GB" dirty="0"/>
          </a:p>
          <a:p>
            <a:pPr marL="0" indent="0">
              <a:buNone/>
            </a:pPr>
            <a:r>
              <a:rPr lang="en-GB" b="1" dirty="0"/>
              <a:t>Participant Numbers and Source</a:t>
            </a:r>
          </a:p>
          <a:p>
            <a:r>
              <a:rPr lang="en-GB" dirty="0"/>
              <a:t>Twelve pupils overall (four selected pupils from years seven, eight and nine).</a:t>
            </a:r>
          </a:p>
          <a:p>
            <a:r>
              <a:rPr lang="en-GB" dirty="0"/>
              <a:t>Three teaching professionals (one year seven teacher, one year eight teacher and one year nine teacher).</a:t>
            </a:r>
          </a:p>
          <a:p>
            <a:r>
              <a:rPr lang="en-GB" dirty="0"/>
              <a:t>Six parents overall (two parents of a selected pupil from years seven, eight and nine).</a:t>
            </a:r>
          </a:p>
          <a:p>
            <a:endParaRPr lang="en-GB" b="1" dirty="0"/>
          </a:p>
        </p:txBody>
      </p:sp>
    </p:spTree>
    <p:extLst>
      <p:ext uri="{BB962C8B-B14F-4D97-AF65-F5344CB8AC3E}">
        <p14:creationId xmlns:p14="http://schemas.microsoft.com/office/powerpoint/2010/main" val="1826218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1442F-CE89-41F3-9518-18EA58F0C5A0}"/>
              </a:ext>
            </a:extLst>
          </p:cNvPr>
          <p:cNvSpPr>
            <a:spLocks noGrp="1"/>
          </p:cNvSpPr>
          <p:nvPr>
            <p:ph type="title"/>
          </p:nvPr>
        </p:nvSpPr>
        <p:spPr/>
        <p:txBody>
          <a:bodyPr/>
          <a:lstStyle/>
          <a:p>
            <a:r>
              <a:rPr lang="en-GB" dirty="0"/>
              <a:t>Information for participants</a:t>
            </a:r>
          </a:p>
        </p:txBody>
      </p:sp>
      <p:sp>
        <p:nvSpPr>
          <p:cNvPr id="3" name="Content Placeholder 2">
            <a:extLst>
              <a:ext uri="{FF2B5EF4-FFF2-40B4-BE49-F238E27FC236}">
                <a16:creationId xmlns:a16="http://schemas.microsoft.com/office/drawing/2014/main" id="{3B659B61-A1E7-48E9-8110-A92FB4879ED2}"/>
              </a:ext>
            </a:extLst>
          </p:cNvPr>
          <p:cNvSpPr>
            <a:spLocks noGrp="1"/>
          </p:cNvSpPr>
          <p:nvPr>
            <p:ph idx="1"/>
          </p:nvPr>
        </p:nvSpPr>
        <p:spPr>
          <a:xfrm>
            <a:off x="581192" y="2180496"/>
            <a:ext cx="11029615" cy="4369933"/>
          </a:xfrm>
        </p:spPr>
        <p:txBody>
          <a:bodyPr>
            <a:normAutofit lnSpcReduction="10000"/>
          </a:bodyPr>
          <a:lstStyle/>
          <a:p>
            <a:pPr marL="0" indent="0">
              <a:buNone/>
            </a:pPr>
            <a:r>
              <a:rPr lang="en-GB" b="1" dirty="0"/>
              <a:t>The researcher will:</a:t>
            </a:r>
          </a:p>
          <a:p>
            <a:pPr marL="0" indent="0">
              <a:buNone/>
            </a:pPr>
            <a:endParaRPr lang="en-GB" dirty="0"/>
          </a:p>
          <a:p>
            <a:r>
              <a:rPr lang="en-GB" dirty="0"/>
              <a:t>Describe the main research procedures to participants in advance, so that they are informed about what to expect.</a:t>
            </a:r>
          </a:p>
          <a:p>
            <a:r>
              <a:rPr lang="en-GB" dirty="0"/>
              <a:t>Tell participants that their participation is voluntary.</a:t>
            </a:r>
          </a:p>
          <a:p>
            <a:r>
              <a:rPr lang="en-GB" dirty="0"/>
              <a:t>Obtain written consent for participation.</a:t>
            </a:r>
          </a:p>
          <a:p>
            <a:r>
              <a:rPr lang="en-GB" dirty="0"/>
              <a:t>Explain to participants that refusal to participate in the research will not affect their treatment or education.</a:t>
            </a:r>
          </a:p>
          <a:p>
            <a:r>
              <a:rPr lang="en-GB" dirty="0"/>
              <a:t>Tell participants that they may withdraw from the research at any time and for any reason.</a:t>
            </a:r>
          </a:p>
          <a:p>
            <a:r>
              <a:rPr lang="en-GB" dirty="0"/>
              <a:t>Will give participants the option of omitting questions they do not want to answer.</a:t>
            </a:r>
          </a:p>
          <a:p>
            <a:r>
              <a:rPr lang="en-GB" dirty="0"/>
              <a:t>Tell participants that their data will be treated with full confidentiality and that, if published, it will not be identifiable as theirs.</a:t>
            </a:r>
          </a:p>
          <a:p>
            <a:r>
              <a:rPr lang="en-GB" dirty="0"/>
              <a:t>Debrief participants at the end of their participation, in a way appropriate to the type of research undertaken.</a:t>
            </a:r>
          </a:p>
        </p:txBody>
      </p:sp>
    </p:spTree>
    <p:extLst>
      <p:ext uri="{BB962C8B-B14F-4D97-AF65-F5344CB8AC3E}">
        <p14:creationId xmlns:p14="http://schemas.microsoft.com/office/powerpoint/2010/main" val="3184273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7E57A-2E02-4526-BFBA-81955B197ED4}"/>
              </a:ext>
            </a:extLst>
          </p:cNvPr>
          <p:cNvSpPr>
            <a:spLocks noGrp="1"/>
          </p:cNvSpPr>
          <p:nvPr>
            <p:ph type="title"/>
          </p:nvPr>
        </p:nvSpPr>
        <p:spPr/>
        <p:txBody>
          <a:bodyPr/>
          <a:lstStyle/>
          <a:p>
            <a:r>
              <a:rPr lang="en-GB" dirty="0"/>
              <a:t>SECTION H – ANTICIPATED RISKS - Students and parent's</a:t>
            </a:r>
          </a:p>
        </p:txBody>
      </p:sp>
      <p:sp>
        <p:nvSpPr>
          <p:cNvPr id="5" name="Content Placeholder 4">
            <a:extLst>
              <a:ext uri="{FF2B5EF4-FFF2-40B4-BE49-F238E27FC236}">
                <a16:creationId xmlns:a16="http://schemas.microsoft.com/office/drawing/2014/main" id="{B9636694-AC62-42E5-AF09-D2A51CEFFD2C}"/>
              </a:ext>
            </a:extLst>
          </p:cNvPr>
          <p:cNvSpPr>
            <a:spLocks noGrp="1"/>
          </p:cNvSpPr>
          <p:nvPr>
            <p:ph idx="1"/>
          </p:nvPr>
        </p:nvSpPr>
        <p:spPr>
          <a:xfrm>
            <a:off x="581192" y="2180496"/>
            <a:ext cx="11029615" cy="4573987"/>
          </a:xfrm>
        </p:spPr>
        <p:txBody>
          <a:bodyPr>
            <a:normAutofit fontScale="92500" lnSpcReduction="10000"/>
          </a:bodyPr>
          <a:lstStyle/>
          <a:p>
            <a:pPr marL="0" lvl="0" indent="0">
              <a:buClr>
                <a:srgbClr val="FFFD33"/>
              </a:buClr>
              <a:buNone/>
            </a:pPr>
            <a:r>
              <a:rPr lang="en-GB" b="1" dirty="0">
                <a:solidFill>
                  <a:srgbClr val="3D3D3D"/>
                </a:solidFill>
              </a:rPr>
              <a:t>Risks to parents and students, and how they will be managed:</a:t>
            </a:r>
          </a:p>
          <a:p>
            <a:pPr marL="0" lvl="0" indent="0">
              <a:buClr>
                <a:srgbClr val="FFFD33"/>
              </a:buClr>
              <a:buNone/>
            </a:pPr>
            <a:endParaRPr lang="en-GB" dirty="0">
              <a:solidFill>
                <a:srgbClr val="3D3D3D"/>
              </a:solidFill>
            </a:endParaRPr>
          </a:p>
          <a:p>
            <a:pPr>
              <a:buClr>
                <a:srgbClr val="FFFD33"/>
              </a:buClr>
            </a:pPr>
            <a:r>
              <a:rPr lang="en-GB" b="1" i="1" dirty="0">
                <a:solidFill>
                  <a:srgbClr val="3D3D3D"/>
                </a:solidFill>
              </a:rPr>
              <a:t>Emotional distress </a:t>
            </a:r>
            <a:r>
              <a:rPr lang="en-GB" dirty="0">
                <a:solidFill>
                  <a:srgbClr val="3D3D3D"/>
                </a:solidFill>
              </a:rPr>
              <a:t>is one anticipated risk for both </a:t>
            </a:r>
            <a:r>
              <a:rPr lang="en-GB" b="1" i="1" dirty="0">
                <a:solidFill>
                  <a:srgbClr val="3D3D3D"/>
                </a:solidFill>
              </a:rPr>
              <a:t>parents</a:t>
            </a:r>
            <a:r>
              <a:rPr lang="en-GB" dirty="0">
                <a:solidFill>
                  <a:srgbClr val="3D3D3D"/>
                </a:solidFill>
              </a:rPr>
              <a:t> and </a:t>
            </a:r>
            <a:r>
              <a:rPr lang="en-GB" b="1" i="1" dirty="0">
                <a:solidFill>
                  <a:srgbClr val="3D3D3D"/>
                </a:solidFill>
              </a:rPr>
              <a:t>students</a:t>
            </a:r>
            <a:r>
              <a:rPr lang="en-GB" dirty="0">
                <a:solidFill>
                  <a:srgbClr val="3D3D3D"/>
                </a:solidFill>
              </a:rPr>
              <a:t> because the nature of homework may create strain on relationships if there are any issues such as misunderstanding and meeting deadlines, which could potentially lead to arguments.  </a:t>
            </a:r>
          </a:p>
          <a:p>
            <a:pPr>
              <a:buClr>
                <a:srgbClr val="FFFD33"/>
              </a:buClr>
            </a:pPr>
            <a:r>
              <a:rPr lang="en-GB" dirty="0">
                <a:solidFill>
                  <a:srgbClr val="3D3D3D"/>
                </a:solidFill>
              </a:rPr>
              <a:t>The researcher will aim to manage this by ensuring there is adequate support in place for both students and parents to ensure the process runs as well as possible. It is hoped that having scaffolding and textbooks available to both parents and students will leave less room to fail or submit incomplete homework. </a:t>
            </a:r>
          </a:p>
          <a:p>
            <a:pPr>
              <a:buClr>
                <a:srgbClr val="FFFD33"/>
              </a:buClr>
            </a:pPr>
            <a:r>
              <a:rPr lang="en-GB" b="1" i="1" dirty="0">
                <a:solidFill>
                  <a:srgbClr val="3D3D3D"/>
                </a:solidFill>
              </a:rPr>
              <a:t>Psychological risks</a:t>
            </a:r>
            <a:r>
              <a:rPr lang="en-GB" dirty="0">
                <a:solidFill>
                  <a:srgbClr val="3D3D3D"/>
                </a:solidFill>
              </a:rPr>
              <a:t> that could impact students and parents are </a:t>
            </a:r>
            <a:r>
              <a:rPr lang="en-GB" b="1" dirty="0">
                <a:solidFill>
                  <a:srgbClr val="3D3D3D"/>
                </a:solidFill>
              </a:rPr>
              <a:t>anxiety</a:t>
            </a:r>
            <a:r>
              <a:rPr lang="en-GB" dirty="0">
                <a:solidFill>
                  <a:srgbClr val="3D3D3D"/>
                </a:solidFill>
              </a:rPr>
              <a:t> and </a:t>
            </a:r>
            <a:r>
              <a:rPr lang="en-GB" b="1" dirty="0">
                <a:solidFill>
                  <a:srgbClr val="3D3D3D"/>
                </a:solidFill>
              </a:rPr>
              <a:t>loss of self esteem</a:t>
            </a:r>
            <a:r>
              <a:rPr lang="en-GB" dirty="0">
                <a:solidFill>
                  <a:srgbClr val="3D3D3D"/>
                </a:solidFill>
              </a:rPr>
              <a:t>. Due to the nature of deadlines in this project, students may well feel pressured to complete their homework on time along with their other studies or commitment. Due to the nature of the parents involvement in this project, it is also anticipated that parents may feel pressured and get anxious to ensure that their child meets all their deadlines. If homework submitted is wrong or incomplete, the researcher anticipates that it may affect the self esteem of both parents and students.  </a:t>
            </a:r>
          </a:p>
          <a:p>
            <a:pPr>
              <a:buClr>
                <a:srgbClr val="FFFD33"/>
              </a:buClr>
            </a:pPr>
            <a:r>
              <a:rPr lang="en-GB" dirty="0">
                <a:solidFill>
                  <a:srgbClr val="3D3D3D"/>
                </a:solidFill>
              </a:rPr>
              <a:t>The researcher will aim to manage these risks by ensuring that support is provided to both students and parents throughout the process, helping to ensure that anxiety and self esteem risks are as minimal as possible. </a:t>
            </a:r>
          </a:p>
          <a:p>
            <a:pPr marL="0" indent="0">
              <a:buNone/>
            </a:pPr>
            <a:endParaRPr lang="en-GB" dirty="0"/>
          </a:p>
        </p:txBody>
      </p:sp>
    </p:spTree>
    <p:extLst>
      <p:ext uri="{BB962C8B-B14F-4D97-AF65-F5344CB8AC3E}">
        <p14:creationId xmlns:p14="http://schemas.microsoft.com/office/powerpoint/2010/main" val="61037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 calcmode="lin" valueType="num">
                                      <p:cBhvr additive="base">
                                        <p:cTn id="2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403E-A81D-46A2-8F0C-53DBF4CEE76B}"/>
              </a:ext>
            </a:extLst>
          </p:cNvPr>
          <p:cNvSpPr>
            <a:spLocks noGrp="1"/>
          </p:cNvSpPr>
          <p:nvPr>
            <p:ph type="title"/>
          </p:nvPr>
        </p:nvSpPr>
        <p:spPr/>
        <p:txBody>
          <a:bodyPr/>
          <a:lstStyle/>
          <a:p>
            <a:r>
              <a:rPr lang="en-GB" dirty="0"/>
              <a:t>SECTION H - Anticipated risks -  TEACHING PROFESSIONALS</a:t>
            </a:r>
          </a:p>
        </p:txBody>
      </p:sp>
      <p:sp>
        <p:nvSpPr>
          <p:cNvPr id="3" name="Content Placeholder 2">
            <a:extLst>
              <a:ext uri="{FF2B5EF4-FFF2-40B4-BE49-F238E27FC236}">
                <a16:creationId xmlns:a16="http://schemas.microsoft.com/office/drawing/2014/main" id="{79A91607-9FDD-400E-9E42-8BE851202F47}"/>
              </a:ext>
            </a:extLst>
          </p:cNvPr>
          <p:cNvSpPr>
            <a:spLocks noGrp="1"/>
          </p:cNvSpPr>
          <p:nvPr>
            <p:ph idx="1"/>
          </p:nvPr>
        </p:nvSpPr>
        <p:spPr>
          <a:xfrm>
            <a:off x="581193" y="1951701"/>
            <a:ext cx="7821128" cy="4204143"/>
          </a:xfrm>
        </p:spPr>
        <p:txBody>
          <a:bodyPr>
            <a:normAutofit/>
          </a:bodyPr>
          <a:lstStyle/>
          <a:p>
            <a:pPr marL="0" indent="0">
              <a:buNone/>
            </a:pPr>
            <a:r>
              <a:rPr lang="en-GB" dirty="0"/>
              <a:t>Risks that can affect teachers in this process are both </a:t>
            </a:r>
            <a:r>
              <a:rPr lang="en-GB" b="1" dirty="0"/>
              <a:t>emotional distress </a:t>
            </a:r>
            <a:r>
              <a:rPr lang="en-GB" dirty="0"/>
              <a:t>and </a:t>
            </a:r>
            <a:r>
              <a:rPr lang="en-GB" b="1" dirty="0"/>
              <a:t>stress</a:t>
            </a:r>
            <a:r>
              <a:rPr lang="en-GB" dirty="0"/>
              <a:t>.</a:t>
            </a:r>
          </a:p>
          <a:p>
            <a:endParaRPr lang="en-GB" dirty="0"/>
          </a:p>
          <a:p>
            <a:r>
              <a:rPr lang="en-GB" dirty="0"/>
              <a:t>Due to the day to day demand of the teaching environment, it is anticipated that the added pressure of setting, monitoring and marking homework may increase stress levels of the teachers involved in this process. </a:t>
            </a:r>
          </a:p>
          <a:p>
            <a:r>
              <a:rPr lang="en-GB" dirty="0"/>
              <a:t>The researcher will aim to manage these risks by making all these resources available to the teaching professionals taking part and being available at any time to help with any issues or concerns. </a:t>
            </a:r>
          </a:p>
        </p:txBody>
      </p:sp>
      <p:pic>
        <p:nvPicPr>
          <p:cNvPr id="5" name="Picture 4" descr="A picture containing person, man, indoor, suit&#10;&#10;Description generated with high confidence">
            <a:extLst>
              <a:ext uri="{FF2B5EF4-FFF2-40B4-BE49-F238E27FC236}">
                <a16:creationId xmlns:a16="http://schemas.microsoft.com/office/drawing/2014/main" id="{3EFAF16C-E597-4EAD-BE1C-CF4B226FA57A}"/>
              </a:ext>
            </a:extLst>
          </p:cNvPr>
          <p:cNvPicPr>
            <a:picLocks noChangeAspect="1"/>
          </p:cNvPicPr>
          <p:nvPr/>
        </p:nvPicPr>
        <p:blipFill>
          <a:blip r:embed="rId3"/>
          <a:stretch>
            <a:fillRect/>
          </a:stretch>
        </p:blipFill>
        <p:spPr>
          <a:xfrm>
            <a:off x="9056370" y="3341659"/>
            <a:ext cx="2857500" cy="1905000"/>
          </a:xfrm>
          <a:prstGeom prst="rect">
            <a:avLst/>
          </a:prstGeom>
        </p:spPr>
      </p:pic>
    </p:spTree>
    <p:extLst>
      <p:ext uri="{BB962C8B-B14F-4D97-AF65-F5344CB8AC3E}">
        <p14:creationId xmlns:p14="http://schemas.microsoft.com/office/powerpoint/2010/main" val="1388252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97FB4-0A88-483D-A30F-948238BCBD9D}"/>
              </a:ext>
            </a:extLst>
          </p:cNvPr>
          <p:cNvSpPr>
            <a:spLocks noGrp="1"/>
          </p:cNvSpPr>
          <p:nvPr>
            <p:ph type="title"/>
          </p:nvPr>
        </p:nvSpPr>
        <p:spPr/>
        <p:txBody>
          <a:bodyPr/>
          <a:lstStyle/>
          <a:p>
            <a:r>
              <a:rPr lang="en-GB" dirty="0"/>
              <a:t>Section h – ANTICIPATED RISKS - the investigator</a:t>
            </a:r>
          </a:p>
        </p:txBody>
      </p:sp>
      <p:sp>
        <p:nvSpPr>
          <p:cNvPr id="3" name="Content Placeholder 2">
            <a:extLst>
              <a:ext uri="{FF2B5EF4-FFF2-40B4-BE49-F238E27FC236}">
                <a16:creationId xmlns:a16="http://schemas.microsoft.com/office/drawing/2014/main" id="{B9E3FA99-36D0-4E4B-9D15-ED6ADF5C0E36}"/>
              </a:ext>
            </a:extLst>
          </p:cNvPr>
          <p:cNvSpPr>
            <a:spLocks noGrp="1"/>
          </p:cNvSpPr>
          <p:nvPr>
            <p:ph idx="1"/>
          </p:nvPr>
        </p:nvSpPr>
        <p:spPr/>
        <p:txBody>
          <a:bodyPr/>
          <a:lstStyle/>
          <a:p>
            <a:pPr marL="0" indent="0">
              <a:buNone/>
            </a:pPr>
            <a:r>
              <a:rPr lang="en-GB" dirty="0"/>
              <a:t>Risks that could have an impact on the investigator include </a:t>
            </a:r>
            <a:r>
              <a:rPr lang="en-GB" b="1" i="1" dirty="0"/>
              <a:t>risk of accusation </a:t>
            </a:r>
            <a:r>
              <a:rPr lang="en-GB" dirty="0"/>
              <a:t>and </a:t>
            </a:r>
            <a:r>
              <a:rPr lang="en-GB" b="1" i="1" dirty="0"/>
              <a:t>failure to acquire consent</a:t>
            </a:r>
            <a:r>
              <a:rPr lang="en-GB" dirty="0"/>
              <a:t>.</a:t>
            </a:r>
          </a:p>
          <a:p>
            <a:pPr marL="0" indent="0">
              <a:buNone/>
            </a:pPr>
            <a:endParaRPr lang="en-GB" dirty="0"/>
          </a:p>
          <a:p>
            <a:r>
              <a:rPr lang="en-GB" dirty="0"/>
              <a:t>It is anticipated that the investigator may get accused of promoting bias in the research and alter any data that is acquired.  Failure to acquire consent will result in a lack of evidence and data provided to the investigator which could have a very negative impact on the outcomes of the project, questioning its validity. </a:t>
            </a:r>
          </a:p>
          <a:p>
            <a:r>
              <a:rPr lang="en-GB" dirty="0"/>
              <a:t>The researcher will aim to manage these risks by adopting methodology that does not promote bias and act with integrity and honesty throughout the process. In order to eliminate the risk of failing to acquire consent, the researcher will create both a detailed letter of introduction and consent form assuring participants of their safety and security of their data throughout the process. </a:t>
            </a:r>
          </a:p>
        </p:txBody>
      </p:sp>
    </p:spTree>
    <p:extLst>
      <p:ext uri="{BB962C8B-B14F-4D97-AF65-F5344CB8AC3E}">
        <p14:creationId xmlns:p14="http://schemas.microsoft.com/office/powerpoint/2010/main" val="408782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005A1-33F0-4074-9D50-023233650626}"/>
              </a:ext>
            </a:extLst>
          </p:cNvPr>
          <p:cNvSpPr>
            <a:spLocks noGrp="1"/>
          </p:cNvSpPr>
          <p:nvPr>
            <p:ph type="title"/>
          </p:nvPr>
        </p:nvSpPr>
        <p:spPr/>
        <p:txBody>
          <a:bodyPr/>
          <a:lstStyle/>
          <a:p>
            <a:pPr algn="ctr"/>
            <a:r>
              <a:rPr lang="en-GB" dirty="0"/>
              <a:t>SECTION H – ANTICIPATED RISKS – University / institutional risks</a:t>
            </a:r>
          </a:p>
        </p:txBody>
      </p:sp>
      <p:sp>
        <p:nvSpPr>
          <p:cNvPr id="3" name="Content Placeholder 2">
            <a:extLst>
              <a:ext uri="{FF2B5EF4-FFF2-40B4-BE49-F238E27FC236}">
                <a16:creationId xmlns:a16="http://schemas.microsoft.com/office/drawing/2014/main" id="{09C7D48D-639E-4C74-9D40-C3379FF94A18}"/>
              </a:ext>
            </a:extLst>
          </p:cNvPr>
          <p:cNvSpPr>
            <a:spLocks noGrp="1"/>
          </p:cNvSpPr>
          <p:nvPr>
            <p:ph idx="1"/>
          </p:nvPr>
        </p:nvSpPr>
        <p:spPr/>
        <p:txBody>
          <a:bodyPr/>
          <a:lstStyle/>
          <a:p>
            <a:r>
              <a:rPr lang="en-GB" dirty="0"/>
              <a:t>BERA</a:t>
            </a:r>
          </a:p>
          <a:p>
            <a:r>
              <a:rPr lang="en-GB" dirty="0"/>
              <a:t>UWTSD Research Ethics and Integrity Code of Practice</a:t>
            </a:r>
          </a:p>
          <a:p>
            <a:r>
              <a:rPr lang="en-GB" dirty="0"/>
              <a:t>UWTSD Research Data Management Policy</a:t>
            </a:r>
          </a:p>
        </p:txBody>
      </p:sp>
    </p:spTree>
    <p:extLst>
      <p:ext uri="{BB962C8B-B14F-4D97-AF65-F5344CB8AC3E}">
        <p14:creationId xmlns:p14="http://schemas.microsoft.com/office/powerpoint/2010/main" val="339448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88A4F-9311-44CB-BC9A-F7DE19EA1E76}"/>
              </a:ext>
            </a:extLst>
          </p:cNvPr>
          <p:cNvSpPr>
            <a:spLocks noGrp="1"/>
          </p:cNvSpPr>
          <p:nvPr>
            <p:ph type="title"/>
          </p:nvPr>
        </p:nvSpPr>
        <p:spPr/>
        <p:txBody>
          <a:bodyPr/>
          <a:lstStyle/>
          <a:p>
            <a:r>
              <a:rPr lang="en-GB" dirty="0"/>
              <a:t>SECTION I - Feedback, consent and confidentiality</a:t>
            </a:r>
          </a:p>
        </p:txBody>
      </p:sp>
      <p:sp>
        <p:nvSpPr>
          <p:cNvPr id="3" name="Content Placeholder 2">
            <a:extLst>
              <a:ext uri="{FF2B5EF4-FFF2-40B4-BE49-F238E27FC236}">
                <a16:creationId xmlns:a16="http://schemas.microsoft.com/office/drawing/2014/main" id="{C084CEAE-FFCE-4359-AA7A-300682BAFC93}"/>
              </a:ext>
            </a:extLst>
          </p:cNvPr>
          <p:cNvSpPr>
            <a:spLocks noGrp="1"/>
          </p:cNvSpPr>
          <p:nvPr>
            <p:ph idx="1"/>
          </p:nvPr>
        </p:nvSpPr>
        <p:spPr>
          <a:xfrm>
            <a:off x="581192" y="2473794"/>
            <a:ext cx="11029615" cy="4479097"/>
          </a:xfrm>
        </p:spPr>
        <p:txBody>
          <a:bodyPr>
            <a:normAutofit lnSpcReduction="10000"/>
          </a:bodyPr>
          <a:lstStyle/>
          <a:p>
            <a:pPr marL="0" indent="0">
              <a:buNone/>
            </a:pPr>
            <a:r>
              <a:rPr lang="en-GB" b="1" dirty="0"/>
              <a:t>Feedback</a:t>
            </a:r>
          </a:p>
          <a:p>
            <a:r>
              <a:rPr lang="en-GB" dirty="0"/>
              <a:t>Feedback of the final report will be given to participants should they request it.  </a:t>
            </a:r>
          </a:p>
          <a:p>
            <a:pPr marL="0" indent="0">
              <a:buNone/>
            </a:pPr>
            <a:endParaRPr lang="en-GB" dirty="0"/>
          </a:p>
          <a:p>
            <a:pPr marL="0" indent="0">
              <a:buNone/>
            </a:pPr>
            <a:r>
              <a:rPr lang="en-GB" b="1" dirty="0"/>
              <a:t>Consent</a:t>
            </a:r>
            <a:endParaRPr lang="en-GB" dirty="0"/>
          </a:p>
          <a:p>
            <a:r>
              <a:rPr lang="en-GB" dirty="0"/>
              <a:t>Written voluntary informed consent will be acquired from the pupils, parents and students who have the right to withdraw from the process if needs be.  A letter of introduction accompanied by a consent form will be issued to both parents and teachers and another letter of introduction accompanied by a parental consent form will be issued to allow students to participate.  Written voluntary consent will also be acquired from the head teacher of ‘school C’ to use the data for research.  </a:t>
            </a:r>
          </a:p>
          <a:p>
            <a:pPr marL="0" indent="0">
              <a:buNone/>
            </a:pPr>
            <a:endParaRPr lang="en-GB" b="1" dirty="0"/>
          </a:p>
          <a:p>
            <a:pPr marL="0" indent="0">
              <a:buNone/>
            </a:pPr>
            <a:r>
              <a:rPr lang="en-GB" b="1" dirty="0"/>
              <a:t>Confidentiality and Anonymity</a:t>
            </a:r>
          </a:p>
          <a:p>
            <a:r>
              <a:rPr lang="en-GB" dirty="0"/>
              <a:t>All data will be kept secure on an encrypted memory stick and personal laptop. Paper materials will be stored in a locked cabinet and all data for this research will be anonymised. </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739022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14062-96DE-43FB-9023-AB233A05838B}"/>
              </a:ext>
            </a:extLst>
          </p:cNvPr>
          <p:cNvSpPr>
            <a:spLocks noGrp="1"/>
          </p:cNvSpPr>
          <p:nvPr>
            <p:ph type="title"/>
          </p:nvPr>
        </p:nvSpPr>
        <p:spPr/>
        <p:txBody>
          <a:bodyPr/>
          <a:lstStyle/>
          <a:p>
            <a:pPr algn="ctr"/>
            <a:r>
              <a:rPr lang="en-GB" dirty="0"/>
              <a:t>Consent and confidentiality – ethical guidelines for educational research</a:t>
            </a:r>
          </a:p>
        </p:txBody>
      </p:sp>
      <p:sp>
        <p:nvSpPr>
          <p:cNvPr id="3" name="Content Placeholder 2">
            <a:extLst>
              <a:ext uri="{FF2B5EF4-FFF2-40B4-BE49-F238E27FC236}">
                <a16:creationId xmlns:a16="http://schemas.microsoft.com/office/drawing/2014/main" id="{4980FDDD-7B65-40DA-8124-3225A3AC4FF5}"/>
              </a:ext>
            </a:extLst>
          </p:cNvPr>
          <p:cNvSpPr>
            <a:spLocks noGrp="1"/>
          </p:cNvSpPr>
          <p:nvPr>
            <p:ph idx="1"/>
          </p:nvPr>
        </p:nvSpPr>
        <p:spPr>
          <a:xfrm>
            <a:off x="581192" y="2654948"/>
            <a:ext cx="11029615" cy="3678303"/>
          </a:xfrm>
        </p:spPr>
        <p:txBody>
          <a:bodyPr>
            <a:normAutofit lnSpcReduction="10000"/>
          </a:bodyPr>
          <a:lstStyle/>
          <a:p>
            <a:pPr marL="0" indent="0">
              <a:buNone/>
            </a:pPr>
            <a:r>
              <a:rPr lang="en-GB" b="1" dirty="0"/>
              <a:t>Consent</a:t>
            </a:r>
          </a:p>
          <a:p>
            <a:r>
              <a:rPr lang="en-GB" b="1" i="1" dirty="0"/>
              <a:t>BERA </a:t>
            </a:r>
            <a:r>
              <a:rPr lang="en-GB" dirty="0"/>
              <a:t>(2011) state that ‘researchers must take the steps necessary to ensure that all participants in the research understand the process in which they are to be engaged, including why their participation is necessary, how it will be used and how and to whom it will be reported. Researchers must take the steps necessary to ensure that all participants in the research understand the process in which they are to be engaged, including why their participation is necessary, how it will be used and how and to whom it will be reported.</a:t>
            </a:r>
          </a:p>
          <a:p>
            <a:endParaRPr lang="en-GB" dirty="0"/>
          </a:p>
          <a:p>
            <a:pPr marL="0" indent="0">
              <a:buNone/>
            </a:pPr>
            <a:r>
              <a:rPr lang="en-GB" b="1" dirty="0"/>
              <a:t>Confidentiality</a:t>
            </a:r>
          </a:p>
          <a:p>
            <a:r>
              <a:rPr lang="en-GB" b="1" i="1" dirty="0"/>
              <a:t>BERA</a:t>
            </a:r>
            <a:r>
              <a:rPr lang="en-GB" dirty="0"/>
              <a:t> (2011) state that ‘the confidential and anonymous treatment of participants’ data is considered the norm for the conduct of research. Researchers must recognize the participants’ entitlement to privacy and must accord them their rights to confidentiality and anonymity, unless they or their guardians or responsible others, specifically and willingly waive that right’.</a:t>
            </a:r>
          </a:p>
          <a:p>
            <a:endParaRPr lang="en-GB" dirty="0"/>
          </a:p>
          <a:p>
            <a:pPr marL="0" indent="0">
              <a:buNone/>
            </a:pPr>
            <a:endParaRPr lang="en-GB" dirty="0"/>
          </a:p>
        </p:txBody>
      </p:sp>
    </p:spTree>
    <p:extLst>
      <p:ext uri="{BB962C8B-B14F-4D97-AF65-F5344CB8AC3E}">
        <p14:creationId xmlns:p14="http://schemas.microsoft.com/office/powerpoint/2010/main" val="35488282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020D1-D5AF-4AF1-A59C-C1D2EDD1648C}"/>
              </a:ext>
            </a:extLst>
          </p:cNvPr>
          <p:cNvSpPr>
            <a:spLocks noGrp="1"/>
          </p:cNvSpPr>
          <p:nvPr>
            <p:ph type="title"/>
          </p:nvPr>
        </p:nvSpPr>
        <p:spPr/>
        <p:txBody>
          <a:bodyPr/>
          <a:lstStyle/>
          <a:p>
            <a:r>
              <a:rPr lang="en-GB" dirty="0"/>
              <a:t>CONSENT AND CONFIDENTIALITY – uwtsd research ethics and integrity code of practice</a:t>
            </a:r>
          </a:p>
        </p:txBody>
      </p:sp>
      <p:sp>
        <p:nvSpPr>
          <p:cNvPr id="3" name="Content Placeholder 2">
            <a:extLst>
              <a:ext uri="{FF2B5EF4-FFF2-40B4-BE49-F238E27FC236}">
                <a16:creationId xmlns:a16="http://schemas.microsoft.com/office/drawing/2014/main" id="{A3CFAE0A-458B-4F11-9C61-FBF6070F43A1}"/>
              </a:ext>
            </a:extLst>
          </p:cNvPr>
          <p:cNvSpPr>
            <a:spLocks noGrp="1"/>
          </p:cNvSpPr>
          <p:nvPr>
            <p:ph idx="1"/>
          </p:nvPr>
        </p:nvSpPr>
        <p:spPr>
          <a:xfrm>
            <a:off x="581192" y="2180496"/>
            <a:ext cx="11029615" cy="4513602"/>
          </a:xfrm>
        </p:spPr>
        <p:txBody>
          <a:bodyPr>
            <a:normAutofit fontScale="92500" lnSpcReduction="10000"/>
          </a:bodyPr>
          <a:lstStyle/>
          <a:p>
            <a:pPr marL="0" indent="0">
              <a:buNone/>
            </a:pPr>
            <a:r>
              <a:rPr lang="en-GB" b="1" dirty="0"/>
              <a:t>Consent</a:t>
            </a:r>
          </a:p>
          <a:p>
            <a:r>
              <a:rPr lang="en-GB" b="1" i="1" dirty="0"/>
              <a:t>UWTSD Research Ethics and Integrity Code of Practice </a:t>
            </a:r>
            <a:r>
              <a:rPr lang="en-GB" dirty="0"/>
              <a:t>(2015) argues that the respect for the individual’s right to choose is at the core of ethical research. Gaining informed consent is an essential element of ethically valid social research. Thus three basic principles apply and that consent needs to be:</a:t>
            </a:r>
          </a:p>
          <a:p>
            <a:pPr marL="342900" indent="-342900">
              <a:buFont typeface="+mj-lt"/>
              <a:buAutoNum type="arabicPeriod"/>
            </a:pPr>
            <a:r>
              <a:rPr lang="en-GB" dirty="0"/>
              <a:t>Informed - given in possession and understanding of the principal, relevant information; </a:t>
            </a:r>
          </a:p>
          <a:p>
            <a:pPr marL="342900" indent="-342900">
              <a:buFont typeface="+mj-lt"/>
              <a:buAutoNum type="arabicPeriod"/>
            </a:pPr>
            <a:r>
              <a:rPr lang="en-GB" dirty="0"/>
              <a:t>Voluntary - given freely and not as a result of coercive pressure (real or perceived).</a:t>
            </a:r>
          </a:p>
          <a:p>
            <a:pPr marL="342900" indent="-342900">
              <a:buFont typeface="+mj-lt"/>
              <a:buAutoNum type="arabicPeriod"/>
            </a:pPr>
            <a:r>
              <a:rPr lang="en-GB" dirty="0"/>
              <a:t>Competent - given by somebody able, in virtue of their age, maturity and mental stability, of making a free, considered, choice.</a:t>
            </a:r>
          </a:p>
          <a:p>
            <a:pPr marL="342900" indent="-342900">
              <a:buFont typeface="+mj-lt"/>
              <a:buAutoNum type="arabicPeriod"/>
            </a:pPr>
            <a:endParaRPr lang="en-GB" dirty="0"/>
          </a:p>
          <a:p>
            <a:pPr marL="0" indent="0">
              <a:buNone/>
            </a:pPr>
            <a:r>
              <a:rPr lang="en-GB" b="1" dirty="0"/>
              <a:t>Confidentiality</a:t>
            </a:r>
          </a:p>
          <a:p>
            <a:r>
              <a:rPr lang="en-GB" b="1" i="1" dirty="0"/>
              <a:t>UWTSD Research Ethics and Integrity Code of Practice </a:t>
            </a:r>
            <a:r>
              <a:rPr lang="en-GB" dirty="0"/>
              <a:t>(2015) state that ‘the right to remain anonymous should be respected unless a clear understanding to the contrary has been reached. Researchers have the responsibility to ensure appropriate precautions to protect the confidentiality of participants’ data. For instance, names and any information from which identities could be inferred (e.g. locations) should be removed.</a:t>
            </a:r>
          </a:p>
        </p:txBody>
      </p:sp>
    </p:spTree>
    <p:extLst>
      <p:ext uri="{BB962C8B-B14F-4D97-AF65-F5344CB8AC3E}">
        <p14:creationId xmlns:p14="http://schemas.microsoft.com/office/powerpoint/2010/main" val="3595282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925549F-D32F-45F0-ADDC-BA6DD9B443DB}"/>
              </a:ext>
            </a:extLst>
          </p:cNvPr>
          <p:cNvSpPr/>
          <p:nvPr/>
        </p:nvSpPr>
        <p:spPr>
          <a:xfrm>
            <a:off x="76199"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Content Placeholder 3">
            <a:extLst>
              <a:ext uri="{FF2B5EF4-FFF2-40B4-BE49-F238E27FC236}">
                <a16:creationId xmlns:a16="http://schemas.microsoft.com/office/drawing/2014/main" id="{0DDF0D51-9971-4A0E-9AC8-CB48C13F83DA}"/>
              </a:ext>
            </a:extLst>
          </p:cNvPr>
          <p:cNvPicPr>
            <a:picLocks noGrp="1" noChangeAspect="1"/>
          </p:cNvPicPr>
          <p:nvPr>
            <p:ph idx="1"/>
          </p:nvPr>
        </p:nvPicPr>
        <p:blipFill rotWithShape="1">
          <a:blip r:embed="rId3"/>
          <a:srcRect l="5270" t="28060" r="68592" b="14418"/>
          <a:stretch/>
        </p:blipFill>
        <p:spPr>
          <a:xfrm>
            <a:off x="76199" y="95037"/>
            <a:ext cx="5099538" cy="6555850"/>
          </a:xfrm>
          <a:prstGeom prst="rect">
            <a:avLst/>
          </a:prstGeom>
        </p:spPr>
      </p:pic>
      <p:pic>
        <p:nvPicPr>
          <p:cNvPr id="5" name="Picture 4">
            <a:extLst>
              <a:ext uri="{FF2B5EF4-FFF2-40B4-BE49-F238E27FC236}">
                <a16:creationId xmlns:a16="http://schemas.microsoft.com/office/drawing/2014/main" id="{DBFAE9EA-E064-4C44-9521-3C86B8D417AE}"/>
              </a:ext>
            </a:extLst>
          </p:cNvPr>
          <p:cNvPicPr>
            <a:picLocks noChangeAspect="1"/>
          </p:cNvPicPr>
          <p:nvPr/>
        </p:nvPicPr>
        <p:blipFill rotWithShape="1">
          <a:blip r:embed="rId4"/>
          <a:srcRect l="36512" t="25022" r="36966" b="15662"/>
          <a:stretch/>
        </p:blipFill>
        <p:spPr>
          <a:xfrm>
            <a:off x="6755005" y="95037"/>
            <a:ext cx="4838282" cy="6762963"/>
          </a:xfrm>
          <a:prstGeom prst="rect">
            <a:avLst/>
          </a:prstGeom>
        </p:spPr>
      </p:pic>
    </p:spTree>
    <p:extLst>
      <p:ext uri="{BB962C8B-B14F-4D97-AF65-F5344CB8AC3E}">
        <p14:creationId xmlns:p14="http://schemas.microsoft.com/office/powerpoint/2010/main" val="452533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925549F-D32F-45F0-ADDC-BA6DD9B443DB}"/>
              </a:ext>
            </a:extLst>
          </p:cNvPr>
          <p:cNvSpPr/>
          <p:nvPr/>
        </p:nvSpPr>
        <p:spPr>
          <a:xfrm>
            <a:off x="76199"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BF4171AD-5842-4D6A-8057-5A323D58226C}"/>
              </a:ext>
            </a:extLst>
          </p:cNvPr>
          <p:cNvPicPr>
            <a:picLocks noChangeAspect="1"/>
          </p:cNvPicPr>
          <p:nvPr/>
        </p:nvPicPr>
        <p:blipFill rotWithShape="1">
          <a:blip r:embed="rId3"/>
          <a:srcRect l="67262" t="28882" r="5556" b="15555"/>
          <a:stretch/>
        </p:blipFill>
        <p:spPr>
          <a:xfrm>
            <a:off x="0" y="76199"/>
            <a:ext cx="5366657" cy="6705601"/>
          </a:xfrm>
          <a:prstGeom prst="rect">
            <a:avLst/>
          </a:prstGeom>
        </p:spPr>
      </p:pic>
      <p:pic>
        <p:nvPicPr>
          <p:cNvPr id="8" name="Picture 7">
            <a:extLst>
              <a:ext uri="{FF2B5EF4-FFF2-40B4-BE49-F238E27FC236}">
                <a16:creationId xmlns:a16="http://schemas.microsoft.com/office/drawing/2014/main" id="{39208540-9FD0-4D75-8104-E78C34C57783}"/>
              </a:ext>
            </a:extLst>
          </p:cNvPr>
          <p:cNvPicPr>
            <a:picLocks noChangeAspect="1"/>
          </p:cNvPicPr>
          <p:nvPr/>
        </p:nvPicPr>
        <p:blipFill rotWithShape="1">
          <a:blip r:embed="rId4"/>
          <a:srcRect l="36111" t="24920" r="38095" b="19047"/>
          <a:stretch/>
        </p:blipFill>
        <p:spPr>
          <a:xfrm>
            <a:off x="6291943" y="163285"/>
            <a:ext cx="5203374" cy="6498771"/>
          </a:xfrm>
          <a:prstGeom prst="rect">
            <a:avLst/>
          </a:prstGeom>
        </p:spPr>
      </p:pic>
    </p:spTree>
    <p:extLst>
      <p:ext uri="{BB962C8B-B14F-4D97-AF65-F5344CB8AC3E}">
        <p14:creationId xmlns:p14="http://schemas.microsoft.com/office/powerpoint/2010/main" val="6078743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35D80-7F63-42B5-843B-18FF73702C51}"/>
              </a:ext>
            </a:extLst>
          </p:cNvPr>
          <p:cNvSpPr>
            <a:spLocks noGrp="1"/>
          </p:cNvSpPr>
          <p:nvPr>
            <p:ph type="title"/>
          </p:nvPr>
        </p:nvSpPr>
        <p:spPr/>
        <p:txBody>
          <a:bodyPr/>
          <a:lstStyle/>
          <a:p>
            <a:r>
              <a:rPr lang="en-GB" dirty="0"/>
              <a:t>Section 9 - Data Protection and Storage</a:t>
            </a:r>
          </a:p>
        </p:txBody>
      </p:sp>
      <p:sp>
        <p:nvSpPr>
          <p:cNvPr id="3" name="Content Placeholder 2">
            <a:extLst>
              <a:ext uri="{FF2B5EF4-FFF2-40B4-BE49-F238E27FC236}">
                <a16:creationId xmlns:a16="http://schemas.microsoft.com/office/drawing/2014/main" id="{1DC32C1A-E781-4993-AB46-4D0281E2E139}"/>
              </a:ext>
            </a:extLst>
          </p:cNvPr>
          <p:cNvSpPr>
            <a:spLocks noGrp="1"/>
          </p:cNvSpPr>
          <p:nvPr>
            <p:ph idx="1"/>
          </p:nvPr>
        </p:nvSpPr>
        <p:spPr>
          <a:xfrm>
            <a:off x="581192" y="2180496"/>
            <a:ext cx="11029615" cy="4254810"/>
          </a:xfrm>
        </p:spPr>
        <p:txBody>
          <a:bodyPr/>
          <a:lstStyle/>
          <a:p>
            <a:r>
              <a:rPr lang="en-GB" dirty="0"/>
              <a:t>The research activity will not involve any personal data or sensitive personal data (as defined by the data protection act).</a:t>
            </a:r>
          </a:p>
          <a:p>
            <a:endParaRPr lang="en-GB" dirty="0"/>
          </a:p>
          <a:p>
            <a:r>
              <a:rPr lang="en-GB" dirty="0"/>
              <a:t>The research data will have an electronic transfer of data. Data will however, be kept on an encrypted memory stick that will be password protected and archived once research is completed. </a:t>
            </a:r>
          </a:p>
          <a:p>
            <a:endParaRPr lang="en-GB" dirty="0"/>
          </a:p>
          <a:p>
            <a:r>
              <a:rPr lang="en-GB" dirty="0"/>
              <a:t>The researcher will act as custodian for the data and will be the only person who has access to the data. </a:t>
            </a:r>
          </a:p>
          <a:p>
            <a:endParaRPr lang="en-GB" dirty="0"/>
          </a:p>
          <a:p>
            <a:r>
              <a:rPr lang="en-GB" dirty="0"/>
              <a:t>The researcher will work in line with all aspects of Data Protection Act to ensure the data is kept secure throughout the entire process.  </a:t>
            </a:r>
          </a:p>
        </p:txBody>
      </p:sp>
    </p:spTree>
    <p:extLst>
      <p:ext uri="{BB962C8B-B14F-4D97-AF65-F5344CB8AC3E}">
        <p14:creationId xmlns:p14="http://schemas.microsoft.com/office/powerpoint/2010/main" val="27072542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EFECA-4C2E-4FB1-B114-167DB02B9471}"/>
              </a:ext>
            </a:extLst>
          </p:cNvPr>
          <p:cNvSpPr>
            <a:spLocks noGrp="1"/>
          </p:cNvSpPr>
          <p:nvPr>
            <p:ph type="title"/>
          </p:nvPr>
        </p:nvSpPr>
        <p:spPr/>
        <p:txBody>
          <a:bodyPr/>
          <a:lstStyle/>
          <a:p>
            <a:r>
              <a:rPr lang="en-GB" dirty="0"/>
              <a:t>EG2 / E1 Form – SECTIONS NOT COVERED</a:t>
            </a:r>
          </a:p>
        </p:txBody>
      </p:sp>
      <p:sp>
        <p:nvSpPr>
          <p:cNvPr id="3" name="Content Placeholder 2">
            <a:extLst>
              <a:ext uri="{FF2B5EF4-FFF2-40B4-BE49-F238E27FC236}">
                <a16:creationId xmlns:a16="http://schemas.microsoft.com/office/drawing/2014/main" id="{770A5C8B-5BCD-4181-80FF-BB4087A4D4F9}"/>
              </a:ext>
            </a:extLst>
          </p:cNvPr>
          <p:cNvSpPr>
            <a:spLocks noGrp="1"/>
          </p:cNvSpPr>
          <p:nvPr>
            <p:ph idx="1"/>
          </p:nvPr>
        </p:nvSpPr>
        <p:spPr/>
        <p:txBody>
          <a:bodyPr/>
          <a:lstStyle/>
          <a:p>
            <a:r>
              <a:rPr lang="en-GB" dirty="0"/>
              <a:t>Section B – Approval For Research Activity</a:t>
            </a:r>
          </a:p>
          <a:p>
            <a:r>
              <a:rPr lang="en-GB" dirty="0"/>
              <a:t>Section K – Declaration</a:t>
            </a:r>
          </a:p>
          <a:p>
            <a:pPr marL="0" indent="0">
              <a:buNone/>
            </a:pPr>
            <a:endParaRPr lang="en-GB" dirty="0"/>
          </a:p>
        </p:txBody>
      </p:sp>
    </p:spTree>
    <p:extLst>
      <p:ext uri="{BB962C8B-B14F-4D97-AF65-F5344CB8AC3E}">
        <p14:creationId xmlns:p14="http://schemas.microsoft.com/office/powerpoint/2010/main" val="3165224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0A255-C0DA-4F63-8B99-11814351D031}"/>
              </a:ext>
            </a:extLst>
          </p:cNvPr>
          <p:cNvSpPr>
            <a:spLocks noGrp="1"/>
          </p:cNvSpPr>
          <p:nvPr>
            <p:ph type="title"/>
          </p:nvPr>
        </p:nvSpPr>
        <p:spPr/>
        <p:txBody>
          <a:bodyPr/>
          <a:lstStyle/>
          <a:p>
            <a:r>
              <a:rPr lang="en-GB" dirty="0"/>
              <a:t>ANY QUESTIONS?</a:t>
            </a:r>
          </a:p>
        </p:txBody>
      </p:sp>
      <p:pic>
        <p:nvPicPr>
          <p:cNvPr id="7" name="Content Placeholder 6">
            <a:extLst>
              <a:ext uri="{FF2B5EF4-FFF2-40B4-BE49-F238E27FC236}">
                <a16:creationId xmlns:a16="http://schemas.microsoft.com/office/drawing/2014/main" id="{B42B7E68-28DA-40C2-A537-016C460A85F2}"/>
              </a:ext>
            </a:extLst>
          </p:cNvPr>
          <p:cNvPicPr>
            <a:picLocks noGrp="1" noChangeAspect="1"/>
          </p:cNvPicPr>
          <p:nvPr>
            <p:ph idx="1"/>
          </p:nvPr>
        </p:nvPicPr>
        <p:blipFill>
          <a:blip r:embed="rId2">
            <a:duotone>
              <a:schemeClr val="accent3">
                <a:shade val="45000"/>
                <a:satMod val="135000"/>
              </a:schemeClr>
              <a:prstClr val="white"/>
            </a:duotone>
          </a:blip>
          <a:stretch>
            <a:fillRect/>
          </a:stretch>
        </p:blipFill>
        <p:spPr>
          <a:xfrm>
            <a:off x="3137449" y="2241609"/>
            <a:ext cx="5917102" cy="4437827"/>
          </a:xfrm>
        </p:spPr>
      </p:pic>
    </p:spTree>
    <p:extLst>
      <p:ext uri="{BB962C8B-B14F-4D97-AF65-F5344CB8AC3E}">
        <p14:creationId xmlns:p14="http://schemas.microsoft.com/office/powerpoint/2010/main" val="27062963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5E5DF-7664-47EC-8943-D2EDD4FD7B2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9FE6C0D-586C-4966-A4FB-FDC3BA9D1DFF}"/>
              </a:ext>
            </a:extLst>
          </p:cNvPr>
          <p:cNvSpPr>
            <a:spLocks noGrp="1"/>
          </p:cNvSpPr>
          <p:nvPr>
            <p:ph idx="1"/>
          </p:nvPr>
        </p:nvSpPr>
        <p:spPr>
          <a:xfrm>
            <a:off x="581191" y="2022234"/>
            <a:ext cx="11029615" cy="4747842"/>
          </a:xfrm>
        </p:spPr>
        <p:txBody>
          <a:bodyPr>
            <a:normAutofit fontScale="85000" lnSpcReduction="20000"/>
          </a:bodyPr>
          <a:lstStyle/>
          <a:p>
            <a:pPr marL="0" indent="0">
              <a:buNone/>
            </a:pPr>
            <a:r>
              <a:rPr lang="en-GB" dirty="0"/>
              <a:t>Kohn, A., 2007. The Homework Myth: Why Our Kids Get Too Much of a Bad Thing. Da Capo Press. </a:t>
            </a:r>
          </a:p>
          <a:p>
            <a:pPr marL="0" indent="0">
              <a:buNone/>
            </a:pPr>
            <a:r>
              <a:rPr lang="en-GB" dirty="0"/>
              <a:t>Goodman, G., Chapman, R and Oman E., 2007. Simply Too Much Homework! What Can We Do? Reading Wings Inc.</a:t>
            </a:r>
          </a:p>
          <a:p>
            <a:pPr marL="0" indent="0">
              <a:buNone/>
            </a:pPr>
            <a:r>
              <a:rPr lang="en-GB" dirty="0"/>
              <a:t>Stern, J., 2009. Getting the Buggers to Do Their Homework 2nd Edition. Bloomsbury Academic.</a:t>
            </a:r>
          </a:p>
          <a:p>
            <a:pPr marL="0" indent="0">
              <a:buNone/>
            </a:pPr>
            <a:r>
              <a:rPr lang="en-GB" dirty="0"/>
              <a:t>Bennett, S and Kalish, K., 2007. The case against homework. How homework is hurting children and what parents can do about it. Three Rivers Press. </a:t>
            </a:r>
          </a:p>
          <a:p>
            <a:pPr marL="0" indent="0">
              <a:buNone/>
            </a:pPr>
            <a:r>
              <a:rPr lang="en-GB" dirty="0"/>
              <a:t>Farrimond, H., 2013. Doing Ethical Research. Palgrave MacMillan. </a:t>
            </a:r>
          </a:p>
          <a:p>
            <a:pPr marL="0" indent="0">
              <a:buNone/>
            </a:pPr>
            <a:r>
              <a:rPr lang="en-GB" dirty="0"/>
              <a:t>Kolah, A., 2015. Improving the Performance of Sponsorship. Routledge. </a:t>
            </a:r>
          </a:p>
          <a:p>
            <a:pPr marL="0" indent="0">
              <a:buNone/>
            </a:pPr>
            <a:r>
              <a:rPr lang="en-GB" dirty="0"/>
              <a:t>Bamberger, M., 2000. Integrating Quantitative and Qualitative Research in Development Projects. World Bank Publications.</a:t>
            </a:r>
          </a:p>
          <a:p>
            <a:pPr marL="0" indent="0">
              <a:buNone/>
            </a:pPr>
            <a:r>
              <a:rPr lang="en-GB" dirty="0"/>
              <a:t>Elton-Chalcraft, E., 2009. Doing Classroom Research: A Step-By-Step Guide for Student Teachers. Open Univ Pr.</a:t>
            </a:r>
          </a:p>
          <a:p>
            <a:pPr marL="0" indent="0">
              <a:buNone/>
            </a:pPr>
            <a:r>
              <a:rPr lang="en-GB" dirty="0"/>
              <a:t>Kerr, J and Wood, M., 2010. Basic Steps in Planning Nursing Research: From Question to Proposal. Jones &amp; Barlett Learning.</a:t>
            </a:r>
          </a:p>
          <a:p>
            <a:pPr marL="0" indent="0">
              <a:buNone/>
            </a:pPr>
            <a:r>
              <a:rPr lang="en-GB" dirty="0"/>
              <a:t>McBurney, M and White, T., 2009. Research Methods - 8th Edition. Wadsworth Pub Donald H.</a:t>
            </a:r>
          </a:p>
          <a:p>
            <a:pPr marL="0" indent="0">
              <a:buNone/>
            </a:pPr>
            <a:r>
              <a:rPr lang="en-GB" dirty="0"/>
              <a:t>UWTSD Research and Data Management Policy., 2016.  </a:t>
            </a:r>
          </a:p>
          <a:p>
            <a:pPr marL="0" indent="0">
              <a:buNone/>
            </a:pPr>
            <a:r>
              <a:rPr lang="en-GB" dirty="0"/>
              <a:t>UWTSD Research Ethics and Integrity Code of Practice., 2015. </a:t>
            </a:r>
          </a:p>
          <a:p>
            <a:pPr marL="0" indent="0">
              <a:buNone/>
            </a:pPr>
            <a:r>
              <a:rPr lang="en-GB" dirty="0"/>
              <a:t>Ethical Guidelines for Educational Research, BERA., 2011.  </a:t>
            </a:r>
          </a:p>
          <a:p>
            <a:pPr marL="0" indent="0">
              <a:buNone/>
            </a:pPr>
            <a:r>
              <a:rPr lang="en-GB" dirty="0"/>
              <a:t>Data Protection Act., 1998. </a:t>
            </a:r>
          </a:p>
        </p:txBody>
      </p:sp>
    </p:spTree>
    <p:extLst>
      <p:ext uri="{BB962C8B-B14F-4D97-AF65-F5344CB8AC3E}">
        <p14:creationId xmlns:p14="http://schemas.microsoft.com/office/powerpoint/2010/main" val="2346263018"/>
      </p:ext>
    </p:extLst>
  </p:cSld>
  <p:clrMapOvr>
    <a:masterClrMapping/>
  </p:clrMapOvr>
</p:sld>
</file>

<file path=ppt/theme/theme1.xml><?xml version="1.0" encoding="utf-8"?>
<a:theme xmlns:a="http://schemas.openxmlformats.org/drawingml/2006/main" name="Dividend">
  <a:themeElements>
    <a:clrScheme name="Custom 8">
      <a:dk1>
        <a:sysClr val="windowText" lastClr="000000"/>
      </a:dk1>
      <a:lt1>
        <a:sysClr val="window" lastClr="FFFFFF"/>
      </a:lt1>
      <a:dk2>
        <a:srgbClr val="3D3D3D"/>
      </a:dk2>
      <a:lt2>
        <a:srgbClr val="EBEBEB"/>
      </a:lt2>
      <a:accent1>
        <a:srgbClr val="465359"/>
      </a:accent1>
      <a:accent2>
        <a:srgbClr val="E5E300"/>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796</TotalTime>
  <Words>4219</Words>
  <Application>Microsoft Office PowerPoint</Application>
  <PresentationFormat>Widescreen</PresentationFormat>
  <Paragraphs>227</Paragraphs>
  <Slides>28</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Gill Sans MT</vt:lpstr>
      <vt:lpstr>Wingdings 2</vt:lpstr>
      <vt:lpstr>Dividend</vt:lpstr>
      <vt:lpstr>Student name:    James evans student number:  p115716</vt:lpstr>
      <vt:lpstr>SECTION A – ABOUT THE RESEARCHER</vt:lpstr>
      <vt:lpstr>MY RESEARCH PROPOSAL</vt:lpstr>
      <vt:lpstr>ARGUMENTS FOR SELECTING RESEARCH ACTIVITY</vt:lpstr>
      <vt:lpstr>The importance of ethics in educational research</vt:lpstr>
      <vt:lpstr>The Basic Principles of Ethical Research</vt:lpstr>
      <vt:lpstr>SECTION E - Details of the research activity</vt:lpstr>
      <vt:lpstr>Key Questions of the research</vt:lpstr>
      <vt:lpstr>Proposed Methods of Research</vt:lpstr>
      <vt:lpstr>Questionnaires</vt:lpstr>
      <vt:lpstr>Face to Face Interviews</vt:lpstr>
      <vt:lpstr>Location of the Research Activity</vt:lpstr>
      <vt:lpstr>SECTION C – EXTERNAL ETHICAL GUIDANCE MATERIALS</vt:lpstr>
      <vt:lpstr>SECTION G - Intended participants</vt:lpstr>
      <vt:lpstr>Information for participants</vt:lpstr>
      <vt:lpstr>SECTION H – ANTICIPATED RISKS - Students and parent's</vt:lpstr>
      <vt:lpstr>SECTION H - Anticipated risks -  TEACHING PROFESSIONALS</vt:lpstr>
      <vt:lpstr>Section h – ANTICIPATED RISKS - the investigator</vt:lpstr>
      <vt:lpstr>SECTION H – ANTICIPATED RISKS – University / institutional risks</vt:lpstr>
      <vt:lpstr>SECTION I - Feedback, consent and confidentiality</vt:lpstr>
      <vt:lpstr>Consent and confidentiality – ethical guidelines for educational research</vt:lpstr>
      <vt:lpstr>CONSENT AND CONFIDENTIALITY – uwtsd research ethics and integrity code of practice</vt:lpstr>
      <vt:lpstr>PowerPoint Presentation</vt:lpstr>
      <vt:lpstr>PowerPoint Presentation</vt:lpstr>
      <vt:lpstr>Section 9 - Data Protection and Storage</vt:lpstr>
      <vt:lpstr>EG2 / E1 Form – SECTIONS NOT COVERED</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James evans student number:  p115716</dc:title>
  <dc:creator>James Evans</dc:creator>
  <cp:lastModifiedBy>James Evans</cp:lastModifiedBy>
  <cp:revision>61</cp:revision>
  <dcterms:created xsi:type="dcterms:W3CDTF">2018-04-10T15:15:13Z</dcterms:created>
  <dcterms:modified xsi:type="dcterms:W3CDTF">2018-04-15T09:39:32Z</dcterms:modified>
</cp:coreProperties>
</file>