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274" r:id="rId5"/>
    <p:sldId id="270" r:id="rId6"/>
    <p:sldId id="271" r:id="rId7"/>
    <p:sldId id="287" r:id="rId8"/>
    <p:sldId id="277" r:id="rId9"/>
    <p:sldId id="285" r:id="rId10"/>
    <p:sldId id="275" r:id="rId11"/>
    <p:sldId id="263" r:id="rId12"/>
    <p:sldId id="258"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AAC04"/>
    <a:srgbClr val="F41427"/>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snapToObjects="1">
      <p:cViewPr varScale="1">
        <p:scale>
          <a:sx n="68" d="100"/>
          <a:sy n="68" d="100"/>
        </p:scale>
        <p:origin x="14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CB7F22-1790-CA45-AB92-1DB3233B05E8}" type="doc">
      <dgm:prSet loTypeId="urn:microsoft.com/office/officeart/2005/8/layout/pList1" loCatId="" qsTypeId="urn:microsoft.com/office/officeart/2005/8/quickstyle/simple1" qsCatId="simple" csTypeId="urn:microsoft.com/office/officeart/2005/8/colors/accent1_2" csCatId="accent1" phldr="1"/>
      <dgm:spPr/>
      <dgm:t>
        <a:bodyPr/>
        <a:lstStyle/>
        <a:p>
          <a:endParaRPr lang="en-GB"/>
        </a:p>
      </dgm:t>
    </dgm:pt>
    <dgm:pt modelId="{1027BBBF-A7E7-604E-ABA9-6EF6C67BAA12}">
      <dgm:prSet phldrT="[Text]" custT="1"/>
      <dgm:spPr/>
      <dgm:t>
        <a:bodyPr/>
        <a:lstStyle/>
        <a:p>
          <a:pPr algn="l"/>
          <a:r>
            <a:rPr lang="cy-GB" sz="1600" b="1" noProof="0" dirty="0">
              <a:solidFill>
                <a:srgbClr val="002060"/>
              </a:solidFill>
            </a:rPr>
            <a:t>Cyfathrebu a Rhyngweithio</a:t>
          </a:r>
        </a:p>
      </dgm:t>
    </dgm:pt>
    <dgm:pt modelId="{B3977AC9-4D8D-034F-A084-20DFCD4BB33E}" type="parTrans" cxnId="{2E227663-6B17-0946-8E5A-6643DCF3E43D}">
      <dgm:prSet/>
      <dgm:spPr/>
      <dgm:t>
        <a:bodyPr/>
        <a:lstStyle/>
        <a:p>
          <a:endParaRPr lang="en-GB"/>
        </a:p>
      </dgm:t>
    </dgm:pt>
    <dgm:pt modelId="{5A333FC2-153F-7944-B304-727DB99ECC9A}" type="sibTrans" cxnId="{2E227663-6B17-0946-8E5A-6643DCF3E43D}">
      <dgm:prSet/>
      <dgm:spPr/>
      <dgm:t>
        <a:bodyPr/>
        <a:lstStyle/>
        <a:p>
          <a:endParaRPr lang="en-GB"/>
        </a:p>
      </dgm:t>
    </dgm:pt>
    <dgm:pt modelId="{2E0BADAC-1FB9-DE41-9018-81122210C527}">
      <dgm:prSet phldrT="[Text]" custT="1"/>
      <dgm:spPr/>
      <dgm:t>
        <a:bodyPr/>
        <a:lstStyle/>
        <a:p>
          <a:pPr algn="l"/>
          <a:r>
            <a:rPr lang="cy-GB" sz="1600" b="1" noProof="0" dirty="0">
              <a:solidFill>
                <a:srgbClr val="002060"/>
              </a:solidFill>
            </a:rPr>
            <a:t>Gwybyddiaeth a Dysgu</a:t>
          </a:r>
        </a:p>
        <a:p>
          <a:pPr algn="l"/>
          <a:endParaRPr lang="cy-GB" sz="1600" b="1" noProof="0" dirty="0">
            <a:solidFill>
              <a:srgbClr val="002060"/>
            </a:solidFill>
          </a:endParaRPr>
        </a:p>
      </dgm:t>
    </dgm:pt>
    <dgm:pt modelId="{B1CC048F-4A02-2F44-9434-5C723697708E}" type="parTrans" cxnId="{121B8DDA-E139-4C42-B3CF-293AD3843F70}">
      <dgm:prSet/>
      <dgm:spPr/>
      <dgm:t>
        <a:bodyPr/>
        <a:lstStyle/>
        <a:p>
          <a:endParaRPr lang="en-GB"/>
        </a:p>
      </dgm:t>
    </dgm:pt>
    <dgm:pt modelId="{00FCC745-D625-CB4C-B944-483451375BB0}" type="sibTrans" cxnId="{121B8DDA-E139-4C42-B3CF-293AD3843F70}">
      <dgm:prSet/>
      <dgm:spPr/>
      <dgm:t>
        <a:bodyPr/>
        <a:lstStyle/>
        <a:p>
          <a:endParaRPr lang="en-GB"/>
        </a:p>
      </dgm:t>
    </dgm:pt>
    <dgm:pt modelId="{4A988E76-36B7-2B48-8E37-7FC6CEAACF2E}">
      <dgm:prSet phldrT="[Text]" custT="1"/>
      <dgm:spPr/>
      <dgm:t>
        <a:bodyPr/>
        <a:lstStyle/>
        <a:p>
          <a:pPr algn="l"/>
          <a:r>
            <a:rPr lang="cy-GB" sz="1600" b="1" kern="1200" dirty="0">
              <a:solidFill>
                <a:srgbClr val="002060"/>
              </a:solidFill>
              <a:latin typeface="Calibri" panose="020F0502020204030204"/>
              <a:ea typeface="+mn-ea"/>
              <a:cs typeface="+mn-cs"/>
            </a:rPr>
            <a:t>Anawsterau cymdeithasol, emosiynol ac iechyd meddwl</a:t>
          </a:r>
          <a:endParaRPr lang="cy-GB" sz="1600" b="1" kern="1200" noProof="0" dirty="0">
            <a:solidFill>
              <a:srgbClr val="002060"/>
            </a:solidFill>
            <a:latin typeface="Calibri" panose="020F0502020204030204"/>
            <a:ea typeface="+mn-ea"/>
            <a:cs typeface="+mn-cs"/>
          </a:endParaRPr>
        </a:p>
      </dgm:t>
    </dgm:pt>
    <dgm:pt modelId="{F99A4868-2621-F94D-9E4F-89B5EF0DBE12}" type="parTrans" cxnId="{550D909C-6A06-6841-85FF-65E0CA143A02}">
      <dgm:prSet/>
      <dgm:spPr/>
      <dgm:t>
        <a:bodyPr/>
        <a:lstStyle/>
        <a:p>
          <a:endParaRPr lang="en-GB"/>
        </a:p>
      </dgm:t>
    </dgm:pt>
    <dgm:pt modelId="{56CD127D-8070-7645-BB64-4E7813760A29}" type="sibTrans" cxnId="{550D909C-6A06-6841-85FF-65E0CA143A02}">
      <dgm:prSet/>
      <dgm:spPr/>
      <dgm:t>
        <a:bodyPr/>
        <a:lstStyle/>
        <a:p>
          <a:endParaRPr lang="en-GB"/>
        </a:p>
      </dgm:t>
    </dgm:pt>
    <dgm:pt modelId="{5D51200B-8A3D-1B43-9885-A9D6207BDD62}">
      <dgm:prSet phldrT="[Text]" custT="1"/>
      <dgm:spPr/>
      <dgm:t>
        <a:bodyPr/>
        <a:lstStyle/>
        <a:p>
          <a:pPr algn="l"/>
          <a:r>
            <a:rPr lang="cy-GB" sz="1600" b="1" kern="1200" dirty="0">
              <a:solidFill>
                <a:srgbClr val="002060"/>
              </a:solidFill>
              <a:latin typeface="Calibri" panose="020F0502020204030204"/>
              <a:ea typeface="+mn-ea"/>
              <a:cs typeface="+mn-cs"/>
            </a:rPr>
            <a:t>Anghenion synhwyraidd a/neu gorfforol</a:t>
          </a:r>
          <a:endParaRPr lang="cy-GB" sz="1600" b="1" kern="1200" noProof="0" dirty="0">
            <a:solidFill>
              <a:srgbClr val="002060"/>
            </a:solidFill>
            <a:latin typeface="Calibri" panose="020F0502020204030204"/>
            <a:ea typeface="+mn-ea"/>
            <a:cs typeface="+mn-cs"/>
          </a:endParaRPr>
        </a:p>
      </dgm:t>
    </dgm:pt>
    <dgm:pt modelId="{EB1AFDBE-B5E4-3E4E-A1BA-9729E46B9E6F}" type="parTrans" cxnId="{50C6F0A2-54A6-A949-8B94-21EF24E95108}">
      <dgm:prSet/>
      <dgm:spPr/>
      <dgm:t>
        <a:bodyPr/>
        <a:lstStyle/>
        <a:p>
          <a:endParaRPr lang="en-GB"/>
        </a:p>
      </dgm:t>
    </dgm:pt>
    <dgm:pt modelId="{3425FB8C-9DA7-1C4E-A25C-70B38844C31E}" type="sibTrans" cxnId="{50C6F0A2-54A6-A949-8B94-21EF24E95108}">
      <dgm:prSet/>
      <dgm:spPr/>
      <dgm:t>
        <a:bodyPr/>
        <a:lstStyle/>
        <a:p>
          <a:endParaRPr lang="en-GB"/>
        </a:p>
      </dgm:t>
    </dgm:pt>
    <dgm:pt modelId="{A902ECB2-80A6-5743-8E58-E9B2DB72A587}" type="pres">
      <dgm:prSet presAssocID="{63CB7F22-1790-CA45-AB92-1DB3233B05E8}" presName="Name0" presStyleCnt="0">
        <dgm:presLayoutVars>
          <dgm:dir/>
          <dgm:resizeHandles val="exact"/>
        </dgm:presLayoutVars>
      </dgm:prSet>
      <dgm:spPr/>
    </dgm:pt>
    <dgm:pt modelId="{062894AE-1E41-DD4A-B1C8-480B5E78B989}" type="pres">
      <dgm:prSet presAssocID="{1027BBBF-A7E7-604E-ABA9-6EF6C67BAA12}" presName="compNode" presStyleCnt="0"/>
      <dgm:spPr/>
    </dgm:pt>
    <dgm:pt modelId="{9225A6B3-0526-9B48-921C-5BE6A0B7E391}" type="pres">
      <dgm:prSet presAssocID="{1027BBBF-A7E7-604E-ABA9-6EF6C67BAA12}" presName="pictRect" presStyleLbl="node1" presStyleIdx="0" presStyleCnt="4" custLinFactNeighborX="-26717" custLinFactNeighborY="-35712"/>
      <dgm:spPr>
        <a:solidFill>
          <a:srgbClr val="FFFFCC"/>
        </a:solidFill>
      </dgm:spPr>
    </dgm:pt>
    <dgm:pt modelId="{1C56B82E-6224-C04C-86FD-8DE8738F4D47}" type="pres">
      <dgm:prSet presAssocID="{1027BBBF-A7E7-604E-ABA9-6EF6C67BAA12}" presName="textRect" presStyleLbl="revTx" presStyleIdx="0" presStyleCnt="4" custLinFactNeighborX="-210" custLinFactNeighborY="-37774">
        <dgm:presLayoutVars>
          <dgm:bulletEnabled val="1"/>
        </dgm:presLayoutVars>
      </dgm:prSet>
      <dgm:spPr/>
    </dgm:pt>
    <dgm:pt modelId="{2EBCDC86-A694-2C43-A3AB-023A08A30977}" type="pres">
      <dgm:prSet presAssocID="{5A333FC2-153F-7944-B304-727DB99ECC9A}" presName="sibTrans" presStyleLbl="sibTrans2D1" presStyleIdx="0" presStyleCnt="0"/>
      <dgm:spPr/>
    </dgm:pt>
    <dgm:pt modelId="{05D44DAA-5F1A-2E40-B2CB-3CD98FE31CC8}" type="pres">
      <dgm:prSet presAssocID="{2E0BADAC-1FB9-DE41-9018-81122210C527}" presName="compNode" presStyleCnt="0"/>
      <dgm:spPr/>
    </dgm:pt>
    <dgm:pt modelId="{CCC4828E-A51C-3447-A1E7-031488B5AFD0}" type="pres">
      <dgm:prSet presAssocID="{2E0BADAC-1FB9-DE41-9018-81122210C527}" presName="pictRect" presStyleLbl="node1" presStyleIdx="1" presStyleCnt="4" custLinFactNeighborX="-3670" custLinFactNeighborY="-30726"/>
      <dgm:spPr>
        <a:solidFill>
          <a:srgbClr val="FFFFCC"/>
        </a:solidFill>
      </dgm:spPr>
    </dgm:pt>
    <dgm:pt modelId="{844DA1CB-23DA-8846-B21B-EE9FCF77192C}" type="pres">
      <dgm:prSet presAssocID="{2E0BADAC-1FB9-DE41-9018-81122210C527}" presName="textRect" presStyleLbl="revTx" presStyleIdx="1" presStyleCnt="4" custLinFactNeighborX="730" custLinFactNeighborY="-34934">
        <dgm:presLayoutVars>
          <dgm:bulletEnabled val="1"/>
        </dgm:presLayoutVars>
      </dgm:prSet>
      <dgm:spPr/>
    </dgm:pt>
    <dgm:pt modelId="{524481FF-475D-5147-8120-87976CE9E481}" type="pres">
      <dgm:prSet presAssocID="{00FCC745-D625-CB4C-B944-483451375BB0}" presName="sibTrans" presStyleLbl="sibTrans2D1" presStyleIdx="0" presStyleCnt="0"/>
      <dgm:spPr/>
    </dgm:pt>
    <dgm:pt modelId="{76D37DBD-5D2F-C949-B3AD-C871336A259F}" type="pres">
      <dgm:prSet presAssocID="{4A988E76-36B7-2B48-8E37-7FC6CEAACF2E}" presName="compNode" presStyleCnt="0"/>
      <dgm:spPr/>
    </dgm:pt>
    <dgm:pt modelId="{EF7F34D2-1295-FD42-828A-185304CB5D70}" type="pres">
      <dgm:prSet presAssocID="{4A988E76-36B7-2B48-8E37-7FC6CEAACF2E}" presName="pictRect" presStyleLbl="node1" presStyleIdx="2" presStyleCnt="4" custLinFactNeighborX="-6523" custLinFactNeighborY="-30726"/>
      <dgm:spPr>
        <a:solidFill>
          <a:srgbClr val="FFFFCC"/>
        </a:solidFill>
      </dgm:spPr>
    </dgm:pt>
    <dgm:pt modelId="{A0D39CD4-A4B0-E14E-8FE4-5F03DDCED6FD}" type="pres">
      <dgm:prSet presAssocID="{4A988E76-36B7-2B48-8E37-7FC6CEAACF2E}" presName="textRect" presStyleLbl="revTx" presStyleIdx="2" presStyleCnt="4" custLinFactNeighborX="543" custLinFactNeighborY="-34934">
        <dgm:presLayoutVars>
          <dgm:bulletEnabled val="1"/>
        </dgm:presLayoutVars>
      </dgm:prSet>
      <dgm:spPr/>
    </dgm:pt>
    <dgm:pt modelId="{5BC941AF-D130-FB43-B425-6EC8D6552163}" type="pres">
      <dgm:prSet presAssocID="{56CD127D-8070-7645-BB64-4E7813760A29}" presName="sibTrans" presStyleLbl="sibTrans2D1" presStyleIdx="0" presStyleCnt="0"/>
      <dgm:spPr/>
    </dgm:pt>
    <dgm:pt modelId="{B776E41F-AC8A-354A-B785-4AA553C2F94E}" type="pres">
      <dgm:prSet presAssocID="{5D51200B-8A3D-1B43-9885-A9D6207BDD62}" presName="compNode" presStyleCnt="0"/>
      <dgm:spPr/>
    </dgm:pt>
    <dgm:pt modelId="{59B791C4-F1AB-2F4C-AA37-FABACFD1D78B}" type="pres">
      <dgm:prSet presAssocID="{5D51200B-8A3D-1B43-9885-A9D6207BDD62}" presName="pictRect" presStyleLbl="node1" presStyleIdx="3" presStyleCnt="4" custLinFactNeighborX="-7040" custLinFactNeighborY="-30727"/>
      <dgm:spPr>
        <a:solidFill>
          <a:srgbClr val="FFFFCC"/>
        </a:solidFill>
      </dgm:spPr>
    </dgm:pt>
    <dgm:pt modelId="{37F8ED52-7F49-5041-8E59-7C88CE881474}" type="pres">
      <dgm:prSet presAssocID="{5D51200B-8A3D-1B43-9885-A9D6207BDD62}" presName="textRect" presStyleLbl="revTx" presStyleIdx="3" presStyleCnt="4" custLinFactNeighborX="-580" custLinFactNeighborY="-34934">
        <dgm:presLayoutVars>
          <dgm:bulletEnabled val="1"/>
        </dgm:presLayoutVars>
      </dgm:prSet>
      <dgm:spPr/>
    </dgm:pt>
  </dgm:ptLst>
  <dgm:cxnLst>
    <dgm:cxn modelId="{F790903F-C5FC-A04C-864A-22ED70F456D4}" type="presOf" srcId="{4A988E76-36B7-2B48-8E37-7FC6CEAACF2E}" destId="{A0D39CD4-A4B0-E14E-8FE4-5F03DDCED6FD}" srcOrd="0" destOrd="0" presId="urn:microsoft.com/office/officeart/2005/8/layout/pList1"/>
    <dgm:cxn modelId="{2E227663-6B17-0946-8E5A-6643DCF3E43D}" srcId="{63CB7F22-1790-CA45-AB92-1DB3233B05E8}" destId="{1027BBBF-A7E7-604E-ABA9-6EF6C67BAA12}" srcOrd="0" destOrd="0" parTransId="{B3977AC9-4D8D-034F-A084-20DFCD4BB33E}" sibTransId="{5A333FC2-153F-7944-B304-727DB99ECC9A}"/>
    <dgm:cxn modelId="{B8C07869-0919-3844-B078-DC6AD02DB646}" type="presOf" srcId="{00FCC745-D625-CB4C-B944-483451375BB0}" destId="{524481FF-475D-5147-8120-87976CE9E481}" srcOrd="0" destOrd="0" presId="urn:microsoft.com/office/officeart/2005/8/layout/pList1"/>
    <dgm:cxn modelId="{ED3C1192-336B-1C4A-BA6D-E2B2650E2260}" type="presOf" srcId="{2E0BADAC-1FB9-DE41-9018-81122210C527}" destId="{844DA1CB-23DA-8846-B21B-EE9FCF77192C}" srcOrd="0" destOrd="0" presId="urn:microsoft.com/office/officeart/2005/8/layout/pList1"/>
    <dgm:cxn modelId="{550D909C-6A06-6841-85FF-65E0CA143A02}" srcId="{63CB7F22-1790-CA45-AB92-1DB3233B05E8}" destId="{4A988E76-36B7-2B48-8E37-7FC6CEAACF2E}" srcOrd="2" destOrd="0" parTransId="{F99A4868-2621-F94D-9E4F-89B5EF0DBE12}" sibTransId="{56CD127D-8070-7645-BB64-4E7813760A29}"/>
    <dgm:cxn modelId="{50C6F0A2-54A6-A949-8B94-21EF24E95108}" srcId="{63CB7F22-1790-CA45-AB92-1DB3233B05E8}" destId="{5D51200B-8A3D-1B43-9885-A9D6207BDD62}" srcOrd="3" destOrd="0" parTransId="{EB1AFDBE-B5E4-3E4E-A1BA-9729E46B9E6F}" sibTransId="{3425FB8C-9DA7-1C4E-A25C-70B38844C31E}"/>
    <dgm:cxn modelId="{B52876A4-79C4-D94E-92E3-9077B409BADE}" type="presOf" srcId="{63CB7F22-1790-CA45-AB92-1DB3233B05E8}" destId="{A902ECB2-80A6-5743-8E58-E9B2DB72A587}" srcOrd="0" destOrd="0" presId="urn:microsoft.com/office/officeart/2005/8/layout/pList1"/>
    <dgm:cxn modelId="{1394D3AC-B6A7-254A-B74F-8BE6EC452EC6}" type="presOf" srcId="{56CD127D-8070-7645-BB64-4E7813760A29}" destId="{5BC941AF-D130-FB43-B425-6EC8D6552163}" srcOrd="0" destOrd="0" presId="urn:microsoft.com/office/officeart/2005/8/layout/pList1"/>
    <dgm:cxn modelId="{D56AD8BF-86FD-E249-BFAF-EA1E2015D7CC}" type="presOf" srcId="{1027BBBF-A7E7-604E-ABA9-6EF6C67BAA12}" destId="{1C56B82E-6224-C04C-86FD-8DE8738F4D47}" srcOrd="0" destOrd="0" presId="urn:microsoft.com/office/officeart/2005/8/layout/pList1"/>
    <dgm:cxn modelId="{6442ACD9-D382-CD4B-A446-61703519AA90}" type="presOf" srcId="{5D51200B-8A3D-1B43-9885-A9D6207BDD62}" destId="{37F8ED52-7F49-5041-8E59-7C88CE881474}" srcOrd="0" destOrd="0" presId="urn:microsoft.com/office/officeart/2005/8/layout/pList1"/>
    <dgm:cxn modelId="{121B8DDA-E139-4C42-B3CF-293AD3843F70}" srcId="{63CB7F22-1790-CA45-AB92-1DB3233B05E8}" destId="{2E0BADAC-1FB9-DE41-9018-81122210C527}" srcOrd="1" destOrd="0" parTransId="{B1CC048F-4A02-2F44-9434-5C723697708E}" sibTransId="{00FCC745-D625-CB4C-B944-483451375BB0}"/>
    <dgm:cxn modelId="{B727FDF2-3A56-6743-B181-EF1A2B6048FC}" type="presOf" srcId="{5A333FC2-153F-7944-B304-727DB99ECC9A}" destId="{2EBCDC86-A694-2C43-A3AB-023A08A30977}" srcOrd="0" destOrd="0" presId="urn:microsoft.com/office/officeart/2005/8/layout/pList1"/>
    <dgm:cxn modelId="{7BF36F51-4307-F443-916D-1F4687F8B9AB}" type="presParOf" srcId="{A902ECB2-80A6-5743-8E58-E9B2DB72A587}" destId="{062894AE-1E41-DD4A-B1C8-480B5E78B989}" srcOrd="0" destOrd="0" presId="urn:microsoft.com/office/officeart/2005/8/layout/pList1"/>
    <dgm:cxn modelId="{BB0A92B1-C583-C84B-982B-AB390BA9E009}" type="presParOf" srcId="{062894AE-1E41-DD4A-B1C8-480B5E78B989}" destId="{9225A6B3-0526-9B48-921C-5BE6A0B7E391}" srcOrd="0" destOrd="0" presId="urn:microsoft.com/office/officeart/2005/8/layout/pList1"/>
    <dgm:cxn modelId="{2A419150-5666-D344-9865-5E88744FC398}" type="presParOf" srcId="{062894AE-1E41-DD4A-B1C8-480B5E78B989}" destId="{1C56B82E-6224-C04C-86FD-8DE8738F4D47}" srcOrd="1" destOrd="0" presId="urn:microsoft.com/office/officeart/2005/8/layout/pList1"/>
    <dgm:cxn modelId="{F55165C8-5C67-BF47-8C33-C78AA4C7891E}" type="presParOf" srcId="{A902ECB2-80A6-5743-8E58-E9B2DB72A587}" destId="{2EBCDC86-A694-2C43-A3AB-023A08A30977}" srcOrd="1" destOrd="0" presId="urn:microsoft.com/office/officeart/2005/8/layout/pList1"/>
    <dgm:cxn modelId="{0BF9B652-392F-3940-A8AC-6BB151E79358}" type="presParOf" srcId="{A902ECB2-80A6-5743-8E58-E9B2DB72A587}" destId="{05D44DAA-5F1A-2E40-B2CB-3CD98FE31CC8}" srcOrd="2" destOrd="0" presId="urn:microsoft.com/office/officeart/2005/8/layout/pList1"/>
    <dgm:cxn modelId="{B8CED0A4-8563-6148-95F4-6B2BAEA2BB5B}" type="presParOf" srcId="{05D44DAA-5F1A-2E40-B2CB-3CD98FE31CC8}" destId="{CCC4828E-A51C-3447-A1E7-031488B5AFD0}" srcOrd="0" destOrd="0" presId="urn:microsoft.com/office/officeart/2005/8/layout/pList1"/>
    <dgm:cxn modelId="{D899D55A-4A1B-E548-9BEF-62096C18A07F}" type="presParOf" srcId="{05D44DAA-5F1A-2E40-B2CB-3CD98FE31CC8}" destId="{844DA1CB-23DA-8846-B21B-EE9FCF77192C}" srcOrd="1" destOrd="0" presId="urn:microsoft.com/office/officeart/2005/8/layout/pList1"/>
    <dgm:cxn modelId="{C6292337-DC03-5248-927C-0BC43B6B4E5C}" type="presParOf" srcId="{A902ECB2-80A6-5743-8E58-E9B2DB72A587}" destId="{524481FF-475D-5147-8120-87976CE9E481}" srcOrd="3" destOrd="0" presId="urn:microsoft.com/office/officeart/2005/8/layout/pList1"/>
    <dgm:cxn modelId="{F3D8BEDA-055F-AC4E-A17B-46ADA656AD3A}" type="presParOf" srcId="{A902ECB2-80A6-5743-8E58-E9B2DB72A587}" destId="{76D37DBD-5D2F-C949-B3AD-C871336A259F}" srcOrd="4" destOrd="0" presId="urn:microsoft.com/office/officeart/2005/8/layout/pList1"/>
    <dgm:cxn modelId="{1696FFDE-DAA5-C744-9B33-743C50A056B1}" type="presParOf" srcId="{76D37DBD-5D2F-C949-B3AD-C871336A259F}" destId="{EF7F34D2-1295-FD42-828A-185304CB5D70}" srcOrd="0" destOrd="0" presId="urn:microsoft.com/office/officeart/2005/8/layout/pList1"/>
    <dgm:cxn modelId="{C9C44683-BFD2-9148-9D96-407F1E4C8223}" type="presParOf" srcId="{76D37DBD-5D2F-C949-B3AD-C871336A259F}" destId="{A0D39CD4-A4B0-E14E-8FE4-5F03DDCED6FD}" srcOrd="1" destOrd="0" presId="urn:microsoft.com/office/officeart/2005/8/layout/pList1"/>
    <dgm:cxn modelId="{50A19550-1F06-3549-89AC-3D916BA36448}" type="presParOf" srcId="{A902ECB2-80A6-5743-8E58-E9B2DB72A587}" destId="{5BC941AF-D130-FB43-B425-6EC8D6552163}" srcOrd="5" destOrd="0" presId="urn:microsoft.com/office/officeart/2005/8/layout/pList1"/>
    <dgm:cxn modelId="{E5F8F7FF-2C61-A547-B817-6DF9C85C0CC0}" type="presParOf" srcId="{A902ECB2-80A6-5743-8E58-E9B2DB72A587}" destId="{B776E41F-AC8A-354A-B785-4AA553C2F94E}" srcOrd="6" destOrd="0" presId="urn:microsoft.com/office/officeart/2005/8/layout/pList1"/>
    <dgm:cxn modelId="{2C7EA609-E104-F744-8F59-49EF149F0E9F}" type="presParOf" srcId="{B776E41F-AC8A-354A-B785-4AA553C2F94E}" destId="{59B791C4-F1AB-2F4C-AA37-FABACFD1D78B}" srcOrd="0" destOrd="0" presId="urn:microsoft.com/office/officeart/2005/8/layout/pList1"/>
    <dgm:cxn modelId="{E107333E-09D7-0F41-B19E-8DAD8770F97C}" type="presParOf" srcId="{B776E41F-AC8A-354A-B785-4AA553C2F94E}" destId="{37F8ED52-7F49-5041-8E59-7C88CE881474}"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5A6B3-0526-9B48-921C-5BE6A0B7E391}">
      <dsp:nvSpPr>
        <dsp:cNvPr id="0" name=""/>
        <dsp:cNvSpPr/>
      </dsp:nvSpPr>
      <dsp:spPr>
        <a:xfrm>
          <a:off x="0" y="0"/>
          <a:ext cx="1832271" cy="1262435"/>
        </a:xfrm>
        <a:prstGeom prst="roundRect">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56B82E-6224-C04C-86FD-8DE8738F4D47}">
      <dsp:nvSpPr>
        <dsp:cNvPr id="0" name=""/>
        <dsp:cNvSpPr/>
      </dsp:nvSpPr>
      <dsp:spPr>
        <a:xfrm>
          <a:off x="2" y="1393560"/>
          <a:ext cx="1832271" cy="67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l" defTabSz="711200">
            <a:lnSpc>
              <a:spcPct val="90000"/>
            </a:lnSpc>
            <a:spcBef>
              <a:spcPct val="0"/>
            </a:spcBef>
            <a:spcAft>
              <a:spcPct val="35000"/>
            </a:spcAft>
            <a:buNone/>
          </a:pPr>
          <a:r>
            <a:rPr lang="cy-GB" sz="1600" b="1" kern="1200" noProof="0" dirty="0">
              <a:solidFill>
                <a:srgbClr val="002060"/>
              </a:solidFill>
            </a:rPr>
            <a:t>Cyfathrebu a Rhyngweithio</a:t>
          </a:r>
        </a:p>
      </dsp:txBody>
      <dsp:txXfrm>
        <a:off x="2" y="1393560"/>
        <a:ext cx="1832271" cy="679772"/>
      </dsp:txXfrm>
    </dsp:sp>
    <dsp:sp modelId="{CCC4828E-A51C-3447-A1E7-031488B5AFD0}">
      <dsp:nvSpPr>
        <dsp:cNvPr id="0" name=""/>
        <dsp:cNvSpPr/>
      </dsp:nvSpPr>
      <dsp:spPr>
        <a:xfrm>
          <a:off x="1952181" y="7"/>
          <a:ext cx="1832271" cy="1262435"/>
        </a:xfrm>
        <a:prstGeom prst="roundRect">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DA1CB-23DA-8846-B21B-EE9FCF77192C}">
      <dsp:nvSpPr>
        <dsp:cNvPr id="0" name=""/>
        <dsp:cNvSpPr/>
      </dsp:nvSpPr>
      <dsp:spPr>
        <a:xfrm>
          <a:off x="2032801" y="1412866"/>
          <a:ext cx="1832271" cy="67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l" defTabSz="711200">
            <a:lnSpc>
              <a:spcPct val="90000"/>
            </a:lnSpc>
            <a:spcBef>
              <a:spcPct val="0"/>
            </a:spcBef>
            <a:spcAft>
              <a:spcPct val="35000"/>
            </a:spcAft>
            <a:buNone/>
          </a:pPr>
          <a:r>
            <a:rPr lang="cy-GB" sz="1600" b="1" kern="1200" noProof="0" dirty="0">
              <a:solidFill>
                <a:srgbClr val="002060"/>
              </a:solidFill>
            </a:rPr>
            <a:t>Gwybyddiaeth a Dysgu</a:t>
          </a:r>
        </a:p>
        <a:p>
          <a:pPr marL="0" lvl="0" indent="0" algn="l" defTabSz="711200">
            <a:lnSpc>
              <a:spcPct val="90000"/>
            </a:lnSpc>
            <a:spcBef>
              <a:spcPct val="0"/>
            </a:spcBef>
            <a:spcAft>
              <a:spcPct val="35000"/>
            </a:spcAft>
            <a:buNone/>
          </a:pPr>
          <a:endParaRPr lang="cy-GB" sz="1600" b="1" kern="1200" noProof="0" dirty="0">
            <a:solidFill>
              <a:srgbClr val="002060"/>
            </a:solidFill>
          </a:endParaRPr>
        </a:p>
      </dsp:txBody>
      <dsp:txXfrm>
        <a:off x="2032801" y="1412866"/>
        <a:ext cx="1832271" cy="679772"/>
      </dsp:txXfrm>
    </dsp:sp>
    <dsp:sp modelId="{EF7F34D2-1295-FD42-828A-185304CB5D70}">
      <dsp:nvSpPr>
        <dsp:cNvPr id="0" name=""/>
        <dsp:cNvSpPr/>
      </dsp:nvSpPr>
      <dsp:spPr>
        <a:xfrm>
          <a:off x="3915482" y="7"/>
          <a:ext cx="1832271" cy="1262435"/>
        </a:xfrm>
        <a:prstGeom prst="roundRect">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D39CD4-A4B0-E14E-8FE4-5F03DDCED6FD}">
      <dsp:nvSpPr>
        <dsp:cNvPr id="0" name=""/>
        <dsp:cNvSpPr/>
      </dsp:nvSpPr>
      <dsp:spPr>
        <a:xfrm>
          <a:off x="4044951" y="1412866"/>
          <a:ext cx="1832271" cy="67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l" defTabSz="711200">
            <a:lnSpc>
              <a:spcPct val="90000"/>
            </a:lnSpc>
            <a:spcBef>
              <a:spcPct val="0"/>
            </a:spcBef>
            <a:spcAft>
              <a:spcPct val="35000"/>
            </a:spcAft>
            <a:buNone/>
          </a:pPr>
          <a:r>
            <a:rPr lang="cy-GB" sz="1600" b="1" kern="1200" dirty="0">
              <a:solidFill>
                <a:srgbClr val="002060"/>
              </a:solidFill>
              <a:latin typeface="Calibri" panose="020F0502020204030204"/>
              <a:ea typeface="+mn-ea"/>
              <a:cs typeface="+mn-cs"/>
            </a:rPr>
            <a:t>Anawsterau cymdeithasol, emosiynol ac iechyd meddwl</a:t>
          </a:r>
          <a:endParaRPr lang="cy-GB" sz="1600" b="1" kern="1200" noProof="0" dirty="0">
            <a:solidFill>
              <a:srgbClr val="002060"/>
            </a:solidFill>
            <a:latin typeface="Calibri" panose="020F0502020204030204"/>
            <a:ea typeface="+mn-ea"/>
            <a:cs typeface="+mn-cs"/>
          </a:endParaRPr>
        </a:p>
      </dsp:txBody>
      <dsp:txXfrm>
        <a:off x="4044951" y="1412866"/>
        <a:ext cx="1832271" cy="679772"/>
      </dsp:txXfrm>
    </dsp:sp>
    <dsp:sp modelId="{59B791C4-F1AB-2F4C-AA37-FABACFD1D78B}">
      <dsp:nvSpPr>
        <dsp:cNvPr id="0" name=""/>
        <dsp:cNvSpPr/>
      </dsp:nvSpPr>
      <dsp:spPr>
        <a:xfrm>
          <a:off x="5921586" y="0"/>
          <a:ext cx="1832271" cy="1262435"/>
        </a:xfrm>
        <a:prstGeom prst="roundRect">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F8ED52-7F49-5041-8E59-7C88CE881474}">
      <dsp:nvSpPr>
        <dsp:cNvPr id="0" name=""/>
        <dsp:cNvSpPr/>
      </dsp:nvSpPr>
      <dsp:spPr>
        <a:xfrm>
          <a:off x="6039950" y="1412866"/>
          <a:ext cx="1832271" cy="67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l" defTabSz="711200">
            <a:lnSpc>
              <a:spcPct val="90000"/>
            </a:lnSpc>
            <a:spcBef>
              <a:spcPct val="0"/>
            </a:spcBef>
            <a:spcAft>
              <a:spcPct val="35000"/>
            </a:spcAft>
            <a:buNone/>
          </a:pPr>
          <a:r>
            <a:rPr lang="cy-GB" sz="1600" b="1" kern="1200" dirty="0">
              <a:solidFill>
                <a:srgbClr val="002060"/>
              </a:solidFill>
              <a:latin typeface="Calibri" panose="020F0502020204030204"/>
              <a:ea typeface="+mn-ea"/>
              <a:cs typeface="+mn-cs"/>
            </a:rPr>
            <a:t>Anghenion synhwyraidd a/neu gorfforol</a:t>
          </a:r>
          <a:endParaRPr lang="cy-GB" sz="1600" b="1" kern="1200" noProof="0" dirty="0">
            <a:solidFill>
              <a:srgbClr val="002060"/>
            </a:solidFill>
            <a:latin typeface="Calibri" panose="020F0502020204030204"/>
            <a:ea typeface="+mn-ea"/>
            <a:cs typeface="+mn-cs"/>
          </a:endParaRPr>
        </a:p>
      </dsp:txBody>
      <dsp:txXfrm>
        <a:off x="6039950" y="1412866"/>
        <a:ext cx="1832271" cy="679772"/>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9/22/2021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3517695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A5901D-1261-A143-8321-68F0FDF315C7}" type="slidenum">
              <a:rPr lang="en-GB" smtClean="0"/>
              <a:t>5</a:t>
            </a:fld>
            <a:endParaRPr lang="en-GB"/>
          </a:p>
        </p:txBody>
      </p:sp>
    </p:spTree>
    <p:extLst>
      <p:ext uri="{BB962C8B-B14F-4D97-AF65-F5344CB8AC3E}">
        <p14:creationId xmlns:p14="http://schemas.microsoft.com/office/powerpoint/2010/main" val="982517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9/22/2021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9/22/2021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9/22/2021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9/22/2021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9/22/2021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9/22/2021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9/22/2021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9/22/2021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9/22/2021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9/22/2021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9/22/2021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9/22/2021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7.tif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0.png"/><Relationship Id="rId5" Type="http://schemas.openxmlformats.org/officeDocument/2006/relationships/diagramQuickStyle" Target="../diagrams/quickStyle1.xml"/><Relationship Id="rId10" Type="http://schemas.openxmlformats.org/officeDocument/2006/relationships/image" Target="../media/image9.tiff"/><Relationship Id="rId4" Type="http://schemas.openxmlformats.org/officeDocument/2006/relationships/diagramLayout" Target="../diagrams/layout1.xml"/><Relationship Id="rId9" Type="http://schemas.openxmlformats.org/officeDocument/2006/relationships/image" Target="../media/image8.tiff"/></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413359" y="5664692"/>
            <a:ext cx="5137696" cy="1051226"/>
          </a:xfrm>
        </p:spPr>
        <p:txBody>
          <a:bodyPr>
            <a:normAutofit fontScale="90000"/>
          </a:bodyPr>
          <a:lstStyle/>
          <a:p>
            <a:pPr algn="l"/>
            <a:r>
              <a:rPr lang="cy-GB" sz="4000" dirty="0">
                <a:solidFill>
                  <a:schemeClr val="bg1"/>
                </a:solidFill>
                <a:latin typeface="Helvetica" pitchFamily="2" charset="0"/>
              </a:rPr>
              <a:t>Llinyn Craidd Un -</a:t>
            </a:r>
            <a:br>
              <a:rPr lang="cy-GB" sz="4000" b="1" dirty="0">
                <a:solidFill>
                  <a:schemeClr val="bg1"/>
                </a:solidFill>
              </a:rPr>
            </a:br>
            <a:r>
              <a:rPr lang="cy-GB" sz="4000" b="1" dirty="0">
                <a:solidFill>
                  <a:schemeClr val="bg1"/>
                </a:solidFill>
              </a:rPr>
              <a:t>Dadleuon ynghylch cynhwysiant mewn addysg</a:t>
            </a:r>
            <a:br>
              <a:rPr lang="cy-GB" dirty="0">
                <a:solidFill>
                  <a:schemeClr val="bg1"/>
                </a:solidFill>
                <a:latin typeface="Helvetica" pitchFamily="2" charset="0"/>
              </a:rPr>
            </a:br>
            <a:br>
              <a:rPr lang="cy-GB" dirty="0">
                <a:solidFill>
                  <a:schemeClr val="bg1"/>
                </a:solidFill>
              </a:rPr>
            </a:br>
            <a:r>
              <a:rPr lang="cy-GB" sz="3600" b="1" dirty="0">
                <a:solidFill>
                  <a:schemeClr val="bg1"/>
                </a:solidFill>
              </a:rPr>
              <a:t>Sesiwn (3) – Dulliau o hyrwyddo cynhwysiant mewn ysgolion a lleoliadau AB</a:t>
            </a:r>
            <a:br>
              <a:rPr lang="cy-GB" dirty="0"/>
            </a:br>
            <a:endParaRPr lang="cy-GB" sz="3600"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166899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305" y="14144"/>
            <a:ext cx="7886700" cy="1325563"/>
          </a:xfrm>
        </p:spPr>
        <p:txBody>
          <a:bodyPr/>
          <a:lstStyle/>
          <a:p>
            <a:pPr algn="ctr"/>
            <a:r>
              <a:rPr lang="cy-GB" b="1">
                <a:solidFill>
                  <a:srgbClr val="002060"/>
                </a:solidFill>
                <a:latin typeface="+mn-lt"/>
              </a:rPr>
              <a:t>Cyflwyniad</a:t>
            </a:r>
            <a:endParaRPr lang="cy-GB">
              <a:latin typeface="+mn-lt"/>
            </a:endParaRPr>
          </a:p>
        </p:txBody>
      </p:sp>
      <p:sp>
        <p:nvSpPr>
          <p:cNvPr id="3" name="Content Placeholder 2"/>
          <p:cNvSpPr>
            <a:spLocks noGrp="1"/>
          </p:cNvSpPr>
          <p:nvPr>
            <p:ph idx="1"/>
          </p:nvPr>
        </p:nvSpPr>
        <p:spPr>
          <a:xfrm>
            <a:off x="148360" y="979055"/>
            <a:ext cx="5788888" cy="4983334"/>
          </a:xfrm>
        </p:spPr>
        <p:txBody>
          <a:bodyPr>
            <a:normAutofit fontScale="92500" lnSpcReduction="10000"/>
          </a:bodyPr>
          <a:lstStyle/>
          <a:p>
            <a:pPr marL="0" indent="0">
              <a:lnSpc>
                <a:spcPct val="150000"/>
              </a:lnSpc>
              <a:buNone/>
            </a:pPr>
            <a:r>
              <a:rPr lang="cy-GB" sz="2400" dirty="0">
                <a:solidFill>
                  <a:srgbClr val="002060"/>
                </a:solidFill>
              </a:rPr>
              <a:t>Ar ôl archwilio buddion a </a:t>
            </a:r>
            <a:r>
              <a:rPr lang="cy-GB" sz="2400">
                <a:solidFill>
                  <a:srgbClr val="002060"/>
                </a:solidFill>
              </a:rPr>
              <a:t>heriau posibl i </a:t>
            </a:r>
            <a:r>
              <a:rPr lang="cy-GB" sz="2400" dirty="0">
                <a:solidFill>
                  <a:srgbClr val="002060"/>
                </a:solidFill>
              </a:rPr>
              <a:t>gynhwysiant yn gynharach heddiw a chwrdd â'r arbenigwr, byddwn bellach yn symud ymlaen i astudio ac archwilio dulliau o hyrwyddo cynhwysiant mewn ysgolion a lleoliadau AB, er enghraifft drwy amgylcheddau, ethos ac arferion.</a:t>
            </a:r>
          </a:p>
          <a:p>
            <a:pPr marL="0" indent="0">
              <a:lnSpc>
                <a:spcPct val="150000"/>
              </a:lnSpc>
              <a:buNone/>
            </a:pPr>
            <a:r>
              <a:rPr lang="cy-GB" sz="2400" dirty="0">
                <a:solidFill>
                  <a:srgbClr val="002060"/>
                </a:solidFill>
              </a:rPr>
              <a:t>Mae'n bwysig cofio nad yw cynhwysiant wedi'i gyfyngu i arfer yn yr ystafell ddosbarth, yn hytrach, ei fod yn ymwneud ag arfer ar draws y lleoliad.</a:t>
            </a:r>
            <a:endParaRPr lang="cy-GB" sz="2400" dirty="0"/>
          </a:p>
        </p:txBody>
      </p:sp>
      <p:pic>
        <p:nvPicPr>
          <p:cNvPr id="4" name="Picture 3"/>
          <p:cNvPicPr>
            <a:picLocks noChangeAspect="1"/>
          </p:cNvPicPr>
          <p:nvPr/>
        </p:nvPicPr>
        <p:blipFill>
          <a:blip r:embed="rId2"/>
          <a:stretch>
            <a:fillRect/>
          </a:stretch>
        </p:blipFill>
        <p:spPr>
          <a:xfrm>
            <a:off x="5874618" y="2854037"/>
            <a:ext cx="2368916" cy="2847778"/>
          </a:xfrm>
          <a:prstGeom prst="rect">
            <a:avLst/>
          </a:prstGeom>
        </p:spPr>
      </p:pic>
      <p:pic>
        <p:nvPicPr>
          <p:cNvPr id="5" name="Picture 4"/>
          <p:cNvPicPr>
            <a:picLocks noChangeAspect="1"/>
          </p:cNvPicPr>
          <p:nvPr/>
        </p:nvPicPr>
        <p:blipFill rotWithShape="1">
          <a:blip r:embed="rId3"/>
          <a:srcRect l="35255" r="32798" b="56575"/>
          <a:stretch/>
        </p:blipFill>
        <p:spPr>
          <a:xfrm>
            <a:off x="5874618" y="2854037"/>
            <a:ext cx="2401455" cy="2847778"/>
          </a:xfrm>
          <a:prstGeom prst="rect">
            <a:avLst/>
          </a:prstGeom>
        </p:spPr>
      </p:pic>
    </p:spTree>
    <p:extLst>
      <p:ext uri="{BB962C8B-B14F-4D97-AF65-F5344CB8AC3E}">
        <p14:creationId xmlns:p14="http://schemas.microsoft.com/office/powerpoint/2010/main" val="3347667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6"/>
            <a:ext cx="7886700" cy="1325563"/>
          </a:xfrm>
        </p:spPr>
        <p:txBody>
          <a:bodyPr>
            <a:normAutofit fontScale="90000"/>
          </a:bodyPr>
          <a:lstStyle/>
          <a:p>
            <a:pPr algn="ctr"/>
            <a:br>
              <a:rPr lang="en-US" b="1" dirty="0">
                <a:solidFill>
                  <a:srgbClr val="002060"/>
                </a:solidFill>
                <a:latin typeface="+mn-lt"/>
              </a:rPr>
            </a:br>
            <a:r>
              <a:rPr lang="cy-GB" b="1" dirty="0">
                <a:solidFill>
                  <a:srgbClr val="002060"/>
                </a:solidFill>
                <a:latin typeface="+mn-lt"/>
              </a:rPr>
              <a:t>Dulliau o hyrwyddo cynhwysiant mewn ysgolion a lleoliadau AB</a:t>
            </a:r>
            <a:br>
              <a:rPr lang="cy-GB" dirty="0">
                <a:effectLst/>
                <a:latin typeface="Segoe UI Web (West European)"/>
              </a:rPr>
            </a:br>
            <a:endParaRPr lang="en-GB" dirty="0">
              <a:latin typeface="+mn-lt"/>
            </a:endParaRPr>
          </a:p>
        </p:txBody>
      </p:sp>
      <p:sp>
        <p:nvSpPr>
          <p:cNvPr id="3" name="Content Placeholder 2"/>
          <p:cNvSpPr>
            <a:spLocks noGrp="1"/>
          </p:cNvSpPr>
          <p:nvPr>
            <p:ph idx="1"/>
          </p:nvPr>
        </p:nvSpPr>
        <p:spPr>
          <a:xfrm>
            <a:off x="166832" y="1750469"/>
            <a:ext cx="8075294" cy="4374760"/>
          </a:xfrm>
        </p:spPr>
        <p:txBody>
          <a:bodyPr>
            <a:normAutofit fontScale="85000" lnSpcReduction="20000"/>
          </a:bodyPr>
          <a:lstStyle/>
          <a:p>
            <a:pPr marL="0" indent="0">
              <a:buNone/>
            </a:pPr>
            <a:r>
              <a:rPr lang="cy-GB" sz="2900" dirty="0">
                <a:solidFill>
                  <a:srgbClr val="002060"/>
                </a:solidFill>
              </a:rPr>
              <a:t>Awgrymai </a:t>
            </a:r>
            <a:r>
              <a:rPr lang="cy-GB" sz="2900" dirty="0" err="1">
                <a:solidFill>
                  <a:srgbClr val="002060"/>
                </a:solidFill>
              </a:rPr>
              <a:t>Coe</a:t>
            </a:r>
            <a:r>
              <a:rPr lang="cy-GB" sz="2900" dirty="0">
                <a:solidFill>
                  <a:srgbClr val="002060"/>
                </a:solidFill>
              </a:rPr>
              <a:t> (2020) y caiff cynhwysiant ei feithrin pan fydd yr amgylchedd dysgu wedi’i nodweddu gan berthnasoedd o ymddiriedaeth a lle caiff dysgwyr eu hysgogi, eu cynorthwyo a'u herio. Mae </a:t>
            </a:r>
            <a:r>
              <a:rPr lang="cy-GB" sz="2900" dirty="0" err="1">
                <a:solidFill>
                  <a:srgbClr val="002060"/>
                </a:solidFill>
              </a:rPr>
              <a:t>Coe</a:t>
            </a:r>
            <a:r>
              <a:rPr lang="cy-GB" sz="2900" dirty="0">
                <a:solidFill>
                  <a:srgbClr val="002060"/>
                </a:solidFill>
              </a:rPr>
              <a:t> (2020) yn amlygu bedwar maes allweddol:</a:t>
            </a:r>
          </a:p>
          <a:p>
            <a:pPr marL="0" indent="0">
              <a:buNone/>
            </a:pPr>
            <a:endParaRPr lang="cy-GB" dirty="0">
              <a:solidFill>
                <a:srgbClr val="002060"/>
              </a:solidFill>
            </a:endParaRPr>
          </a:p>
          <a:p>
            <a:r>
              <a:rPr lang="cy-GB" dirty="0">
                <a:solidFill>
                  <a:srgbClr val="002060"/>
                </a:solidFill>
              </a:rPr>
              <a:t>1. Athrawon yn hyrwyddo rhyngweithiadau a pherthynas â myfyrwyr sy’n seiliedig ar barch, gofal ac empathi tuag at ei gilydd.</a:t>
            </a:r>
          </a:p>
          <a:p>
            <a:r>
              <a:rPr lang="cy-GB" dirty="0">
                <a:solidFill>
                  <a:srgbClr val="002060"/>
                </a:solidFill>
              </a:rPr>
              <a:t>2. Athrawon yn hyrwyddo amgylchedd positif wedi’i nodweddu gan barch, ymddiriedaeth cydweithrediad a gofal.</a:t>
            </a:r>
          </a:p>
          <a:p>
            <a:r>
              <a:rPr lang="cy-GB" dirty="0">
                <a:solidFill>
                  <a:srgbClr val="002060"/>
                </a:solidFill>
              </a:rPr>
              <a:t>3. Athrawon yn hyrwyddo cymhelliant dysgwyr.</a:t>
            </a:r>
          </a:p>
          <a:p>
            <a:r>
              <a:rPr lang="cy-GB" dirty="0">
                <a:solidFill>
                  <a:srgbClr val="002060"/>
                </a:solidFill>
              </a:rPr>
              <a:t>4. Athrawon yn creu hinsawdd o ddisgwyliadau uchel.</a:t>
            </a:r>
          </a:p>
        </p:txBody>
      </p:sp>
    </p:spTree>
    <p:extLst>
      <p:ext uri="{BB962C8B-B14F-4D97-AF65-F5344CB8AC3E}">
        <p14:creationId xmlns:p14="http://schemas.microsoft.com/office/powerpoint/2010/main" val="1172740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0" y="0"/>
            <a:ext cx="9249102"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400" b="1" dirty="0">
                <a:solidFill>
                  <a:srgbClr val="002060"/>
                </a:solidFill>
              </a:rPr>
              <a:t>Gweithgaredd (15 munud)</a:t>
            </a:r>
          </a:p>
          <a:p>
            <a:pPr algn="ctr"/>
            <a:endParaRPr lang="cy-GB" sz="4400" b="1" dirty="0">
              <a:solidFill>
                <a:srgbClr val="002060"/>
              </a:solidFill>
            </a:endParaRPr>
          </a:p>
          <a:p>
            <a:r>
              <a:rPr lang="cy-GB" sz="2400" dirty="0">
                <a:solidFill>
                  <a:srgbClr val="002060"/>
                </a:solidFill>
              </a:rPr>
              <a:t>Trafodwch a chymharwch eich hunanwerthusiadau o’ch arfer drwy ddefnyddio dimensiynau 02 a 03 o’r ‘</a:t>
            </a:r>
            <a:r>
              <a:rPr lang="cy-GB" sz="2400" dirty="0" err="1">
                <a:solidFill>
                  <a:srgbClr val="002060"/>
                </a:solidFill>
              </a:rPr>
              <a:t>Great</a:t>
            </a:r>
            <a:r>
              <a:rPr lang="cy-GB" sz="2400" dirty="0">
                <a:solidFill>
                  <a:srgbClr val="002060"/>
                </a:solidFill>
              </a:rPr>
              <a:t> </a:t>
            </a:r>
            <a:r>
              <a:rPr lang="cy-GB" sz="2400" dirty="0" err="1">
                <a:solidFill>
                  <a:srgbClr val="002060"/>
                </a:solidFill>
              </a:rPr>
              <a:t>Teaching</a:t>
            </a:r>
            <a:r>
              <a:rPr lang="cy-GB" sz="2400" dirty="0">
                <a:solidFill>
                  <a:srgbClr val="002060"/>
                </a:solidFill>
              </a:rPr>
              <a:t> </a:t>
            </a:r>
            <a:r>
              <a:rPr lang="cy-GB" sz="2400" dirty="0" err="1">
                <a:solidFill>
                  <a:srgbClr val="002060"/>
                </a:solidFill>
              </a:rPr>
              <a:t>Toolkit</a:t>
            </a:r>
            <a:r>
              <a:rPr lang="cy-GB" sz="2400" dirty="0">
                <a:solidFill>
                  <a:srgbClr val="002060"/>
                </a:solidFill>
              </a:rPr>
              <a:t>’ (</a:t>
            </a:r>
            <a:r>
              <a:rPr lang="cy-GB" sz="2400" dirty="0" err="1">
                <a:solidFill>
                  <a:srgbClr val="002060"/>
                </a:solidFill>
              </a:rPr>
              <a:t>Coe</a:t>
            </a:r>
            <a:r>
              <a:rPr lang="cy-GB" sz="2400" dirty="0">
                <a:solidFill>
                  <a:srgbClr val="002060"/>
                </a:solidFill>
              </a:rPr>
              <a:t>, 2020).</a:t>
            </a:r>
          </a:p>
          <a:p>
            <a:endParaRPr lang="cy-GB" sz="2400" dirty="0">
              <a:solidFill>
                <a:srgbClr val="002060"/>
              </a:solidFill>
            </a:endParaRPr>
          </a:p>
          <a:p>
            <a:pPr marL="342900" indent="-342900">
              <a:buFont typeface="Arial" panose="020B0604020202020204" pitchFamily="34" charset="0"/>
              <a:buChar char="•"/>
            </a:pPr>
            <a:r>
              <a:rPr lang="cy-GB" sz="2400" dirty="0">
                <a:solidFill>
                  <a:srgbClr val="002060"/>
                </a:solidFill>
              </a:rPr>
              <a:t>Sut ydych chi’n sicrhau bod eich ystafell ddosbarth yn amgylchedd cefnogol i bob dysgwr a’ch bod yn manteisio i’r eithaf ar y cyfleoedd i ddysgu?</a:t>
            </a:r>
          </a:p>
          <a:p>
            <a:pPr marL="342900" indent="-342900">
              <a:buFont typeface="Arial" panose="020B0604020202020204" pitchFamily="34" charset="0"/>
              <a:buChar char="•"/>
            </a:pPr>
            <a:r>
              <a:rPr lang="cy-GB" sz="2400" dirty="0">
                <a:solidFill>
                  <a:srgbClr val="002060"/>
                </a:solidFill>
              </a:rPr>
              <a:t>Pa anawsterau/rhwystrau ydych chi wedi’u hwynebu?</a:t>
            </a:r>
          </a:p>
          <a:p>
            <a:pPr algn="ctr"/>
            <a:endParaRPr lang="cy-GB" sz="4400" b="1" dirty="0">
              <a:solidFill>
                <a:srgbClr val="002060"/>
              </a:solidFill>
            </a:endParaRPr>
          </a:p>
          <a:p>
            <a:pPr algn="ctr"/>
            <a:endParaRPr lang="cy-GB" b="1" dirty="0">
              <a:solidFill>
                <a:srgbClr val="002060"/>
              </a:solidFill>
            </a:endParaRPr>
          </a:p>
          <a:p>
            <a:pPr algn="ctr"/>
            <a:endParaRPr lang="cy-GB" b="1" dirty="0">
              <a:solidFill>
                <a:srgbClr val="002060"/>
              </a:solidFill>
            </a:endParaRPr>
          </a:p>
          <a:p>
            <a:pPr algn="ctr"/>
            <a:endParaRPr lang="cy-GB"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8" name="Picture 7"/>
          <p:cNvPicPr>
            <a:picLocks noChangeAspect="1"/>
          </p:cNvPicPr>
          <p:nvPr/>
        </p:nvPicPr>
        <p:blipFill>
          <a:blip r:embed="rId2"/>
          <a:stretch>
            <a:fillRect/>
          </a:stretch>
        </p:blipFill>
        <p:spPr>
          <a:xfrm>
            <a:off x="147782" y="4813660"/>
            <a:ext cx="8793019" cy="1855484"/>
          </a:xfrm>
          <a:prstGeom prst="rect">
            <a:avLst/>
          </a:prstGeom>
        </p:spPr>
      </p:pic>
    </p:spTree>
    <p:extLst>
      <p:ext uri="{BB962C8B-B14F-4D97-AF65-F5344CB8AC3E}">
        <p14:creationId xmlns:p14="http://schemas.microsoft.com/office/powerpoint/2010/main" val="4274490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03136-7412-4444-8952-90F0B918310C}"/>
              </a:ext>
            </a:extLst>
          </p:cNvPr>
          <p:cNvSpPr>
            <a:spLocks noGrp="1"/>
          </p:cNvSpPr>
          <p:nvPr>
            <p:ph type="title"/>
          </p:nvPr>
        </p:nvSpPr>
        <p:spPr>
          <a:xfrm>
            <a:off x="249959" y="180643"/>
            <a:ext cx="7077767" cy="755073"/>
          </a:xfrm>
        </p:spPr>
        <p:txBody>
          <a:bodyPr/>
          <a:lstStyle/>
          <a:p>
            <a:pPr algn="ctr"/>
            <a:r>
              <a:rPr lang="cy-GB" b="1" dirty="0">
                <a:solidFill>
                  <a:srgbClr val="002060"/>
                </a:solidFill>
                <a:latin typeface="+mn-lt"/>
              </a:rPr>
              <a:t>Meysydd gwahanol o angen</a:t>
            </a:r>
          </a:p>
        </p:txBody>
      </p:sp>
      <p:graphicFrame>
        <p:nvGraphicFramePr>
          <p:cNvPr id="5" name="Content Placeholder 4">
            <a:extLst>
              <a:ext uri="{FF2B5EF4-FFF2-40B4-BE49-F238E27FC236}">
                <a16:creationId xmlns:a16="http://schemas.microsoft.com/office/drawing/2014/main" id="{0D6CA419-97C8-FE4F-AF53-29C634F60391}"/>
              </a:ext>
            </a:extLst>
          </p:cNvPr>
          <p:cNvGraphicFramePr>
            <a:graphicFrameLocks noGrp="1"/>
          </p:cNvGraphicFramePr>
          <p:nvPr>
            <p:ph idx="1"/>
            <p:extLst>
              <p:ext uri="{D42A27DB-BD31-4B8C-83A1-F6EECF244321}">
                <p14:modId xmlns:p14="http://schemas.microsoft.com/office/powerpoint/2010/main" val="2266984472"/>
              </p:ext>
            </p:extLst>
          </p:nvPr>
        </p:nvGraphicFramePr>
        <p:xfrm>
          <a:off x="139806" y="1197315"/>
          <a:ext cx="7886700" cy="2718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5A5811C5-7477-E243-8D14-935451F6FBA3}"/>
              </a:ext>
            </a:extLst>
          </p:cNvPr>
          <p:cNvPicPr>
            <a:picLocks noChangeAspect="1"/>
          </p:cNvPicPr>
          <p:nvPr/>
        </p:nvPicPr>
        <p:blipFill>
          <a:blip r:embed="rId8"/>
          <a:stretch>
            <a:fillRect/>
          </a:stretch>
        </p:blipFill>
        <p:spPr>
          <a:xfrm>
            <a:off x="316568" y="1290747"/>
            <a:ext cx="1482099" cy="1056559"/>
          </a:xfrm>
          <a:prstGeom prst="rect">
            <a:avLst/>
          </a:prstGeom>
        </p:spPr>
      </p:pic>
      <p:pic>
        <p:nvPicPr>
          <p:cNvPr id="7" name="Picture 6">
            <a:extLst>
              <a:ext uri="{FF2B5EF4-FFF2-40B4-BE49-F238E27FC236}">
                <a16:creationId xmlns:a16="http://schemas.microsoft.com/office/drawing/2014/main" id="{EAD0486D-CF7E-1449-A490-49DA188697A7}"/>
              </a:ext>
            </a:extLst>
          </p:cNvPr>
          <p:cNvPicPr>
            <a:picLocks noChangeAspect="1"/>
          </p:cNvPicPr>
          <p:nvPr/>
        </p:nvPicPr>
        <p:blipFill>
          <a:blip r:embed="rId9"/>
          <a:stretch>
            <a:fillRect/>
          </a:stretch>
        </p:blipFill>
        <p:spPr>
          <a:xfrm flipH="1">
            <a:off x="2181164" y="1252142"/>
            <a:ext cx="1500188" cy="1095164"/>
          </a:xfrm>
          <a:prstGeom prst="rect">
            <a:avLst/>
          </a:prstGeom>
        </p:spPr>
      </p:pic>
      <p:pic>
        <p:nvPicPr>
          <p:cNvPr id="9" name="Picture 8">
            <a:extLst>
              <a:ext uri="{FF2B5EF4-FFF2-40B4-BE49-F238E27FC236}">
                <a16:creationId xmlns:a16="http://schemas.microsoft.com/office/drawing/2014/main" id="{FA97324B-7B39-CD45-B375-22F7C51A051C}"/>
              </a:ext>
            </a:extLst>
          </p:cNvPr>
          <p:cNvPicPr>
            <a:picLocks noChangeAspect="1"/>
          </p:cNvPicPr>
          <p:nvPr/>
        </p:nvPicPr>
        <p:blipFill>
          <a:blip r:embed="rId10"/>
          <a:stretch>
            <a:fillRect/>
          </a:stretch>
        </p:blipFill>
        <p:spPr>
          <a:xfrm>
            <a:off x="6188310" y="1286432"/>
            <a:ext cx="1586403" cy="1079907"/>
          </a:xfrm>
          <a:prstGeom prst="rect">
            <a:avLst/>
          </a:prstGeom>
        </p:spPr>
      </p:pic>
      <p:sp>
        <p:nvSpPr>
          <p:cNvPr id="3" name="Rectangle 2"/>
          <p:cNvSpPr/>
          <p:nvPr/>
        </p:nvSpPr>
        <p:spPr>
          <a:xfrm>
            <a:off x="69993" y="3713087"/>
            <a:ext cx="8371556" cy="22412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cy-GB" sz="1600" dirty="0">
                <a:solidFill>
                  <a:srgbClr val="002060"/>
                </a:solidFill>
              </a:rPr>
              <a:t>Mae cynhwysiant yn broses lle mae pob disgybl yn manteisio ar gyfleoedd cyffredin mewn ffyrdd sy'n berthnasol i'w hanghenion, ac yn sicrhau eu bod yn perthyn yn llawn i gymuned yr ysgol. Gall cymorth neu ddarpariaeth Anghenion Dysgu Ychwanegol fod ar sawl ffurf wahanol, yn dibynnu ar anghenion unigol disgybl. Dylai pob plentyn ag Anghenion Dysgu Ychwanegol dderbyn cymorth ADY. Gelwir hyn hefyd yn Ddarpariaeth Dysgu Ychwanegol. Mae hyn yn golygu cymorth sy'n ychwanegol at neu'n wahanol i'r cymorth a roddir yn gyffredinol i blant eraill o'r un oedran.</a:t>
            </a:r>
          </a:p>
          <a:p>
            <a:pPr>
              <a:lnSpc>
                <a:spcPct val="150000"/>
              </a:lnSpc>
            </a:pPr>
            <a:endParaRPr lang="cy-GB" sz="1600" dirty="0">
              <a:solidFill>
                <a:srgbClr val="002060"/>
              </a:solidFill>
            </a:endParaRPr>
          </a:p>
        </p:txBody>
      </p:sp>
      <p:pic>
        <p:nvPicPr>
          <p:cNvPr id="4" name="Picture 3"/>
          <p:cNvPicPr>
            <a:picLocks noChangeAspect="1"/>
          </p:cNvPicPr>
          <p:nvPr/>
        </p:nvPicPr>
        <p:blipFill>
          <a:blip r:embed="rId11"/>
          <a:stretch>
            <a:fillRect/>
          </a:stretch>
        </p:blipFill>
        <p:spPr>
          <a:xfrm>
            <a:off x="4193309" y="1271713"/>
            <a:ext cx="1558652" cy="1094626"/>
          </a:xfrm>
          <a:prstGeom prst="rect">
            <a:avLst/>
          </a:prstGeom>
        </p:spPr>
      </p:pic>
    </p:spTree>
    <p:extLst>
      <p:ext uri="{BB962C8B-B14F-4D97-AF65-F5344CB8AC3E}">
        <p14:creationId xmlns:p14="http://schemas.microsoft.com/office/powerpoint/2010/main" val="4034357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0" y="0"/>
            <a:ext cx="9249102"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400" b="1" dirty="0">
                <a:solidFill>
                  <a:srgbClr val="002060"/>
                </a:solidFill>
              </a:rPr>
              <a:t>Gweithgaredd (15 munud)</a:t>
            </a:r>
          </a:p>
          <a:p>
            <a:pPr algn="ctr"/>
            <a:endParaRPr lang="cy-GB" sz="4400" b="1" dirty="0">
              <a:solidFill>
                <a:srgbClr val="002060"/>
              </a:solidFill>
            </a:endParaRPr>
          </a:p>
          <a:p>
            <a:r>
              <a:rPr lang="cy-GB" sz="2400" dirty="0">
                <a:solidFill>
                  <a:srgbClr val="002060"/>
                </a:solidFill>
              </a:rPr>
              <a:t>Trafodwch a chymharwch eich profiad personol o gynorthwyo dysgwyr ag ystod eang o anghenion.</a:t>
            </a:r>
          </a:p>
          <a:p>
            <a:endParaRPr lang="cy-GB" sz="2400" dirty="0">
              <a:solidFill>
                <a:srgbClr val="002060"/>
              </a:solidFill>
            </a:endParaRPr>
          </a:p>
          <a:p>
            <a:pPr marL="342900" indent="-342900">
              <a:buFont typeface="Arial" panose="020B0604020202020204" pitchFamily="34" charset="0"/>
              <a:buChar char="•"/>
            </a:pPr>
            <a:r>
              <a:rPr lang="cy-GB" sz="2400" dirty="0">
                <a:solidFill>
                  <a:srgbClr val="002060"/>
                </a:solidFill>
              </a:rPr>
              <a:t>Pa heriau ydych chi wedi’u hwynebu?</a:t>
            </a:r>
          </a:p>
          <a:p>
            <a:pPr marL="342900" indent="-342900">
              <a:buFont typeface="Arial" panose="020B0604020202020204" pitchFamily="34" charset="0"/>
              <a:buChar char="•"/>
            </a:pPr>
            <a:r>
              <a:rPr lang="cy-GB" sz="2400" dirty="0">
                <a:solidFill>
                  <a:srgbClr val="002060"/>
                </a:solidFill>
              </a:rPr>
              <a:t>Pa strategaethau sydd wedi bod yn llwyddiannus?</a:t>
            </a:r>
          </a:p>
          <a:p>
            <a:endParaRPr lang="cy-GB" sz="2400" b="1" dirty="0">
              <a:solidFill>
                <a:srgbClr val="002060"/>
              </a:solidFill>
            </a:endParaRPr>
          </a:p>
          <a:p>
            <a:endParaRPr lang="cy-GB" b="1" dirty="0">
              <a:solidFill>
                <a:srgbClr val="002060"/>
              </a:solidFill>
            </a:endParaRPr>
          </a:p>
          <a:p>
            <a:pPr algn="ctr"/>
            <a:endParaRPr lang="cy-GB" b="1" dirty="0">
              <a:solidFill>
                <a:srgbClr val="002060"/>
              </a:solidFill>
            </a:endParaRPr>
          </a:p>
          <a:p>
            <a:pPr algn="ctr"/>
            <a:endParaRPr lang="cy-GB"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8" name="Picture 7"/>
          <p:cNvPicPr>
            <a:picLocks noChangeAspect="1"/>
          </p:cNvPicPr>
          <p:nvPr/>
        </p:nvPicPr>
        <p:blipFill>
          <a:blip r:embed="rId2"/>
          <a:stretch>
            <a:fillRect/>
          </a:stretch>
        </p:blipFill>
        <p:spPr>
          <a:xfrm>
            <a:off x="147782" y="4813660"/>
            <a:ext cx="8793019" cy="1855484"/>
          </a:xfrm>
          <a:prstGeom prst="rect">
            <a:avLst/>
          </a:prstGeom>
        </p:spPr>
      </p:pic>
    </p:spTree>
    <p:extLst>
      <p:ext uri="{BB962C8B-B14F-4D97-AF65-F5344CB8AC3E}">
        <p14:creationId xmlns:p14="http://schemas.microsoft.com/office/powerpoint/2010/main" val="1989655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73" y="4908"/>
            <a:ext cx="7333672" cy="1325563"/>
          </a:xfrm>
        </p:spPr>
        <p:txBody>
          <a:bodyPr>
            <a:normAutofit/>
          </a:bodyPr>
          <a:lstStyle/>
          <a:p>
            <a:pPr algn="ctr"/>
            <a:r>
              <a:rPr lang="cy-GB" sz="4000" b="1">
                <a:solidFill>
                  <a:srgbClr val="002060"/>
                </a:solidFill>
                <a:latin typeface="+mn-lt"/>
              </a:rPr>
              <a:t>Sut ydym yn gwybod bod cynhwysiant yn llwyddiannus?</a:t>
            </a:r>
            <a:endParaRPr lang="cy-GB" sz="4000">
              <a:latin typeface="+mn-lt"/>
            </a:endParaRPr>
          </a:p>
        </p:txBody>
      </p:sp>
      <p:sp>
        <p:nvSpPr>
          <p:cNvPr id="3" name="Content Placeholder 2"/>
          <p:cNvSpPr>
            <a:spLocks noGrp="1"/>
          </p:cNvSpPr>
          <p:nvPr>
            <p:ph idx="1"/>
          </p:nvPr>
        </p:nvSpPr>
        <p:spPr>
          <a:xfrm>
            <a:off x="120073" y="1330471"/>
            <a:ext cx="8009319" cy="4433020"/>
          </a:xfrm>
        </p:spPr>
        <p:txBody>
          <a:bodyPr>
            <a:normAutofit fontScale="70000" lnSpcReduction="20000"/>
          </a:bodyPr>
          <a:lstStyle/>
          <a:p>
            <a:pPr marL="0" indent="0">
              <a:lnSpc>
                <a:spcPct val="150000"/>
              </a:lnSpc>
              <a:buNone/>
            </a:pPr>
            <a:r>
              <a:rPr lang="cy-GB" sz="2700" dirty="0">
                <a:solidFill>
                  <a:srgbClr val="002060"/>
                </a:solidFill>
              </a:rPr>
              <a:t>Awgrymodd </a:t>
            </a:r>
            <a:r>
              <a:rPr lang="cy-GB" sz="2700" dirty="0" err="1">
                <a:solidFill>
                  <a:srgbClr val="002060"/>
                </a:solidFill>
              </a:rPr>
              <a:t>Schuelka</a:t>
            </a:r>
            <a:r>
              <a:rPr lang="cy-GB" sz="2700" dirty="0">
                <a:solidFill>
                  <a:srgbClr val="002060"/>
                </a:solidFill>
              </a:rPr>
              <a:t> (2018) y gellir gwerthuso cynhwysiant drwy fyfyrio ar fewnbynnau, prosesau ac allbynnau a bod y canlynol yn arwydd o gynhwysiant llwyddiannus:</a:t>
            </a:r>
          </a:p>
          <a:p>
            <a:pPr marL="0" indent="0">
              <a:lnSpc>
                <a:spcPct val="150000"/>
              </a:lnSpc>
              <a:buNone/>
            </a:pPr>
            <a:r>
              <a:rPr lang="cy-GB" dirty="0">
                <a:solidFill>
                  <a:srgbClr val="002060"/>
                </a:solidFill>
              </a:rPr>
              <a:t>1. polisïau cynhwysol sy’n hyrwyddo deilliannau uchel i bob myfyriwr;</a:t>
            </a:r>
          </a:p>
          <a:p>
            <a:pPr marL="0" indent="0">
              <a:lnSpc>
                <a:spcPct val="150000"/>
              </a:lnSpc>
              <a:buNone/>
            </a:pPr>
            <a:r>
              <a:rPr lang="cy-GB" dirty="0">
                <a:solidFill>
                  <a:srgbClr val="002060"/>
                </a:solidFill>
              </a:rPr>
              <a:t>2. cwricwlwm hyblyg ac ystwyth;</a:t>
            </a:r>
          </a:p>
          <a:p>
            <a:pPr marL="0" indent="0">
              <a:lnSpc>
                <a:spcPct val="150000"/>
              </a:lnSpc>
              <a:buNone/>
            </a:pPr>
            <a:r>
              <a:rPr lang="cy-GB" dirty="0">
                <a:solidFill>
                  <a:srgbClr val="002060"/>
                </a:solidFill>
              </a:rPr>
              <a:t>3. arweinyddiaeth gref a chynorthwyol yn yr ysgol;</a:t>
            </a:r>
          </a:p>
          <a:p>
            <a:pPr marL="0" indent="0">
              <a:lnSpc>
                <a:spcPct val="150000"/>
              </a:lnSpc>
              <a:buNone/>
            </a:pPr>
            <a:r>
              <a:rPr lang="cy-GB" dirty="0">
                <a:solidFill>
                  <a:srgbClr val="002060"/>
                </a:solidFill>
              </a:rPr>
              <a:t>4. dosbarthu adnoddau’n deg; ac</a:t>
            </a:r>
          </a:p>
          <a:p>
            <a:pPr marL="0" indent="0">
              <a:lnSpc>
                <a:spcPct val="150000"/>
              </a:lnSpc>
              <a:buNone/>
            </a:pPr>
            <a:r>
              <a:rPr lang="cy-GB" dirty="0">
                <a:solidFill>
                  <a:srgbClr val="002060"/>
                </a:solidFill>
              </a:rPr>
              <a:t>5. </a:t>
            </a:r>
            <a:r>
              <a:rPr lang="cy-GB" sz="2700" dirty="0">
                <a:solidFill>
                  <a:srgbClr val="002060"/>
                </a:solidFill>
              </a:rPr>
              <a:t>athrawon sydd wedi'u hyfforddi mewn addysgeg gynhwysol ac sy'n ystyried mai eu gwaith yw addysgu pob dysgwr mewn ystafell ddosbarth amrywiol.</a:t>
            </a:r>
            <a:endParaRPr lang="cy-GB" dirty="0"/>
          </a:p>
        </p:txBody>
      </p:sp>
    </p:spTree>
    <p:extLst>
      <p:ext uri="{BB962C8B-B14F-4D97-AF65-F5344CB8AC3E}">
        <p14:creationId xmlns:p14="http://schemas.microsoft.com/office/powerpoint/2010/main" val="2494815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105103" y="0"/>
            <a:ext cx="9354205"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400" b="1" dirty="0">
                <a:solidFill>
                  <a:srgbClr val="002060"/>
                </a:solidFill>
              </a:rPr>
              <a:t>Tasg grŵp trafod (30 munud)</a:t>
            </a:r>
          </a:p>
          <a:p>
            <a:pPr algn="ctr"/>
            <a:endParaRPr lang="cy-GB" sz="4400" b="1" dirty="0">
              <a:solidFill>
                <a:srgbClr val="002060"/>
              </a:solidFill>
            </a:endParaRPr>
          </a:p>
          <a:p>
            <a:r>
              <a:rPr lang="cy-GB" sz="2400" dirty="0">
                <a:solidFill>
                  <a:srgbClr val="002060"/>
                </a:solidFill>
              </a:rPr>
              <a:t>Yn eich grŵp trafod atebwch y cwestiynau canlynol a lluniwch gysylltiadau ag enghreifftiau o arfer da (eich hun a’ch lleoliad). Rhowch eich meddyliau at ei gilydd, e.e. ar ffurf sleid(iau) PPT neu fap meddwl y gellir ei rannu a’i gymharu ag eraill drwy eu postio i’r </a:t>
            </a:r>
            <a:r>
              <a:rPr lang="cy-GB" sz="2400" dirty="0" err="1">
                <a:solidFill>
                  <a:srgbClr val="002060"/>
                </a:solidFill>
              </a:rPr>
              <a:t>Padlet</a:t>
            </a:r>
            <a:r>
              <a:rPr lang="cy-GB" sz="2400" dirty="0">
                <a:solidFill>
                  <a:srgbClr val="002060"/>
                </a:solidFill>
              </a:rPr>
              <a:t> ar ddiwedd y sesiwn.</a:t>
            </a:r>
            <a:endParaRPr lang="cy-GB" sz="2400" dirty="0">
              <a:effectLst/>
              <a:latin typeface="Segoe UI Web (West European)"/>
            </a:endParaRPr>
          </a:p>
          <a:p>
            <a:endParaRPr lang="cy-GB" sz="2400" dirty="0">
              <a:solidFill>
                <a:srgbClr val="002060"/>
              </a:solidFill>
            </a:endParaRPr>
          </a:p>
          <a:p>
            <a:pPr marL="342900" indent="-342900">
              <a:buFont typeface="Arial" panose="020B0604020202020204" pitchFamily="34" charset="0"/>
              <a:buChar char="•"/>
            </a:pPr>
            <a:r>
              <a:rPr lang="cy-GB" sz="2400" b="1" dirty="0">
                <a:solidFill>
                  <a:srgbClr val="C00000"/>
                </a:solidFill>
              </a:rPr>
              <a:t>Sut y gallwn hyrwyddo arfer cynhwysol da yn ein lleoliadau? </a:t>
            </a:r>
          </a:p>
          <a:p>
            <a:pPr marL="342900" indent="-342900">
              <a:buFont typeface="Arial" panose="020B0604020202020204" pitchFamily="34" charset="0"/>
              <a:buChar char="•"/>
            </a:pPr>
            <a:r>
              <a:rPr lang="cy-GB" sz="2400" b="1" dirty="0">
                <a:solidFill>
                  <a:srgbClr val="C00000"/>
                </a:solidFill>
              </a:rPr>
              <a:t>Pa mor llwyddiannus yw cynhwysiant yn ein lleoliadau? </a:t>
            </a:r>
          </a:p>
          <a:p>
            <a:pPr marL="342900" indent="-342900">
              <a:buFont typeface="Arial" panose="020B0604020202020204" pitchFamily="34" charset="0"/>
              <a:buChar char="•"/>
            </a:pPr>
            <a:r>
              <a:rPr lang="cy-GB" sz="2400" b="1" dirty="0">
                <a:solidFill>
                  <a:srgbClr val="C00000"/>
                </a:solidFill>
              </a:rPr>
              <a:t>Sut y gallwn fesur llwyddiant cynhwysiant?</a:t>
            </a:r>
          </a:p>
          <a:p>
            <a:endParaRPr lang="cy-GB" sz="2400" b="1" dirty="0">
              <a:solidFill>
                <a:srgbClr val="C00000"/>
              </a:solidFill>
            </a:endParaRPr>
          </a:p>
          <a:p>
            <a:endParaRPr lang="cy-GB" sz="2400" b="1" dirty="0">
              <a:solidFill>
                <a:srgbClr val="C00000"/>
              </a:solidFill>
            </a:endParaRPr>
          </a:p>
          <a:p>
            <a:endParaRPr lang="cy-GB" sz="2400" b="1" dirty="0">
              <a:solidFill>
                <a:srgbClr val="C00000"/>
              </a:solidFill>
            </a:endParaRPr>
          </a:p>
          <a:p>
            <a:endParaRPr lang="cy-GB" sz="2400" b="1" dirty="0">
              <a:solidFill>
                <a:srgbClr val="C00000"/>
              </a:solidFill>
            </a:endParaRPr>
          </a:p>
          <a:p>
            <a:endParaRPr lang="cy-GB"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8" name="Picture 7"/>
          <p:cNvPicPr>
            <a:picLocks noChangeAspect="1"/>
          </p:cNvPicPr>
          <p:nvPr/>
        </p:nvPicPr>
        <p:blipFill>
          <a:blip r:embed="rId2"/>
          <a:stretch>
            <a:fillRect/>
          </a:stretch>
        </p:blipFill>
        <p:spPr>
          <a:xfrm>
            <a:off x="147782" y="4876800"/>
            <a:ext cx="8793019" cy="1652284"/>
          </a:xfrm>
          <a:prstGeom prst="rect">
            <a:avLst/>
          </a:prstGeom>
        </p:spPr>
      </p:pic>
    </p:spTree>
    <p:extLst>
      <p:ext uri="{BB962C8B-B14F-4D97-AF65-F5344CB8AC3E}">
        <p14:creationId xmlns:p14="http://schemas.microsoft.com/office/powerpoint/2010/main" val="4798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597E-AFFA-B14D-B2CA-33B55BD088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B876CB6-9D6F-8E48-BE18-D1B0C8A0D56E}"/>
              </a:ext>
            </a:extLst>
          </p:cNvPr>
          <p:cNvSpPr>
            <a:spLocks noGrp="1"/>
          </p:cNvSpPr>
          <p:nvPr>
            <p:ph idx="1"/>
          </p:nvPr>
        </p:nvSpPr>
        <p:spPr/>
        <p:txBody>
          <a:bodyPr/>
          <a:lstStyle/>
          <a:p>
            <a:endParaRPr lang="en-US" dirty="0"/>
          </a:p>
        </p:txBody>
      </p:sp>
      <p:sp>
        <p:nvSpPr>
          <p:cNvPr id="6" name="Rectangle 5">
            <a:extLst>
              <a:ext uri="{FF2B5EF4-FFF2-40B4-BE49-F238E27FC236}">
                <a16:creationId xmlns:a16="http://schemas.microsoft.com/office/drawing/2014/main" id="{3FF13CC8-21D2-0C4C-852D-54D613DE7E9F}"/>
              </a:ext>
            </a:extLst>
          </p:cNvPr>
          <p:cNvSpPr/>
          <p:nvPr/>
        </p:nvSpPr>
        <p:spPr>
          <a:xfrm>
            <a:off x="-105105" y="0"/>
            <a:ext cx="9354205"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628650" y="2112171"/>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800" dirty="0">
                <a:solidFill>
                  <a:srgbClr val="FFFFCC"/>
                </a:solidFill>
                <a:latin typeface="Helvetica" pitchFamily="2" charset="0"/>
              </a:rPr>
              <a:t>Pan gaiff addysg gynhwysol ei derbyn yn llawn, rydym yn rhoi’r gorau i’r syniad bod yn rhaid i blant fod yn ‘arferol’ i gyfrannu at y byd</a:t>
            </a:r>
          </a:p>
          <a:p>
            <a:pPr algn="ctr"/>
            <a:endParaRPr lang="cy-GB" sz="4800" dirty="0">
              <a:solidFill>
                <a:srgbClr val="FFFFCC"/>
              </a:solidFill>
              <a:latin typeface="Helvetica" pitchFamily="2" charset="0"/>
            </a:endParaRPr>
          </a:p>
          <a:p>
            <a:pPr algn="r"/>
            <a:r>
              <a:rPr lang="cy-GB" sz="4800" dirty="0">
                <a:solidFill>
                  <a:srgbClr val="FFFFCC"/>
                </a:solidFill>
                <a:latin typeface="Helvetica" pitchFamily="2" charset="0"/>
              </a:rPr>
              <a:t>Norman </a:t>
            </a:r>
            <a:r>
              <a:rPr lang="cy-GB" sz="4800" dirty="0" err="1">
                <a:solidFill>
                  <a:srgbClr val="FFFFCC"/>
                </a:solidFill>
                <a:latin typeface="Helvetica" pitchFamily="2" charset="0"/>
              </a:rPr>
              <a:t>Kunc</a:t>
            </a:r>
            <a:endParaRPr lang="cy-GB" sz="8800" dirty="0">
              <a:solidFill>
                <a:schemeClr val="bg1"/>
              </a:solidFill>
              <a:latin typeface="Helvetica" pitchFamily="2" charset="0"/>
            </a:endParaRPr>
          </a:p>
        </p:txBody>
      </p:sp>
    </p:spTree>
    <p:extLst>
      <p:ext uri="{BB962C8B-B14F-4D97-AF65-F5344CB8AC3E}">
        <p14:creationId xmlns:p14="http://schemas.microsoft.com/office/powerpoint/2010/main" val="14609873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F99C6E756E3D84E8B1A0D94836D794A" ma:contentTypeVersion="10" ma:contentTypeDescription="Create a new document." ma:contentTypeScope="" ma:versionID="825988adf8553a6f8d9df5cb6927edbd">
  <xsd:schema xmlns:xsd="http://www.w3.org/2001/XMLSchema" xmlns:xs="http://www.w3.org/2001/XMLSchema" xmlns:p="http://schemas.microsoft.com/office/2006/metadata/properties" xmlns:ns2="c697bc9e-ecf6-4086-8cbb-eb9131efbefa" targetNamespace="http://schemas.microsoft.com/office/2006/metadata/properties" ma:root="true" ma:fieldsID="369d9c94a53587ef0b707512cf425391" ns2:_="">
    <xsd:import namespace="c697bc9e-ecf6-4086-8cbb-eb9131efbef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97bc9e-ecf6-4086-8cbb-eb9131efbe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0276D73-970E-4A56-A708-6A725F7E3619}">
  <ds:schemaRefs>
    <ds:schemaRef ds:uri="http://purl.org/dc/terms/"/>
    <ds:schemaRef ds:uri="c697bc9e-ecf6-4086-8cbb-eb9131efbefa"/>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5B05C112-2E17-455D-A2B2-209E88E94730}"/>
</file>

<file path=customXml/itemProps3.xml><?xml version="1.0" encoding="utf-8"?>
<ds:datastoreItem xmlns:ds="http://schemas.openxmlformats.org/officeDocument/2006/customXml" ds:itemID="{6EE536C0-CB8F-4E4C-8BC1-62089C6B7AF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1325</TotalTime>
  <Words>661</Words>
  <Application>Microsoft Office PowerPoint</Application>
  <PresentationFormat>On-screen Show (4:3)</PresentationFormat>
  <Paragraphs>58</Paragraphs>
  <Slides>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Helvetica</vt:lpstr>
      <vt:lpstr>Segoe UI Web (West European)</vt:lpstr>
      <vt:lpstr>Office Theme</vt:lpstr>
      <vt:lpstr>Llinyn Craidd Un - Dadleuon ynghylch cynhwysiant mewn addysg  Sesiwn (3) – Dulliau o hyrwyddo cynhwysiant mewn ysgolion a lleoliadau AB </vt:lpstr>
      <vt:lpstr>Cyflwyniad</vt:lpstr>
      <vt:lpstr> Dulliau o hyrwyddo cynhwysiant mewn ysgolion a lleoliadau AB </vt:lpstr>
      <vt:lpstr>PowerPoint Presentation</vt:lpstr>
      <vt:lpstr>Meysydd gwahanol o angen</vt:lpstr>
      <vt:lpstr>PowerPoint Presentation</vt:lpstr>
      <vt:lpstr>Sut ydym yn gwybod bod cynhwysiant yn llwyddiannus?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David Parry</cp:lastModifiedBy>
  <cp:revision>31</cp:revision>
  <dcterms:created xsi:type="dcterms:W3CDTF">2021-06-18T14:15:35Z</dcterms:created>
  <dcterms:modified xsi:type="dcterms:W3CDTF">2021-09-22T13:22:00Z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0x010100FF99C6E756E3D84E8B1A0D94836D794A</vt:lpwstr>
  </property>
</Properties>
</file>