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69" r:id="rId4"/>
    <p:sldId id="261" r:id="rId5"/>
    <p:sldId id="258" r:id="rId6"/>
    <p:sldId id="259" r:id="rId7"/>
    <p:sldId id="270" r:id="rId8"/>
    <p:sldId id="271" r:id="rId9"/>
    <p:sldId id="274" r:id="rId10"/>
    <p:sldId id="272" r:id="rId11"/>
    <p:sldId id="273"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my Drewett" initials="AD" lastIdx="2" clrIdx="0">
    <p:extLst>
      <p:ext uri="{19B8F6BF-5375-455C-9EA6-DF929625EA0E}">
        <p15:presenceInfo xmlns:p15="http://schemas.microsoft.com/office/powerpoint/2012/main" userId="77709bd32c5a551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5F4894-BA4B-4EA6-87C9-EDF91F8D4E4F}" v="145" dt="2021-01-03T14:19:26.31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8518" autoAdjust="0"/>
  </p:normalViewPr>
  <p:slideViewPr>
    <p:cSldViewPr snapToGrid="0">
      <p:cViewPr varScale="1">
        <p:scale>
          <a:sx n="64" d="100"/>
          <a:sy n="64" d="100"/>
        </p:scale>
        <p:origin x="1426"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y Drewett" userId="77709bd32c5a5517" providerId="LiveId" clId="{C07FCE71-8FC9-40C9-BE56-C1B48A235996}"/>
    <pc:docChg chg="modSld">
      <pc:chgData name="Amy Drewett" userId="77709bd32c5a5517" providerId="LiveId" clId="{C07FCE71-8FC9-40C9-BE56-C1B48A235996}" dt="2021-01-03T16:21:00.659" v="8" actId="207"/>
      <pc:docMkLst>
        <pc:docMk/>
      </pc:docMkLst>
      <pc:sldChg chg="modSp mod">
        <pc:chgData name="Amy Drewett" userId="77709bd32c5a5517" providerId="LiveId" clId="{C07FCE71-8FC9-40C9-BE56-C1B48A235996}" dt="2021-01-03T16:21:00.659" v="8" actId="207"/>
        <pc:sldMkLst>
          <pc:docMk/>
          <pc:sldMk cId="1339615018" sldId="273"/>
        </pc:sldMkLst>
        <pc:spChg chg="mod">
          <ac:chgData name="Amy Drewett" userId="77709bd32c5a5517" providerId="LiveId" clId="{C07FCE71-8FC9-40C9-BE56-C1B48A235996}" dt="2021-01-03T16:21:00.659" v="8" actId="207"/>
          <ac:spMkLst>
            <pc:docMk/>
            <pc:sldMk cId="1339615018" sldId="273"/>
            <ac:spMk id="2" creationId="{79CE3869-E8C2-46B4-8493-0CB717313E86}"/>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F36AA09-CAD9-401F-B3FF-7B472428DEDA}"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8FE92061-6772-4632-AE00-C2A336FFC825}">
      <dgm:prSet/>
      <dgm:spPr/>
      <dgm:t>
        <a:bodyPr/>
        <a:lstStyle/>
        <a:p>
          <a:r>
            <a:rPr lang="en-GB" dirty="0"/>
            <a:t>Self actualisation occurs when all basic and lower needs are met.</a:t>
          </a:r>
          <a:endParaRPr lang="en-US" dirty="0"/>
        </a:p>
      </dgm:t>
    </dgm:pt>
    <dgm:pt modelId="{D1334557-1208-4F26-8153-A9810CFD5830}" type="parTrans" cxnId="{F124DA15-111E-44CF-A4DE-E8BD38C52649}">
      <dgm:prSet/>
      <dgm:spPr/>
      <dgm:t>
        <a:bodyPr/>
        <a:lstStyle/>
        <a:p>
          <a:endParaRPr lang="en-US"/>
        </a:p>
      </dgm:t>
    </dgm:pt>
    <dgm:pt modelId="{8BDB64DF-80B2-458B-AD4D-9502FFEB2F4F}" type="sibTrans" cxnId="{F124DA15-111E-44CF-A4DE-E8BD38C52649}">
      <dgm:prSet/>
      <dgm:spPr/>
      <dgm:t>
        <a:bodyPr/>
        <a:lstStyle/>
        <a:p>
          <a:endParaRPr lang="en-US"/>
        </a:p>
      </dgm:t>
    </dgm:pt>
    <dgm:pt modelId="{86E9D540-B431-4C52-A507-B31558B27B1D}">
      <dgm:prSet/>
      <dgm:spPr/>
      <dgm:t>
        <a:bodyPr/>
        <a:lstStyle/>
        <a:p>
          <a:r>
            <a:rPr lang="en-GB" dirty="0"/>
            <a:t>It is a continuous process. </a:t>
          </a:r>
          <a:endParaRPr lang="en-US" dirty="0"/>
        </a:p>
      </dgm:t>
    </dgm:pt>
    <dgm:pt modelId="{757F08C1-21A6-4665-A257-BCE364232760}" type="parTrans" cxnId="{10A8770E-A9BC-4747-9F70-E627481C300D}">
      <dgm:prSet/>
      <dgm:spPr/>
      <dgm:t>
        <a:bodyPr/>
        <a:lstStyle/>
        <a:p>
          <a:endParaRPr lang="en-US"/>
        </a:p>
      </dgm:t>
    </dgm:pt>
    <dgm:pt modelId="{2F0A7CB4-2813-4CA3-8AED-D9446AE0C590}" type="sibTrans" cxnId="{10A8770E-A9BC-4747-9F70-E627481C300D}">
      <dgm:prSet/>
      <dgm:spPr/>
      <dgm:t>
        <a:bodyPr/>
        <a:lstStyle/>
        <a:p>
          <a:endParaRPr lang="en-US"/>
        </a:p>
      </dgm:t>
    </dgm:pt>
    <dgm:pt modelId="{57686F14-34C7-415B-AD5B-07CD066C9CA4}">
      <dgm:prSet/>
      <dgm:spPr/>
      <dgm:t>
        <a:bodyPr/>
        <a:lstStyle/>
        <a:p>
          <a:r>
            <a:rPr lang="en-GB" dirty="0"/>
            <a:t>It allows a person to grow and build on them selves.</a:t>
          </a:r>
          <a:endParaRPr lang="en-US" dirty="0"/>
        </a:p>
      </dgm:t>
    </dgm:pt>
    <dgm:pt modelId="{03DA0F6A-AEF2-44D6-8CD2-68A05B989927}" type="parTrans" cxnId="{5F7C5FC4-AE53-4DCF-9CB5-E082FEFC7312}">
      <dgm:prSet/>
      <dgm:spPr/>
      <dgm:t>
        <a:bodyPr/>
        <a:lstStyle/>
        <a:p>
          <a:endParaRPr lang="en-US"/>
        </a:p>
      </dgm:t>
    </dgm:pt>
    <dgm:pt modelId="{08FEAEEC-6056-48C6-9B09-44DAC71D8759}" type="sibTrans" cxnId="{5F7C5FC4-AE53-4DCF-9CB5-E082FEFC7312}">
      <dgm:prSet/>
      <dgm:spPr/>
      <dgm:t>
        <a:bodyPr/>
        <a:lstStyle/>
        <a:p>
          <a:endParaRPr lang="en-US"/>
        </a:p>
      </dgm:t>
    </dgm:pt>
    <dgm:pt modelId="{9BE869F5-C8A7-4639-BC3D-9C7627D86E44}">
      <dgm:prSet/>
      <dgm:spPr/>
      <dgm:t>
        <a:bodyPr/>
        <a:lstStyle/>
        <a:p>
          <a:r>
            <a:rPr lang="en-GB" dirty="0"/>
            <a:t>It can be a lengthily, time consuming process and may seem impossible if people are not able to meet the needs lower down the table.  </a:t>
          </a:r>
          <a:endParaRPr lang="en-US" dirty="0"/>
        </a:p>
      </dgm:t>
    </dgm:pt>
    <dgm:pt modelId="{86F889EA-8F52-477E-937B-50FE9A2442BE}" type="parTrans" cxnId="{E9DD8AED-4539-493F-8F85-D10A2D911774}">
      <dgm:prSet/>
      <dgm:spPr/>
      <dgm:t>
        <a:bodyPr/>
        <a:lstStyle/>
        <a:p>
          <a:endParaRPr lang="en-US"/>
        </a:p>
      </dgm:t>
    </dgm:pt>
    <dgm:pt modelId="{93740F7B-4E96-42EF-AEBA-938E8FD0C764}" type="sibTrans" cxnId="{E9DD8AED-4539-493F-8F85-D10A2D911774}">
      <dgm:prSet/>
      <dgm:spPr/>
      <dgm:t>
        <a:bodyPr/>
        <a:lstStyle/>
        <a:p>
          <a:endParaRPr lang="en-US"/>
        </a:p>
      </dgm:t>
    </dgm:pt>
    <dgm:pt modelId="{1A67DAC1-FE46-4B68-8CC9-38B909430C9D}" type="pres">
      <dgm:prSet presAssocID="{EF36AA09-CAD9-401F-B3FF-7B472428DEDA}" presName="linear" presStyleCnt="0">
        <dgm:presLayoutVars>
          <dgm:animLvl val="lvl"/>
          <dgm:resizeHandles val="exact"/>
        </dgm:presLayoutVars>
      </dgm:prSet>
      <dgm:spPr/>
    </dgm:pt>
    <dgm:pt modelId="{3AD0C110-2604-4381-A75B-63D7099E0463}" type="pres">
      <dgm:prSet presAssocID="{8FE92061-6772-4632-AE00-C2A336FFC825}" presName="parentText" presStyleLbl="node1" presStyleIdx="0" presStyleCnt="4">
        <dgm:presLayoutVars>
          <dgm:chMax val="0"/>
          <dgm:bulletEnabled val="1"/>
        </dgm:presLayoutVars>
      </dgm:prSet>
      <dgm:spPr/>
    </dgm:pt>
    <dgm:pt modelId="{70D56167-B87E-46CB-93AE-54A68F476F52}" type="pres">
      <dgm:prSet presAssocID="{8BDB64DF-80B2-458B-AD4D-9502FFEB2F4F}" presName="spacer" presStyleCnt="0"/>
      <dgm:spPr/>
    </dgm:pt>
    <dgm:pt modelId="{AB67C793-7164-4D16-88A2-400472BF847D}" type="pres">
      <dgm:prSet presAssocID="{86E9D540-B431-4C52-A507-B31558B27B1D}" presName="parentText" presStyleLbl="node1" presStyleIdx="1" presStyleCnt="4">
        <dgm:presLayoutVars>
          <dgm:chMax val="0"/>
          <dgm:bulletEnabled val="1"/>
        </dgm:presLayoutVars>
      </dgm:prSet>
      <dgm:spPr/>
    </dgm:pt>
    <dgm:pt modelId="{4058138D-2024-4362-B8A3-4905E10FFA8B}" type="pres">
      <dgm:prSet presAssocID="{2F0A7CB4-2813-4CA3-8AED-D9446AE0C590}" presName="spacer" presStyleCnt="0"/>
      <dgm:spPr/>
    </dgm:pt>
    <dgm:pt modelId="{C0E49C58-7237-4A07-988B-8F56E7C66B68}" type="pres">
      <dgm:prSet presAssocID="{57686F14-34C7-415B-AD5B-07CD066C9CA4}" presName="parentText" presStyleLbl="node1" presStyleIdx="2" presStyleCnt="4">
        <dgm:presLayoutVars>
          <dgm:chMax val="0"/>
          <dgm:bulletEnabled val="1"/>
        </dgm:presLayoutVars>
      </dgm:prSet>
      <dgm:spPr/>
    </dgm:pt>
    <dgm:pt modelId="{6BD5B029-D87F-436B-B650-581C7D80DDAB}" type="pres">
      <dgm:prSet presAssocID="{08FEAEEC-6056-48C6-9B09-44DAC71D8759}" presName="spacer" presStyleCnt="0"/>
      <dgm:spPr/>
    </dgm:pt>
    <dgm:pt modelId="{42680C33-B257-4EFC-9480-02C915455655}" type="pres">
      <dgm:prSet presAssocID="{9BE869F5-C8A7-4639-BC3D-9C7627D86E44}" presName="parentText" presStyleLbl="node1" presStyleIdx="3" presStyleCnt="4">
        <dgm:presLayoutVars>
          <dgm:chMax val="0"/>
          <dgm:bulletEnabled val="1"/>
        </dgm:presLayoutVars>
      </dgm:prSet>
      <dgm:spPr/>
    </dgm:pt>
  </dgm:ptLst>
  <dgm:cxnLst>
    <dgm:cxn modelId="{10A8770E-A9BC-4747-9F70-E627481C300D}" srcId="{EF36AA09-CAD9-401F-B3FF-7B472428DEDA}" destId="{86E9D540-B431-4C52-A507-B31558B27B1D}" srcOrd="1" destOrd="0" parTransId="{757F08C1-21A6-4665-A257-BCE364232760}" sibTransId="{2F0A7CB4-2813-4CA3-8AED-D9446AE0C590}"/>
    <dgm:cxn modelId="{F124DA15-111E-44CF-A4DE-E8BD38C52649}" srcId="{EF36AA09-CAD9-401F-B3FF-7B472428DEDA}" destId="{8FE92061-6772-4632-AE00-C2A336FFC825}" srcOrd="0" destOrd="0" parTransId="{D1334557-1208-4F26-8153-A9810CFD5830}" sibTransId="{8BDB64DF-80B2-458B-AD4D-9502FFEB2F4F}"/>
    <dgm:cxn modelId="{8431E71C-7354-495D-A8F2-B9AD735C3D24}" type="presOf" srcId="{57686F14-34C7-415B-AD5B-07CD066C9CA4}" destId="{C0E49C58-7237-4A07-988B-8F56E7C66B68}" srcOrd="0" destOrd="0" presId="urn:microsoft.com/office/officeart/2005/8/layout/vList2"/>
    <dgm:cxn modelId="{C6D8C0B1-ACAD-457B-BCA1-BD5401D71992}" type="presOf" srcId="{9BE869F5-C8A7-4639-BC3D-9C7627D86E44}" destId="{42680C33-B257-4EFC-9480-02C915455655}" srcOrd="0" destOrd="0" presId="urn:microsoft.com/office/officeart/2005/8/layout/vList2"/>
    <dgm:cxn modelId="{F6392CBB-BEE7-4640-8419-73ED4B5E7D95}" type="presOf" srcId="{86E9D540-B431-4C52-A507-B31558B27B1D}" destId="{AB67C793-7164-4D16-88A2-400472BF847D}" srcOrd="0" destOrd="0" presId="urn:microsoft.com/office/officeart/2005/8/layout/vList2"/>
    <dgm:cxn modelId="{5F7C5FC4-AE53-4DCF-9CB5-E082FEFC7312}" srcId="{EF36AA09-CAD9-401F-B3FF-7B472428DEDA}" destId="{57686F14-34C7-415B-AD5B-07CD066C9CA4}" srcOrd="2" destOrd="0" parTransId="{03DA0F6A-AEF2-44D6-8CD2-68A05B989927}" sibTransId="{08FEAEEC-6056-48C6-9B09-44DAC71D8759}"/>
    <dgm:cxn modelId="{07A898D6-6D20-4EBF-99A6-8EAB62AFBA4B}" type="presOf" srcId="{EF36AA09-CAD9-401F-B3FF-7B472428DEDA}" destId="{1A67DAC1-FE46-4B68-8CC9-38B909430C9D}" srcOrd="0" destOrd="0" presId="urn:microsoft.com/office/officeart/2005/8/layout/vList2"/>
    <dgm:cxn modelId="{2F518DE0-5ECA-46A5-BD1A-BC184550CDA3}" type="presOf" srcId="{8FE92061-6772-4632-AE00-C2A336FFC825}" destId="{3AD0C110-2604-4381-A75B-63D7099E0463}" srcOrd="0" destOrd="0" presId="urn:microsoft.com/office/officeart/2005/8/layout/vList2"/>
    <dgm:cxn modelId="{E9DD8AED-4539-493F-8F85-D10A2D911774}" srcId="{EF36AA09-CAD9-401F-B3FF-7B472428DEDA}" destId="{9BE869F5-C8A7-4639-BC3D-9C7627D86E44}" srcOrd="3" destOrd="0" parTransId="{86F889EA-8F52-477E-937B-50FE9A2442BE}" sibTransId="{93740F7B-4E96-42EF-AEBA-938E8FD0C764}"/>
    <dgm:cxn modelId="{9BD4464D-2DCF-4C30-B475-8EDD7AE017BD}" type="presParOf" srcId="{1A67DAC1-FE46-4B68-8CC9-38B909430C9D}" destId="{3AD0C110-2604-4381-A75B-63D7099E0463}" srcOrd="0" destOrd="0" presId="urn:microsoft.com/office/officeart/2005/8/layout/vList2"/>
    <dgm:cxn modelId="{1B0B1F8B-6E5B-4F64-AD46-6B90D70AF9C2}" type="presParOf" srcId="{1A67DAC1-FE46-4B68-8CC9-38B909430C9D}" destId="{70D56167-B87E-46CB-93AE-54A68F476F52}" srcOrd="1" destOrd="0" presId="urn:microsoft.com/office/officeart/2005/8/layout/vList2"/>
    <dgm:cxn modelId="{C9F01077-D64C-4C39-90E1-F0E4045CB58D}" type="presParOf" srcId="{1A67DAC1-FE46-4B68-8CC9-38B909430C9D}" destId="{AB67C793-7164-4D16-88A2-400472BF847D}" srcOrd="2" destOrd="0" presId="urn:microsoft.com/office/officeart/2005/8/layout/vList2"/>
    <dgm:cxn modelId="{B3D2681E-7C4E-475A-B590-11C971B2C550}" type="presParOf" srcId="{1A67DAC1-FE46-4B68-8CC9-38B909430C9D}" destId="{4058138D-2024-4362-B8A3-4905E10FFA8B}" srcOrd="3" destOrd="0" presId="urn:microsoft.com/office/officeart/2005/8/layout/vList2"/>
    <dgm:cxn modelId="{5479AECC-BBF8-4E8C-AD57-D11E1A8B0CCE}" type="presParOf" srcId="{1A67DAC1-FE46-4B68-8CC9-38B909430C9D}" destId="{C0E49C58-7237-4A07-988B-8F56E7C66B68}" srcOrd="4" destOrd="0" presId="urn:microsoft.com/office/officeart/2005/8/layout/vList2"/>
    <dgm:cxn modelId="{E0CF1D53-E14F-4C5B-9BEC-C5915C5D1F0B}" type="presParOf" srcId="{1A67DAC1-FE46-4B68-8CC9-38B909430C9D}" destId="{6BD5B029-D87F-436B-B650-581C7D80DDAB}" srcOrd="5" destOrd="0" presId="urn:microsoft.com/office/officeart/2005/8/layout/vList2"/>
    <dgm:cxn modelId="{2D1912D2-EF43-4137-8B1B-1936DA9F34D2}" type="presParOf" srcId="{1A67DAC1-FE46-4B68-8CC9-38B909430C9D}" destId="{42680C33-B257-4EFC-9480-02C915455655}"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D0C110-2604-4381-A75B-63D7099E0463}">
      <dsp:nvSpPr>
        <dsp:cNvPr id="0" name=""/>
        <dsp:cNvSpPr/>
      </dsp:nvSpPr>
      <dsp:spPr>
        <a:xfrm>
          <a:off x="0" y="49434"/>
          <a:ext cx="5962720" cy="1174753"/>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Self actualisation occurs when all basic and lower needs are met.</a:t>
          </a:r>
          <a:endParaRPr lang="en-US" sz="2100" kern="1200" dirty="0"/>
        </a:p>
      </dsp:txBody>
      <dsp:txXfrm>
        <a:off x="57347" y="106781"/>
        <a:ext cx="5848026" cy="1060059"/>
      </dsp:txXfrm>
    </dsp:sp>
    <dsp:sp modelId="{AB67C793-7164-4D16-88A2-400472BF847D}">
      <dsp:nvSpPr>
        <dsp:cNvPr id="0" name=""/>
        <dsp:cNvSpPr/>
      </dsp:nvSpPr>
      <dsp:spPr>
        <a:xfrm>
          <a:off x="0" y="1284667"/>
          <a:ext cx="5962720" cy="1174753"/>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It is a continuous process. </a:t>
          </a:r>
          <a:endParaRPr lang="en-US" sz="2100" kern="1200" dirty="0"/>
        </a:p>
      </dsp:txBody>
      <dsp:txXfrm>
        <a:off x="57347" y="1342014"/>
        <a:ext cx="5848026" cy="1060059"/>
      </dsp:txXfrm>
    </dsp:sp>
    <dsp:sp modelId="{C0E49C58-7237-4A07-988B-8F56E7C66B68}">
      <dsp:nvSpPr>
        <dsp:cNvPr id="0" name=""/>
        <dsp:cNvSpPr/>
      </dsp:nvSpPr>
      <dsp:spPr>
        <a:xfrm>
          <a:off x="0" y="2519900"/>
          <a:ext cx="5962720" cy="1174753"/>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It allows a person to grow and build on them selves.</a:t>
          </a:r>
          <a:endParaRPr lang="en-US" sz="2100" kern="1200" dirty="0"/>
        </a:p>
      </dsp:txBody>
      <dsp:txXfrm>
        <a:off x="57347" y="2577247"/>
        <a:ext cx="5848026" cy="1060059"/>
      </dsp:txXfrm>
    </dsp:sp>
    <dsp:sp modelId="{42680C33-B257-4EFC-9480-02C915455655}">
      <dsp:nvSpPr>
        <dsp:cNvPr id="0" name=""/>
        <dsp:cNvSpPr/>
      </dsp:nvSpPr>
      <dsp:spPr>
        <a:xfrm>
          <a:off x="0" y="3755134"/>
          <a:ext cx="5962720" cy="1174753"/>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It can be a lengthily, time consuming process and may seem impossible if people are not able to meet the needs lower down the table.  </a:t>
          </a:r>
          <a:endParaRPr lang="en-US" sz="2100" kern="1200" dirty="0"/>
        </a:p>
      </dsp:txBody>
      <dsp:txXfrm>
        <a:off x="57347" y="3812481"/>
        <a:ext cx="5848026" cy="106005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8968F9-02C4-4C89-B9A8-91E559C33C5A}" type="datetimeFigureOut">
              <a:rPr lang="en-GB" smtClean="0"/>
              <a:t>03/01/2021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940098-EB1F-49E3-BA90-10DBA2E42D03}" type="slidenum">
              <a:rPr lang="en-GB" smtClean="0"/>
              <a:t>‹#›</a:t>
            </a:fld>
            <a:endParaRPr lang="en-GB"/>
          </a:p>
        </p:txBody>
      </p:sp>
    </p:spTree>
    <p:extLst>
      <p:ext uri="{BB962C8B-B14F-4D97-AF65-F5344CB8AC3E}">
        <p14:creationId xmlns:p14="http://schemas.microsoft.com/office/powerpoint/2010/main" val="41422334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1</a:t>
            </a:fld>
            <a:endParaRPr lang="en-GB"/>
          </a:p>
        </p:txBody>
      </p:sp>
    </p:spTree>
    <p:extLst>
      <p:ext uri="{BB962C8B-B14F-4D97-AF65-F5344CB8AC3E}">
        <p14:creationId xmlns:p14="http://schemas.microsoft.com/office/powerpoint/2010/main" val="6661351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2</a:t>
            </a:fld>
            <a:endParaRPr lang="en-GB"/>
          </a:p>
        </p:txBody>
      </p:sp>
    </p:spTree>
    <p:extLst>
      <p:ext uri="{BB962C8B-B14F-4D97-AF65-F5344CB8AC3E}">
        <p14:creationId xmlns:p14="http://schemas.microsoft.com/office/powerpoint/2010/main" val="3445894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3</a:t>
            </a:fld>
            <a:endParaRPr lang="en-GB"/>
          </a:p>
        </p:txBody>
      </p:sp>
    </p:spTree>
    <p:extLst>
      <p:ext uri="{BB962C8B-B14F-4D97-AF65-F5344CB8AC3E}">
        <p14:creationId xmlns:p14="http://schemas.microsoft.com/office/powerpoint/2010/main" val="19768812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5</a:t>
            </a:fld>
            <a:endParaRPr lang="en-GB"/>
          </a:p>
        </p:txBody>
      </p:sp>
    </p:spTree>
    <p:extLst>
      <p:ext uri="{BB962C8B-B14F-4D97-AF65-F5344CB8AC3E}">
        <p14:creationId xmlns:p14="http://schemas.microsoft.com/office/powerpoint/2010/main" val="1538101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6</a:t>
            </a:fld>
            <a:endParaRPr lang="en-GB"/>
          </a:p>
        </p:txBody>
      </p:sp>
    </p:spTree>
    <p:extLst>
      <p:ext uri="{BB962C8B-B14F-4D97-AF65-F5344CB8AC3E}">
        <p14:creationId xmlns:p14="http://schemas.microsoft.com/office/powerpoint/2010/main" val="19547250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dirty="0">
              <a:effectLst/>
            </a:endParaRPr>
          </a:p>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7</a:t>
            </a:fld>
            <a:endParaRPr lang="en-GB"/>
          </a:p>
        </p:txBody>
      </p:sp>
    </p:spTree>
    <p:extLst>
      <p:ext uri="{BB962C8B-B14F-4D97-AF65-F5344CB8AC3E}">
        <p14:creationId xmlns:p14="http://schemas.microsoft.com/office/powerpoint/2010/main" val="56420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6940098-EB1F-49E3-BA90-10DBA2E42D03}" type="slidenum">
              <a:rPr lang="en-GB" smtClean="0"/>
              <a:t>9</a:t>
            </a:fld>
            <a:endParaRPr lang="en-GB"/>
          </a:p>
        </p:txBody>
      </p:sp>
    </p:spTree>
    <p:extLst>
      <p:ext uri="{BB962C8B-B14F-4D97-AF65-F5344CB8AC3E}">
        <p14:creationId xmlns:p14="http://schemas.microsoft.com/office/powerpoint/2010/main" val="3553142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FFCDA-E984-4BB4-8D0B-1B1630B43D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7E84911-6184-4A76-905D-8ACCB8EFF0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F75266A-EB63-408A-9A90-13C9B6B8B54C}"/>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5" name="Footer Placeholder 4">
            <a:extLst>
              <a:ext uri="{FF2B5EF4-FFF2-40B4-BE49-F238E27FC236}">
                <a16:creationId xmlns:a16="http://schemas.microsoft.com/office/drawing/2014/main" id="{15C2AF73-7874-4BCC-B85E-B55D60A482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5E99B2-7C20-44C9-BD6C-EBE55A80CDB5}"/>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4083830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E4826-B6E1-4E10-BFF8-5DFC9BBC5B2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ECA0D34-6AAA-4226-B65E-1761C965785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06A2DC-E4EF-44F0-84B8-8C743A570A15}"/>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5" name="Footer Placeholder 4">
            <a:extLst>
              <a:ext uri="{FF2B5EF4-FFF2-40B4-BE49-F238E27FC236}">
                <a16:creationId xmlns:a16="http://schemas.microsoft.com/office/drawing/2014/main" id="{697F97CB-2245-494D-A768-AC624B16A6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F4023E-7986-425A-A559-C2FE4EF7065C}"/>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3181456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E6282C-034F-4E5F-A311-D88058B5150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B4F89AD-5D07-43FD-B2BD-BE09661264C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16CEF72-A8A5-420C-8668-A5CD0CC8D8EF}"/>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5" name="Footer Placeholder 4">
            <a:extLst>
              <a:ext uri="{FF2B5EF4-FFF2-40B4-BE49-F238E27FC236}">
                <a16:creationId xmlns:a16="http://schemas.microsoft.com/office/drawing/2014/main" id="{977F4AFA-51DC-4F52-B92F-6C8F13F7D3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4B0FC8-8A8D-46D8-A402-3166CB189924}"/>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3329561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3DB9C-DF97-4D48-800E-6008885796E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9E1EB5-5B97-4F8F-8233-8323E2B787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B9CCABC-F9F2-44FC-B1D4-C62ACDFC902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0C1F96A-F743-453A-B921-07DD3A80C0B5}"/>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6" name="Footer Placeholder 5">
            <a:extLst>
              <a:ext uri="{FF2B5EF4-FFF2-40B4-BE49-F238E27FC236}">
                <a16:creationId xmlns:a16="http://schemas.microsoft.com/office/drawing/2014/main" id="{8181B9FE-23A3-4CF7-8D05-B310C98559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543A2-F161-4829-BA64-56EC3ED3FA37}"/>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32580747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A3EFE0-13A8-48DC-A375-AF70B720DEE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D573CA-BFB6-438E-AAA5-CC55AD84E89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A35B47-2DBE-405E-8AE4-B9D4BC5E13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A9BE40-568A-4DD6-ABE4-EC87082CE0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41CE93-0CA4-4A56-BA95-25CE6105ED3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804165C-972C-4831-9837-729827973783}"/>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8" name="Footer Placeholder 7">
            <a:extLst>
              <a:ext uri="{FF2B5EF4-FFF2-40B4-BE49-F238E27FC236}">
                <a16:creationId xmlns:a16="http://schemas.microsoft.com/office/drawing/2014/main" id="{4EFCD32D-D450-4ACF-8550-3FC96154666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E174592-2AD7-425E-B867-9F1C0F2D629F}"/>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2536007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CE091-2F24-4389-8DD4-03C40D77A30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7E7397-85AE-441E-B85F-FAC4405E35AC}"/>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4" name="Footer Placeholder 3">
            <a:extLst>
              <a:ext uri="{FF2B5EF4-FFF2-40B4-BE49-F238E27FC236}">
                <a16:creationId xmlns:a16="http://schemas.microsoft.com/office/drawing/2014/main" id="{C8620C89-AA94-4D85-8567-994E3EB45BA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0BD9394-2DD9-473E-8009-559097947BA8}"/>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2395267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16F44E-7030-4AA1-8132-7E02EF02C98E}"/>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3" name="Footer Placeholder 2">
            <a:extLst>
              <a:ext uri="{FF2B5EF4-FFF2-40B4-BE49-F238E27FC236}">
                <a16:creationId xmlns:a16="http://schemas.microsoft.com/office/drawing/2014/main" id="{D5F37CEB-B054-462A-9A6E-461A6360B3A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ADDD796-8A0C-44F3-8EA7-4C96AFE17BB2}"/>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42315531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744FF-898F-444E-A1D1-A9FC90A5FE6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2E0001D-7B89-4CE6-96D2-D6821763C8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395E030-EB9A-41B5-8DA7-97E08C54E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A511D6-EFE0-4BA6-B0C0-3705284FBC82}"/>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6" name="Footer Placeholder 5">
            <a:extLst>
              <a:ext uri="{FF2B5EF4-FFF2-40B4-BE49-F238E27FC236}">
                <a16:creationId xmlns:a16="http://schemas.microsoft.com/office/drawing/2014/main" id="{32FEE268-62FF-4D93-86B7-2994BB5AD4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CBEC33-C3F3-40A6-BADD-D72CFEB87B5B}"/>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3550825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C5C9B-AC21-4A0F-BF46-D1795ED45C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1F98F8A-C0A6-4C7E-9FA3-A0B15B2F9E9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F48E9C3-5E20-4E7B-B3A8-4A3DC3E8D1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DF486D-35FE-4E70-8530-694D74B235EC}"/>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6" name="Footer Placeholder 5">
            <a:extLst>
              <a:ext uri="{FF2B5EF4-FFF2-40B4-BE49-F238E27FC236}">
                <a16:creationId xmlns:a16="http://schemas.microsoft.com/office/drawing/2014/main" id="{7BF71539-ED2E-4B5C-A8B3-7B0FFC0E0EB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29BD92-B9DD-49FC-9967-4A206D580B44}"/>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1635786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47337-9DBA-4DAE-9A0B-E6E1B423A39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ABB6AD9-5F95-4505-AB17-5A04E319D5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C9059A-C59C-4CED-A4C2-2C4C8D8CFAB0}"/>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5" name="Footer Placeholder 4">
            <a:extLst>
              <a:ext uri="{FF2B5EF4-FFF2-40B4-BE49-F238E27FC236}">
                <a16:creationId xmlns:a16="http://schemas.microsoft.com/office/drawing/2014/main" id="{6CD1C3B7-E99E-4598-993B-EE5E546E62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4706A7-6020-4C45-9FA1-B8D4F6F0ACB1}"/>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89775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CA24A2-C9F4-4F9E-91FD-07B904B73CD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D6E55B1-BE85-488F-A1DE-6D660353DA1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F11A84-1A77-4EF6-8BA6-AA04F715AA56}"/>
              </a:ext>
            </a:extLst>
          </p:cNvPr>
          <p:cNvSpPr>
            <a:spLocks noGrp="1"/>
          </p:cNvSpPr>
          <p:nvPr>
            <p:ph type="dt" sz="half" idx="10"/>
          </p:nvPr>
        </p:nvSpPr>
        <p:spPr/>
        <p:txBody>
          <a:bodyPr/>
          <a:lstStyle/>
          <a:p>
            <a:fld id="{A99DBC25-47F0-4338-8866-536B2D672CC5}" type="datetimeFigureOut">
              <a:rPr lang="en-GB" smtClean="0"/>
              <a:t>03/01/2021</a:t>
            </a:fld>
            <a:endParaRPr lang="en-GB"/>
          </a:p>
        </p:txBody>
      </p:sp>
      <p:sp>
        <p:nvSpPr>
          <p:cNvPr id="5" name="Footer Placeholder 4">
            <a:extLst>
              <a:ext uri="{FF2B5EF4-FFF2-40B4-BE49-F238E27FC236}">
                <a16:creationId xmlns:a16="http://schemas.microsoft.com/office/drawing/2014/main" id="{10311732-93CE-4458-9F3C-E2A97B9593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92CD4A-1905-42AB-A26D-791540263DEC}"/>
              </a:ext>
            </a:extLst>
          </p:cNvPr>
          <p:cNvSpPr>
            <a:spLocks noGrp="1"/>
          </p:cNvSpPr>
          <p:nvPr>
            <p:ph type="sldNum" sz="quarter" idx="12"/>
          </p:nvPr>
        </p:nvSpPr>
        <p:spPr/>
        <p:txBody>
          <a:bodyPr/>
          <a:lstStyle/>
          <a:p>
            <a:fld id="{82929A83-FE46-429E-8B90-F559F8B95D16}" type="slidenum">
              <a:rPr lang="en-GB" smtClean="0"/>
              <a:t>‹#›</a:t>
            </a:fld>
            <a:endParaRPr lang="en-GB"/>
          </a:p>
        </p:txBody>
      </p:sp>
    </p:spTree>
    <p:extLst>
      <p:ext uri="{BB962C8B-B14F-4D97-AF65-F5344CB8AC3E}">
        <p14:creationId xmlns:p14="http://schemas.microsoft.com/office/powerpoint/2010/main" val="1566325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1527AAC-FD2E-47DC-88A2-0B958C38A2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96F28F8-A1DB-4FFE-A170-C97CB15646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63BBE81-5D76-4858-94D9-B74C79405A9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DBC25-47F0-4338-8866-536B2D672CC5}" type="datetimeFigureOut">
              <a:rPr lang="en-GB" smtClean="0"/>
              <a:t>03/01/2021</a:t>
            </a:fld>
            <a:endParaRPr lang="en-GB"/>
          </a:p>
        </p:txBody>
      </p:sp>
      <p:sp>
        <p:nvSpPr>
          <p:cNvPr id="5" name="Footer Placeholder 4">
            <a:extLst>
              <a:ext uri="{FF2B5EF4-FFF2-40B4-BE49-F238E27FC236}">
                <a16:creationId xmlns:a16="http://schemas.microsoft.com/office/drawing/2014/main" id="{892D61BC-6F6E-493E-A59E-A509D41029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66C96AE-1D12-4A4D-A751-C3BE5CA08C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929A83-FE46-429E-8B90-F559F8B95D16}" type="slidenum">
              <a:rPr lang="en-GB" smtClean="0"/>
              <a:t>‹#›</a:t>
            </a:fld>
            <a:endParaRPr lang="en-GB"/>
          </a:p>
        </p:txBody>
      </p:sp>
    </p:spTree>
    <p:extLst>
      <p:ext uri="{BB962C8B-B14F-4D97-AF65-F5344CB8AC3E}">
        <p14:creationId xmlns:p14="http://schemas.microsoft.com/office/powerpoint/2010/main" val="128008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bing.com/images/search?view=detailV2&amp;ccid=eBcTc6Yh&amp;id=210CA9BE94B4614D3CC439CFDA2832D1926D4C0C&amp;thid=OIP.eBcTc6YhNTeVNoBfBtPt3wHaGo&amp;mediaurl=http%3a%2f%2flifeasimprov.files.wordpress.com%2f2013%2f01%2fmaslows-hierarchy-of-needs.jpg&amp;exph=716&amp;expw=800&amp;q=maslows+heirachey+of+needs&amp;simid=608019717133698487&amp;ck=6EEB99DDB099255135A89B43CE958FB5&amp;selectedIndex=3&amp;FORM=IRPRST&amp;ajaxhist=0" TargetMode="External"/><Relationship Id="rId2" Type="http://schemas.openxmlformats.org/officeDocument/2006/relationships/hyperlink" Target="https://images.saymedia-content.com/.image/c_limit%2Ccs_srgb%2Cfl_progressive%2Cq_auto:good%2Cw_700/MTc0NjQ0NTI4MDQ0MTg5NDU1/death-a-wall-or-a-door-and-what-do-psychologists-think-about-this.jpg"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teacherofsci.com/learning-theories-in-education/" TargetMode="External"/><Relationship Id="rId2" Type="http://schemas.openxmlformats.org/officeDocument/2006/relationships/hyperlink" Target="http://www.nurtureuk.org/sites/default/files/images/nurture_groups_booklet_online.pdf" TargetMode="External"/><Relationship Id="rId1" Type="http://schemas.openxmlformats.org/officeDocument/2006/relationships/slideLayout" Target="../slideLayouts/slideLayout7.xml"/><Relationship Id="rId4" Type="http://schemas.openxmlformats.org/officeDocument/2006/relationships/hyperlink" Target="https://www.the-pca.org.uk/about/carl-rogers.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88294908-8B00-4F58-BBBA-20F71A40AA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4364C879-1404-4203-8E9D-CC5DE0A621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2782" y="-1386168"/>
            <a:ext cx="2424873" cy="3611191"/>
          </a:xfrm>
          <a:custGeom>
            <a:avLst/>
            <a:gdLst>
              <a:gd name="connsiteX0" fmla="*/ 0 w 2424873"/>
              <a:gd name="connsiteY0" fmla="*/ 2424874 h 3611191"/>
              <a:gd name="connsiteX1" fmla="*/ 2424873 w 2424873"/>
              <a:gd name="connsiteY1" fmla="*/ 0 h 3611191"/>
              <a:gd name="connsiteX2" fmla="*/ 2424873 w 2424873"/>
              <a:gd name="connsiteY2" fmla="*/ 3611191 h 3611191"/>
              <a:gd name="connsiteX3" fmla="*/ 1186317 w 2424873"/>
              <a:gd name="connsiteY3" fmla="*/ 3611191 h 3611191"/>
            </a:gdLst>
            <a:ahLst/>
            <a:cxnLst>
              <a:cxn ang="0">
                <a:pos x="connsiteX0" y="connsiteY0"/>
              </a:cxn>
              <a:cxn ang="0">
                <a:pos x="connsiteX1" y="connsiteY1"/>
              </a:cxn>
              <a:cxn ang="0">
                <a:pos x="connsiteX2" y="connsiteY2"/>
              </a:cxn>
              <a:cxn ang="0">
                <a:pos x="connsiteX3" y="connsiteY3"/>
              </a:cxn>
            </a:cxnLst>
            <a:rect l="l" t="t" r="r" b="b"/>
            <a:pathLst>
              <a:path w="2424873" h="3611191">
                <a:moveTo>
                  <a:pt x="0" y="2424874"/>
                </a:moveTo>
                <a:lnTo>
                  <a:pt x="2424873" y="0"/>
                </a:lnTo>
                <a:lnTo>
                  <a:pt x="2424873" y="3611191"/>
                </a:lnTo>
                <a:lnTo>
                  <a:pt x="1186317" y="361119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7" name="Freeform: Shape 36">
            <a:extLst>
              <a:ext uri="{FF2B5EF4-FFF2-40B4-BE49-F238E27FC236}">
                <a16:creationId xmlns:a16="http://schemas.microsoft.com/office/drawing/2014/main" id="{84617302-4B0D-4351-A6BB-6F0930D94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571000" y="-338582"/>
            <a:ext cx="1635955" cy="1635955"/>
          </a:xfrm>
          <a:custGeom>
            <a:avLst/>
            <a:gdLst>
              <a:gd name="connsiteX0" fmla="*/ 0 w 1635955"/>
              <a:gd name="connsiteY0" fmla="*/ 957987 h 1635955"/>
              <a:gd name="connsiteX1" fmla="*/ 957987 w 1635955"/>
              <a:gd name="connsiteY1" fmla="*/ 0 h 1635955"/>
              <a:gd name="connsiteX2" fmla="*/ 1635955 w 1635955"/>
              <a:gd name="connsiteY2" fmla="*/ 0 h 1635955"/>
              <a:gd name="connsiteX3" fmla="*/ 1635955 w 1635955"/>
              <a:gd name="connsiteY3" fmla="*/ 1635955 h 1635955"/>
              <a:gd name="connsiteX4" fmla="*/ 0 w 1635955"/>
              <a:gd name="connsiteY4" fmla="*/ 1635955 h 1635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5955" h="1635955">
                <a:moveTo>
                  <a:pt x="0" y="957987"/>
                </a:moveTo>
                <a:lnTo>
                  <a:pt x="957987" y="0"/>
                </a:lnTo>
                <a:lnTo>
                  <a:pt x="1635955" y="0"/>
                </a:lnTo>
                <a:lnTo>
                  <a:pt x="1635955" y="1635955"/>
                </a:lnTo>
                <a:lnTo>
                  <a:pt x="0" y="1635955"/>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9" name="Freeform: Shape 38">
            <a:extLst>
              <a:ext uri="{FF2B5EF4-FFF2-40B4-BE49-F238E27FC236}">
                <a16:creationId xmlns:a16="http://schemas.microsoft.com/office/drawing/2014/main" id="{DA2C7802-C2E0-4218-8F89-8DD7CCD2CD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7985" y="-6588"/>
            <a:ext cx="4059393" cy="2548110"/>
          </a:xfrm>
          <a:custGeom>
            <a:avLst/>
            <a:gdLst>
              <a:gd name="connsiteX0" fmla="*/ 0 w 4059393"/>
              <a:gd name="connsiteY0" fmla="*/ 1511282 h 2548110"/>
              <a:gd name="connsiteX1" fmla="*/ 1511282 w 4059393"/>
              <a:gd name="connsiteY1" fmla="*/ 0 h 2548110"/>
              <a:gd name="connsiteX2" fmla="*/ 4059393 w 4059393"/>
              <a:gd name="connsiteY2" fmla="*/ 2548110 h 2548110"/>
              <a:gd name="connsiteX3" fmla="*/ 0 w 4059393"/>
              <a:gd name="connsiteY3" fmla="*/ 2548110 h 2548110"/>
            </a:gdLst>
            <a:ahLst/>
            <a:cxnLst>
              <a:cxn ang="0">
                <a:pos x="connsiteX0" y="connsiteY0"/>
              </a:cxn>
              <a:cxn ang="0">
                <a:pos x="connsiteX1" y="connsiteY1"/>
              </a:cxn>
              <a:cxn ang="0">
                <a:pos x="connsiteX2" y="connsiteY2"/>
              </a:cxn>
              <a:cxn ang="0">
                <a:pos x="connsiteX3" y="connsiteY3"/>
              </a:cxn>
            </a:cxnLst>
            <a:rect l="l" t="t" r="r" b="b"/>
            <a:pathLst>
              <a:path w="4059393" h="2548110">
                <a:moveTo>
                  <a:pt x="0" y="1511282"/>
                </a:moveTo>
                <a:lnTo>
                  <a:pt x="1511282" y="0"/>
                </a:lnTo>
                <a:lnTo>
                  <a:pt x="4059393" y="2548110"/>
                </a:lnTo>
                <a:lnTo>
                  <a:pt x="0" y="2548110"/>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Rectangle 40">
            <a:extLst>
              <a:ext uri="{FF2B5EF4-FFF2-40B4-BE49-F238E27FC236}">
                <a16:creationId xmlns:a16="http://schemas.microsoft.com/office/drawing/2014/main" id="{A6D7111A-21E5-4EE9-8A78-10E5530F01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0262924" y="1465780"/>
            <a:ext cx="1185708" cy="118570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42">
            <a:extLst>
              <a:ext uri="{FF2B5EF4-FFF2-40B4-BE49-F238E27FC236}">
                <a16:creationId xmlns:a16="http://schemas.microsoft.com/office/drawing/2014/main" id="{A3969E80-A77B-49FC-9122-D89AFD5EE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9557" y="5198743"/>
            <a:ext cx="2444907" cy="2366116"/>
          </a:xfrm>
          <a:custGeom>
            <a:avLst/>
            <a:gdLst>
              <a:gd name="connsiteX0" fmla="*/ 0 w 2203753"/>
              <a:gd name="connsiteY0" fmla="*/ 0 h 2132734"/>
              <a:gd name="connsiteX1" fmla="*/ 2203753 w 2203753"/>
              <a:gd name="connsiteY1" fmla="*/ 0 h 2132734"/>
              <a:gd name="connsiteX2" fmla="*/ 2203753 w 2203753"/>
              <a:gd name="connsiteY2" fmla="*/ 576461 h 2132734"/>
              <a:gd name="connsiteX3" fmla="*/ 647480 w 2203753"/>
              <a:gd name="connsiteY3" fmla="*/ 2132734 h 2132734"/>
              <a:gd name="connsiteX4" fmla="*/ 0 w 2203753"/>
              <a:gd name="connsiteY4" fmla="*/ 1485255 h 2132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3753" h="2132734">
                <a:moveTo>
                  <a:pt x="0" y="0"/>
                </a:moveTo>
                <a:lnTo>
                  <a:pt x="2203753" y="0"/>
                </a:lnTo>
                <a:lnTo>
                  <a:pt x="2203753" y="576461"/>
                </a:lnTo>
                <a:lnTo>
                  <a:pt x="647480" y="2132734"/>
                </a:lnTo>
                <a:lnTo>
                  <a:pt x="0" y="1485255"/>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5" name="Rectangle 44">
            <a:extLst>
              <a:ext uri="{FF2B5EF4-FFF2-40B4-BE49-F238E27FC236}">
                <a16:creationId xmlns:a16="http://schemas.microsoft.com/office/drawing/2014/main" id="{1849CA57-76BD-4CF2-80BA-D7A46A01B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769787" y="5439893"/>
            <a:ext cx="928467" cy="928467"/>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rgbClr val="FFFFFF"/>
              </a:solidFill>
              <a:effectLst>
                <a:outerShdw blurRad="38100" dist="38100" dir="2700000" algn="tl">
                  <a:srgbClr val="000000">
                    <a:alpha val="43137"/>
                  </a:srgbClr>
                </a:outerShdw>
              </a:effectLst>
            </a:endParaRPr>
          </a:p>
        </p:txBody>
      </p:sp>
      <p:sp>
        <p:nvSpPr>
          <p:cNvPr id="47" name="Freeform: Shape 46">
            <a:extLst>
              <a:ext uri="{FF2B5EF4-FFF2-40B4-BE49-F238E27FC236}">
                <a16:creationId xmlns:a16="http://schemas.microsoft.com/office/drawing/2014/main" id="{35E9085E-E730-4768-83D4-6CB7E98971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401311" y="734311"/>
            <a:ext cx="5389379" cy="5389379"/>
          </a:xfrm>
          <a:custGeom>
            <a:avLst/>
            <a:gdLst>
              <a:gd name="connsiteX0" fmla="*/ 0 w 5389379"/>
              <a:gd name="connsiteY0" fmla="*/ 540040 h 5389379"/>
              <a:gd name="connsiteX1" fmla="*/ 540040 w 5389379"/>
              <a:gd name="connsiteY1" fmla="*/ 0 h 5389379"/>
              <a:gd name="connsiteX2" fmla="*/ 5389379 w 5389379"/>
              <a:gd name="connsiteY2" fmla="*/ 0 h 5389379"/>
              <a:gd name="connsiteX3" fmla="*/ 5389379 w 5389379"/>
              <a:gd name="connsiteY3" fmla="*/ 4838655 h 5389379"/>
              <a:gd name="connsiteX4" fmla="*/ 4838655 w 5389379"/>
              <a:gd name="connsiteY4" fmla="*/ 5389379 h 5389379"/>
              <a:gd name="connsiteX5" fmla="*/ 0 w 5389379"/>
              <a:gd name="connsiteY5" fmla="*/ 5389379 h 538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9379" h="5389379">
                <a:moveTo>
                  <a:pt x="0" y="540040"/>
                </a:moveTo>
                <a:lnTo>
                  <a:pt x="540040" y="0"/>
                </a:lnTo>
                <a:lnTo>
                  <a:pt x="5389379" y="0"/>
                </a:lnTo>
                <a:lnTo>
                  <a:pt x="5389379" y="4838655"/>
                </a:lnTo>
                <a:lnTo>
                  <a:pt x="4838655" y="5389379"/>
                </a:lnTo>
                <a:lnTo>
                  <a:pt x="0" y="5389379"/>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9" name="Freeform: Shape 48">
            <a:extLst>
              <a:ext uri="{FF2B5EF4-FFF2-40B4-BE49-F238E27FC236}">
                <a16:creationId xmlns:a16="http://schemas.microsoft.com/office/drawing/2014/main" id="{973272FE-A474-4CAE-8CA2-BCC8B476C3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2700283" y="33283"/>
            <a:ext cx="6791435" cy="6791435"/>
          </a:xfrm>
          <a:custGeom>
            <a:avLst/>
            <a:gdLst>
              <a:gd name="connsiteX0" fmla="*/ 1860938 w 6791435"/>
              <a:gd name="connsiteY0" fmla="*/ 81158 h 6791435"/>
              <a:gd name="connsiteX1" fmla="*/ 1942096 w 6791435"/>
              <a:gd name="connsiteY1" fmla="*/ 0 h 6791435"/>
              <a:gd name="connsiteX2" fmla="*/ 6791435 w 6791435"/>
              <a:gd name="connsiteY2" fmla="*/ 0 h 6791435"/>
              <a:gd name="connsiteX3" fmla="*/ 6791435 w 6791435"/>
              <a:gd name="connsiteY3" fmla="*/ 4838655 h 6791435"/>
              <a:gd name="connsiteX4" fmla="*/ 6710277 w 6791435"/>
              <a:gd name="connsiteY4" fmla="*/ 4919813 h 6791435"/>
              <a:gd name="connsiteX5" fmla="*/ 6710277 w 6791435"/>
              <a:gd name="connsiteY5" fmla="*/ 81158 h 6791435"/>
              <a:gd name="connsiteX6" fmla="*/ 0 w 6791435"/>
              <a:gd name="connsiteY6" fmla="*/ 1942096 h 6791435"/>
              <a:gd name="connsiteX7" fmla="*/ 81158 w 6791435"/>
              <a:gd name="connsiteY7" fmla="*/ 1860938 h 6791435"/>
              <a:gd name="connsiteX8" fmla="*/ 81158 w 6791435"/>
              <a:gd name="connsiteY8" fmla="*/ 6710277 h 6791435"/>
              <a:gd name="connsiteX9" fmla="*/ 4919813 w 6791435"/>
              <a:gd name="connsiteY9" fmla="*/ 6710277 h 6791435"/>
              <a:gd name="connsiteX10" fmla="*/ 4838655 w 6791435"/>
              <a:gd name="connsiteY10" fmla="*/ 6791435 h 6791435"/>
              <a:gd name="connsiteX11" fmla="*/ 0 w 6791435"/>
              <a:gd name="connsiteY11" fmla="*/ 6791435 h 6791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791435" h="6791435">
                <a:moveTo>
                  <a:pt x="1860938" y="81158"/>
                </a:moveTo>
                <a:lnTo>
                  <a:pt x="1942096" y="0"/>
                </a:lnTo>
                <a:lnTo>
                  <a:pt x="6791435" y="0"/>
                </a:lnTo>
                <a:lnTo>
                  <a:pt x="6791435" y="4838655"/>
                </a:lnTo>
                <a:lnTo>
                  <a:pt x="6710277" y="4919813"/>
                </a:lnTo>
                <a:lnTo>
                  <a:pt x="6710277" y="81158"/>
                </a:lnTo>
                <a:close/>
                <a:moveTo>
                  <a:pt x="0" y="1942096"/>
                </a:moveTo>
                <a:lnTo>
                  <a:pt x="81158" y="1860938"/>
                </a:lnTo>
                <a:lnTo>
                  <a:pt x="81158" y="6710277"/>
                </a:lnTo>
                <a:lnTo>
                  <a:pt x="4919813" y="6710277"/>
                </a:lnTo>
                <a:lnTo>
                  <a:pt x="4838655" y="6791435"/>
                </a:lnTo>
                <a:lnTo>
                  <a:pt x="0" y="6791435"/>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sp>
        <p:nvSpPr>
          <p:cNvPr id="3" name="Subtitle 2">
            <a:extLst>
              <a:ext uri="{FF2B5EF4-FFF2-40B4-BE49-F238E27FC236}">
                <a16:creationId xmlns:a16="http://schemas.microsoft.com/office/drawing/2014/main" id="{0B46C0F2-6F72-4641-84FF-59EF860FE091}"/>
              </a:ext>
            </a:extLst>
          </p:cNvPr>
          <p:cNvSpPr>
            <a:spLocks noGrp="1"/>
          </p:cNvSpPr>
          <p:nvPr>
            <p:ph type="subTitle" idx="1"/>
          </p:nvPr>
        </p:nvSpPr>
        <p:spPr>
          <a:xfrm>
            <a:off x="4439633" y="4518923"/>
            <a:ext cx="3312734" cy="1141851"/>
          </a:xfrm>
          <a:noFill/>
        </p:spPr>
        <p:txBody>
          <a:bodyPr>
            <a:normAutofit/>
          </a:bodyPr>
          <a:lstStyle/>
          <a:p>
            <a:r>
              <a:rPr lang="en-GB" sz="2000" dirty="0">
                <a:solidFill>
                  <a:srgbClr val="080808"/>
                </a:solidFill>
              </a:rPr>
              <a:t>Amy Drewett</a:t>
            </a:r>
          </a:p>
          <a:p>
            <a:r>
              <a:rPr lang="en-GB" sz="2000" dirty="0">
                <a:solidFill>
                  <a:srgbClr val="080808"/>
                </a:solidFill>
              </a:rPr>
              <a:t>2009939</a:t>
            </a:r>
          </a:p>
          <a:p>
            <a:endParaRPr lang="en-GB" sz="2000" dirty="0">
              <a:solidFill>
                <a:srgbClr val="080808"/>
              </a:solidFill>
            </a:endParaRPr>
          </a:p>
        </p:txBody>
      </p:sp>
      <p:sp>
        <p:nvSpPr>
          <p:cNvPr id="2" name="Title 1">
            <a:extLst>
              <a:ext uri="{FF2B5EF4-FFF2-40B4-BE49-F238E27FC236}">
                <a16:creationId xmlns:a16="http://schemas.microsoft.com/office/drawing/2014/main" id="{46A146C2-46BA-4119-83F6-2D345732961F}"/>
              </a:ext>
            </a:extLst>
          </p:cNvPr>
          <p:cNvSpPr>
            <a:spLocks noGrp="1"/>
          </p:cNvSpPr>
          <p:nvPr>
            <p:ph type="ctrTitle"/>
          </p:nvPr>
        </p:nvSpPr>
        <p:spPr>
          <a:xfrm>
            <a:off x="3204642" y="2353641"/>
            <a:ext cx="5782716" cy="2150719"/>
          </a:xfrm>
          <a:noFill/>
        </p:spPr>
        <p:txBody>
          <a:bodyPr anchor="ctr">
            <a:normAutofit/>
          </a:bodyPr>
          <a:lstStyle/>
          <a:p>
            <a:r>
              <a:rPr lang="en-GB" sz="3100">
                <a:solidFill>
                  <a:srgbClr val="080808"/>
                </a:solidFill>
                <a:latin typeface="Arial" panose="020B0604020202020204" pitchFamily="34" charset="0"/>
                <a:ea typeface="Times New Roman" panose="02020603050405020304" pitchFamily="18" charset="0"/>
              </a:rPr>
              <a:t>H</a:t>
            </a:r>
            <a:r>
              <a:rPr lang="en-GB" sz="3100">
                <a:solidFill>
                  <a:srgbClr val="080808"/>
                </a:solidFill>
                <a:effectLst/>
                <a:latin typeface="Arial" panose="020B0604020202020204" pitchFamily="34" charset="0"/>
                <a:ea typeface="Times New Roman" panose="02020603050405020304" pitchFamily="18" charset="0"/>
              </a:rPr>
              <a:t>ow Carl Rogers contribute to our understanding of the role of ‘helping’ and support, especially in an educational setting. </a:t>
            </a:r>
            <a:endParaRPr lang="en-GB" sz="3100">
              <a:solidFill>
                <a:srgbClr val="080808"/>
              </a:solidFill>
            </a:endParaRPr>
          </a:p>
        </p:txBody>
      </p:sp>
      <p:sp>
        <p:nvSpPr>
          <p:cNvPr id="51" name="Freeform: Shape 50">
            <a:extLst>
              <a:ext uri="{FF2B5EF4-FFF2-40B4-BE49-F238E27FC236}">
                <a16:creationId xmlns:a16="http://schemas.microsoft.com/office/drawing/2014/main" id="{E07981EA-05A6-437C-88D7-B377B92B03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629823" y="5457591"/>
            <a:ext cx="2231794" cy="2568811"/>
          </a:xfrm>
          <a:custGeom>
            <a:avLst/>
            <a:gdLst>
              <a:gd name="connsiteX0" fmla="*/ 0 w 2940086"/>
              <a:gd name="connsiteY0" fmla="*/ 0 h 3384061"/>
              <a:gd name="connsiteX1" fmla="*/ 2496112 w 2940086"/>
              <a:gd name="connsiteY1" fmla="*/ 0 h 3384061"/>
              <a:gd name="connsiteX2" fmla="*/ 2940086 w 2940086"/>
              <a:gd name="connsiteY2" fmla="*/ 443975 h 3384061"/>
              <a:gd name="connsiteX3" fmla="*/ 0 w 2940086"/>
              <a:gd name="connsiteY3" fmla="*/ 3384061 h 3384061"/>
            </a:gdLst>
            <a:ahLst/>
            <a:cxnLst>
              <a:cxn ang="0">
                <a:pos x="connsiteX0" y="connsiteY0"/>
              </a:cxn>
              <a:cxn ang="0">
                <a:pos x="connsiteX1" y="connsiteY1"/>
              </a:cxn>
              <a:cxn ang="0">
                <a:pos x="connsiteX2" y="connsiteY2"/>
              </a:cxn>
              <a:cxn ang="0">
                <a:pos x="connsiteX3" y="connsiteY3"/>
              </a:cxn>
            </a:cxnLst>
            <a:rect l="l" t="t" r="r" b="b"/>
            <a:pathLst>
              <a:path w="2940086" h="3384061">
                <a:moveTo>
                  <a:pt x="0" y="0"/>
                </a:moveTo>
                <a:lnTo>
                  <a:pt x="2496112" y="0"/>
                </a:lnTo>
                <a:lnTo>
                  <a:pt x="2940086" y="443975"/>
                </a:lnTo>
                <a:lnTo>
                  <a:pt x="0" y="3384061"/>
                </a:lnTo>
                <a:close/>
              </a:path>
            </a:pathLst>
          </a:cu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3" name="Rectangle 52">
            <a:extLst>
              <a:ext uri="{FF2B5EF4-FFF2-40B4-BE49-F238E27FC236}">
                <a16:creationId xmlns:a16="http://schemas.microsoft.com/office/drawing/2014/main" id="{15E3C750-986E-4769-B1AE-49289FBEE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9720059" y="5243545"/>
            <a:ext cx="959985" cy="959985"/>
          </a:xfrm>
          <a:prstGeom prst="rect">
            <a:avLst/>
          </a:prstGeom>
          <a:solidFill>
            <a:schemeClr val="accent4">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6619665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056"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A39D1C-D25B-4985-A7BE-B06A7F187C9D}"/>
              </a:ext>
            </a:extLst>
          </p:cNvPr>
          <p:cNvSpPr>
            <a:spLocks noGrp="1"/>
          </p:cNvSpPr>
          <p:nvPr>
            <p:ph type="title"/>
          </p:nvPr>
        </p:nvSpPr>
        <p:spPr>
          <a:xfrm>
            <a:off x="589560" y="856180"/>
            <a:ext cx="4560584" cy="1128068"/>
          </a:xfrm>
        </p:spPr>
        <p:txBody>
          <a:bodyPr anchor="ctr">
            <a:normAutofit/>
          </a:bodyPr>
          <a:lstStyle/>
          <a:p>
            <a:r>
              <a:rPr lang="en-GB" sz="3700" b="1"/>
              <a:t>Who was Carl Rogers?</a:t>
            </a:r>
          </a:p>
        </p:txBody>
      </p:sp>
      <p:grpSp>
        <p:nvGrpSpPr>
          <p:cNvPr id="2057"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B790D54-2954-4947-9912-1B91FF4D94F8}"/>
              </a:ext>
            </a:extLst>
          </p:cNvPr>
          <p:cNvSpPr>
            <a:spLocks noGrp="1"/>
          </p:cNvSpPr>
          <p:nvPr>
            <p:ph idx="1"/>
          </p:nvPr>
        </p:nvSpPr>
        <p:spPr>
          <a:xfrm>
            <a:off x="590719" y="2330505"/>
            <a:ext cx="4559425" cy="3979585"/>
          </a:xfrm>
        </p:spPr>
        <p:txBody>
          <a:bodyPr anchor="ctr">
            <a:normAutofit/>
          </a:bodyPr>
          <a:lstStyle/>
          <a:p>
            <a:r>
              <a:rPr lang="en-GB" sz="2000" dirty="0"/>
              <a:t>Born in 1902.</a:t>
            </a:r>
          </a:p>
          <a:p>
            <a:r>
              <a:rPr lang="en-GB" sz="2000" dirty="0"/>
              <a:t>Illinois USA.</a:t>
            </a:r>
          </a:p>
          <a:p>
            <a:r>
              <a:rPr lang="en-GB" sz="2000" dirty="0"/>
              <a:t>High achiever from a young age.</a:t>
            </a:r>
          </a:p>
          <a:p>
            <a:r>
              <a:rPr lang="en-GB" sz="2000" dirty="0"/>
              <a:t>1922 started a major in agriculture. </a:t>
            </a:r>
          </a:p>
          <a:p>
            <a:r>
              <a:rPr lang="en-GB" sz="2000" dirty="0"/>
              <a:t>Changed to major in history and graduated in 1924 before going onto his masters in 1926.</a:t>
            </a:r>
          </a:p>
          <a:p>
            <a:r>
              <a:rPr lang="en-GB" sz="2000" dirty="0"/>
              <a:t>Created and developed person </a:t>
            </a:r>
            <a:r>
              <a:rPr lang="en-GB" sz="2000" dirty="0" err="1"/>
              <a:t>centered</a:t>
            </a:r>
            <a:r>
              <a:rPr lang="en-GB" sz="2000" dirty="0"/>
              <a:t> approach and worked on it up until his passing in 1987.</a:t>
            </a:r>
          </a:p>
          <a:p>
            <a:pPr marL="0" indent="0">
              <a:buNone/>
            </a:pPr>
            <a:r>
              <a:rPr lang="en-GB" sz="2000" dirty="0"/>
              <a:t> </a:t>
            </a:r>
          </a:p>
          <a:p>
            <a:endParaRPr lang="en-GB" sz="2000" dirty="0"/>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See the source image">
            <a:extLst>
              <a:ext uri="{FF2B5EF4-FFF2-40B4-BE49-F238E27FC236}">
                <a16:creationId xmlns:a16="http://schemas.microsoft.com/office/drawing/2014/main" id="{3F6439B6-039A-4046-A90B-4DAB3169B3F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46" r="30197"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29FE688-A083-4ED6-B773-ABF5DF0C9CD6}"/>
              </a:ext>
            </a:extLst>
          </p:cNvPr>
          <p:cNvSpPr txBox="1"/>
          <p:nvPr/>
        </p:nvSpPr>
        <p:spPr>
          <a:xfrm>
            <a:off x="8903368" y="6348430"/>
            <a:ext cx="1794301" cy="461665"/>
          </a:xfrm>
          <a:prstGeom prst="rect">
            <a:avLst/>
          </a:prstGeom>
          <a:noFill/>
        </p:spPr>
        <p:txBody>
          <a:bodyPr wrap="square" rtlCol="0">
            <a:spAutoFit/>
          </a:bodyPr>
          <a:lstStyle/>
          <a:p>
            <a:r>
              <a:rPr lang="en-GB" sz="1200" dirty="0"/>
              <a:t>(Source: Bing images, No date).</a:t>
            </a:r>
          </a:p>
        </p:txBody>
      </p:sp>
    </p:spTree>
    <p:extLst>
      <p:ext uri="{BB962C8B-B14F-4D97-AF65-F5344CB8AC3E}">
        <p14:creationId xmlns:p14="http://schemas.microsoft.com/office/powerpoint/2010/main" val="3821887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7">
            <a:extLst>
              <a:ext uri="{FF2B5EF4-FFF2-40B4-BE49-F238E27FC236}">
                <a16:creationId xmlns:a16="http://schemas.microsoft.com/office/drawing/2014/main" id="{DCF72F19-1473-448C-AA14-0CB8AA374C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4626D4-680A-45EA-9AFF-0BD4F2E276CB}"/>
              </a:ext>
            </a:extLst>
          </p:cNvPr>
          <p:cNvSpPr>
            <a:spLocks noGrp="1"/>
          </p:cNvSpPr>
          <p:nvPr>
            <p:ph type="title"/>
          </p:nvPr>
        </p:nvSpPr>
        <p:spPr>
          <a:xfrm>
            <a:off x="599609" y="679731"/>
            <a:ext cx="4171994" cy="3736540"/>
          </a:xfrm>
        </p:spPr>
        <p:txBody>
          <a:bodyPr vert="horz" lIns="91440" tIns="45720" rIns="91440" bIns="45720" rtlCol="0" anchor="b">
            <a:normAutofit/>
          </a:bodyPr>
          <a:lstStyle/>
          <a:p>
            <a:r>
              <a:rPr lang="en-US" sz="6000"/>
              <a:t>Maslows Hierarchy of Needs</a:t>
            </a:r>
          </a:p>
        </p:txBody>
      </p:sp>
      <p:grpSp>
        <p:nvGrpSpPr>
          <p:cNvPr id="1029" name="Group 79">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81" name="Straight Connector 80">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82" name="Rectangle 81">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4" name="Rectangle 83">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See the source image">
            <a:extLst>
              <a:ext uri="{FF2B5EF4-FFF2-40B4-BE49-F238E27FC236}">
                <a16:creationId xmlns:a16="http://schemas.microsoft.com/office/drawing/2014/main" id="{EB1FD9A0-0AA7-435B-9FA6-67C4BCD920E4}"/>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l="5478" r="5403" b="1"/>
          <a:stretch/>
        </p:blipFill>
        <p:spPr bwMode="auto">
          <a:xfrm>
            <a:off x="5640572" y="557360"/>
            <a:ext cx="5608830" cy="56327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8F28367-70E2-4345-A3B6-2368047EB29B}"/>
              </a:ext>
            </a:extLst>
          </p:cNvPr>
          <p:cNvSpPr txBox="1"/>
          <p:nvPr/>
        </p:nvSpPr>
        <p:spPr>
          <a:xfrm>
            <a:off x="7808495" y="6478100"/>
            <a:ext cx="3694882" cy="276999"/>
          </a:xfrm>
          <a:prstGeom prst="rect">
            <a:avLst/>
          </a:prstGeom>
          <a:noFill/>
        </p:spPr>
        <p:txBody>
          <a:bodyPr wrap="square" rtlCol="0">
            <a:spAutoFit/>
          </a:bodyPr>
          <a:lstStyle/>
          <a:p>
            <a:r>
              <a:rPr lang="en-GB" sz="1200" dirty="0"/>
              <a:t>(Source: Bing Images, No date).</a:t>
            </a:r>
          </a:p>
        </p:txBody>
      </p:sp>
    </p:spTree>
    <p:extLst>
      <p:ext uri="{BB962C8B-B14F-4D97-AF65-F5344CB8AC3E}">
        <p14:creationId xmlns:p14="http://schemas.microsoft.com/office/powerpoint/2010/main" val="35889550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D77B92-CB36-4B20-A59A-59625E0F08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95ED83-FE90-4FE6-8770-5D596FED63D8}"/>
              </a:ext>
            </a:extLst>
          </p:cNvPr>
          <p:cNvSpPr>
            <a:spLocks noGrp="1"/>
          </p:cNvSpPr>
          <p:nvPr>
            <p:ph type="title"/>
          </p:nvPr>
        </p:nvSpPr>
        <p:spPr>
          <a:xfrm>
            <a:off x="552994" y="1156063"/>
            <a:ext cx="3796306" cy="2690949"/>
          </a:xfrm>
        </p:spPr>
        <p:txBody>
          <a:bodyPr anchor="t">
            <a:normAutofit fontScale="90000"/>
          </a:bodyPr>
          <a:lstStyle/>
          <a:p>
            <a:r>
              <a:rPr lang="en-GB" sz="4800" dirty="0"/>
              <a:t>Self Actualisation </a:t>
            </a:r>
            <a:br>
              <a:rPr lang="en-GB" sz="4800" dirty="0"/>
            </a:br>
            <a:r>
              <a:rPr lang="en-GB" sz="2000" dirty="0"/>
              <a:t>“</a:t>
            </a:r>
            <a:r>
              <a:rPr lang="en-GB" sz="2000" b="0" i="1" dirty="0">
                <a:solidFill>
                  <a:srgbClr val="121212"/>
                </a:solidFill>
                <a:effectLst/>
                <a:latin typeface="Noto Sans"/>
              </a:rPr>
              <a:t>Self-actualization needs</a:t>
            </a:r>
            <a:r>
              <a:rPr lang="en-GB" sz="2000" b="0" i="0" dirty="0">
                <a:solidFill>
                  <a:srgbClr val="121212"/>
                </a:solidFill>
                <a:effectLst/>
                <a:latin typeface="Noto Sans"/>
              </a:rPr>
              <a:t> - realizing personal potential, self-fulfilment, seeking personal growth and peak experiences. A desire “to become everything one is capable of becoming”(Maslow, 1987, p. 64).</a:t>
            </a:r>
            <a:endParaRPr lang="en-GB" sz="2000" dirty="0"/>
          </a:p>
        </p:txBody>
      </p:sp>
      <p:grpSp>
        <p:nvGrpSpPr>
          <p:cNvPr id="11" name="Group 10">
            <a:extLst>
              <a:ext uri="{FF2B5EF4-FFF2-40B4-BE49-F238E27FC236}">
                <a16:creationId xmlns:a16="http://schemas.microsoft.com/office/drawing/2014/main" id="{B14B560F-9DD7-4302-A60B-EBD3EF59B07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9667" y="4415246"/>
            <a:ext cx="11982332" cy="2087795"/>
            <a:chOff x="143163" y="5763486"/>
            <a:chExt cx="11982332" cy="739555"/>
          </a:xfrm>
        </p:grpSpPr>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357444" y="5763486"/>
              <a:ext cx="11768051" cy="7395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 name="Straight Connector 12">
              <a:extLst>
                <a:ext uri="{FF2B5EF4-FFF2-40B4-BE49-F238E27FC236}">
                  <a16:creationId xmlns:a16="http://schemas.microsoft.com/office/drawing/2014/main" id="{C21D6966-343E-49AC-A026-D2497E0C3CA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143163" y="5763486"/>
              <a:ext cx="1" cy="73955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3706" y="587829"/>
            <a:ext cx="6505300" cy="568234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F1F27A2-03DC-43BD-8B1D-0DDEB2B131E7}"/>
              </a:ext>
            </a:extLst>
          </p:cNvPr>
          <p:cNvGraphicFramePr>
            <a:graphicFrameLocks noGrp="1"/>
          </p:cNvGraphicFramePr>
          <p:nvPr>
            <p:ph idx="1"/>
            <p:extLst>
              <p:ext uri="{D42A27DB-BD31-4B8C-83A1-F6EECF244321}">
                <p14:modId xmlns:p14="http://schemas.microsoft.com/office/powerpoint/2010/main" val="3066064960"/>
              </p:ext>
            </p:extLst>
          </p:nvPr>
        </p:nvGraphicFramePr>
        <p:xfrm>
          <a:off x="5407705" y="1014154"/>
          <a:ext cx="5962720" cy="49793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49873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8" name="Rectangle 57">
            <a:extLst>
              <a:ext uri="{FF2B5EF4-FFF2-40B4-BE49-F238E27FC236}">
                <a16:creationId xmlns:a16="http://schemas.microsoft.com/office/drawing/2014/main" id="{D5B339F4-93B9-4E04-9721-143AD6782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0" name="Group 59">
            <a:extLst>
              <a:ext uri="{FF2B5EF4-FFF2-40B4-BE49-F238E27FC236}">
                <a16:creationId xmlns:a16="http://schemas.microsoft.com/office/drawing/2014/main" id="{8734DDD3-F723-4DD3-8ABE-EC0B2AC87D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22324" y="0"/>
            <a:ext cx="7147352" cy="5777808"/>
            <a:chOff x="329184" y="1"/>
            <a:chExt cx="524256" cy="5777808"/>
          </a:xfrm>
        </p:grpSpPr>
        <p:cxnSp>
          <p:nvCxnSpPr>
            <p:cNvPr id="61" name="Straight Connector 60">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3824"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62" name="Rectangle 61">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4" name="Rectangle 63">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1"/>
            <a:ext cx="10999072" cy="532513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AA2531-F637-4514-A6BD-44428398892F}"/>
              </a:ext>
            </a:extLst>
          </p:cNvPr>
          <p:cNvSpPr>
            <a:spLocks noGrp="1"/>
          </p:cNvSpPr>
          <p:nvPr>
            <p:ph type="title"/>
          </p:nvPr>
        </p:nvSpPr>
        <p:spPr>
          <a:xfrm>
            <a:off x="1524000" y="1231961"/>
            <a:ext cx="9144000" cy="2387600"/>
          </a:xfrm>
        </p:spPr>
        <p:txBody>
          <a:bodyPr vert="horz" lIns="91440" tIns="45720" rIns="91440" bIns="45720" rtlCol="0" anchor="b">
            <a:normAutofit/>
          </a:bodyPr>
          <a:lstStyle/>
          <a:p>
            <a:pPr algn="ctr"/>
            <a:r>
              <a:rPr lang="en-US" sz="6000" b="1" kern="1200" dirty="0">
                <a:solidFill>
                  <a:schemeClr val="tx1"/>
                </a:solidFill>
                <a:latin typeface="+mj-lt"/>
                <a:ea typeface="+mj-ea"/>
                <a:cs typeface="+mj-cs"/>
              </a:rPr>
              <a:t>Client Centered Approach</a:t>
            </a:r>
          </a:p>
        </p:txBody>
      </p:sp>
      <p:sp>
        <p:nvSpPr>
          <p:cNvPr id="4" name="TextBox 3">
            <a:extLst>
              <a:ext uri="{FF2B5EF4-FFF2-40B4-BE49-F238E27FC236}">
                <a16:creationId xmlns:a16="http://schemas.microsoft.com/office/drawing/2014/main" id="{5F052734-77D6-4787-8F23-784FF1E3A857}"/>
              </a:ext>
            </a:extLst>
          </p:cNvPr>
          <p:cNvSpPr txBox="1"/>
          <p:nvPr/>
        </p:nvSpPr>
        <p:spPr>
          <a:xfrm>
            <a:off x="1691640" y="2205990"/>
            <a:ext cx="8976360" cy="369332"/>
          </a:xfrm>
          <a:prstGeom prst="rect">
            <a:avLst/>
          </a:prstGeom>
          <a:noFill/>
        </p:spPr>
        <p:txBody>
          <a:bodyPr wrap="square" rtlCol="0">
            <a:spAutoFit/>
          </a:bodyPr>
          <a:lstStyle/>
          <a:p>
            <a:endParaRPr lang="en-GB" b="1" dirty="0"/>
          </a:p>
        </p:txBody>
      </p:sp>
      <p:sp>
        <p:nvSpPr>
          <p:cNvPr id="27" name="TextBox 26">
            <a:extLst>
              <a:ext uri="{FF2B5EF4-FFF2-40B4-BE49-F238E27FC236}">
                <a16:creationId xmlns:a16="http://schemas.microsoft.com/office/drawing/2014/main" id="{463DCFF6-5574-44EA-820B-9F5502D761D2}"/>
              </a:ext>
            </a:extLst>
          </p:cNvPr>
          <p:cNvSpPr txBox="1"/>
          <p:nvPr/>
        </p:nvSpPr>
        <p:spPr>
          <a:xfrm>
            <a:off x="1925861" y="1252148"/>
            <a:ext cx="2336292" cy="830997"/>
          </a:xfrm>
          <a:prstGeom prst="rect">
            <a:avLst/>
          </a:prstGeom>
          <a:noFill/>
        </p:spPr>
        <p:txBody>
          <a:bodyPr wrap="square" rtlCol="0">
            <a:spAutoFit/>
          </a:bodyPr>
          <a:lstStyle/>
          <a:p>
            <a:pPr algn="ctr">
              <a:spcAft>
                <a:spcPts val="600"/>
              </a:spcAft>
            </a:pPr>
            <a:r>
              <a:rPr lang="en-GB" sz="2400" dirty="0"/>
              <a:t>Rogers own unique approach</a:t>
            </a:r>
          </a:p>
        </p:txBody>
      </p:sp>
      <p:sp>
        <p:nvSpPr>
          <p:cNvPr id="41" name="TextBox 40">
            <a:extLst>
              <a:ext uri="{FF2B5EF4-FFF2-40B4-BE49-F238E27FC236}">
                <a16:creationId xmlns:a16="http://schemas.microsoft.com/office/drawing/2014/main" id="{E70241A4-FF0F-4F23-BBE7-0D41A50C79AD}"/>
              </a:ext>
            </a:extLst>
          </p:cNvPr>
          <p:cNvSpPr txBox="1"/>
          <p:nvPr/>
        </p:nvSpPr>
        <p:spPr>
          <a:xfrm>
            <a:off x="4904130" y="3882451"/>
            <a:ext cx="2336292" cy="1569660"/>
          </a:xfrm>
          <a:prstGeom prst="rect">
            <a:avLst/>
          </a:prstGeom>
          <a:noFill/>
        </p:spPr>
        <p:txBody>
          <a:bodyPr wrap="square" rtlCol="0">
            <a:spAutoFit/>
          </a:bodyPr>
          <a:lstStyle/>
          <a:p>
            <a:pPr algn="ctr">
              <a:spcAft>
                <a:spcPts val="600"/>
              </a:spcAft>
            </a:pPr>
            <a:r>
              <a:rPr lang="en-GB" sz="2400" dirty="0"/>
              <a:t>Client not Patient to place importance on person </a:t>
            </a:r>
          </a:p>
        </p:txBody>
      </p:sp>
      <p:sp>
        <p:nvSpPr>
          <p:cNvPr id="29" name="TextBox 28">
            <a:extLst>
              <a:ext uri="{FF2B5EF4-FFF2-40B4-BE49-F238E27FC236}">
                <a16:creationId xmlns:a16="http://schemas.microsoft.com/office/drawing/2014/main" id="{CDB0736E-E151-4EB3-91BD-450EE10E0425}"/>
              </a:ext>
            </a:extLst>
          </p:cNvPr>
          <p:cNvSpPr txBox="1"/>
          <p:nvPr/>
        </p:nvSpPr>
        <p:spPr>
          <a:xfrm>
            <a:off x="600378" y="3515098"/>
            <a:ext cx="1988820" cy="1200329"/>
          </a:xfrm>
          <a:prstGeom prst="rect">
            <a:avLst/>
          </a:prstGeom>
          <a:noFill/>
        </p:spPr>
        <p:txBody>
          <a:bodyPr wrap="square" rtlCol="0">
            <a:spAutoFit/>
          </a:bodyPr>
          <a:lstStyle/>
          <a:p>
            <a:pPr algn="ctr">
              <a:spcAft>
                <a:spcPts val="600"/>
              </a:spcAft>
            </a:pPr>
            <a:r>
              <a:rPr lang="en-GB" sz="2400" dirty="0"/>
              <a:t>Student </a:t>
            </a:r>
            <a:r>
              <a:rPr lang="en-GB" sz="2400" dirty="0" err="1"/>
              <a:t>centered</a:t>
            </a:r>
            <a:r>
              <a:rPr lang="en-GB" sz="2400" dirty="0"/>
              <a:t> Learning </a:t>
            </a:r>
          </a:p>
        </p:txBody>
      </p:sp>
      <p:sp>
        <p:nvSpPr>
          <p:cNvPr id="33" name="TextBox 32">
            <a:extLst>
              <a:ext uri="{FF2B5EF4-FFF2-40B4-BE49-F238E27FC236}">
                <a16:creationId xmlns:a16="http://schemas.microsoft.com/office/drawing/2014/main" id="{D8EE32E2-698F-414B-8217-DBC5B3F9E641}"/>
              </a:ext>
            </a:extLst>
          </p:cNvPr>
          <p:cNvSpPr txBox="1"/>
          <p:nvPr/>
        </p:nvSpPr>
        <p:spPr>
          <a:xfrm>
            <a:off x="9173902" y="3726182"/>
            <a:ext cx="1988820" cy="830997"/>
          </a:xfrm>
          <a:prstGeom prst="rect">
            <a:avLst/>
          </a:prstGeom>
          <a:noFill/>
        </p:spPr>
        <p:txBody>
          <a:bodyPr wrap="square" rtlCol="0">
            <a:spAutoFit/>
          </a:bodyPr>
          <a:lstStyle/>
          <a:p>
            <a:pPr algn="ctr">
              <a:spcAft>
                <a:spcPts val="600"/>
              </a:spcAft>
            </a:pPr>
            <a:r>
              <a:rPr lang="en-GB" sz="2400" dirty="0"/>
              <a:t>Three core conditions </a:t>
            </a:r>
          </a:p>
        </p:txBody>
      </p:sp>
      <p:sp>
        <p:nvSpPr>
          <p:cNvPr id="35" name="TextBox 34">
            <a:extLst>
              <a:ext uri="{FF2B5EF4-FFF2-40B4-BE49-F238E27FC236}">
                <a16:creationId xmlns:a16="http://schemas.microsoft.com/office/drawing/2014/main" id="{2D817F08-0EE2-4283-9DDE-5FC0ABAEC152}"/>
              </a:ext>
            </a:extLst>
          </p:cNvPr>
          <p:cNvSpPr txBox="1"/>
          <p:nvPr/>
        </p:nvSpPr>
        <p:spPr>
          <a:xfrm>
            <a:off x="7750488" y="1408479"/>
            <a:ext cx="2217420" cy="1200329"/>
          </a:xfrm>
          <a:prstGeom prst="rect">
            <a:avLst/>
          </a:prstGeom>
          <a:noFill/>
        </p:spPr>
        <p:txBody>
          <a:bodyPr wrap="square" rtlCol="0">
            <a:spAutoFit/>
          </a:bodyPr>
          <a:lstStyle/>
          <a:p>
            <a:pPr algn="ctr">
              <a:spcAft>
                <a:spcPts val="600"/>
              </a:spcAft>
            </a:pPr>
            <a:r>
              <a:rPr lang="en-GB" sz="2400" dirty="0"/>
              <a:t>Learner </a:t>
            </a:r>
            <a:r>
              <a:rPr lang="en-GB" sz="2400" dirty="0" err="1"/>
              <a:t>centered</a:t>
            </a:r>
            <a:r>
              <a:rPr lang="en-GB" sz="2400" dirty="0"/>
              <a:t>  education </a:t>
            </a:r>
          </a:p>
        </p:txBody>
      </p:sp>
    </p:spTree>
    <p:extLst>
      <p:ext uri="{BB962C8B-B14F-4D97-AF65-F5344CB8AC3E}">
        <p14:creationId xmlns:p14="http://schemas.microsoft.com/office/powerpoint/2010/main" val="21543743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23">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0" name="Group 25">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7"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1"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2"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3"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6"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8"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43"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44"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49" name="Rectangle 48">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4A17B3-5FCF-4FFB-8C2F-ABCA2E85B5AD}"/>
              </a:ext>
            </a:extLst>
          </p:cNvPr>
          <p:cNvSpPr>
            <a:spLocks noGrp="1"/>
          </p:cNvSpPr>
          <p:nvPr>
            <p:ph type="title"/>
          </p:nvPr>
        </p:nvSpPr>
        <p:spPr>
          <a:xfrm>
            <a:off x="2278372" y="364321"/>
            <a:ext cx="6227064" cy="938079"/>
          </a:xfrm>
        </p:spPr>
        <p:txBody>
          <a:bodyPr anchor="t">
            <a:normAutofit/>
          </a:bodyPr>
          <a:lstStyle/>
          <a:p>
            <a:r>
              <a:rPr lang="en-GB" sz="4800" b="1" dirty="0">
                <a:solidFill>
                  <a:schemeClr val="accent1"/>
                </a:solidFill>
              </a:rPr>
              <a:t>3 Core conditions</a:t>
            </a:r>
          </a:p>
        </p:txBody>
      </p:sp>
      <p:sp>
        <p:nvSpPr>
          <p:cNvPr id="51" name="Isosceles Triangle 50">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4" name="Flowchart: Connector 3">
            <a:extLst>
              <a:ext uri="{FF2B5EF4-FFF2-40B4-BE49-F238E27FC236}">
                <a16:creationId xmlns:a16="http://schemas.microsoft.com/office/drawing/2014/main" id="{BC67744E-7A5C-4A24-BCF3-19A14D347887}"/>
              </a:ext>
            </a:extLst>
          </p:cNvPr>
          <p:cNvSpPr/>
          <p:nvPr/>
        </p:nvSpPr>
        <p:spPr>
          <a:xfrm>
            <a:off x="3740951" y="1405813"/>
            <a:ext cx="3246614" cy="3092444"/>
          </a:xfrm>
          <a:prstGeom prst="flowChartConnector">
            <a:avLst/>
          </a:prstGeom>
          <a:gradFill>
            <a:gsLst>
              <a:gs pos="0">
                <a:schemeClr val="accent6">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6" name="TextBox 55">
            <a:extLst>
              <a:ext uri="{FF2B5EF4-FFF2-40B4-BE49-F238E27FC236}">
                <a16:creationId xmlns:a16="http://schemas.microsoft.com/office/drawing/2014/main" id="{6985DC85-AC11-4D7D-A3FE-F954F0C0291F}"/>
              </a:ext>
            </a:extLst>
          </p:cNvPr>
          <p:cNvSpPr txBox="1"/>
          <p:nvPr/>
        </p:nvSpPr>
        <p:spPr>
          <a:xfrm flipH="1">
            <a:off x="4463279" y="2538607"/>
            <a:ext cx="1757284" cy="523220"/>
          </a:xfrm>
          <a:prstGeom prst="rect">
            <a:avLst/>
          </a:prstGeom>
          <a:noFill/>
        </p:spPr>
        <p:txBody>
          <a:bodyPr wrap="square" rtlCol="0">
            <a:spAutoFit/>
          </a:bodyPr>
          <a:lstStyle/>
          <a:p>
            <a:pPr algn="ctr"/>
            <a:r>
              <a:rPr lang="en-GB" sz="2800" b="1" dirty="0">
                <a:solidFill>
                  <a:schemeClr val="accent1">
                    <a:lumMod val="75000"/>
                  </a:schemeClr>
                </a:solidFill>
              </a:rPr>
              <a:t>Empathy</a:t>
            </a:r>
            <a:r>
              <a:rPr lang="en-GB" dirty="0">
                <a:solidFill>
                  <a:schemeClr val="accent1">
                    <a:lumMod val="75000"/>
                  </a:schemeClr>
                </a:solidFill>
              </a:rPr>
              <a:t> </a:t>
            </a:r>
          </a:p>
        </p:txBody>
      </p:sp>
      <p:sp>
        <p:nvSpPr>
          <p:cNvPr id="7" name="TextBox 6">
            <a:extLst>
              <a:ext uri="{FF2B5EF4-FFF2-40B4-BE49-F238E27FC236}">
                <a16:creationId xmlns:a16="http://schemas.microsoft.com/office/drawing/2014/main" id="{6A1B4EB6-AD70-4786-9D84-A94F1422E160}"/>
              </a:ext>
            </a:extLst>
          </p:cNvPr>
          <p:cNvSpPr txBox="1"/>
          <p:nvPr/>
        </p:nvSpPr>
        <p:spPr>
          <a:xfrm>
            <a:off x="1948290" y="994979"/>
            <a:ext cx="1947143" cy="3139321"/>
          </a:xfrm>
          <a:prstGeom prst="rect">
            <a:avLst/>
          </a:prstGeom>
          <a:noFill/>
        </p:spPr>
        <p:txBody>
          <a:bodyPr wrap="square" rtlCol="0">
            <a:spAutoFit/>
          </a:bodyPr>
          <a:lstStyle/>
          <a:p>
            <a:pPr algn="ctr"/>
            <a:r>
              <a:rPr lang="en-GB" dirty="0">
                <a:solidFill>
                  <a:srgbClr val="5B5B5B"/>
                </a:solidFill>
                <a:cs typeface="Arial" panose="020B0604020202020204" pitchFamily="34" charset="0"/>
              </a:rPr>
              <a:t>“T</a:t>
            </a:r>
            <a:r>
              <a:rPr lang="en-GB" b="0" dirty="0">
                <a:solidFill>
                  <a:srgbClr val="5B5B5B"/>
                </a:solidFill>
                <a:effectLst/>
                <a:cs typeface="Arial" panose="020B0604020202020204" pitchFamily="34" charset="0"/>
              </a:rPr>
              <a:t>o </a:t>
            </a:r>
            <a:r>
              <a:rPr lang="en-GB" b="1" dirty="0">
                <a:solidFill>
                  <a:srgbClr val="5B5B5B"/>
                </a:solidFill>
                <a:effectLst/>
                <a:cs typeface="Arial" panose="020B0604020202020204" pitchFamily="34" charset="0"/>
              </a:rPr>
              <a:t>understand the thoughts and the feelings as the client experiences them</a:t>
            </a:r>
            <a:r>
              <a:rPr lang="en-GB" b="0" dirty="0">
                <a:solidFill>
                  <a:srgbClr val="5B5B5B"/>
                </a:solidFill>
                <a:effectLst/>
                <a:cs typeface="Arial" panose="020B0604020202020204" pitchFamily="34" charset="0"/>
              </a:rPr>
              <a:t>, sometimes referred to as ‘walking in someone else’s shoes’” (Counselling Tutor 2020).</a:t>
            </a:r>
            <a:endParaRPr lang="en-GB" dirty="0">
              <a:cs typeface="Arial" panose="020B0604020202020204" pitchFamily="34" charset="0"/>
            </a:endParaRPr>
          </a:p>
        </p:txBody>
      </p:sp>
      <p:sp>
        <p:nvSpPr>
          <p:cNvPr id="11" name="TextBox 10">
            <a:extLst>
              <a:ext uri="{FF2B5EF4-FFF2-40B4-BE49-F238E27FC236}">
                <a16:creationId xmlns:a16="http://schemas.microsoft.com/office/drawing/2014/main" id="{44062327-3411-4F76-A980-4949C76F07D9}"/>
              </a:ext>
            </a:extLst>
          </p:cNvPr>
          <p:cNvSpPr txBox="1"/>
          <p:nvPr/>
        </p:nvSpPr>
        <p:spPr>
          <a:xfrm>
            <a:off x="8415004" y="4398084"/>
            <a:ext cx="3753121" cy="2308324"/>
          </a:xfrm>
          <a:prstGeom prst="rect">
            <a:avLst/>
          </a:prstGeom>
          <a:noFill/>
        </p:spPr>
        <p:txBody>
          <a:bodyPr wrap="square" rtlCol="0">
            <a:spAutoFit/>
          </a:bodyPr>
          <a:lstStyle/>
          <a:p>
            <a:pPr algn="ctr"/>
            <a:r>
              <a:rPr lang="en-GB" b="1" i="1" dirty="0">
                <a:solidFill>
                  <a:srgbClr val="333333"/>
                </a:solidFill>
                <a:effectLst/>
              </a:rPr>
              <a:t>“Genuineness, realness, or congruence</a:t>
            </a:r>
            <a:r>
              <a:rPr lang="en-GB" b="0" i="0" dirty="0">
                <a:solidFill>
                  <a:srgbClr val="333333"/>
                </a:solidFill>
                <a:effectLst/>
              </a:rPr>
              <a:t>. The more the therapist is himself or herself in the relationship, putting up no professional front or personal facade, the greater is the likelihood that the client will change and grow in a constructive manner” (Martin, G. 2017)</a:t>
            </a:r>
            <a:endParaRPr lang="en-GB" dirty="0"/>
          </a:p>
        </p:txBody>
      </p:sp>
      <p:sp>
        <p:nvSpPr>
          <p:cNvPr id="57" name="Flowchart: Connector 56">
            <a:extLst>
              <a:ext uri="{FF2B5EF4-FFF2-40B4-BE49-F238E27FC236}">
                <a16:creationId xmlns:a16="http://schemas.microsoft.com/office/drawing/2014/main" id="{8454E5F3-611C-432A-BA07-0361F4671FC2}"/>
              </a:ext>
            </a:extLst>
          </p:cNvPr>
          <p:cNvSpPr/>
          <p:nvPr/>
        </p:nvSpPr>
        <p:spPr>
          <a:xfrm>
            <a:off x="6400638" y="1379028"/>
            <a:ext cx="3246614" cy="3092444"/>
          </a:xfrm>
          <a:prstGeom prst="flowChartConnector">
            <a:avLst/>
          </a:prstGeom>
          <a:gradFill>
            <a:gsLst>
              <a:gs pos="0">
                <a:schemeClr val="accent4">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58" name="Flowchart: Connector 57">
            <a:extLst>
              <a:ext uri="{FF2B5EF4-FFF2-40B4-BE49-F238E27FC236}">
                <a16:creationId xmlns:a16="http://schemas.microsoft.com/office/drawing/2014/main" id="{A14686A3-F68C-41E5-8064-D8BBEA425DEC}"/>
              </a:ext>
            </a:extLst>
          </p:cNvPr>
          <p:cNvSpPr/>
          <p:nvPr/>
        </p:nvSpPr>
        <p:spPr>
          <a:xfrm>
            <a:off x="5161104" y="3361751"/>
            <a:ext cx="3246614" cy="3092444"/>
          </a:xfrm>
          <a:prstGeom prst="flowChartConnector">
            <a:avLst/>
          </a:prstGeom>
          <a:gradFill>
            <a:gsLst>
              <a:gs pos="0">
                <a:schemeClr val="accent2">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AF168C0C-6434-40D7-9CFF-B96F91CD83B3}"/>
              </a:ext>
            </a:extLst>
          </p:cNvPr>
          <p:cNvSpPr txBox="1"/>
          <p:nvPr/>
        </p:nvSpPr>
        <p:spPr>
          <a:xfrm>
            <a:off x="5634451" y="4386609"/>
            <a:ext cx="2262023" cy="523220"/>
          </a:xfrm>
          <a:prstGeom prst="rect">
            <a:avLst/>
          </a:prstGeom>
          <a:noFill/>
        </p:spPr>
        <p:txBody>
          <a:bodyPr wrap="square" rtlCol="0">
            <a:spAutoFit/>
          </a:bodyPr>
          <a:lstStyle/>
          <a:p>
            <a:pPr algn="ctr"/>
            <a:r>
              <a:rPr lang="en-GB" sz="2800" b="1" dirty="0">
                <a:solidFill>
                  <a:schemeClr val="accent1">
                    <a:lumMod val="75000"/>
                  </a:schemeClr>
                </a:solidFill>
              </a:rPr>
              <a:t>Congruence</a:t>
            </a:r>
          </a:p>
        </p:txBody>
      </p:sp>
      <p:sp>
        <p:nvSpPr>
          <p:cNvPr id="13" name="TextBox 12">
            <a:extLst>
              <a:ext uri="{FF2B5EF4-FFF2-40B4-BE49-F238E27FC236}">
                <a16:creationId xmlns:a16="http://schemas.microsoft.com/office/drawing/2014/main" id="{3C23458B-AB5B-4C1F-AC19-8F98709C4A7A}"/>
              </a:ext>
            </a:extLst>
          </p:cNvPr>
          <p:cNvSpPr txBox="1"/>
          <p:nvPr/>
        </p:nvSpPr>
        <p:spPr>
          <a:xfrm>
            <a:off x="6740207" y="2122172"/>
            <a:ext cx="2682864" cy="954107"/>
          </a:xfrm>
          <a:prstGeom prst="rect">
            <a:avLst/>
          </a:prstGeom>
          <a:noFill/>
        </p:spPr>
        <p:txBody>
          <a:bodyPr wrap="square" rtlCol="0">
            <a:spAutoFit/>
          </a:bodyPr>
          <a:lstStyle/>
          <a:p>
            <a:pPr algn="ctr"/>
            <a:r>
              <a:rPr lang="en-GB" sz="2800" b="1" dirty="0">
                <a:solidFill>
                  <a:schemeClr val="accent1">
                    <a:lumMod val="75000"/>
                  </a:schemeClr>
                </a:solidFill>
              </a:rPr>
              <a:t>Unconditional Positive Regard</a:t>
            </a:r>
          </a:p>
        </p:txBody>
      </p:sp>
      <p:sp>
        <p:nvSpPr>
          <p:cNvPr id="14" name="TextBox 13">
            <a:extLst>
              <a:ext uri="{FF2B5EF4-FFF2-40B4-BE49-F238E27FC236}">
                <a16:creationId xmlns:a16="http://schemas.microsoft.com/office/drawing/2014/main" id="{8DE89C77-B851-412A-85FA-C4A5632BAF85}"/>
              </a:ext>
            </a:extLst>
          </p:cNvPr>
          <p:cNvSpPr txBox="1"/>
          <p:nvPr/>
        </p:nvSpPr>
        <p:spPr>
          <a:xfrm>
            <a:off x="9434343" y="287337"/>
            <a:ext cx="2524840" cy="2862322"/>
          </a:xfrm>
          <a:prstGeom prst="rect">
            <a:avLst/>
          </a:prstGeom>
          <a:noFill/>
        </p:spPr>
        <p:txBody>
          <a:bodyPr wrap="square" rtlCol="0">
            <a:spAutoFit/>
          </a:bodyPr>
          <a:lstStyle/>
          <a:p>
            <a:pPr algn="ctr"/>
            <a:r>
              <a:rPr lang="en-GB" dirty="0">
                <a:solidFill>
                  <a:srgbClr val="262626"/>
                </a:solidFill>
                <a:latin typeface="nunito sans"/>
              </a:rPr>
              <a:t>“A</a:t>
            </a:r>
            <a:r>
              <a:rPr lang="en-GB" b="0" i="0" dirty="0">
                <a:solidFill>
                  <a:srgbClr val="262626"/>
                </a:solidFill>
                <a:effectLst/>
                <a:latin typeface="nunito sans"/>
              </a:rPr>
              <a:t>ccepting and loving others simply for who they are. This feeling is not affected by how people act and is not withdrawn if a person makes a mistake or does something wrong”. (Mississippi College 2018).</a:t>
            </a:r>
            <a:endParaRPr lang="en-GB" dirty="0"/>
          </a:p>
        </p:txBody>
      </p:sp>
    </p:spTree>
    <p:extLst>
      <p:ext uri="{BB962C8B-B14F-4D97-AF65-F5344CB8AC3E}">
        <p14:creationId xmlns:p14="http://schemas.microsoft.com/office/powerpoint/2010/main" val="17379867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8054277-3455-42FB-9618-CF14EA83DC18}"/>
              </a:ext>
            </a:extLst>
          </p:cNvPr>
          <p:cNvSpPr>
            <a:spLocks noGrp="1"/>
          </p:cNvSpPr>
          <p:nvPr>
            <p:ph type="title"/>
          </p:nvPr>
        </p:nvSpPr>
        <p:spPr>
          <a:xfrm>
            <a:off x="643467" y="321734"/>
            <a:ext cx="10905066" cy="1135737"/>
          </a:xfrm>
        </p:spPr>
        <p:txBody>
          <a:bodyPr>
            <a:normAutofit/>
          </a:bodyPr>
          <a:lstStyle/>
          <a:p>
            <a:r>
              <a:rPr lang="en-GB" sz="2800" b="1">
                <a:latin typeface="+mn-lt"/>
              </a:rPr>
              <a:t>Learner Centered Education</a:t>
            </a:r>
            <a:br>
              <a:rPr lang="en-GB" sz="2800">
                <a:latin typeface="+mn-lt"/>
              </a:rPr>
            </a:br>
            <a:r>
              <a:rPr lang="en-GB" sz="2800">
                <a:latin typeface="+mn-lt"/>
              </a:rPr>
              <a:t>A development of client centered approach for education purposes.</a:t>
            </a:r>
          </a:p>
        </p:txBody>
      </p:sp>
      <p:sp>
        <p:nvSpPr>
          <p:cNvPr id="3" name="Content Placeholder 2">
            <a:extLst>
              <a:ext uri="{FF2B5EF4-FFF2-40B4-BE49-F238E27FC236}">
                <a16:creationId xmlns:a16="http://schemas.microsoft.com/office/drawing/2014/main" id="{0DD88126-99C2-4622-A738-1C1AE210375C}"/>
              </a:ext>
            </a:extLst>
          </p:cNvPr>
          <p:cNvSpPr>
            <a:spLocks noGrp="1"/>
          </p:cNvSpPr>
          <p:nvPr>
            <p:ph idx="1"/>
          </p:nvPr>
        </p:nvSpPr>
        <p:spPr>
          <a:xfrm>
            <a:off x="643467" y="1782981"/>
            <a:ext cx="10905066" cy="4393982"/>
          </a:xfrm>
        </p:spPr>
        <p:txBody>
          <a:bodyPr>
            <a:normAutofit/>
          </a:bodyPr>
          <a:lstStyle/>
          <a:p>
            <a:r>
              <a:rPr lang="en-GB" sz="2000"/>
              <a:t>“</a:t>
            </a:r>
            <a:r>
              <a:rPr lang="en-GB" sz="2000" b="0" i="0">
                <a:effectLst/>
              </a:rPr>
              <a:t>A person cannot teach another person directly; a person can only facilitate another's learning. </a:t>
            </a:r>
          </a:p>
          <a:p>
            <a:r>
              <a:rPr lang="en-GB" sz="2000" b="0" i="0">
                <a:effectLst/>
              </a:rPr>
              <a:t>A person learns significantly only those things that are perceived as being involved in the maintenance of or enhancement of the structure of self.</a:t>
            </a:r>
          </a:p>
          <a:p>
            <a:r>
              <a:rPr lang="en-GB" sz="2000" b="0" i="0">
                <a:effectLst/>
              </a:rPr>
              <a:t>Experience which, if assimilated, would involve a change in the organization of self, tends to be resisted through denial or distortion of symbolism.</a:t>
            </a:r>
          </a:p>
          <a:p>
            <a:r>
              <a:rPr lang="en-GB" sz="2000" b="0" i="0">
                <a:effectLst/>
              </a:rPr>
              <a:t>The structure and organization of self appears to become more rigid under threats and to relax its boundaries when completely free from threat.</a:t>
            </a:r>
          </a:p>
          <a:p>
            <a:r>
              <a:rPr lang="en-GB" sz="2000" b="0" i="0">
                <a:effectLst/>
              </a:rPr>
              <a:t>The educational situation which most effectively promotes significant learning is one in which (a) threat to the self of the learner is reduced to a minimum and (b) differentiated perception of the field is facilitated” (Rogers, C. 1951). </a:t>
            </a:r>
            <a:endParaRPr lang="en-GB" sz="2000"/>
          </a:p>
        </p:txBody>
      </p:sp>
      <p:sp>
        <p:nvSpPr>
          <p:cNvPr id="46" name="Rectangle 45">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Isosceles Triangle 47">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Isosceles Triangle 4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2" name="Rectangle 51">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726257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22" name="Rectangle 2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1B0BD5-DDA9-4392-ADBF-2739643C72DB}"/>
              </a:ext>
            </a:extLst>
          </p:cNvPr>
          <p:cNvSpPr>
            <a:spLocks noGrp="1"/>
          </p:cNvSpPr>
          <p:nvPr>
            <p:ph type="title"/>
          </p:nvPr>
        </p:nvSpPr>
        <p:spPr>
          <a:xfrm>
            <a:off x="1043631" y="809898"/>
            <a:ext cx="9942716" cy="1554480"/>
          </a:xfrm>
        </p:spPr>
        <p:txBody>
          <a:bodyPr anchor="ctr">
            <a:normAutofit/>
          </a:bodyPr>
          <a:lstStyle/>
          <a:p>
            <a:r>
              <a:rPr lang="en-GB" sz="4800"/>
              <a:t>Rogers Theories in Practice</a:t>
            </a:r>
          </a:p>
        </p:txBody>
      </p:sp>
      <p:sp>
        <p:nvSpPr>
          <p:cNvPr id="3" name="Content Placeholder 2">
            <a:extLst>
              <a:ext uri="{FF2B5EF4-FFF2-40B4-BE49-F238E27FC236}">
                <a16:creationId xmlns:a16="http://schemas.microsoft.com/office/drawing/2014/main" id="{49D45680-2384-41D7-92E2-CFB7BC12EBDA}"/>
              </a:ext>
            </a:extLst>
          </p:cNvPr>
          <p:cNvSpPr>
            <a:spLocks noGrp="1"/>
          </p:cNvSpPr>
          <p:nvPr>
            <p:ph idx="1"/>
          </p:nvPr>
        </p:nvSpPr>
        <p:spPr>
          <a:xfrm>
            <a:off x="1045028" y="2560322"/>
            <a:ext cx="9941319" cy="3581858"/>
          </a:xfrm>
        </p:spPr>
        <p:txBody>
          <a:bodyPr anchor="ctr">
            <a:normAutofit fontScale="92500" lnSpcReduction="10000"/>
          </a:bodyPr>
          <a:lstStyle/>
          <a:p>
            <a:pPr marL="0" indent="0">
              <a:buNone/>
            </a:pPr>
            <a:endParaRPr lang="en-GB" sz="1500"/>
          </a:p>
          <a:p>
            <a:pPr marL="0" indent="0">
              <a:buNone/>
            </a:pPr>
            <a:r>
              <a:rPr lang="en-GB" sz="1900"/>
              <a:t>A recent Estyn report into Effective school support for disadvantaged and vulnerable pupils - case studies of good practice shows a wide range of different approaches that have a positive effect within schools. </a:t>
            </a:r>
          </a:p>
          <a:p>
            <a:pPr marL="0" indent="0">
              <a:buNone/>
            </a:pPr>
            <a:r>
              <a:rPr lang="en-GB" sz="1900"/>
              <a:t>The approaches being used can be linked back to Rogers’ approaches. Below are 3 of the main findings,</a:t>
            </a:r>
          </a:p>
          <a:p>
            <a:r>
              <a:rPr lang="en-GB" sz="1900"/>
              <a:t>“In most schools, leaders understand the importance of supporting disadvantaged and vulnerable pupils to overcome barriers to learning. In the most effective schools, staff do not just focus on the challenges that pupils face, but identify individual pupils’ interests and talents, and build on these positives.</a:t>
            </a:r>
          </a:p>
          <a:p>
            <a:r>
              <a:rPr lang="en-GB" sz="1900"/>
              <a:t>Schools that best support disadvantaged and vulnerable pupils place the wellbeing of every child at the heart of their work. In these schools, there is a strong focus on providing a safe and nurturing environment where pupils and staff feel secure. </a:t>
            </a:r>
          </a:p>
          <a:p>
            <a:r>
              <a:rPr lang="en-GB" sz="1900"/>
              <a:t>In many successful schools, staff have designed a curriculum that meets pupils’ interests and engages vulnerable and disadvantaged pupils effectively in their learning.” (Estyn 2020).</a:t>
            </a:r>
            <a:endParaRPr lang="en-GB" sz="1900" dirty="0"/>
          </a:p>
        </p:txBody>
      </p:sp>
      <p:cxnSp>
        <p:nvCxnSpPr>
          <p:cNvPr id="28" name="Straight Connector 2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7719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 name="Rectangle 43">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054277-3455-42FB-9618-CF14EA83DC18}"/>
              </a:ext>
            </a:extLst>
          </p:cNvPr>
          <p:cNvSpPr>
            <a:spLocks noGrp="1"/>
          </p:cNvSpPr>
          <p:nvPr>
            <p:ph type="title"/>
          </p:nvPr>
        </p:nvSpPr>
        <p:spPr>
          <a:xfrm>
            <a:off x="619760" y="531707"/>
            <a:ext cx="3011761" cy="1525693"/>
          </a:xfrm>
        </p:spPr>
        <p:txBody>
          <a:bodyPr vert="horz" lIns="91440" tIns="45720" rIns="91440" bIns="45720" rtlCol="0" anchor="ctr">
            <a:normAutofit/>
          </a:bodyPr>
          <a:lstStyle/>
          <a:p>
            <a:pPr algn="r"/>
            <a:r>
              <a:rPr lang="en-US" kern="1200">
                <a:solidFill>
                  <a:schemeClr val="accent1"/>
                </a:solidFill>
                <a:latin typeface="+mj-lt"/>
                <a:ea typeface="+mj-ea"/>
                <a:cs typeface="+mj-cs"/>
              </a:rPr>
              <a:t>Conclusion </a:t>
            </a:r>
            <a:endParaRPr lang="en-US" kern="1200" dirty="0">
              <a:solidFill>
                <a:schemeClr val="accent1"/>
              </a:solidFill>
              <a:latin typeface="+mj-lt"/>
              <a:ea typeface="+mj-ea"/>
              <a:cs typeface="+mj-cs"/>
            </a:endParaRPr>
          </a:p>
        </p:txBody>
      </p:sp>
      <p:cxnSp>
        <p:nvCxnSpPr>
          <p:cNvPr id="46" name="Straight Connector 45">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DD88126-99C2-4622-A738-1C1AE210375C}"/>
              </a:ext>
            </a:extLst>
          </p:cNvPr>
          <p:cNvSpPr>
            <a:spLocks noGrp="1"/>
          </p:cNvSpPr>
          <p:nvPr>
            <p:ph idx="1"/>
          </p:nvPr>
        </p:nvSpPr>
        <p:spPr>
          <a:xfrm>
            <a:off x="5026830" y="1158241"/>
            <a:ext cx="6250940" cy="4100406"/>
          </a:xfrm>
        </p:spPr>
        <p:txBody>
          <a:bodyPr vert="horz" lIns="91440" tIns="45720" rIns="91440" bIns="45720" rtlCol="0" anchor="b">
            <a:normAutofit lnSpcReduction="10000"/>
          </a:bodyPr>
          <a:lstStyle/>
          <a:p>
            <a:pPr marL="0" indent="0" algn="just">
              <a:buNone/>
            </a:pPr>
            <a:r>
              <a:rPr lang="en-US" sz="1800" dirty="0"/>
              <a:t>Rogers contributes to our understanding of the role of helping and supporting especially within an educational setting with the different theories and processes outlined within this presentation. Rogers provides clear reasoned and well researched evidence to support his theories and they have been the basis of various programs across the world. Such as the Nurture Group UK putting unconditional positive regard as the most important factor for change. Up until his passing Rogers’ was working on a book along with Harold Lyon titled ‘On becoming an effective teacher’. Providing more tools and resources to help us help and support in an educational setting.</a:t>
            </a:r>
          </a:p>
          <a:p>
            <a:pPr marL="0" indent="0" algn="just">
              <a:buNone/>
            </a:pPr>
            <a:r>
              <a:rPr lang="en-US" sz="1800" b="0" i="0" dirty="0">
                <a:effectLst/>
              </a:rPr>
              <a:t>Not only does Rogers core conditions contribute to the way in which we help learners in an educational setting but with humans as a whole. Treating people with empathy, congruence and unconditional positive regard. </a:t>
            </a:r>
            <a:r>
              <a:rPr lang="en-US" sz="1800" dirty="0"/>
              <a:t>Allowing a person to grow and be themselves. </a:t>
            </a:r>
            <a:endParaRPr lang="en-US" sz="1800" b="0" i="0" dirty="0">
              <a:effectLst/>
            </a:endParaRPr>
          </a:p>
          <a:p>
            <a:pPr marL="0"/>
            <a:endParaRPr lang="en-US" sz="1300" dirty="0"/>
          </a:p>
        </p:txBody>
      </p:sp>
      <p:sp>
        <p:nvSpPr>
          <p:cNvPr id="4" name="TextBox 3">
            <a:extLst>
              <a:ext uri="{FF2B5EF4-FFF2-40B4-BE49-F238E27FC236}">
                <a16:creationId xmlns:a16="http://schemas.microsoft.com/office/drawing/2014/main" id="{63D8575D-1238-4992-9CC4-72E6B567113C}"/>
              </a:ext>
            </a:extLst>
          </p:cNvPr>
          <p:cNvSpPr txBox="1"/>
          <p:nvPr/>
        </p:nvSpPr>
        <p:spPr>
          <a:xfrm>
            <a:off x="541696" y="1930399"/>
            <a:ext cx="4112600" cy="3659292"/>
          </a:xfrm>
          <a:prstGeom prst="rect">
            <a:avLst/>
          </a:prstGeom>
        </p:spPr>
        <p:txBody>
          <a:bodyPr vert="horz" lIns="91440" tIns="45720" rIns="91440" bIns="45720" rtlCol="0">
            <a:noAutofit/>
          </a:bodyPr>
          <a:lstStyle/>
          <a:p>
            <a:pPr algn="just">
              <a:lnSpc>
                <a:spcPct val="90000"/>
              </a:lnSpc>
              <a:spcAft>
                <a:spcPts val="600"/>
              </a:spcAft>
            </a:pPr>
            <a:r>
              <a:rPr lang="en-US" sz="2800" b="0" i="1" dirty="0">
                <a:effectLst/>
              </a:rPr>
              <a:t>“Learning of all kinds goes on best, lasts best, and tends to lead itself on more when it grows out of a real focus of interest in the learner.” Carl Rogers.</a:t>
            </a:r>
            <a:endParaRPr lang="en-US" sz="2800" dirty="0"/>
          </a:p>
        </p:txBody>
      </p:sp>
    </p:spTree>
    <p:extLst>
      <p:ext uri="{BB962C8B-B14F-4D97-AF65-F5344CB8AC3E}">
        <p14:creationId xmlns:p14="http://schemas.microsoft.com/office/powerpoint/2010/main" val="328787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2C1CF5-2325-4A70-B0AA-DD3361F4713B}"/>
              </a:ext>
            </a:extLst>
          </p:cNvPr>
          <p:cNvSpPr txBox="1"/>
          <p:nvPr/>
        </p:nvSpPr>
        <p:spPr>
          <a:xfrm>
            <a:off x="244642" y="1016136"/>
            <a:ext cx="11947358" cy="5205336"/>
          </a:xfrm>
          <a:prstGeom prst="rect">
            <a:avLst/>
          </a:prstGeom>
          <a:noFill/>
        </p:spPr>
        <p:txBody>
          <a:bodyPr wrap="square" rtlCol="0">
            <a:spAutoFit/>
          </a:bodyPr>
          <a:lstStyle/>
          <a:p>
            <a:pPr>
              <a:lnSpc>
                <a:spcPct val="107000"/>
              </a:lnSpc>
              <a:spcAft>
                <a:spcPts val="800"/>
              </a:spcAft>
            </a:pPr>
            <a:r>
              <a:rPr lang="en-GB" sz="1400" dirty="0">
                <a:effectLst/>
                <a:ea typeface="Calibri" panose="020F0502020204030204" pitchFamily="34" charset="0"/>
                <a:cs typeface="Times New Roman" panose="02020603050405020304" pitchFamily="18" charset="0"/>
              </a:rPr>
              <a:t>All Answers. (2018). </a:t>
            </a:r>
            <a:r>
              <a:rPr lang="en-GB" sz="1400" i="1" dirty="0">
                <a:effectLst/>
                <a:ea typeface="Calibri" panose="020F0502020204030204" pitchFamily="34" charset="0"/>
                <a:cs typeface="Times New Roman" panose="02020603050405020304" pitchFamily="18" charset="0"/>
              </a:rPr>
              <a:t>CARL ROGERS PERSON-CENTRED APPROACH.</a:t>
            </a:r>
            <a:r>
              <a:rPr lang="en-GB" sz="1400" dirty="0">
                <a:effectLst/>
                <a:ea typeface="Calibri" panose="020F0502020204030204" pitchFamily="34" charset="0"/>
                <a:cs typeface="Times New Roman" panose="02020603050405020304" pitchFamily="18" charset="0"/>
              </a:rPr>
              <a:t> Available at: https://nursinganswers.net/essays/carl-rogers.php?vref=1. (Accessed: 22 December 2020).	</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Bing Images. (No date). Available at: </a:t>
            </a:r>
            <a:r>
              <a:rPr lang="en-GB" sz="1400" strike="noStrike" dirty="0">
                <a:effectLst/>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https://images.saymedia-content.com/.image/c_limit%2Ccs_srgb%2Cfl_progressive%2Cq_auto:good%2Cw_700/MTc0NjQ0NTI4MDQ0MTg5NDU1/death-a-wall-or-a-door-and-what-do-psychologists-think-about-this.jpg</a:t>
            </a:r>
            <a:r>
              <a:rPr lang="en-GB" sz="1400" dirty="0">
                <a:effectLst/>
                <a:ea typeface="Calibri" panose="020F0502020204030204" pitchFamily="34" charset="0"/>
                <a:cs typeface="Times New Roman" panose="02020603050405020304" pitchFamily="18" charset="0"/>
              </a:rPr>
              <a:t> (Accessed: 18</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Bing Images. (No date). Available at: </a:t>
            </a:r>
            <a:r>
              <a:rPr lang="en-GB" sz="1400" strike="noStrike" dirty="0">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bing.com/images/search?view=detailV2&amp;ccid=eBcTc6Yh&amp;id=210CA9BE94B4614D3CC439CFDA2832D1926D4C0C&amp;thid=OIP.eBcTc6YhNTeVNoBfBtPt3wHaGo&amp;mediaurl=http%3a%2f%2flifeasimprov.files.wordpress.com%2f2013%2f01%2fmaslows-hierarchy-of-needs.jpg&amp;exph=716&amp;expw=800&amp;q=maslows+heirachey+of+needs&amp;simid=608019717133698487&amp;ck=6EEB99DDB099255135A89B43CE958FB5&amp;selectedIndex=3&amp;FORM=IRPRST&amp;ajaxhist=0</a:t>
            </a:r>
            <a:r>
              <a:rPr lang="en-GB" sz="1400" dirty="0">
                <a:effectLst/>
                <a:ea typeface="Calibri" panose="020F0502020204030204" pitchFamily="34" charset="0"/>
                <a:cs typeface="Times New Roman" panose="02020603050405020304" pitchFamily="18" charset="0"/>
              </a:rPr>
              <a:t> (Accessed: 18</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kern="0" dirty="0">
                <a:effectLst/>
                <a:ea typeface="Times New Roman" panose="02020603050405020304" pitchFamily="18" charset="0"/>
                <a:cs typeface="Times New Roman" panose="02020603050405020304" pitchFamily="18" charset="0"/>
              </a:rPr>
              <a:t>Cherry, K. (2020) </a:t>
            </a:r>
            <a:r>
              <a:rPr lang="en-GB" sz="1400" i="1" kern="1800" dirty="0">
                <a:effectLst/>
                <a:ea typeface="Times New Roman" panose="02020603050405020304" pitchFamily="18" charset="0"/>
                <a:cs typeface="Times New Roman" panose="02020603050405020304" pitchFamily="18" charset="0"/>
              </a:rPr>
              <a:t>Carl Rogers Psychologist Biography. </a:t>
            </a:r>
            <a:r>
              <a:rPr lang="en-GB" sz="1400" kern="1800" dirty="0">
                <a:effectLst/>
                <a:ea typeface="Times New Roman" panose="02020603050405020304" pitchFamily="18" charset="0"/>
                <a:cs typeface="Times New Roman" panose="02020603050405020304" pitchFamily="18" charset="0"/>
              </a:rPr>
              <a:t>Available at: www.verywellmind.com/carl-rogers-biography-1902-1987-2795542. (Accessed: 18</a:t>
            </a:r>
            <a:r>
              <a:rPr lang="en-GB" sz="1400" kern="1800" baseline="30000" dirty="0">
                <a:effectLst/>
                <a:ea typeface="Times New Roman" panose="02020603050405020304" pitchFamily="18" charset="0"/>
                <a:cs typeface="Times New Roman" panose="02020603050405020304" pitchFamily="18" charset="0"/>
              </a:rPr>
              <a:t>th</a:t>
            </a:r>
            <a:r>
              <a:rPr lang="en-GB" sz="1400" kern="1800" dirty="0">
                <a:effectLst/>
                <a:ea typeface="Times New Roman" panose="02020603050405020304" pitchFamily="18" charset="0"/>
                <a:cs typeface="Times New Roman" panose="02020603050405020304" pitchFamily="18" charset="0"/>
              </a:rPr>
              <a:t> December 2020). </a:t>
            </a:r>
            <a:endParaRPr lang="en-GB" sz="1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ea typeface="Calibri" panose="020F0502020204030204" pitchFamily="34" charset="0"/>
                <a:cs typeface="Times New Roman" panose="02020603050405020304" pitchFamily="18" charset="0"/>
              </a:rPr>
              <a:t>Counselling Tutor. (2020). </a:t>
            </a:r>
            <a:r>
              <a:rPr lang="en-GB" sz="1400" i="1" dirty="0">
                <a:effectLst/>
                <a:ea typeface="Calibri" panose="020F0502020204030204" pitchFamily="34" charset="0"/>
                <a:cs typeface="Times New Roman" panose="02020603050405020304" pitchFamily="18" charset="0"/>
              </a:rPr>
              <a:t>Carl Rogers’ Core Conditions. Available at: </a:t>
            </a:r>
            <a:r>
              <a:rPr lang="en-GB" sz="1400" dirty="0">
                <a:effectLst/>
                <a:ea typeface="Calibri" panose="020F0502020204030204" pitchFamily="34" charset="0"/>
                <a:cs typeface="Times New Roman" panose="02020603050405020304" pitchFamily="18" charset="0"/>
              </a:rPr>
              <a:t> https://counsellingtutor.com/counselling-approaches/person-centred-approach-to-counselling/carl-rogers-core-conditions/#:~:text=%20The%20core%20conditions%20are:%20%201%20Empathy,and%203%20Unconditional%20Positive%20Regard%20(UPR)%20More (Accessed: 20</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a:t>
            </a:r>
            <a:endParaRPr lang="en-GB" sz="1400" dirty="0">
              <a:ea typeface="Calibri" panose="020F0502020204030204" pitchFamily="34" charset="0"/>
              <a:cs typeface="Times New Roman" panose="02020603050405020304" pitchFamily="18" charset="0"/>
            </a:endParaRPr>
          </a:p>
          <a:p>
            <a:pPr>
              <a:lnSpc>
                <a:spcPct val="107000"/>
              </a:lnSpc>
              <a:spcAft>
                <a:spcPts val="800"/>
              </a:spcAft>
            </a:pPr>
            <a:r>
              <a:rPr lang="en-GB" sz="1400" kern="0" dirty="0">
                <a:effectLst/>
                <a:ea typeface="Times New Roman" panose="02020603050405020304" pitchFamily="18" charset="0"/>
                <a:cs typeface="Times New Roman" panose="02020603050405020304" pitchFamily="18" charset="0"/>
              </a:rPr>
              <a:t>Counselling Tutor. (2020) </a:t>
            </a:r>
            <a:r>
              <a:rPr lang="en-GB" sz="1400" i="1" kern="1800" dirty="0">
                <a:effectLst/>
                <a:ea typeface="Times New Roman" panose="02020603050405020304" pitchFamily="18" charset="0"/>
                <a:cs typeface="Times New Roman" panose="02020603050405020304" pitchFamily="18" charset="0"/>
              </a:rPr>
              <a:t>How Maslow’s Hierarchy of Needs Influenced Person-Centred Counselling. </a:t>
            </a:r>
            <a:r>
              <a:rPr lang="en-GB" sz="1400" kern="1800" dirty="0">
                <a:effectLst/>
                <a:ea typeface="Times New Roman" panose="02020603050405020304" pitchFamily="18" charset="0"/>
                <a:cs typeface="Times New Roman" panose="02020603050405020304" pitchFamily="18" charset="0"/>
              </a:rPr>
              <a:t>Available at: http:counsellingtutor.com/counselling-approaches/person-centred-approach-to-counselling/maslow-hierarchy-of-needs/#:~:text=During%20the%20time%20when%20Carl%20Rogers%20was%20first,has%20become%20known%20as%20‘Maslow’s%20hierarchy%20of%20needs’. (Accessed: 22</a:t>
            </a:r>
            <a:r>
              <a:rPr lang="en-GB" sz="1400" kern="1800" baseline="30000" dirty="0">
                <a:effectLst/>
                <a:ea typeface="Times New Roman" panose="02020603050405020304" pitchFamily="18" charset="0"/>
                <a:cs typeface="Times New Roman" panose="02020603050405020304" pitchFamily="18" charset="0"/>
              </a:rPr>
              <a:t>nd</a:t>
            </a:r>
            <a:r>
              <a:rPr lang="en-GB" sz="1400" kern="1800" dirty="0">
                <a:effectLst/>
                <a:ea typeface="Times New Roman" panose="02020603050405020304" pitchFamily="18" charset="0"/>
                <a:cs typeface="Times New Roman" panose="02020603050405020304" pitchFamily="18" charset="0"/>
              </a:rPr>
              <a:t> December 2020).</a:t>
            </a:r>
            <a:endParaRPr lang="en-GB" sz="1400" dirty="0">
              <a:effectLs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4FC68FAE-5F7E-4977-BAB9-88C04E6FE0B4}"/>
              </a:ext>
            </a:extLst>
          </p:cNvPr>
          <p:cNvSpPr txBox="1"/>
          <p:nvPr/>
        </p:nvSpPr>
        <p:spPr>
          <a:xfrm>
            <a:off x="244642" y="267196"/>
            <a:ext cx="3831220" cy="369332"/>
          </a:xfrm>
          <a:prstGeom prst="rect">
            <a:avLst/>
          </a:prstGeom>
          <a:noFill/>
        </p:spPr>
        <p:txBody>
          <a:bodyPr wrap="square" rtlCol="0">
            <a:spAutoFit/>
          </a:bodyPr>
          <a:lstStyle/>
          <a:p>
            <a:r>
              <a:rPr lang="en-GB" dirty="0"/>
              <a:t>References </a:t>
            </a:r>
          </a:p>
        </p:txBody>
      </p:sp>
    </p:spTree>
    <p:extLst>
      <p:ext uri="{BB962C8B-B14F-4D97-AF65-F5344CB8AC3E}">
        <p14:creationId xmlns:p14="http://schemas.microsoft.com/office/powerpoint/2010/main" val="18071156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CE3869-E8C2-46B4-8493-0CB717313E86}"/>
              </a:ext>
            </a:extLst>
          </p:cNvPr>
          <p:cNvSpPr txBox="1"/>
          <p:nvPr/>
        </p:nvSpPr>
        <p:spPr>
          <a:xfrm>
            <a:off x="362673" y="787078"/>
            <a:ext cx="11829327" cy="5743624"/>
          </a:xfrm>
          <a:prstGeom prst="rect">
            <a:avLst/>
          </a:prstGeom>
          <a:noFill/>
        </p:spPr>
        <p:txBody>
          <a:bodyPr wrap="square" rtlCol="0">
            <a:spAutoFit/>
          </a:bodyPr>
          <a:lstStyle/>
          <a:p>
            <a:pPr>
              <a:lnSpc>
                <a:spcPct val="107000"/>
              </a:lnSpc>
              <a:spcAft>
                <a:spcPts val="800"/>
              </a:spcAft>
            </a:pPr>
            <a:r>
              <a:rPr lang="en-GB" sz="1400" dirty="0">
                <a:effectLst/>
                <a:ea typeface="Calibri" panose="020F0502020204030204" pitchFamily="34" charset="0"/>
                <a:cs typeface="Times New Roman" panose="02020603050405020304" pitchFamily="18" charset="0"/>
              </a:rPr>
              <a:t>Estyn. (2020</a:t>
            </a:r>
            <a:r>
              <a:rPr lang="en-GB" sz="1400" i="1" dirty="0">
                <a:effectLst/>
                <a:ea typeface="Calibri" panose="020F0502020204030204" pitchFamily="34" charset="0"/>
                <a:cs typeface="Times New Roman" panose="02020603050405020304" pitchFamily="18" charset="0"/>
              </a:rPr>
              <a:t>) Effective school support for disadvantaged and vulnerable pupils – case studies of good practice. </a:t>
            </a:r>
            <a:r>
              <a:rPr lang="en-GB" sz="1400" dirty="0">
                <a:effectLst/>
                <a:ea typeface="Calibri" panose="020F0502020204030204" pitchFamily="34" charset="0"/>
                <a:cs typeface="Times New Roman" panose="02020603050405020304" pitchFamily="18" charset="0"/>
              </a:rPr>
              <a:t>p.3. Available at: https://www.estyn.gov.wales/system/files/202007/Effective%2520school%2520support%2520for%2520disadvantaged%2520and%2520vulnerable%2520pupils%2520en_0.pdf. (Accessed: 3</a:t>
            </a:r>
            <a:r>
              <a:rPr lang="en-GB" sz="1400" baseline="30000" dirty="0">
                <a:effectLst/>
                <a:ea typeface="Calibri" panose="020F0502020204030204" pitchFamily="34" charset="0"/>
                <a:cs typeface="Times New Roman" panose="02020603050405020304" pitchFamily="18" charset="0"/>
              </a:rPr>
              <a:t>rd</a:t>
            </a:r>
            <a:r>
              <a:rPr lang="en-GB" sz="1400" dirty="0">
                <a:effectLst/>
                <a:ea typeface="Calibri" panose="020F0502020204030204" pitchFamily="34" charset="0"/>
                <a:cs typeface="Times New Roman" panose="02020603050405020304" pitchFamily="18" charset="0"/>
              </a:rPr>
              <a:t> December 2020).</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Martin, G. (2017). </a:t>
            </a:r>
            <a:r>
              <a:rPr lang="en-GB" sz="1400" i="1" dirty="0">
                <a:effectLst/>
                <a:ea typeface="Calibri" panose="020F0502020204030204" pitchFamily="34" charset="0"/>
                <a:cs typeface="Times New Roman" panose="02020603050405020304" pitchFamily="18" charset="0"/>
              </a:rPr>
              <a:t>Person Centred Counselling and the core conditions. </a:t>
            </a:r>
            <a:r>
              <a:rPr lang="en-GB" sz="1400" dirty="0">
                <a:effectLst/>
                <a:ea typeface="Calibri" panose="020F0502020204030204" pitchFamily="34" charset="0"/>
                <a:cs typeface="Times New Roman" panose="02020603050405020304" pitchFamily="18" charset="0"/>
              </a:rPr>
              <a:t>Available at: https://discover.hubpages.com/education/The-core-conditions-which-Carl-Rogers-considered-essential-for-effective-counselling#:~:text=%20The%20three%20main%20core%20conditions%20that%20Carl,Regard.%20(UPR)%202%20Empathy.%203%20Congruence.%20More (Accessed: 22</a:t>
            </a:r>
            <a:r>
              <a:rPr lang="en-GB" sz="1400" baseline="30000" dirty="0">
                <a:effectLst/>
                <a:ea typeface="Calibri" panose="020F0502020204030204" pitchFamily="34" charset="0"/>
                <a:cs typeface="Times New Roman" panose="02020603050405020304" pitchFamily="18" charset="0"/>
              </a:rPr>
              <a:t>nd</a:t>
            </a:r>
            <a:r>
              <a:rPr lang="en-GB" sz="1400" dirty="0">
                <a:effectLst/>
                <a:ea typeface="Calibri" panose="020F0502020204030204" pitchFamily="34" charset="0"/>
                <a:cs typeface="Times New Roman" panose="02020603050405020304" pitchFamily="18" charset="0"/>
              </a:rPr>
              <a:t> December 2020).</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Maslow, A. H. (1987). </a:t>
            </a:r>
            <a:r>
              <a:rPr lang="en-GB" sz="1400" i="1" dirty="0">
                <a:effectLst/>
                <a:ea typeface="Calibri" panose="020F0502020204030204" pitchFamily="34" charset="0"/>
                <a:cs typeface="Times New Roman" panose="02020603050405020304" pitchFamily="18" charset="0"/>
              </a:rPr>
              <a:t>Motivation and personality (3rd ed.)</a:t>
            </a:r>
            <a:r>
              <a:rPr lang="en-GB" sz="1400" dirty="0">
                <a:effectLst/>
                <a:ea typeface="Calibri" panose="020F0502020204030204" pitchFamily="34" charset="0"/>
                <a:cs typeface="Times New Roman" panose="02020603050405020304" pitchFamily="18" charset="0"/>
              </a:rPr>
              <a:t>. Delhi, India: Pearson Education.</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Mississippi College. (2018). </a:t>
            </a:r>
            <a:r>
              <a:rPr lang="en-GB" sz="1400" i="1" dirty="0">
                <a:effectLst/>
                <a:ea typeface="Calibri" panose="020F0502020204030204" pitchFamily="34" charset="0"/>
                <a:cs typeface="Times New Roman" panose="02020603050405020304" pitchFamily="18" charset="0"/>
              </a:rPr>
              <a:t>The Importance of Positive Regard in Education. </a:t>
            </a:r>
            <a:r>
              <a:rPr lang="en-GB" sz="1400" dirty="0">
                <a:effectLst/>
                <a:ea typeface="Calibri" panose="020F0502020204030204" pitchFamily="34" charset="0"/>
                <a:cs typeface="Times New Roman" panose="02020603050405020304" pitchFamily="18" charset="0"/>
              </a:rPr>
              <a:t>Available at https://online.mc.edu/degrees/education/med/leadership/importance-of-positive-regard-in-education/#:~:text=In%20the%20school%20setting%2C%20unconditional%20positive%20regard%20begins,make%20a%20different%20in%20the%20lives%20of%20students (Accessed 20</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a:t>
            </a:r>
          </a:p>
          <a:p>
            <a:pPr>
              <a:lnSpc>
                <a:spcPct val="107000"/>
              </a:lnSpc>
              <a:spcAft>
                <a:spcPts val="800"/>
              </a:spcAft>
            </a:pPr>
            <a:r>
              <a:rPr lang="en-GB" sz="1400" spc="15" dirty="0" err="1">
                <a:effectLst/>
                <a:ea typeface="Calibri" panose="020F0502020204030204" pitchFamily="34" charset="0"/>
                <a:cs typeface="Times New Roman" panose="02020603050405020304" pitchFamily="18" charset="0"/>
              </a:rPr>
              <a:t>Nurtureuk</a:t>
            </a:r>
            <a:r>
              <a:rPr lang="en-GB" sz="1400" spc="15" dirty="0">
                <a:effectLst/>
                <a:ea typeface="Calibri" panose="020F0502020204030204" pitchFamily="34" charset="0"/>
                <a:cs typeface="Times New Roman" panose="02020603050405020304" pitchFamily="18" charset="0"/>
              </a:rPr>
              <a:t>. (No date) </a:t>
            </a:r>
            <a:r>
              <a:rPr lang="en-GB" sz="1400" i="1" spc="15" dirty="0">
                <a:effectLst/>
                <a:ea typeface="Calibri" panose="020F0502020204030204" pitchFamily="34" charset="0"/>
                <a:cs typeface="Times New Roman" panose="02020603050405020304" pitchFamily="18" charset="0"/>
              </a:rPr>
              <a:t>Nurture Groups for all educational settings. </a:t>
            </a:r>
            <a:r>
              <a:rPr lang="en-GB" sz="1400" spc="15" dirty="0">
                <a:effectLst/>
                <a:ea typeface="Calibri" panose="020F0502020204030204" pitchFamily="34" charset="0"/>
                <a:cs typeface="Times New Roman" panose="02020603050405020304" pitchFamily="18" charset="0"/>
              </a:rPr>
              <a:t>p. 3. Available at: </a:t>
            </a:r>
            <a:r>
              <a:rPr lang="en-GB" sz="1400" strike="noStrike" spc="15" dirty="0">
                <a:effectLst/>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www.nurtureuk.org/sites/default/files/images/nurture_groups_booklet_online.pdf</a:t>
            </a:r>
            <a:r>
              <a:rPr lang="en-GB" sz="1400" spc="15" dirty="0">
                <a:effectLst/>
                <a:ea typeface="Calibri" panose="020F0502020204030204" pitchFamily="34" charset="0"/>
                <a:cs typeface="Times New Roman" panose="02020603050405020304" pitchFamily="18" charset="0"/>
              </a:rPr>
              <a:t>. (Accessed 28</a:t>
            </a:r>
            <a:r>
              <a:rPr lang="en-GB" sz="1400" spc="15" baseline="30000" dirty="0">
                <a:effectLst/>
                <a:ea typeface="Calibri" panose="020F0502020204030204" pitchFamily="34" charset="0"/>
                <a:cs typeface="Times New Roman" panose="02020603050405020304" pitchFamily="18" charset="0"/>
              </a:rPr>
              <a:t>th</a:t>
            </a:r>
            <a:r>
              <a:rPr lang="en-GB" sz="1400" spc="15" dirty="0">
                <a:effectLst/>
                <a:ea typeface="Calibri" panose="020F0502020204030204" pitchFamily="34" charset="0"/>
                <a:cs typeface="Times New Roman" panose="02020603050405020304" pitchFamily="18" charset="0"/>
              </a:rPr>
              <a:t> November 2020).</a:t>
            </a:r>
            <a:endParaRPr lang="en-GB" sz="1400" dirty="0">
              <a:effectLst/>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ea typeface="Calibri" panose="020F0502020204030204" pitchFamily="34" charset="0"/>
                <a:cs typeface="Times New Roman" panose="02020603050405020304" pitchFamily="18" charset="0"/>
              </a:rPr>
              <a:t>Rogers, Carl (1951). </a:t>
            </a:r>
            <a:r>
              <a:rPr lang="en-GB" sz="1400" i="1" dirty="0">
                <a:effectLst/>
                <a:ea typeface="Calibri" panose="020F0502020204030204" pitchFamily="34" charset="0"/>
                <a:cs typeface="Times New Roman" panose="02020603050405020304" pitchFamily="18" charset="0"/>
              </a:rPr>
              <a:t>Client-</a:t>
            </a:r>
            <a:r>
              <a:rPr lang="en-GB" sz="1400" i="1" dirty="0" err="1">
                <a:effectLst/>
                <a:ea typeface="Calibri" panose="020F0502020204030204" pitchFamily="34" charset="0"/>
                <a:cs typeface="Times New Roman" panose="02020603050405020304" pitchFamily="18" charset="0"/>
              </a:rPr>
              <a:t>centered</a:t>
            </a:r>
            <a:r>
              <a:rPr lang="en-GB" sz="1400" i="1" dirty="0">
                <a:effectLst/>
                <a:ea typeface="Calibri" panose="020F0502020204030204" pitchFamily="34" charset="0"/>
                <a:cs typeface="Times New Roman" panose="02020603050405020304" pitchFamily="18" charset="0"/>
              </a:rPr>
              <a:t> therapy: Its current practice, implications and theory</a:t>
            </a:r>
            <a:r>
              <a:rPr lang="en-GB" sz="1400" dirty="0">
                <a:effectLst/>
                <a:ea typeface="Calibri" panose="020F0502020204030204" pitchFamily="34" charset="0"/>
                <a:cs typeface="Times New Roman" panose="02020603050405020304" pitchFamily="18" charset="0"/>
              </a:rPr>
              <a:t>. London: Constable. </a:t>
            </a:r>
          </a:p>
          <a:p>
            <a:pPr>
              <a:lnSpc>
                <a:spcPct val="107000"/>
              </a:lnSpc>
              <a:spcAft>
                <a:spcPts val="800"/>
              </a:spcAft>
            </a:pPr>
            <a:r>
              <a:rPr lang="en-GB" sz="1400" dirty="0">
                <a:solidFill>
                  <a:srgbClr val="000000"/>
                </a:solidFill>
                <a:effectLst/>
                <a:ea typeface="Calibri" panose="020F0502020204030204" pitchFamily="34" charset="0"/>
                <a:cs typeface="Times New Roman" panose="02020603050405020304" pitchFamily="18" charset="0"/>
              </a:rPr>
              <a:t>Stevens-</a:t>
            </a:r>
            <a:r>
              <a:rPr lang="en-GB" sz="1400" dirty="0" err="1">
                <a:solidFill>
                  <a:srgbClr val="000000"/>
                </a:solidFill>
                <a:effectLst/>
                <a:ea typeface="Calibri" panose="020F0502020204030204" pitchFamily="34" charset="0"/>
                <a:cs typeface="Times New Roman" panose="02020603050405020304" pitchFamily="18" charset="0"/>
              </a:rPr>
              <a:t>Fulbrook</a:t>
            </a:r>
            <a:r>
              <a:rPr lang="en-GB" sz="1400" dirty="0">
                <a:solidFill>
                  <a:srgbClr val="000000"/>
                </a:solidFill>
                <a:effectLst/>
                <a:ea typeface="Calibri" panose="020F0502020204030204" pitchFamily="34" charset="0"/>
                <a:cs typeface="Times New Roman" panose="02020603050405020304" pitchFamily="18" charset="0"/>
              </a:rPr>
              <a:t>, (2019). </a:t>
            </a:r>
            <a:r>
              <a:rPr lang="en-GB" sz="1400" i="1" dirty="0">
                <a:solidFill>
                  <a:srgbClr val="000000"/>
                </a:solidFill>
                <a:effectLst/>
                <a:ea typeface="Calibri" panose="020F0502020204030204" pitchFamily="34" charset="0"/>
                <a:cs typeface="Times New Roman" panose="02020603050405020304" pitchFamily="18" charset="0"/>
              </a:rPr>
              <a:t>15 learning theories in education (a complete summary). </a:t>
            </a:r>
            <a:r>
              <a:rPr lang="en-GB" sz="1400" dirty="0">
                <a:solidFill>
                  <a:srgbClr val="000000"/>
                </a:solidFill>
                <a:effectLst/>
                <a:ea typeface="Calibri" panose="020F0502020204030204" pitchFamily="34" charset="0"/>
                <a:cs typeface="Times New Roman" panose="02020603050405020304" pitchFamily="18" charset="0"/>
              </a:rPr>
              <a:t>Available at: </a:t>
            </a:r>
            <a:r>
              <a:rPr lang="en-GB" sz="1400" strike="noStrike" dirty="0">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https://teacherofsci.com/learning-theories-in-education/</a:t>
            </a:r>
            <a:r>
              <a:rPr lang="en-GB" sz="1400" dirty="0">
                <a:effectLst/>
                <a:ea typeface="Calibri" panose="020F0502020204030204" pitchFamily="34" charset="0"/>
                <a:cs typeface="Times New Roman" panose="02020603050405020304" pitchFamily="18" charset="0"/>
              </a:rPr>
              <a:t> (Accessed 28</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The Person Centre Approach. (2020). </a:t>
            </a:r>
            <a:r>
              <a:rPr lang="en-GB" sz="1400" i="1" dirty="0">
                <a:effectLst/>
                <a:ea typeface="Calibri" panose="020F0502020204030204" pitchFamily="34" charset="0"/>
                <a:cs typeface="Times New Roman" panose="02020603050405020304" pitchFamily="18" charset="0"/>
              </a:rPr>
              <a:t>The Approach, Carl Rogers.</a:t>
            </a:r>
            <a:r>
              <a:rPr lang="en-GB" sz="1400" dirty="0">
                <a:effectLst/>
                <a:ea typeface="Calibri" panose="020F0502020204030204" pitchFamily="34" charset="0"/>
                <a:cs typeface="Times New Roman" panose="02020603050405020304" pitchFamily="18" charset="0"/>
              </a:rPr>
              <a:t> Available at:  </a:t>
            </a:r>
            <a:r>
              <a:rPr lang="en-GB" sz="1400" strike="noStrike" dirty="0">
                <a:effectLst/>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https://www.the-pca.org.uk/about/carl-rogers.html</a:t>
            </a:r>
            <a:r>
              <a:rPr lang="en-GB" sz="1400" dirty="0">
                <a:effectLst/>
                <a:ea typeface="Calibri" panose="020F0502020204030204" pitchFamily="34" charset="0"/>
                <a:cs typeface="Times New Roman" panose="02020603050405020304" pitchFamily="18" charset="0"/>
              </a:rPr>
              <a:t>. (Accessed: 27</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a:t>
            </a:r>
          </a:p>
          <a:p>
            <a:pPr>
              <a:lnSpc>
                <a:spcPct val="107000"/>
              </a:lnSpc>
              <a:spcAft>
                <a:spcPts val="800"/>
              </a:spcAft>
            </a:pPr>
            <a:r>
              <a:rPr lang="en-GB" sz="1400" dirty="0">
                <a:effectLst/>
                <a:ea typeface="Calibri" panose="020F0502020204030204" pitchFamily="34" charset="0"/>
                <a:cs typeface="Times New Roman" panose="02020603050405020304" pitchFamily="18" charset="0"/>
              </a:rPr>
              <a:t>Welsh Government. (2015) </a:t>
            </a:r>
            <a:r>
              <a:rPr lang="en-GB" sz="1400" i="1" dirty="0">
                <a:effectLst/>
                <a:ea typeface="Calibri" panose="020F0502020204030204" pitchFamily="34" charset="0"/>
                <a:cs typeface="Times New Roman" panose="02020603050405020304" pitchFamily="18" charset="0"/>
              </a:rPr>
              <a:t>Free Breakfast In Primary Schools. </a:t>
            </a:r>
            <a:r>
              <a:rPr lang="en-GB" sz="1400" dirty="0">
                <a:effectLst/>
                <a:ea typeface="Calibri" panose="020F0502020204030204" pitchFamily="34" charset="0"/>
                <a:cs typeface="Times New Roman" panose="02020603050405020304" pitchFamily="18" charset="0"/>
              </a:rPr>
              <a:t>Available at </a:t>
            </a:r>
            <a:r>
              <a:rPr lang="en-GB" sz="1400" dirty="0" err="1">
                <a:effectLst/>
                <a:ea typeface="Calibri" panose="020F0502020204030204" pitchFamily="34" charset="0"/>
                <a:cs typeface="Times New Roman" panose="02020603050405020304" pitchFamily="18" charset="0"/>
              </a:rPr>
              <a:t>gov.wales</a:t>
            </a:r>
            <a:r>
              <a:rPr lang="en-GB" sz="1400" dirty="0">
                <a:effectLst/>
                <a:ea typeface="Calibri" panose="020F0502020204030204" pitchFamily="34" charset="0"/>
                <a:cs typeface="Times New Roman" panose="02020603050405020304" pitchFamily="18" charset="0"/>
              </a:rPr>
              <a:t>/sites/default/files/publications/2018-03/free-breakfast-in-primary-schools.pdf. (Accessed: 20</a:t>
            </a:r>
            <a:r>
              <a:rPr lang="en-GB" sz="1400" baseline="30000" dirty="0">
                <a:effectLst/>
                <a:ea typeface="Calibri" panose="020F0502020204030204" pitchFamily="34" charset="0"/>
                <a:cs typeface="Times New Roman" panose="02020603050405020304" pitchFamily="18" charset="0"/>
              </a:rPr>
              <a:t>th</a:t>
            </a:r>
            <a:r>
              <a:rPr lang="en-GB" sz="1400" dirty="0">
                <a:effectLst/>
                <a:ea typeface="Calibri" panose="020F0502020204030204" pitchFamily="34" charset="0"/>
                <a:cs typeface="Times New Roman" panose="02020603050405020304" pitchFamily="18" charset="0"/>
              </a:rPr>
              <a:t> December 2020).  </a:t>
            </a:r>
          </a:p>
        </p:txBody>
      </p:sp>
      <p:sp>
        <p:nvSpPr>
          <p:cNvPr id="3" name="TextBox 2">
            <a:extLst>
              <a:ext uri="{FF2B5EF4-FFF2-40B4-BE49-F238E27FC236}">
                <a16:creationId xmlns:a16="http://schemas.microsoft.com/office/drawing/2014/main" id="{0D1551E2-B9BA-470C-8B28-FF58195C96B1}"/>
              </a:ext>
            </a:extLst>
          </p:cNvPr>
          <p:cNvSpPr txBox="1"/>
          <p:nvPr/>
        </p:nvSpPr>
        <p:spPr>
          <a:xfrm>
            <a:off x="366531" y="262412"/>
            <a:ext cx="5467110" cy="369332"/>
          </a:xfrm>
          <a:prstGeom prst="rect">
            <a:avLst/>
          </a:prstGeom>
          <a:noFill/>
        </p:spPr>
        <p:txBody>
          <a:bodyPr wrap="square" rtlCol="0">
            <a:spAutoFit/>
          </a:bodyPr>
          <a:lstStyle/>
          <a:p>
            <a:r>
              <a:rPr lang="en-GB" dirty="0"/>
              <a:t>References Continued</a:t>
            </a:r>
          </a:p>
        </p:txBody>
      </p:sp>
    </p:spTree>
    <p:extLst>
      <p:ext uri="{BB962C8B-B14F-4D97-AF65-F5344CB8AC3E}">
        <p14:creationId xmlns:p14="http://schemas.microsoft.com/office/powerpoint/2010/main" val="13396150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433</TotalTime>
  <Words>1679</Words>
  <Application>Microsoft Office PowerPoint</Application>
  <PresentationFormat>Widescreen</PresentationFormat>
  <Paragraphs>73</Paragraphs>
  <Slides>11</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Noto Sans</vt:lpstr>
      <vt:lpstr>nunito sans</vt:lpstr>
      <vt:lpstr>Office Theme</vt:lpstr>
      <vt:lpstr>How Carl Rogers contribute to our understanding of the role of ‘helping’ and support, especially in an educational setting. </vt:lpstr>
      <vt:lpstr>Who was Carl Rogers?</vt:lpstr>
      <vt:lpstr>Maslows Hierarchy of Needs</vt:lpstr>
      <vt:lpstr>Self Actualisation  “Self-actualization needs - realizing personal potential, self-fulfilment, seeking personal growth and peak experiences. A desire “to become everything one is capable of becoming”(Maslow, 1987, p. 64).</vt:lpstr>
      <vt:lpstr>Client Centered Approach</vt:lpstr>
      <vt:lpstr>3 Core conditions</vt:lpstr>
      <vt:lpstr>Learner Centered Education A development of client centered approach for education purposes.</vt:lpstr>
      <vt:lpstr>Rogers Theories in Practice</vt:lpstr>
      <vt:lpstr>Conclusion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Carl Rogers contribute to our understanding of the role of ‘helping’ and support, especially in an educational setting. </dc:title>
  <dc:creator>Amy Drewett</dc:creator>
  <cp:lastModifiedBy>Amy Drewett</cp:lastModifiedBy>
  <cp:revision>1</cp:revision>
  <dcterms:created xsi:type="dcterms:W3CDTF">2021-01-03T08:58:53Z</dcterms:created>
  <dcterms:modified xsi:type="dcterms:W3CDTF">2021-01-03T16:21:07Z</dcterms:modified>
</cp:coreProperties>
</file>