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21"/>
  </p:notesMasterIdLst>
  <p:handoutMasterIdLst>
    <p:handoutMasterId r:id="rId22"/>
  </p:handoutMasterIdLst>
  <p:sldIdLst>
    <p:sldId id="474" r:id="rId4"/>
    <p:sldId id="348" r:id="rId5"/>
    <p:sldId id="498" r:id="rId6"/>
    <p:sldId id="509" r:id="rId7"/>
    <p:sldId id="258" r:id="rId8"/>
    <p:sldId id="510" r:id="rId9"/>
    <p:sldId id="511" r:id="rId10"/>
    <p:sldId id="526" r:id="rId11"/>
    <p:sldId id="525" r:id="rId12"/>
    <p:sldId id="529" r:id="rId13"/>
    <p:sldId id="527" r:id="rId14"/>
    <p:sldId id="528" r:id="rId15"/>
    <p:sldId id="530" r:id="rId16"/>
    <p:sldId id="532" r:id="rId17"/>
    <p:sldId id="441" r:id="rId18"/>
    <p:sldId id="261" r:id="rId19"/>
    <p:sldId id="539" r:id="rId20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8AD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0979"/>
    <p:restoredTop sz="79264" autoAdjust="0"/>
  </p:normalViewPr>
  <p:slideViewPr>
    <p:cSldViewPr snapToGrid="0" snapToObjects="1">
      <p:cViewPr>
        <p:scale>
          <a:sx n="161" d="100"/>
          <a:sy n="161" d="100"/>
        </p:scale>
        <p:origin x="-1416" y="-8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11/16/20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4075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2406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Slide Image Placeholder 1">
            <a:extLst>
              <a:ext uri="{FF2B5EF4-FFF2-40B4-BE49-F238E27FC236}">
                <a16:creationId xmlns:a16="http://schemas.microsoft.com/office/drawing/2014/main" id="{D09CBDBA-5698-A345-AA3F-A2984215419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4" name="Notes Placeholder 2">
            <a:extLst>
              <a:ext uri="{FF2B5EF4-FFF2-40B4-BE49-F238E27FC236}">
                <a16:creationId xmlns:a16="http://schemas.microsoft.com/office/drawing/2014/main" id="{141C6D4D-6142-7040-AB41-C01D42EE86E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-GB" altLang="cy-GB"/>
          </a:p>
        </p:txBody>
      </p:sp>
      <p:sp>
        <p:nvSpPr>
          <p:cNvPr id="33795" name="Slide Number Placeholder 3">
            <a:extLst>
              <a:ext uri="{FF2B5EF4-FFF2-40B4-BE49-F238E27FC236}">
                <a16:creationId xmlns:a16="http://schemas.microsoft.com/office/drawing/2014/main" id="{A89D0D61-A176-2E47-8254-99F633F464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fld id="{49F7FB1F-CF4E-0640-8280-998A1CB44EDF}" type="slidenum">
              <a:rPr lang="cy-GB" altLang="cy-GB" smtClean="0"/>
              <a:pPr/>
              <a:t>3</a:t>
            </a:fld>
            <a:endParaRPr lang="cy-GB" altLang="cy-GB"/>
          </a:p>
        </p:txBody>
      </p:sp>
    </p:spTree>
    <p:extLst>
      <p:ext uri="{BB962C8B-B14F-4D97-AF65-F5344CB8AC3E}">
        <p14:creationId xmlns:p14="http://schemas.microsoft.com/office/powerpoint/2010/main" val="870629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66848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506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4167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11/16/20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11/16/20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11/16/20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11/16/20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D0688-DF66-C241-8BE9-9EA3463255D3}" type="datetimeFigureOut">
              <a:rPr lang="en-US" smtClean="0"/>
              <a:t>11/16/20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7DC31-3421-464B-B875-DF9FF90E6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33501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16/11/20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9144460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12A9E-41FC-483B-8F76-822C7EABC03D}" type="datetime1">
              <a:rPr lang="en-GB" smtClean="0"/>
              <a:t>16/11/2020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6766-4038-4FB7-AE8F-9830F1A8AC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25301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24" Type="http://schemas.openxmlformats.org/officeDocument/2006/relationships/theme" Target="../theme/theme2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20" r:id="rId21"/>
    <p:sldLayoutId id="2147484121" r:id="rId22"/>
    <p:sldLayoutId id="2147484122" r:id="rId2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pn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10.png"/><Relationship Id="rId7" Type="http://schemas.openxmlformats.org/officeDocument/2006/relationships/image" Target="../media/image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2.png"/><Relationship Id="rId5" Type="http://schemas.openxmlformats.org/officeDocument/2006/relationships/image" Target="../media/image12.jpeg"/><Relationship Id="rId10" Type="http://schemas.openxmlformats.org/officeDocument/2006/relationships/image" Target="../media/image15.jpeg"/><Relationship Id="rId4" Type="http://schemas.openxmlformats.org/officeDocument/2006/relationships/image" Target="../media/image11.png"/><Relationship Id="rId9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tiff"/><Relationship Id="rId13" Type="http://schemas.openxmlformats.org/officeDocument/2006/relationships/image" Target="../media/image26.tiff"/><Relationship Id="rId3" Type="http://schemas.openxmlformats.org/officeDocument/2006/relationships/image" Target="../media/image16.tiff"/><Relationship Id="rId7" Type="http://schemas.openxmlformats.org/officeDocument/2006/relationships/image" Target="../media/image20.tiff"/><Relationship Id="rId12" Type="http://schemas.openxmlformats.org/officeDocument/2006/relationships/image" Target="../media/image2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9.tiff"/><Relationship Id="rId11" Type="http://schemas.openxmlformats.org/officeDocument/2006/relationships/image" Target="../media/image24.tiff"/><Relationship Id="rId5" Type="http://schemas.openxmlformats.org/officeDocument/2006/relationships/image" Target="../media/image18.tiff"/><Relationship Id="rId10" Type="http://schemas.openxmlformats.org/officeDocument/2006/relationships/image" Target="../media/image23.tiff"/><Relationship Id="rId4" Type="http://schemas.openxmlformats.org/officeDocument/2006/relationships/image" Target="../media/image17.tiff"/><Relationship Id="rId9" Type="http://schemas.openxmlformats.org/officeDocument/2006/relationships/image" Target="../media/image22.tif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tiff"/><Relationship Id="rId13" Type="http://schemas.openxmlformats.org/officeDocument/2006/relationships/image" Target="../media/image26.tiff"/><Relationship Id="rId3" Type="http://schemas.openxmlformats.org/officeDocument/2006/relationships/image" Target="../media/image16.tiff"/><Relationship Id="rId7" Type="http://schemas.openxmlformats.org/officeDocument/2006/relationships/image" Target="../media/image20.tiff"/><Relationship Id="rId12" Type="http://schemas.openxmlformats.org/officeDocument/2006/relationships/image" Target="../media/image2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9.tiff"/><Relationship Id="rId11" Type="http://schemas.openxmlformats.org/officeDocument/2006/relationships/image" Target="../media/image24.tiff"/><Relationship Id="rId5" Type="http://schemas.openxmlformats.org/officeDocument/2006/relationships/image" Target="../media/image18.tiff"/><Relationship Id="rId10" Type="http://schemas.openxmlformats.org/officeDocument/2006/relationships/image" Target="../media/image23.tiff"/><Relationship Id="rId4" Type="http://schemas.openxmlformats.org/officeDocument/2006/relationships/image" Target="../media/image17.tiff"/><Relationship Id="rId9" Type="http://schemas.openxmlformats.org/officeDocument/2006/relationships/image" Target="../media/image22.tif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32.png"/><Relationship Id="rId5" Type="http://schemas.openxmlformats.org/officeDocument/2006/relationships/hyperlink" Target="https://www.peniarth.cymru/en/portfolio/tric-a-chlic" TargetMode="External"/><Relationship Id="rId4" Type="http://schemas.openxmlformats.org/officeDocument/2006/relationships/image" Target="../media/image3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7" Type="http://schemas.openxmlformats.org/officeDocument/2006/relationships/image" Target="../media/image37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4.xml"/><Relationship Id="rId6" Type="http://schemas.openxmlformats.org/officeDocument/2006/relationships/hyperlink" Target="https://www.fflicafflac.com/" TargetMode="Externa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13" Type="http://schemas.openxmlformats.org/officeDocument/2006/relationships/image" Target="../media/image45.png"/><Relationship Id="rId3" Type="http://schemas.openxmlformats.org/officeDocument/2006/relationships/image" Target="../media/image39.png"/><Relationship Id="rId7" Type="http://schemas.openxmlformats.org/officeDocument/2006/relationships/hyperlink" Target="https://hwb.gov.wales/repository/discovery/resource/9c2cb9c5-8400-4b0a-a577-dc5e469bea05/en" TargetMode="External"/><Relationship Id="rId12" Type="http://schemas.openxmlformats.org/officeDocument/2006/relationships/hyperlink" Target="https://www.cscjes-cronfa.co.uk/repository/resource/363d38c0-5bbb-4427-9dc7-02e99289fe22/en" TargetMode="External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41.png"/><Relationship Id="rId11" Type="http://schemas.openxmlformats.org/officeDocument/2006/relationships/image" Target="../media/image44.png"/><Relationship Id="rId5" Type="http://schemas.openxmlformats.org/officeDocument/2006/relationships/hyperlink" Target="https://atebol-siop.com/pecyn-llyfrau-ffeithiol-cymraeg-ail-iaith.html" TargetMode="External"/><Relationship Id="rId10" Type="http://schemas.openxmlformats.org/officeDocument/2006/relationships/image" Target="../media/image43.png"/><Relationship Id="rId4" Type="http://schemas.openxmlformats.org/officeDocument/2006/relationships/image" Target="../media/image40.tiff"/><Relationship Id="rId9" Type="http://schemas.openxmlformats.org/officeDocument/2006/relationships/hyperlink" Target="https://www.youtube.com/watch?v=_oFrInW4L6c" TargetMode="External"/><Relationship Id="rId14" Type="http://schemas.openxmlformats.org/officeDocument/2006/relationships/image" Target="../media/image4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tiff"/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7" y="4745304"/>
            <a:ext cx="7515225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</a:rPr>
              <a:t>Grŵp</a:t>
            </a:r>
            <a:r>
              <a:rPr lang="en-US" sz="2400" dirty="0">
                <a:solidFill>
                  <a:schemeClr val="bg1"/>
                </a:solidFill>
              </a:rPr>
              <a:t> B – </a:t>
            </a:r>
            <a:r>
              <a:rPr lang="en-US" sz="2400" dirty="0" err="1">
                <a:solidFill>
                  <a:schemeClr val="bg1"/>
                </a:solidFill>
              </a:rPr>
              <a:t>Darlith</a:t>
            </a:r>
            <a:r>
              <a:rPr lang="en-US" sz="2400" dirty="0">
                <a:solidFill>
                  <a:schemeClr val="bg1"/>
                </a:solidFill>
              </a:rPr>
              <a:t>/Lecture 7</a:t>
            </a:r>
          </a:p>
          <a:p>
            <a:pPr algn="ctr"/>
            <a:r>
              <a:rPr lang="en-US" sz="2400" dirty="0" err="1">
                <a:solidFill>
                  <a:schemeClr val="bg1"/>
                </a:solidFill>
              </a:rPr>
              <a:t>Tachwedd</a:t>
            </a:r>
            <a:r>
              <a:rPr lang="en-US" sz="2400" dirty="0">
                <a:solidFill>
                  <a:schemeClr val="bg1"/>
                </a:solidFill>
              </a:rPr>
              <a:t> 17</a:t>
            </a:r>
            <a:r>
              <a:rPr lang="en-US" sz="2400" baseline="30000" dirty="0">
                <a:solidFill>
                  <a:schemeClr val="bg1"/>
                </a:solidFill>
              </a:rPr>
              <a:t>eg</a:t>
            </a:r>
            <a:r>
              <a:rPr lang="en-US" sz="2400" dirty="0">
                <a:solidFill>
                  <a:schemeClr val="bg1"/>
                </a:solidFill>
              </a:rPr>
              <a:t> 2020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</a:rPr>
              <a:t>Catrin</a:t>
            </a:r>
            <a:r>
              <a:rPr lang="en-US" sz="2400" dirty="0">
                <a:solidFill>
                  <a:schemeClr val="bg1"/>
                </a:solidFill>
              </a:rPr>
              <a:t> Evans-Thomas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929FB11-77DF-754E-8C95-7B563561384C}"/>
              </a:ext>
            </a:extLst>
          </p:cNvPr>
          <p:cNvSpPr txBox="1">
            <a:spLocks/>
          </p:cNvSpPr>
          <p:nvPr/>
        </p:nvSpPr>
        <p:spPr>
          <a:xfrm>
            <a:off x="0" y="-200728"/>
            <a:ext cx="12192000" cy="42444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Llwybr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y </a:t>
            </a:r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Gymraeg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Welsh Pathway</a:t>
            </a:r>
          </a:p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Blwyddyn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2</a:t>
            </a:r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2EC07D1F-50C1-4541-B8CE-C6816F40F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6870" y="575580"/>
            <a:ext cx="3993483" cy="897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236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09">
            <a:extLst>
              <a:ext uri="{FF2B5EF4-FFF2-40B4-BE49-F238E27FC236}">
                <a16:creationId xmlns:a16="http://schemas.microsoft.com/office/drawing/2014/main" id="{A0010A3B-A076-4F4E-B4CF-EB2607C0268B}"/>
              </a:ext>
            </a:extLst>
          </p:cNvPr>
          <p:cNvGrpSpPr/>
          <p:nvPr/>
        </p:nvGrpSpPr>
        <p:grpSpPr>
          <a:xfrm>
            <a:off x="6777297" y="2943752"/>
            <a:ext cx="4299406" cy="2714669"/>
            <a:chOff x="6715489" y="7295468"/>
            <a:chExt cx="5732540" cy="2705861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173E096-BB55-472B-BC17-90588069DAE9}"/>
                </a:ext>
              </a:extLst>
            </p:cNvPr>
            <p:cNvSpPr txBox="1"/>
            <p:nvPr/>
          </p:nvSpPr>
          <p:spPr>
            <a:xfrm>
              <a:off x="6715489" y="7295468"/>
              <a:ext cx="5732540" cy="1196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dirty="0">
                  <a:latin typeface="Tw Cen MT" panose="020B0602020104020603" pitchFamily="34" charset="0"/>
                </a:rPr>
                <a:t>Nod Ac </a:t>
              </a:r>
              <a:r>
                <a:rPr lang="en-US" sz="3600" dirty="0" err="1">
                  <a:latin typeface="Tw Cen MT" panose="020B0602020104020603" pitchFamily="34" charset="0"/>
                </a:rPr>
                <a:t>Amcanion</a:t>
              </a:r>
              <a:br>
                <a:rPr lang="en-US" sz="3600" dirty="0">
                  <a:latin typeface="Tw Cen MT" panose="020B0602020104020603" pitchFamily="34" charset="0"/>
                </a:rPr>
              </a:br>
              <a:r>
                <a:rPr lang="en-US" sz="3600" dirty="0">
                  <a:latin typeface="Tw Cen MT" panose="020B0602020104020603" pitchFamily="34" charset="0"/>
                </a:rPr>
                <a:t>Aims and Objectives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A22A125-AE2A-4E24-AEC3-D5CE82BD7E65}"/>
                </a:ext>
              </a:extLst>
            </p:cNvPr>
            <p:cNvSpPr txBox="1"/>
            <p:nvPr/>
          </p:nvSpPr>
          <p:spPr>
            <a:xfrm>
              <a:off x="7131905" y="9418451"/>
              <a:ext cx="5316124" cy="582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>
                  <a:latin typeface="Tw Cen MT" panose="020B0602020104020603" pitchFamily="34" charset="0"/>
                </a:rPr>
                <a:t>Sesiwn</a:t>
              </a:r>
              <a:r>
                <a:rPr lang="en-US" sz="3200" dirty="0">
                  <a:latin typeface="Tw Cen MT" panose="020B0602020104020603" pitchFamily="34" charset="0"/>
                </a:rPr>
                <a:t> 7</a:t>
              </a:r>
            </a:p>
          </p:txBody>
        </p:sp>
      </p:grpSp>
      <p:sp>
        <p:nvSpPr>
          <p:cNvPr id="53" name="Title 6">
            <a:extLst>
              <a:ext uri="{FF2B5EF4-FFF2-40B4-BE49-F238E27FC236}">
                <a16:creationId xmlns:a16="http://schemas.microsoft.com/office/drawing/2014/main" id="{6F218D6E-5B42-814F-9A3A-F1AF83B2F5CA}"/>
              </a:ext>
            </a:extLst>
          </p:cNvPr>
          <p:cNvSpPr txBox="1">
            <a:spLocks/>
          </p:cNvSpPr>
          <p:nvPr/>
        </p:nvSpPr>
        <p:spPr>
          <a:xfrm>
            <a:off x="5830253" y="-170256"/>
            <a:ext cx="6065376" cy="27055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latin typeface="Ink Free" panose="03080402000500000000" pitchFamily="66" charset="0"/>
              </a:rPr>
              <a:t>Llwybr</a:t>
            </a:r>
            <a:r>
              <a:rPr lang="en-US" sz="4500" b="1" cap="none" dirty="0">
                <a:latin typeface="Ink Free" panose="03080402000500000000" pitchFamily="66" charset="0"/>
              </a:rPr>
              <a:t> y </a:t>
            </a:r>
            <a:r>
              <a:rPr lang="en-US" sz="4500" b="1" cap="none" dirty="0" err="1">
                <a:latin typeface="Ink Free" panose="03080402000500000000" pitchFamily="66" charset="0"/>
              </a:rPr>
              <a:t>Gymraeg</a:t>
            </a:r>
            <a:r>
              <a:rPr lang="en-US" sz="4500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sz="4500" b="1" cap="none" dirty="0">
                <a:latin typeface="Ink Free" panose="03080402000500000000" pitchFamily="66" charset="0"/>
              </a:rPr>
              <a:t> Welsh Pathway </a:t>
            </a:r>
            <a:r>
              <a:rPr lang="en-US" sz="4500" b="1" cap="none" dirty="0" err="1">
                <a:latin typeface="Ink Free" panose="03080402000500000000" pitchFamily="66" charset="0"/>
              </a:rPr>
              <a:t>Blwyddyn</a:t>
            </a:r>
            <a:r>
              <a:rPr lang="en-US" sz="4500" b="1" cap="none" dirty="0">
                <a:latin typeface="Ink Free" panose="03080402000500000000" pitchFamily="66" charset="0"/>
              </a:rPr>
              <a:t> 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B27ABED-FAFE-6F49-89B9-17DEC4AD680A}"/>
              </a:ext>
            </a:extLst>
          </p:cNvPr>
          <p:cNvSpPr txBox="1">
            <a:spLocks/>
          </p:cNvSpPr>
          <p:nvPr/>
        </p:nvSpPr>
        <p:spPr>
          <a:xfrm>
            <a:off x="538885" y="832213"/>
            <a:ext cx="5799629" cy="4353245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Adolygu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‘Ga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?’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Trafod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cyfresi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ac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adnoddau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Cymraeg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ail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iaith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Discuss Welsh second language  reading series and resources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Disgrifio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Describing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7830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39F0D4C1-8997-4043-ACA0-5ABE3B52805A}"/>
              </a:ext>
            </a:extLst>
          </p:cNvPr>
          <p:cNvSpPr txBox="1">
            <a:spLocks/>
          </p:cNvSpPr>
          <p:nvPr/>
        </p:nvSpPr>
        <p:spPr>
          <a:xfrm>
            <a:off x="231357" y="128610"/>
            <a:ext cx="6550427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US" b="1" dirty="0">
              <a:latin typeface="Ink Free" panose="03080402000500000000" pitchFamily="66" charset="0"/>
            </a:endParaRP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AC65A624-B4FA-CB4F-AD4A-026E3B0FD075}"/>
              </a:ext>
            </a:extLst>
          </p:cNvPr>
          <p:cNvGraphicFramePr>
            <a:graphicFrameLocks noGrp="1"/>
          </p:cNvGraphicFramePr>
          <p:nvPr/>
        </p:nvGraphicFramePr>
        <p:xfrm>
          <a:off x="457856" y="1311965"/>
          <a:ext cx="5135385" cy="2117035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89803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2745582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2117035">
                <a:tc>
                  <a:txBody>
                    <a:bodyPr/>
                    <a:lstStyle/>
                    <a:p>
                      <a:r>
                        <a:rPr lang="cy-GB" sz="4000" b="1" dirty="0">
                          <a:effectLst/>
                        </a:rPr>
                        <a:t>Ga i...</a:t>
                      </a:r>
                      <a:endParaRPr lang="en-GB" sz="4000" b="1" dirty="0">
                        <a:effectLst/>
                      </a:endParaRPr>
                    </a:p>
                    <a:p>
                      <a:r>
                        <a:rPr lang="cy-GB" sz="2500" dirty="0">
                          <a:effectLst/>
                        </a:rPr>
                        <a:t> </a:t>
                      </a:r>
                      <a:r>
                        <a:rPr lang="cy-GB" sz="2500" i="1" dirty="0">
                          <a:effectLst/>
                        </a:rPr>
                        <a:t>May I have?</a:t>
                      </a:r>
                      <a:endParaRPr lang="en-GB" sz="2500" i="1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5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  <p:sp>
        <p:nvSpPr>
          <p:cNvPr id="18" name="Title 1">
            <a:extLst>
              <a:ext uri="{FF2B5EF4-FFF2-40B4-BE49-F238E27FC236}">
                <a16:creationId xmlns:a16="http://schemas.microsoft.com/office/drawing/2014/main" id="{6B808D2F-775A-2245-BFD8-77BE1AD71E50}"/>
              </a:ext>
            </a:extLst>
          </p:cNvPr>
          <p:cNvSpPr txBox="1">
            <a:spLocks/>
          </p:cNvSpPr>
          <p:nvPr/>
        </p:nvSpPr>
        <p:spPr>
          <a:xfrm>
            <a:off x="408160" y="198617"/>
            <a:ext cx="5018277" cy="1119010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>
                <a:latin typeface="Ink Free" panose="03080402000500000000" pitchFamily="66" charset="0"/>
              </a:rPr>
              <a:t>Ga </a:t>
            </a:r>
            <a:r>
              <a:rPr lang="en-US" sz="6000" b="1" dirty="0" err="1">
                <a:latin typeface="Ink Free" panose="03080402000500000000" pitchFamily="66" charset="0"/>
              </a:rPr>
              <a:t>i</a:t>
            </a:r>
            <a:r>
              <a:rPr lang="en-US" sz="6000" b="1" dirty="0">
                <a:latin typeface="Ink Free" panose="03080402000500000000" pitchFamily="66" charset="0"/>
              </a:rPr>
              <a:t>...? </a:t>
            </a:r>
            <a:endParaRPr lang="en-US" sz="6000" b="1" dirty="0">
              <a:latin typeface="Ink Free" panose="03080402000500000000" pitchFamily="66" charset="0"/>
              <a:sym typeface="Wingdings" pitchFamily="2" charset="2"/>
            </a:endParaRPr>
          </a:p>
        </p:txBody>
      </p:sp>
      <p:sp>
        <p:nvSpPr>
          <p:cNvPr id="19" name="TextBox 24">
            <a:extLst>
              <a:ext uri="{FF2B5EF4-FFF2-40B4-BE49-F238E27FC236}">
                <a16:creationId xmlns:a16="http://schemas.microsoft.com/office/drawing/2014/main" id="{F7CFAA81-67B8-C14D-A3BA-5BF6AB6FD2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78801" y="2413617"/>
            <a:ext cx="1984375" cy="830262"/>
          </a:xfrm>
          <a:prstGeom prst="rect">
            <a:avLst/>
          </a:prstGeom>
          <a:solidFill>
            <a:srgbClr val="FFCCCC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b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</a:br>
            <a:endParaRPr lang="en-GB" altLang="en-US" sz="24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20" name="TextBox 3">
            <a:extLst>
              <a:ext uri="{FF2B5EF4-FFF2-40B4-BE49-F238E27FC236}">
                <a16:creationId xmlns:a16="http://schemas.microsoft.com/office/drawing/2014/main" id="{815E4EBC-F300-4043-9F71-DA70710B4252}"/>
              </a:ext>
            </a:extLst>
          </p:cNvPr>
          <p:cNvSpPr txBox="1"/>
          <p:nvPr/>
        </p:nvSpPr>
        <p:spPr>
          <a:xfrm>
            <a:off x="3083563" y="1488105"/>
            <a:ext cx="1985963" cy="8302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br>
              <a:rPr lang="en-GB" sz="2400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</a:b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2" name="TextBox 3">
            <a:extLst>
              <a:ext uri="{FF2B5EF4-FFF2-40B4-BE49-F238E27FC236}">
                <a16:creationId xmlns:a16="http://schemas.microsoft.com/office/drawing/2014/main" id="{529E0F52-726B-7549-A7C2-7BCE0243BA07}"/>
              </a:ext>
            </a:extLst>
          </p:cNvPr>
          <p:cNvSpPr txBox="1"/>
          <p:nvPr/>
        </p:nvSpPr>
        <p:spPr>
          <a:xfrm>
            <a:off x="3088325" y="1484930"/>
            <a:ext cx="1985962" cy="8302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Cei</a:t>
            </a: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400" i="1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You may</a:t>
            </a:r>
          </a:p>
        </p:txBody>
      </p:sp>
      <p:sp>
        <p:nvSpPr>
          <p:cNvPr id="23" name="TextBox 24">
            <a:extLst>
              <a:ext uri="{FF2B5EF4-FFF2-40B4-BE49-F238E27FC236}">
                <a16:creationId xmlns:a16="http://schemas.microsoft.com/office/drawing/2014/main" id="{962FE2CD-1BC7-2548-8147-4E238FE5AB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88325" y="2405679"/>
            <a:ext cx="197485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rgbClr val="FF0000"/>
                </a:solidFill>
                <a:cs typeface="Calibri" panose="020F0502020204030204" pitchFamily="34" charset="0"/>
              </a:rPr>
              <a:t>Na </a:t>
            </a:r>
            <a:r>
              <a:rPr lang="en-GB" altLang="en-US" sz="2400" dirty="0" err="1">
                <a:solidFill>
                  <a:srgbClr val="FF0000"/>
                </a:solidFill>
                <a:cs typeface="Calibri" panose="020F0502020204030204" pitchFamily="34" charset="0"/>
              </a:rPr>
              <a:t>chei</a:t>
            </a:r>
            <a:endParaRPr lang="en-GB" altLang="en-US" sz="2400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i="1" dirty="0">
                <a:solidFill>
                  <a:srgbClr val="FF0000"/>
                </a:solidFill>
                <a:cs typeface="Calibri" panose="020F0502020204030204" pitchFamily="34" charset="0"/>
              </a:rPr>
              <a:t>You may not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F5679306-4AD1-E546-A0C0-5175D00B1B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8383" y="1488105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C16E7A57-2E57-4848-99A7-5B9251C65D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2071" y="2469179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2" name="Table 31">
            <a:extLst>
              <a:ext uri="{FF2B5EF4-FFF2-40B4-BE49-F238E27FC236}">
                <a16:creationId xmlns:a16="http://schemas.microsoft.com/office/drawing/2014/main" id="{537ADC25-E64D-0C47-B2C5-DE575657D32F}"/>
              </a:ext>
            </a:extLst>
          </p:cNvPr>
          <p:cNvGraphicFramePr>
            <a:graphicFrameLocks noGrp="1"/>
          </p:cNvGraphicFramePr>
          <p:nvPr/>
        </p:nvGraphicFramePr>
        <p:xfrm>
          <a:off x="5883593" y="1317627"/>
          <a:ext cx="5900247" cy="211137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932270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2967977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2111373">
                <a:tc>
                  <a:txBody>
                    <a:bodyPr/>
                    <a:lstStyle/>
                    <a:p>
                      <a:r>
                        <a:rPr lang="cy-GB" sz="4000" b="1" dirty="0">
                          <a:effectLst/>
                        </a:rPr>
                        <a:t>Gawn ni...</a:t>
                      </a:r>
                      <a:endParaRPr lang="en-GB" sz="4000" b="1" dirty="0">
                        <a:effectLst/>
                      </a:endParaRPr>
                    </a:p>
                    <a:p>
                      <a:r>
                        <a:rPr lang="cy-GB" sz="2500" dirty="0">
                          <a:effectLst/>
                        </a:rPr>
                        <a:t> </a:t>
                      </a:r>
                      <a:r>
                        <a:rPr lang="cy-GB" sz="2500" i="1" dirty="0">
                          <a:effectLst/>
                        </a:rPr>
                        <a:t>May we have?</a:t>
                      </a:r>
                      <a:endParaRPr lang="en-GB" sz="2500" i="1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5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  <p:sp>
        <p:nvSpPr>
          <p:cNvPr id="26" name="TextBox 24">
            <a:extLst>
              <a:ext uri="{FF2B5EF4-FFF2-40B4-BE49-F238E27FC236}">
                <a16:creationId xmlns:a16="http://schemas.microsoft.com/office/drawing/2014/main" id="{AB172A32-4148-B549-9B4A-8DFF7D16AB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91672" y="2390958"/>
            <a:ext cx="1984375" cy="830262"/>
          </a:xfrm>
          <a:prstGeom prst="rect">
            <a:avLst/>
          </a:prstGeom>
          <a:solidFill>
            <a:srgbClr val="FFCCCC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b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</a:br>
            <a:endParaRPr lang="en-GB" altLang="en-US" sz="24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27" name="TextBox 3">
            <a:extLst>
              <a:ext uri="{FF2B5EF4-FFF2-40B4-BE49-F238E27FC236}">
                <a16:creationId xmlns:a16="http://schemas.microsoft.com/office/drawing/2014/main" id="{375B75F0-1A86-0244-94BA-884A963DF56C}"/>
              </a:ext>
            </a:extLst>
          </p:cNvPr>
          <p:cNvSpPr txBox="1"/>
          <p:nvPr/>
        </p:nvSpPr>
        <p:spPr>
          <a:xfrm>
            <a:off x="9096434" y="1465446"/>
            <a:ext cx="1985963" cy="8302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br>
              <a:rPr lang="en-GB" sz="2400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</a:b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8" name="TextBox 3">
            <a:extLst>
              <a:ext uri="{FF2B5EF4-FFF2-40B4-BE49-F238E27FC236}">
                <a16:creationId xmlns:a16="http://schemas.microsoft.com/office/drawing/2014/main" id="{8BE83CB6-25C1-854D-820E-8CB846994769}"/>
              </a:ext>
            </a:extLst>
          </p:cNvPr>
          <p:cNvSpPr txBox="1"/>
          <p:nvPr/>
        </p:nvSpPr>
        <p:spPr>
          <a:xfrm>
            <a:off x="9101196" y="1462271"/>
            <a:ext cx="1985962" cy="1200329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Cewch</a:t>
            </a: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400" i="1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You may</a:t>
            </a:r>
          </a:p>
          <a:p>
            <a:pPr>
              <a:defRPr/>
            </a:pP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9" name="TextBox 24">
            <a:extLst>
              <a:ext uri="{FF2B5EF4-FFF2-40B4-BE49-F238E27FC236}">
                <a16:creationId xmlns:a16="http://schemas.microsoft.com/office/drawing/2014/main" id="{7B56A02B-231B-7143-A985-E28853B841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01196" y="2383020"/>
            <a:ext cx="197485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rgbClr val="FF0000"/>
                </a:solidFill>
                <a:cs typeface="Calibri" panose="020F0502020204030204" pitchFamily="34" charset="0"/>
              </a:rPr>
              <a:t>Na </a:t>
            </a:r>
            <a:r>
              <a:rPr lang="en-GB" altLang="en-US" sz="2400" dirty="0" err="1">
                <a:solidFill>
                  <a:srgbClr val="FF0000"/>
                </a:solidFill>
                <a:cs typeface="Calibri" panose="020F0502020204030204" pitchFamily="34" charset="0"/>
              </a:rPr>
              <a:t>chewch</a:t>
            </a:r>
            <a:endParaRPr lang="en-GB" altLang="en-US" sz="2400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GB" altLang="en-US" sz="2400" i="1" dirty="0">
                <a:solidFill>
                  <a:srgbClr val="FF0000"/>
                </a:solidFill>
                <a:cs typeface="Calibri" panose="020F0502020204030204" pitchFamily="34" charset="0"/>
              </a:rPr>
              <a:t>You may not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E43B444E-FB26-C94F-BFD6-5824B2DAAA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5046" y="1497195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8DA11A4C-11FC-C54D-B5E7-02AE262066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5046" y="2438584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 descr="FF1 APPLE">
            <a:extLst>
              <a:ext uri="{FF2B5EF4-FFF2-40B4-BE49-F238E27FC236}">
                <a16:creationId xmlns:a16="http://schemas.microsoft.com/office/drawing/2014/main" id="{573D9006-6BED-B746-A148-E54BADFD67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96965" y="3558545"/>
            <a:ext cx="1371601" cy="1371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887,610 Orange Fruit Stock Photos, Pictures &amp; Royalty-Free Images - iStock">
            <a:extLst>
              <a:ext uri="{FF2B5EF4-FFF2-40B4-BE49-F238E27FC236}">
                <a16:creationId xmlns:a16="http://schemas.microsoft.com/office/drawing/2014/main" id="{2284E498-9CA4-6643-BA06-33ECF8C003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8913" y="3593198"/>
            <a:ext cx="1463157" cy="1346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25 Healthy Snacks That Are Fast &amp; Easy – Kayla Itsines">
            <a:extLst>
              <a:ext uri="{FF2B5EF4-FFF2-40B4-BE49-F238E27FC236}">
                <a16:creationId xmlns:a16="http://schemas.microsoft.com/office/drawing/2014/main" id="{00A778F2-BEED-B94D-A16F-9BECAB13A7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72" t="5757" r="19142" b="5456"/>
          <a:stretch/>
        </p:blipFill>
        <p:spPr bwMode="auto">
          <a:xfrm>
            <a:off x="5288215" y="3558545"/>
            <a:ext cx="1504567" cy="1418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>
            <a:extLst>
              <a:ext uri="{FF2B5EF4-FFF2-40B4-BE49-F238E27FC236}">
                <a16:creationId xmlns:a16="http://schemas.microsoft.com/office/drawing/2014/main" id="{DE4CAF20-2D9B-354B-910E-A7929D8EFB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0959" y="3593199"/>
            <a:ext cx="1392831" cy="1392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>
            <a:extLst>
              <a:ext uri="{FF2B5EF4-FFF2-40B4-BE49-F238E27FC236}">
                <a16:creationId xmlns:a16="http://schemas.microsoft.com/office/drawing/2014/main" id="{6E158755-70B5-3547-B305-76B6B6BFA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5185" y="3558545"/>
            <a:ext cx="1432157" cy="1432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tangle 6">
            <a:extLst>
              <a:ext uri="{FF2B5EF4-FFF2-40B4-BE49-F238E27FC236}">
                <a16:creationId xmlns:a16="http://schemas.microsoft.com/office/drawing/2014/main" id="{65240A71-011C-2C4A-A8F1-D350780D39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4877" y="5031227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cs typeface="Calibri" panose="020F0502020204030204" pitchFamily="34" charset="0"/>
              </a:rPr>
              <a:t>afal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sp>
        <p:nvSpPr>
          <p:cNvPr id="35" name="Rectangle 6">
            <a:extLst>
              <a:ext uri="{FF2B5EF4-FFF2-40B4-BE49-F238E27FC236}">
                <a16:creationId xmlns:a16="http://schemas.microsoft.com/office/drawing/2014/main" id="{8925368F-A696-E64F-A238-7365F8E6B1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91513" y="4995880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cs typeface="Calibri" panose="020F0502020204030204" pitchFamily="34" charset="0"/>
              </a:rPr>
              <a:t>snac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sp>
        <p:nvSpPr>
          <p:cNvPr id="36" name="Rectangle 6">
            <a:extLst>
              <a:ext uri="{FF2B5EF4-FFF2-40B4-BE49-F238E27FC236}">
                <a16:creationId xmlns:a16="http://schemas.microsoft.com/office/drawing/2014/main" id="{30BCE3B9-6A76-5B43-A1B9-3CE276D81C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48195" y="4943507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cs typeface="Calibri" panose="020F0502020204030204" pitchFamily="34" charset="0"/>
              </a:rPr>
              <a:t>oren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sp>
        <p:nvSpPr>
          <p:cNvPr id="38" name="Rectangle 6">
            <a:extLst>
              <a:ext uri="{FF2B5EF4-FFF2-40B4-BE49-F238E27FC236}">
                <a16:creationId xmlns:a16="http://schemas.microsoft.com/office/drawing/2014/main" id="{F35857D4-0A2D-CA4D-9B3A-99B8CE4C27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15759" y="5050646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cs typeface="Calibri" panose="020F0502020204030204" pitchFamily="34" charset="0"/>
              </a:rPr>
              <a:t>sudd </a:t>
            </a:r>
            <a:r>
              <a:rPr lang="en-GB" altLang="en-US" b="1" dirty="0" err="1">
                <a:cs typeface="Calibri" panose="020F0502020204030204" pitchFamily="34" charset="0"/>
              </a:rPr>
              <a:t>afal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sp>
        <p:nvSpPr>
          <p:cNvPr id="39" name="Rectangle 6">
            <a:extLst>
              <a:ext uri="{FF2B5EF4-FFF2-40B4-BE49-F238E27FC236}">
                <a16:creationId xmlns:a16="http://schemas.microsoft.com/office/drawing/2014/main" id="{DC334E42-921D-5843-99E8-9676514296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48165" y="5031227"/>
            <a:ext cx="3018352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cs typeface="Calibri" panose="020F0502020204030204" pitchFamily="34" charset="0"/>
              </a:rPr>
              <a:t>sudd </a:t>
            </a:r>
            <a:r>
              <a:rPr lang="en-GB" altLang="en-US" b="1" dirty="0" err="1">
                <a:cs typeface="Calibri" panose="020F0502020204030204" pitchFamily="34" charset="0"/>
              </a:rPr>
              <a:t>oren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graphicFrame>
        <p:nvGraphicFramePr>
          <p:cNvPr id="40" name="Table 39">
            <a:extLst>
              <a:ext uri="{FF2B5EF4-FFF2-40B4-BE49-F238E27FC236}">
                <a16:creationId xmlns:a16="http://schemas.microsoft.com/office/drawing/2014/main" id="{D73445FA-35E4-B74E-A048-24645C8635B7}"/>
              </a:ext>
            </a:extLst>
          </p:cNvPr>
          <p:cNvGraphicFramePr>
            <a:graphicFrameLocks noGrp="1"/>
          </p:cNvGraphicFramePr>
          <p:nvPr/>
        </p:nvGraphicFramePr>
        <p:xfrm>
          <a:off x="742757" y="5610725"/>
          <a:ext cx="10595482" cy="94753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5343250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5252232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947532">
                <a:tc>
                  <a:txBody>
                    <a:bodyPr/>
                    <a:lstStyle/>
                    <a:p>
                      <a:pPr algn="ctr"/>
                      <a:r>
                        <a:rPr lang="cy-GB" sz="3000" b="1" dirty="0">
                          <a:effectLst/>
                          <a:latin typeface=""/>
                        </a:rPr>
                        <a:t>os gweli di’n dda?</a:t>
                      </a:r>
                      <a:endParaRPr lang="en-GB" sz="3000" b="1" dirty="0">
                        <a:effectLst/>
                        <a:latin typeface=""/>
                      </a:endParaRPr>
                    </a:p>
                    <a:p>
                      <a:pPr algn="ctr"/>
                      <a:r>
                        <a:rPr lang="cy-GB" sz="2500" dirty="0">
                          <a:effectLst/>
                          <a:latin typeface=""/>
                        </a:rPr>
                        <a:t> </a:t>
                      </a:r>
                      <a:r>
                        <a:rPr lang="cy-GB" sz="2500" i="1" dirty="0">
                          <a:effectLst/>
                          <a:latin typeface=""/>
                        </a:rPr>
                        <a:t>Please? (one person)</a:t>
                      </a:r>
                      <a:endParaRPr lang="en-GB" sz="2500" i="1" dirty="0">
                        <a:effectLst/>
                        <a:latin typeface="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000" b="1" dirty="0" err="1">
                          <a:effectLst/>
                          <a:latin typeface=""/>
                          <a:ea typeface="Times New Roman" panose="02020603050405020304" pitchFamily="18" charset="0"/>
                        </a:rPr>
                        <a:t>os</a:t>
                      </a:r>
                      <a:r>
                        <a:rPr lang="en-GB" sz="3000" b="1" dirty="0">
                          <a:effectLst/>
                          <a:latin typeface="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dirty="0" err="1">
                          <a:effectLst/>
                          <a:latin typeface=""/>
                          <a:ea typeface="Times New Roman" panose="02020603050405020304" pitchFamily="18" charset="0"/>
                        </a:rPr>
                        <a:t>gwelwch</a:t>
                      </a:r>
                      <a:r>
                        <a:rPr lang="en-GB" sz="3000" b="1" dirty="0">
                          <a:effectLst/>
                          <a:latin typeface="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dirty="0" err="1">
                          <a:effectLst/>
                          <a:latin typeface=""/>
                          <a:ea typeface="Times New Roman" panose="02020603050405020304" pitchFamily="18" charset="0"/>
                        </a:rPr>
                        <a:t>yn</a:t>
                      </a:r>
                      <a:r>
                        <a:rPr lang="en-GB" sz="3000" b="1" dirty="0">
                          <a:effectLst/>
                          <a:latin typeface="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dirty="0" err="1">
                          <a:effectLst/>
                          <a:latin typeface=""/>
                          <a:ea typeface="Times New Roman" panose="02020603050405020304" pitchFamily="18" charset="0"/>
                        </a:rPr>
                        <a:t>dda</a:t>
                      </a:r>
                      <a:r>
                        <a:rPr lang="en-GB" sz="3000" b="1" dirty="0">
                          <a:effectLst/>
                          <a:latin typeface="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500" dirty="0">
                          <a:effectLst/>
                          <a:latin typeface=""/>
                        </a:rPr>
                        <a:t> </a:t>
                      </a:r>
                      <a:r>
                        <a:rPr lang="cy-GB" sz="2500" i="1" dirty="0">
                          <a:effectLst/>
                          <a:latin typeface=""/>
                        </a:rPr>
                        <a:t>Please? (to a group)</a:t>
                      </a:r>
                      <a:endParaRPr lang="en-GB" sz="2500" i="1" dirty="0">
                        <a:effectLst/>
                        <a:latin typeface="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339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242"/>
    </mc:Choice>
    <mc:Fallback xmlns="">
      <p:transition spd="slow" advTm="472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6" grpId="0" animBg="1"/>
      <p:bldP spid="2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4">
            <a:extLst>
              <a:ext uri="{FF2B5EF4-FFF2-40B4-BE49-F238E27FC236}">
                <a16:creationId xmlns:a16="http://schemas.microsoft.com/office/drawing/2014/main" id="{CB0C9E1E-E527-4276-9EA6-85074C5C5F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47246" y="258892"/>
            <a:ext cx="1984375" cy="830262"/>
          </a:xfrm>
          <a:prstGeom prst="rect">
            <a:avLst/>
          </a:prstGeom>
          <a:solidFill>
            <a:srgbClr val="FFCCCC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b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</a:br>
            <a:endParaRPr lang="en-GB" altLang="en-US" sz="24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25" name="TextBox 3">
            <a:extLst>
              <a:ext uri="{FF2B5EF4-FFF2-40B4-BE49-F238E27FC236}">
                <a16:creationId xmlns:a16="http://schemas.microsoft.com/office/drawing/2014/main" id="{B4115011-D8D7-4345-AB5E-69F1F9031D3B}"/>
              </a:ext>
            </a:extLst>
          </p:cNvPr>
          <p:cNvSpPr txBox="1"/>
          <p:nvPr/>
        </p:nvSpPr>
        <p:spPr>
          <a:xfrm>
            <a:off x="4913393" y="254129"/>
            <a:ext cx="1985963" cy="8302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br>
              <a:rPr lang="en-GB" sz="2400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</a:b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90F9B7E-3776-47CA-AB89-C42DC6F7D6E4}"/>
              </a:ext>
            </a:extLst>
          </p:cNvPr>
          <p:cNvCxnSpPr>
            <a:cxnSpLocks/>
          </p:cNvCxnSpPr>
          <p:nvPr/>
        </p:nvCxnSpPr>
        <p:spPr>
          <a:xfrm flipV="1">
            <a:off x="9396933" y="-34923"/>
            <a:ext cx="0" cy="6892923"/>
          </a:xfrm>
          <a:prstGeom prst="line">
            <a:avLst/>
          </a:prstGeom>
          <a:ln>
            <a:solidFill>
              <a:srgbClr val="4519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91" name="Subtitle 2">
            <a:extLst>
              <a:ext uri="{FF2B5EF4-FFF2-40B4-BE49-F238E27FC236}">
                <a16:creationId xmlns:a16="http://schemas.microsoft.com/office/drawing/2014/main" id="{F2751FE4-3097-431A-80AD-F151CF94C513}"/>
              </a:ext>
            </a:extLst>
          </p:cNvPr>
          <p:cNvSpPr txBox="1">
            <a:spLocks/>
          </p:cNvSpPr>
          <p:nvPr/>
        </p:nvSpPr>
        <p:spPr bwMode="auto">
          <a:xfrm>
            <a:off x="9802812" y="212725"/>
            <a:ext cx="2616200" cy="1136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buFont typeface="Wingdings 2" panose="05020102010507070707" pitchFamily="18" charset="2"/>
              <a:buNone/>
            </a:pPr>
            <a:r>
              <a:rPr lang="en-GB" altLang="en-US" sz="2000" b="1" dirty="0">
                <a:cs typeface="Calibri" panose="020F0502020204030204" pitchFamily="34" charset="0"/>
              </a:rPr>
              <a:t>Y </a:t>
            </a:r>
            <a:r>
              <a:rPr lang="en-GB" altLang="en-US" sz="2000" b="1" dirty="0" err="1">
                <a:cs typeface="Calibri" panose="020F0502020204030204" pitchFamily="34" charset="0"/>
              </a:rPr>
              <a:t>Treiglad</a:t>
            </a:r>
            <a:r>
              <a:rPr lang="en-GB" altLang="en-US" sz="2000" b="1" dirty="0">
                <a:cs typeface="Calibri" panose="020F0502020204030204" pitchFamily="34" charset="0"/>
              </a:rPr>
              <a:t> </a:t>
            </a:r>
            <a:r>
              <a:rPr lang="en-GB" altLang="en-US" sz="2000" b="1" dirty="0" err="1">
                <a:cs typeface="Calibri" panose="020F0502020204030204" pitchFamily="34" charset="0"/>
              </a:rPr>
              <a:t>Meddal</a:t>
            </a:r>
            <a:endParaRPr lang="en-GB" altLang="en-US" sz="2000" b="1" dirty="0">
              <a:cs typeface="Calibri" panose="020F0502020204030204" pitchFamily="34" charset="0"/>
            </a:endParaRPr>
          </a:p>
          <a:p>
            <a:pPr lvl="1" eaLnBrk="1" hangingPunct="1">
              <a:lnSpc>
                <a:spcPct val="100000"/>
              </a:lnSpc>
              <a:buFont typeface="Wingdings 2" panose="05020102010507070707" pitchFamily="18" charset="2"/>
              <a:buNone/>
            </a:pPr>
            <a:r>
              <a:rPr lang="en-GB" altLang="en-US" sz="1400" i="1" dirty="0">
                <a:solidFill>
                  <a:srgbClr val="451964"/>
                </a:solidFill>
                <a:cs typeface="Calibri" panose="020F0502020204030204" pitchFamily="34" charset="0"/>
              </a:rPr>
              <a:t>Soft Mutation</a:t>
            </a:r>
            <a:endParaRPr lang="en-GB" altLang="en-US" sz="1600" dirty="0">
              <a:cs typeface="Calibri" panose="020F0502020204030204" pitchFamily="34" charset="0"/>
            </a:endParaRPr>
          </a:p>
          <a:p>
            <a:pPr eaLnBrk="1" hangingPunct="1">
              <a:lnSpc>
                <a:spcPct val="150000"/>
              </a:lnSpc>
              <a:buFont typeface="Wingdings 2" panose="05020102010507070707" pitchFamily="18" charset="2"/>
              <a:buNone/>
            </a:pPr>
            <a:br>
              <a:rPr lang="en-GB" altLang="en-US" sz="2400" dirty="0">
                <a:latin typeface="Comic Sans MS" panose="030F0702030302020204" pitchFamily="66" charset="0"/>
              </a:rPr>
            </a:br>
            <a:br>
              <a:rPr lang="en-GB" altLang="en-US" sz="2400" dirty="0">
                <a:latin typeface="Comic Sans MS" panose="030F0702030302020204" pitchFamily="66" charset="0"/>
              </a:rPr>
            </a:br>
            <a:endParaRPr lang="en-GB" altLang="en-US" sz="2000" i="1" dirty="0">
              <a:solidFill>
                <a:srgbClr val="451964"/>
              </a:solidFill>
              <a:latin typeface="Comic Sans MS" panose="030F0702030302020204" pitchFamily="66" charset="0"/>
            </a:endParaRP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0D28A5FA-6541-44DE-8713-571F389B01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13393" y="1434841"/>
            <a:ext cx="2772197" cy="4582152"/>
          </a:xfrm>
          <a:prstGeom prst="rect">
            <a:avLst/>
          </a:prstGeom>
          <a:solidFill>
            <a:schemeClr val="bg1"/>
          </a:solidFill>
          <a:ln>
            <a:noFill/>
          </a:ln>
          <a:extLst/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B</a:t>
            </a:r>
            <a:r>
              <a:rPr lang="en-GB" altLang="en-US" dirty="0" err="1">
                <a:cs typeface="Calibri" panose="020F0502020204030204" pitchFamily="34" charset="0"/>
              </a:rPr>
              <a:t>aned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F</a:t>
            </a:r>
            <a:r>
              <a:rPr lang="en-GB" altLang="en-US" dirty="0" err="1">
                <a:cs typeface="Calibri" panose="020F0502020204030204" pitchFamily="34" charset="0"/>
              </a:rPr>
              <a:t>isgïen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F</a:t>
            </a:r>
            <a:r>
              <a:rPr lang="en-GB" altLang="en-US" dirty="0" err="1">
                <a:cs typeface="Calibri" panose="020F0502020204030204" pitchFamily="34" charset="0"/>
              </a:rPr>
              <a:t>enthyg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beiro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F</a:t>
            </a:r>
            <a:r>
              <a:rPr lang="en-GB" altLang="en-US" dirty="0" err="1">
                <a:cs typeface="Calibri" panose="020F0502020204030204" pitchFamily="34" charset="0"/>
              </a:rPr>
              <a:t>ynd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i’r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tŷ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bach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B</a:t>
            </a:r>
            <a:r>
              <a:rPr lang="en-GB" altLang="en-US" dirty="0" err="1">
                <a:cs typeface="Calibri" panose="020F0502020204030204" pitchFamily="34" charset="0"/>
              </a:rPr>
              <a:t>aent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L</a:t>
            </a:r>
            <a:r>
              <a:rPr lang="en-GB" altLang="en-US" dirty="0" err="1">
                <a:cs typeface="Calibri" panose="020F0502020204030204" pitchFamily="34" charset="0"/>
              </a:rPr>
              <a:t>yfr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rgbClr val="2E75B6"/>
                </a:solidFill>
                <a:cs typeface="Calibri" panose="020F0502020204030204" pitchFamily="34" charset="0"/>
              </a:rPr>
              <a:t>_</a:t>
            </a:r>
            <a:r>
              <a:rPr lang="en-GB" altLang="en-US" dirty="0" err="1">
                <a:cs typeface="Calibri" panose="020F0502020204030204" pitchFamily="34" charset="0"/>
              </a:rPr>
              <a:t>welltyn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BC0BEBEA-623D-4F3C-9D4F-755DE02CA629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10210800" y="1214544"/>
          <a:ext cx="1800225" cy="52133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200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/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</a:t>
                      </a:r>
                      <a:endParaRPr lang="en-GB" sz="32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</a:t>
                      </a:r>
                      <a:endParaRPr lang="en-GB" sz="32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pic>
        <p:nvPicPr>
          <p:cNvPr id="16436" name="Picture 12" descr="http://www.pd4pic.com/images/pen-biro-bic-black-writing-office-ink.png">
            <a:extLst>
              <a:ext uri="{FF2B5EF4-FFF2-40B4-BE49-F238E27FC236}">
                <a16:creationId xmlns:a16="http://schemas.microsoft.com/office/drawing/2014/main" id="{AFEBE1ED-EB28-40D4-86C5-09CD4F80EE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4981" y="2744529"/>
            <a:ext cx="1023937" cy="512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37" name="Picture 14" descr="https://www.charityandbiscuits.com/wp-content/themes/wpbootstrap/img/rich-tea.png">
            <a:extLst>
              <a:ext uri="{FF2B5EF4-FFF2-40B4-BE49-F238E27FC236}">
                <a16:creationId xmlns:a16="http://schemas.microsoft.com/office/drawing/2014/main" id="{0474F5D7-9FD2-4106-B69F-F9C5C614D3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6905" y="2014279"/>
            <a:ext cx="703262" cy="722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38" name="Picture 15" descr="http://pngimg.com/upload/cup_PNG1984.png">
            <a:extLst>
              <a:ext uri="{FF2B5EF4-FFF2-40B4-BE49-F238E27FC236}">
                <a16:creationId xmlns:a16="http://schemas.microsoft.com/office/drawing/2014/main" id="{09B3A60B-627E-4D77-AE6E-A3F1839C52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6905" y="1276092"/>
            <a:ext cx="812800" cy="668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39" name="Picture 13" descr="Image result for toilet sign">
            <a:extLst>
              <a:ext uri="{FF2B5EF4-FFF2-40B4-BE49-F238E27FC236}">
                <a16:creationId xmlns:a16="http://schemas.microsoft.com/office/drawing/2014/main" id="{564FF08C-4D75-4BA9-AD9B-BB4D0C88D9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8017" y="3201871"/>
            <a:ext cx="655638" cy="633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TextBox 3">
            <a:extLst>
              <a:ext uri="{FF2B5EF4-FFF2-40B4-BE49-F238E27FC236}">
                <a16:creationId xmlns:a16="http://schemas.microsoft.com/office/drawing/2014/main" id="{B6F4288A-235C-4224-84FC-CFDAC8787CA7}"/>
              </a:ext>
            </a:extLst>
          </p:cNvPr>
          <p:cNvSpPr txBox="1"/>
          <p:nvPr/>
        </p:nvSpPr>
        <p:spPr>
          <a:xfrm>
            <a:off x="4918155" y="250954"/>
            <a:ext cx="1985962" cy="8302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Cei</a:t>
            </a: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400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Cewch</a:t>
            </a: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57B9608B-E337-4732-945C-EDE4C29B912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2005" y="285878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37A553E-932C-4B17-BB93-744DDF67038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0620" y="306518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" name="Rectangle 6">
            <a:extLst>
              <a:ext uri="{FF2B5EF4-FFF2-40B4-BE49-F238E27FC236}">
                <a16:creationId xmlns:a16="http://schemas.microsoft.com/office/drawing/2014/main" id="{BA17ADCF-F37A-EA45-B5B4-1D9E5B1567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2941" y="1434841"/>
            <a:ext cx="3018352" cy="4582152"/>
          </a:xfrm>
          <a:prstGeom prst="rect">
            <a:avLst/>
          </a:prstGeom>
          <a:solidFill>
            <a:schemeClr val="bg1"/>
          </a:solidFill>
          <a:ln>
            <a:noFill/>
          </a:ln>
          <a:extLst/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rgbClr val="2E75B6"/>
                </a:solidFill>
                <a:cs typeface="Calibri" panose="020F0502020204030204" pitchFamily="34" charset="0"/>
              </a:rPr>
              <a:t>Paned</a:t>
            </a:r>
            <a:endParaRPr lang="en-GB" altLang="en-US" dirty="0">
              <a:cs typeface="Calibri" panose="020F0502020204030204" pitchFamily="34" charset="0"/>
            </a:endParaRPr>
          </a:p>
          <a:p>
            <a:pPr algn="r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 algn="r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Bisgïen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algn="r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algn="r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Benthyg</a:t>
            </a:r>
            <a:r>
              <a:rPr lang="en-GB" altLang="en-US" b="1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beiro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algn="r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algn="r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Mynd</a:t>
            </a:r>
            <a:r>
              <a:rPr lang="en-GB" altLang="en-US" b="1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i’r</a:t>
            </a:r>
            <a:r>
              <a:rPr lang="en-GB" altLang="en-US" b="1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tŷ</a:t>
            </a:r>
            <a:r>
              <a:rPr lang="en-GB" altLang="en-US" b="1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bach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algn="r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algn="r"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Paent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algn="r"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algn="r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Llyfr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algn="r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algn="r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Gwelltyn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</p:txBody>
      </p:sp>
      <p:sp>
        <p:nvSpPr>
          <p:cNvPr id="28" name="Title 1">
            <a:extLst>
              <a:ext uri="{FF2B5EF4-FFF2-40B4-BE49-F238E27FC236}">
                <a16:creationId xmlns:a16="http://schemas.microsoft.com/office/drawing/2014/main" id="{9A20FD81-C4B5-9641-851D-450BD50DF966}"/>
              </a:ext>
            </a:extLst>
          </p:cNvPr>
          <p:cNvSpPr txBox="1">
            <a:spLocks/>
          </p:cNvSpPr>
          <p:nvPr/>
        </p:nvSpPr>
        <p:spPr>
          <a:xfrm>
            <a:off x="408160" y="198617"/>
            <a:ext cx="5018277" cy="1119010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>
                <a:latin typeface="Ink Free" panose="03080402000500000000" pitchFamily="66" charset="0"/>
              </a:rPr>
              <a:t>Ga </a:t>
            </a:r>
            <a:r>
              <a:rPr lang="en-US" sz="6000" b="1" dirty="0" err="1">
                <a:latin typeface="Ink Free" panose="03080402000500000000" pitchFamily="66" charset="0"/>
              </a:rPr>
              <a:t>i</a:t>
            </a:r>
            <a:r>
              <a:rPr lang="en-US" sz="6000" b="1" dirty="0">
                <a:latin typeface="Ink Free" panose="03080402000500000000" pitchFamily="66" charset="0"/>
              </a:rPr>
              <a:t>...? </a:t>
            </a:r>
            <a:endParaRPr lang="en-US" sz="6000" b="1" dirty="0">
              <a:latin typeface="Ink Free" panose="03080402000500000000" pitchFamily="66" charset="0"/>
              <a:sym typeface="Wingdings" pitchFamily="2" charset="2"/>
            </a:endParaRPr>
          </a:p>
        </p:txBody>
      </p:sp>
      <p:pic>
        <p:nvPicPr>
          <p:cNvPr id="2050" name="Picture 2" descr="What is emulsion paint? - BBC Science Focus Magazine">
            <a:extLst>
              <a:ext uri="{FF2B5EF4-FFF2-40B4-BE49-F238E27FC236}">
                <a16:creationId xmlns:a16="http://schemas.microsoft.com/office/drawing/2014/main" id="{679468A6-0094-424A-A8AE-15EBA1EF59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348" y="4006334"/>
            <a:ext cx="798976" cy="597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Drinking straw - Wikipedia">
            <a:extLst>
              <a:ext uri="{FF2B5EF4-FFF2-40B4-BE49-F238E27FC236}">
                <a16:creationId xmlns:a16="http://schemas.microsoft.com/office/drawing/2014/main" id="{8F8C9B5F-DED0-164D-A92C-4D9F5AC158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906419" y="5516450"/>
            <a:ext cx="554567" cy="831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6" descr="The Book: A Cover-to-Cover Exploration of the Most Powerful Object of Our  Time – Shady Characters">
            <a:extLst>
              <a:ext uri="{FF2B5EF4-FFF2-40B4-BE49-F238E27FC236}">
                <a16:creationId xmlns:a16="http://schemas.microsoft.com/office/drawing/2014/main" id="{883A71F4-32F6-5745-B6EE-6C17BD6828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1413" y="4651258"/>
            <a:ext cx="643993" cy="841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Box 24">
            <a:extLst>
              <a:ext uri="{FF2B5EF4-FFF2-40B4-BE49-F238E27FC236}">
                <a16:creationId xmlns:a16="http://schemas.microsoft.com/office/drawing/2014/main" id="{55130583-1430-4FB9-8F06-C4747473DB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56770" y="250954"/>
            <a:ext cx="1974850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rgbClr val="FF0000"/>
                </a:solidFill>
                <a:cs typeface="Calibri" panose="020F0502020204030204" pitchFamily="34" charset="0"/>
              </a:rPr>
              <a:t>Na </a:t>
            </a:r>
            <a:r>
              <a:rPr lang="en-GB" altLang="en-US" sz="2400" dirty="0" err="1">
                <a:solidFill>
                  <a:srgbClr val="FF0000"/>
                </a:solidFill>
                <a:cs typeface="Calibri" panose="020F0502020204030204" pitchFamily="34" charset="0"/>
              </a:rPr>
              <a:t>chei</a:t>
            </a:r>
            <a:endParaRPr lang="en-GB" altLang="en-US" sz="2400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rgbClr val="FF0000"/>
                </a:solidFill>
                <a:cs typeface="Calibri" panose="020F0502020204030204" pitchFamily="34" charset="0"/>
              </a:rPr>
              <a:t>Na </a:t>
            </a:r>
            <a:r>
              <a:rPr lang="en-GB" altLang="en-US" sz="2400" dirty="0" err="1">
                <a:solidFill>
                  <a:srgbClr val="FF0000"/>
                </a:solidFill>
                <a:cs typeface="Calibri" panose="020F0502020204030204" pitchFamily="34" charset="0"/>
              </a:rPr>
              <a:t>chewch</a:t>
            </a:r>
            <a:endParaRPr lang="en-GB" altLang="en-US" sz="2400" dirty="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607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909ECF3-E21D-3841-80D8-A93CA5F6A3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4015" y="3925956"/>
            <a:ext cx="1129456" cy="78387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5E9DA1D-C33C-C34C-A3BC-E0A1C427A7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75899" y="77696"/>
            <a:ext cx="960843" cy="95245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45548E8-91FD-6245-8B24-B1949BF6E6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52411" y="5454482"/>
            <a:ext cx="627347" cy="81939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B9673B8-4F11-AF41-9307-FEFC9D4F0B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38662" y="2063322"/>
            <a:ext cx="1095741" cy="81759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542BFFB-2A8C-3A4E-A14B-1911CF452B0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842190" y="2115772"/>
            <a:ext cx="1104169" cy="80916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89FE1D5-8B6C-7F4A-BB9E-A4B16752414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643205" y="174627"/>
            <a:ext cx="1171600" cy="75859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F26AD3B-1BA4-5D45-A787-44014CE9781C}"/>
              </a:ext>
            </a:extLst>
          </p:cNvPr>
          <p:cNvSpPr txBox="1"/>
          <p:nvPr/>
        </p:nvSpPr>
        <p:spPr>
          <a:xfrm>
            <a:off x="7884015" y="4744474"/>
            <a:ext cx="145512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Ffedog</a:t>
            </a:r>
            <a:endParaRPr lang="en-US" sz="25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59788C1-3DF2-5C48-A9C0-5BA1969C4BDD}"/>
              </a:ext>
            </a:extLst>
          </p:cNvPr>
          <p:cNvSpPr txBox="1"/>
          <p:nvPr/>
        </p:nvSpPr>
        <p:spPr>
          <a:xfrm>
            <a:off x="9184656" y="1029899"/>
            <a:ext cx="10967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Rhaw</a:t>
            </a:r>
            <a:endParaRPr lang="en-US" sz="25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48C3F4A-102E-AD42-85AE-0016C2C3EFAB}"/>
              </a:ext>
            </a:extLst>
          </p:cNvPr>
          <p:cNvSpPr txBox="1"/>
          <p:nvPr/>
        </p:nvSpPr>
        <p:spPr>
          <a:xfrm>
            <a:off x="7953361" y="6319554"/>
            <a:ext cx="138577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Bwced</a:t>
            </a:r>
            <a:endParaRPr lang="en-US" sz="25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639C166-B38A-504C-B7E4-6FCC838C123B}"/>
              </a:ext>
            </a:extLst>
          </p:cNvPr>
          <p:cNvSpPr txBox="1"/>
          <p:nvPr/>
        </p:nvSpPr>
        <p:spPr>
          <a:xfrm>
            <a:off x="9184656" y="2961865"/>
            <a:ext cx="10967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Cranc</a:t>
            </a:r>
            <a:endParaRPr lang="en-US" sz="25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01154E6-B277-7449-A23C-07779C204826}"/>
              </a:ext>
            </a:extLst>
          </p:cNvPr>
          <p:cNvSpPr txBox="1"/>
          <p:nvPr/>
        </p:nvSpPr>
        <p:spPr>
          <a:xfrm>
            <a:off x="10987014" y="2980172"/>
            <a:ext cx="10967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Cwch</a:t>
            </a:r>
            <a:endParaRPr lang="en-US" sz="25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DE610CC-6687-E04D-AE55-AE3B68C8ED10}"/>
              </a:ext>
            </a:extLst>
          </p:cNvPr>
          <p:cNvSpPr txBox="1"/>
          <p:nvPr/>
        </p:nvSpPr>
        <p:spPr>
          <a:xfrm>
            <a:off x="10680631" y="996489"/>
            <a:ext cx="10967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Paent</a:t>
            </a:r>
            <a:endParaRPr lang="en-US" sz="2500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DEF354A-A5EE-304D-A234-8395B1836978}"/>
              </a:ext>
            </a:extLst>
          </p:cNvPr>
          <p:cNvSpPr txBox="1"/>
          <p:nvPr/>
        </p:nvSpPr>
        <p:spPr>
          <a:xfrm>
            <a:off x="9297572" y="6315652"/>
            <a:ext cx="1618407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Pysgodyn</a:t>
            </a:r>
            <a:endParaRPr lang="en-US" sz="25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085C53A4-5D79-184A-98F2-E915B76FE80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640091" y="5662197"/>
            <a:ext cx="933368" cy="609434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6A6B0A8E-3744-0C40-B46A-E8BA527BAB2C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3779" t="17684" r="17121" b="19873"/>
          <a:stretch/>
        </p:blipFill>
        <p:spPr>
          <a:xfrm>
            <a:off x="9223773" y="3928666"/>
            <a:ext cx="1110630" cy="765854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6411880F-8796-5E4C-A990-189CC9137B57}"/>
              </a:ext>
            </a:extLst>
          </p:cNvPr>
          <p:cNvSpPr txBox="1"/>
          <p:nvPr/>
        </p:nvSpPr>
        <p:spPr>
          <a:xfrm>
            <a:off x="9297572" y="4740572"/>
            <a:ext cx="121932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Rhaca</a:t>
            </a:r>
            <a:endParaRPr lang="en-US" sz="2500" dirty="0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AEB95105-9AE4-8A47-9C81-A3EE843C0FD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987014" y="3900708"/>
            <a:ext cx="1093511" cy="934816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C3384A90-C537-5047-8354-39F1B85BAE5E}"/>
              </a:ext>
            </a:extLst>
          </p:cNvPr>
          <p:cNvSpPr txBox="1"/>
          <p:nvPr/>
        </p:nvSpPr>
        <p:spPr>
          <a:xfrm>
            <a:off x="10987014" y="4840158"/>
            <a:ext cx="143790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Rhidyll</a:t>
            </a:r>
            <a:r>
              <a:rPr lang="en-US" sz="2500" dirty="0"/>
              <a:t> </a:t>
            </a:r>
          </a:p>
        </p:txBody>
      </p:sp>
      <p:pic>
        <p:nvPicPr>
          <p:cNvPr id="35" name="Picture 34" descr="A picture containing shape&#10;&#10;Description automatically generated">
            <a:extLst>
              <a:ext uri="{FF2B5EF4-FFF2-40B4-BE49-F238E27FC236}">
                <a16:creationId xmlns:a16="http://schemas.microsoft.com/office/drawing/2014/main" id="{2065303C-3B62-E24F-BBB3-8058E3B482E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89529" y="104830"/>
            <a:ext cx="1241233" cy="3349504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484DF423-FFDD-2042-87BF-417058EE9E3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1229005" y="5443157"/>
            <a:ext cx="842042" cy="842042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0073CAE8-89AE-EE4A-9799-3D987D11E0CE}"/>
              </a:ext>
            </a:extLst>
          </p:cNvPr>
          <p:cNvSpPr txBox="1"/>
          <p:nvPr/>
        </p:nvSpPr>
        <p:spPr>
          <a:xfrm>
            <a:off x="11085351" y="6341232"/>
            <a:ext cx="1241233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Twndis</a:t>
            </a:r>
            <a:endParaRPr lang="en-US" sz="2500" dirty="0"/>
          </a:p>
        </p:txBody>
      </p:sp>
      <p:sp>
        <p:nvSpPr>
          <p:cNvPr id="40" name="Title 1">
            <a:extLst>
              <a:ext uri="{FF2B5EF4-FFF2-40B4-BE49-F238E27FC236}">
                <a16:creationId xmlns:a16="http://schemas.microsoft.com/office/drawing/2014/main" id="{064A98DD-FF41-6349-9C79-6F6E38DE3590}"/>
              </a:ext>
            </a:extLst>
          </p:cNvPr>
          <p:cNvSpPr txBox="1">
            <a:spLocks/>
          </p:cNvSpPr>
          <p:nvPr/>
        </p:nvSpPr>
        <p:spPr>
          <a:xfrm>
            <a:off x="607774" y="-79103"/>
            <a:ext cx="6882142" cy="1772173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800" b="1" dirty="0" err="1">
                <a:latin typeface="Ink Free" panose="03080402000500000000" pitchFamily="66" charset="0"/>
              </a:rPr>
              <a:t>Cyfieithwch</a:t>
            </a:r>
            <a:r>
              <a:rPr lang="en-US" sz="4800" b="1" dirty="0">
                <a:latin typeface="Ink Free" panose="03080402000500000000" pitchFamily="66" charset="0"/>
              </a:rPr>
              <a:t>   </a:t>
            </a:r>
            <a:r>
              <a:rPr lang="en-US" sz="4800" b="1" i="1" dirty="0">
                <a:latin typeface="Ink Free" panose="03080402000500000000" pitchFamily="66" charset="0"/>
                <a:sym typeface="Wingdings" pitchFamily="2" charset="2"/>
              </a:rPr>
              <a:t>Translate</a:t>
            </a:r>
          </a:p>
        </p:txBody>
      </p:sp>
      <p:sp>
        <p:nvSpPr>
          <p:cNvPr id="41" name="Content Placeholder 8">
            <a:extLst>
              <a:ext uri="{FF2B5EF4-FFF2-40B4-BE49-F238E27FC236}">
                <a16:creationId xmlns:a16="http://schemas.microsoft.com/office/drawing/2014/main" id="{C369F83F-EDE0-534A-8607-5C43E34BE93F}"/>
              </a:ext>
            </a:extLst>
          </p:cNvPr>
          <p:cNvSpPr txBox="1">
            <a:spLocks/>
          </p:cNvSpPr>
          <p:nvPr/>
        </p:nvSpPr>
        <p:spPr>
          <a:xfrm>
            <a:off x="466376" y="1360255"/>
            <a:ext cx="5799629" cy="4708772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May I have a boat?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May I have paint?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May I have an apron? 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May we have a fish?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May we have a spade?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May we have a bucket?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Yes, you may (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).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Yes, you may (chi).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Please? (to one person)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Please? (to a group)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8618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8" grpId="0"/>
      <p:bldP spid="19" grpId="0"/>
      <p:bldP spid="20" grpId="0"/>
      <p:bldP spid="24" grpId="0"/>
      <p:bldP spid="28" grpId="0"/>
      <p:bldP spid="31" grpId="0"/>
      <p:bldP spid="33" grpId="0"/>
      <p:bldP spid="3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909ECF3-E21D-3841-80D8-A93CA5F6A3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4015" y="3925956"/>
            <a:ext cx="1129456" cy="78387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5E9DA1D-C33C-C34C-A3BC-E0A1C427A7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75899" y="77696"/>
            <a:ext cx="960843" cy="95245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45548E8-91FD-6245-8B24-B1949BF6E6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52411" y="5454482"/>
            <a:ext cx="627347" cy="81939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B9673B8-4F11-AF41-9307-FEFC9D4F0B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38662" y="2063322"/>
            <a:ext cx="1095741" cy="81759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542BFFB-2A8C-3A4E-A14B-1911CF452B0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842190" y="2115772"/>
            <a:ext cx="1104169" cy="80916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89FE1D5-8B6C-7F4A-BB9E-A4B16752414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643205" y="174627"/>
            <a:ext cx="1171600" cy="75859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F26AD3B-1BA4-5D45-A787-44014CE9781C}"/>
              </a:ext>
            </a:extLst>
          </p:cNvPr>
          <p:cNvSpPr txBox="1"/>
          <p:nvPr/>
        </p:nvSpPr>
        <p:spPr>
          <a:xfrm>
            <a:off x="7884015" y="4744474"/>
            <a:ext cx="145512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Ffedog</a:t>
            </a:r>
            <a:endParaRPr lang="en-US" sz="25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59788C1-3DF2-5C48-A9C0-5BA1969C4BDD}"/>
              </a:ext>
            </a:extLst>
          </p:cNvPr>
          <p:cNvSpPr txBox="1"/>
          <p:nvPr/>
        </p:nvSpPr>
        <p:spPr>
          <a:xfrm>
            <a:off x="9184656" y="1029899"/>
            <a:ext cx="10967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Rhaw</a:t>
            </a:r>
            <a:endParaRPr lang="en-US" sz="25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48C3F4A-102E-AD42-85AE-0016C2C3EFAB}"/>
              </a:ext>
            </a:extLst>
          </p:cNvPr>
          <p:cNvSpPr txBox="1"/>
          <p:nvPr/>
        </p:nvSpPr>
        <p:spPr>
          <a:xfrm>
            <a:off x="7953361" y="6319554"/>
            <a:ext cx="138577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Bwced</a:t>
            </a:r>
            <a:endParaRPr lang="en-US" sz="25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639C166-B38A-504C-B7E4-6FCC838C123B}"/>
              </a:ext>
            </a:extLst>
          </p:cNvPr>
          <p:cNvSpPr txBox="1"/>
          <p:nvPr/>
        </p:nvSpPr>
        <p:spPr>
          <a:xfrm>
            <a:off x="9184656" y="2961865"/>
            <a:ext cx="10967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Cranc</a:t>
            </a:r>
            <a:endParaRPr lang="en-US" sz="25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01154E6-B277-7449-A23C-07779C204826}"/>
              </a:ext>
            </a:extLst>
          </p:cNvPr>
          <p:cNvSpPr txBox="1"/>
          <p:nvPr/>
        </p:nvSpPr>
        <p:spPr>
          <a:xfrm>
            <a:off x="10987014" y="2980172"/>
            <a:ext cx="10967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Cwch</a:t>
            </a:r>
            <a:endParaRPr lang="en-US" sz="25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DE610CC-6687-E04D-AE55-AE3B68C8ED10}"/>
              </a:ext>
            </a:extLst>
          </p:cNvPr>
          <p:cNvSpPr txBox="1"/>
          <p:nvPr/>
        </p:nvSpPr>
        <p:spPr>
          <a:xfrm>
            <a:off x="10680631" y="996489"/>
            <a:ext cx="10967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Paent</a:t>
            </a:r>
            <a:endParaRPr lang="en-US" sz="2500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DEF354A-A5EE-304D-A234-8395B1836978}"/>
              </a:ext>
            </a:extLst>
          </p:cNvPr>
          <p:cNvSpPr txBox="1"/>
          <p:nvPr/>
        </p:nvSpPr>
        <p:spPr>
          <a:xfrm>
            <a:off x="9297572" y="6315652"/>
            <a:ext cx="1618407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Pysgodyn</a:t>
            </a:r>
            <a:endParaRPr lang="en-US" sz="25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085C53A4-5D79-184A-98F2-E915B76FE80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640091" y="5662197"/>
            <a:ext cx="933368" cy="609434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6A6B0A8E-3744-0C40-B46A-E8BA527BAB2C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3779" t="17684" r="17121" b="19873"/>
          <a:stretch/>
        </p:blipFill>
        <p:spPr>
          <a:xfrm>
            <a:off x="9223773" y="3928666"/>
            <a:ext cx="1110630" cy="765854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6411880F-8796-5E4C-A990-189CC9137B57}"/>
              </a:ext>
            </a:extLst>
          </p:cNvPr>
          <p:cNvSpPr txBox="1"/>
          <p:nvPr/>
        </p:nvSpPr>
        <p:spPr>
          <a:xfrm>
            <a:off x="9297572" y="4740572"/>
            <a:ext cx="121932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Rhaca</a:t>
            </a:r>
            <a:endParaRPr lang="en-US" sz="2500" dirty="0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AEB95105-9AE4-8A47-9C81-A3EE843C0FD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987014" y="3900708"/>
            <a:ext cx="1093511" cy="934816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C3384A90-C537-5047-8354-39F1B85BAE5E}"/>
              </a:ext>
            </a:extLst>
          </p:cNvPr>
          <p:cNvSpPr txBox="1"/>
          <p:nvPr/>
        </p:nvSpPr>
        <p:spPr>
          <a:xfrm>
            <a:off x="10987014" y="4840158"/>
            <a:ext cx="143790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Rhidyll</a:t>
            </a:r>
            <a:r>
              <a:rPr lang="en-US" sz="2500" dirty="0"/>
              <a:t> </a:t>
            </a:r>
          </a:p>
        </p:txBody>
      </p:sp>
      <p:pic>
        <p:nvPicPr>
          <p:cNvPr id="35" name="Picture 34" descr="A picture containing shape&#10;&#10;Description automatically generated">
            <a:extLst>
              <a:ext uri="{FF2B5EF4-FFF2-40B4-BE49-F238E27FC236}">
                <a16:creationId xmlns:a16="http://schemas.microsoft.com/office/drawing/2014/main" id="{2065303C-3B62-E24F-BBB3-8058E3B482E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89529" y="104830"/>
            <a:ext cx="1241233" cy="3349504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484DF423-FFDD-2042-87BF-417058EE9E3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1229005" y="5443157"/>
            <a:ext cx="842042" cy="842042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0073CAE8-89AE-EE4A-9799-3D987D11E0CE}"/>
              </a:ext>
            </a:extLst>
          </p:cNvPr>
          <p:cNvSpPr txBox="1"/>
          <p:nvPr/>
        </p:nvSpPr>
        <p:spPr>
          <a:xfrm>
            <a:off x="11085351" y="6341232"/>
            <a:ext cx="1241233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Twndis</a:t>
            </a:r>
            <a:endParaRPr lang="en-US" sz="2500" dirty="0"/>
          </a:p>
        </p:txBody>
      </p:sp>
      <p:sp>
        <p:nvSpPr>
          <p:cNvPr id="40" name="Title 1">
            <a:extLst>
              <a:ext uri="{FF2B5EF4-FFF2-40B4-BE49-F238E27FC236}">
                <a16:creationId xmlns:a16="http://schemas.microsoft.com/office/drawing/2014/main" id="{064A98DD-FF41-6349-9C79-6F6E38DE3590}"/>
              </a:ext>
            </a:extLst>
          </p:cNvPr>
          <p:cNvSpPr txBox="1">
            <a:spLocks/>
          </p:cNvSpPr>
          <p:nvPr/>
        </p:nvSpPr>
        <p:spPr>
          <a:xfrm>
            <a:off x="607774" y="-79103"/>
            <a:ext cx="6882142" cy="1772173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800" b="1" dirty="0" err="1">
                <a:latin typeface="Ink Free" panose="03080402000500000000" pitchFamily="66" charset="0"/>
              </a:rPr>
              <a:t>Atebion</a:t>
            </a:r>
            <a:endParaRPr lang="en-US" sz="4800" b="1" i="1" dirty="0">
              <a:latin typeface="Ink Free" panose="03080402000500000000" pitchFamily="66" charset="0"/>
              <a:sym typeface="Wingdings" pitchFamily="2" charset="2"/>
            </a:endParaRPr>
          </a:p>
        </p:txBody>
      </p:sp>
      <p:sp>
        <p:nvSpPr>
          <p:cNvPr id="41" name="Content Placeholder 8">
            <a:extLst>
              <a:ext uri="{FF2B5EF4-FFF2-40B4-BE49-F238E27FC236}">
                <a16:creationId xmlns:a16="http://schemas.microsoft.com/office/drawing/2014/main" id="{C369F83F-EDE0-534A-8607-5C43E34BE93F}"/>
              </a:ext>
            </a:extLst>
          </p:cNvPr>
          <p:cNvSpPr txBox="1">
            <a:spLocks/>
          </p:cNvSpPr>
          <p:nvPr/>
        </p:nvSpPr>
        <p:spPr>
          <a:xfrm>
            <a:off x="466376" y="1360255"/>
            <a:ext cx="5799629" cy="4708772"/>
          </a:xfrm>
          <a:prstGeom prst="rect">
            <a:avLst/>
          </a:prstGeom>
          <a:solidFill>
            <a:srgbClr val="FFFD78"/>
          </a:solid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Ga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wch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Ga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aent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Ga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ffedog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Gawn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ysgodyn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Gawn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aw?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Gawn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wced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Cei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Cewch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Os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gweli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di’n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dda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Os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gwelwch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6928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8" grpId="0"/>
      <p:bldP spid="19" grpId="0"/>
      <p:bldP spid="20" grpId="0"/>
      <p:bldP spid="24" grpId="0"/>
      <p:bldP spid="28" grpId="0"/>
      <p:bldP spid="31" grpId="0"/>
      <p:bldP spid="33" grpId="0"/>
      <p:bldP spid="3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3B83D9F2-1BF2-1D44-A770-E9A9F660BCAD}"/>
              </a:ext>
            </a:extLst>
          </p:cNvPr>
          <p:cNvSpPr txBox="1">
            <a:spLocks/>
          </p:cNvSpPr>
          <p:nvPr/>
        </p:nvSpPr>
        <p:spPr>
          <a:xfrm>
            <a:off x="165846" y="-212223"/>
            <a:ext cx="12026153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Disgrifio</a:t>
            </a:r>
            <a:endParaRPr lang="en-US" sz="5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Describing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BEA279-46F5-3F4A-A994-9EF111D313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-1221746" y="2915794"/>
            <a:ext cx="4457700" cy="411187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308030E-610F-A64C-BC3A-A267129F83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3324" y="1811240"/>
            <a:ext cx="8723550" cy="3640460"/>
          </a:xfrm>
          <a:prstGeom prst="rect">
            <a:avLst/>
          </a:prstGeom>
        </p:spPr>
      </p:pic>
      <p:sp>
        <p:nvSpPr>
          <p:cNvPr id="6" name="Speech Bubble: Rectangle with Corners Rounded 4">
            <a:extLst>
              <a:ext uri="{FF2B5EF4-FFF2-40B4-BE49-F238E27FC236}">
                <a16:creationId xmlns:a16="http://schemas.microsoft.com/office/drawing/2014/main" id="{FA92C1AF-EA0F-0C44-8253-A8AEFAF84EEB}"/>
              </a:ext>
            </a:extLst>
          </p:cNvPr>
          <p:cNvSpPr/>
          <p:nvPr/>
        </p:nvSpPr>
        <p:spPr>
          <a:xfrm>
            <a:off x="577296" y="1826498"/>
            <a:ext cx="2540904" cy="1516365"/>
          </a:xfrm>
          <a:prstGeom prst="wedgeRoundRectCallout">
            <a:avLst>
              <a:gd name="adj1" fmla="val -37099"/>
              <a:gd name="adj2" fmla="val 113696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Byddwn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ymarfer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sgiliau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We’ll be practicing these skills today.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81751FA-E753-544E-9D34-E72BB5D2BCCC}"/>
              </a:ext>
            </a:extLst>
          </p:cNvPr>
          <p:cNvSpPr txBox="1"/>
          <p:nvPr/>
        </p:nvSpPr>
        <p:spPr>
          <a:xfrm>
            <a:off x="7333130" y="3189381"/>
            <a:ext cx="4571999" cy="400110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  <a:p>
            <a:endParaRPr lang="en-US" sz="200" dirty="0">
              <a:highlight>
                <a:srgbClr val="FFFF00"/>
              </a:highlight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FDFF341-68D3-0A4F-B32C-0A5E370019F3}"/>
              </a:ext>
            </a:extLst>
          </p:cNvPr>
          <p:cNvSpPr txBox="1"/>
          <p:nvPr/>
        </p:nvSpPr>
        <p:spPr>
          <a:xfrm>
            <a:off x="7333130" y="2503321"/>
            <a:ext cx="4571999" cy="400110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  <a:p>
            <a:endParaRPr lang="en-US" sz="200" dirty="0">
              <a:highlight>
                <a:srgbClr val="FFFF00"/>
              </a:highlight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4CCC662-22F6-0B46-89A3-A126B27AC928}"/>
              </a:ext>
            </a:extLst>
          </p:cNvPr>
          <p:cNvSpPr txBox="1"/>
          <p:nvPr/>
        </p:nvSpPr>
        <p:spPr>
          <a:xfrm>
            <a:off x="7333129" y="3875605"/>
            <a:ext cx="4571999" cy="400110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  <a:p>
            <a:endParaRPr lang="en-US" sz="2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8537302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CBA21181-3A30-574D-9D17-195BC55853AA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Cyfresi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darllen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ac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adnoddau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defnyddiol</a:t>
            </a:r>
            <a:endParaRPr lang="en-US" sz="4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Reading series and useful resources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38936EF-EDE5-424E-A3AD-0B1FDDDF25A0}"/>
              </a:ext>
            </a:extLst>
          </p:cNvPr>
          <p:cNvSpPr/>
          <p:nvPr/>
        </p:nvSpPr>
        <p:spPr>
          <a:xfrm>
            <a:off x="4635614" y="1610764"/>
            <a:ext cx="7250838" cy="510380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92CBFB-48B4-E74A-BFBD-9CB8AA13E7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0221" y="1830052"/>
            <a:ext cx="2666137" cy="210059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2BAAC07-F89F-4D48-BF78-855A290EC5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6919" y="4047201"/>
            <a:ext cx="6548228" cy="237442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BA592AB-2ABA-DC46-AE79-45DDC77D62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69624" y="1935455"/>
            <a:ext cx="3495487" cy="1889786"/>
          </a:xfrm>
          <a:prstGeom prst="rect">
            <a:avLst/>
          </a:prstGeom>
        </p:spPr>
      </p:pic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434698" y="1826498"/>
            <a:ext cx="3842418" cy="2104147"/>
          </a:xfrm>
          <a:prstGeom prst="wedgeRoundRectCallout">
            <a:avLst>
              <a:gd name="adj1" fmla="val -51564"/>
              <a:gd name="adj2" fmla="val 66935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System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ffoneg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ddysgu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ynganu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sillafu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strwythuro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 phonics system to teach Welsh pronunciation, spelling and how to structure sentences.</a:t>
            </a:r>
          </a:p>
        </p:txBody>
      </p:sp>
      <p:pic>
        <p:nvPicPr>
          <p:cNvPr id="13" name="Picture 12">
            <a:hlinkClick r:id="rId5"/>
            <a:extLst>
              <a:ext uri="{FF2B5EF4-FFF2-40B4-BE49-F238E27FC236}">
                <a16:creationId xmlns:a16="http://schemas.microsoft.com/office/drawing/2014/main" id="{6CE263B6-6011-7643-AC4F-9CB90ACBB53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1907" y="4567665"/>
            <a:ext cx="3048000" cy="13335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74324B4-95AD-C049-A499-BD3EB0D466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06876" y="213161"/>
            <a:ext cx="1279576" cy="1008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03468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CBA21181-3A30-574D-9D17-195BC55853AA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Cyfresi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darllen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ac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adnoddau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defnyddiol</a:t>
            </a:r>
            <a:endParaRPr lang="en-US" sz="4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Reading series and useful resources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38936EF-EDE5-424E-A3AD-0B1FDDDF25A0}"/>
              </a:ext>
            </a:extLst>
          </p:cNvPr>
          <p:cNvSpPr/>
          <p:nvPr/>
        </p:nvSpPr>
        <p:spPr>
          <a:xfrm>
            <a:off x="4635614" y="1610764"/>
            <a:ext cx="7250838" cy="510380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434698" y="1826498"/>
            <a:ext cx="3842418" cy="2104147"/>
          </a:xfrm>
          <a:prstGeom prst="wedgeRoundRectCallout">
            <a:avLst>
              <a:gd name="adj1" fmla="val -51564"/>
              <a:gd name="adj2" fmla="val 66935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Cyfresi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rhaglenni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bedair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haen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 reading book and television programme series</a:t>
            </a: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Four language progression levels. </a:t>
            </a: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Free resources online.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D7C4E73-3C7A-B54C-8984-594AAC853C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2801" y="3632531"/>
            <a:ext cx="4953436" cy="285292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9D79496-6A17-9C46-9384-7E27C29A9A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22273" y="191868"/>
            <a:ext cx="2090644" cy="105073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BECCBA5-A3DE-934C-BC85-2E70E0925C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6422" y="1748354"/>
            <a:ext cx="2945305" cy="1720711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AC1AD336-2BF3-4F4B-BD19-A06C22A80B7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075" b="3419"/>
          <a:stretch/>
        </p:blipFill>
        <p:spPr>
          <a:xfrm>
            <a:off x="8500728" y="1748354"/>
            <a:ext cx="2642780" cy="1746587"/>
          </a:xfrm>
          <a:prstGeom prst="rect">
            <a:avLst/>
          </a:prstGeom>
        </p:spPr>
      </p:pic>
      <p:pic>
        <p:nvPicPr>
          <p:cNvPr id="24" name="Picture 23">
            <a:hlinkClick r:id="rId6"/>
            <a:extLst>
              <a:ext uri="{FF2B5EF4-FFF2-40B4-BE49-F238E27FC236}">
                <a16:creationId xmlns:a16="http://schemas.microsoft.com/office/drawing/2014/main" id="{7322F462-346B-EF48-8BDA-D60A4B9BE3E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35262" y="4393558"/>
            <a:ext cx="1937794" cy="1937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0264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CBA21181-3A30-574D-9D17-195BC55853AA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Cyfresi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darllen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ac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adnoddau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defnyddiol</a:t>
            </a:r>
            <a:endParaRPr lang="en-US" sz="4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Reading series and useful resources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A7FD1C4-B01D-D249-8E8E-E85264C9D7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943" y="5435836"/>
            <a:ext cx="7112000" cy="12446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230583A-1EEC-164E-B68A-391B28DFC2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655005">
            <a:off x="9521816" y="4708564"/>
            <a:ext cx="2526369" cy="191216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4FFF31A-0E7A-D14B-A435-56F9D57C3D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630723">
            <a:off x="9154813" y="2976311"/>
            <a:ext cx="2405839" cy="1704709"/>
          </a:xfrm>
          <a:prstGeom prst="rect">
            <a:avLst/>
          </a:prstGeom>
        </p:spPr>
      </p:pic>
      <p:pic>
        <p:nvPicPr>
          <p:cNvPr id="13" name="Picture 12">
            <a:hlinkClick r:id="rId5"/>
            <a:extLst>
              <a:ext uri="{FF2B5EF4-FFF2-40B4-BE49-F238E27FC236}">
                <a16:creationId xmlns:a16="http://schemas.microsoft.com/office/drawing/2014/main" id="{3A919E40-35F4-B440-9AE5-8E77B0C0FC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92923" y="1679044"/>
            <a:ext cx="1285425" cy="1208810"/>
          </a:xfrm>
          <a:prstGeom prst="rect">
            <a:avLst/>
          </a:prstGeom>
        </p:spPr>
      </p:pic>
      <p:pic>
        <p:nvPicPr>
          <p:cNvPr id="16" name="Picture 15">
            <a:hlinkClick r:id="rId7"/>
            <a:extLst>
              <a:ext uri="{FF2B5EF4-FFF2-40B4-BE49-F238E27FC236}">
                <a16:creationId xmlns:a16="http://schemas.microsoft.com/office/drawing/2014/main" id="{1F7DC41E-7F00-7143-AACB-D5A299C00B7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0553947">
            <a:off x="183825" y="3381631"/>
            <a:ext cx="2395429" cy="1902430"/>
          </a:xfrm>
          <a:prstGeom prst="rect">
            <a:avLst/>
          </a:prstGeom>
        </p:spPr>
      </p:pic>
      <p:sp>
        <p:nvSpPr>
          <p:cNvPr id="21" name="Speech Bubble: Rectangle with Corners Rounded 4">
            <a:extLst>
              <a:ext uri="{FF2B5EF4-FFF2-40B4-BE49-F238E27FC236}">
                <a16:creationId xmlns:a16="http://schemas.microsoft.com/office/drawing/2014/main" id="{28006E09-A851-5C4C-B707-DA57B078E472}"/>
              </a:ext>
            </a:extLst>
          </p:cNvPr>
          <p:cNvSpPr/>
          <p:nvPr/>
        </p:nvSpPr>
        <p:spPr>
          <a:xfrm>
            <a:off x="6770410" y="1541519"/>
            <a:ext cx="3454396" cy="1483861"/>
          </a:xfrm>
          <a:prstGeom prst="wedgeRoundRectCallout">
            <a:avLst>
              <a:gd name="adj1" fmla="val 64371"/>
              <a:gd name="adj2" fmla="val 5055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ffeithiol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ddisgyblion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7-9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oed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Reading and factual books – for 7-9 year old pupils. </a:t>
            </a:r>
          </a:p>
        </p:txBody>
      </p:sp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342699" y="1541519"/>
            <a:ext cx="2920206" cy="1106521"/>
          </a:xfrm>
          <a:prstGeom prst="wedgeRoundRectCallout">
            <a:avLst>
              <a:gd name="adj1" fmla="val -37098"/>
              <a:gd name="adj2" fmla="val 70835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Moli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Meg.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Reading and factual books – for 7-9 year old pupils. </a:t>
            </a:r>
          </a:p>
        </p:txBody>
      </p:sp>
      <p:pic>
        <p:nvPicPr>
          <p:cNvPr id="19" name="Picture 18">
            <a:hlinkClick r:id="rId9"/>
            <a:extLst>
              <a:ext uri="{FF2B5EF4-FFF2-40B4-BE49-F238E27FC236}">
                <a16:creationId xmlns:a16="http://schemas.microsoft.com/office/drawing/2014/main" id="{559B024E-3C59-4849-8B75-E68C85F3A28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0381586">
            <a:off x="2001771" y="3755947"/>
            <a:ext cx="2152591" cy="1532138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96375000-E5DF-684A-BEE4-12B5B2DEE42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027161" y="1319790"/>
            <a:ext cx="1813814" cy="2114215"/>
          </a:xfrm>
          <a:prstGeom prst="rect">
            <a:avLst/>
          </a:prstGeom>
        </p:spPr>
      </p:pic>
      <p:pic>
        <p:nvPicPr>
          <p:cNvPr id="27" name="Picture 26">
            <a:hlinkClick r:id="rId12"/>
            <a:extLst>
              <a:ext uri="{FF2B5EF4-FFF2-40B4-BE49-F238E27FC236}">
                <a16:creationId xmlns:a16="http://schemas.microsoft.com/office/drawing/2014/main" id="{91A31E50-1D0D-C742-83F4-07CC4581432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073560" y="3027593"/>
            <a:ext cx="1848949" cy="1672542"/>
          </a:xfrm>
          <a:prstGeom prst="rect">
            <a:avLst/>
          </a:prstGeom>
        </p:spPr>
      </p:pic>
      <p:sp>
        <p:nvSpPr>
          <p:cNvPr id="28" name="Speech Bubble: Rectangle with Corners Rounded 4">
            <a:extLst>
              <a:ext uri="{FF2B5EF4-FFF2-40B4-BE49-F238E27FC236}">
                <a16:creationId xmlns:a16="http://schemas.microsoft.com/office/drawing/2014/main" id="{E8ED8BFA-4530-6D42-B89D-5802B4581930}"/>
              </a:ext>
            </a:extLst>
          </p:cNvPr>
          <p:cNvSpPr/>
          <p:nvPr/>
        </p:nvSpPr>
        <p:spPr>
          <a:xfrm>
            <a:off x="6603989" y="4015186"/>
            <a:ext cx="2133128" cy="1483861"/>
          </a:xfrm>
          <a:prstGeom prst="wedgeRoundRectCallout">
            <a:avLst>
              <a:gd name="adj1" fmla="val -73453"/>
              <a:gd name="adj2" fmla="val -52411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arlein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Online Welsh second language reading books.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EE684590-ABF4-BE49-B051-62D123FFF73A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708288">
            <a:off x="1610172" y="2795195"/>
            <a:ext cx="1256942" cy="1155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89042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28ED0736-1E0B-E743-9FB8-067EE5BBA3D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0354" r="10354"/>
          <a:stretch>
            <a:fillRect/>
          </a:stretch>
        </p:blipFill>
        <p:spPr/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612220E6-DF4E-5B41-97A2-253EDFFA5B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233"/>
          <a:stretch/>
        </p:blipFill>
        <p:spPr>
          <a:xfrm>
            <a:off x="8087972" y="1644640"/>
            <a:ext cx="3990327" cy="5071318"/>
          </a:xfrm>
          <a:prstGeom prst="rect">
            <a:avLst/>
          </a:prstGeom>
        </p:spPr>
      </p:pic>
      <p:sp>
        <p:nvSpPr>
          <p:cNvPr id="33" name="Title 6">
            <a:extLst>
              <a:ext uri="{FF2B5EF4-FFF2-40B4-BE49-F238E27FC236}">
                <a16:creationId xmlns:a16="http://schemas.microsoft.com/office/drawing/2014/main" id="{8192BD59-A968-6F41-90EA-20A03B31C001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Apiau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Cyfnod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Sylfaen</a:t>
            </a:r>
          </a:p>
          <a:p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Foundation Phase Apps</a:t>
            </a:r>
          </a:p>
        </p:txBody>
      </p:sp>
      <p:pic>
        <p:nvPicPr>
          <p:cNvPr id="43" name="Picture Placeholder 42">
            <a:extLst>
              <a:ext uri="{FF2B5EF4-FFF2-40B4-BE49-F238E27FC236}">
                <a16:creationId xmlns:a16="http://schemas.microsoft.com/office/drawing/2014/main" id="{FB60E4DC-8AC5-7F46-B581-245896CAFD1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t="11161" b="11161"/>
          <a:stretch>
            <a:fillRect/>
          </a:stretch>
        </p:blipFill>
        <p:spPr/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DEC3F249-CCF5-AE42-B2D7-8ED18DE0DE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1080" y="2317003"/>
            <a:ext cx="4225883" cy="2729559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1DC430B5-DFF3-B74B-9624-F96BC0F127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2992" y="350307"/>
            <a:ext cx="4389278" cy="5886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38309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6">
            <a:extLst>
              <a:ext uri="{FF2B5EF4-FFF2-40B4-BE49-F238E27FC236}">
                <a16:creationId xmlns:a16="http://schemas.microsoft.com/office/drawing/2014/main" id="{8192BD59-A968-6F41-90EA-20A03B31C001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Apiau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Cyfnod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Allweddol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2</a:t>
            </a:r>
          </a:p>
          <a:p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Key Stage 2 Apps</a:t>
            </a:r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4763A48B-BDAF-C741-9874-3447F3900D3B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1386" r="11386"/>
          <a:stretch>
            <a:fillRect/>
          </a:stretch>
        </p:blipFill>
        <p:spPr/>
      </p:pic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92B44453-013E-4C4B-BD6F-4CF10C9158A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t="11161" b="11161"/>
          <a:stretch>
            <a:fillRect/>
          </a:stretch>
        </p:blipFill>
        <p:spPr/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6860E4C-615B-9242-B97A-64147C530E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903" r="1133"/>
          <a:stretch/>
        </p:blipFill>
        <p:spPr>
          <a:xfrm>
            <a:off x="7534188" y="505073"/>
            <a:ext cx="4479403" cy="556867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9812825-42E7-C349-B30A-803F2D47D0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3022" y="1598544"/>
            <a:ext cx="3927979" cy="143402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37E1843-9F01-C247-B830-854B561032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3022" y="3616720"/>
            <a:ext cx="3906938" cy="2457030"/>
          </a:xfrm>
          <a:prstGeom prst="rect">
            <a:avLst/>
          </a:prstGeom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9EE53CB0-F421-6943-B5B5-605DAF9274F6}"/>
              </a:ext>
            </a:extLst>
          </p:cNvPr>
          <p:cNvCxnSpPr>
            <a:cxnSpLocks/>
          </p:cNvCxnSpPr>
          <p:nvPr/>
        </p:nvCxnSpPr>
        <p:spPr>
          <a:xfrm>
            <a:off x="5197033" y="2939970"/>
            <a:ext cx="0" cy="67675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92633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>
            <a:extLst>
              <a:ext uri="{FF2B5EF4-FFF2-40B4-BE49-F238E27FC236}">
                <a16:creationId xmlns:a16="http://schemas.microsoft.com/office/drawing/2014/main" id="{612220E6-DF4E-5B41-97A2-253EDFFA5B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233"/>
          <a:stretch/>
        </p:blipFill>
        <p:spPr>
          <a:xfrm>
            <a:off x="8087972" y="1644640"/>
            <a:ext cx="3990327" cy="5071318"/>
          </a:xfrm>
          <a:prstGeom prst="rect">
            <a:avLst/>
          </a:prstGeom>
        </p:spPr>
      </p:pic>
      <p:sp>
        <p:nvSpPr>
          <p:cNvPr id="33" name="Title 6">
            <a:extLst>
              <a:ext uri="{FF2B5EF4-FFF2-40B4-BE49-F238E27FC236}">
                <a16:creationId xmlns:a16="http://schemas.microsoft.com/office/drawing/2014/main" id="{8192BD59-A968-6F41-90EA-20A03B31C001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Apiau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i’r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athro</a:t>
            </a:r>
            <a:endParaRPr lang="en-US" sz="4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Apps for the teacher</a:t>
            </a:r>
          </a:p>
        </p:txBody>
      </p:sp>
      <p:pic>
        <p:nvPicPr>
          <p:cNvPr id="43" name="Picture Placeholder 42">
            <a:extLst>
              <a:ext uri="{FF2B5EF4-FFF2-40B4-BE49-F238E27FC236}">
                <a16:creationId xmlns:a16="http://schemas.microsoft.com/office/drawing/2014/main" id="{FB60E4DC-8AC5-7F46-B581-245896CAFD1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t="11161" b="11161"/>
          <a:stretch>
            <a:fillRect/>
          </a:stretch>
        </p:blipFill>
        <p:spPr/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E04EC89-F5CE-064F-9DAB-5FF50B5A6D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8188" y="224953"/>
            <a:ext cx="4300112" cy="55687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81EEA89-061B-EE41-AF50-CCB4DA9222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9011" y="2010883"/>
            <a:ext cx="3899809" cy="394058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751EAFE-642B-4D45-99F7-C0608016A36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8431" y="2198156"/>
            <a:ext cx="2086379" cy="3566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4798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A3D0811-5524-4743-8689-163D6B85E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7029691" y="1720769"/>
            <a:ext cx="6883077" cy="344153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0CC9680-9BA2-874F-A7F1-124103B51A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 flipV="1">
            <a:off x="-1698586" y="1698585"/>
            <a:ext cx="6883077" cy="3485908"/>
          </a:xfrm>
          <a:prstGeom prst="rect">
            <a:avLst/>
          </a:prstGeom>
        </p:spPr>
      </p:pic>
      <p:sp>
        <p:nvSpPr>
          <p:cNvPr id="2" name="Title 6">
            <a:extLst>
              <a:ext uri="{FF2B5EF4-FFF2-40B4-BE49-F238E27FC236}">
                <a16:creationId xmlns:a16="http://schemas.microsoft.com/office/drawing/2014/main" id="{9E1A236C-25D2-0B4E-9752-8AA006C7628A}"/>
              </a:ext>
            </a:extLst>
          </p:cNvPr>
          <p:cNvSpPr txBox="1">
            <a:spLocks/>
          </p:cNvSpPr>
          <p:nvPr/>
        </p:nvSpPr>
        <p:spPr>
          <a:xfrm>
            <a:off x="0" y="2137438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  <a:p>
            <a:pPr algn="ctr"/>
            <a:r>
              <a:rPr lang="en-US" sz="7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Describing</a:t>
            </a:r>
          </a:p>
        </p:txBody>
      </p:sp>
    </p:spTree>
    <p:extLst>
      <p:ext uri="{BB962C8B-B14F-4D97-AF65-F5344CB8AC3E}">
        <p14:creationId xmlns:p14="http://schemas.microsoft.com/office/powerpoint/2010/main" val="21221386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57DE9AB-9CDD-1942-B38F-F111176C4F8B}"/>
              </a:ext>
            </a:extLst>
          </p:cNvPr>
          <p:cNvPicPr/>
          <p:nvPr/>
        </p:nvPicPr>
        <p:blipFill rotWithShape="1"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7578" b="67023" l="51549" r="8712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102" t="56397" r="8424" b="31796"/>
          <a:stretch/>
        </p:blipFill>
        <p:spPr bwMode="auto">
          <a:xfrm rot="16200000">
            <a:off x="-1581496" y="3939973"/>
            <a:ext cx="4916937" cy="148166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lc="http://schemas.openxmlformats.org/drawingml/2006/lockedCanvas" xmlns:a14="http://schemas.microsoft.com/office/drawing/2010/main" xmlns:pic="http://schemas.openxmlformats.org/drawingml/2006/picture" xmlns:ma14="http://schemas.microsoft.com/office/mac/drawingml/2011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v="urn:schemas-microsoft-com:mac:vml" xmlns:mc="http://schemas.openxmlformats.org/markup-compatibility/2006" xmlns:mo="http://schemas.microsoft.com/office/mac/office/2008/main" xmlns:wpc="http://schemas.microsoft.com/office/word/2010/wordprocessingCanvas" xmlns=""/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B3C8D09-5D03-DF4E-B3D3-376F9815D376}"/>
              </a:ext>
            </a:extLst>
          </p:cNvPr>
          <p:cNvSpPr/>
          <p:nvPr/>
        </p:nvSpPr>
        <p:spPr>
          <a:xfrm rot="16200000">
            <a:off x="-804535" y="3875109"/>
            <a:ext cx="2902208" cy="9745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24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2133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r>
              <a:rPr lang="cy-GB" sz="3333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Gramadeg</a:t>
            </a:r>
            <a:endParaRPr lang="en-GB" sz="3333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12" name="Pentagon 11">
            <a:extLst>
              <a:ext uri="{FF2B5EF4-FFF2-40B4-BE49-F238E27FC236}">
                <a16:creationId xmlns:a16="http://schemas.microsoft.com/office/drawing/2014/main" id="{EAAC449A-1826-6A4D-8278-94E84304EE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3872" y="2544310"/>
            <a:ext cx="4158404" cy="1380067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endParaRPr lang="cy-GB" sz="4667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r>
              <a:rPr lang="cy-GB" sz="4667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How?</a:t>
            </a:r>
            <a:endParaRPr lang="en-GB" sz="4667" b="1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E35F5596-C110-454E-82AB-8F83610A2932}"/>
              </a:ext>
            </a:extLst>
          </p:cNvPr>
          <p:cNvSpPr/>
          <p:nvPr/>
        </p:nvSpPr>
        <p:spPr>
          <a:xfrm>
            <a:off x="4427745" y="164918"/>
            <a:ext cx="3014133" cy="1445949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10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sut</a:t>
            </a:r>
          </a:p>
        </p:txBody>
      </p:sp>
      <p:sp>
        <p:nvSpPr>
          <p:cNvPr id="14" name="Pentagon 13">
            <a:extLst>
              <a:ext uri="{FF2B5EF4-FFF2-40B4-BE49-F238E27FC236}">
                <a16:creationId xmlns:a16="http://schemas.microsoft.com/office/drawing/2014/main" id="{B68645AE-D503-094E-99AD-8DBB86AEAB2B}"/>
              </a:ext>
            </a:extLst>
          </p:cNvPr>
          <p:cNvSpPr>
            <a:spLocks noChangeArrowheads="1"/>
          </p:cNvSpPr>
          <p:nvPr/>
        </p:nvSpPr>
        <p:spPr bwMode="auto">
          <a:xfrm flipH="1">
            <a:off x="6595211" y="2641742"/>
            <a:ext cx="5300135" cy="1778000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endParaRPr lang="cy-GB" sz="4667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4667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What type of? /</a:t>
            </a:r>
          </a:p>
          <a:p>
            <a:r>
              <a:rPr lang="cy-GB" sz="4667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What kind of?</a:t>
            </a:r>
            <a:endParaRPr lang="en-GB" sz="4667" b="1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C56B0884-74B0-454C-AD56-86A43DA2E3AE}"/>
              </a:ext>
            </a:extLst>
          </p:cNvPr>
          <p:cNvCxnSpPr>
            <a:cxnSpLocks/>
          </p:cNvCxnSpPr>
          <p:nvPr/>
        </p:nvCxnSpPr>
        <p:spPr>
          <a:xfrm flipH="1">
            <a:off x="3902811" y="1403331"/>
            <a:ext cx="965200" cy="1140980"/>
          </a:xfrm>
          <a:prstGeom prst="straightConnector1">
            <a:avLst/>
          </a:prstGeom>
          <a:ln w="952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F102271A-0B33-6E41-BD69-AE12E9A7A09D}"/>
              </a:ext>
            </a:extLst>
          </p:cNvPr>
          <p:cNvCxnSpPr>
            <a:cxnSpLocks/>
          </p:cNvCxnSpPr>
          <p:nvPr/>
        </p:nvCxnSpPr>
        <p:spPr>
          <a:xfrm>
            <a:off x="6942342" y="1403331"/>
            <a:ext cx="1075273" cy="1140980"/>
          </a:xfrm>
          <a:prstGeom prst="straightConnector1">
            <a:avLst/>
          </a:prstGeom>
          <a:ln w="952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C4B0DA82-13F5-0A45-B7D1-15D77DD21267}"/>
              </a:ext>
            </a:extLst>
          </p:cNvPr>
          <p:cNvSpPr/>
          <p:nvPr/>
        </p:nvSpPr>
        <p:spPr>
          <a:xfrm>
            <a:off x="6138012" y="2018366"/>
            <a:ext cx="6214533" cy="3081867"/>
          </a:xfrm>
          <a:prstGeom prst="ellipse">
            <a:avLst/>
          </a:prstGeom>
          <a:noFill/>
          <a:ln w="57150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sp>
        <p:nvSpPr>
          <p:cNvPr id="22" name="Pentagon 21">
            <a:extLst>
              <a:ext uri="{FF2B5EF4-FFF2-40B4-BE49-F238E27FC236}">
                <a16:creationId xmlns:a16="http://schemas.microsoft.com/office/drawing/2014/main" id="{3A0F4C36-9E52-0D43-9C99-873AA44A03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48366" y="5490088"/>
            <a:ext cx="9093690" cy="1281101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t" anchorCtr="0" upright="1">
            <a:noAutofit/>
          </a:bodyPr>
          <a:lstStyle/>
          <a:p>
            <a:endParaRPr lang="cy-GB" sz="1333" b="1" u="sng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867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Mae ‘sut’ yn golygu dau beth yn Saesneg: / ‘sut’ means two things in English.  </a:t>
            </a:r>
          </a:p>
          <a:p>
            <a:pPr marL="457200" indent="-457200">
              <a:buAutoNum type="arabicParenR"/>
            </a:pPr>
            <a:r>
              <a:rPr lang="cy-GB" sz="1867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‘How?’ </a:t>
            </a:r>
          </a:p>
          <a:p>
            <a:pPr marL="457200" indent="-457200">
              <a:buAutoNum type="arabicParenR"/>
            </a:pPr>
            <a:r>
              <a:rPr lang="cy-GB" sz="1867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2) ‘What kind/type of?’</a:t>
            </a:r>
            <a:endParaRPr lang="en-GB" sz="1867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867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867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867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867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FC8CF2F0-C50E-AE41-A6C3-BE37FA9F5048}"/>
              </a:ext>
            </a:extLst>
          </p:cNvPr>
          <p:cNvSpPr/>
          <p:nvPr/>
        </p:nvSpPr>
        <p:spPr>
          <a:xfrm>
            <a:off x="1845412" y="4205886"/>
            <a:ext cx="3014133" cy="633045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2667" dirty="0">
                <a:solidFill>
                  <a:schemeClr val="bg1"/>
                </a:solidFill>
              </a:rPr>
              <a:t>+ dim treiglad</a:t>
            </a:r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19744010-F76E-5941-B90C-D3BBD764C5CB}"/>
              </a:ext>
            </a:extLst>
          </p:cNvPr>
          <p:cNvSpPr/>
          <p:nvPr/>
        </p:nvSpPr>
        <p:spPr>
          <a:xfrm>
            <a:off x="8015425" y="4638393"/>
            <a:ext cx="3014133" cy="633045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2667" dirty="0">
                <a:solidFill>
                  <a:schemeClr val="bg1"/>
                </a:solidFill>
              </a:rPr>
              <a:t>+ treiglad meddal</a:t>
            </a:r>
          </a:p>
        </p:txBody>
      </p:sp>
      <p:sp>
        <p:nvSpPr>
          <p:cNvPr id="16" name="Title 6">
            <a:extLst>
              <a:ext uri="{FF2B5EF4-FFF2-40B4-BE49-F238E27FC236}">
                <a16:creationId xmlns:a16="http://schemas.microsoft.com/office/drawing/2014/main" id="{706533BA-6CE3-0B49-9CAE-C61C9DD9A9D3}"/>
              </a:ext>
            </a:extLst>
          </p:cNvPr>
          <p:cNvSpPr txBox="1">
            <a:spLocks/>
          </p:cNvSpPr>
          <p:nvPr/>
        </p:nvSpPr>
        <p:spPr>
          <a:xfrm>
            <a:off x="165846" y="-212223"/>
            <a:ext cx="12026153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Disgrifio</a:t>
            </a:r>
            <a:endParaRPr lang="en-US" sz="5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Describing</a:t>
            </a:r>
          </a:p>
        </p:txBody>
      </p:sp>
    </p:spTree>
    <p:extLst>
      <p:ext uri="{BB962C8B-B14F-4D97-AF65-F5344CB8AC3E}">
        <p14:creationId xmlns:p14="http://schemas.microsoft.com/office/powerpoint/2010/main" val="1265518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144756" y="891606"/>
            <a:ext cx="4372706" cy="571201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hwn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     Beth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rhain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(What’s this?)       (What are these?)</a:t>
            </a:r>
          </a:p>
          <a:p>
            <a:endParaRPr lang="en-GB" sz="17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yfr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 </a:t>
            </a:r>
            <a:endParaRPr lang="en-GB" sz="17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type of book is it?)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ymeriad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</a:t>
            </a:r>
            <a:r>
              <a:rPr lang="en-GB" sz="1700" i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endParaRPr lang="en-GB" sz="17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type of character is it?)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anifail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 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sort of animal is it?)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stori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hi? 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type of story is it?)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…?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</a:t>
            </a:r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(Is it…?)                 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Weithiau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!</a:t>
            </a:r>
          </a:p>
          <a:p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…?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/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(Are they…?)          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Weithiau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!</a:t>
            </a:r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147059" y="286331"/>
            <a:ext cx="2825362" cy="590467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en-GB" sz="1700" dirty="0">
              <a:solidFill>
                <a:prstClr val="black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lvl="0"/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</a:t>
            </a:r>
            <a:r>
              <a:rPr lang="en-GB" sz="1700" i="1" dirty="0">
                <a:solidFill>
                  <a:prstClr val="black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(How does he/she feel?)</a:t>
            </a:r>
          </a:p>
          <a:p>
            <a:pPr lvl="0"/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</a:t>
            </a:r>
            <a:r>
              <a:rPr lang="en-GB" sz="1700" i="1" dirty="0">
                <a:solidFill>
                  <a:prstClr val="black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(How do they feel?)</a:t>
            </a:r>
          </a:p>
          <a:p>
            <a:pPr lvl="0"/>
            <a:endParaRPr lang="en-GB" sz="1700" i="1" dirty="0">
              <a:solidFill>
                <a:prstClr val="black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r>
              <a:rPr lang="en-GB" sz="1700" i="1" dirty="0">
                <a:solidFill>
                  <a:prstClr val="black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(He/she feels…)</a:t>
            </a:r>
            <a:endParaRPr lang="en-GB" sz="1700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 feel…)</a:t>
            </a:r>
          </a:p>
          <a:p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hapus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happy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yffrous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excited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odlon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contented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siriol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cheerful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linedig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tired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rist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sad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rac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angry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iflas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bored/miserable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siomedig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disappointed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alch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glad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unig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lonely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5471164" y="94705"/>
            <a:ext cx="3558688" cy="3898754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(it’s…)</a:t>
            </a: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(they’re…)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iddorol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(interesting)</a:t>
            </a:r>
          </a:p>
          <a:p>
            <a:r>
              <a:rPr lang="en-GB" sz="1600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good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ych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excellent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hyfryd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lovely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arbennig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special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ofnadwy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terrible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annwyl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dear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irion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silly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swil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(shy)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fflwfflyd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(fluffy)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flewog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(hairy / long haired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2" name="5-Point Star 11"/>
          <p:cNvSpPr/>
          <p:nvPr/>
        </p:nvSpPr>
        <p:spPr>
          <a:xfrm rot="20847772">
            <a:off x="10847302" y="5533627"/>
            <a:ext cx="1180241" cy="1082191"/>
          </a:xfrm>
          <a:prstGeom prst="star5">
            <a:avLst>
              <a:gd name="adj" fmla="val 11322"/>
              <a:gd name="hf" fmla="val 105146"/>
              <a:gd name="vf" fmla="val 110557"/>
            </a:avLst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3" name="5-Point Star 12"/>
          <p:cNvSpPr/>
          <p:nvPr/>
        </p:nvSpPr>
        <p:spPr>
          <a:xfrm rot="20847772">
            <a:off x="8054296" y="1752931"/>
            <a:ext cx="1087827" cy="944967"/>
          </a:xfrm>
          <a:prstGeom prst="star5">
            <a:avLst>
              <a:gd name="adj" fmla="val 12805"/>
              <a:gd name="hf" fmla="val 105146"/>
              <a:gd name="vf" fmla="val 110557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4" name="5-Point Star 13"/>
          <p:cNvSpPr/>
          <p:nvPr/>
        </p:nvSpPr>
        <p:spPr>
          <a:xfrm rot="20847772">
            <a:off x="3236536" y="1796930"/>
            <a:ext cx="990179" cy="864095"/>
          </a:xfrm>
          <a:prstGeom prst="star5">
            <a:avLst>
              <a:gd name="adj" fmla="val 12500"/>
              <a:gd name="hf" fmla="val 105146"/>
              <a:gd name="vf" fmla="val 110557"/>
            </a:avLst>
          </a:prstGeom>
          <a:solidFill>
            <a:srgbClr val="E64DE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82660" y="3697775"/>
            <a:ext cx="909524" cy="909524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2609" y="3697775"/>
            <a:ext cx="1094852" cy="1094852"/>
          </a:xfrm>
          <a:prstGeom prst="rect">
            <a:avLst/>
          </a:prstGeom>
        </p:spPr>
      </p:pic>
      <p:sp>
        <p:nvSpPr>
          <p:cNvPr id="21" name="Slide Number Placeholder 2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6766-4038-4FB7-AE8F-9830F1A8AC75}" type="slidenum">
              <a:rPr lang="en-GB" smtClean="0"/>
              <a:t>16</a:t>
            </a:fld>
            <a:endParaRPr lang="en-GB" dirty="0"/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3D69B35C-1A69-414F-9C2A-E47210124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24" name="Title 6">
            <a:extLst>
              <a:ext uri="{FF2B5EF4-FFF2-40B4-BE49-F238E27FC236}">
                <a16:creationId xmlns:a16="http://schemas.microsoft.com/office/drawing/2014/main" id="{4FF2CC80-111E-BB42-B0B2-0D383735E149}"/>
              </a:ext>
            </a:extLst>
          </p:cNvPr>
          <p:cNvSpPr txBox="1">
            <a:spLocks/>
          </p:cNvSpPr>
          <p:nvPr/>
        </p:nvSpPr>
        <p:spPr>
          <a:xfrm>
            <a:off x="177307" y="-987558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786D5716-0CEF-8F42-A87D-100D19F6C7F7}"/>
              </a:ext>
            </a:extLst>
          </p:cNvPr>
          <p:cNvSpPr/>
          <p:nvPr/>
        </p:nvSpPr>
        <p:spPr>
          <a:xfrm>
            <a:off x="5546121" y="3861079"/>
            <a:ext cx="3495305" cy="2944707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awr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(big)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ach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small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long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al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tall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fyr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short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ew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enau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thin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yflym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fast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araf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slow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ryf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(strong)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 (weak)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0508" y="4517251"/>
            <a:ext cx="1611268" cy="1611268"/>
          </a:xfrm>
          <a:prstGeom prst="rect">
            <a:avLst/>
          </a:prstGeom>
        </p:spPr>
      </p:pic>
      <p:sp>
        <p:nvSpPr>
          <p:cNvPr id="23" name="5-Point Star 22">
            <a:extLst>
              <a:ext uri="{FF2B5EF4-FFF2-40B4-BE49-F238E27FC236}">
                <a16:creationId xmlns:a16="http://schemas.microsoft.com/office/drawing/2014/main" id="{FE00746B-9397-0544-AB9C-E0C61084BC63}"/>
              </a:ext>
            </a:extLst>
          </p:cNvPr>
          <p:cNvSpPr/>
          <p:nvPr/>
        </p:nvSpPr>
        <p:spPr>
          <a:xfrm rot="20847772">
            <a:off x="4046741" y="5712233"/>
            <a:ext cx="792074" cy="820060"/>
          </a:xfrm>
          <a:prstGeom prst="star5">
            <a:avLst>
              <a:gd name="adj" fmla="val 12308"/>
              <a:gd name="hf" fmla="val 105146"/>
              <a:gd name="vf" fmla="val 11055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7B94AC-A200-7147-BBC8-094F9ACECB6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17461" y="1006904"/>
            <a:ext cx="1076878" cy="4624270"/>
          </a:xfrm>
          <a:prstGeom prst="rect">
            <a:avLst/>
          </a:prstGeom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15CBCBD2-9F58-6C49-BB4F-5289D414ED3E}"/>
              </a:ext>
            </a:extLst>
          </p:cNvPr>
          <p:cNvCxnSpPr>
            <a:cxnSpLocks/>
          </p:cNvCxnSpPr>
          <p:nvPr/>
        </p:nvCxnSpPr>
        <p:spPr>
          <a:xfrm>
            <a:off x="4956431" y="1626383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6E712CFB-9946-774B-8491-D134D03A9BF5}"/>
              </a:ext>
            </a:extLst>
          </p:cNvPr>
          <p:cNvCxnSpPr>
            <a:cxnSpLocks/>
          </p:cNvCxnSpPr>
          <p:nvPr/>
        </p:nvCxnSpPr>
        <p:spPr>
          <a:xfrm>
            <a:off x="4956431" y="3105560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9E0611D2-2AF8-D04C-A5E1-66B1C795E71F}"/>
              </a:ext>
            </a:extLst>
          </p:cNvPr>
          <p:cNvCxnSpPr>
            <a:cxnSpLocks/>
          </p:cNvCxnSpPr>
          <p:nvPr/>
        </p:nvCxnSpPr>
        <p:spPr>
          <a:xfrm>
            <a:off x="4956431" y="5418430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16113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C2E8A734-B0D5-9344-A623-9B1D2EBDC8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720" y="237115"/>
            <a:ext cx="4378524" cy="3212931"/>
          </a:xfrm>
          <a:prstGeom prst="rect">
            <a:avLst/>
          </a:prstGeom>
        </p:spPr>
      </p:pic>
      <p:pic>
        <p:nvPicPr>
          <p:cNvPr id="6" name="Picture 5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4E4B0FA8-9E8C-8547-922D-D639B5EBCD3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2289" y="150027"/>
            <a:ext cx="4401187" cy="3198644"/>
          </a:xfrm>
          <a:prstGeom prst="rect">
            <a:avLst/>
          </a:prstGeom>
        </p:spPr>
      </p:pic>
      <p:pic>
        <p:nvPicPr>
          <p:cNvPr id="10" name="Picture 9" descr="A child wearing a pink hat&#10;&#10;Description automatically generated">
            <a:extLst>
              <a:ext uri="{FF2B5EF4-FFF2-40B4-BE49-F238E27FC236}">
                <a16:creationId xmlns:a16="http://schemas.microsoft.com/office/drawing/2014/main" id="{E5BEDDCB-9ACE-7645-9252-BFA4039EB6C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4840" y="3587088"/>
            <a:ext cx="4312306" cy="3160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6213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931</TotalTime>
  <Words>877</Words>
  <Application>Microsoft Macintosh PowerPoint</Application>
  <PresentationFormat>Widescreen</PresentationFormat>
  <Paragraphs>335</Paragraphs>
  <Slides>17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18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17</vt:i4>
      </vt:variant>
    </vt:vector>
  </HeadingPairs>
  <TitlesOfParts>
    <vt:vector size="38" baseType="lpstr">
      <vt:lpstr>Arial Unicode MS</vt:lpstr>
      <vt:lpstr>MS Mincho</vt:lpstr>
      <vt:lpstr>American Typewriter</vt:lpstr>
      <vt:lpstr>Arial</vt:lpstr>
      <vt:lpstr>Arial Rounded MT Bold</vt:lpstr>
      <vt:lpstr>Avenir Book</vt:lpstr>
      <vt:lpstr>Calibri</vt:lpstr>
      <vt:lpstr>Calibri Light</vt:lpstr>
      <vt:lpstr>Cambria</vt:lpstr>
      <vt:lpstr>Cavolini</vt:lpstr>
      <vt:lpstr>Comic Sans MS</vt:lpstr>
      <vt:lpstr>Garamond</vt:lpstr>
      <vt:lpstr>Ink Free</vt:lpstr>
      <vt:lpstr>Times New Roman</vt:lpstr>
      <vt:lpstr>Tw Cen MT</vt:lpstr>
      <vt:lpstr>Verdana</vt:lpstr>
      <vt:lpstr>Wingdings</vt:lpstr>
      <vt:lpstr>Wingdings 2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 E-Thomas</cp:lastModifiedBy>
  <cp:revision>22</cp:revision>
  <dcterms:created xsi:type="dcterms:W3CDTF">2020-10-16T10:30:34Z</dcterms:created>
  <dcterms:modified xsi:type="dcterms:W3CDTF">2020-11-17T10:40:08Z</dcterms:modified>
</cp:coreProperties>
</file>