
<file path=[Content_Types].xml><?xml version="1.0" encoding="utf-8"?>
<Types xmlns="http://schemas.openxmlformats.org/package/2006/content-types">
  <Default Extension="xml" ContentType="application/xml"/>
  <Default Extension="jpeg" ContentType="image/jpeg"/>
  <Default Extension="JPG" ContentType="image/.jpg"/>
  <Default Extension="png" ContentType="image/png"/>
  <Default Extension="rels" ContentType="application/vnd.openxmlformats-package.relationship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70" r:id="rId3"/>
    <p:sldId id="271" r:id="rId4"/>
    <p:sldId id="272" r:id="rId5"/>
    <p:sldId id="274" r:id="rId6"/>
    <p:sldId id="273" r:id="rId7"/>
    <p:sldId id="336" r:id="rId8"/>
    <p:sldId id="261" r:id="rId9"/>
    <p:sldId id="363" r:id="rId10"/>
    <p:sldId id="265" r:id="rId11"/>
    <p:sldId id="263" r:id="rId12"/>
    <p:sldId id="266"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中度样式 2 - 强调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1" d="100"/>
          <a:sy n="111" d="100"/>
        </p:scale>
        <p:origin x="5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0" Type="http://schemas.openxmlformats.org/officeDocument/2006/relationships/customXml" Target="../customXml/item3.xml"/><Relationship Id="rId2" Type="http://schemas.openxmlformats.org/officeDocument/2006/relationships/theme" Target="theme/theme1.xml"/><Relationship Id="rId19" Type="http://schemas.openxmlformats.org/officeDocument/2006/relationships/customXml" Target="../customXml/item2.xml"/><Relationship Id="rId18" Type="http://schemas.openxmlformats.org/officeDocument/2006/relationships/customXml" Target="../customXml/item1.xml"/><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C5998CB-538F-45AF-896C-2191D41163B7}"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0C5998CB-538F-45AF-896C-2191D41163B7}"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0C5998CB-538F-45AF-896C-2191D41163B7}"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0C5998CB-538F-45AF-896C-2191D41163B7}"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0C5998CB-538F-45AF-896C-2191D41163B7}"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C5998CB-538F-45AF-896C-2191D41163B7}"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0C5998CB-538F-45AF-896C-2191D41163B7}"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0C5998CB-538F-45AF-896C-2191D41163B7}"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0C5998CB-538F-45AF-896C-2191D41163B7}"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0C5998CB-538F-45AF-896C-2191D41163B7}"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7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7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7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7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7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7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7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7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7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08804" y="862642"/>
            <a:ext cx="10774392" cy="4892675"/>
          </a:xfrm>
          <a:prstGeom prst="rect">
            <a:avLst/>
          </a:prstGeom>
          <a:noFill/>
        </p:spPr>
        <p:txBody>
          <a:bodyPr wrap="square" rtlCol="0">
            <a:spAutoFit/>
          </a:bodyPr>
          <a:lstStyle/>
          <a:p>
            <a:r>
              <a:rPr lang="en-GB" sz="3200" b="1" dirty="0">
                <a:latin typeface="Arial" panose="020B0704020202020204" pitchFamily="34" charset="0"/>
                <a:cs typeface="Arial" panose="020B0704020202020204" pitchFamily="34" charset="0"/>
              </a:rPr>
              <a:t>Student Name</a:t>
            </a:r>
            <a:r>
              <a:rPr lang="en-US" altLang="en-GB" sz="3200" b="1" dirty="0">
                <a:latin typeface="Arial" panose="020B0704020202020204" pitchFamily="34" charset="0"/>
                <a:cs typeface="Arial" panose="020B0704020202020204" pitchFamily="34" charset="0"/>
              </a:rPr>
              <a:t>        Osaretin G E Okorocha</a:t>
            </a:r>
            <a:endParaRPr lang="en-GB" sz="3200" dirty="0">
              <a:latin typeface="Arial" panose="020B0704020202020204" pitchFamily="34" charset="0"/>
              <a:cs typeface="Arial" panose="020B0704020202020204" pitchFamily="34" charset="0"/>
            </a:endParaRPr>
          </a:p>
          <a:p>
            <a:endParaRPr lang="en-GB" sz="1600" dirty="0">
              <a:latin typeface="Arial" panose="020B0704020202020204" pitchFamily="34" charset="0"/>
              <a:cs typeface="Arial" panose="020B0704020202020204" pitchFamily="34" charset="0"/>
            </a:endParaRPr>
          </a:p>
          <a:p>
            <a:r>
              <a:rPr lang="en-GB" sz="3200" b="1" dirty="0">
                <a:latin typeface="Arial" panose="020B0704020202020204" pitchFamily="34" charset="0"/>
                <a:cs typeface="Arial" panose="020B0704020202020204" pitchFamily="34" charset="0"/>
              </a:rPr>
              <a:t>Student ID:		</a:t>
            </a:r>
            <a:r>
              <a:rPr lang="en-US" altLang="en-GB" sz="3200" b="1" dirty="0">
                <a:latin typeface="Arial" panose="020B0704020202020204" pitchFamily="34" charset="0"/>
                <a:cs typeface="Arial" panose="020B0704020202020204" pitchFamily="34" charset="0"/>
              </a:rPr>
              <a:t>2505779</a:t>
            </a:r>
            <a:endParaRPr lang="en-GB" sz="3200" dirty="0">
              <a:latin typeface="Arial" panose="020B0704020202020204" pitchFamily="34" charset="0"/>
              <a:cs typeface="Arial" panose="020B0704020202020204" pitchFamily="34" charset="0"/>
            </a:endParaRPr>
          </a:p>
          <a:p>
            <a:endParaRPr lang="en-GB" sz="1600" dirty="0">
              <a:latin typeface="Arial" panose="020B0704020202020204" pitchFamily="34" charset="0"/>
              <a:cs typeface="Arial" panose="020B0704020202020204" pitchFamily="34" charset="0"/>
            </a:endParaRPr>
          </a:p>
          <a:p>
            <a:r>
              <a:rPr lang="en-GB" sz="3200" b="1" dirty="0">
                <a:latin typeface="Arial" panose="020B0704020202020204" pitchFamily="34" charset="0"/>
                <a:cs typeface="Arial" panose="020B0704020202020204" pitchFamily="34" charset="0"/>
              </a:rPr>
              <a:t>Lecturer’s Name:	</a:t>
            </a:r>
            <a:r>
              <a:rPr lang="en-US" altLang="en-GB" sz="3200" b="1" dirty="0">
                <a:latin typeface="Arial" panose="020B0704020202020204" pitchFamily="34" charset="0"/>
                <a:cs typeface="Arial" panose="020B0704020202020204" pitchFamily="34" charset="0"/>
              </a:rPr>
              <a:t>Mucahit Ozden</a:t>
            </a:r>
            <a:endParaRPr lang="en-GB" sz="3200" b="1" dirty="0">
              <a:latin typeface="Arial" panose="020B0704020202020204" pitchFamily="34" charset="0"/>
              <a:cs typeface="Arial" panose="020B0704020202020204" pitchFamily="34" charset="0"/>
            </a:endParaRPr>
          </a:p>
          <a:p>
            <a:endParaRPr lang="en-GB" sz="3200" dirty="0">
              <a:latin typeface="Arial" panose="020B0704020202020204" pitchFamily="34" charset="0"/>
              <a:cs typeface="Arial" panose="020B0704020202020204" pitchFamily="34" charset="0"/>
            </a:endParaRPr>
          </a:p>
          <a:p>
            <a:r>
              <a:rPr lang="en-GB" sz="3200" b="1" dirty="0">
                <a:latin typeface="Arial" panose="020B0704020202020204" pitchFamily="34" charset="0"/>
                <a:cs typeface="Arial" panose="020B0704020202020204" pitchFamily="34" charset="0"/>
              </a:rPr>
              <a:t>Module Code: </a:t>
            </a:r>
            <a:r>
              <a:rPr lang="en-GB" sz="2800" b="1" dirty="0">
                <a:latin typeface="Arial" panose="020B0704020202020204" pitchFamily="34" charset="0"/>
                <a:cs typeface="Arial" panose="020B0704020202020204" pitchFamily="34" charset="0"/>
              </a:rPr>
              <a:t>	</a:t>
            </a:r>
            <a:r>
              <a:rPr lang="en-GB" sz="2800" dirty="0">
                <a:latin typeface="Arial" panose="020B0704020202020204" pitchFamily="34" charset="0"/>
                <a:cs typeface="Arial" panose="020B0704020202020204" pitchFamily="34" charset="0"/>
              </a:rPr>
              <a:t>LCLM 4004</a:t>
            </a:r>
            <a:endParaRPr lang="en-GB" sz="2800" dirty="0">
              <a:latin typeface="Arial" panose="020B0704020202020204" pitchFamily="34" charset="0"/>
              <a:cs typeface="Arial" panose="020B0704020202020204" pitchFamily="34" charset="0"/>
            </a:endParaRPr>
          </a:p>
          <a:p>
            <a:endParaRPr lang="en-GB" sz="2800" dirty="0">
              <a:latin typeface="Arial" panose="020B0704020202020204" pitchFamily="34" charset="0"/>
              <a:cs typeface="Arial" panose="020B0704020202020204" pitchFamily="34" charset="0"/>
            </a:endParaRPr>
          </a:p>
          <a:p>
            <a:r>
              <a:rPr lang="en-GB" sz="3200" b="1" dirty="0">
                <a:latin typeface="Arial" panose="020B0704020202020204" pitchFamily="34" charset="0"/>
                <a:cs typeface="Arial" panose="020B0704020202020204" pitchFamily="34" charset="0"/>
              </a:rPr>
              <a:t>Module Name: </a:t>
            </a:r>
            <a:r>
              <a:rPr lang="en-GB" sz="2800" b="1" dirty="0">
                <a:latin typeface="Arial" panose="020B0704020202020204" pitchFamily="34" charset="0"/>
                <a:cs typeface="Arial" panose="020B0704020202020204" pitchFamily="34" charset="0"/>
              </a:rPr>
              <a:t>	</a:t>
            </a:r>
            <a:r>
              <a:rPr lang="en-GB" sz="2800" dirty="0">
                <a:latin typeface="Arial" panose="020B0704020202020204" pitchFamily="34" charset="0"/>
                <a:cs typeface="Arial" panose="020B0704020202020204" pitchFamily="34" charset="0"/>
              </a:rPr>
              <a:t>Problem Solving and Decision-Making</a:t>
            </a:r>
            <a:endParaRPr lang="en-GB" sz="2800" dirty="0">
              <a:latin typeface="Arial" panose="020B0704020202020204" pitchFamily="34" charset="0"/>
              <a:cs typeface="Arial" panose="020B0704020202020204" pitchFamily="34" charset="0"/>
            </a:endParaRPr>
          </a:p>
          <a:p>
            <a:endParaRPr lang="en-GB" sz="2800" dirty="0">
              <a:latin typeface="Arial" panose="020B0704020202020204" pitchFamily="34" charset="0"/>
              <a:cs typeface="Arial" panose="020B0704020202020204" pitchFamily="34" charset="0"/>
            </a:endParaRPr>
          </a:p>
          <a:p>
            <a:r>
              <a:rPr lang="en-GB" sz="3200" b="1" dirty="0">
                <a:latin typeface="Arial" panose="020B0704020202020204" pitchFamily="34" charset="0"/>
                <a:cs typeface="Arial" panose="020B0704020202020204" pitchFamily="34" charset="0"/>
              </a:rPr>
              <a:t>Component 1: </a:t>
            </a:r>
            <a:r>
              <a:rPr lang="en-GB" sz="2800" b="1" dirty="0">
                <a:latin typeface="Arial" panose="020B0704020202020204" pitchFamily="34" charset="0"/>
                <a:cs typeface="Arial" panose="020B0704020202020204" pitchFamily="34" charset="0"/>
              </a:rPr>
              <a:t>	</a:t>
            </a:r>
            <a:r>
              <a:rPr lang="en-GB" sz="2800" dirty="0">
                <a:latin typeface="Arial" panose="020B0704020202020204" pitchFamily="34" charset="0"/>
                <a:cs typeface="Arial" panose="020B0704020202020204" pitchFamily="34" charset="0"/>
              </a:rPr>
              <a:t>Green Haven Florists</a:t>
            </a:r>
            <a:endParaRPr lang="en-GB" sz="2800" dirty="0">
              <a:latin typeface="Arial" panose="020B0704020202020204" pitchFamily="34" charset="0"/>
              <a:cs typeface="Arial" panose="020B07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211" y="227104"/>
            <a:ext cx="11326483" cy="747682"/>
          </a:xfrm>
        </p:spPr>
        <p:txBody>
          <a:bodyPr>
            <a:normAutofit fontScale="90000"/>
          </a:bodyPr>
          <a:lstStyle/>
          <a:p>
            <a:r>
              <a:rPr lang="en-GB" sz="3200" b="1" u="sng" dirty="0">
                <a:latin typeface="Arial" panose="020B0704020202020204" pitchFamily="34" charset="0"/>
                <a:cs typeface="Arial" panose="020B0704020202020204" pitchFamily="34" charset="0"/>
              </a:rPr>
              <a:t>Provide an Overview of your presentation (approx. 30 seconds)</a:t>
            </a:r>
            <a:endParaRPr lang="en-GB" sz="3200" b="1" u="sng" dirty="0">
              <a:latin typeface="Arial" panose="020B0704020202020204" pitchFamily="34" charset="0"/>
              <a:cs typeface="Arial" panose="020B0704020202020204" pitchFamily="34" charset="0"/>
            </a:endParaRPr>
          </a:p>
        </p:txBody>
      </p:sp>
      <p:sp>
        <p:nvSpPr>
          <p:cNvPr id="3" name="Content Placeholder 2"/>
          <p:cNvSpPr>
            <a:spLocks noGrp="1"/>
          </p:cNvSpPr>
          <p:nvPr>
            <p:ph idx="1"/>
          </p:nvPr>
        </p:nvSpPr>
        <p:spPr>
          <a:xfrm>
            <a:off x="526211" y="1161751"/>
            <a:ext cx="11102197" cy="5451893"/>
          </a:xfrm>
        </p:spPr>
        <p:txBody>
          <a:bodyPr>
            <a:normAutofit lnSpcReduction="10000"/>
          </a:bodyPr>
          <a:lstStyle/>
          <a:p>
            <a:pPr marL="0" indent="0">
              <a:buNone/>
            </a:pPr>
            <a:endParaRPr lang="en-GB" dirty="0">
              <a:latin typeface="Arial" panose="020B0704020202020204" pitchFamily="34" charset="0"/>
              <a:cs typeface="Arial" panose="020B0704020202020204" pitchFamily="34" charset="0"/>
            </a:endParaRPr>
          </a:p>
          <a:p>
            <a:pPr marL="0" indent="0">
              <a:buNone/>
            </a:pPr>
            <a:r>
              <a:rPr lang="en-GB" dirty="0">
                <a:latin typeface="Arial" panose="020B0704020202020204" pitchFamily="34" charset="0"/>
                <a:cs typeface="Arial" panose="020B0704020202020204" pitchFamily="34" charset="0"/>
              </a:rPr>
              <a:t>Good</a:t>
            </a:r>
            <a:r>
              <a:rPr lang="en-US" altLang="en-GB" dirty="0">
                <a:latin typeface="Arial" panose="020B0704020202020204" pitchFamily="34" charset="0"/>
                <a:cs typeface="Arial" panose="020B0704020202020204" pitchFamily="34" charset="0"/>
              </a:rPr>
              <a:t> </a:t>
            </a:r>
            <a:r>
              <a:rPr lang="en-GB" dirty="0">
                <a:latin typeface="Arial" panose="020B0704020202020204" pitchFamily="34" charset="0"/>
                <a:cs typeface="Arial" panose="020B0704020202020204" pitchFamily="34" charset="0"/>
              </a:rPr>
              <a:t>afternoon</a:t>
            </a:r>
            <a:r>
              <a:rPr lang="en-US" altLang="en-GB" dirty="0">
                <a:latin typeface="Arial" panose="020B0704020202020204" pitchFamily="34" charset="0"/>
                <a:cs typeface="Arial" panose="020B0704020202020204" pitchFamily="34" charset="0"/>
              </a:rPr>
              <a:t>, m</a:t>
            </a:r>
            <a:r>
              <a:rPr lang="en-GB" dirty="0">
                <a:latin typeface="Arial" panose="020B0704020202020204" pitchFamily="34" charset="0"/>
                <a:cs typeface="Arial" panose="020B0704020202020204" pitchFamily="34" charset="0"/>
              </a:rPr>
              <a:t>y name i</a:t>
            </a:r>
            <a:r>
              <a:rPr lang="en-US" altLang="en-GB" dirty="0">
                <a:latin typeface="Arial" panose="020B0704020202020204" pitchFamily="34" charset="0"/>
                <a:cs typeface="Arial" panose="020B0704020202020204" pitchFamily="34" charset="0"/>
              </a:rPr>
              <a:t>s Mr Godspower Egharevba</a:t>
            </a:r>
            <a:endParaRPr lang="en-GB" dirty="0">
              <a:latin typeface="Arial" panose="020B0704020202020204" pitchFamily="34" charset="0"/>
              <a:cs typeface="Arial" panose="020B0704020202020204" pitchFamily="34" charset="0"/>
            </a:endParaRPr>
          </a:p>
          <a:p>
            <a:pPr marL="0" indent="0">
              <a:lnSpc>
                <a:spcPct val="120000"/>
              </a:lnSpc>
              <a:buNone/>
            </a:pPr>
            <a:endParaRPr lang="en-GB" sz="900" dirty="0">
              <a:latin typeface="Arial" panose="020B0704020202020204" pitchFamily="34" charset="0"/>
              <a:cs typeface="Arial" panose="020B0704020202020204" pitchFamily="34" charset="0"/>
            </a:endParaRPr>
          </a:p>
          <a:p>
            <a:pPr marL="0" indent="0">
              <a:lnSpc>
                <a:spcPct val="120000"/>
              </a:lnSpc>
              <a:buNone/>
            </a:pPr>
            <a:r>
              <a:rPr lang="en-GB" dirty="0">
                <a:latin typeface="Arial" panose="020B0704020202020204" pitchFamily="34" charset="0"/>
                <a:cs typeface="Arial" panose="020B0704020202020204" pitchFamily="34" charset="0"/>
              </a:rPr>
              <a:t>In my presentation I will</a:t>
            </a:r>
            <a:r>
              <a:rPr lang="en-US" altLang="en-GB" dirty="0">
                <a:latin typeface="Arial" panose="020B0704020202020204" pitchFamily="34" charset="0"/>
                <a:cs typeface="Arial" panose="020B0704020202020204" pitchFamily="34" charset="0"/>
              </a:rPr>
              <a:t> be talking about these 5 points:</a:t>
            </a:r>
            <a:endParaRPr lang="en-GB" dirty="0">
              <a:latin typeface="Arial" panose="020B0704020202020204" pitchFamily="34" charset="0"/>
              <a:cs typeface="Arial" panose="020B0704020202020204" pitchFamily="34" charset="0"/>
            </a:endParaRPr>
          </a:p>
          <a:p>
            <a:pPr lvl="1">
              <a:lnSpc>
                <a:spcPct val="120000"/>
              </a:lnSpc>
            </a:pPr>
            <a:r>
              <a:rPr lang="en-GB" dirty="0">
                <a:latin typeface="Arial" panose="020B0704020202020204" pitchFamily="34" charset="0"/>
                <a:cs typeface="Arial" panose="020B0704020202020204" pitchFamily="34" charset="0"/>
              </a:rPr>
              <a:t>Provide an overview Green Havan Florists and the nature and scope of the problems they are encountering.</a:t>
            </a:r>
            <a:endParaRPr lang="en-GB" dirty="0">
              <a:latin typeface="Arial" panose="020B0704020202020204" pitchFamily="34" charset="0"/>
              <a:cs typeface="Arial" panose="020B0704020202020204" pitchFamily="34" charset="0"/>
            </a:endParaRPr>
          </a:p>
          <a:p>
            <a:pPr lvl="1">
              <a:lnSpc>
                <a:spcPct val="120000"/>
              </a:lnSpc>
            </a:pPr>
            <a:r>
              <a:rPr lang="en-GB" dirty="0">
                <a:latin typeface="Arial" panose="020B0704020202020204" pitchFamily="34" charset="0"/>
                <a:cs typeface="Arial" panose="020B0704020202020204" pitchFamily="34" charset="0"/>
              </a:rPr>
              <a:t>Provide an application of the 5W2H model that summarises these issues.</a:t>
            </a:r>
            <a:endParaRPr lang="en-GB" dirty="0">
              <a:latin typeface="Arial" panose="020B0704020202020204" pitchFamily="34" charset="0"/>
              <a:cs typeface="Arial" panose="020B0704020202020204" pitchFamily="34" charset="0"/>
            </a:endParaRPr>
          </a:p>
          <a:p>
            <a:pPr lvl="1">
              <a:lnSpc>
                <a:spcPct val="120000"/>
              </a:lnSpc>
            </a:pPr>
            <a:r>
              <a:rPr lang="en-GB" dirty="0">
                <a:latin typeface="Arial" panose="020B0704020202020204" pitchFamily="34" charset="0"/>
                <a:cs typeface="Arial" panose="020B0704020202020204" pitchFamily="34" charset="0"/>
              </a:rPr>
              <a:t>Provide a critique and application of the PESTEL framework.</a:t>
            </a:r>
            <a:endParaRPr lang="en-GB" dirty="0">
              <a:latin typeface="Arial" panose="020B0704020202020204" pitchFamily="34" charset="0"/>
              <a:cs typeface="Arial" panose="020B0704020202020204" pitchFamily="34" charset="0"/>
            </a:endParaRPr>
          </a:p>
          <a:p>
            <a:pPr lvl="1">
              <a:lnSpc>
                <a:spcPct val="120000"/>
              </a:lnSpc>
            </a:pPr>
            <a:r>
              <a:rPr lang="en-GB" dirty="0">
                <a:latin typeface="Arial" panose="020B0704020202020204" pitchFamily="34" charset="0"/>
                <a:cs typeface="Arial" panose="020B0704020202020204" pitchFamily="34" charset="0"/>
              </a:rPr>
              <a:t>Provide a critique and application of the Cause-and-Effect model.</a:t>
            </a:r>
            <a:endParaRPr lang="en-GB" dirty="0">
              <a:latin typeface="Arial" panose="020B0704020202020204" pitchFamily="34" charset="0"/>
              <a:cs typeface="Arial" panose="020B0704020202020204" pitchFamily="34" charset="0"/>
            </a:endParaRPr>
          </a:p>
          <a:p>
            <a:pPr lvl="1">
              <a:lnSpc>
                <a:spcPct val="120000"/>
              </a:lnSpc>
            </a:pPr>
            <a:r>
              <a:rPr lang="en-GB" dirty="0">
                <a:latin typeface="Arial" panose="020B0704020202020204" pitchFamily="34" charset="0"/>
                <a:cs typeface="Arial" panose="020B0704020202020204" pitchFamily="34" charset="0"/>
              </a:rPr>
              <a:t>And, finally, provide a summary of the key findings.</a:t>
            </a:r>
            <a:endParaRPr lang="en-GB" dirty="0">
              <a:latin typeface="Arial" panose="020B0704020202020204" pitchFamily="34" charset="0"/>
              <a:cs typeface="Arial" panose="020B0704020202020204" pitchFamily="34" charset="0"/>
            </a:endParaRPr>
          </a:p>
          <a:p>
            <a:endParaRPr lang="en-GB" dirty="0">
              <a:latin typeface="Arial" panose="020B0704020202020204" pitchFamily="34" charset="0"/>
              <a:cs typeface="Arial" panose="020B0704020202020204" pitchFamily="34" charset="0"/>
            </a:endParaRPr>
          </a:p>
          <a:p>
            <a:endParaRPr lang="en-GB" dirty="0">
              <a:latin typeface="Arial" panose="020B0704020202020204" pitchFamily="34" charset="0"/>
              <a:cs typeface="Arial" panose="020B0704020202020204" pitchFamily="34" charset="0"/>
            </a:endParaRPr>
          </a:p>
          <a:p>
            <a:endParaRPr lang="en-GB"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1706" y="408257"/>
            <a:ext cx="11179834" cy="1325563"/>
          </a:xfrm>
        </p:spPr>
        <p:txBody>
          <a:bodyPr>
            <a:normAutofit/>
          </a:bodyPr>
          <a:lstStyle/>
          <a:p>
            <a:r>
              <a:rPr lang="en-GB" sz="3200" b="1" u="sng" dirty="0">
                <a:latin typeface="Arial" panose="020B0704020202020204" pitchFamily="34" charset="0"/>
                <a:cs typeface="Arial" panose="020B0704020202020204" pitchFamily="34" charset="0"/>
              </a:rPr>
              <a:t>Provide an overview of Green Havan Florists (approx. 30 seconds).</a:t>
            </a:r>
            <a:endParaRPr lang="en-GB" sz="3200" u="sng" dirty="0"/>
          </a:p>
        </p:txBody>
      </p:sp>
      <p:sp>
        <p:nvSpPr>
          <p:cNvPr id="3" name="Content Placeholder 2"/>
          <p:cNvSpPr>
            <a:spLocks noGrp="1"/>
          </p:cNvSpPr>
          <p:nvPr>
            <p:ph idx="1"/>
          </p:nvPr>
        </p:nvSpPr>
        <p:spPr>
          <a:xfrm>
            <a:off x="838200" y="1989527"/>
            <a:ext cx="10515600" cy="3531379"/>
          </a:xfrm>
        </p:spPr>
        <p:txBody>
          <a:bodyPr>
            <a:normAutofit fontScale="55000"/>
          </a:bodyPr>
          <a:lstStyle/>
          <a:p>
            <a:pPr marL="0" indent="0">
              <a:buNone/>
            </a:pPr>
            <a:r>
              <a:rPr lang="en-US" altLang="en-US" sz="5600" dirty="0">
                <a:latin typeface="Arial" panose="020B0704020202020204" pitchFamily="34" charset="0"/>
                <a:cs typeface="Arial" panose="020B0704020202020204" pitchFamily="34" charset="0"/>
              </a:rPr>
              <a:t>The shop is an independent flower shop located in Norwich,UK.  in 2016. The litle shop, partner by Liam and Priya Patel, the shop grow fast gained a reputation for its reflect floral arrangements, intimate friendly packaging, and strong community ties. Green Haven catered to a wide range of customers, and all what of life. </a:t>
            </a:r>
            <a:endParaRPr lang="en-GB" dirty="0">
              <a:latin typeface="Arial" panose="020B0704020202020204" pitchFamily="34" charset="0"/>
              <a:cs typeface="Arial" panose="020B0704020202020204" pitchFamily="34" charset="0"/>
            </a:endParaRPr>
          </a:p>
          <a:p>
            <a:pPr marL="0" indent="0">
              <a:buNone/>
            </a:pPr>
            <a:endParaRPr lang="en-GB" dirty="0">
              <a:latin typeface="Arial" panose="020B0704020202020204" pitchFamily="34" charset="0"/>
              <a:cs typeface="Arial" panose="020B07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9760" y="-235585"/>
            <a:ext cx="11179810" cy="920115"/>
          </a:xfrm>
        </p:spPr>
        <p:txBody>
          <a:bodyPr>
            <a:normAutofit/>
          </a:bodyPr>
          <a:lstStyle/>
          <a:p>
            <a:r>
              <a:rPr lang="en-GB" sz="2000" b="1" u="sng" dirty="0">
                <a:latin typeface="Arial" panose="020B0704020202020204" pitchFamily="34" charset="0"/>
                <a:cs typeface="Arial" panose="020B0704020202020204" pitchFamily="34" charset="0"/>
              </a:rPr>
              <a:t>Provide an insight into the problems Green Haven Florists are facing (approx. 1 minute).</a:t>
            </a:r>
            <a:endParaRPr lang="en-GB" sz="2000" u="sng" dirty="0"/>
          </a:p>
        </p:txBody>
      </p:sp>
      <p:sp>
        <p:nvSpPr>
          <p:cNvPr id="3" name="Content Placeholder 2"/>
          <p:cNvSpPr>
            <a:spLocks noGrp="1"/>
          </p:cNvSpPr>
          <p:nvPr>
            <p:ph idx="1"/>
          </p:nvPr>
        </p:nvSpPr>
        <p:spPr>
          <a:xfrm>
            <a:off x="823595" y="494665"/>
            <a:ext cx="10515600" cy="6885305"/>
          </a:xfrm>
        </p:spPr>
        <p:txBody>
          <a:bodyPr>
            <a:noAutofit/>
          </a:bodyPr>
          <a:lstStyle/>
          <a:p>
            <a:pPr marL="0" indent="0">
              <a:lnSpc>
                <a:spcPct val="120000"/>
              </a:lnSpc>
              <a:buNone/>
            </a:pPr>
            <a:r>
              <a:rPr lang="en-US" altLang="en-GB" sz="1400" dirty="0">
                <a:latin typeface="Arial" panose="020B0704020202020204" pitchFamily="34" charset="0"/>
                <a:cs typeface="Arial" panose="020B0704020202020204" pitchFamily="34" charset="0"/>
              </a:rPr>
              <a:t>The root </a:t>
            </a:r>
            <a:r>
              <a:rPr lang="en-GB" sz="1400" dirty="0">
                <a:latin typeface="Arial" panose="020B0704020202020204" pitchFamily="34" charset="0"/>
                <a:cs typeface="Arial" panose="020B0704020202020204" pitchFamily="34" charset="0"/>
              </a:rPr>
              <a:t>problem </a:t>
            </a:r>
            <a:r>
              <a:rPr lang="en-US" altLang="en-GB" sz="1400" dirty="0">
                <a:latin typeface="Arial" panose="020B0704020202020204" pitchFamily="34" charset="0"/>
                <a:cs typeface="Arial" panose="020B0704020202020204" pitchFamily="34" charset="0"/>
              </a:rPr>
              <a:t>of Green Haven Florists is that they faced downturn of revenue and foot traffic. This means that the overall income that they gained in a specific period of time was not sufficient which lead to them becoming less profitable.</a:t>
            </a:r>
            <a:endParaRPr lang="en-GB" sz="1400" dirty="0">
              <a:latin typeface="Arial" panose="020B0704020202020204" pitchFamily="34" charset="0"/>
              <a:cs typeface="Arial" panose="020B0704020202020204" pitchFamily="34" charset="0"/>
            </a:endParaRPr>
          </a:p>
          <a:p>
            <a:pPr marL="0" indent="0">
              <a:buNone/>
            </a:pPr>
            <a:r>
              <a:rPr lang="en-GB" sz="1400" dirty="0">
                <a:latin typeface="Arial" panose="020B0704020202020204" pitchFamily="34" charset="0"/>
                <a:cs typeface="Arial" panose="020B0704020202020204" pitchFamily="34" charset="0"/>
              </a:rPr>
              <a:t>Breakdown the case-study and identify the reasons that are contributing to this decline in sales.</a:t>
            </a:r>
            <a:endParaRPr lang="en-GB" sz="1400" dirty="0">
              <a:latin typeface="Arial" panose="020B0704020202020204" pitchFamily="34" charset="0"/>
              <a:cs typeface="Arial" panose="020B0704020202020204" pitchFamily="34" charset="0"/>
            </a:endParaRPr>
          </a:p>
          <a:p>
            <a:pPr marL="0" indent="0">
              <a:buNone/>
            </a:pPr>
            <a:endParaRPr lang="en-US" altLang="en-GB" sz="1400" dirty="0">
              <a:latin typeface="Arial" panose="020B0704020202020204" pitchFamily="34" charset="0"/>
              <a:cs typeface="Arial" panose="020B0704020202020204" pitchFamily="34" charset="0"/>
            </a:endParaRPr>
          </a:p>
          <a:p>
            <a:pPr marL="0" indent="0">
              <a:buNone/>
            </a:pPr>
            <a:r>
              <a:rPr lang="en-US" altLang="en-GB" sz="1400" dirty="0">
                <a:latin typeface="Arial" panose="020B0704020202020204" pitchFamily="34" charset="0"/>
                <a:cs typeface="Arial" panose="020B0704020202020204" pitchFamily="34" charset="0"/>
              </a:rPr>
              <a:t>The Green Heaven Florists inability to adapt to new technology, lack of funds, shops location, not keeping up with digital trend, online delivery service, and new competitors in the market with good technology skills.</a:t>
            </a:r>
            <a:endParaRPr lang="en-US" altLang="en-GB" sz="1400" dirty="0">
              <a:latin typeface="Arial" panose="020B0704020202020204" pitchFamily="34" charset="0"/>
              <a:cs typeface="Arial" panose="020B0704020202020204" pitchFamily="34" charset="0"/>
            </a:endParaRPr>
          </a:p>
          <a:p>
            <a:pPr marL="0" indent="0">
              <a:buNone/>
            </a:pPr>
            <a:r>
              <a:rPr lang="en-US" altLang="en-GB" sz="1400" dirty="0">
                <a:latin typeface="Arial" panose="020B0704020202020204" pitchFamily="34" charset="0"/>
                <a:cs typeface="Arial" panose="020B0704020202020204" pitchFamily="34" charset="0"/>
              </a:rPr>
              <a:t>They don’t have any</a:t>
            </a:r>
            <a:r>
              <a:rPr lang="en-US" altLang="en-US" sz="1400" dirty="0">
                <a:latin typeface="Arial" panose="020B0704020202020204" pitchFamily="34" charset="0"/>
                <a:cs typeface="Arial" panose="020B0704020202020204" pitchFamily="34" charset="0"/>
              </a:rPr>
              <a:t> compensation for the loss of foot traffic, and this is one of the reasons to their 30% loss in in-store sales≥</a:t>
            </a:r>
            <a:endParaRPr lang="en-US" altLang="en-US" sz="1400" dirty="0">
              <a:latin typeface="Arial" panose="020B0704020202020204" pitchFamily="34" charset="0"/>
              <a:cs typeface="Arial" panose="020B0704020202020204" pitchFamily="34" charset="0"/>
            </a:endParaRPr>
          </a:p>
          <a:p>
            <a:pPr marL="0" indent="0">
              <a:buNone/>
            </a:pPr>
            <a:endParaRPr lang="en-GB" sz="1400" dirty="0">
              <a:latin typeface="Arial" panose="020B0704020202020204" pitchFamily="34" charset="0"/>
              <a:cs typeface="Arial" panose="020B0704020202020204" pitchFamily="34" charset="0"/>
            </a:endParaRPr>
          </a:p>
          <a:p>
            <a:pPr marL="0" indent="0">
              <a:buNone/>
            </a:pPr>
            <a:r>
              <a:rPr lang="en-GB" sz="1400" dirty="0">
                <a:latin typeface="Arial" panose="020B0704020202020204" pitchFamily="34" charset="0"/>
                <a:cs typeface="Arial" panose="020B0704020202020204" pitchFamily="34" charset="0"/>
              </a:rPr>
              <a:t>Evaluate the nature and scope of these problems.</a:t>
            </a:r>
            <a:endParaRPr lang="en-GB" sz="1400" dirty="0">
              <a:latin typeface="Arial" panose="020B0704020202020204" pitchFamily="34" charset="0"/>
              <a:cs typeface="Arial" panose="020B0704020202020204" pitchFamily="34" charset="0"/>
            </a:endParaRPr>
          </a:p>
          <a:p>
            <a:pPr marL="0" indent="0">
              <a:buNone/>
            </a:pPr>
            <a:r>
              <a:rPr lang="en-US" altLang="en-GB" sz="1400" dirty="0">
                <a:latin typeface="Arial" panose="020B0704020202020204" pitchFamily="34" charset="0"/>
                <a:cs typeface="Arial" panose="020B0704020202020204" pitchFamily="34" charset="0"/>
              </a:rPr>
              <a:t>The </a:t>
            </a:r>
            <a:r>
              <a:rPr lang="en-GB" sz="1400" dirty="0">
                <a:latin typeface="Arial" panose="020B0704020202020204" pitchFamily="34" charset="0"/>
                <a:cs typeface="Arial" panose="020B0704020202020204" pitchFamily="34" charset="0"/>
              </a:rPr>
              <a:t>problems </a:t>
            </a:r>
            <a:r>
              <a:rPr lang="en-US" altLang="en-GB" sz="1400" dirty="0">
                <a:latin typeface="Arial" panose="020B0704020202020204" pitchFamily="34" charset="0"/>
                <a:cs typeface="Arial" panose="020B0704020202020204" pitchFamily="34" charset="0"/>
              </a:rPr>
              <a:t>that </a:t>
            </a:r>
            <a:r>
              <a:rPr lang="en-GB" sz="1400" dirty="0">
                <a:latin typeface="Arial" panose="020B0704020202020204" pitchFamily="34" charset="0"/>
                <a:cs typeface="Arial" panose="020B0704020202020204" pitchFamily="34" charset="0"/>
              </a:rPr>
              <a:t>are ‘internal’ </a:t>
            </a:r>
            <a:r>
              <a:rPr lang="en-US" altLang="en-GB" sz="1400" dirty="0">
                <a:latin typeface="Arial" panose="020B0704020202020204" pitchFamily="34" charset="0"/>
                <a:cs typeface="Arial" panose="020B0704020202020204" pitchFamily="34" charset="0"/>
              </a:rPr>
              <a:t> are:</a:t>
            </a:r>
            <a:endParaRPr lang="en-US" altLang="en-GB" sz="1400" dirty="0">
              <a:latin typeface="Arial" panose="020B0704020202020204" pitchFamily="34" charset="0"/>
              <a:cs typeface="Arial" panose="020B0704020202020204" pitchFamily="34" charset="0"/>
            </a:endParaRPr>
          </a:p>
          <a:p>
            <a:r>
              <a:rPr lang="en-US" altLang="en-GB" sz="1400" dirty="0">
                <a:latin typeface="Arial" panose="020B0704020202020204" pitchFamily="34" charset="0"/>
                <a:cs typeface="Arial" panose="020B0704020202020204" pitchFamily="34" charset="0"/>
              </a:rPr>
              <a:t>T</a:t>
            </a:r>
            <a:r>
              <a:rPr lang="en-US" altLang="en-US" sz="1400" dirty="0">
                <a:latin typeface="Arial" panose="020B0704020202020204" pitchFamily="34" charset="0"/>
                <a:cs typeface="Arial" panose="020B0704020202020204" pitchFamily="34" charset="0"/>
              </a:rPr>
              <a:t>he shop’s website being outdated and difficult to navigate: Due to the current digital marketing they are behind, compare to the new online shops and delivery services.</a:t>
            </a:r>
            <a:endParaRPr lang="en-US" altLang="en-US" sz="1400" dirty="0">
              <a:latin typeface="Arial" panose="020B0704020202020204" pitchFamily="34" charset="0"/>
              <a:cs typeface="Arial" panose="020B0704020202020204" pitchFamily="34" charset="0"/>
            </a:endParaRPr>
          </a:p>
          <a:p>
            <a:r>
              <a:rPr lang="en-US" altLang="en-US" sz="1400" dirty="0">
                <a:latin typeface="Arial" panose="020B0704020202020204" pitchFamily="34" charset="0"/>
                <a:cs typeface="Arial" panose="020B0704020202020204" pitchFamily="34" charset="0"/>
              </a:rPr>
              <a:t>Lack of funds: Because of lack of funds they are unable to meet up with the new digital technology used by other new shops.</a:t>
            </a:r>
            <a:endParaRPr lang="en-US" altLang="en-US" sz="1400" dirty="0">
              <a:latin typeface="Arial" panose="020B0704020202020204" pitchFamily="34" charset="0"/>
              <a:cs typeface="Arial" panose="020B0704020202020204" pitchFamily="34" charset="0"/>
            </a:endParaRPr>
          </a:p>
          <a:p>
            <a:r>
              <a:rPr lang="en-US" altLang="en-US" sz="1400" dirty="0">
                <a:latin typeface="Arial" panose="020B0704020202020204" pitchFamily="34" charset="0"/>
                <a:cs typeface="Arial" panose="020B0704020202020204" pitchFamily="34" charset="0"/>
              </a:rPr>
              <a:t>Not keeping up with digital marketing trends: Liam and Priya couldn’t showcase the shop’s product online, because of this they couldn’t compete with other shops online.</a:t>
            </a:r>
            <a:endParaRPr lang="en-US" altLang="en-US" sz="1400" dirty="0">
              <a:latin typeface="Arial" panose="020B0704020202020204" pitchFamily="34" charset="0"/>
              <a:cs typeface="Arial" panose="020B0704020202020204" pitchFamily="34" charset="0"/>
            </a:endParaRPr>
          </a:p>
          <a:p>
            <a:pPr marL="0" indent="0">
              <a:buNone/>
            </a:pPr>
            <a:r>
              <a:rPr lang="en-US" altLang="en-US" sz="1400" dirty="0">
                <a:latin typeface="Arial" panose="020B0704020202020204" pitchFamily="34" charset="0"/>
                <a:cs typeface="Arial" panose="020B0704020202020204" pitchFamily="34" charset="0"/>
              </a:rPr>
              <a:t> </a:t>
            </a:r>
            <a:r>
              <a:rPr lang="en-US" altLang="en-GB" sz="1400" dirty="0">
                <a:latin typeface="Arial" panose="020B0704020202020204" pitchFamily="34" charset="0"/>
                <a:cs typeface="Arial" panose="020B0704020202020204" pitchFamily="34" charset="0"/>
              </a:rPr>
              <a:t>The problems that are</a:t>
            </a:r>
            <a:r>
              <a:rPr lang="en-GB" sz="1400" dirty="0">
                <a:latin typeface="Arial" panose="020B0704020202020204" pitchFamily="34" charset="0"/>
                <a:cs typeface="Arial" panose="020B0704020202020204" pitchFamily="34" charset="0"/>
              </a:rPr>
              <a:t> ‘external’</a:t>
            </a:r>
            <a:r>
              <a:rPr lang="en-US" altLang="en-GB" sz="1400" dirty="0">
                <a:latin typeface="Arial" panose="020B0704020202020204" pitchFamily="34" charset="0"/>
                <a:cs typeface="Arial" panose="020B0704020202020204" pitchFamily="34" charset="0"/>
              </a:rPr>
              <a:t> are: </a:t>
            </a:r>
            <a:endParaRPr lang="en-US" altLang="en-GB" sz="1400" dirty="0">
              <a:latin typeface="Arial" panose="020B0704020202020204" pitchFamily="34" charset="0"/>
              <a:cs typeface="Arial" panose="020B0704020202020204" pitchFamily="34" charset="0"/>
            </a:endParaRPr>
          </a:p>
          <a:p>
            <a:r>
              <a:rPr lang="en-US" altLang="en-GB" sz="1400" dirty="0">
                <a:latin typeface="Arial" panose="020B0704020202020204" pitchFamily="34" charset="0"/>
                <a:cs typeface="Arial" panose="020B0704020202020204" pitchFamily="34" charset="0"/>
              </a:rPr>
              <a:t>Foot traffic: People prefer their orders to be deliverd at home for their own convenience. </a:t>
            </a:r>
            <a:endParaRPr lang="en-US" altLang="en-GB" sz="1400" dirty="0">
              <a:latin typeface="Arial" panose="020B0704020202020204" pitchFamily="34" charset="0"/>
              <a:cs typeface="Arial" panose="020B0704020202020204" pitchFamily="34" charset="0"/>
            </a:endParaRPr>
          </a:p>
          <a:p>
            <a:r>
              <a:rPr lang="en-US" altLang="en-US" sz="1400" dirty="0">
                <a:latin typeface="Arial" panose="020B0704020202020204" pitchFamily="34" charset="0"/>
                <a:cs typeface="Arial" panose="020B0704020202020204" pitchFamily="34" charset="0"/>
              </a:rPr>
              <a:t>Shop’s location: Because of the new migration of general shops closeby, they lost a lot of customers.</a:t>
            </a:r>
            <a:endParaRPr lang="en-US" altLang="en-US" sz="1400" dirty="0">
              <a:latin typeface="Arial" panose="020B0704020202020204" pitchFamily="34" charset="0"/>
              <a:cs typeface="Arial" panose="020B0704020202020204" pitchFamily="34" charset="0"/>
            </a:endParaRPr>
          </a:p>
          <a:p>
            <a:r>
              <a:rPr lang="en-US" altLang="en-US" sz="1400" dirty="0">
                <a:latin typeface="Arial" panose="020B0704020202020204" pitchFamily="34" charset="0"/>
                <a:cs typeface="Arial" panose="020B0704020202020204" pitchFamily="34" charset="0"/>
              </a:rPr>
              <a:t>The shift toward online shopping, and two new competitors entering the local market.</a:t>
            </a:r>
            <a:endParaRPr lang="en-US" altLang="en-US" sz="1400" dirty="0">
              <a:latin typeface="Arial" panose="020B0704020202020204" pitchFamily="34" charset="0"/>
              <a:cs typeface="Arial" panose="020B0704020202020204" pitchFamily="34" charset="0"/>
            </a:endParaRPr>
          </a:p>
          <a:p>
            <a:pPr lvl="3">
              <a:lnSpc>
                <a:spcPct val="120000"/>
              </a:lnSpc>
            </a:pPr>
            <a:r>
              <a:rPr lang="en-GB" sz="1400" dirty="0">
                <a:latin typeface="Arial" panose="020B0704020202020204" pitchFamily="34" charset="0"/>
                <a:cs typeface="Arial" panose="020B0704020202020204" pitchFamily="34" charset="0"/>
              </a:rPr>
              <a:t>Discuss how much ‘control’ Green Haven have over these problems.</a:t>
            </a:r>
            <a:r>
              <a:rPr lang="en-US" altLang="en-GB" sz="1400" dirty="0">
                <a:latin typeface="Arial" panose="020B0704020202020204" pitchFamily="34" charset="0"/>
                <a:cs typeface="Arial" panose="020B0704020202020204" pitchFamily="34" charset="0"/>
              </a:rPr>
              <a:t> They are inviting a specialist to assist them,</a:t>
            </a:r>
            <a:endParaRPr lang="en-GB" sz="1400" dirty="0">
              <a:latin typeface="Arial" panose="020B0704020202020204" pitchFamily="34" charset="0"/>
              <a:cs typeface="Arial" panose="020B0704020202020204" pitchFamily="34" charset="0"/>
            </a:endParaRPr>
          </a:p>
          <a:p>
            <a:pPr marL="1371600" lvl="3" indent="0">
              <a:buNone/>
            </a:pPr>
            <a:r>
              <a:rPr lang="en-GB" sz="1400" b="1" dirty="0">
                <a:latin typeface="Arial" panose="020B0704020202020204" pitchFamily="34" charset="0"/>
                <a:cs typeface="Arial" panose="020B0704020202020204" pitchFamily="34" charset="0"/>
              </a:rPr>
              <a:t>NOTE: </a:t>
            </a:r>
            <a:r>
              <a:rPr lang="en-GB" sz="1400" dirty="0">
                <a:latin typeface="Arial" panose="020B0704020202020204" pitchFamily="34" charset="0"/>
                <a:cs typeface="Arial" panose="020B0704020202020204" pitchFamily="34" charset="0"/>
              </a:rPr>
              <a:t>Keep focused on the problems…</a:t>
            </a:r>
            <a:r>
              <a:rPr lang="en-GB" sz="1400" b="1" u="sng" dirty="0">
                <a:latin typeface="Arial" panose="020B0704020202020204" pitchFamily="34" charset="0"/>
                <a:cs typeface="Arial" panose="020B0704020202020204" pitchFamily="34" charset="0"/>
              </a:rPr>
              <a:t>NOT</a:t>
            </a:r>
            <a:r>
              <a:rPr lang="en-GB" sz="1400" dirty="0">
                <a:latin typeface="Arial" panose="020B0704020202020204" pitchFamily="34" charset="0"/>
                <a:cs typeface="Arial" panose="020B0704020202020204" pitchFamily="34" charset="0"/>
              </a:rPr>
              <a:t> the solutions.</a:t>
            </a:r>
            <a:endParaRPr lang="en-GB" sz="1400" dirty="0">
              <a:latin typeface="Arial" panose="020B0704020202020204" pitchFamily="34" charset="0"/>
              <a:cs typeface="Arial" panose="020B0704020202020204" pitchFamily="34" charset="0"/>
            </a:endParaRPr>
          </a:p>
          <a:p>
            <a:endParaRPr lang="en-GB" sz="1400" dirty="0">
              <a:latin typeface="Arial" panose="020B0704020202020204" pitchFamily="34" charset="0"/>
              <a:cs typeface="Arial" panose="020B07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251460"/>
            <a:ext cx="10515600" cy="1088390"/>
          </a:xfrm>
        </p:spPr>
        <p:txBody>
          <a:bodyPr>
            <a:normAutofit/>
          </a:bodyPr>
          <a:lstStyle/>
          <a:p>
            <a:r>
              <a:rPr lang="en-GB" sz="2400" b="1" u="sng" dirty="0">
                <a:latin typeface="Arial" panose="020B0704020202020204" pitchFamily="34" charset="0"/>
                <a:cs typeface="Arial" panose="020B0704020202020204" pitchFamily="34" charset="0"/>
              </a:rPr>
              <a:t>Provide a critique of the PESTEL Framework (approx. 1 minute).</a:t>
            </a:r>
            <a:endParaRPr lang="en-GB" sz="2400" b="1" u="sng" dirty="0">
              <a:latin typeface="Arial" panose="020B0704020202020204" pitchFamily="34" charset="0"/>
              <a:cs typeface="Arial" panose="020B0704020202020204" pitchFamily="34" charset="0"/>
            </a:endParaRPr>
          </a:p>
        </p:txBody>
      </p:sp>
      <p:sp>
        <p:nvSpPr>
          <p:cNvPr id="3" name="Content Placeholder 2"/>
          <p:cNvSpPr>
            <a:spLocks noGrp="1"/>
          </p:cNvSpPr>
          <p:nvPr>
            <p:ph idx="1"/>
          </p:nvPr>
        </p:nvSpPr>
        <p:spPr>
          <a:xfrm>
            <a:off x="838200" y="608330"/>
            <a:ext cx="10515600" cy="5568950"/>
          </a:xfrm>
        </p:spPr>
        <p:txBody>
          <a:bodyPr>
            <a:noAutofit/>
          </a:bodyPr>
          <a:lstStyle/>
          <a:p>
            <a:pPr lvl="1">
              <a:lnSpc>
                <a:spcPct val="100000"/>
              </a:lnSpc>
            </a:pPr>
            <a:r>
              <a:rPr lang="en-GB" sz="1600" dirty="0">
                <a:latin typeface="Arial" panose="020B0704020202020204" pitchFamily="34" charset="0"/>
                <a:cs typeface="Arial" panose="020B0704020202020204" pitchFamily="34" charset="0"/>
              </a:rPr>
              <a:t>Explain what a PESTEL Framework is</a:t>
            </a:r>
            <a:r>
              <a:rPr lang="en-US" altLang="en-GB" sz="1600" dirty="0">
                <a:latin typeface="Arial" panose="020B0704020202020204" pitchFamily="34" charset="0"/>
                <a:cs typeface="Arial" panose="020B0704020202020204" pitchFamily="34" charset="0"/>
              </a:rPr>
              <a:t>? PESTEL framework is an expression in business that summarised the different category of effect in the business society, and this can be expressed as Political factors, Economical factors, Social factors, Technological factors</a:t>
            </a:r>
            <a:endParaRPr lang="en-US" altLang="en-GB" sz="1600" dirty="0">
              <a:latin typeface="Arial" panose="020B0704020202020204" pitchFamily="34" charset="0"/>
              <a:cs typeface="Arial" panose="020B0704020202020204" pitchFamily="34" charset="0"/>
            </a:endParaRPr>
          </a:p>
          <a:p>
            <a:pPr marL="457200" lvl="1" indent="0">
              <a:lnSpc>
                <a:spcPct val="100000"/>
              </a:lnSpc>
              <a:buNone/>
            </a:pPr>
            <a:r>
              <a:rPr lang="en-US" altLang="en-GB" sz="1600" dirty="0">
                <a:latin typeface="Arial" panose="020B0704020202020204" pitchFamily="34" charset="0"/>
                <a:cs typeface="Arial" panose="020B0704020202020204" pitchFamily="34" charset="0"/>
              </a:rPr>
              <a:t>, Environmental factors, Legal factors</a:t>
            </a:r>
            <a:endParaRPr lang="en-US" altLang="en-GB" sz="1600" dirty="0">
              <a:latin typeface="Arial" panose="020B0704020202020204" pitchFamily="34" charset="0"/>
              <a:cs typeface="Arial" panose="020B0704020202020204" pitchFamily="34" charset="0"/>
            </a:endParaRPr>
          </a:p>
          <a:p>
            <a:pPr marL="457200" lvl="1" indent="0">
              <a:lnSpc>
                <a:spcPct val="100000"/>
              </a:lnSpc>
              <a:buNone/>
            </a:pPr>
            <a:endParaRPr lang="en-GB" sz="1600" dirty="0">
              <a:latin typeface="Arial" panose="020B0704020202020204" pitchFamily="34" charset="0"/>
              <a:cs typeface="Arial" panose="020B0704020202020204" pitchFamily="34" charset="0"/>
            </a:endParaRPr>
          </a:p>
          <a:p>
            <a:pPr lvl="1">
              <a:lnSpc>
                <a:spcPct val="100000"/>
              </a:lnSpc>
            </a:pPr>
            <a:r>
              <a:rPr lang="en-GB" sz="1600" dirty="0">
                <a:latin typeface="Arial" panose="020B0704020202020204" pitchFamily="34" charset="0"/>
                <a:cs typeface="Arial" panose="020B0704020202020204" pitchFamily="34" charset="0"/>
              </a:rPr>
              <a:t>Why is it used?</a:t>
            </a:r>
            <a:r>
              <a:rPr lang="en-US" altLang="en-GB" sz="1600" dirty="0">
                <a:latin typeface="Arial" panose="020B0704020202020204" pitchFamily="34" charset="0"/>
                <a:cs typeface="Arial" panose="020B0704020202020204" pitchFamily="34" charset="0"/>
              </a:rPr>
              <a:t> It is used to be able to analysed the surface micro-environmental fasctors which is PESTEL, that impact an organisation.</a:t>
            </a:r>
            <a:endParaRPr lang="en-US" altLang="en-GB" sz="1600" dirty="0">
              <a:latin typeface="Arial" panose="020B0704020202020204" pitchFamily="34" charset="0"/>
              <a:cs typeface="Arial" panose="020B0704020202020204" pitchFamily="34" charset="0"/>
            </a:endParaRPr>
          </a:p>
          <a:p>
            <a:pPr lvl="1">
              <a:lnSpc>
                <a:spcPct val="100000"/>
              </a:lnSpc>
            </a:pPr>
            <a:endParaRPr lang="en-US" altLang="en-GB" sz="1600" dirty="0">
              <a:latin typeface="Arial" panose="020B0704020202020204" pitchFamily="34" charset="0"/>
              <a:cs typeface="Arial" panose="020B0704020202020204" pitchFamily="34" charset="0"/>
            </a:endParaRPr>
          </a:p>
          <a:p>
            <a:pPr lvl="1">
              <a:lnSpc>
                <a:spcPct val="100000"/>
              </a:lnSpc>
            </a:pPr>
            <a:r>
              <a:rPr lang="en-GB" sz="1600" dirty="0">
                <a:latin typeface="Arial" panose="020B0704020202020204" pitchFamily="34" charset="0"/>
                <a:cs typeface="Arial" panose="020B0704020202020204" pitchFamily="34" charset="0"/>
              </a:rPr>
              <a:t>Where/how is it used?</a:t>
            </a:r>
            <a:r>
              <a:rPr lang="en-US" altLang="en-GB" sz="1600" dirty="0">
                <a:latin typeface="Arial" panose="020B0704020202020204" pitchFamily="34" charset="0"/>
                <a:cs typeface="Arial" panose="020B0704020202020204" pitchFamily="34" charset="0"/>
              </a:rPr>
              <a:t> It is used by businesses. </a:t>
            </a:r>
            <a:r>
              <a:rPr lang="en-US" altLang="en-US" sz="1600" dirty="0">
                <a:latin typeface="Arial" panose="020B0704020202020204" pitchFamily="34" charset="0"/>
                <a:cs typeface="Arial" panose="020B0704020202020204" pitchFamily="34" charset="0"/>
              </a:rPr>
              <a:t>It also helps organisation identify risks, and opportunities to inform strategic planning, and market evaluation. </a:t>
            </a:r>
            <a:endParaRPr lang="en-US" altLang="en-US" sz="1600" dirty="0">
              <a:latin typeface="Arial" panose="020B0704020202020204" pitchFamily="34" charset="0"/>
              <a:cs typeface="Arial" panose="020B0704020202020204" pitchFamily="34" charset="0"/>
            </a:endParaRPr>
          </a:p>
          <a:p>
            <a:pPr lvl="1">
              <a:lnSpc>
                <a:spcPct val="100000"/>
              </a:lnSpc>
            </a:pPr>
            <a:endParaRPr lang="en-US" altLang="en-US" sz="1600" dirty="0">
              <a:latin typeface="Arial" panose="020B0704020202020204" pitchFamily="34" charset="0"/>
              <a:cs typeface="Arial" panose="020B0704020202020204" pitchFamily="34" charset="0"/>
            </a:endParaRPr>
          </a:p>
          <a:p>
            <a:pPr lvl="1">
              <a:lnSpc>
                <a:spcPct val="100000"/>
              </a:lnSpc>
            </a:pPr>
            <a:r>
              <a:rPr lang="en-GB" sz="1600" dirty="0">
                <a:latin typeface="Arial" panose="020B0704020202020204" pitchFamily="34" charset="0"/>
                <a:cs typeface="Arial" panose="020B0704020202020204" pitchFamily="34" charset="0"/>
              </a:rPr>
              <a:t>What are the benefits of this framework?</a:t>
            </a:r>
            <a:r>
              <a:rPr lang="en-US" altLang="en-GB" sz="1600" dirty="0">
                <a:latin typeface="Arial" panose="020B0704020202020204" pitchFamily="34" charset="0"/>
                <a:cs typeface="Arial" panose="020B0704020202020204" pitchFamily="34" charset="0"/>
              </a:rPr>
              <a:t> </a:t>
            </a:r>
            <a:r>
              <a:rPr lang="en-US" altLang="en-US" sz="1600" dirty="0">
                <a:latin typeface="Arial" panose="020B0704020202020204" pitchFamily="34" charset="0"/>
                <a:cs typeface="Arial" panose="020B0704020202020204" pitchFamily="34" charset="0"/>
              </a:rPr>
              <a:t>Opportunity Identification, Strategic Decision Making e.t.c with these it helps to structurize businesses.</a:t>
            </a:r>
            <a:endParaRPr lang="en-US" altLang="en-US" sz="1600" dirty="0">
              <a:latin typeface="Arial" panose="020B0704020202020204" pitchFamily="34" charset="0"/>
              <a:cs typeface="Arial" panose="020B0704020202020204" pitchFamily="34" charset="0"/>
            </a:endParaRPr>
          </a:p>
          <a:p>
            <a:pPr lvl="1">
              <a:lnSpc>
                <a:spcPct val="100000"/>
              </a:lnSpc>
            </a:pPr>
            <a:endParaRPr lang="en-US" altLang="en-US" sz="1600" dirty="0">
              <a:latin typeface="Arial" panose="020B0704020202020204" pitchFamily="34" charset="0"/>
              <a:cs typeface="Arial" panose="020B0704020202020204" pitchFamily="34" charset="0"/>
            </a:endParaRPr>
          </a:p>
          <a:p>
            <a:pPr lvl="1">
              <a:lnSpc>
                <a:spcPct val="100000"/>
              </a:lnSpc>
            </a:pPr>
            <a:r>
              <a:rPr lang="en-GB" sz="1600" dirty="0">
                <a:latin typeface="Arial" panose="020B0704020202020204" pitchFamily="34" charset="0"/>
                <a:cs typeface="Arial" panose="020B0704020202020204" pitchFamily="34" charset="0"/>
              </a:rPr>
              <a:t>What are the criticisms of this framework?</a:t>
            </a:r>
            <a:r>
              <a:rPr lang="en-US" altLang="en-GB" sz="1600" dirty="0">
                <a:latin typeface="Arial" panose="020B0704020202020204" pitchFamily="34" charset="0"/>
                <a:cs typeface="Arial" panose="020B0704020202020204" pitchFamily="34" charset="0"/>
              </a:rPr>
              <a:t> It doesn’t give the imperical facts and it is based on assumptions, </a:t>
            </a:r>
            <a:r>
              <a:rPr lang="en-US" altLang="en-US" sz="1600" dirty="0">
                <a:latin typeface="Arial" panose="020B0704020202020204" pitchFamily="34" charset="0"/>
                <a:cs typeface="Arial" panose="020B0704020202020204" pitchFamily="34" charset="0"/>
              </a:rPr>
              <a:t>producing oversimplified</a:t>
            </a:r>
            <a:endParaRPr lang="en-US" altLang="en-US" sz="1600" dirty="0">
              <a:latin typeface="Arial" panose="020B0704020202020204" pitchFamily="34" charset="0"/>
              <a:cs typeface="Arial" panose="020B0704020202020204" pitchFamily="34" charset="0"/>
            </a:endParaRPr>
          </a:p>
          <a:p>
            <a:pPr lvl="1">
              <a:lnSpc>
                <a:spcPct val="100000"/>
              </a:lnSpc>
            </a:pPr>
            <a:endParaRPr lang="en-US" altLang="en-US" sz="1600" dirty="0">
              <a:latin typeface="Arial" panose="020B0704020202020204" pitchFamily="34" charset="0"/>
              <a:cs typeface="Arial" panose="020B0704020202020204" pitchFamily="34" charset="0"/>
            </a:endParaRPr>
          </a:p>
          <a:p>
            <a:pPr lvl="1">
              <a:lnSpc>
                <a:spcPct val="100000"/>
              </a:lnSpc>
            </a:pPr>
            <a:r>
              <a:rPr lang="en-US" altLang="en-US" sz="1600" dirty="0">
                <a:latin typeface="Arial" panose="020B0704020202020204" pitchFamily="34" charset="0"/>
                <a:cs typeface="Arial" panose="020B0704020202020204" pitchFamily="34" charset="0"/>
              </a:rPr>
              <a:t>Sorce referencing: Solving problems and making decisions E-book Fifth edition., Amsterdam :, Pergamon Flexible Learning, 2007. </a:t>
            </a:r>
            <a:endParaRPr lang="en-US" altLang="en-US" sz="1600" dirty="0">
              <a:latin typeface="Arial" panose="020B0704020202020204" pitchFamily="34" charset="0"/>
              <a:cs typeface="Arial" panose="020B0704020202020204" pitchFamily="34" charset="0"/>
            </a:endParaRPr>
          </a:p>
        </p:txBody>
      </p:sp>
      <p:sp>
        <p:nvSpPr>
          <p:cNvPr id="5" name="TextBox 4"/>
          <p:cNvSpPr txBox="1"/>
          <p:nvPr/>
        </p:nvSpPr>
        <p:spPr>
          <a:xfrm>
            <a:off x="838200" y="6222365"/>
            <a:ext cx="10168890" cy="368300"/>
          </a:xfrm>
          <a:prstGeom prst="rect">
            <a:avLst/>
          </a:prstGeom>
          <a:noFill/>
        </p:spPr>
        <p:txBody>
          <a:bodyPr wrap="square">
            <a:noAutofit/>
          </a:bodyPr>
          <a:lstStyle/>
          <a:p>
            <a:pPr marL="285750" indent="-285750">
              <a:buFont typeface="Arial" panose="020B0704020202020204" pitchFamily="34" charset="0"/>
              <a:buChar char="•"/>
            </a:pPr>
            <a:r>
              <a:rPr lang="en-GB" b="1" dirty="0">
                <a:solidFill>
                  <a:srgbClr val="FF0000"/>
                </a:solidFill>
                <a:latin typeface="Arial" panose="020B0704020202020204" pitchFamily="34" charset="0"/>
                <a:cs typeface="Arial" panose="020B0704020202020204" pitchFamily="34" charset="0"/>
              </a:rPr>
              <a:t>Ensure that you reference all the sources you have used in this discussion on this slide.</a:t>
            </a:r>
            <a:endParaRPr lang="en-GB" b="1" dirty="0">
              <a:solidFill>
                <a:srgbClr val="FF0000"/>
              </a:solidFill>
              <a:latin typeface="Arial" panose="020B0704020202020204" pitchFamily="34" charset="0"/>
              <a:cs typeface="Arial" panose="020B0704020202020204" pitchFamily="34" charset="0"/>
            </a:endParaRPr>
          </a:p>
        </p:txBody>
      </p:sp>
      <p:sp>
        <p:nvSpPr>
          <p:cNvPr id="4" name="Text Box 3"/>
          <p:cNvSpPr txBox="1"/>
          <p:nvPr/>
        </p:nvSpPr>
        <p:spPr>
          <a:xfrm>
            <a:off x="5981700" y="608330"/>
            <a:ext cx="4064000" cy="368300"/>
          </a:xfrm>
          <a:prstGeom prst="rect">
            <a:avLst/>
          </a:prstGeom>
          <a:noFill/>
        </p:spPr>
        <p:txBody>
          <a:bodyPr wrap="square" rtlCol="0">
            <a:spAutoFit/>
          </a:bodyPr>
          <a:p>
            <a:endParaRPr lang="en-US"/>
          </a:p>
        </p:txBody>
      </p:sp>
    </p:spTree>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1"/>
          </p:nvPr>
        </p:nvSpPr>
        <p:spPr>
          <a:xfrm>
            <a:off x="1420495" y="3429000"/>
            <a:ext cx="12192000" cy="6626225"/>
          </a:xfrm>
        </p:spPr>
      </p:sp>
      <p:graphicFrame>
        <p:nvGraphicFramePr>
          <p:cNvPr id="5" name="Table 4"/>
          <p:cNvGraphicFramePr>
            <a:graphicFrameLocks noGrp="1"/>
          </p:cNvGraphicFramePr>
          <p:nvPr/>
        </p:nvGraphicFramePr>
        <p:xfrm>
          <a:off x="1534795" y="1096645"/>
          <a:ext cx="8654415" cy="5760720"/>
        </p:xfrm>
        <a:graphic>
          <a:graphicData uri="http://schemas.openxmlformats.org/drawingml/2006/table">
            <a:tbl>
              <a:tblPr firstRow="1" bandRow="1">
                <a:tableStyleId>{93296810-A885-4BE3-A3E7-6D5BEEA58F35}</a:tableStyleId>
              </a:tblPr>
              <a:tblGrid>
                <a:gridCol w="1236345"/>
                <a:gridCol w="1236345"/>
                <a:gridCol w="1236345"/>
                <a:gridCol w="1236345"/>
                <a:gridCol w="1236345"/>
                <a:gridCol w="1236345"/>
                <a:gridCol w="1236345"/>
              </a:tblGrid>
              <a:tr h="457200">
                <a:tc gridSpan="7">
                  <a:txBody>
                    <a:bodyPr/>
                    <a:lstStyle/>
                    <a:p>
                      <a:pPr algn="ctr"/>
                      <a:r>
                        <a:rPr lang="en-GB" sz="2400" dirty="0">
                          <a:solidFill>
                            <a:schemeClr val="tx1"/>
                          </a:solidFill>
                        </a:rPr>
                        <a:t>Identify the Root Problem</a:t>
                      </a:r>
                      <a:endParaRPr lang="en-GB" sz="2400" dirty="0">
                        <a:solidFill>
                          <a:schemeClr val="tx1"/>
                        </a:solidFill>
                      </a:endParaRPr>
                    </a:p>
                  </a:txBody>
                  <a:tcPr>
                    <a:solidFill>
                      <a:schemeClr val="bg2"/>
                    </a:solidFill>
                  </a:tcPr>
                </a:tc>
                <a:tc hMerge="1">
                  <a:tcPr>
                    <a:solidFill>
                      <a:srgbClr val="FFC000"/>
                    </a:solidFill>
                  </a:tcPr>
                </a:tc>
                <a:tc hMerge="1">
                  <a:tcPr>
                    <a:solidFill>
                      <a:srgbClr val="FFFF00"/>
                    </a:solidFill>
                  </a:tcPr>
                </a:tc>
                <a:tc hMerge="1">
                  <a:tcPr>
                    <a:solidFill>
                      <a:srgbClr val="92D050"/>
                    </a:solidFill>
                  </a:tcPr>
                </a:tc>
                <a:tc hMerge="1">
                  <a:tcPr>
                    <a:solidFill>
                      <a:srgbClr val="00B0F0"/>
                    </a:solidFill>
                  </a:tcPr>
                </a:tc>
                <a:tc hMerge="1">
                  <a:tcPr>
                    <a:solidFill>
                      <a:srgbClr val="0070C0"/>
                    </a:solidFill>
                  </a:tcPr>
                </a:tc>
                <a:tc hMerge="1">
                  <a:tcPr>
                    <a:solidFill>
                      <a:srgbClr val="7030A0"/>
                    </a:solidFill>
                  </a:tcPr>
                </a:tc>
              </a:tr>
              <a:tr h="822960">
                <a:tc>
                  <a:txBody>
                    <a:bodyPr/>
                    <a:lstStyle/>
                    <a:p>
                      <a:pPr algn="ctr"/>
                      <a:r>
                        <a:rPr lang="en-GB" sz="2400" dirty="0">
                          <a:solidFill>
                            <a:schemeClr val="tx1"/>
                          </a:solidFill>
                        </a:rPr>
                        <a:t>What?</a:t>
                      </a:r>
                      <a:endParaRPr lang="en-GB" sz="2400" dirty="0">
                        <a:solidFill>
                          <a:schemeClr val="tx1"/>
                        </a:solidFill>
                      </a:endParaRPr>
                    </a:p>
                    <a:p>
                      <a:pPr algn="ctr"/>
                      <a:endParaRPr lang="en-US" altLang="en-GB" sz="2400" dirty="0">
                        <a:solidFill>
                          <a:schemeClr val="tx1"/>
                        </a:solidFill>
                      </a:endParaRPr>
                    </a:p>
                  </a:txBody>
                  <a:tcPr>
                    <a:solidFill>
                      <a:srgbClr val="FF0000"/>
                    </a:solidFill>
                  </a:tcPr>
                </a:tc>
                <a:tc>
                  <a:txBody>
                    <a:bodyPr/>
                    <a:lstStyle/>
                    <a:p>
                      <a:pPr algn="ctr"/>
                      <a:r>
                        <a:rPr lang="en-GB" sz="2400" dirty="0">
                          <a:solidFill>
                            <a:schemeClr val="tx1"/>
                          </a:solidFill>
                        </a:rPr>
                        <a:t>Where? </a:t>
                      </a:r>
                      <a:endParaRPr lang="en-GB" sz="2400" dirty="0">
                        <a:solidFill>
                          <a:schemeClr val="tx1"/>
                        </a:solidFill>
                      </a:endParaRPr>
                    </a:p>
                  </a:txBody>
                  <a:tcPr>
                    <a:solidFill>
                      <a:srgbClr val="FFC000"/>
                    </a:solidFill>
                  </a:tcPr>
                </a:tc>
                <a:tc>
                  <a:txBody>
                    <a:bodyPr/>
                    <a:lstStyle/>
                    <a:p>
                      <a:pPr algn="ctr"/>
                      <a:r>
                        <a:rPr lang="en-GB" sz="2400" dirty="0">
                          <a:solidFill>
                            <a:schemeClr val="tx1"/>
                          </a:solidFill>
                        </a:rPr>
                        <a:t>When?</a:t>
                      </a:r>
                      <a:endParaRPr lang="en-GB" sz="2400" dirty="0">
                        <a:solidFill>
                          <a:schemeClr val="tx1"/>
                        </a:solidFill>
                      </a:endParaRPr>
                    </a:p>
                  </a:txBody>
                  <a:tcPr>
                    <a:solidFill>
                      <a:srgbClr val="FFFF00"/>
                    </a:solidFill>
                  </a:tcPr>
                </a:tc>
                <a:tc>
                  <a:txBody>
                    <a:bodyPr/>
                    <a:lstStyle/>
                    <a:p>
                      <a:pPr algn="ctr"/>
                      <a:r>
                        <a:rPr lang="en-GB" sz="2400" dirty="0">
                          <a:solidFill>
                            <a:schemeClr val="tx1"/>
                          </a:solidFill>
                        </a:rPr>
                        <a:t>Who?</a:t>
                      </a:r>
                      <a:endParaRPr lang="en-GB" sz="2400" dirty="0">
                        <a:solidFill>
                          <a:schemeClr val="tx1"/>
                        </a:solidFill>
                      </a:endParaRPr>
                    </a:p>
                  </a:txBody>
                  <a:tcPr>
                    <a:solidFill>
                      <a:srgbClr val="92D050"/>
                    </a:solidFill>
                  </a:tcPr>
                </a:tc>
                <a:tc>
                  <a:txBody>
                    <a:bodyPr/>
                    <a:lstStyle/>
                    <a:p>
                      <a:pPr algn="ctr"/>
                      <a:r>
                        <a:rPr lang="en-GB" sz="2400" dirty="0">
                          <a:solidFill>
                            <a:schemeClr val="tx1"/>
                          </a:solidFill>
                        </a:rPr>
                        <a:t>Why?</a:t>
                      </a:r>
                      <a:endParaRPr lang="en-GB" sz="2400" dirty="0">
                        <a:solidFill>
                          <a:schemeClr val="tx1"/>
                        </a:solidFill>
                      </a:endParaRPr>
                    </a:p>
                  </a:txBody>
                  <a:tcPr>
                    <a:solidFill>
                      <a:srgbClr val="00B0F0"/>
                    </a:solidFill>
                  </a:tcPr>
                </a:tc>
                <a:tc>
                  <a:txBody>
                    <a:bodyPr/>
                    <a:lstStyle/>
                    <a:p>
                      <a:pPr algn="ctr"/>
                      <a:r>
                        <a:rPr lang="en-GB" sz="2400" dirty="0">
                          <a:solidFill>
                            <a:schemeClr val="tx1"/>
                          </a:solidFill>
                        </a:rPr>
                        <a:t>How?</a:t>
                      </a:r>
                      <a:endParaRPr lang="en-GB" sz="2400" dirty="0">
                        <a:solidFill>
                          <a:schemeClr val="tx1"/>
                        </a:solidFill>
                      </a:endParaRPr>
                    </a:p>
                  </a:txBody>
                  <a:tcPr>
                    <a:solidFill>
                      <a:srgbClr val="0070C0"/>
                    </a:solidFill>
                  </a:tcPr>
                </a:tc>
                <a:tc>
                  <a:txBody>
                    <a:bodyPr/>
                    <a:lstStyle/>
                    <a:p>
                      <a:pPr algn="ctr"/>
                      <a:r>
                        <a:rPr lang="en-GB" sz="2400" dirty="0">
                          <a:solidFill>
                            <a:schemeClr val="tx1"/>
                          </a:solidFill>
                        </a:rPr>
                        <a:t>How much?</a:t>
                      </a:r>
                      <a:endParaRPr lang="en-GB" sz="2400" dirty="0">
                        <a:solidFill>
                          <a:schemeClr val="tx1"/>
                        </a:solidFill>
                      </a:endParaRPr>
                    </a:p>
                  </a:txBody>
                  <a:tcPr>
                    <a:solidFill>
                      <a:srgbClr val="7030A0"/>
                    </a:solidFill>
                  </a:tcPr>
                </a:tc>
              </a:tr>
              <a:tr h="3383280">
                <a:tc>
                  <a:txBody>
                    <a:bodyPr/>
                    <a:lstStyle/>
                    <a:p>
                      <a:r>
                        <a:rPr lang="en-GB" dirty="0"/>
                        <a:t>What effect is it having?</a:t>
                      </a:r>
                      <a:endParaRPr lang="en-GB" dirty="0"/>
                    </a:p>
                    <a:p>
                      <a:r>
                        <a:rPr lang="en-US" altLang="en-GB" dirty="0"/>
                        <a:t>Decline 30% in a year</a:t>
                      </a:r>
                      <a:endParaRPr lang="en-US" altLang="en-GB" dirty="0"/>
                    </a:p>
                  </a:txBody>
                  <a:tcPr>
                    <a:solidFill>
                      <a:srgbClr val="FF0000"/>
                    </a:solidFill>
                  </a:tcPr>
                </a:tc>
                <a:tc>
                  <a:txBody>
                    <a:bodyPr/>
                    <a:lstStyle/>
                    <a:p>
                      <a:r>
                        <a:rPr lang="en-GB" dirty="0"/>
                        <a:t>Where is the problem </a:t>
                      </a:r>
                      <a:endParaRPr lang="en-GB" dirty="0"/>
                    </a:p>
                    <a:p>
                      <a:r>
                        <a:rPr lang="en-GB" dirty="0"/>
                        <a:t>occurri</a:t>
                      </a:r>
                      <a:r>
                        <a:rPr lang="en-US" altLang="en-GB" dirty="0"/>
                        <a:t>ng?</a:t>
                      </a:r>
                      <a:endParaRPr lang="en-US" altLang="en-GB" dirty="0"/>
                    </a:p>
                    <a:p>
                      <a:r>
                        <a:rPr lang="en-US" altLang="en-GB" dirty="0"/>
                        <a:t>Norwich, UK</a:t>
                      </a:r>
                      <a:endParaRPr lang="en-US" altLang="en-GB" dirty="0"/>
                    </a:p>
                  </a:txBody>
                  <a:tcPr>
                    <a:solidFill>
                      <a:srgbClr val="FFC000"/>
                    </a:solidFill>
                  </a:tcPr>
                </a:tc>
                <a:tc>
                  <a:txBody>
                    <a:bodyPr/>
                    <a:lstStyle/>
                    <a:p>
                      <a:r>
                        <a:rPr lang="en-GB" dirty="0"/>
                        <a:t>When was the problem first noticed?</a:t>
                      </a:r>
                      <a:endParaRPr lang="en-GB" dirty="0"/>
                    </a:p>
                    <a:p>
                      <a:endParaRPr lang="en-US" altLang="en-GB" dirty="0"/>
                    </a:p>
                    <a:p>
                      <a:r>
                        <a:rPr lang="en-US" altLang="en-GB" dirty="0"/>
                        <a:t>Over the past year</a:t>
                      </a:r>
                      <a:endParaRPr lang="en-US" altLang="en-GB" dirty="0"/>
                    </a:p>
                  </a:txBody>
                  <a:tcPr>
                    <a:solidFill>
                      <a:srgbClr val="FFFF00"/>
                    </a:solidFill>
                  </a:tcPr>
                </a:tc>
                <a:tc>
                  <a:txBody>
                    <a:bodyPr/>
                    <a:lstStyle/>
                    <a:p>
                      <a:r>
                        <a:rPr lang="en-GB" dirty="0"/>
                        <a:t>Who is impacted by the problem?</a:t>
                      </a:r>
                      <a:endParaRPr lang="en-GB" dirty="0"/>
                    </a:p>
                    <a:p>
                      <a:r>
                        <a:rPr lang="en-US" altLang="en-GB" dirty="0"/>
                        <a:t>Green Havens Florists</a:t>
                      </a:r>
                      <a:endParaRPr lang="en-US" altLang="en-GB" dirty="0"/>
                    </a:p>
                  </a:txBody>
                  <a:tcPr>
                    <a:solidFill>
                      <a:srgbClr val="92D050"/>
                    </a:solidFill>
                  </a:tcPr>
                </a:tc>
                <a:tc>
                  <a:txBody>
                    <a:bodyPr/>
                    <a:lstStyle/>
                    <a:p>
                      <a:r>
                        <a:rPr lang="en-GB" dirty="0"/>
                        <a:t>Why is the problem happening?</a:t>
                      </a:r>
                      <a:endParaRPr lang="en-GB" dirty="0"/>
                    </a:p>
                    <a:p>
                      <a:r>
                        <a:rPr lang="en-US" altLang="en-GB" dirty="0"/>
                        <a:t>New two shop with online delivery</a:t>
                      </a:r>
                      <a:endParaRPr lang="en-US" altLang="en-GB" dirty="0"/>
                    </a:p>
                  </a:txBody>
                  <a:tcPr>
                    <a:solidFill>
                      <a:srgbClr val="00B0F0"/>
                    </a:solidFill>
                  </a:tcPr>
                </a:tc>
                <a:tc>
                  <a:txBody>
                    <a:bodyPr/>
                    <a:lstStyle/>
                    <a:p>
                      <a:r>
                        <a:rPr lang="en-GB" dirty="0"/>
                        <a:t>How serious is the problem?</a:t>
                      </a:r>
                      <a:endParaRPr lang="en-GB" dirty="0"/>
                    </a:p>
                    <a:p>
                      <a:r>
                        <a:rPr lang="en-US" altLang="en-GB" dirty="0"/>
                        <a:t>Could lead to shop closoure</a:t>
                      </a:r>
                      <a:endParaRPr lang="en-US" altLang="en-GB" dirty="0"/>
                    </a:p>
                  </a:txBody>
                  <a:tcPr>
                    <a:solidFill>
                      <a:srgbClr val="0070C0"/>
                    </a:solidFill>
                  </a:tcPr>
                </a:tc>
                <a:tc>
                  <a:txBody>
                    <a:bodyPr/>
                    <a:lstStyle/>
                    <a:p>
                      <a:r>
                        <a:rPr lang="en-GB" dirty="0"/>
                        <a:t>How much money is being lo</a:t>
                      </a:r>
                      <a:r>
                        <a:rPr lang="en-US" altLang="en-GB" dirty="0"/>
                        <a:t>st?</a:t>
                      </a:r>
                      <a:endParaRPr lang="en-US" altLang="en-GB" dirty="0"/>
                    </a:p>
                    <a:p>
                      <a:r>
                        <a:rPr lang="en-US" altLang="en-GB" dirty="0"/>
                        <a:t>Can not be estimated, but according to writer 30% in one year.</a:t>
                      </a:r>
                      <a:endParaRPr lang="en-US" altLang="en-GB" dirty="0"/>
                    </a:p>
                  </a:txBody>
                  <a:tcPr>
                    <a:solidFill>
                      <a:srgbClr val="7030A0"/>
                    </a:solidFill>
                  </a:tcPr>
                </a:tc>
              </a:tr>
              <a:tr h="365760">
                <a:tc>
                  <a:txBody>
                    <a:bodyPr/>
                    <a:lstStyle/>
                    <a:p>
                      <a:pPr marL="285750" indent="-285750">
                        <a:buFont typeface="Arial" panose="020B0704020202020204" pitchFamily="34" charset="0"/>
                        <a:buChar char="•"/>
                      </a:pPr>
                      <a:r>
                        <a:rPr lang="en-US" altLang="en-GB" sz="1800" dirty="0"/>
                        <a:t>30% decline due to new shops opened and lack of funds</a:t>
                      </a:r>
                      <a:endParaRPr lang="en-US" altLang="en-GB" sz="1800" dirty="0"/>
                    </a:p>
                  </a:txBody>
                  <a:tcPr>
                    <a:solidFill>
                      <a:srgbClr val="FF0000"/>
                    </a:solidFill>
                  </a:tcPr>
                </a:tc>
                <a:tc>
                  <a:txBody>
                    <a:bodyPr/>
                    <a:lstStyle/>
                    <a:p>
                      <a:pPr marL="285750" indent="-285750">
                        <a:buFont typeface="Arial" panose="020B0704020202020204" pitchFamily="34" charset="0"/>
                        <a:buChar char="•"/>
                      </a:pPr>
                      <a:r>
                        <a:rPr lang="en-US" altLang="en-GB" dirty="0"/>
                        <a:t>In the east of England, Norwich, UK</a:t>
                      </a:r>
                      <a:endParaRPr lang="en-US" altLang="en-GB" dirty="0"/>
                    </a:p>
                  </a:txBody>
                  <a:tcPr>
                    <a:solidFill>
                      <a:srgbClr val="FFC000"/>
                    </a:solidFill>
                  </a:tcPr>
                </a:tc>
                <a:tc>
                  <a:txBody>
                    <a:bodyPr/>
                    <a:lstStyle/>
                    <a:p>
                      <a:pPr marL="285750" indent="-285750">
                        <a:buFont typeface="Arial" panose="020B0704020202020204" pitchFamily="34" charset="0"/>
                        <a:buChar char="•"/>
                      </a:pPr>
                      <a:r>
                        <a:rPr lang="en-US" altLang="en-GB" dirty="0"/>
                        <a:t>The shop was open ed 2016 and the problem happened in 2017. </a:t>
                      </a:r>
                      <a:endParaRPr lang="en-US" altLang="en-GB" dirty="0"/>
                    </a:p>
                  </a:txBody>
                  <a:tcPr>
                    <a:solidFill>
                      <a:srgbClr val="FFFF00"/>
                    </a:solidFill>
                  </a:tcPr>
                </a:tc>
                <a:tc>
                  <a:txBody>
                    <a:bodyPr/>
                    <a:lstStyle/>
                    <a:p>
                      <a:pPr marL="285750" indent="-285750">
                        <a:buFont typeface="Arial" panose="020B0704020202020204" pitchFamily="34" charset="0"/>
                        <a:buChar char="•"/>
                      </a:pPr>
                      <a:r>
                        <a:rPr lang="en-US" altLang="en-GB" dirty="0"/>
                        <a:t>Liam and Priya</a:t>
                      </a:r>
                      <a:endParaRPr lang="en-US" altLang="en-GB" dirty="0"/>
                    </a:p>
                    <a:p>
                      <a:pPr marL="285750" indent="-285750">
                        <a:buFont typeface="Arial" panose="020B0704020202020204" pitchFamily="34" charset="0"/>
                        <a:buChar char="•"/>
                      </a:pPr>
                      <a:r>
                        <a:rPr lang="en-US" altLang="en-GB" dirty="0"/>
                        <a:t>The founders of Green Havens Florist</a:t>
                      </a:r>
                      <a:endParaRPr lang="en-US" altLang="en-GB" dirty="0"/>
                    </a:p>
                  </a:txBody>
                  <a:tcPr>
                    <a:solidFill>
                      <a:srgbClr val="92D050"/>
                    </a:solidFill>
                  </a:tcPr>
                </a:tc>
                <a:tc>
                  <a:txBody>
                    <a:bodyPr/>
                    <a:lstStyle/>
                    <a:p>
                      <a:pPr marL="285750" indent="-285750">
                        <a:buFont typeface="Arial" panose="020B0704020202020204" pitchFamily="34" charset="0"/>
                        <a:buChar char="•"/>
                      </a:pPr>
                      <a:r>
                        <a:rPr lang="en-US" altLang="en-GB" dirty="0"/>
                        <a:t>The general shops that migrated from the environment</a:t>
                      </a:r>
                      <a:endParaRPr lang="en-US" altLang="en-GB" dirty="0"/>
                    </a:p>
                  </a:txBody>
                  <a:tcPr>
                    <a:solidFill>
                      <a:srgbClr val="00B0F0"/>
                    </a:solidFill>
                  </a:tcPr>
                </a:tc>
                <a:tc>
                  <a:txBody>
                    <a:bodyPr/>
                    <a:lstStyle/>
                    <a:p>
                      <a:pPr marL="285750" indent="-285750">
                        <a:buFont typeface="Arial" panose="020B0704020202020204" pitchFamily="34" charset="0"/>
                        <a:buChar char="•"/>
                      </a:pPr>
                      <a:r>
                        <a:rPr lang="en-US" altLang="en-GB" dirty="0"/>
                        <a:t>Could not support the continious decline in percentage lost</a:t>
                      </a:r>
                      <a:endParaRPr lang="en-US" altLang="en-GB" dirty="0"/>
                    </a:p>
                  </a:txBody>
                  <a:tcPr>
                    <a:solidFill>
                      <a:srgbClr val="0070C0"/>
                    </a:solidFill>
                  </a:tcPr>
                </a:tc>
                <a:tc>
                  <a:txBody>
                    <a:bodyPr/>
                    <a:lstStyle/>
                    <a:p>
                      <a:pPr marL="285750" indent="-285750">
                        <a:buFont typeface="Arial" panose="020B0704020202020204" pitchFamily="34" charset="0"/>
                        <a:buChar char="•"/>
                      </a:pPr>
                      <a:r>
                        <a:rPr lang="en-US" altLang="en-GB" sz="1800" dirty="0">
                          <a:sym typeface="+mn-ea"/>
                        </a:rPr>
                        <a:t>Can not be estimated, but according to writer 30% in one year.</a:t>
                      </a:r>
                      <a:endParaRPr lang="en-GB" dirty="0"/>
                    </a:p>
                  </a:txBody>
                  <a:tcPr>
                    <a:solidFill>
                      <a:srgbClr val="7030A0"/>
                    </a:solidFill>
                  </a:tcPr>
                </a:tc>
              </a:tr>
              <a:tr h="365760">
                <a:tc>
                  <a:txBody>
                    <a:bodyPr/>
                    <a:lstStyle/>
                    <a:p>
                      <a:pPr marL="285750" indent="-285750">
                        <a:buFont typeface="Arial" panose="020B0704020202020204" pitchFamily="34" charset="0"/>
                        <a:buChar char="•"/>
                      </a:pPr>
                      <a:r>
                        <a:rPr lang="en-GB" dirty="0"/>
                        <a:t>Details</a:t>
                      </a:r>
                      <a:endParaRPr lang="en-GB" dirty="0"/>
                    </a:p>
                  </a:txBody>
                  <a:tcPr>
                    <a:solidFill>
                      <a:srgbClr val="FF0000"/>
                    </a:solidFill>
                  </a:tcPr>
                </a:tc>
                <a:tc>
                  <a:txBody>
                    <a:bodyPr/>
                    <a:lstStyle/>
                    <a:p>
                      <a:pPr marL="285750" indent="-285750">
                        <a:buFont typeface="Arial" panose="020B0704020202020204" pitchFamily="34" charset="0"/>
                        <a:buChar char="•"/>
                      </a:pPr>
                      <a:r>
                        <a:rPr lang="en-GB" dirty="0"/>
                        <a:t>Details</a:t>
                      </a:r>
                      <a:endParaRPr lang="en-GB" dirty="0"/>
                    </a:p>
                  </a:txBody>
                  <a:tcPr>
                    <a:solidFill>
                      <a:srgbClr val="FFC000"/>
                    </a:solidFill>
                  </a:tcPr>
                </a:tc>
                <a:tc>
                  <a:txBody>
                    <a:bodyPr/>
                    <a:lstStyle/>
                    <a:p>
                      <a:pPr marL="285750" indent="-285750">
                        <a:buFont typeface="Arial" panose="020B0704020202020204" pitchFamily="34" charset="0"/>
                        <a:buChar char="•"/>
                      </a:pPr>
                      <a:r>
                        <a:rPr lang="en-GB" dirty="0"/>
                        <a:t>Details</a:t>
                      </a:r>
                      <a:endParaRPr lang="en-GB" dirty="0"/>
                    </a:p>
                  </a:txBody>
                  <a:tcPr>
                    <a:solidFill>
                      <a:srgbClr val="FFFF00"/>
                    </a:solidFill>
                  </a:tcPr>
                </a:tc>
                <a:tc>
                  <a:txBody>
                    <a:bodyPr/>
                    <a:lstStyle/>
                    <a:p>
                      <a:pPr marL="285750" indent="-285750">
                        <a:buFont typeface="Arial" panose="020B0704020202020204" pitchFamily="34" charset="0"/>
                        <a:buChar char="•"/>
                      </a:pPr>
                      <a:r>
                        <a:rPr lang="en-GB" dirty="0"/>
                        <a:t>Details</a:t>
                      </a:r>
                      <a:endParaRPr lang="en-GB" dirty="0"/>
                    </a:p>
                  </a:txBody>
                  <a:tcPr>
                    <a:solidFill>
                      <a:srgbClr val="92D050"/>
                    </a:solidFill>
                  </a:tcPr>
                </a:tc>
                <a:tc>
                  <a:txBody>
                    <a:bodyPr/>
                    <a:lstStyle/>
                    <a:p>
                      <a:pPr marL="285750" indent="-285750">
                        <a:buFont typeface="Arial" panose="020B0704020202020204" pitchFamily="34" charset="0"/>
                        <a:buChar char="•"/>
                      </a:pPr>
                      <a:r>
                        <a:rPr lang="en-GB" dirty="0"/>
                        <a:t>Details</a:t>
                      </a:r>
                      <a:endParaRPr lang="en-GB" dirty="0"/>
                    </a:p>
                  </a:txBody>
                  <a:tcPr>
                    <a:solidFill>
                      <a:srgbClr val="00B0F0"/>
                    </a:solidFill>
                  </a:tcPr>
                </a:tc>
                <a:tc>
                  <a:txBody>
                    <a:bodyPr/>
                    <a:lstStyle/>
                    <a:p>
                      <a:pPr marL="285750" indent="-285750">
                        <a:buFont typeface="Arial" panose="020B0704020202020204" pitchFamily="34" charset="0"/>
                        <a:buChar char="•"/>
                      </a:pPr>
                      <a:r>
                        <a:rPr lang="en-GB" dirty="0"/>
                        <a:t>Details</a:t>
                      </a:r>
                      <a:endParaRPr lang="en-GB" dirty="0"/>
                    </a:p>
                  </a:txBody>
                  <a:tcPr>
                    <a:solidFill>
                      <a:srgbClr val="0070C0"/>
                    </a:solidFill>
                  </a:tcPr>
                </a:tc>
                <a:tc>
                  <a:txBody>
                    <a:bodyPr/>
                    <a:lstStyle/>
                    <a:p>
                      <a:pPr marL="285750" indent="-285750">
                        <a:buFont typeface="Arial" panose="020B0704020202020204" pitchFamily="34" charset="0"/>
                        <a:buChar char="•"/>
                      </a:pPr>
                      <a:r>
                        <a:rPr lang="en-GB" dirty="0"/>
                        <a:t>Details</a:t>
                      </a:r>
                      <a:endParaRPr lang="en-GB" dirty="0"/>
                    </a:p>
                  </a:txBody>
                  <a:tcPr>
                    <a:solidFill>
                      <a:srgbClr val="7030A0"/>
                    </a:solidFill>
                  </a:tcPr>
                </a:tc>
              </a:tr>
              <a:tr h="365760">
                <a:tc>
                  <a:txBody>
                    <a:bodyPr/>
                    <a:lstStyle/>
                    <a:p>
                      <a:pPr marL="285750" indent="-285750">
                        <a:buFont typeface="Arial" panose="020B0704020202020204" pitchFamily="34" charset="0"/>
                        <a:buChar char="•"/>
                      </a:pPr>
                      <a:r>
                        <a:rPr lang="en-GB" dirty="0"/>
                        <a:t>Details</a:t>
                      </a:r>
                      <a:endParaRPr lang="en-GB" dirty="0"/>
                    </a:p>
                  </a:txBody>
                  <a:tcPr>
                    <a:solidFill>
                      <a:srgbClr val="FF0000"/>
                    </a:solidFill>
                  </a:tcPr>
                </a:tc>
                <a:tc>
                  <a:txBody>
                    <a:bodyPr/>
                    <a:lstStyle/>
                    <a:p>
                      <a:pPr marL="285750" indent="-285750">
                        <a:buFont typeface="Arial" panose="020B0704020202020204" pitchFamily="34" charset="0"/>
                        <a:buChar char="•"/>
                      </a:pPr>
                      <a:r>
                        <a:rPr lang="en-GB" dirty="0"/>
                        <a:t>Details</a:t>
                      </a:r>
                      <a:endParaRPr lang="en-GB" dirty="0"/>
                    </a:p>
                  </a:txBody>
                  <a:tcPr>
                    <a:solidFill>
                      <a:srgbClr val="FFC000"/>
                    </a:solidFill>
                  </a:tcPr>
                </a:tc>
                <a:tc>
                  <a:txBody>
                    <a:bodyPr/>
                    <a:lstStyle/>
                    <a:p>
                      <a:pPr marL="285750" indent="-285750">
                        <a:buFont typeface="Arial" panose="020B0704020202020204" pitchFamily="34" charset="0"/>
                        <a:buChar char="•"/>
                      </a:pPr>
                      <a:r>
                        <a:rPr lang="en-GB" dirty="0"/>
                        <a:t>Details</a:t>
                      </a:r>
                      <a:endParaRPr lang="en-GB" dirty="0"/>
                    </a:p>
                  </a:txBody>
                  <a:tcPr>
                    <a:solidFill>
                      <a:srgbClr val="FFFF00"/>
                    </a:solidFill>
                  </a:tcPr>
                </a:tc>
                <a:tc>
                  <a:txBody>
                    <a:bodyPr/>
                    <a:lstStyle/>
                    <a:p>
                      <a:pPr marL="285750" indent="-285750">
                        <a:buFont typeface="Arial" panose="020B0704020202020204" pitchFamily="34" charset="0"/>
                        <a:buChar char="•"/>
                      </a:pPr>
                      <a:r>
                        <a:rPr lang="en-GB" dirty="0"/>
                        <a:t>Details</a:t>
                      </a:r>
                      <a:endParaRPr lang="en-GB" dirty="0"/>
                    </a:p>
                  </a:txBody>
                  <a:tcPr>
                    <a:solidFill>
                      <a:srgbClr val="92D050"/>
                    </a:solidFill>
                  </a:tcPr>
                </a:tc>
                <a:tc>
                  <a:txBody>
                    <a:bodyPr/>
                    <a:lstStyle/>
                    <a:p>
                      <a:pPr marL="285750" indent="-285750">
                        <a:buFont typeface="Arial" panose="020B0704020202020204" pitchFamily="34" charset="0"/>
                        <a:buChar char="•"/>
                      </a:pPr>
                      <a:r>
                        <a:rPr lang="en-GB" dirty="0"/>
                        <a:t>Details</a:t>
                      </a:r>
                      <a:endParaRPr lang="en-GB" dirty="0"/>
                    </a:p>
                  </a:txBody>
                  <a:tcPr>
                    <a:solidFill>
                      <a:srgbClr val="00B0F0"/>
                    </a:solidFill>
                  </a:tcPr>
                </a:tc>
                <a:tc>
                  <a:txBody>
                    <a:bodyPr/>
                    <a:lstStyle/>
                    <a:p>
                      <a:pPr marL="285750" indent="-285750">
                        <a:buFont typeface="Arial" panose="020B0704020202020204" pitchFamily="34" charset="0"/>
                        <a:buChar char="•"/>
                      </a:pPr>
                      <a:r>
                        <a:rPr lang="en-GB" dirty="0"/>
                        <a:t>Details</a:t>
                      </a:r>
                      <a:endParaRPr lang="en-GB" dirty="0"/>
                    </a:p>
                  </a:txBody>
                  <a:tcPr>
                    <a:solidFill>
                      <a:srgbClr val="0070C0"/>
                    </a:solidFill>
                  </a:tcPr>
                </a:tc>
                <a:tc>
                  <a:txBody>
                    <a:bodyPr/>
                    <a:lstStyle/>
                    <a:p>
                      <a:pPr marL="285750" indent="-285750">
                        <a:buFont typeface="Arial" panose="020B0704020202020204" pitchFamily="34" charset="0"/>
                        <a:buChar char="•"/>
                      </a:pPr>
                      <a:r>
                        <a:rPr lang="en-GB" dirty="0"/>
                        <a:t>Details</a:t>
                      </a:r>
                      <a:endParaRPr lang="en-GB" dirty="0"/>
                    </a:p>
                  </a:txBody>
                  <a:tcPr>
                    <a:solidFill>
                      <a:srgbClr val="7030A0"/>
                    </a:solidFill>
                  </a:tcPr>
                </a:tc>
              </a:tr>
            </a:tbl>
          </a:graphicData>
        </a:graphic>
      </p:graphicFrame>
      <p:sp>
        <p:nvSpPr>
          <p:cNvPr id="6" name="TextBox 5"/>
          <p:cNvSpPr txBox="1"/>
          <p:nvPr/>
        </p:nvSpPr>
        <p:spPr>
          <a:xfrm>
            <a:off x="854075" y="635"/>
            <a:ext cx="10584815" cy="786765"/>
          </a:xfrm>
          <a:prstGeom prst="rect">
            <a:avLst/>
          </a:prstGeom>
          <a:noFill/>
        </p:spPr>
        <p:txBody>
          <a:bodyPr wrap="square">
            <a:noAutofit/>
          </a:bodyPr>
          <a:lstStyle/>
          <a:p>
            <a:r>
              <a:rPr lang="en-GB" sz="2800" b="1" u="sng" dirty="0">
                <a:latin typeface="Arial" panose="020B0704020202020204" pitchFamily="34" charset="0"/>
                <a:cs typeface="Arial" panose="020B0704020202020204" pitchFamily="34" charset="0"/>
              </a:rPr>
              <a:t>Based on your insight, apply a 5W2H model and discuss the information provided in your table (approx. 1 minute).</a:t>
            </a:r>
            <a:endParaRPr lang="en-GB" sz="2800" b="1" u="sng" dirty="0">
              <a:latin typeface="Arial" panose="020B0704020202020204" pitchFamily="34" charset="0"/>
              <a:cs typeface="Arial" panose="020B0704020202020204" pitchFamily="34" charset="0"/>
            </a:endParaRPr>
          </a:p>
          <a:p>
            <a:endParaRPr lang="en-GB" sz="3200" b="1" u="sng" dirty="0"/>
          </a:p>
        </p:txBody>
      </p:sp>
      <p:sp>
        <p:nvSpPr>
          <p:cNvPr id="3" name="TextBox 2"/>
          <p:cNvSpPr txBox="1"/>
          <p:nvPr/>
        </p:nvSpPr>
        <p:spPr>
          <a:xfrm>
            <a:off x="2261608" y="6311468"/>
            <a:ext cx="8850630" cy="368300"/>
          </a:xfrm>
          <a:prstGeom prst="rect">
            <a:avLst/>
          </a:prstGeom>
          <a:noFill/>
        </p:spPr>
        <p:txBody>
          <a:bodyPr wrap="square" rtlCol="0">
            <a:spAutoFit/>
          </a:bodyPr>
          <a:lstStyle/>
          <a:p>
            <a:pPr marL="285750" indent="-285750">
              <a:buFont typeface="Arial" panose="020B0704020202020204" pitchFamily="34" charset="0"/>
              <a:buChar char="•"/>
            </a:pPr>
            <a:r>
              <a:rPr lang="en-GB" b="1" dirty="0">
                <a:solidFill>
                  <a:srgbClr val="FF0000"/>
                </a:solidFill>
                <a:latin typeface="Arial" panose="020B0704020202020204" pitchFamily="34" charset="0"/>
                <a:cs typeface="Arial" panose="020B0704020202020204" pitchFamily="34" charset="0"/>
              </a:rPr>
              <a:t>Ensure</a:t>
            </a:r>
            <a:r>
              <a:rPr lang="en-US" altLang="en-GB" b="1" dirty="0">
                <a:solidFill>
                  <a:srgbClr val="FF0000"/>
                </a:solidFill>
                <a:latin typeface="Arial" panose="020B0704020202020204" pitchFamily="34" charset="0"/>
                <a:cs typeface="Arial" panose="020B0704020202020204" pitchFamily="34" charset="0"/>
              </a:rPr>
              <a:t>,</a:t>
            </a:r>
            <a:r>
              <a:rPr lang="en-GB" b="1" dirty="0">
                <a:solidFill>
                  <a:srgbClr val="FF0000"/>
                </a:solidFill>
                <a:latin typeface="Arial" panose="020B0704020202020204" pitchFamily="34" charset="0"/>
                <a:cs typeface="Arial" panose="020B0704020202020204" pitchFamily="34" charset="0"/>
              </a:rPr>
              <a:t> that </a:t>
            </a:r>
            <a:r>
              <a:rPr lang="en-US" altLang="en-GB" b="1" dirty="0">
                <a:solidFill>
                  <a:srgbClr val="FF0000"/>
                </a:solidFill>
                <a:latin typeface="Arial" panose="020B0704020202020204" pitchFamily="34" charset="0"/>
                <a:cs typeface="Arial" panose="020B0704020202020204" pitchFamily="34" charset="0"/>
              </a:rPr>
              <a:t>y</a:t>
            </a:r>
            <a:r>
              <a:rPr lang="en-GB" b="1" dirty="0">
                <a:solidFill>
                  <a:srgbClr val="FF0000"/>
                </a:solidFill>
                <a:latin typeface="Arial" panose="020B0704020202020204" pitchFamily="34" charset="0"/>
                <a:cs typeface="Arial" panose="020B0704020202020204" pitchFamily="34" charset="0"/>
              </a:rPr>
              <a:t>ou provide a reference source for the 5W2H model on this slide</a:t>
            </a:r>
            <a:endParaRPr lang="en-GB" dirty="0">
              <a:latin typeface="Arial" panose="020B0704020202020204" pitchFamily="34" charset="0"/>
              <a:cs typeface="Arial" panose="020B07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89116"/>
            <a:ext cx="10515600" cy="1179002"/>
          </a:xfrm>
        </p:spPr>
        <p:txBody>
          <a:bodyPr>
            <a:normAutofit fontScale="90000"/>
          </a:bodyPr>
          <a:lstStyle/>
          <a:p>
            <a:br>
              <a:rPr lang="en-GB" b="1" u="sng" dirty="0">
                <a:latin typeface="Arial" panose="020B0704020202020204" pitchFamily="34" charset="0"/>
                <a:cs typeface="Arial" panose="020B0704020202020204" pitchFamily="34" charset="0"/>
              </a:rPr>
            </a:br>
            <a:br>
              <a:rPr lang="en-GB" b="1" u="sng" dirty="0">
                <a:latin typeface="Arial" panose="020B0704020202020204" pitchFamily="34" charset="0"/>
                <a:cs typeface="Arial" panose="020B0704020202020204" pitchFamily="34" charset="0"/>
              </a:rPr>
            </a:br>
            <a:r>
              <a:rPr lang="en-GB" sz="3600" b="1" u="sng" dirty="0">
                <a:latin typeface="Arial" panose="020B0704020202020204" pitchFamily="34" charset="0"/>
                <a:cs typeface="Arial" panose="020B0704020202020204" pitchFamily="34" charset="0"/>
              </a:rPr>
              <a:t>Provide an application and discuss the information provided in your PESTEL Framework (approx. </a:t>
            </a:r>
            <a:br>
              <a:rPr lang="en-GB" sz="3600" b="1" u="sng" dirty="0">
                <a:latin typeface="Arial" panose="020B0704020202020204" pitchFamily="34" charset="0"/>
                <a:cs typeface="Arial" panose="020B0704020202020204" pitchFamily="34" charset="0"/>
              </a:rPr>
            </a:br>
            <a:r>
              <a:rPr lang="en-GB" sz="3600" b="1" u="sng" dirty="0">
                <a:latin typeface="Arial" panose="020B0704020202020204" pitchFamily="34" charset="0"/>
                <a:cs typeface="Arial" panose="020B0704020202020204" pitchFamily="34" charset="0"/>
              </a:rPr>
              <a:t>1 minute).</a:t>
            </a:r>
            <a:br>
              <a:rPr lang="en-GB" b="1" u="sng" dirty="0"/>
            </a:br>
            <a:br>
              <a:rPr lang="en-GB" b="1" dirty="0">
                <a:latin typeface="Arial" panose="020B0704020202020204" pitchFamily="34" charset="0"/>
                <a:cs typeface="Arial" panose="020B0704020202020204" pitchFamily="34" charset="0"/>
              </a:rPr>
            </a:br>
            <a:endParaRPr lang="en-GB" dirty="0"/>
          </a:p>
        </p:txBody>
      </p:sp>
      <p:sp>
        <p:nvSpPr>
          <p:cNvPr id="3" name="Content Placeholder 2"/>
          <p:cNvSpPr>
            <a:spLocks noGrp="1"/>
          </p:cNvSpPr>
          <p:nvPr>
            <p:ph idx="1"/>
          </p:nvPr>
        </p:nvSpPr>
        <p:spPr>
          <a:xfrm>
            <a:off x="682304" y="1763353"/>
            <a:ext cx="10671496" cy="4974328"/>
          </a:xfrm>
        </p:spPr>
        <p:txBody>
          <a:bodyPr>
            <a:normAutofit/>
          </a:bodyPr>
          <a:lstStyle/>
          <a:p>
            <a:endParaRPr lang="en-GB" dirty="0">
              <a:latin typeface="Arial" panose="020B0704020202020204" pitchFamily="34" charset="0"/>
              <a:cs typeface="Arial" panose="020B0704020202020204" pitchFamily="34" charset="0"/>
            </a:endParaRPr>
          </a:p>
          <a:p>
            <a:r>
              <a:rPr lang="en-GB" dirty="0">
                <a:latin typeface="Arial" panose="020B0704020202020204" pitchFamily="34" charset="0"/>
                <a:cs typeface="Arial" panose="020B0704020202020204" pitchFamily="34" charset="0"/>
              </a:rPr>
              <a:t>Here is the tabular PESTLE analysis of </a:t>
            </a:r>
            <a:r>
              <a:rPr lang="en-GB" sz="2800" b="1" dirty="0">
                <a:effectLst/>
                <a:latin typeface="Arial" panose="020B0704020202020204" pitchFamily="34" charset="0"/>
                <a:ea typeface="Aptos" panose="020B0004020202020204" pitchFamily="34" charset="0"/>
                <a:cs typeface="Arial" panose="020B0704020202020204" pitchFamily="34" charset="0"/>
              </a:rPr>
              <a:t>Olive Tree Bistro.</a:t>
            </a:r>
            <a:endParaRPr lang="en-GB" dirty="0">
              <a:latin typeface="Arial" panose="020B0704020202020204" pitchFamily="34" charset="0"/>
              <a:cs typeface="Arial" panose="020B0704020202020204" pitchFamily="34" charset="0"/>
            </a:endParaRPr>
          </a:p>
          <a:p>
            <a:endParaRPr lang="en-GB" dirty="0">
              <a:latin typeface="Arial" panose="020B0704020202020204" pitchFamily="34" charset="0"/>
              <a:cs typeface="Arial" panose="020B0704020202020204" pitchFamily="34" charset="0"/>
            </a:endParaRPr>
          </a:p>
          <a:p>
            <a:endParaRPr lang="en-GB" dirty="0">
              <a:latin typeface="Arial" panose="020B0704020202020204" pitchFamily="34" charset="0"/>
              <a:cs typeface="Arial" panose="020B0704020202020204" pitchFamily="34" charset="0"/>
            </a:endParaRPr>
          </a:p>
          <a:p>
            <a:endParaRPr lang="en-GB" dirty="0">
              <a:latin typeface="Arial" panose="020B0704020202020204" pitchFamily="34" charset="0"/>
              <a:cs typeface="Arial" panose="020B0704020202020204" pitchFamily="34" charset="0"/>
            </a:endParaRPr>
          </a:p>
          <a:p>
            <a:endParaRPr lang="en-GB" dirty="0">
              <a:latin typeface="Arial" panose="020B0704020202020204" pitchFamily="34" charset="0"/>
              <a:cs typeface="Arial" panose="020B0704020202020204" pitchFamily="34" charset="0"/>
            </a:endParaRPr>
          </a:p>
          <a:p>
            <a:endParaRPr lang="en-GB" dirty="0">
              <a:latin typeface="Arial" panose="020B0704020202020204" pitchFamily="34" charset="0"/>
              <a:cs typeface="Arial" panose="020B0704020202020204" pitchFamily="34" charset="0"/>
            </a:endParaRPr>
          </a:p>
          <a:p>
            <a:r>
              <a:rPr lang="en-GB" sz="1800" b="1" dirty="0">
                <a:solidFill>
                  <a:srgbClr val="FF0000"/>
                </a:solidFill>
                <a:latin typeface="Arial" panose="020B0704020202020204" pitchFamily="34" charset="0"/>
                <a:cs typeface="Arial" panose="020B0704020202020204" pitchFamily="34" charset="0"/>
              </a:rPr>
              <a:t>Ensure that you reference all the sources you have used in this discussion on this slide.</a:t>
            </a:r>
            <a:endParaRPr lang="en-GB" sz="1800" b="1" dirty="0">
              <a:solidFill>
                <a:srgbClr val="FF0000"/>
              </a:solidFill>
              <a:latin typeface="Arial" panose="020B0704020202020204" pitchFamily="34" charset="0"/>
              <a:cs typeface="Arial" panose="020B0704020202020204" pitchFamily="34" charset="0"/>
            </a:endParaRPr>
          </a:p>
          <a:p>
            <a:endParaRPr lang="en-GB" dirty="0">
              <a:latin typeface="Arial" panose="020B0704020202020204" pitchFamily="34" charset="0"/>
              <a:cs typeface="Arial" panose="020B0704020202020204" pitchFamily="34" charset="0"/>
            </a:endParaRPr>
          </a:p>
          <a:p>
            <a:endParaRPr lang="en-GB" dirty="0">
              <a:latin typeface="Arial" panose="020B0704020202020204" pitchFamily="34" charset="0"/>
              <a:cs typeface="Arial" panose="020B0704020202020204" pitchFamily="34" charset="0"/>
            </a:endParaRPr>
          </a:p>
          <a:p>
            <a:pPr marL="0" indent="0">
              <a:buNone/>
            </a:pPr>
            <a:endParaRPr lang="en-GB" dirty="0">
              <a:latin typeface="Arial" panose="020B0704020202020204" pitchFamily="34" charset="0"/>
              <a:cs typeface="Arial" panose="020B0704020202020204" pitchFamily="34" charset="0"/>
            </a:endParaRPr>
          </a:p>
          <a:p>
            <a:endParaRPr lang="en-GB" dirty="0">
              <a:latin typeface="Arial" panose="020B0704020202020204" pitchFamily="34" charset="0"/>
              <a:cs typeface="Arial" panose="020B0704020202020204" pitchFamily="34" charset="0"/>
            </a:endParaRPr>
          </a:p>
          <a:p>
            <a:endParaRPr lang="en-GB" dirty="0">
              <a:latin typeface="Arial" panose="020B0704020202020204" pitchFamily="34" charset="0"/>
              <a:cs typeface="Arial" panose="020B0704020202020204" pitchFamily="34" charset="0"/>
            </a:endParaRPr>
          </a:p>
          <a:p>
            <a:endParaRPr lang="en-GB" dirty="0">
              <a:latin typeface="Arial" panose="020B0704020202020204" pitchFamily="34" charset="0"/>
              <a:cs typeface="Arial" panose="020B0704020202020204" pitchFamily="34" charset="0"/>
            </a:endParaRPr>
          </a:p>
          <a:p>
            <a:endParaRPr lang="en-GB" dirty="0"/>
          </a:p>
        </p:txBody>
      </p:sp>
      <p:graphicFrame>
        <p:nvGraphicFramePr>
          <p:cNvPr id="7" name="Table 6"/>
          <p:cNvGraphicFramePr>
            <a:graphicFrameLocks noGrp="1"/>
          </p:cNvGraphicFramePr>
          <p:nvPr/>
        </p:nvGraphicFramePr>
        <p:xfrm>
          <a:off x="948904" y="2123386"/>
          <a:ext cx="9782355" cy="2980025"/>
        </p:xfrm>
        <a:graphic>
          <a:graphicData uri="http://schemas.openxmlformats.org/drawingml/2006/table">
            <a:tbl>
              <a:tblPr firstRow="1" bandRow="1">
                <a:tableStyleId>{5C22544A-7EE6-4342-B048-85BDC9FD1C3A}</a:tableStyleId>
              </a:tblPr>
              <a:tblGrid>
                <a:gridCol w="1594830"/>
                <a:gridCol w="1674466"/>
                <a:gridCol w="1661081"/>
                <a:gridCol w="1663784"/>
                <a:gridCol w="1376648"/>
                <a:gridCol w="1811546"/>
              </a:tblGrid>
              <a:tr h="1237856">
                <a:tc>
                  <a:txBody>
                    <a:bodyPr/>
                    <a:lstStyle/>
                    <a:p>
                      <a:endParaRPr lang="en-GB" sz="1600" dirty="0"/>
                    </a:p>
                    <a:p>
                      <a:pPr algn="ctr"/>
                      <a:r>
                        <a:rPr lang="en-GB" sz="2400" dirty="0">
                          <a:solidFill>
                            <a:schemeClr val="tx1"/>
                          </a:solidFill>
                        </a:rPr>
                        <a:t>Political  Factors</a:t>
                      </a:r>
                      <a:endParaRPr lang="en-GB" sz="2400" dirty="0">
                        <a:solidFill>
                          <a:schemeClr val="tx1"/>
                        </a:solidFill>
                      </a:endParaRP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endParaRPr lang="en-GB" sz="2400" dirty="0">
                        <a:solidFill>
                          <a:schemeClr val="tx1"/>
                        </a:solidFill>
                      </a:endParaRP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endParaRPr lang="en-GB" sz="2400" dirty="0">
                        <a:solidFill>
                          <a:schemeClr val="tx1"/>
                        </a:solidFill>
                      </a:endParaRP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endParaRPr lang="en-GB" sz="2000" dirty="0">
                        <a:solidFill>
                          <a:schemeClr val="tx1"/>
                        </a:solidFill>
                      </a:endParaRPr>
                    </a:p>
                    <a:p>
                      <a:pPr algn="ctr"/>
                      <a:r>
                        <a:rPr lang="en-GB" sz="2000" dirty="0">
                          <a:solidFill>
                            <a:schemeClr val="tx1"/>
                          </a:solidFill>
                        </a:rPr>
                        <a:t>Factors</a:t>
                      </a:r>
                      <a:endParaRPr lang="en-GB" sz="2000" dirty="0">
                        <a:solidFill>
                          <a:schemeClr val="tx1"/>
                        </a:solidFill>
                      </a:endParaRP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endParaRPr lang="en-GB" sz="2400" dirty="0">
                        <a:solidFill>
                          <a:schemeClr val="tx1"/>
                        </a:solidFill>
                      </a:endParaRP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endParaRPr lang="en-GB" sz="2000" dirty="0">
                        <a:solidFill>
                          <a:schemeClr val="tx1"/>
                        </a:solidFill>
                      </a:endParaRPr>
                    </a:p>
                  </a:txBody>
                  <a:tcPr>
                    <a:pattFill prst="pct40">
                      <a:fgClr>
                        <a:schemeClr val="accent1"/>
                      </a:fgClr>
                      <a:bgClr>
                        <a:schemeClr val="bg1"/>
                      </a:bgClr>
                    </a:pattFill>
                  </a:tcPr>
                </a:tc>
              </a:tr>
              <a:tr h="1742169">
                <a:tc>
                  <a:txBody>
                    <a:bodyPr/>
                    <a:lstStyle/>
                    <a:p>
                      <a:pPr marL="285750" indent="-285750">
                        <a:buFont typeface="Wingdings" panose="05000000000000000000" pitchFamily="2" charset="2"/>
                        <a:buChar char="§"/>
                      </a:pPr>
                      <a:r>
                        <a:rPr lang="en-US" altLang="en-GB" sz="1400" b="1" dirty="0"/>
                        <a:t>Decision making by the government</a:t>
                      </a:r>
                      <a:endParaRPr lang="en-US" altLang="en-GB" sz="1400" b="1" dirty="0"/>
                    </a:p>
                    <a:p>
                      <a:pPr marL="285750" indent="-285750">
                        <a:buFont typeface="Wingdings" panose="05000000000000000000" pitchFamily="2" charset="2"/>
                        <a:buChar char="§"/>
                      </a:pPr>
                      <a:r>
                        <a:rPr lang="en-US" altLang="en-GB" sz="1400" b="1" dirty="0"/>
                        <a:t>Corruption levels</a:t>
                      </a:r>
                      <a:endParaRPr lang="en-US" altLang="en-GB" sz="1400" b="1" dirty="0"/>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US" altLang="en-GB" sz="1400" b="1" dirty="0">
                          <a:sym typeface="+mn-ea"/>
                        </a:rPr>
                        <a:t>Increase in tax</a:t>
                      </a:r>
                      <a:endParaRPr lang="en-GB" sz="1400" b="1" dirty="0"/>
                    </a:p>
                    <a:p>
                      <a:pPr marL="285750" indent="-285750">
                        <a:buFont typeface="Wingdings" panose="05000000000000000000" pitchFamily="2" charset="2"/>
                        <a:buChar char="§"/>
                      </a:pPr>
                      <a:r>
                        <a:rPr lang="en-US" altLang="en-GB" sz="1400" b="1" dirty="0"/>
                        <a:t>Lack of funds</a:t>
                      </a:r>
                      <a:endParaRPr lang="en-GB" sz="1400" b="1" dirty="0"/>
                    </a:p>
                    <a:p>
                      <a:endParaRPr lang="en-GB" sz="1400" b="1" dirty="0"/>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US" altLang="en-GB" sz="1400" b="1" dirty="0"/>
                        <a:t>Education level</a:t>
                      </a:r>
                      <a:endParaRPr lang="en-GB" sz="1400" b="1" dirty="0"/>
                    </a:p>
                    <a:p>
                      <a:pPr marL="285750" indent="-285750">
                        <a:buFont typeface="Wingdings" panose="05000000000000000000" pitchFamily="2" charset="2"/>
                        <a:buChar char="§"/>
                      </a:pPr>
                      <a:r>
                        <a:rPr lang="en-US" altLang="en-GB" sz="1400" b="1" dirty="0"/>
                        <a:t>People’s choice</a:t>
                      </a:r>
                      <a:endParaRPr lang="en-US" altLang="en-GB" sz="14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US" altLang="en-GB" sz="1400" b="1" dirty="0"/>
                        <a:t>Cybersecurity</a:t>
                      </a:r>
                      <a:endParaRPr lang="en-GB" sz="1400" b="1" dirty="0"/>
                    </a:p>
                    <a:p>
                      <a:pPr marL="285750" indent="-285750">
                        <a:buFont typeface="Wingdings" panose="05000000000000000000" pitchFamily="2" charset="2"/>
                        <a:buChar char="§"/>
                      </a:pPr>
                      <a:r>
                        <a:rPr lang="en-US" altLang="en-GB" sz="1400" b="1" dirty="0"/>
                        <a:t>Digital advancement</a:t>
                      </a:r>
                      <a:endParaRPr lang="en-GB" sz="1400" b="1" dirty="0"/>
                    </a:p>
                    <a:p>
                      <a:endParaRPr lang="en-GB" sz="1400" b="1" dirty="0"/>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US" altLang="en-GB" sz="1400" b="1" dirty="0"/>
                        <a:t>Government policy</a:t>
                      </a:r>
                      <a:endParaRPr lang="en-US" altLang="en-GB" sz="1400" b="1" dirty="0"/>
                    </a:p>
                    <a:p>
                      <a:pPr marL="285750" indent="-285750">
                        <a:buFont typeface="Wingdings" panose="05000000000000000000" pitchFamily="2" charset="2"/>
                        <a:buChar char="§"/>
                      </a:pPr>
                      <a:r>
                        <a:rPr lang="en-US" altLang="en-GB" sz="1400" b="1" dirty="0"/>
                        <a:t>Data protection</a:t>
                      </a:r>
                      <a:endParaRPr lang="en-GB" sz="1400" b="1" dirty="0"/>
                    </a:p>
                    <a:p>
                      <a:endParaRPr lang="en-GB" sz="1400" b="1" dirty="0"/>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US" altLang="en-GB" sz="1400" b="1" dirty="0"/>
                        <a:t>Polution</a:t>
                      </a:r>
                      <a:endParaRPr lang="en-GB" sz="1400" b="1" dirty="0"/>
                    </a:p>
                    <a:p>
                      <a:pPr marL="285750" indent="-285750">
                        <a:buFont typeface="Wingdings" panose="05000000000000000000" pitchFamily="2" charset="2"/>
                        <a:buChar char="§"/>
                      </a:pPr>
                      <a:r>
                        <a:rPr lang="en-US" altLang="en-GB" sz="1400" b="1" dirty="0"/>
                        <a:t>Global warming</a:t>
                      </a:r>
                      <a:endParaRPr lang="en-GB" sz="1400" b="1" dirty="0"/>
                    </a:p>
                    <a:p>
                      <a:endParaRPr lang="en-GB" sz="1400" b="1" dirty="0"/>
                    </a:p>
                  </a:txBody>
                  <a:tcPr>
                    <a:pattFill prst="pct40">
                      <a:fgClr>
                        <a:srgbClr val="0070C0"/>
                      </a:fgClr>
                      <a:bgClr>
                        <a:schemeClr val="bg1"/>
                      </a:bgClr>
                    </a:pattFill>
                  </a:tcPr>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sp>
      <p:cxnSp>
        <p:nvCxnSpPr>
          <p:cNvPr id="4" name="Straight Connector 3"/>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704020202020204" pitchFamily="34" charset="0"/>
                <a:cs typeface="Arial" panose="020B0704020202020204" pitchFamily="34" charset="0"/>
              </a:rPr>
              <a:t>Methods</a:t>
            </a:r>
            <a:endParaRPr lang="en-GB" sz="2400" b="1" dirty="0">
              <a:solidFill>
                <a:srgbClr val="FFC000"/>
              </a:solidFill>
              <a:latin typeface="Arial" panose="020B0704020202020204" pitchFamily="34" charset="0"/>
              <a:cs typeface="Arial" panose="020B0704020202020204" pitchFamily="34" charset="0"/>
            </a:endParaRPr>
          </a:p>
        </p:txBody>
      </p:sp>
      <p:sp>
        <p:nvSpPr>
          <p:cNvPr id="32" name="TextBox 31"/>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704020202020204" pitchFamily="34" charset="0"/>
                <a:cs typeface="Arial" panose="020B0704020202020204" pitchFamily="34" charset="0"/>
              </a:rPr>
              <a:t>Machines</a:t>
            </a:r>
            <a:endParaRPr lang="en-GB" sz="2400" b="1" dirty="0">
              <a:solidFill>
                <a:srgbClr val="FF0000"/>
              </a:solidFill>
              <a:latin typeface="Arial" panose="020B0704020202020204" pitchFamily="34" charset="0"/>
              <a:cs typeface="Arial" panose="020B0704020202020204" pitchFamily="34" charset="0"/>
            </a:endParaRPr>
          </a:p>
        </p:txBody>
      </p:sp>
      <p:sp>
        <p:nvSpPr>
          <p:cNvPr id="33" name="TextBox 32"/>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704020202020204" pitchFamily="34" charset="0"/>
                <a:cs typeface="Arial" panose="020B0704020202020204" pitchFamily="34" charset="0"/>
              </a:rPr>
              <a:t>People</a:t>
            </a:r>
            <a:endParaRPr lang="en-GB" sz="2400" b="1" dirty="0">
              <a:solidFill>
                <a:srgbClr val="C00000"/>
              </a:solidFill>
              <a:latin typeface="Arial" panose="020B0704020202020204" pitchFamily="34" charset="0"/>
              <a:cs typeface="Arial" panose="020B0704020202020204" pitchFamily="34" charset="0"/>
            </a:endParaRPr>
          </a:p>
        </p:txBody>
      </p:sp>
      <p:sp>
        <p:nvSpPr>
          <p:cNvPr id="34" name="TextBox 33"/>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704020202020204" pitchFamily="34" charset="0"/>
                <a:cs typeface="Arial" panose="020B0704020202020204" pitchFamily="34" charset="0"/>
              </a:rPr>
              <a:t>Materials</a:t>
            </a:r>
            <a:endParaRPr lang="en-GB" sz="2400" b="1" dirty="0">
              <a:solidFill>
                <a:srgbClr val="7030A0"/>
              </a:solidFill>
              <a:latin typeface="Arial" panose="020B0704020202020204" pitchFamily="34" charset="0"/>
              <a:cs typeface="Arial" panose="020B0704020202020204" pitchFamily="34" charset="0"/>
            </a:endParaRPr>
          </a:p>
        </p:txBody>
      </p:sp>
      <p:sp>
        <p:nvSpPr>
          <p:cNvPr id="35" name="TextBox 34"/>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704020202020204" pitchFamily="34" charset="0"/>
                <a:cs typeface="Arial" panose="020B0704020202020204" pitchFamily="34" charset="0"/>
              </a:rPr>
              <a:t>Measurement</a:t>
            </a:r>
            <a:endParaRPr lang="en-GB" sz="2400" b="1" dirty="0">
              <a:solidFill>
                <a:srgbClr val="00B0F0"/>
              </a:solidFill>
              <a:latin typeface="Arial" panose="020B0704020202020204" pitchFamily="34" charset="0"/>
              <a:cs typeface="Arial" panose="020B0704020202020204" pitchFamily="34" charset="0"/>
            </a:endParaRPr>
          </a:p>
        </p:txBody>
      </p:sp>
      <p:sp>
        <p:nvSpPr>
          <p:cNvPr id="36" name="TextBox 35"/>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704020202020204" pitchFamily="34" charset="0"/>
                <a:cs typeface="Arial" panose="020B0704020202020204" pitchFamily="34" charset="0"/>
              </a:rPr>
              <a:t>Environment</a:t>
            </a:r>
            <a:endParaRPr lang="en-GB" sz="2400" b="1" dirty="0">
              <a:solidFill>
                <a:srgbClr val="00B050"/>
              </a:solidFill>
              <a:latin typeface="Arial" panose="020B0704020202020204" pitchFamily="34" charset="0"/>
              <a:cs typeface="Arial" panose="020B0704020202020204" pitchFamily="34" charset="0"/>
            </a:endParaRPr>
          </a:p>
        </p:txBody>
      </p:sp>
      <p:sp>
        <p:nvSpPr>
          <p:cNvPr id="38" name="TextBox 37"/>
          <p:cNvSpPr txBox="1">
            <a:spLocks noGrp="1" noRot="1" noMove="1" noResize="1" noEditPoints="1" noAdjustHandles="1" noChangeArrowheads="1" noChangeShapeType="1"/>
          </p:cNvSpPr>
          <p:nvPr/>
        </p:nvSpPr>
        <p:spPr>
          <a:xfrm>
            <a:off x="9424002" y="3186737"/>
            <a:ext cx="2167128" cy="275590"/>
          </a:xfrm>
          <a:prstGeom prst="rect">
            <a:avLst/>
          </a:prstGeom>
          <a:noFill/>
          <a:ln w="57150">
            <a:solidFill>
              <a:schemeClr val="tx1"/>
            </a:solidFill>
          </a:ln>
        </p:spPr>
        <p:txBody>
          <a:bodyPr wrap="square" rtlCol="0">
            <a:spAutoFit/>
          </a:bodyPr>
          <a:lstStyle/>
          <a:p>
            <a:r>
              <a:rPr lang="en-GB" sz="1200" b="1" dirty="0">
                <a:latin typeface="Arial" panose="020B0704020202020204" pitchFamily="34" charset="0"/>
                <a:cs typeface="Arial" panose="020B0704020202020204" pitchFamily="34" charset="0"/>
              </a:rPr>
              <a:t>Root Problem</a:t>
            </a:r>
            <a:endParaRPr lang="en-GB" sz="1200" b="1" dirty="0">
              <a:latin typeface="Arial" panose="020B0704020202020204" pitchFamily="34" charset="0"/>
              <a:cs typeface="Arial" panose="020B0704020202020204" pitchFamily="34" charset="0"/>
            </a:endParaRPr>
          </a:p>
        </p:txBody>
      </p:sp>
      <p:sp>
        <p:nvSpPr>
          <p:cNvPr id="22" name="TextBox 21"/>
          <p:cNvSpPr txBox="1">
            <a:spLocks noGrp="1" noRot="1" noMove="1" noResize="1" noEditPoints="1" noAdjustHandles="1" noChangeArrowheads="1" noChangeShapeType="1"/>
          </p:cNvSpPr>
          <p:nvPr/>
        </p:nvSpPr>
        <p:spPr>
          <a:xfrm>
            <a:off x="6369413" y="4416742"/>
            <a:ext cx="2207594" cy="275590"/>
          </a:xfrm>
          <a:prstGeom prst="rect">
            <a:avLst/>
          </a:prstGeom>
          <a:noFill/>
          <a:ln w="12700">
            <a:solidFill>
              <a:schemeClr val="tx1"/>
            </a:solidFill>
          </a:ln>
        </p:spPr>
        <p:txBody>
          <a:bodyPr wrap="square" rtlCol="0">
            <a:spAutoFit/>
          </a:bodyPr>
          <a:lstStyle/>
          <a:p>
            <a:r>
              <a:rPr lang="en-US" altLang="en-GB" sz="1200" dirty="0">
                <a:latin typeface="Arial" panose="020B0704020202020204" pitchFamily="34" charset="0"/>
                <a:cs typeface="Arial" panose="020B0704020202020204" pitchFamily="34" charset="0"/>
              </a:rPr>
              <a:t>Noise </a:t>
            </a:r>
            <a:endParaRPr lang="en-GB" sz="1200" dirty="0">
              <a:latin typeface="Arial" panose="020B0704020202020204" pitchFamily="34" charset="0"/>
              <a:cs typeface="Arial" panose="020B0704020202020204" pitchFamily="34" charset="0"/>
            </a:endParaRPr>
          </a:p>
        </p:txBody>
      </p:sp>
      <p:sp>
        <p:nvSpPr>
          <p:cNvPr id="23" name="TextBox 22"/>
          <p:cNvSpPr txBox="1">
            <a:spLocks noGrp="1" noRot="1" noMove="1" noResize="1" noEditPoints="1" noAdjustHandles="1" noChangeArrowheads="1" noChangeShapeType="1"/>
          </p:cNvSpPr>
          <p:nvPr/>
        </p:nvSpPr>
        <p:spPr>
          <a:xfrm>
            <a:off x="6377453" y="3799203"/>
            <a:ext cx="2207594" cy="275590"/>
          </a:xfrm>
          <a:prstGeom prst="rect">
            <a:avLst/>
          </a:prstGeom>
          <a:noFill/>
          <a:ln w="12700">
            <a:solidFill>
              <a:schemeClr val="tx1"/>
            </a:solidFill>
          </a:ln>
        </p:spPr>
        <p:txBody>
          <a:bodyPr wrap="square" rtlCol="0">
            <a:spAutoFit/>
          </a:bodyPr>
          <a:lstStyle/>
          <a:p>
            <a:r>
              <a:rPr lang="en-US" altLang="en-GB" sz="1200" dirty="0">
                <a:latin typeface="Arial" panose="020B0704020202020204" pitchFamily="34" charset="0"/>
                <a:cs typeface="Arial" panose="020B0704020202020204" pitchFamily="34" charset="0"/>
              </a:rPr>
              <a:t>Temperaturte </a:t>
            </a:r>
            <a:endParaRPr lang="en-GB" sz="1200" dirty="0">
              <a:latin typeface="Arial" panose="020B0704020202020204" pitchFamily="34" charset="0"/>
              <a:cs typeface="Arial" panose="020B0704020202020204" pitchFamily="34" charset="0"/>
            </a:endParaRPr>
          </a:p>
        </p:txBody>
      </p:sp>
      <p:sp>
        <p:nvSpPr>
          <p:cNvPr id="24" name="TextBox 23"/>
          <p:cNvSpPr txBox="1">
            <a:spLocks noGrp="1" noRot="1" noMove="1" noResize="1" noEditPoints="1" noAdjustHandles="1" noChangeArrowheads="1" noChangeShapeType="1"/>
          </p:cNvSpPr>
          <p:nvPr/>
        </p:nvSpPr>
        <p:spPr>
          <a:xfrm>
            <a:off x="6405359" y="2241614"/>
            <a:ext cx="2207594" cy="275590"/>
          </a:xfrm>
          <a:prstGeom prst="rect">
            <a:avLst/>
          </a:prstGeom>
          <a:noFill/>
          <a:ln w="12700">
            <a:solidFill>
              <a:schemeClr val="tx1"/>
            </a:solidFill>
          </a:ln>
        </p:spPr>
        <p:txBody>
          <a:bodyPr wrap="square" rtlCol="0">
            <a:spAutoFit/>
          </a:bodyPr>
          <a:lstStyle/>
          <a:p>
            <a:r>
              <a:rPr lang="en-US" altLang="en-GB" sz="1200" dirty="0">
                <a:latin typeface="Arial" panose="020B0704020202020204" pitchFamily="34" charset="0"/>
                <a:cs typeface="Arial" panose="020B0704020202020204" pitchFamily="34" charset="0"/>
              </a:rPr>
              <a:t>Family issue </a:t>
            </a:r>
            <a:endParaRPr lang="en-GB" sz="1200" dirty="0">
              <a:latin typeface="Arial" panose="020B0704020202020204" pitchFamily="34" charset="0"/>
              <a:cs typeface="Arial" panose="020B0704020202020204" pitchFamily="34" charset="0"/>
            </a:endParaRPr>
          </a:p>
        </p:txBody>
      </p:sp>
      <p:sp>
        <p:nvSpPr>
          <p:cNvPr id="25" name="TextBox 24"/>
          <p:cNvSpPr txBox="1">
            <a:spLocks noGrp="1" noRot="1" noMove="1" noResize="1" noEditPoints="1" noAdjustHandles="1" noChangeArrowheads="1" noChangeShapeType="1"/>
          </p:cNvSpPr>
          <p:nvPr/>
        </p:nvSpPr>
        <p:spPr>
          <a:xfrm>
            <a:off x="6405359" y="2814221"/>
            <a:ext cx="2207594" cy="275590"/>
          </a:xfrm>
          <a:prstGeom prst="rect">
            <a:avLst/>
          </a:prstGeom>
          <a:noFill/>
          <a:ln w="12700">
            <a:solidFill>
              <a:schemeClr val="tx1"/>
            </a:solidFill>
          </a:ln>
        </p:spPr>
        <p:txBody>
          <a:bodyPr wrap="square" rtlCol="0">
            <a:spAutoFit/>
          </a:bodyPr>
          <a:lstStyle/>
          <a:p>
            <a:r>
              <a:rPr lang="en-US" altLang="en-GB" sz="1200" dirty="0">
                <a:latin typeface="Arial" panose="020B0704020202020204" pitchFamily="34" charset="0"/>
                <a:cs typeface="Arial" panose="020B0704020202020204" pitchFamily="34" charset="0"/>
              </a:rPr>
              <a:t>Lack of training </a:t>
            </a:r>
            <a:endParaRPr lang="en-GB" sz="1200" dirty="0">
              <a:latin typeface="Arial" panose="020B0704020202020204" pitchFamily="34" charset="0"/>
              <a:cs typeface="Arial" panose="020B0704020202020204" pitchFamily="34" charset="0"/>
            </a:endParaRPr>
          </a:p>
        </p:txBody>
      </p:sp>
      <p:sp>
        <p:nvSpPr>
          <p:cNvPr id="26" name="TextBox 25"/>
          <p:cNvSpPr txBox="1">
            <a:spLocks noGrp="1" noRot="1" noMove="1" noResize="1" noEditPoints="1" noAdjustHandles="1" noChangeArrowheads="1" noChangeShapeType="1"/>
          </p:cNvSpPr>
          <p:nvPr/>
        </p:nvSpPr>
        <p:spPr>
          <a:xfrm>
            <a:off x="3506303" y="4416742"/>
            <a:ext cx="2207594" cy="275590"/>
          </a:xfrm>
          <a:prstGeom prst="rect">
            <a:avLst/>
          </a:prstGeom>
          <a:noFill/>
          <a:ln w="12700">
            <a:solidFill>
              <a:schemeClr val="tx1"/>
            </a:solidFill>
          </a:ln>
        </p:spPr>
        <p:txBody>
          <a:bodyPr wrap="square" rtlCol="0">
            <a:spAutoFit/>
          </a:bodyPr>
          <a:lstStyle/>
          <a:p>
            <a:r>
              <a:rPr lang="en-US" altLang="en-GB" sz="1200" dirty="0">
                <a:latin typeface="Arial" panose="020B0704020202020204" pitchFamily="34" charset="0"/>
                <a:cs typeface="Arial" panose="020B0704020202020204" pitchFamily="34" charset="0"/>
              </a:rPr>
              <a:t>Incorect reading </a:t>
            </a:r>
            <a:endParaRPr lang="en-GB" sz="1200" dirty="0">
              <a:latin typeface="Arial" panose="020B0704020202020204" pitchFamily="34" charset="0"/>
              <a:cs typeface="Arial" panose="020B0704020202020204" pitchFamily="34" charset="0"/>
            </a:endParaRPr>
          </a:p>
        </p:txBody>
      </p:sp>
      <p:sp>
        <p:nvSpPr>
          <p:cNvPr id="27" name="TextBox 26"/>
          <p:cNvSpPr txBox="1">
            <a:spLocks noGrp="1" noRot="1" noMove="1" noResize="1" noEditPoints="1" noAdjustHandles="1" noChangeArrowheads="1" noChangeShapeType="1"/>
          </p:cNvSpPr>
          <p:nvPr/>
        </p:nvSpPr>
        <p:spPr>
          <a:xfrm>
            <a:off x="3545260" y="3791588"/>
            <a:ext cx="2207594" cy="275590"/>
          </a:xfrm>
          <a:prstGeom prst="rect">
            <a:avLst/>
          </a:prstGeom>
          <a:noFill/>
          <a:ln w="12700">
            <a:solidFill>
              <a:schemeClr val="tx1"/>
            </a:solidFill>
          </a:ln>
        </p:spPr>
        <p:txBody>
          <a:bodyPr wrap="square" rtlCol="0">
            <a:spAutoFit/>
          </a:bodyPr>
          <a:lstStyle/>
          <a:p>
            <a:r>
              <a:rPr lang="en-US" altLang="en-GB" sz="1200" dirty="0">
                <a:latin typeface="Arial" panose="020B0704020202020204" pitchFamily="34" charset="0"/>
                <a:cs typeface="Arial" panose="020B0704020202020204" pitchFamily="34" charset="0"/>
              </a:rPr>
              <a:t>Faulty measuring tools</a:t>
            </a:r>
            <a:endParaRPr lang="en-GB" sz="1200" dirty="0">
              <a:latin typeface="Arial" panose="020B0704020202020204" pitchFamily="34" charset="0"/>
              <a:cs typeface="Arial" panose="020B0704020202020204" pitchFamily="34" charset="0"/>
            </a:endParaRPr>
          </a:p>
        </p:txBody>
      </p:sp>
      <p:sp>
        <p:nvSpPr>
          <p:cNvPr id="28" name="TextBox 27"/>
          <p:cNvSpPr txBox="1">
            <a:spLocks noGrp="1" noRot="1" noMove="1" noResize="1" noEditPoints="1" noAdjustHandles="1" noChangeArrowheads="1" noChangeShapeType="1"/>
          </p:cNvSpPr>
          <p:nvPr/>
        </p:nvSpPr>
        <p:spPr>
          <a:xfrm>
            <a:off x="614996" y="4389626"/>
            <a:ext cx="2207594" cy="275590"/>
          </a:xfrm>
          <a:prstGeom prst="rect">
            <a:avLst/>
          </a:prstGeom>
          <a:noFill/>
          <a:ln w="12700">
            <a:solidFill>
              <a:schemeClr val="tx1"/>
            </a:solidFill>
          </a:ln>
        </p:spPr>
        <p:txBody>
          <a:bodyPr wrap="square" rtlCol="0">
            <a:spAutoFit/>
          </a:bodyPr>
          <a:lstStyle/>
          <a:p>
            <a:r>
              <a:rPr lang="en-US" altLang="en-GB" sz="1200" dirty="0">
                <a:latin typeface="Arial" panose="020B0704020202020204" pitchFamily="34" charset="0"/>
                <a:cs typeface="Arial" panose="020B0704020202020204" pitchFamily="34" charset="0"/>
              </a:rPr>
              <a:t>Low quality </a:t>
            </a:r>
            <a:r>
              <a:rPr lang="en-US" sz="1200" dirty="0">
                <a:latin typeface="Arial" panose="020B0704020202020204" pitchFamily="34" charset="0"/>
                <a:cs typeface="Arial" panose="020B0704020202020204" pitchFamily="34" charset="0"/>
              </a:rPr>
              <a:t>Product</a:t>
            </a:r>
            <a:endParaRPr lang="en-US" sz="1200" dirty="0">
              <a:latin typeface="Arial" panose="020B0704020202020204" pitchFamily="34" charset="0"/>
              <a:cs typeface="Arial" panose="020B0704020202020204" pitchFamily="34" charset="0"/>
            </a:endParaRPr>
          </a:p>
        </p:txBody>
      </p:sp>
      <p:sp>
        <p:nvSpPr>
          <p:cNvPr id="29" name="TextBox 28"/>
          <p:cNvSpPr txBox="1">
            <a:spLocks noGrp="1" noRot="1" noMove="1" noResize="1" noEditPoints="1" noAdjustHandles="1" noChangeArrowheads="1" noChangeShapeType="1"/>
          </p:cNvSpPr>
          <p:nvPr/>
        </p:nvSpPr>
        <p:spPr>
          <a:xfrm>
            <a:off x="614996" y="3799203"/>
            <a:ext cx="2207594" cy="275590"/>
          </a:xfrm>
          <a:prstGeom prst="rect">
            <a:avLst/>
          </a:prstGeom>
          <a:noFill/>
          <a:ln w="12700">
            <a:solidFill>
              <a:schemeClr val="tx1"/>
            </a:solidFill>
          </a:ln>
        </p:spPr>
        <p:txBody>
          <a:bodyPr wrap="square" rtlCol="0">
            <a:spAutoFit/>
          </a:bodyPr>
          <a:lstStyle/>
          <a:p>
            <a:r>
              <a:rPr lang="en-US" altLang="en-GB" sz="1200" dirty="0">
                <a:latin typeface="Arial" panose="020B0704020202020204" pitchFamily="34" charset="0"/>
                <a:cs typeface="Arial" panose="020B0704020202020204" pitchFamily="34" charset="0"/>
              </a:rPr>
              <a:t>Uniform </a:t>
            </a:r>
            <a:endParaRPr lang="en-US" altLang="en-GB" sz="1200" dirty="0">
              <a:latin typeface="Arial" panose="020B0704020202020204" pitchFamily="34" charset="0"/>
              <a:cs typeface="Arial" panose="020B0704020202020204" pitchFamily="34" charset="0"/>
            </a:endParaRPr>
          </a:p>
        </p:txBody>
      </p:sp>
      <p:sp>
        <p:nvSpPr>
          <p:cNvPr id="30" name="TextBox 29"/>
          <p:cNvSpPr txBox="1">
            <a:spLocks noGrp="1" noRot="1" noMove="1" noResize="1" noEditPoints="1" noAdjustHandles="1" noChangeArrowheads="1" noChangeShapeType="1"/>
          </p:cNvSpPr>
          <p:nvPr/>
        </p:nvSpPr>
        <p:spPr>
          <a:xfrm>
            <a:off x="3492003" y="2178258"/>
            <a:ext cx="2207594" cy="275590"/>
          </a:xfrm>
          <a:prstGeom prst="rect">
            <a:avLst/>
          </a:prstGeom>
          <a:noFill/>
          <a:ln w="12700">
            <a:solidFill>
              <a:schemeClr val="tx1"/>
            </a:solidFill>
          </a:ln>
        </p:spPr>
        <p:txBody>
          <a:bodyPr wrap="square" rtlCol="0">
            <a:spAutoFit/>
          </a:bodyPr>
          <a:lstStyle/>
          <a:p>
            <a:r>
              <a:rPr lang="en-US" altLang="en-GB" sz="1200" dirty="0">
                <a:latin typeface="Arial" panose="020B0704020202020204" pitchFamily="34" charset="0"/>
                <a:cs typeface="Arial" panose="020B0704020202020204" pitchFamily="34" charset="0"/>
              </a:rPr>
              <a:t>Old </a:t>
            </a:r>
            <a:r>
              <a:rPr lang="en-US" sz="1200" dirty="0">
                <a:latin typeface="Arial" panose="020B0704020202020204" pitchFamily="34" charset="0"/>
                <a:cs typeface="Arial" panose="020B0704020202020204" pitchFamily="34" charset="0"/>
              </a:rPr>
              <a:t>cars</a:t>
            </a:r>
            <a:endParaRPr lang="en-US" sz="1200" dirty="0">
              <a:latin typeface="Arial" panose="020B0704020202020204" pitchFamily="34" charset="0"/>
              <a:cs typeface="Arial" panose="020B0704020202020204" pitchFamily="34" charset="0"/>
            </a:endParaRPr>
          </a:p>
        </p:txBody>
      </p:sp>
      <p:sp>
        <p:nvSpPr>
          <p:cNvPr id="37" name="TextBox 36"/>
          <p:cNvSpPr txBox="1">
            <a:spLocks noGrp="1" noRot="1" noMove="1" noResize="1" noEditPoints="1" noAdjustHandles="1" noChangeArrowheads="1" noChangeShapeType="1"/>
          </p:cNvSpPr>
          <p:nvPr/>
        </p:nvSpPr>
        <p:spPr>
          <a:xfrm>
            <a:off x="3519909" y="2814220"/>
            <a:ext cx="2207594" cy="275590"/>
          </a:xfrm>
          <a:prstGeom prst="rect">
            <a:avLst/>
          </a:prstGeom>
          <a:noFill/>
          <a:ln w="12700">
            <a:solidFill>
              <a:schemeClr val="tx1"/>
            </a:solidFill>
          </a:ln>
        </p:spPr>
        <p:txBody>
          <a:bodyPr wrap="square" rtlCol="0">
            <a:spAutoFit/>
          </a:bodyPr>
          <a:lstStyle/>
          <a:p>
            <a:r>
              <a:rPr lang="en-US" altLang="en-GB" sz="1200" dirty="0">
                <a:latin typeface="Arial" panose="020B0704020202020204" pitchFamily="34" charset="0"/>
                <a:cs typeface="Arial" panose="020B0704020202020204" pitchFamily="34" charset="0"/>
              </a:rPr>
              <a:t>Equipmemnt </a:t>
            </a:r>
            <a:r>
              <a:rPr lang="en-US" sz="1200" dirty="0">
                <a:latin typeface="Arial" panose="020B0704020202020204" pitchFamily="34" charset="0"/>
                <a:cs typeface="Arial" panose="020B0704020202020204" pitchFamily="34" charset="0"/>
              </a:rPr>
              <a:t>breakdown</a:t>
            </a:r>
            <a:endParaRPr lang="en-US" sz="1200" dirty="0">
              <a:latin typeface="Arial" panose="020B0704020202020204" pitchFamily="34" charset="0"/>
              <a:cs typeface="Arial" panose="020B0704020202020204" pitchFamily="34" charset="0"/>
            </a:endParaRPr>
          </a:p>
        </p:txBody>
      </p:sp>
      <p:sp>
        <p:nvSpPr>
          <p:cNvPr id="39" name="TextBox 38"/>
          <p:cNvSpPr txBox="1">
            <a:spLocks noGrp="1" noRot="1" noMove="1" noResize="1" noEditPoints="1" noAdjustHandles="1" noChangeArrowheads="1" noChangeShapeType="1"/>
          </p:cNvSpPr>
          <p:nvPr/>
        </p:nvSpPr>
        <p:spPr>
          <a:xfrm>
            <a:off x="569555" y="2177470"/>
            <a:ext cx="2207594" cy="275590"/>
          </a:xfrm>
          <a:prstGeom prst="rect">
            <a:avLst/>
          </a:prstGeom>
          <a:noFill/>
          <a:ln w="12700">
            <a:solidFill>
              <a:schemeClr val="tx1"/>
            </a:solidFill>
          </a:ln>
        </p:spPr>
        <p:txBody>
          <a:bodyPr wrap="square" rtlCol="0">
            <a:spAutoFit/>
          </a:bodyPr>
          <a:lstStyle/>
          <a:p>
            <a:r>
              <a:rPr lang="en-US" altLang="en-GB" sz="1200" dirty="0">
                <a:latin typeface="Arial" panose="020B0704020202020204" pitchFamily="34" charset="0"/>
                <a:cs typeface="Arial" panose="020B0704020202020204" pitchFamily="34" charset="0"/>
              </a:rPr>
              <a:t>No clear identification</a:t>
            </a:r>
            <a:endParaRPr lang="en-US" altLang="en-GB" sz="1200" dirty="0">
              <a:latin typeface="Arial" panose="020B0704020202020204" pitchFamily="34" charset="0"/>
              <a:cs typeface="Arial" panose="020B0704020202020204" pitchFamily="34" charset="0"/>
            </a:endParaRPr>
          </a:p>
        </p:txBody>
      </p:sp>
      <p:sp>
        <p:nvSpPr>
          <p:cNvPr id="40" name="TextBox 39"/>
          <p:cNvSpPr txBox="1">
            <a:spLocks noGrp="1" noRot="1" noMove="1" noResize="1" noEditPoints="1" noAdjustHandles="1" noChangeArrowheads="1" noChangeShapeType="1"/>
          </p:cNvSpPr>
          <p:nvPr/>
        </p:nvSpPr>
        <p:spPr>
          <a:xfrm>
            <a:off x="606084" y="2797352"/>
            <a:ext cx="2207594" cy="275590"/>
          </a:xfrm>
          <a:prstGeom prst="rect">
            <a:avLst/>
          </a:prstGeom>
          <a:noFill/>
          <a:ln w="12700">
            <a:solidFill>
              <a:schemeClr val="tx1"/>
            </a:solidFill>
          </a:ln>
        </p:spPr>
        <p:txBody>
          <a:bodyPr wrap="square" rtlCol="0">
            <a:spAutoFit/>
          </a:bodyPr>
          <a:lstStyle/>
          <a:p>
            <a:r>
              <a:rPr lang="en-US" altLang="en-GB" sz="1200" dirty="0">
                <a:latin typeface="Arial" panose="020B0704020202020204" pitchFamily="34" charset="0"/>
                <a:cs typeface="Arial" panose="020B0704020202020204" pitchFamily="34" charset="0"/>
              </a:rPr>
              <a:t>Wrong process followed</a:t>
            </a:r>
            <a:endParaRPr lang="en-GB" sz="1200" dirty="0">
              <a:latin typeface="Arial" panose="020B0704020202020204" pitchFamily="34" charset="0"/>
              <a:cs typeface="Arial" panose="020B0704020202020204" pitchFamily="34" charset="0"/>
            </a:endParaRPr>
          </a:p>
        </p:txBody>
      </p:sp>
      <p:sp>
        <p:nvSpPr>
          <p:cNvPr id="5" name="TextBox 4"/>
          <p:cNvSpPr txBox="1"/>
          <p:nvPr/>
        </p:nvSpPr>
        <p:spPr>
          <a:xfrm>
            <a:off x="292474" y="94505"/>
            <a:ext cx="10920760" cy="954107"/>
          </a:xfrm>
          <a:prstGeom prst="rect">
            <a:avLst/>
          </a:prstGeom>
          <a:noFill/>
        </p:spPr>
        <p:txBody>
          <a:bodyPr wrap="square" rtlCol="0">
            <a:spAutoFit/>
          </a:bodyPr>
          <a:lstStyle/>
          <a:p>
            <a:r>
              <a:rPr lang="en-GB" sz="2800" b="1" dirty="0"/>
              <a:t>Provide an application and discuss the information provided in your Cause-and-Effect diagram (approx. 1 minute).</a:t>
            </a:r>
            <a:endParaRPr lang="en-GB" sz="2800" b="1" dirty="0"/>
          </a:p>
        </p:txBody>
      </p:sp>
      <p:sp>
        <p:nvSpPr>
          <p:cNvPr id="9" name="TextBox 8"/>
          <p:cNvSpPr txBox="1"/>
          <p:nvPr/>
        </p:nvSpPr>
        <p:spPr>
          <a:xfrm>
            <a:off x="1932318" y="5874927"/>
            <a:ext cx="10041596" cy="369332"/>
          </a:xfrm>
          <a:prstGeom prst="rect">
            <a:avLst/>
          </a:prstGeom>
          <a:noFill/>
        </p:spPr>
        <p:txBody>
          <a:bodyPr wrap="square">
            <a:spAutoFit/>
          </a:bodyPr>
          <a:lstStyle/>
          <a:p>
            <a:pPr marL="285750" indent="-285750">
              <a:buFont typeface="Arial" panose="020B0704020202020204" pitchFamily="34" charset="0"/>
              <a:buChar char="•"/>
            </a:pPr>
            <a:r>
              <a:rPr lang="en-GB" b="1" dirty="0">
                <a:solidFill>
                  <a:srgbClr val="FF0000"/>
                </a:solidFill>
                <a:latin typeface="Arial" panose="020B0704020202020204" pitchFamily="34" charset="0"/>
                <a:cs typeface="Arial" panose="020B0704020202020204" pitchFamily="34" charset="0"/>
              </a:rPr>
              <a:t>Ensure that you provide a reference source for the Cause-and-Effect model on this slide</a:t>
            </a:r>
            <a:endParaRPr lang="en-GB" dirty="0">
              <a:latin typeface="Arial" panose="020B0704020202020204" pitchFamily="34" charset="0"/>
              <a:cs typeface="Arial" panose="020B07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6365"/>
            <a:ext cx="10515600" cy="1619885"/>
          </a:xfrm>
        </p:spPr>
        <p:txBody>
          <a:bodyPr>
            <a:noAutofit/>
          </a:bodyPr>
          <a:lstStyle/>
          <a:p>
            <a:r>
              <a:rPr lang="en-GB" sz="2400" b="1" u="sng" dirty="0">
                <a:latin typeface="Arial" panose="020B0704020202020204" pitchFamily="34" charset="0"/>
                <a:cs typeface="Arial" panose="020B0704020202020204" pitchFamily="34" charset="0"/>
              </a:rPr>
              <a:t>Provide a summary of your Key Findings (approx. 30 seconds)</a:t>
            </a:r>
            <a:endParaRPr lang="en-GB" sz="2400" b="1" u="sng" dirty="0">
              <a:latin typeface="Arial" panose="020B0704020202020204" pitchFamily="34" charset="0"/>
              <a:cs typeface="Arial" panose="020B0704020202020204" pitchFamily="34" charset="0"/>
            </a:endParaRPr>
          </a:p>
        </p:txBody>
      </p:sp>
      <p:sp>
        <p:nvSpPr>
          <p:cNvPr id="4" name="Content Placeholder 3"/>
          <p:cNvSpPr/>
          <p:nvPr>
            <p:ph idx="1"/>
          </p:nvPr>
        </p:nvSpPr>
        <p:spPr>
          <a:xfrm>
            <a:off x="838200" y="744220"/>
            <a:ext cx="10515600" cy="5433060"/>
          </a:xfrm>
          <a:ln>
            <a:solidFill>
              <a:schemeClr val="accent1"/>
            </a:solidFill>
          </a:ln>
        </p:spPr>
        <p:txBody>
          <a:bodyPr/>
          <a:p>
            <a:pPr marL="0" indent="0">
              <a:buNone/>
            </a:pPr>
            <a:endParaRPr lang="en-US"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457200"/>
          </a:xfrm>
        </p:spPr>
        <p:txBody>
          <a:bodyPr>
            <a:normAutofit/>
          </a:bodyPr>
          <a:lstStyle/>
          <a:p>
            <a:r>
              <a:rPr lang="en-GB" sz="2400" b="1" dirty="0">
                <a:latin typeface="Arial" panose="020B0704020202020204" pitchFamily="34" charset="0"/>
                <a:cs typeface="Arial" panose="020B0704020202020204" pitchFamily="34" charset="0"/>
              </a:rPr>
              <a:t>Reference List:</a:t>
            </a:r>
            <a:endParaRPr lang="en-GB" sz="2400" dirty="0"/>
          </a:p>
        </p:txBody>
      </p:sp>
      <p:sp>
        <p:nvSpPr>
          <p:cNvPr id="3" name="Content Placeholder 2"/>
          <p:cNvSpPr>
            <a:spLocks noGrp="1"/>
          </p:cNvSpPr>
          <p:nvPr>
            <p:ph idx="1"/>
          </p:nvPr>
        </p:nvSpPr>
        <p:spPr>
          <a:xfrm>
            <a:off x="734695" y="612140"/>
            <a:ext cx="10515600" cy="5200015"/>
          </a:xfrm>
        </p:spPr>
        <p:txBody>
          <a:bodyPr>
            <a:noAutofit/>
          </a:bodyPr>
          <a:lstStyle/>
          <a:p>
            <a:pPr algn="just"/>
            <a:r>
              <a:rPr lang="en-GB" sz="1800" dirty="0">
                <a:latin typeface="Arial" panose="020B0704020202020204" pitchFamily="34" charset="0"/>
                <a:ea typeface="DengXian" panose="02010600030101010101" pitchFamily="2" charset="-122"/>
                <a:cs typeface="Arial" panose="020B0704020202020204" pitchFamily="34" charset="0"/>
              </a:rPr>
              <a:t>Provide a list of the sources you have used in this presentation.</a:t>
            </a:r>
            <a:endParaRPr lang="en-GB" sz="1800" dirty="0">
              <a:latin typeface="Arial" panose="020B0704020202020204" pitchFamily="34" charset="0"/>
              <a:ea typeface="DengXian" panose="02010600030101010101" pitchFamily="2" charset="-122"/>
              <a:cs typeface="Arial" panose="020B0704020202020204" pitchFamily="34" charset="0"/>
            </a:endParaRPr>
          </a:p>
          <a:p>
            <a:pPr algn="just"/>
            <a:endParaRPr lang="en-GB" altLang="en-US" sz="1800" dirty="0">
              <a:latin typeface="Arial" panose="020B0704020202020204" pitchFamily="34" charset="0"/>
              <a:ea typeface="DengXian" panose="02010600030101010101" pitchFamily="2" charset="-122"/>
              <a:cs typeface="Arial" panose="020B0704020202020204" pitchFamily="34" charset="0"/>
            </a:endParaRPr>
          </a:p>
          <a:p>
            <a:pPr algn="just"/>
            <a:r>
              <a:rPr lang="en-US" altLang="en-US" sz="1800" dirty="0">
                <a:latin typeface="Arial" panose="020B0704020202020204" pitchFamily="34" charset="0"/>
                <a:ea typeface="DengXian" panose="02010600030101010101" pitchFamily="2" charset="-122"/>
                <a:cs typeface="Arial" panose="020B0704020202020204" pitchFamily="34" charset="0"/>
              </a:rPr>
              <a:t>The international business environment : challenges and changes</a:t>
            </a:r>
            <a:endParaRPr lang="en-US" altLang="en-US" sz="1800" dirty="0">
              <a:latin typeface="Arial" panose="020B0704020202020204" pitchFamily="34" charset="0"/>
              <a:ea typeface="DengXian" panose="02010600030101010101" pitchFamily="2" charset="-122"/>
              <a:cs typeface="Arial" panose="020B0704020202020204" pitchFamily="34" charset="0"/>
            </a:endParaRPr>
          </a:p>
          <a:p>
            <a:pPr algn="just"/>
            <a:r>
              <a:rPr lang="en-US" altLang="en-US" sz="1800" dirty="0">
                <a:latin typeface="Arial" panose="020B0704020202020204" pitchFamily="34" charset="0"/>
                <a:ea typeface="DengXian" panose="02010600030101010101" pitchFamily="2" charset="-122"/>
                <a:cs typeface="Arial" panose="020B0704020202020204" pitchFamily="34" charset="0"/>
              </a:rPr>
              <a:t>E-book Brooks, Ian,, Weatherston, Jamie.; Wilkinson, Graham,, 2nd ed., Harlow,www.freshproduce.com</a:t>
            </a:r>
            <a:endParaRPr lang="en-US" altLang="en-US" sz="1800" dirty="0">
              <a:latin typeface="Arial" panose="020B0704020202020204" pitchFamily="34" charset="0"/>
              <a:ea typeface="DengXian" panose="02010600030101010101" pitchFamily="2" charset="-122"/>
              <a:cs typeface="Arial" panose="020B0704020202020204" pitchFamily="34" charset="0"/>
            </a:endParaRPr>
          </a:p>
          <a:p>
            <a:pPr algn="just"/>
            <a:endParaRPr lang="en-US" altLang="en-US" sz="1800" dirty="0">
              <a:latin typeface="Arial" panose="020B0704020202020204" pitchFamily="34" charset="0"/>
              <a:ea typeface="DengXian" panose="02010600030101010101" pitchFamily="2" charset="-122"/>
              <a:cs typeface="Arial" panose="020B0704020202020204" pitchFamily="34" charset="0"/>
            </a:endParaRPr>
          </a:p>
          <a:p>
            <a:pPr algn="just"/>
            <a:r>
              <a:rPr lang="en-US" altLang="en-US" sz="1800" dirty="0">
                <a:latin typeface="Arial" panose="020B0704020202020204" pitchFamily="34" charset="0"/>
                <a:ea typeface="DengXian" panose="02010600030101010101" pitchFamily="2" charset="-122"/>
                <a:cs typeface="Arial" panose="020B0704020202020204" pitchFamily="34" charset="0"/>
              </a:rPr>
              <a:t>www.freshproduce.com</a:t>
            </a:r>
            <a:endParaRPr lang="en-US" altLang="en-US" sz="1800" dirty="0">
              <a:latin typeface="Arial" panose="020B0704020202020204" pitchFamily="34" charset="0"/>
              <a:ea typeface="DengXian" panose="02010600030101010101" pitchFamily="2" charset="-122"/>
              <a:cs typeface="Arial" panose="020B0704020202020204" pitchFamily="34" charset="0"/>
            </a:endParaRPr>
          </a:p>
          <a:p>
            <a:pPr algn="just"/>
            <a:endParaRPr lang="en-US" altLang="en-US" sz="1800" dirty="0">
              <a:latin typeface="Arial" panose="020B0704020202020204" pitchFamily="34" charset="0"/>
              <a:ea typeface="DengXian" panose="02010600030101010101" pitchFamily="2" charset="-122"/>
              <a:cs typeface="Arial" panose="020B0704020202020204" pitchFamily="34" charset="0"/>
            </a:endParaRPr>
          </a:p>
          <a:p>
            <a:pPr algn="just"/>
            <a:r>
              <a:rPr lang="en-US" altLang="en-US" sz="1800" dirty="0">
                <a:latin typeface="Arial" panose="020B0704020202020204" pitchFamily="34" charset="0"/>
                <a:ea typeface="DengXian" panose="02010600030101010101" pitchFamily="2" charset="-122"/>
                <a:cs typeface="Arial" panose="020B0704020202020204" pitchFamily="34" charset="0"/>
              </a:rPr>
              <a:t>www.grandviewresearch.com</a:t>
            </a:r>
            <a:endParaRPr lang="en-US" altLang="en-US" sz="1800" dirty="0">
              <a:latin typeface="Arial" panose="020B0704020202020204" pitchFamily="34" charset="0"/>
              <a:ea typeface="DengXian" panose="02010600030101010101" pitchFamily="2" charset="-122"/>
              <a:cs typeface="Arial" panose="020B0704020202020204" pitchFamily="34" charset="0"/>
            </a:endParaRPr>
          </a:p>
          <a:p>
            <a:pPr algn="just"/>
            <a:endParaRPr lang="en-US" altLang="en-US" sz="1800" dirty="0">
              <a:latin typeface="Arial" panose="020B0704020202020204" pitchFamily="34" charset="0"/>
              <a:ea typeface="DengXian" panose="02010600030101010101" pitchFamily="2" charset="-122"/>
              <a:cs typeface="Arial" panose="020B0704020202020204" pitchFamily="34" charset="0"/>
            </a:endParaRPr>
          </a:p>
          <a:p>
            <a:pPr algn="just"/>
            <a:r>
              <a:rPr lang="en-US" altLang="en-US" sz="1800" dirty="0">
                <a:latin typeface="Arial" panose="020B0704020202020204" pitchFamily="34" charset="0"/>
                <a:ea typeface="DengXian" panose="02010600030101010101" pitchFamily="2" charset="-122"/>
                <a:cs typeface="Arial" panose="020B0704020202020204" pitchFamily="34" charset="0"/>
              </a:rPr>
              <a:t>Brooks, Ian, Publisher Pearson Prentice Hall, E-book Published 07/09/2010 Edition 2nd ed.</a:t>
            </a:r>
            <a:endParaRPr lang="en-US" altLang="en-US" sz="1800" dirty="0">
              <a:latin typeface="Arial" panose="020B0704020202020204" pitchFamily="34" charset="0"/>
              <a:ea typeface="DengXian" panose="02010600030101010101" pitchFamily="2" charset="-122"/>
              <a:cs typeface="Arial" panose="020B0704020202020204" pitchFamily="34" charset="0"/>
            </a:endParaRPr>
          </a:p>
          <a:p>
            <a:pPr algn="just"/>
            <a:endParaRPr lang="en-US" altLang="en-US" sz="1800" dirty="0">
              <a:latin typeface="Arial" panose="020B0704020202020204" pitchFamily="34" charset="0"/>
              <a:ea typeface="DengXian" panose="02010600030101010101" pitchFamily="2" charset="-122"/>
              <a:cs typeface="Arial" panose="020B0704020202020204" pitchFamily="34" charset="0"/>
            </a:endParaRPr>
          </a:p>
          <a:p>
            <a:pPr algn="just"/>
            <a:r>
              <a:rPr lang="en-US" altLang="en-US" sz="1800" dirty="0">
                <a:latin typeface="Arial" panose="020B0704020202020204" pitchFamily="34" charset="0"/>
                <a:ea typeface="DengXian" panose="02010600030101010101" pitchFamily="2" charset="-122"/>
                <a:cs typeface="Arial" panose="020B0704020202020204" pitchFamily="34" charset="0"/>
              </a:rPr>
              <a:t>Solving problems and making decisions.</a:t>
            </a:r>
            <a:endParaRPr lang="en-US" altLang="en-US" sz="1800" dirty="0">
              <a:latin typeface="Arial" panose="020B0704020202020204" pitchFamily="34" charset="0"/>
              <a:ea typeface="DengXian" panose="02010600030101010101" pitchFamily="2" charset="-122"/>
              <a:cs typeface="Arial" panose="020B0704020202020204" pitchFamily="34" charset="0"/>
            </a:endParaRPr>
          </a:p>
          <a:p>
            <a:pPr algn="just"/>
            <a:r>
              <a:rPr lang="en-US" altLang="en-US" sz="1800" dirty="0">
                <a:latin typeface="Arial" panose="020B0704020202020204" pitchFamily="34" charset="0"/>
                <a:ea typeface="DengXian" panose="02010600030101010101" pitchFamily="2" charset="-122"/>
                <a:cs typeface="Arial" panose="020B0704020202020204" pitchFamily="34" charset="0"/>
                <a:sym typeface="+mn-ea"/>
              </a:rPr>
              <a:t>E-book Fifth edition., Amsterdam :, Pergamon Flexible Learning, 2007</a:t>
            </a:r>
            <a:endParaRPr lang="en-US" altLang="en-US" sz="1800" dirty="0">
              <a:latin typeface="Arial" panose="020B0704020202020204" pitchFamily="34" charset="0"/>
              <a:ea typeface="DengXian" panose="02010600030101010101" pitchFamily="2" charset="-122"/>
              <a:cs typeface="Arial" panose="020B0704020202020204" pitchFamily="34" charset="0"/>
              <a:sym typeface="+mn-ea"/>
            </a:endParaRPr>
          </a:p>
          <a:p>
            <a:pPr algn="just"/>
            <a:endParaRPr lang="en-US" altLang="en-US" sz="1800" dirty="0">
              <a:latin typeface="Arial" panose="020B0704020202020204" pitchFamily="34" charset="0"/>
              <a:ea typeface="DengXian" panose="02010600030101010101" pitchFamily="2" charset="-122"/>
              <a:cs typeface="Arial" panose="020B0704020202020204" pitchFamily="34" charset="0"/>
              <a:sym typeface="+mn-ea"/>
            </a:endParaRPr>
          </a:p>
          <a:p>
            <a:pPr algn="just"/>
            <a:r>
              <a:rPr lang="en-GB" sz="1800" dirty="0">
                <a:effectLst/>
                <a:latin typeface="Arial" panose="020B0704020202020204" pitchFamily="34" charset="0"/>
                <a:ea typeface="DengXian" panose="02010600030101010101" pitchFamily="2" charset="-122"/>
                <a:cs typeface="Arial" panose="020B0704020202020204" pitchFamily="34" charset="0"/>
              </a:rPr>
              <a:t>Note: You should not include any sources that have not been specifically cited in the previous slides.</a:t>
            </a:r>
            <a:endParaRPr lang="en-GB" sz="1800" dirty="0">
              <a:effectLst/>
              <a:latin typeface="Arial" panose="020B0704020202020204" pitchFamily="34" charset="0"/>
              <a:ea typeface="DengXian" panose="02010600030101010101" pitchFamily="2" charset="-122"/>
              <a:cs typeface="Arial" panose="020B07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GB" b="1" dirty="0">
                <a:latin typeface="Arial" panose="020B0704020202020204" pitchFamily="34" charset="0"/>
                <a:cs typeface="Arial" panose="020B0704020202020204" pitchFamily="34" charset="0"/>
              </a:rPr>
            </a:br>
            <a:endParaRPr lang="en-GB" b="1" dirty="0">
              <a:latin typeface="Arial" panose="020B0704020202020204" pitchFamily="34" charset="0"/>
              <a:cs typeface="Arial" panose="020B0704020202020204" pitchFamily="34" charset="0"/>
            </a:endParaRPr>
          </a:p>
        </p:txBody>
      </p:sp>
      <p:sp>
        <p:nvSpPr>
          <p:cNvPr id="3" name="Content Placeholder 2"/>
          <p:cNvSpPr>
            <a:spLocks noGrp="1"/>
          </p:cNvSpPr>
          <p:nvPr>
            <p:ph idx="1"/>
          </p:nvPr>
        </p:nvSpPr>
        <p:spPr>
          <a:xfrm>
            <a:off x="838200" y="2424023"/>
            <a:ext cx="10515600" cy="1570007"/>
          </a:xfrm>
        </p:spPr>
        <p:txBody>
          <a:bodyPr/>
          <a:lstStyle/>
          <a:p>
            <a:endParaRPr lang="en-GB" dirty="0">
              <a:latin typeface="Arial" panose="020B0704020202020204" pitchFamily="34" charset="0"/>
              <a:cs typeface="Arial" panose="020B0704020202020204" pitchFamily="34" charset="0"/>
            </a:endParaRPr>
          </a:p>
          <a:p>
            <a:pPr marL="0" indent="0" algn="ctr">
              <a:buNone/>
            </a:pPr>
            <a:r>
              <a:rPr lang="en-GB" sz="4800" b="1" dirty="0">
                <a:latin typeface="Arial" panose="020B0704020202020204" pitchFamily="34" charset="0"/>
                <a:cs typeface="Arial" panose="020B0704020202020204" pitchFamily="34" charset="0"/>
              </a:rPr>
              <a:t>Thank you for listening</a:t>
            </a:r>
            <a:endParaRPr lang="en-GB" sz="4800" b="1" dirty="0">
              <a:latin typeface="Arial" panose="020B0704020202020204" pitchFamily="34" charset="0"/>
              <a:cs typeface="Arial" panose="020B07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9121" y="1495426"/>
            <a:ext cx="10584679" cy="4681537"/>
          </a:xfrm>
        </p:spPr>
        <p:txBody>
          <a:bodyPr/>
          <a:lstStyle/>
          <a:p>
            <a:endParaRPr lang="en-GB" dirty="0">
              <a:latin typeface="Arial" panose="020B0704020202020204" pitchFamily="34" charset="0"/>
              <a:cs typeface="Arial" panose="020B0704020202020204" pitchFamily="34" charset="0"/>
            </a:endParaRPr>
          </a:p>
          <a:p>
            <a:pPr marL="0" indent="0" algn="ctr">
              <a:buNone/>
            </a:pPr>
            <a:endParaRPr lang="en-GB" sz="4800" dirty="0">
              <a:latin typeface="Arial" panose="020B0704020202020204" pitchFamily="34" charset="0"/>
              <a:cs typeface="Arial" panose="020B0704020202020204" pitchFamily="34" charset="0"/>
            </a:endParaRPr>
          </a:p>
        </p:txBody>
      </p:sp>
      <p:pic>
        <p:nvPicPr>
          <p:cNvPr id="1026" name="Picture 2" descr="Questions &amp; Answers on Collaboration ..."/>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c="http://schemas.microsoft.com/office/infopath/2007/PartnerControls" xmlns:p="http://schemas.microsoft.com/office/2006/metadata/properties" xmlns:xsi="http://www.w3.org/2001/XMLSchema-instance">
  <documentManagement/>
</p:properties>
</file>

<file path=customXml/item2.xml><?xml version="1.0" encoding="utf-8"?>
<ct:contentTypeSchema xmlns:ma="http://schemas.microsoft.com/office/2006/metadata/properties/metaAttributes" xmlns:ct="http://schemas.microsoft.com/office/2006/metadata/contentType" ma:contentTypeID="0x0101009EFF472D76CF0A40888B78A9EA0200F3" ma:contentTypeDescription="Create a new document." ma:contentTypeName="Document" ma:versionID="a8eac0a0cf35691c15004f0dd5bde203" ma:_="" ct:_="" ma:contentTypeVersion="8" ma:contentTypeScope="">
  <xsd:schema xmlns:xs="http://www.w3.org/2001/XMLSchema" xmlns:ns2="3e4d8a5d-01f3-43bc-a8af-65fd9717c730" xmlns:p="http://schemas.microsoft.com/office/2006/metadata/properties" xmlns:xsd="http://www.w3.org/2001/XMLSchema"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dms="http://schemas.microsoft.com/office/2006/documentManagement/types" xmlns:xs="http://www.w3.org/2001/XMLSchema" xmlns:pc="http://schemas.microsoft.com/office/infopath/2007/PartnerControls" xmlns:xsd="http://www.w3.org/2001/XMLSchema" targetNamespace="3e4d8a5d-01f3-43bc-a8af-65fd9717c730" elementFormDefault="qualified">
    <xsd:import namespace="http://schemas.microsoft.com/office/2006/documentManagement/types"/>
    <xsd:import namespace="http://schemas.microsoft.com/office/infopath/2007/PartnerControls"/>
    <xsd:element ma:readOnly="true" ma:displayName="MediaServiceMetadata" ma:internalName="MediaServiceMetadata" nillable="true" name="MediaServiceMetadata" ma:hidden="true" ma:index="8">
      <xsd:simpleType>
        <xsd:restriction base="dms:Note"/>
      </xsd:simpleType>
    </xsd:element>
    <xsd:element ma:readOnly="true" ma:displayName="MediaServiceFastMetadata" ma:internalName="MediaServiceFastMetadata" nillable="true" name="MediaServiceFastMetadata" ma:hidden="true" ma:index="9">
      <xsd:simpleType>
        <xsd:restriction base="dms:Note"/>
      </xsd:simpleType>
    </xsd:element>
    <xsd:element ma:readOnly="true" ma:displayName="MediaServiceSearchProperties" ma:internalName="MediaServiceSearchProperties" nillable="true" name="MediaServiceSearchProperties" ma:hidden="true" ma:index="10">
      <xsd:simpleType>
        <xsd:restriction base="dms:Note"/>
      </xsd:simpleType>
    </xsd:element>
    <xsd:element ma:readOnly="true" ma:displayName="MediaServiceDateTaken" ma:indexed="true" ma:internalName="MediaServiceDateTaken" nillable="true" name="MediaServiceDateTaken" ma:hidden="true" ma:index="11">
      <xsd:simpleType>
        <xsd:restriction base="dms:Text"/>
      </xsd:simpleType>
    </xsd:element>
    <xsd:element ma:readOnly="true" ma:displayName="MediaServiceObjectDetectorVersions" ma:indexed="true" ma:internalName="MediaServiceObjectDetectorVersions" nillable="true" name="MediaServiceObjectDetectorVersions" ma:hidden="true" ma:index="12">
      <xsd:simpleType>
        <xsd:restriction base="dms:Text"/>
      </xsd:simpleType>
    </xsd:element>
    <xsd:element ma:readOnly="true" ma:displayName="MediaServiceGenerationTime" ma:internalName="MediaServiceGenerationTime" nillable="true" name="MediaServiceGenerationTime" ma:hidden="true" ma:index="13">
      <xsd:simpleType>
        <xsd:restriction base="dms:Text"/>
      </xsd:simpleType>
    </xsd:element>
    <xsd:element ma:readOnly="true" ma:displayName="MediaServiceEventHashCode" ma:internalName="MediaServiceEventHashCode" nillable="true" name="MediaServiceEventHashCode" ma:hidden="true" ma:index="14">
      <xsd:simpleType>
        <xsd:restriction base="dms:Text"/>
      </xsd:simpleType>
    </xsd:element>
    <xsd:element ma:readOnly="true" ma:displayName="MediaLengthInSeconds" ma:internalName="MediaLengthInSeconds" nillable="true" name="MediaLengthInSeconds" ma:hidden="true" ma:index="15">
      <xsd:simpleType>
        <xsd:restriction base="dms:Unknown"/>
      </xsd:simpleType>
    </xsd:element>
  </xsd:schema>
  <xsd:schema xmlns="http://schemas.openxmlformats.org/package/2006/metadata/core-properties" xmlns:odoc="http://schemas.microsoft.com/internal/obd" xmlns:xsd="http://www.w3.org/2001/XMLSchema" xmlns:xsi="http://www.w3.org/2001/XMLSchema-instance" xmlns:dc="http://purl.org/dc/elements/1.1/" xmlns:dcterms="http://purl.org/dc/terms/" targetNamespace="http://schemas.openxmlformats.org/package/2006/metadata/core-properties" elementFormDefault="qualified" attributeFormDefault="unqualified" blockDefault="#all">
    <xsd:import schemaLocation="http://dublincore.org/schemas/xmls/qdc/2003/04/02/dc.xsd" namespace="http://purl.org/dc/elements/1.1/"/>
    <xsd:import schemaLocation="http://dublincore.org/schemas/xmls/qdc/2003/04/02/dcterms.xsd" namespace="http://purl.org/dc/terms/"/>
    <xsd:element type="CT_coreProperties" name="coreProperties"/>
    <xsd:complexType name="CT_coreProperties">
      <xsd:all>
        <xsd:element ref="dc:creator" minOccurs="0" maxOccurs="1"/>
        <xsd:element ref="dcterms:created" minOccurs="0" maxOccurs="1"/>
        <xsd:element ref="dc:identifier" minOccurs="0" maxOccurs="1"/>
        <xsd:element type="xsd:string" ma:displayName="Content Type" minOccurs="0" name="contentType" maxOccurs="1" ma:index="0"/>
        <xsd:element ma:displayName="Title" ref="dc:title" minOccurs="0" maxOccurs="1" ma:index="4"/>
        <xsd:element ref="dc:subject" minOccurs="0" maxOccurs="1"/>
        <xsd:element ref="dc:description" minOccurs="0" maxOccurs="1"/>
        <xsd:element type="xsd:string" minOccurs="0" name="keywords" maxOccurs="1"/>
        <xsd:element ref="dc:language" minOccurs="0" maxOccurs="1"/>
        <xsd:element type="xsd:string" minOccurs="0" name="category" maxOccurs="1"/>
        <xsd:element type="xsd:string" minOccurs="0" name="version" maxOccurs="1"/>
        <xsd:element type="xsd:string" minOccurs="0" name="revision" maxOccurs="1">
          <xsd:annotation>
            <xsd:documentation>
                        This value indicates the number of saves or revisions. The application is responsible for updating this value after each revision.
                    </xsd:documentation>
          </xsd:annotation>
        </xsd:element>
        <xsd:element type="xsd:string" minOccurs="0" name="lastModifiedBy" maxOccurs="1"/>
        <xsd:element ref="dcterms:modified" minOccurs="0" maxOccurs="1"/>
        <xsd:element type="xsd:string" minOccurs="0" name="contentStatus" maxOccurs="1"/>
      </xsd:all>
    </xsd:complexType>
  </xsd:schema>
  <xs:schema xmlns:xs="http://www.w3.org/2001/XMLSchema" xmlns:pc="http://schemas.microsoft.com/office/infopath/2007/PartnerControls"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type="xs:string" name="DisplayName"/>
    <xs:element type="xs:string" name="AccountId"/>
    <xs:element type="xs:string" name="AccountType"/>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type="xs:string" name="EntityNamespace"/>
    <xs:attribute type="xs:string" name="EntityName"/>
    <xs:attribute type="xs:string" name="SystemInstanceName"/>
    <xs:attribute type="xs:string" name="AssociationName"/>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type="xs:string" name="EntityDisplayName"/>
    <xs:element type="xs:string" name="EntityInstanceReference"/>
    <xs:element type="xs:string" name="EntityId1"/>
    <xs:element type="xs:string" name="EntityId2"/>
    <xs:element type="xs:string" name="EntityId3"/>
    <xs:element type="xs:string" name="EntityId4"/>
    <xs:element type="xs:string" name="EntityId5"/>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type="xs:string" name="TermName"/>
    <xs:element type="xs:string" name="TermId"/>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CAF22-9EA3-4C2F-9092-C861B73393C1}">
  <ds:schemaRefs/>
</ds:datastoreItem>
</file>

<file path=customXml/itemProps2.xml><?xml version="1.0" encoding="utf-8"?>
<ds:datastoreItem xmlns:ds="http://schemas.openxmlformats.org/officeDocument/2006/customXml" ds:itemID="{8A555A84-5542-4C22-B1A5-EDBFC0292EFA}">
  <ds:schemaRefs/>
</ds:datastoreItem>
</file>

<file path=customXml/itemProps3.xml><?xml version="1.0" encoding="utf-8"?>
<ds:datastoreItem xmlns:ds="http://schemas.openxmlformats.org/officeDocument/2006/customXml" ds:itemID="{A7A9B301-5F2D-4EFE-969F-254C13339DE5}">
  <ds:schemaRefs/>
</ds:datastoreItem>
</file>

<file path=docProps/app.xml><?xml version="1.0" encoding="utf-8"?>
<Properties xmlns="http://schemas.openxmlformats.org/officeDocument/2006/extended-properties" xmlns:vt="http://schemas.openxmlformats.org/officeDocument/2006/docPropsVTypes">
  <TotalTime>0</TotalTime>
  <Words>7010</Words>
  <Application>WPS Presentation</Application>
  <PresentationFormat>Widescreen</PresentationFormat>
  <Paragraphs>290</Paragraphs>
  <Slides>12</Slides>
  <Notes>0</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12</vt:i4>
      </vt:variant>
    </vt:vector>
  </HeadingPairs>
  <TitlesOfParts>
    <vt:vector size="28" baseType="lpstr">
      <vt:lpstr>Arial</vt:lpstr>
      <vt:lpstr>SimSun</vt:lpstr>
      <vt:lpstr>Wingdings</vt:lpstr>
      <vt:lpstr>Aptos</vt:lpstr>
      <vt:lpstr>Helvetica Neue</vt:lpstr>
      <vt:lpstr>DengXian</vt:lpstr>
      <vt:lpstr>苹方-简</vt:lpstr>
      <vt:lpstr>Microsoft YaHei</vt:lpstr>
      <vt:lpstr>汉仪旗黑</vt:lpstr>
      <vt:lpstr>Arial Unicode MS</vt:lpstr>
      <vt:lpstr>Calibri Light</vt:lpstr>
      <vt:lpstr>Calibri</vt:lpstr>
      <vt:lpstr>宋体-简</vt:lpstr>
      <vt:lpstr>DengXian</vt:lpstr>
      <vt:lpstr>Wingdings</vt:lpstr>
      <vt:lpstr>Office Theme</vt:lpstr>
      <vt:lpstr>PowerPoint 演示文稿</vt:lpstr>
      <vt:lpstr>Provide an Overview of your presentation (approx. 30 seconds)</vt:lpstr>
      <vt:lpstr>Provide an overview of Green Havan Florists (approx. 30 seconds).</vt:lpstr>
      <vt:lpstr>Provide an insight into the problems Green Haven Florists are facing (approx. 1 minute).</vt:lpstr>
      <vt:lpstr>Provide a critique of the PESTEL Framework (approx. 1 minute).</vt:lpstr>
      <vt:lpstr>PowerPoint 演示文稿</vt:lpstr>
      <vt:lpstr>  Provide an application and discuss the information provided in your PESTEL Framework (approx.  1 minute).  </vt:lpstr>
      <vt:lpstr>PowerPoint 演示文稿</vt:lpstr>
      <vt:lpstr>Provide a summary of your Key Findings (approx. 30 seconds)</vt:lpstr>
      <vt:lpstr>Reference List:</vt:lpstr>
      <vt:lpstr> </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godspower egharevba</cp:lastModifiedBy>
  <cp:revision>96</cp:revision>
  <dcterms:created xsi:type="dcterms:W3CDTF">2026-02-17T15:03:59Z</dcterms:created>
  <dcterms:modified xsi:type="dcterms:W3CDTF">2026-02-17T15:03:59Z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y fmtid="{D5CDD505-2E9C-101B-9397-08002B2CF9AE}" pid="3" name="ICV">
    <vt:lpwstr>C53C2711E4BB076619DC93697BAA503F_43</vt:lpwstr>
  </property>
  <property fmtid="{D5CDD505-2E9C-101B-9397-08002B2CF9AE}" pid="4" name="KSOProductBuildVer">
    <vt:lpwstr>1033-12.1.23155.23155</vt:lpwstr>
  </property>
</Properties>
</file>