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8"/>
  </p:notesMasterIdLst>
  <p:handoutMasterIdLst>
    <p:handoutMasterId r:id="rId29"/>
  </p:handoutMasterIdLst>
  <p:sldIdLst>
    <p:sldId id="256" r:id="rId4"/>
    <p:sldId id="258" r:id="rId5"/>
    <p:sldId id="257" r:id="rId6"/>
    <p:sldId id="260" r:id="rId7"/>
    <p:sldId id="287" r:id="rId8"/>
    <p:sldId id="262" r:id="rId9"/>
    <p:sldId id="292" r:id="rId10"/>
    <p:sldId id="293" r:id="rId11"/>
    <p:sldId id="295" r:id="rId12"/>
    <p:sldId id="296" r:id="rId13"/>
    <p:sldId id="298" r:id="rId14"/>
    <p:sldId id="297" r:id="rId15"/>
    <p:sldId id="269" r:id="rId16"/>
    <p:sldId id="299" r:id="rId17"/>
    <p:sldId id="300" r:id="rId18"/>
    <p:sldId id="301" r:id="rId19"/>
    <p:sldId id="302" r:id="rId20"/>
    <p:sldId id="303" r:id="rId21"/>
    <p:sldId id="272" r:id="rId22"/>
    <p:sldId id="274" r:id="rId23"/>
    <p:sldId id="273" r:id="rId24"/>
    <p:sldId id="275" r:id="rId25"/>
    <p:sldId id="277" r:id="rId26"/>
    <p:sldId id="285" r:id="rId2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5" d="100"/>
          <a:sy n="115" d="100"/>
        </p:scale>
        <p:origin x="93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commentAuthors" Target="commentAuthors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10/10/2017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Figure adapted from Fundamentals of Game Design, 3</a:t>
            </a:r>
            <a:r>
              <a:rPr lang="en-GB" sz="1200" baseline="30000" dirty="0"/>
              <a:t>rd</a:t>
            </a:r>
            <a:r>
              <a:rPr lang="en-GB" sz="1200" dirty="0"/>
              <a:t> Edition, New Riders (2013) By Ernest Adams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7060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https://docs.unity3d.com/Manual/UsingTheEditor.html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5125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https://docs.unity3d.com/Manual/ExecutionOrder.html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759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https://docs.unity3d.com/Manual/ExecutionOrder.html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1473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https://docs.unity3d.com/Manual/Prefabs.html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7510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Image</a:t>
            </a:r>
            <a:r>
              <a:rPr lang="en-GB" sz="1200" baseline="0" dirty="0"/>
              <a:t> </a:t>
            </a:r>
            <a:r>
              <a:rPr lang="en-GB" sz="1200" dirty="0"/>
              <a:t>Source: Unity in Action, Manning (2015), By J. Hocking, pp. 24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146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Image Source: Unity in Action, Manning (2015), By J. Hocking, pp. 33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39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</a:t>
            </a:r>
            <a:r>
              <a:rPr lang="en-GB" baseline="0" dirty="0"/>
              <a:t> Source: </a:t>
            </a:r>
            <a:r>
              <a:rPr lang="en-GB" dirty="0"/>
              <a:t>Unity 5.x Game Development Essentials, 3rd Edition, </a:t>
            </a:r>
            <a:r>
              <a:rPr lang="en-GB" dirty="0" err="1"/>
              <a:t>Packt</a:t>
            </a:r>
            <a:r>
              <a:rPr lang="en-GB" dirty="0"/>
              <a:t> (2016), By </a:t>
            </a:r>
            <a:r>
              <a:rPr lang="en-GB" dirty="0" err="1"/>
              <a:t>Tommaso</a:t>
            </a:r>
            <a:r>
              <a:rPr lang="en-GB" dirty="0"/>
              <a:t> </a:t>
            </a:r>
            <a:r>
              <a:rPr lang="en-GB" dirty="0" err="1"/>
              <a:t>Lintrami</a:t>
            </a:r>
            <a:r>
              <a:rPr lang="en-GB" dirty="0"/>
              <a:t>,</a:t>
            </a:r>
            <a:r>
              <a:rPr lang="en-GB" baseline="0" dirty="0"/>
              <a:t> pp. 11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7882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 </a:t>
            </a:r>
            <a:r>
              <a:rPr lang="en-GB" sz="1200" dirty="0"/>
              <a:t>Source: Unity in Action, Manning (2015), By J. Hocking, pp. 32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159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moodle.uwtsd.ac.uk/course/view.php?id=2277#section-2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ZukcUv3pyXQ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ScriptReference/Transform.html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1: Indie Game Development (IGD)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09-Oct-2017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Overview of Module</a:t>
            </a:r>
          </a:p>
          <a:p>
            <a:r>
              <a:rPr lang="en-GB" dirty="0"/>
              <a:t>Introduction to Unity</a:t>
            </a:r>
          </a:p>
          <a:p>
            <a:pPr lvl="1"/>
            <a:r>
              <a:rPr lang="en-GB" dirty="0"/>
              <a:t>2D and 3D Space</a:t>
            </a:r>
          </a:p>
          <a:p>
            <a:pPr lvl="1"/>
            <a:r>
              <a:rPr lang="en-GB" dirty="0"/>
              <a:t>Game Objects and Components</a:t>
            </a:r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aim of this module is to provide you with a requisite understanding of the key principles and techniques of game development for web and mobile devices using the Unity platform.</a:t>
            </a:r>
          </a:p>
        </p:txBody>
      </p:sp>
    </p:spTree>
    <p:extLst>
      <p:ext uri="{BB962C8B-B14F-4D97-AF65-F5344CB8AC3E}">
        <p14:creationId xmlns:p14="http://schemas.microsoft.com/office/powerpoint/2010/main" val="3540526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100% Coursework</a:t>
            </a:r>
          </a:p>
          <a:p>
            <a:pPr lvl="1"/>
            <a:r>
              <a:rPr lang="en-GB" dirty="0"/>
              <a:t>Coursework 1</a:t>
            </a:r>
          </a:p>
          <a:p>
            <a:pPr lvl="2"/>
            <a:r>
              <a:rPr lang="en-GB" dirty="0"/>
              <a:t>Hand out:	Today</a:t>
            </a:r>
          </a:p>
          <a:p>
            <a:pPr lvl="2"/>
            <a:r>
              <a:rPr lang="en-GB" dirty="0"/>
              <a:t>Hand in:	December 2017</a:t>
            </a:r>
          </a:p>
          <a:p>
            <a:pPr lvl="1"/>
            <a:r>
              <a:rPr lang="en-GB" dirty="0"/>
              <a:t>Coursework 2</a:t>
            </a:r>
          </a:p>
          <a:p>
            <a:pPr lvl="2"/>
            <a:r>
              <a:rPr lang="en-GB" dirty="0"/>
              <a:t>Hand out:	February 2018</a:t>
            </a:r>
          </a:p>
          <a:p>
            <a:pPr lvl="2"/>
            <a:r>
              <a:rPr lang="en-GB" dirty="0"/>
              <a:t>Hand in:	April/May 2018</a:t>
            </a:r>
          </a:p>
        </p:txBody>
      </p:sp>
    </p:spTree>
    <p:extLst>
      <p:ext uri="{BB962C8B-B14F-4D97-AF65-F5344CB8AC3E}">
        <p14:creationId xmlns:p14="http://schemas.microsoft.com/office/powerpoint/2010/main" val="36539910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Materials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Books</a:t>
            </a:r>
          </a:p>
          <a:p>
            <a:pPr lvl="1"/>
            <a:r>
              <a:rPr lang="en-GB" dirty="0"/>
              <a:t>The reading list is available on </a:t>
            </a:r>
            <a:r>
              <a:rPr lang="en-GB" dirty="0">
                <a:hlinkClick r:id="rId2"/>
              </a:rPr>
              <a:t>Moodle</a:t>
            </a:r>
            <a:r>
              <a:rPr lang="en-GB" dirty="0"/>
              <a:t> under the reading materials section.</a:t>
            </a:r>
          </a:p>
          <a:p>
            <a:r>
              <a:rPr lang="en-GB" dirty="0"/>
              <a:t>Online Resources</a:t>
            </a:r>
          </a:p>
          <a:p>
            <a:pPr lvl="1"/>
            <a:r>
              <a:rPr lang="en-GB" dirty="0"/>
              <a:t>A list of online resources is also available on Moodle in the sidebar.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4169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Indie Game Development</a:t>
            </a:r>
          </a:p>
        </p:txBody>
      </p:sp>
    </p:spTree>
    <p:extLst>
      <p:ext uri="{BB962C8B-B14F-4D97-AF65-F5344CB8AC3E}">
        <p14:creationId xmlns:p14="http://schemas.microsoft.com/office/powerpoint/2010/main" val="15927874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we will be doing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This is a “programming module” </a:t>
            </a:r>
            <a:r>
              <a:rPr lang="en-GB" sz="2800" dirty="0">
                <a:sym typeface="Wingdings" panose="05000000000000000000" pitchFamily="2" charset="2"/>
              </a:rPr>
              <a:t>, as such we will be f</a:t>
            </a:r>
            <a:r>
              <a:rPr lang="en-GB" sz="2800" dirty="0"/>
              <a:t>ocusing on </a:t>
            </a:r>
            <a:r>
              <a:rPr lang="en-GB" sz="2800" b="1" dirty="0"/>
              <a:t>coding</a:t>
            </a:r>
            <a:r>
              <a:rPr lang="en-GB" sz="2800" dirty="0"/>
              <a:t>:</a:t>
            </a:r>
          </a:p>
          <a:p>
            <a:pPr lvl="1"/>
            <a:r>
              <a:rPr lang="en-GB" sz="2400" dirty="0"/>
              <a:t>Challenges to present to the player via the UI</a:t>
            </a:r>
          </a:p>
          <a:p>
            <a:pPr lvl="1"/>
            <a:r>
              <a:rPr lang="en-GB" sz="2400" dirty="0"/>
              <a:t>Player’s inputs (keyboard presses, mouse clicks, movements, etc.) into actions and other visual outputs.</a:t>
            </a:r>
          </a:p>
          <a:p>
            <a:pPr lvl="1"/>
            <a:r>
              <a:rPr lang="en-GB" sz="2400" dirty="0"/>
              <a:t>Camera and player character interaction</a:t>
            </a:r>
          </a:p>
          <a:p>
            <a:endParaRPr lang="en-GB" sz="2800" dirty="0"/>
          </a:p>
          <a:p>
            <a:endParaRPr lang="en-GB" sz="2800" dirty="0"/>
          </a:p>
        </p:txBody>
      </p:sp>
      <p:grpSp>
        <p:nvGrpSpPr>
          <p:cNvPr id="4" name="Group 3"/>
          <p:cNvGrpSpPr/>
          <p:nvPr/>
        </p:nvGrpSpPr>
        <p:grpSpPr>
          <a:xfrm>
            <a:off x="467544" y="4427820"/>
            <a:ext cx="8030705" cy="2313548"/>
            <a:chOff x="323528" y="2564904"/>
            <a:chExt cx="8030705" cy="2313548"/>
          </a:xfrm>
        </p:grpSpPr>
        <p:sp>
          <p:nvSpPr>
            <p:cNvPr id="7" name="Rectangle 6"/>
            <p:cNvSpPr/>
            <p:nvPr/>
          </p:nvSpPr>
          <p:spPr>
            <a:xfrm>
              <a:off x="2411760" y="2564904"/>
              <a:ext cx="2232248" cy="1800200"/>
            </a:xfrm>
            <a:prstGeom prst="rect">
              <a:avLst/>
            </a:prstGeom>
            <a:ln>
              <a:prstDash val="dash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1619672" y="3779748"/>
              <a:ext cx="97654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Outputs</a:t>
              </a:r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323528" y="2888939"/>
              <a:ext cx="1298438" cy="1152128"/>
            </a:xfrm>
            <a:prstGeom prst="round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b="1" dirty="0"/>
                <a:t>Player</a:t>
              </a:r>
            </a:p>
          </p:txBody>
        </p:sp>
        <p:sp>
          <p:nvSpPr>
            <p:cNvPr id="8" name="Rounded Rectangle 7"/>
            <p:cNvSpPr/>
            <p:nvPr/>
          </p:nvSpPr>
          <p:spPr>
            <a:xfrm>
              <a:off x="2591780" y="2774397"/>
              <a:ext cx="1872208" cy="57606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Camera Model</a:t>
              </a:r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2591780" y="3573016"/>
              <a:ext cx="1872208" cy="57606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Interaction Model</a:t>
              </a:r>
            </a:p>
          </p:txBody>
        </p:sp>
        <p:sp>
          <p:nvSpPr>
            <p:cNvPr id="10" name="Rounded Rectangle 9"/>
            <p:cNvSpPr/>
            <p:nvPr/>
          </p:nvSpPr>
          <p:spPr>
            <a:xfrm>
              <a:off x="6554033" y="2741658"/>
              <a:ext cx="1800200" cy="1446691"/>
            </a:xfrm>
            <a:prstGeom prst="round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b="1" dirty="0"/>
                <a:t>Core Mechanics</a:t>
              </a: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4932040" y="2564904"/>
              <a:ext cx="1332148" cy="1800200"/>
            </a:xfrm>
            <a:prstGeom prst="rect">
              <a:avLst/>
            </a:prstGeom>
            <a:ln>
              <a:prstDash val="dash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Actions</a:t>
              </a:r>
            </a:p>
            <a:p>
              <a:pPr algn="ctr"/>
              <a:endParaRPr lang="en-GB" dirty="0"/>
            </a:p>
            <a:p>
              <a:pPr algn="ctr"/>
              <a:endParaRPr lang="en-GB" dirty="0"/>
            </a:p>
            <a:p>
              <a:pPr algn="ctr"/>
              <a:endParaRPr lang="en-GB" dirty="0"/>
            </a:p>
            <a:p>
              <a:pPr algn="ctr"/>
              <a:r>
                <a:rPr lang="en-GB" dirty="0"/>
                <a:t>Challenges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4946685" y="4509120"/>
              <a:ext cx="135171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GAMEPLAY</a:t>
              </a:r>
            </a:p>
          </p:txBody>
        </p:sp>
        <p:cxnSp>
          <p:nvCxnSpPr>
            <p:cNvPr id="13" name="Straight Arrow Connector 12"/>
            <p:cNvCxnSpPr/>
            <p:nvPr/>
          </p:nvCxnSpPr>
          <p:spPr>
            <a:xfrm>
              <a:off x="1621966" y="3068960"/>
              <a:ext cx="969814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4" name="TextBox 13"/>
            <p:cNvSpPr txBox="1"/>
            <p:nvPr/>
          </p:nvSpPr>
          <p:spPr>
            <a:xfrm>
              <a:off x="2562844" y="4509120"/>
              <a:ext cx="198438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USER INTERFACE</a:t>
              </a:r>
            </a:p>
          </p:txBody>
        </p:sp>
        <p:cxnSp>
          <p:nvCxnSpPr>
            <p:cNvPr id="15" name="Straight Arrow Connector 14"/>
            <p:cNvCxnSpPr>
              <a:stCxn id="9" idx="1"/>
            </p:cNvCxnSpPr>
            <p:nvPr/>
          </p:nvCxnSpPr>
          <p:spPr>
            <a:xfrm flipH="1">
              <a:off x="1621966" y="3861048"/>
              <a:ext cx="969814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Straight Arrow Connector 15"/>
            <p:cNvCxnSpPr/>
            <p:nvPr/>
          </p:nvCxnSpPr>
          <p:spPr>
            <a:xfrm>
              <a:off x="4492924" y="3068960"/>
              <a:ext cx="2061109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Straight Arrow Connector 16"/>
            <p:cNvCxnSpPr>
              <a:endCxn id="9" idx="3"/>
            </p:cNvCxnSpPr>
            <p:nvPr/>
          </p:nvCxnSpPr>
          <p:spPr>
            <a:xfrm flipH="1">
              <a:off x="4463988" y="3861048"/>
              <a:ext cx="2090045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8" name="TextBox 17"/>
            <p:cNvSpPr txBox="1"/>
            <p:nvPr/>
          </p:nvSpPr>
          <p:spPr>
            <a:xfrm>
              <a:off x="1634714" y="2708920"/>
              <a:ext cx="82266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Inputs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18113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we will be doing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Use the Unity Game Development Engine and </a:t>
            </a:r>
            <a:r>
              <a:rPr lang="en-GB" b="1" dirty="0"/>
              <a:t>C#</a:t>
            </a:r>
            <a:r>
              <a:rPr lang="en-GB" dirty="0"/>
              <a:t> as our scripting language.</a:t>
            </a:r>
          </a:p>
          <a:p>
            <a:r>
              <a:rPr lang="en-GB" dirty="0"/>
              <a:t>We will not totally ignore the skin of the game – how it looks and sounds. We will mostly use:</a:t>
            </a:r>
          </a:p>
          <a:p>
            <a:pPr lvl="1"/>
            <a:r>
              <a:rPr lang="en-GB" dirty="0"/>
              <a:t>The basic game objects in Unity, and </a:t>
            </a:r>
          </a:p>
          <a:p>
            <a:pPr lvl="1"/>
            <a:r>
              <a:rPr lang="en-GB" dirty="0"/>
              <a:t>Third party stuff </a:t>
            </a:r>
          </a:p>
          <a:p>
            <a:pPr marL="365760" lvl="1" indent="0">
              <a:buNone/>
            </a:pPr>
            <a:r>
              <a:rPr lang="en-GB" i="1" dirty="0"/>
              <a:t>As this is a game </a:t>
            </a:r>
            <a:r>
              <a:rPr lang="en-GB" b="1" i="1" dirty="0"/>
              <a:t>development</a:t>
            </a:r>
            <a:r>
              <a:rPr lang="en-GB" i="1" dirty="0"/>
              <a:t> course and not a design course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8912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/>
          <a:lstStyle/>
          <a:p>
            <a:r>
              <a:rPr lang="en-GB" dirty="0"/>
              <a:t>A professional quality game engine used to create </a:t>
            </a:r>
            <a:r>
              <a:rPr lang="en-GB" b="1" dirty="0"/>
              <a:t>2D and 3D games </a:t>
            </a:r>
            <a:r>
              <a:rPr lang="en-GB" dirty="0"/>
              <a:t>targeting </a:t>
            </a:r>
            <a:r>
              <a:rPr lang="en-GB" b="1" dirty="0"/>
              <a:t>different platforms</a:t>
            </a:r>
            <a:r>
              <a:rPr lang="en-GB" dirty="0"/>
              <a:t>.</a:t>
            </a:r>
          </a:p>
          <a:p>
            <a:r>
              <a:rPr lang="en-GB" dirty="0"/>
              <a:t>It is </a:t>
            </a:r>
            <a:r>
              <a:rPr lang="en-GB" b="1" dirty="0"/>
              <a:t>relatively easy to use </a:t>
            </a:r>
            <a:r>
              <a:rPr lang="en-GB" dirty="0"/>
              <a:t>and one of the most accessible tools for novice game developers.</a:t>
            </a:r>
          </a:p>
          <a:p>
            <a:r>
              <a:rPr lang="en-GB" dirty="0"/>
              <a:t>It has two main advantages: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high degree of cross-platform support</a:t>
            </a:r>
          </a:p>
          <a:p>
            <a:pPr lvl="1"/>
            <a:r>
              <a:rPr lang="en-GB" dirty="0"/>
              <a:t>An extremely productive visual workflow</a:t>
            </a:r>
          </a:p>
          <a:p>
            <a:r>
              <a:rPr lang="en-GB" dirty="0"/>
              <a:t>A third advantage is the </a:t>
            </a:r>
            <a:r>
              <a:rPr lang="en-GB" b="1" dirty="0"/>
              <a:t>modular component system</a:t>
            </a:r>
            <a:r>
              <a:rPr lang="en-GB" dirty="0"/>
              <a:t> used to construct game objects.</a:t>
            </a:r>
          </a:p>
        </p:txBody>
      </p:sp>
    </p:spTree>
    <p:extLst>
      <p:ext uri="{BB962C8B-B14F-4D97-AF65-F5344CB8AC3E}">
        <p14:creationId xmlns:p14="http://schemas.microsoft.com/office/powerpoint/2010/main" val="4084691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Unity’s Cross Platform Support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i="1" dirty="0"/>
              <a:t>Build your content once and deploy at a click</a:t>
            </a:r>
            <a:r>
              <a:rPr lang="en-GB" dirty="0"/>
              <a:t> to:</a:t>
            </a:r>
          </a:p>
          <a:p>
            <a:r>
              <a:rPr lang="en-GB" dirty="0"/>
              <a:t>All major mobile platforms, VR, Desktop, Console and TV Platforms</a:t>
            </a:r>
          </a:p>
          <a:p>
            <a:r>
              <a:rPr lang="en-GB" dirty="0"/>
              <a:t>And the Web too.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62" y="3720003"/>
            <a:ext cx="8228571" cy="2733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308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Setting up Unity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 you all have Unity Accounts?</a:t>
            </a:r>
          </a:p>
          <a:p>
            <a:pPr lvl="1"/>
            <a:r>
              <a:rPr lang="en-GB" dirty="0"/>
              <a:t>If not, please create one.</a:t>
            </a:r>
          </a:p>
          <a:p>
            <a:r>
              <a:rPr lang="en-GB" dirty="0"/>
              <a:t>Launch Unity on your computers.</a:t>
            </a:r>
          </a:p>
          <a:p>
            <a:r>
              <a:rPr lang="en-GB" dirty="0"/>
              <a:t>If you are prompted for a proxy server, it is:</a:t>
            </a:r>
          </a:p>
          <a:p>
            <a:pPr lvl="1"/>
            <a:r>
              <a:rPr lang="en-GB" b="1" dirty="0"/>
              <a:t>193.62.88.55</a:t>
            </a:r>
          </a:p>
          <a:p>
            <a:pPr lvl="1"/>
            <a:r>
              <a:rPr lang="en-GB" dirty="0"/>
              <a:t>Port: </a:t>
            </a:r>
            <a:r>
              <a:rPr lang="en-GB" b="1" dirty="0"/>
              <a:t>3128</a:t>
            </a:r>
          </a:p>
        </p:txBody>
      </p:sp>
    </p:spTree>
    <p:extLst>
      <p:ext uri="{BB962C8B-B14F-4D97-AF65-F5344CB8AC3E}">
        <p14:creationId xmlns:p14="http://schemas.microsoft.com/office/powerpoint/2010/main" val="1396725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Unity’s Visual Workflow Interface </a:t>
            </a:r>
          </a:p>
        </p:txBody>
      </p:sp>
      <p:pic>
        <p:nvPicPr>
          <p:cNvPr id="1030" name="Picture 6" descr="C:\Users\sc-ka\AppData\Local\Temp\SNAGHTML151daf1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628800"/>
            <a:ext cx="8153400" cy="481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9990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Essential Unity Concepts</a:t>
            </a:r>
          </a:p>
        </p:txBody>
      </p:sp>
    </p:spTree>
    <p:extLst>
      <p:ext uri="{BB962C8B-B14F-4D97-AF65-F5344CB8AC3E}">
        <p14:creationId xmlns:p14="http://schemas.microsoft.com/office/powerpoint/2010/main" val="4176160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Game Objects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Unity’s modular component system is used to construct game objects.</a:t>
            </a:r>
          </a:p>
          <a:p>
            <a:r>
              <a:rPr lang="en-GB" dirty="0"/>
              <a:t>This component system means you can:</a:t>
            </a:r>
          </a:p>
          <a:p>
            <a:pPr lvl="1"/>
            <a:r>
              <a:rPr lang="en-GB" dirty="0"/>
              <a:t>mix and match packets of functionality and</a:t>
            </a:r>
          </a:p>
          <a:p>
            <a:pPr lvl="1"/>
            <a:r>
              <a:rPr lang="en-GB" dirty="0"/>
              <a:t>break down your game into more manageable objects.</a:t>
            </a:r>
          </a:p>
          <a:p>
            <a:r>
              <a:rPr lang="en-GB" dirty="0"/>
              <a:t>Game Objects are built up as a collection of components.</a:t>
            </a:r>
          </a:p>
          <a:p>
            <a:pPr lvl="1"/>
            <a:r>
              <a:rPr lang="en-GB" dirty="0"/>
              <a:t>You can manipulate object components in code and from the visual editor and inspector.</a:t>
            </a:r>
          </a:p>
          <a:p>
            <a:pPr lvl="1"/>
            <a:r>
              <a:rPr lang="en-GB" dirty="0"/>
              <a:t>Variables play an important role! They are properties of the game object components that you can set both in code and from the editor.</a:t>
            </a:r>
          </a:p>
        </p:txBody>
      </p:sp>
    </p:spTree>
    <p:extLst>
      <p:ext uri="{BB962C8B-B14F-4D97-AF65-F5344CB8AC3E}">
        <p14:creationId xmlns:p14="http://schemas.microsoft.com/office/powerpoint/2010/main" val="1055873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Unity Script Common Event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Initialisation Events</a:t>
            </a:r>
          </a:p>
          <a:p>
            <a:pPr lvl="1"/>
            <a:r>
              <a:rPr lang="en-GB" b="1" dirty="0"/>
              <a:t>Awake</a:t>
            </a:r>
            <a:r>
              <a:rPr lang="en-GB" dirty="0"/>
              <a:t>: called for each object in the scene at the time the scene loads - before any Start functions.</a:t>
            </a:r>
          </a:p>
          <a:p>
            <a:pPr lvl="1"/>
            <a:r>
              <a:rPr lang="en-GB" b="1" dirty="0"/>
              <a:t>Start</a:t>
            </a:r>
            <a:r>
              <a:rPr lang="en-GB" dirty="0"/>
              <a:t>: called before the first frame or physics update on an object.</a:t>
            </a:r>
          </a:p>
          <a:p>
            <a:r>
              <a:rPr lang="en-GB" dirty="0"/>
              <a:t>GUI Events</a:t>
            </a:r>
          </a:p>
          <a:p>
            <a:pPr lvl="1"/>
            <a:r>
              <a:rPr lang="en-GB" b="1" dirty="0" err="1"/>
              <a:t>OnGUI</a:t>
            </a:r>
            <a:r>
              <a:rPr lang="en-GB" dirty="0"/>
              <a:t>: called for rendering and handling GUI events.</a:t>
            </a:r>
          </a:p>
        </p:txBody>
      </p:sp>
    </p:spTree>
    <p:extLst>
      <p:ext uri="{BB962C8B-B14F-4D97-AF65-F5344CB8AC3E}">
        <p14:creationId xmlns:p14="http://schemas.microsoft.com/office/powerpoint/2010/main" val="1869328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Unity Script Common Event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Update Events</a:t>
            </a:r>
          </a:p>
          <a:p>
            <a:pPr lvl="1"/>
            <a:r>
              <a:rPr lang="en-GB" b="1" dirty="0" err="1"/>
              <a:t>FixedUpdate</a:t>
            </a:r>
            <a:r>
              <a:rPr lang="en-GB" dirty="0"/>
              <a:t>: called more frequently than Update, every fixed frame rate.</a:t>
            </a:r>
          </a:p>
          <a:p>
            <a:pPr lvl="2"/>
            <a:r>
              <a:rPr lang="en-GB" dirty="0"/>
              <a:t>Use to adjust Physics for rigid body objects</a:t>
            </a:r>
          </a:p>
          <a:p>
            <a:pPr lvl="2"/>
            <a:r>
              <a:rPr lang="en-GB" dirty="0"/>
              <a:t>Do not need to adjust movement calculations for frame rate independence.</a:t>
            </a:r>
          </a:p>
          <a:p>
            <a:pPr lvl="1"/>
            <a:r>
              <a:rPr lang="en-GB" b="1" dirty="0"/>
              <a:t>Update</a:t>
            </a:r>
            <a:r>
              <a:rPr lang="en-GB" dirty="0"/>
              <a:t>: called once per frame. Main place for processing frame updates</a:t>
            </a:r>
          </a:p>
          <a:p>
            <a:pPr lvl="1"/>
            <a:r>
              <a:rPr lang="en-GB" b="1" dirty="0" err="1"/>
              <a:t>LateUpdate</a:t>
            </a:r>
            <a:r>
              <a:rPr lang="en-GB" dirty="0"/>
              <a:t>: called after all Update functions have been called. Also called once per frame.</a:t>
            </a:r>
          </a:p>
          <a:p>
            <a:pPr lvl="2"/>
            <a:r>
              <a:rPr lang="en-GB" dirty="0"/>
              <a:t>A follow camera should always be implemented here because it needs to track objects that have moved in update.</a:t>
            </a:r>
          </a:p>
        </p:txBody>
      </p:sp>
      <p:sp>
        <p:nvSpPr>
          <p:cNvPr id="4" name="Action Button: Movie 3">
            <a:hlinkClick r:id="rId3" highlightClick="1"/>
          </p:cNvPr>
          <p:cNvSpPr/>
          <p:nvPr/>
        </p:nvSpPr>
        <p:spPr>
          <a:xfrm>
            <a:off x="7452320" y="6309320"/>
            <a:ext cx="576064" cy="360040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800230" y="6382543"/>
            <a:ext cx="36520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Difference between Update and </a:t>
            </a:r>
            <a:r>
              <a:rPr lang="en-GB" sz="1400" dirty="0" err="1"/>
              <a:t>FixedUpdate</a:t>
            </a:r>
            <a:r>
              <a:rPr lang="en-GB" sz="1400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2159281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Unity Concepts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Transform</a:t>
            </a:r>
            <a:r>
              <a:rPr lang="en-GB" dirty="0"/>
              <a:t>: the </a:t>
            </a:r>
            <a:r>
              <a:rPr lang="en-GB" dirty="0">
                <a:hlinkClick r:id="rId2"/>
              </a:rPr>
              <a:t>transform</a:t>
            </a:r>
            <a:r>
              <a:rPr lang="en-GB" dirty="0"/>
              <a:t> class is used to manipulate the position, rotation and scale of an object.</a:t>
            </a:r>
          </a:p>
          <a:p>
            <a:pPr lvl="1"/>
            <a:r>
              <a:rPr lang="en-GB" dirty="0"/>
              <a:t>Every Transform can have a parent, so you can apply transform properties hierarchically.</a:t>
            </a:r>
          </a:p>
          <a:p>
            <a:r>
              <a:rPr lang="en-GB" b="1" dirty="0" err="1"/>
              <a:t>GetComponent</a:t>
            </a:r>
            <a:r>
              <a:rPr lang="en-GB" dirty="0"/>
              <a:t>&lt;</a:t>
            </a:r>
            <a:r>
              <a:rPr lang="en-GB" b="1" dirty="0">
                <a:solidFill>
                  <a:srgbClr val="FF0000"/>
                </a:solidFill>
              </a:rPr>
              <a:t>Type</a:t>
            </a:r>
            <a:r>
              <a:rPr lang="en-GB" dirty="0"/>
              <a:t>&gt;() Method</a:t>
            </a:r>
          </a:p>
          <a:p>
            <a:pPr lvl="1"/>
            <a:r>
              <a:rPr lang="en-GB" dirty="0"/>
              <a:t>Recall that Unity uses a modular component system to construct game objects.</a:t>
            </a:r>
          </a:p>
          <a:p>
            <a:pPr lvl="1"/>
            <a:r>
              <a:rPr lang="en-GB" dirty="0"/>
              <a:t>You use this method to get programmatic access to a component of the specified type attached to the game object.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9097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Prefabs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Provide a way for you to reuse a Game Object multiple times.</a:t>
            </a:r>
          </a:p>
          <a:p>
            <a:r>
              <a:rPr lang="en-GB" dirty="0"/>
              <a:t>The prefab acts as a template game object from which you can create new object instances in the scene.</a:t>
            </a:r>
          </a:p>
          <a:p>
            <a:r>
              <a:rPr lang="en-GB" dirty="0"/>
              <a:t>Changes made to a prefab asset are reflected in all instances, but you can also override default properties and settings.</a:t>
            </a:r>
          </a:p>
          <a:p>
            <a:r>
              <a:rPr lang="en-GB" dirty="0"/>
              <a:t>Simply drag the game object you want to make a prefab into the project – assets window.</a:t>
            </a:r>
          </a:p>
          <a:p>
            <a:pPr lvl="1"/>
            <a:r>
              <a:rPr lang="en-GB" dirty="0"/>
              <a:t>If you are spawning from code, you can then delete the instance(s) in the hierarchy window.</a:t>
            </a:r>
          </a:p>
          <a:p>
            <a:pPr lvl="1"/>
            <a:r>
              <a:rPr lang="en-GB" dirty="0"/>
              <a:t>We will learn how to spawn prefabs in code in </a:t>
            </a:r>
            <a:r>
              <a:rPr lang="en-GB"/>
              <a:t>a later lecture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707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Unity’s 3D Coordinate System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Unity uses the left-hand 3D Coordinate Rule</a:t>
            </a:r>
          </a:p>
          <a:p>
            <a:r>
              <a:rPr lang="en-GB" dirty="0"/>
              <a:t>The z-axis goes into the page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3688" y="3212976"/>
            <a:ext cx="4714875" cy="2676525"/>
          </a:xfrm>
          <a:prstGeom prst="rect">
            <a:avLst/>
          </a:prstGeom>
        </p:spPr>
      </p:pic>
      <p:cxnSp>
        <p:nvCxnSpPr>
          <p:cNvPr id="6" name="Straight Arrow Connector 5"/>
          <p:cNvCxnSpPr/>
          <p:nvPr/>
        </p:nvCxnSpPr>
        <p:spPr>
          <a:xfrm flipV="1">
            <a:off x="3203848" y="2780928"/>
            <a:ext cx="0" cy="2016224"/>
          </a:xfrm>
          <a:prstGeom prst="straightConnector1">
            <a:avLst/>
          </a:prstGeom>
          <a:ln w="28575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3203848" y="4797152"/>
            <a:ext cx="3202707" cy="0"/>
          </a:xfrm>
          <a:prstGeom prst="straightConnector1">
            <a:avLst/>
          </a:prstGeom>
          <a:ln w="28575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1979712" y="3068960"/>
            <a:ext cx="3168352" cy="2820541"/>
          </a:xfrm>
          <a:prstGeom prst="straightConnector1">
            <a:avLst/>
          </a:prstGeom>
          <a:ln w="28575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3238004" y="2687960"/>
            <a:ext cx="429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933101" y="3057292"/>
            <a:ext cx="429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+z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065715" y="4725144"/>
            <a:ext cx="429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+x</a:t>
            </a:r>
          </a:p>
        </p:txBody>
      </p:sp>
    </p:spTree>
    <p:extLst>
      <p:ext uri="{BB962C8B-B14F-4D97-AF65-F5344CB8AC3E}">
        <p14:creationId xmlns:p14="http://schemas.microsoft.com/office/powerpoint/2010/main" val="1324440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Unity’s 3D Coordinate System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6518" r="7119"/>
          <a:stretch/>
        </p:blipFill>
        <p:spPr>
          <a:xfrm>
            <a:off x="395536" y="2564904"/>
            <a:ext cx="3816424" cy="293333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8174" r="12812"/>
          <a:stretch/>
        </p:blipFill>
        <p:spPr>
          <a:xfrm>
            <a:off x="4584968" y="2564904"/>
            <a:ext cx="4176464" cy="2990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8734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Local vs. Global Coordinate Axis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7325" t="3373" r="1106" b="1174"/>
          <a:stretch/>
        </p:blipFill>
        <p:spPr>
          <a:xfrm>
            <a:off x="539552" y="1772815"/>
            <a:ext cx="7920924" cy="424847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419872" y="5085184"/>
            <a:ext cx="519372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Global</a:t>
            </a:r>
            <a:r>
              <a:rPr lang="en-GB" dirty="0"/>
              <a:t> is the entire world space.</a:t>
            </a: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Local Space </a:t>
            </a:r>
            <a:r>
              <a:rPr lang="en-GB" dirty="0"/>
              <a:t>(aka object space) is used to define object positions in relation to each other.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 other words, parent-child relationships.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(0, 0, 0) in local space is usually the centre point of the object.</a:t>
            </a:r>
          </a:p>
        </p:txBody>
      </p:sp>
    </p:spTree>
    <p:extLst>
      <p:ext uri="{BB962C8B-B14F-4D97-AF65-F5344CB8AC3E}">
        <p14:creationId xmlns:p14="http://schemas.microsoft.com/office/powerpoint/2010/main" val="18017540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Local vs. Global Coordinate Axis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World Space Positions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Relative Local Space Position of Child Object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605" y="2852936"/>
            <a:ext cx="3676190" cy="316190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0072" y="2814841"/>
            <a:ext cx="3390476" cy="32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2284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Rotations Around Coordinate Axes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Pitch</a:t>
            </a:r>
            <a:r>
              <a:rPr lang="en-GB" dirty="0"/>
              <a:t>: rotation around the </a:t>
            </a:r>
            <a:r>
              <a:rPr lang="en-GB" b="1" dirty="0"/>
              <a:t>x-axis</a:t>
            </a:r>
          </a:p>
          <a:p>
            <a:r>
              <a:rPr lang="en-GB" b="1" dirty="0"/>
              <a:t>Yaw</a:t>
            </a:r>
            <a:r>
              <a:rPr lang="en-GB" dirty="0"/>
              <a:t>: rotation around the </a:t>
            </a:r>
            <a:r>
              <a:rPr lang="en-GB" b="1" dirty="0"/>
              <a:t>y-axis</a:t>
            </a:r>
          </a:p>
          <a:p>
            <a:r>
              <a:rPr lang="en-GB" b="1" dirty="0"/>
              <a:t>Roll</a:t>
            </a:r>
            <a:r>
              <a:rPr lang="en-GB" dirty="0"/>
              <a:t>: rotation around the </a:t>
            </a:r>
            <a:r>
              <a:rPr lang="en-GB" b="1" dirty="0"/>
              <a:t>z-axis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5656" y="1772816"/>
            <a:ext cx="5010150" cy="239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71233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10017</TotalTime>
  <Words>1066</Words>
  <Application>Microsoft Office PowerPoint</Application>
  <PresentationFormat>On-screen Show (4:3)</PresentationFormat>
  <Paragraphs>151</Paragraphs>
  <Slides>24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Calibri</vt:lpstr>
      <vt:lpstr>Cambria</vt:lpstr>
      <vt:lpstr>Wingdings</vt:lpstr>
      <vt:lpstr>Wingdings 2</vt:lpstr>
      <vt:lpstr>Median</vt:lpstr>
      <vt:lpstr>Introduction</vt:lpstr>
      <vt:lpstr>Today’s Lecture</vt:lpstr>
      <vt:lpstr>Module Aim</vt:lpstr>
      <vt:lpstr>Module Assessment</vt:lpstr>
      <vt:lpstr>Reading Materials</vt:lpstr>
      <vt:lpstr>Indie Game Development</vt:lpstr>
      <vt:lpstr>What we will be doing</vt:lpstr>
      <vt:lpstr>What we will be doing</vt:lpstr>
      <vt:lpstr>Unity</vt:lpstr>
      <vt:lpstr>Unity’s Cross Platform Support</vt:lpstr>
      <vt:lpstr>Setting up Unity</vt:lpstr>
      <vt:lpstr>Unity’s Visual Workflow Interface </vt:lpstr>
      <vt:lpstr>Essential Unity Concepts</vt:lpstr>
      <vt:lpstr>Game Objects</vt:lpstr>
      <vt:lpstr>Unity Script Common Event Functions</vt:lpstr>
      <vt:lpstr>Unity Script Common Event Functions</vt:lpstr>
      <vt:lpstr>Today’s Unity Concepts</vt:lpstr>
      <vt:lpstr>Prefabs</vt:lpstr>
      <vt:lpstr>Unity’s 3D Coordinate System</vt:lpstr>
      <vt:lpstr>Unity’s 3D Coordinate System</vt:lpstr>
      <vt:lpstr>Local vs. Global Coordinate Axis </vt:lpstr>
      <vt:lpstr>Local vs. Global Coordinate Axis </vt:lpstr>
      <vt:lpstr>Rotations Around Coordinate Axes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1141</cp:revision>
  <cp:lastPrinted>2014-09-29T16:21:25Z</cp:lastPrinted>
  <dcterms:created xsi:type="dcterms:W3CDTF">2013-09-18T07:00:31Z</dcterms:created>
  <dcterms:modified xsi:type="dcterms:W3CDTF">2017-10-10T06:15:58Z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