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notesMasterIdLst>
    <p:notesMasterId r:id="rId21"/>
  </p:notesMasterIdLst>
  <p:sldIdLst>
    <p:sldId id="256" r:id="rId2"/>
    <p:sldId id="257" r:id="rId3"/>
    <p:sldId id="262" r:id="rId4"/>
    <p:sldId id="258" r:id="rId5"/>
    <p:sldId id="263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4" r:id="rId14"/>
    <p:sldId id="277" r:id="rId15"/>
    <p:sldId id="272" r:id="rId16"/>
    <p:sldId id="273" r:id="rId17"/>
    <p:sldId id="275" r:id="rId18"/>
    <p:sldId id="276" r:id="rId19"/>
    <p:sldId id="26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29"/>
    <p:restoredTop sz="94859"/>
  </p:normalViewPr>
  <p:slideViewPr>
    <p:cSldViewPr snapToGrid="0">
      <p:cViewPr>
        <p:scale>
          <a:sx n="91" d="100"/>
          <a:sy n="91" d="100"/>
        </p:scale>
        <p:origin x="744" y="1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CD0A7-6CBE-F643-9401-2913D0506CBE}" type="datetimeFigureOut">
              <a:rPr lang="en-US" smtClean="0"/>
              <a:t>3/9/25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3C9B82-A04C-7841-B0AD-3B0C5B4B2D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880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3C9B82-A04C-7841-B0AD-3B0C5B4B2D5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780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058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274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0025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907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806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723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235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996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430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039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237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4792E5E-F10E-7A4B-8CA2-16B87F77D869}" type="datetimeFigureOut">
              <a:rPr lang="en-US" smtClean="0"/>
              <a:t>3/9/25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3E79D82-FB71-6840-A064-9E205603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90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9E2C8-4A99-37B8-3D23-8546F1CAE2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0993" y="934947"/>
            <a:ext cx="8773274" cy="295525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360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is the impact of voice change on the female adolescent singer? 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E7E03-E519-0BD4-243C-5E7AEB87D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658" y="4109663"/>
            <a:ext cx="10890606" cy="2024009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</a:rPr>
              <a:t>An evaluation of pedological approaches to improve vocal development and singer confidence; a scoping review.</a:t>
            </a:r>
            <a:b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80811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CEBDB-651E-6FAA-6D1E-40C928C6D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4277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5A614-780F-D0EB-8CA8-DE554B311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9402"/>
            <a:ext cx="10515600" cy="490756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dirty="0"/>
              <a:t>Some of the symptoms of female adolescent voice change (FAVC)</a:t>
            </a: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1) insecurity of pitch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2) development of noticeable register breaks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3) increased huskiness in the voice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4) decreased and inconsistent range capabilities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5) voice cracking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6) hoarseness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7) uncomfortable singing or difficulty in phonation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Gackle (1991)</a:t>
            </a:r>
          </a:p>
          <a:p>
            <a:pPr marL="0" indent="0">
              <a:buNone/>
            </a:pPr>
            <a:endParaRPr lang="en-US" sz="1200" dirty="0"/>
          </a:p>
          <a:p>
            <a:pPr lvl="8"/>
            <a:r>
              <a:rPr lang="en-GB" sz="100" b="0" i="0" u="none" strike="noStrike" dirty="0">
                <a:solidFill>
                  <a:srgbClr val="2D3B45"/>
                </a:solidFill>
                <a:effectLst/>
                <a:latin typeface="Lato Extended"/>
              </a:rPr>
              <a:t>How did the existing literature contribute to your research question? </a:t>
            </a:r>
          </a:p>
        </p:txBody>
      </p:sp>
    </p:spTree>
    <p:extLst>
      <p:ext uri="{BB962C8B-B14F-4D97-AF65-F5344CB8AC3E}">
        <p14:creationId xmlns:p14="http://schemas.microsoft.com/office/powerpoint/2010/main" val="2346117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59133-0C2C-8280-9F08-4C68D34AD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Aims</a:t>
            </a:r>
            <a:r>
              <a:rPr lang="en-US" dirty="0"/>
              <a:t>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81604-1DDC-BF82-FCC0-102CE0D7A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2575" y="2343150"/>
            <a:ext cx="9277349" cy="4171950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US" sz="2000" dirty="0">
                <a:solidFill>
                  <a:srgbClr val="FF0000"/>
                </a:solidFill>
              </a:rPr>
              <a:t>To deepen my understanding of the FAVC, to understand what happens in the female voice at puberty and why they experience symptoms 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rgbClr val="FF0000"/>
                </a:solidFill>
              </a:rPr>
              <a:t>To assist singers in improving their voice and their confidence.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solidFill>
                  <a:srgbClr val="FF0000"/>
                </a:solidFill>
              </a:rPr>
              <a:t>To educate the wider community of singers, teachers and choir directors about FAVC.</a:t>
            </a:r>
          </a:p>
          <a:p>
            <a:pPr>
              <a:lnSpc>
                <a:spcPct val="200000"/>
              </a:lnSpc>
            </a:pPr>
            <a:r>
              <a:rPr lang="en-US" sz="2000" dirty="0"/>
              <a:t>Discover the extent of literature that is available on the female adolescent voice</a:t>
            </a:r>
          </a:p>
          <a:p>
            <a:pPr>
              <a:lnSpc>
                <a:spcPct val="200000"/>
              </a:lnSpc>
            </a:pPr>
            <a:r>
              <a:rPr lang="en-US" sz="2000" dirty="0"/>
              <a:t>To explore how the symptoms of voice change affect the mental health of the singer. 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41670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C2A66-9D94-5109-0E37-BEFDFF761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609584"/>
          </a:xfrm>
        </p:spPr>
        <p:txBody>
          <a:bodyPr>
            <a:normAutofit fontScale="90000"/>
          </a:bodyPr>
          <a:lstStyle/>
          <a:p>
            <a:r>
              <a:rPr lang="en-US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FD2F2-714A-8A2C-1297-838D81E99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1725106"/>
            <a:ext cx="8128922" cy="477416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210000"/>
              </a:lnSpc>
            </a:pPr>
            <a:r>
              <a:rPr lang="en-US" sz="7200" dirty="0"/>
              <a:t>Avoiding plagiarism</a:t>
            </a:r>
          </a:p>
          <a:p>
            <a:pPr>
              <a:lnSpc>
                <a:spcPct val="210000"/>
              </a:lnSpc>
            </a:pPr>
            <a:r>
              <a:rPr lang="en-US" sz="7200" dirty="0"/>
              <a:t>Mitigating bias </a:t>
            </a:r>
          </a:p>
          <a:p>
            <a:pPr>
              <a:lnSpc>
                <a:spcPct val="210000"/>
              </a:lnSpc>
            </a:pPr>
            <a:r>
              <a:rPr lang="en-US" sz="7200" dirty="0"/>
              <a:t>Avoid using only well-known researchers to remain objective</a:t>
            </a:r>
          </a:p>
          <a:p>
            <a:pPr>
              <a:lnSpc>
                <a:spcPct val="210000"/>
              </a:lnSpc>
            </a:pPr>
            <a:r>
              <a:rPr lang="en-US" sz="7200" dirty="0"/>
              <a:t>Be rigorous with methodology</a:t>
            </a:r>
          </a:p>
          <a:p>
            <a:pPr>
              <a:lnSpc>
                <a:spcPct val="210000"/>
              </a:lnSpc>
            </a:pPr>
            <a:r>
              <a:rPr lang="en-US" sz="7200" dirty="0"/>
              <a:t>Referencing</a:t>
            </a:r>
          </a:p>
          <a:p>
            <a:pPr>
              <a:lnSpc>
                <a:spcPct val="210000"/>
              </a:lnSpc>
            </a:pPr>
            <a:r>
              <a:rPr lang="en-US" sz="7200" dirty="0"/>
              <a:t>The impact of being an insider researcher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50397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12E0F-BA61-5664-E88C-2EC1E6EC3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2AA64-B7D7-DB5A-CC15-7D028C466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4000" dirty="0">
                <a:solidFill>
                  <a:srgbClr val="0070C0"/>
                </a:solidFill>
              </a:rPr>
              <a:t>Scoping review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GB" sz="2400" b="0" i="1" u="none" strike="noStrike" dirty="0">
                <a:solidFill>
                  <a:srgbClr val="1B1B1B"/>
                </a:solidFill>
                <a:effectLst/>
                <a:latin typeface="Cambria" panose="02040503050406030204" pitchFamily="18" charset="0"/>
              </a:rPr>
              <a:t>“Scoping reviews aim to map the key concepts within a research area and the types of evidence that are available” (Arksey and O’Malley 2005). </a:t>
            </a:r>
          </a:p>
          <a:p>
            <a:pPr marL="0" indent="0">
              <a:buNone/>
            </a:pPr>
            <a:endParaRPr lang="en-GB" dirty="0">
              <a:solidFill>
                <a:srgbClr val="1B1B1B"/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564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C211D-CE27-A264-9A8D-08D6A17FA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314" y="644763"/>
            <a:ext cx="7731372" cy="1044815"/>
          </a:xfrm>
        </p:spPr>
        <p:txBody>
          <a:bodyPr>
            <a:normAutofit fontScale="90000"/>
          </a:bodyPr>
          <a:lstStyle/>
          <a:p>
            <a:r>
              <a:rPr lang="en-US" dirty="0"/>
              <a:t>Methodology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C31DD4-C3F5-3F33-38CE-0E93442BC9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9219517"/>
              </p:ext>
            </p:extLst>
          </p:nvPr>
        </p:nvGraphicFramePr>
        <p:xfrm>
          <a:off x="1319604" y="2100176"/>
          <a:ext cx="9552791" cy="42037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7379">
                  <a:extLst>
                    <a:ext uri="{9D8B030D-6E8A-4147-A177-3AD203B41FA5}">
                      <a16:colId xmlns:a16="http://schemas.microsoft.com/office/drawing/2014/main" val="3915846373"/>
                    </a:ext>
                  </a:extLst>
                </a:gridCol>
                <a:gridCol w="6805412">
                  <a:extLst>
                    <a:ext uri="{9D8B030D-6E8A-4147-A177-3AD203B41FA5}">
                      <a16:colId xmlns:a16="http://schemas.microsoft.com/office/drawing/2014/main" val="1381716009"/>
                    </a:ext>
                  </a:extLst>
                </a:gridCol>
              </a:tblGrid>
              <a:tr h="67773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Stage 1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2000" dirty="0">
                          <a:effectLst/>
                        </a:rPr>
                        <a:t>Identifying the research question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677133"/>
                  </a:ext>
                </a:extLst>
              </a:tr>
              <a:tr h="4795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Stage 2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2000" dirty="0">
                          <a:effectLst/>
                        </a:rPr>
                        <a:t>Identifying relevant studies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5834719"/>
                  </a:ext>
                </a:extLst>
              </a:tr>
              <a:tr h="49027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Stage 3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2000" dirty="0">
                          <a:effectLst/>
                        </a:rPr>
                        <a:t>Study selection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2346366"/>
                  </a:ext>
                </a:extLst>
              </a:tr>
              <a:tr h="47494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Stage 4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2000" dirty="0">
                          <a:effectLst/>
                        </a:rPr>
                        <a:t>Charting the data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9461682"/>
                  </a:ext>
                </a:extLst>
              </a:tr>
              <a:tr h="94548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Stage 5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tabLst>
                          <a:tab pos="355600" algn="l"/>
                          <a:tab pos="711200" algn="l"/>
                          <a:tab pos="1066800" algn="l"/>
                          <a:tab pos="1422400" algn="l"/>
                          <a:tab pos="1778000" algn="l"/>
                          <a:tab pos="2133600" algn="l"/>
                          <a:tab pos="2489200" algn="l"/>
                          <a:tab pos="2844800" algn="l"/>
                          <a:tab pos="3200400" algn="l"/>
                          <a:tab pos="3556000" algn="l"/>
                          <a:tab pos="3911600" algn="l"/>
                          <a:tab pos="4267200" algn="l"/>
                        </a:tabLst>
                      </a:pPr>
                      <a:r>
                        <a:rPr lang="en-GB" sz="2000" dirty="0">
                          <a:effectLst/>
                        </a:rPr>
                        <a:t>Collating, summarising and reporting the results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936962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D81F572E-F27A-98EA-4127-01FBD93792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396597" y="18721"/>
            <a:ext cx="25393067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(Arksey &amp; O’Malley, 2005, p.22-23)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4F8DFB-9681-5255-1EDE-A5B02A79BE8B}"/>
              </a:ext>
            </a:extLst>
          </p:cNvPr>
          <p:cNvSpPr txBox="1"/>
          <p:nvPr/>
        </p:nvSpPr>
        <p:spPr>
          <a:xfrm>
            <a:off x="1197795" y="6345172"/>
            <a:ext cx="3642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(Arksey and O’Malley, 2005, p.22-23)</a:t>
            </a:r>
          </a:p>
        </p:txBody>
      </p:sp>
    </p:spTree>
    <p:extLst>
      <p:ext uri="{BB962C8B-B14F-4D97-AF65-F5344CB8AC3E}">
        <p14:creationId xmlns:p14="http://schemas.microsoft.com/office/powerpoint/2010/main" val="3652816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A6352-13C6-17F6-025B-1949E8C7F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Stage 1 - Identify a research question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DDB0C-D07A-FFE4-CA7A-E227350F9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US" sz="3200" i="1" dirty="0">
                <a:solidFill>
                  <a:srgbClr val="0070C0"/>
                </a:solidFill>
              </a:rPr>
              <a:t>What is the impact of voice change on the female adolescent singer?</a:t>
            </a:r>
          </a:p>
        </p:txBody>
      </p:sp>
    </p:spTree>
    <p:extLst>
      <p:ext uri="{BB962C8B-B14F-4D97-AF65-F5344CB8AC3E}">
        <p14:creationId xmlns:p14="http://schemas.microsoft.com/office/powerpoint/2010/main" val="4114197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A2F2A-6F84-854A-BEB6-00E73E217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51950"/>
            <a:ext cx="7729728" cy="1188720"/>
          </a:xfrm>
        </p:spPr>
        <p:txBody>
          <a:bodyPr/>
          <a:lstStyle/>
          <a:p>
            <a:r>
              <a:rPr lang="en-US" dirty="0"/>
              <a:t>Stage 2 – Identifying relevant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87D43-A8C7-0367-063C-BE606E60C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1913642"/>
            <a:ext cx="7729728" cy="4281676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70000"/>
              </a:lnSpc>
              <a:buNone/>
            </a:pPr>
            <a:r>
              <a:rPr lang="en-US" sz="3500" dirty="0">
                <a:solidFill>
                  <a:srgbClr val="0070C0"/>
                </a:solidFill>
              </a:rPr>
              <a:t>Adolescent female voice AND change AND singing AND puberty</a:t>
            </a:r>
          </a:p>
          <a:p>
            <a:pPr algn="ctr"/>
            <a:endParaRPr lang="en-US" sz="2400" dirty="0"/>
          </a:p>
          <a:p>
            <a:pPr marL="0" indent="0" algn="ctr">
              <a:buNone/>
            </a:pPr>
            <a:r>
              <a:rPr lang="en-US" sz="2400" dirty="0"/>
              <a:t>Databases searched: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University of Wales Trinity Saint David online library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The Journal of Voice online database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Google Scholar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The Voice Study Centre’s online MA resources.</a:t>
            </a:r>
          </a:p>
        </p:txBody>
      </p:sp>
    </p:spTree>
    <p:extLst>
      <p:ext uri="{BB962C8B-B14F-4D97-AF65-F5344CB8AC3E}">
        <p14:creationId xmlns:p14="http://schemas.microsoft.com/office/powerpoint/2010/main" val="2460066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85267-05D3-577A-497F-AD1AB3706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Stage 3 – Study selection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9F164E2-8F33-EB2E-ACFF-AB5351DA5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8386525"/>
              </p:ext>
            </p:extLst>
          </p:nvPr>
        </p:nvGraphicFramePr>
        <p:xfrm>
          <a:off x="1002587" y="2823459"/>
          <a:ext cx="10515600" cy="28945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331566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473736995"/>
                    </a:ext>
                  </a:extLst>
                </a:gridCol>
              </a:tblGrid>
              <a:tr h="52573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effectLst/>
                        </a:rPr>
                        <a:t>Study Inclusion Criteria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effectLst/>
                        </a:rPr>
                        <a:t>Study Exclusion Criteria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169068"/>
                  </a:ext>
                </a:extLst>
              </a:tr>
              <a:tr h="111494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Studies or texts with the primary focus on adolescent female voice change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Studies which mentioned the female adolescent voice however the primary focus of the paper was on another area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7648659"/>
                  </a:ext>
                </a:extLst>
              </a:tr>
              <a:tr h="52573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effectLst/>
                        </a:rPr>
                        <a:t>All primary languages 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effectLst/>
                        </a:rPr>
                        <a:t>Studies or texts written before 1991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733735"/>
                  </a:ext>
                </a:extLst>
              </a:tr>
              <a:tr h="52573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effectLst/>
                        </a:rPr>
                        <a:t>Studies that were peer-reviewed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</a:rPr>
                        <a:t>Non peer-reviewed literature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1844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7072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2BCEA-056B-0529-2F16-1242FCDFB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600" y="134853"/>
            <a:ext cx="7729728" cy="437578"/>
          </a:xfrm>
        </p:spPr>
        <p:txBody>
          <a:bodyPr>
            <a:normAutofit fontScale="90000"/>
          </a:bodyPr>
          <a:lstStyle/>
          <a:p>
            <a:r>
              <a:rPr lang="en-US" dirty="0"/>
              <a:t>PRISMA-</a:t>
            </a:r>
            <a:r>
              <a:rPr lang="en-US" dirty="0" err="1"/>
              <a:t>Scr</a:t>
            </a:r>
            <a:r>
              <a:rPr lang="en-US" dirty="0"/>
              <a:t> 2020 Flow Diagram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E35014B-4C8E-8616-4715-9BBFBADA44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867" b="31760"/>
          <a:stretch/>
        </p:blipFill>
        <p:spPr>
          <a:xfrm>
            <a:off x="1948070" y="533611"/>
            <a:ext cx="7115258" cy="6393963"/>
          </a:xfrm>
        </p:spPr>
      </p:pic>
    </p:spTree>
    <p:extLst>
      <p:ext uri="{BB962C8B-B14F-4D97-AF65-F5344CB8AC3E}">
        <p14:creationId xmlns:p14="http://schemas.microsoft.com/office/powerpoint/2010/main" val="3255030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ABEBA-DCA2-4FA9-B900-A0FDABDEC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6385"/>
            <a:ext cx="7729728" cy="753523"/>
          </a:xfrm>
        </p:spPr>
        <p:txBody>
          <a:bodyPr/>
          <a:lstStyle/>
          <a:p>
            <a:r>
              <a:rPr lang="en-US" dirty="0"/>
              <a:t>Stage 4: Charting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ABDFB-C60F-FFB7-E773-E32DB31C5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526" y="2638044"/>
            <a:ext cx="9079338" cy="421995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sz="2100" dirty="0"/>
              <a:t>A data charting form was used</a:t>
            </a:r>
          </a:p>
          <a:p>
            <a:pPr>
              <a:lnSpc>
                <a:spcPct val="170000"/>
              </a:lnSpc>
            </a:pPr>
            <a:endParaRPr lang="en-US" sz="2100" dirty="0"/>
          </a:p>
          <a:p>
            <a:pPr marL="0" indent="0" algn="ctr">
              <a:lnSpc>
                <a:spcPct val="170000"/>
              </a:lnSpc>
              <a:buNone/>
            </a:pPr>
            <a:r>
              <a:rPr lang="en-US" sz="2900" dirty="0"/>
              <a:t>Key themes that emerged from the charting were:</a:t>
            </a:r>
          </a:p>
          <a:p>
            <a:pPr>
              <a:lnSpc>
                <a:spcPct val="170000"/>
              </a:lnSpc>
            </a:pPr>
            <a:r>
              <a:rPr lang="en-US" sz="2300" dirty="0">
                <a:solidFill>
                  <a:srgbClr val="0070C0"/>
                </a:solidFill>
              </a:rPr>
              <a:t>Physiology</a:t>
            </a:r>
          </a:p>
          <a:p>
            <a:pPr>
              <a:lnSpc>
                <a:spcPct val="170000"/>
              </a:lnSpc>
              <a:spcAft>
                <a:spcPts val="750"/>
              </a:spcAft>
            </a:pPr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phonation </a:t>
            </a:r>
          </a:p>
          <a:p>
            <a:pPr>
              <a:lnSpc>
                <a:spcPct val="170000"/>
              </a:lnSpc>
              <a:spcAft>
                <a:spcPts val="750"/>
              </a:spcAft>
            </a:pPr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Emotional impact</a:t>
            </a:r>
            <a:endParaRPr lang="en-GB" sz="2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and Improvement</a:t>
            </a:r>
            <a:endParaRPr lang="en-US" sz="2300" dirty="0">
              <a:solidFill>
                <a:srgbClr val="0070C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48B979-C87A-13AD-5A40-E441E13E4D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9" b="54933"/>
          <a:stretch/>
        </p:blipFill>
        <p:spPr>
          <a:xfrm>
            <a:off x="881526" y="1142456"/>
            <a:ext cx="10902461" cy="245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01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923A3-4FA6-CA46-E4B1-A12B9785F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43484"/>
            <a:ext cx="7729728" cy="612318"/>
          </a:xfrm>
        </p:spPr>
        <p:txBody>
          <a:bodyPr>
            <a:normAutofit fontScale="90000"/>
          </a:bodyPr>
          <a:lstStyle/>
          <a:p>
            <a:r>
              <a:rPr lang="en-US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18202-8D94-262A-0215-CC3E7A3D0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5" y="1404593"/>
            <a:ext cx="8882341" cy="56573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Physiology – </a:t>
            </a:r>
          </a:p>
          <a:p>
            <a:r>
              <a:rPr lang="en-US" dirty="0"/>
              <a:t>Female adolescent voice change occurs at around age 11 </a:t>
            </a:r>
          </a:p>
          <a:p>
            <a:r>
              <a:rPr lang="en-US" dirty="0"/>
              <a:t>Due to a hormonal influx and growth of the larynx, vocal folds, vocal tract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Impact of phonation – </a:t>
            </a:r>
          </a:p>
          <a:p>
            <a:r>
              <a:rPr lang="en-US" dirty="0"/>
              <a:t>Breathiness, cracks, loss of range etc.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Emotional Impact – </a:t>
            </a:r>
          </a:p>
          <a:p>
            <a:r>
              <a:rPr lang="en-US" dirty="0"/>
              <a:t>Loss of confidence, embarrassment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Education and Improvement – </a:t>
            </a:r>
          </a:p>
          <a:p>
            <a:r>
              <a:rPr lang="en-US" dirty="0"/>
              <a:t>Voice exercise</a:t>
            </a:r>
          </a:p>
          <a:p>
            <a:r>
              <a:rPr lang="en-US" dirty="0"/>
              <a:t>Education of physiology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9DD8FC-0B19-88DE-11C6-C42C268D1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3828" y="1258509"/>
            <a:ext cx="2167128" cy="25944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1B63FD-922B-872F-2396-B7E22E84D67B}"/>
              </a:ext>
            </a:extLst>
          </p:cNvPr>
          <p:cNvSpPr txBox="1"/>
          <p:nvPr/>
        </p:nvSpPr>
        <p:spPr>
          <a:xfrm>
            <a:off x="9523828" y="3810571"/>
            <a:ext cx="2167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www.quizlet.com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58214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A9775-0EA6-F204-A6FA-119135AF1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of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2D09A-DF9A-9DCA-C1D2-905F29881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535" y="2413262"/>
            <a:ext cx="11127545" cy="5506849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lnSpc>
                <a:spcPct val="200000"/>
              </a:lnSpc>
            </a:pPr>
            <a:r>
              <a:rPr lang="en-US" sz="2400" dirty="0"/>
              <a:t>The results of the voice exercise are inconclusive.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Education and support from voice educators and parents have successfully improved confidence and encouraged participation in singing activities.  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Symptoms of FAVC are temporary and will improve over time</a:t>
            </a:r>
          </a:p>
        </p:txBody>
      </p:sp>
    </p:spTree>
    <p:extLst>
      <p:ext uri="{BB962C8B-B14F-4D97-AF65-F5344CB8AC3E}">
        <p14:creationId xmlns:p14="http://schemas.microsoft.com/office/powerpoint/2010/main" val="3507119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D4209-3999-AA90-5EA9-B5216C9FE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24612"/>
            <a:ext cx="7729728" cy="498348"/>
          </a:xfrm>
        </p:spPr>
        <p:txBody>
          <a:bodyPr>
            <a:normAutofit fontScale="90000"/>
          </a:bodyPr>
          <a:lstStyle/>
          <a:p>
            <a:r>
              <a:rPr lang="en-US" dirty="0"/>
              <a:t>Discussion of Findings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100D41-51B2-59A5-549E-A396CF4CC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85"/>
          <a:stretch/>
        </p:blipFill>
        <p:spPr>
          <a:xfrm>
            <a:off x="2121031" y="904974"/>
            <a:ext cx="7729728" cy="58351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2640EC-8980-3FFE-BE53-EC6D797CBBFF}"/>
              </a:ext>
            </a:extLst>
          </p:cNvPr>
          <p:cNvSpPr txBox="1"/>
          <p:nvPr/>
        </p:nvSpPr>
        <p:spPr>
          <a:xfrm>
            <a:off x="2121031" y="6493944"/>
            <a:ext cx="2926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Phases of Female Vocal Development (Gackle, 2019) </a:t>
            </a:r>
          </a:p>
        </p:txBody>
      </p:sp>
    </p:spTree>
    <p:extLst>
      <p:ext uri="{BB962C8B-B14F-4D97-AF65-F5344CB8AC3E}">
        <p14:creationId xmlns:p14="http://schemas.microsoft.com/office/powerpoint/2010/main" val="3605315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8CFD1-206E-F0A2-6039-FD29B4506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DF3A3-6A37-6359-E86C-45CDE79D2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9311" y="2638044"/>
            <a:ext cx="10283483" cy="4058178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400" dirty="0"/>
              <a:t>This research assists me in educating my students on FAVC and its effects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I hope that it will reach the wider voice community to assist others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The research has inspired me to continue working in this field to inform others about FAVC in terms of the creation of resources </a:t>
            </a:r>
          </a:p>
        </p:txBody>
      </p:sp>
    </p:spTree>
    <p:extLst>
      <p:ext uri="{BB962C8B-B14F-4D97-AF65-F5344CB8AC3E}">
        <p14:creationId xmlns:p14="http://schemas.microsoft.com/office/powerpoint/2010/main" val="3206672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32B97-D43C-8AC4-865D-F0FF4E8EE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28920"/>
            <a:ext cx="7729728" cy="596822"/>
          </a:xfrm>
        </p:spPr>
        <p:txBody>
          <a:bodyPr>
            <a:normAutofit fontScale="90000"/>
          </a:bodyPr>
          <a:lstStyle/>
          <a:p>
            <a:r>
              <a:rPr lang="en-US" dirty="0"/>
              <a:t>Limitations and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81DE8-CB6A-D0A4-76A2-09D6B6752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3378" y="1575582"/>
            <a:ext cx="9889588" cy="528241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</a:rPr>
              <a:t>Limitations </a:t>
            </a:r>
          </a:p>
          <a:p>
            <a:r>
              <a:rPr lang="en-US" sz="2000" dirty="0"/>
              <a:t>Time limits</a:t>
            </a:r>
          </a:p>
          <a:p>
            <a:r>
              <a:rPr lang="en-US" sz="2000" dirty="0"/>
              <a:t>Available studies</a:t>
            </a:r>
          </a:p>
          <a:p>
            <a:r>
              <a:rPr lang="en-US" sz="2000" dirty="0"/>
              <a:t>Limited studies outside Gackle and Sweet </a:t>
            </a:r>
          </a:p>
          <a:p>
            <a:r>
              <a:rPr lang="en-US" sz="2000" dirty="0"/>
              <a:t>Insider researcher </a:t>
            </a:r>
          </a:p>
          <a:p>
            <a:endParaRPr lang="en-US" sz="2000" dirty="0"/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</a:rPr>
              <a:t>Strengths</a:t>
            </a:r>
          </a:p>
          <a:p>
            <a:r>
              <a:rPr lang="en-US" sz="2000" dirty="0"/>
              <a:t>Strong methodology</a:t>
            </a:r>
          </a:p>
          <a:p>
            <a:r>
              <a:rPr lang="en-US" sz="2000" dirty="0"/>
              <a:t>Robust, rigorous data collection and analysis processes</a:t>
            </a:r>
          </a:p>
          <a:p>
            <a:r>
              <a:rPr lang="en-US" sz="2000" dirty="0"/>
              <a:t>Always returned to aims, objectives, and research question throughout the project to stay on track.</a:t>
            </a:r>
          </a:p>
          <a:p>
            <a:r>
              <a:rPr lang="en-US" sz="2000" dirty="0"/>
              <a:t>Insider researcher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17216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F5931-36DC-CD46-6B31-6E3C9A91E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5176"/>
            <a:ext cx="7729728" cy="498348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16609-FCFD-8117-D92A-79D6140DE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0" y="1631852"/>
            <a:ext cx="9706708" cy="496097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400" b="1" dirty="0">
                <a:solidFill>
                  <a:srgbClr val="0070C0"/>
                </a:solidFill>
              </a:rPr>
              <a:t>Aim of the study </a:t>
            </a:r>
            <a:endParaRPr lang="en-US" sz="2400" dirty="0"/>
          </a:p>
          <a:p>
            <a:pPr>
              <a:lnSpc>
                <a:spcPct val="160000"/>
              </a:lnSpc>
            </a:pPr>
            <a:r>
              <a:rPr lang="en-US" sz="2400" dirty="0"/>
              <a:t> To improve knowledge of FAVC for the researcher and wider voice community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Deeper understanding of the physiology and the effects of FAVC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To highlight the issues to singers and wider voice community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400" b="1" dirty="0">
                <a:solidFill>
                  <a:srgbClr val="0070C0"/>
                </a:solidFill>
              </a:rPr>
              <a:t>Recommendations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  <a:r>
              <a:rPr lang="en-US" sz="2400" dirty="0"/>
              <a:t> 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Further research into if voice exercise can alleviate symptoms of FAVC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Education resources for music educators and parents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402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47644-1848-95DF-EB78-796EED5EC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8091"/>
            <a:ext cx="7729728" cy="1188720"/>
          </a:xfrm>
        </p:spPr>
        <p:txBody>
          <a:bodyPr/>
          <a:lstStyle/>
          <a:p>
            <a:r>
              <a:rPr lang="en-US" dirty="0"/>
              <a:t>Personal and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8B91D-0407-DAFA-D5BA-C45E5CA6F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130458"/>
            <a:ext cx="7729728" cy="444945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A better understanding of FAVC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A more positive impact on teaching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Better equipped to support and reassure singers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Improved research and writing skills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An understanding that FAVC is a process that improves with time, I am now more patient and accepting of the symptoms.</a:t>
            </a:r>
          </a:p>
        </p:txBody>
      </p:sp>
    </p:spTree>
    <p:extLst>
      <p:ext uri="{BB962C8B-B14F-4D97-AF65-F5344CB8AC3E}">
        <p14:creationId xmlns:p14="http://schemas.microsoft.com/office/powerpoint/2010/main" val="7277852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24177-90BC-6555-8896-9112D57AC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5431F-25B3-0E20-4607-C84F7D3E0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Arksey, H., and O’Malley, L. (2005). Scoping studies: towards a methodological framework. </a:t>
            </a:r>
            <a:r>
              <a:rPr lang="en-GB" sz="1400" b="0" i="1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Social Research Methodology</a:t>
            </a:r>
            <a:r>
              <a:rPr lang="en-GB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GB" sz="14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19–32.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Gackle, L. (2014). Adolescent Girls’ Singing Development. In: G. Welch, D.M. Howard and J. Nix, (eds).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Oxford Handbook of Singing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Oxford University Press. pp.550–570.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Gackle, L., (1991). The Adolescent Female Voice: Characteristics of Change and Stages of Development.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Source: The Choral Journal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31(8), pp.17–25.</a:t>
            </a:r>
          </a:p>
          <a:p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Vennard, W. (1967, cited in Gackle, 1991). The Adolescent Female Voice: Characteristics of Change and Stages of Development. </a:t>
            </a:r>
            <a:r>
              <a:rPr lang="en-GB" sz="14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Choral Journal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31(8), pp.17-25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616935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6450A04-40F6-8348-969B-34FD125C7A2F}">
  <we:reference id="wa200001313" version="1.0.0.0" store="en-001" storeType="OMEX"/>
  <we:alternateReferences>
    <we:reference id="wa200001313" version="1.0.0.0" store="en-001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{AB23AD0E-2D30-BF43-B72D-8AC2A704AB84}tf10001120</Template>
  <TotalTime>2162</TotalTime>
  <Words>916</Words>
  <Application>Microsoft Macintosh PowerPoint</Application>
  <PresentationFormat>Widescreen</PresentationFormat>
  <Paragraphs>137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Gill Sans MT</vt:lpstr>
      <vt:lpstr>Lato Extended</vt:lpstr>
      <vt:lpstr>Parcel</vt:lpstr>
      <vt:lpstr>What is the impact of voice change on the female adolescent singer? </vt:lpstr>
      <vt:lpstr>Justification</vt:lpstr>
      <vt:lpstr>Aims and objectives</vt:lpstr>
      <vt:lpstr>ethics</vt:lpstr>
      <vt:lpstr>Methodology</vt:lpstr>
      <vt:lpstr>Methodology </vt:lpstr>
      <vt:lpstr>Stage 1 - Identify a research question </vt:lpstr>
      <vt:lpstr>Stage 2 – Identifying relevant studies</vt:lpstr>
      <vt:lpstr>Stage 3 – Study selection</vt:lpstr>
      <vt:lpstr>PRISMA-Scr 2020 Flow Diagram</vt:lpstr>
      <vt:lpstr>Stage 4: Charting the Data</vt:lpstr>
      <vt:lpstr>Key findings</vt:lpstr>
      <vt:lpstr>Discussion of findings</vt:lpstr>
      <vt:lpstr>Discussion of Findings</vt:lpstr>
      <vt:lpstr>Impact</vt:lpstr>
      <vt:lpstr>Limitations and strengths</vt:lpstr>
      <vt:lpstr>conclusion</vt:lpstr>
      <vt:lpstr>Personal and professional development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impact of voice change on the female adolescent singer? </dc:title>
  <dc:creator>Rebecca Davis</dc:creator>
  <cp:lastModifiedBy>Rebecca Davis</cp:lastModifiedBy>
  <cp:revision>10</cp:revision>
  <dcterms:created xsi:type="dcterms:W3CDTF">2025-03-03T10:55:33Z</dcterms:created>
  <dcterms:modified xsi:type="dcterms:W3CDTF">2025-03-09T17:52:24Z</dcterms:modified>
</cp:coreProperties>
</file>