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8" r:id="rId5"/>
    <p:sldId id="272" r:id="rId6"/>
    <p:sldId id="282" r:id="rId7"/>
    <p:sldId id="283" r:id="rId8"/>
    <p:sldId id="284" r:id="rId9"/>
    <p:sldId id="280" r:id="rId10"/>
    <p:sldId id="281" r:id="rId11"/>
    <p:sldId id="275" r:id="rId12"/>
    <p:sldId id="277" r:id="rId13"/>
    <p:sldId id="278" r:id="rId14"/>
    <p:sldId id="270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8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22/02/2017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http://csharp.net-tutorials.com/classes/method-overloading/</a:t>
            </a:r>
          </a:p>
          <a:p>
            <a:r>
              <a:rPr lang="en-GB" dirty="0" smtClean="0"/>
              <a:t>https://msdn.microsoft.com/en-us/library/ms229029(v=vs.110).aspx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57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bcd5672a(v=vs.140).aspx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ebca9ah3.aspx" TargetMode="External"/><Relationship Id="rId2" Type="http://schemas.openxmlformats.org/officeDocument/2006/relationships/hyperlink" Target="https://msdn.microsoft.com/en-us/library/9fkccyh4(v=vs.140).asp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hfw7t1ce(v=vs.140)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Vector3-normalized.html" TargetMode="External"/><Relationship Id="rId2" Type="http://schemas.openxmlformats.org/officeDocument/2006/relationships/hyperlink" Target="https://docs.unity3d.com/ScriptReference/Vector3.Normalize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Mathf.Min.html" TargetMode="External"/><Relationship Id="rId2" Type="http://schemas.openxmlformats.org/officeDocument/2006/relationships/hyperlink" Target="https://docs.unity3d.com/ScriptReference/Mathf.Max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</a:t>
            </a:r>
            <a:r>
              <a:rPr lang="en-GB" dirty="0" smtClean="0"/>
              <a:t>haracter Control For Player Character and Intelligent Characters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20-Feb-2017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Character Control: Player Character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Game Characters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275856" y="1738113"/>
            <a:ext cx="2304256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Character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323528" y="3638921"/>
            <a:ext cx="2232248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Player Character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6660232" y="3638921"/>
            <a:ext cx="2232248" cy="72008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Agent AI Enemy Character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275856" y="2486793"/>
            <a:ext cx="324781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ApplyGravity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ApplyMoveDirection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ApplyMoveSpeed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ApplyJumping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UpdateMovement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UpdateAnimator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GetTargetDirection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ApplyWeaponChange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UpdateAnimatorParameters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665377" y="4471952"/>
            <a:ext cx="250844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/>
              <a:t>GetTargetDirection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ShouldJump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IsAwayFromPlayer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ShouldRun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CheckIsThinking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63825" y="4469039"/>
            <a:ext cx="25084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/>
              <a:t>GetTargetDirection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IsMovingBackwards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IsAutoAiming</a:t>
            </a:r>
            <a:endParaRPr lang="en-GB" dirty="0"/>
          </a:p>
        </p:txBody>
      </p:sp>
      <p:cxnSp>
        <p:nvCxnSpPr>
          <p:cNvPr id="12" name="Elbow Connector 11"/>
          <p:cNvCxnSpPr>
            <a:stCxn id="4" idx="1"/>
            <a:endCxn id="5" idx="0"/>
          </p:cNvCxnSpPr>
          <p:nvPr/>
        </p:nvCxnSpPr>
        <p:spPr>
          <a:xfrm rot="10800000" flipV="1">
            <a:off x="1439652" y="2062149"/>
            <a:ext cx="1836204" cy="157677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Elbow Connector 13"/>
          <p:cNvCxnSpPr>
            <a:stCxn id="4" idx="3"/>
            <a:endCxn id="6" idx="0"/>
          </p:cNvCxnSpPr>
          <p:nvPr/>
        </p:nvCxnSpPr>
        <p:spPr>
          <a:xfrm>
            <a:off x="5580112" y="2062149"/>
            <a:ext cx="2196244" cy="157677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84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IsMoving</a:t>
            </a:r>
            <a:endParaRPr lang="en-GB" dirty="0" smtClean="0"/>
          </a:p>
          <a:p>
            <a:r>
              <a:rPr lang="en-GB" dirty="0" err="1" smtClean="0"/>
              <a:t>IsAttacking</a:t>
            </a:r>
            <a:endParaRPr lang="en-GB" dirty="0" smtClean="0"/>
          </a:p>
          <a:p>
            <a:r>
              <a:rPr lang="en-GB" dirty="0" err="1" smtClean="0"/>
              <a:t>IsThinking</a:t>
            </a:r>
            <a:endParaRPr lang="en-GB" dirty="0" smtClean="0"/>
          </a:p>
          <a:p>
            <a:r>
              <a:rPr lang="en-GB" dirty="0" err="1" smtClean="0"/>
              <a:t>IsAiming</a:t>
            </a:r>
            <a:endParaRPr lang="en-GB" dirty="0" smtClean="0"/>
          </a:p>
          <a:p>
            <a:r>
              <a:rPr lang="en-GB" dirty="0" err="1" smtClean="0"/>
              <a:t>IsJumping</a:t>
            </a:r>
            <a:endParaRPr lang="en-GB" dirty="0" smtClean="0"/>
          </a:p>
          <a:p>
            <a:r>
              <a:rPr lang="en-GB" dirty="0" err="1" smtClean="0"/>
              <a:t>IsRunning</a:t>
            </a:r>
            <a:endParaRPr lang="en-GB" dirty="0" smtClean="0"/>
          </a:p>
          <a:p>
            <a:r>
              <a:rPr lang="en-GB" dirty="0" err="1" smtClean="0"/>
              <a:t>IsHurting</a:t>
            </a:r>
            <a:endParaRPr lang="en-GB" dirty="0" smtClean="0"/>
          </a:p>
          <a:p>
            <a:r>
              <a:rPr lang="en-GB" dirty="0" err="1" smtClean="0"/>
              <a:t>IsWaitForAiming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 err="1" smtClean="0"/>
              <a:t>IsGrounded</a:t>
            </a:r>
            <a:endParaRPr lang="en-GB" dirty="0" smtClean="0"/>
          </a:p>
          <a:p>
            <a:r>
              <a:rPr lang="en-GB" dirty="0" err="1"/>
              <a:t>IsNonCombat</a:t>
            </a:r>
            <a:endParaRPr lang="en-GB" dirty="0"/>
          </a:p>
          <a:p>
            <a:r>
              <a:rPr lang="en-GB" dirty="0" err="1" smtClean="0"/>
              <a:t>IsFalling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43608" y="6161567"/>
            <a:ext cx="3919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Attacking will be left to a later lecture.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07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Characters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Character Class defines all the shared characteristics (fields, properties and methods) of game characters.</a:t>
            </a:r>
          </a:p>
          <a:p>
            <a:r>
              <a:rPr lang="en-GB" dirty="0"/>
              <a:t>Using an OO approach, each character type will inherit from the Character Class.</a:t>
            </a:r>
          </a:p>
          <a:p>
            <a:pPr lvl="1"/>
            <a:r>
              <a:rPr lang="en-GB" dirty="0"/>
              <a:t>To make members of the base (parent) class accessible to the derived (child) classes, we need to define them with a </a:t>
            </a:r>
            <a:r>
              <a:rPr lang="en-GB" dirty="0">
                <a:hlinkClick r:id="rId2"/>
              </a:rPr>
              <a:t>protected</a:t>
            </a:r>
            <a:r>
              <a:rPr lang="en-GB" dirty="0"/>
              <a:t> access level.</a:t>
            </a:r>
          </a:p>
          <a:p>
            <a:pPr marL="640080" lvl="2" indent="0">
              <a:buNone/>
            </a:pP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ApplyGravity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</a:p>
          <a:p>
            <a:pPr marL="640080" lvl="2" indent="0">
              <a:buNone/>
            </a:pP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IsRunning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08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Characters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Each character type must also implement their own version of </a:t>
            </a:r>
            <a:r>
              <a:rPr lang="en-GB" b="1" dirty="0" err="1" smtClean="0"/>
              <a:t>GetTargetDirection</a:t>
            </a:r>
            <a:r>
              <a:rPr lang="en-GB" b="1" dirty="0" smtClean="0"/>
              <a:t>()</a:t>
            </a:r>
            <a:r>
              <a:rPr lang="en-GB" dirty="0" smtClean="0"/>
              <a:t> method </a:t>
            </a:r>
            <a:r>
              <a:rPr lang="en-GB" dirty="0"/>
              <a:t>as they have a different target to </a:t>
            </a:r>
            <a:r>
              <a:rPr lang="en-GB" dirty="0" smtClean="0"/>
              <a:t>follow.</a:t>
            </a:r>
            <a:endParaRPr lang="en-GB" dirty="0"/>
          </a:p>
          <a:p>
            <a:r>
              <a:rPr lang="en-GB" dirty="0" smtClean="0"/>
              <a:t>In the base class (character) you have to define any methods that derived classes can override as </a:t>
            </a:r>
            <a:r>
              <a:rPr lang="en-GB" dirty="0" smtClean="0">
                <a:hlinkClick r:id="rId2"/>
              </a:rPr>
              <a:t>virtual</a:t>
            </a:r>
            <a:r>
              <a:rPr lang="en-GB" dirty="0" smtClean="0"/>
              <a:t>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Vector3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GetTargetDirection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sz="1800" dirty="0"/>
          </a:p>
          <a:p>
            <a:r>
              <a:rPr lang="en-GB" dirty="0" smtClean="0"/>
              <a:t>The derived classes can then override this base implementation using the </a:t>
            </a:r>
            <a:r>
              <a:rPr lang="en-GB" dirty="0" smtClean="0">
                <a:hlinkClick r:id="rId3"/>
              </a:rPr>
              <a:t>override</a:t>
            </a:r>
            <a:r>
              <a:rPr lang="en-GB" dirty="0" smtClean="0"/>
              <a:t> keyword.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Vector3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GetTargetDirection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… }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40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Concepts: Inheritance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For some methods, e.g. the Awake and Start methods, the base class does common initialisation.</a:t>
            </a:r>
          </a:p>
          <a:p>
            <a:r>
              <a:rPr lang="en-GB" dirty="0" smtClean="0"/>
              <a:t>However, the derived classes have some initialisation of their own to also add to these methods.</a:t>
            </a:r>
          </a:p>
          <a:p>
            <a:pPr lvl="1"/>
            <a:r>
              <a:rPr lang="en-GB" dirty="0" smtClean="0"/>
              <a:t>First, you need to override the base class method </a:t>
            </a:r>
          </a:p>
          <a:p>
            <a:pPr lvl="1"/>
            <a:r>
              <a:rPr lang="en-GB" dirty="0" smtClean="0"/>
              <a:t>Then call the </a:t>
            </a:r>
            <a:r>
              <a:rPr lang="en-GB" b="1" dirty="0" smtClean="0">
                <a:hlinkClick r:id="rId2"/>
              </a:rPr>
              <a:t>base</a:t>
            </a:r>
            <a:r>
              <a:rPr lang="en-GB" dirty="0" smtClean="0"/>
              <a:t> (</a:t>
            </a:r>
            <a:r>
              <a:rPr lang="en-GB" b="1" dirty="0" smtClean="0"/>
              <a:t>super</a:t>
            </a:r>
            <a:r>
              <a:rPr lang="en-GB" dirty="0" smtClean="0"/>
              <a:t> in C, I believe) method.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b="1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Awake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1051560" lvl="3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b="1" dirty="0" err="1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.Awake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Calling the base class’s Awake 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isPlayer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76151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Method Overloading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 smtClean="0"/>
              <a:t>Creating </a:t>
            </a:r>
            <a:r>
              <a:rPr lang="en-GB" b="1" i="1" dirty="0" smtClean="0"/>
              <a:t>multiple versions</a:t>
            </a:r>
            <a:r>
              <a:rPr lang="en-GB" dirty="0" smtClean="0"/>
              <a:t> of the </a:t>
            </a:r>
            <a:r>
              <a:rPr lang="en-GB" b="1" i="1" dirty="0" smtClean="0"/>
              <a:t>same method</a:t>
            </a:r>
            <a:r>
              <a:rPr lang="en-GB" dirty="0" smtClean="0"/>
              <a:t> that returns the same type but can accept:</a:t>
            </a:r>
          </a:p>
          <a:p>
            <a:pPr lvl="1"/>
            <a:r>
              <a:rPr lang="en-GB" dirty="0" smtClean="0"/>
              <a:t>A different number of parameters, or</a:t>
            </a:r>
          </a:p>
          <a:p>
            <a:pPr lvl="1"/>
            <a:r>
              <a:rPr lang="en-GB" dirty="0" smtClean="0"/>
              <a:t>Parameters of different types</a:t>
            </a:r>
            <a:endParaRPr lang="en-GB" dirty="0"/>
          </a:p>
          <a:p>
            <a:r>
              <a:rPr lang="en-GB" dirty="0" smtClean="0"/>
              <a:t>For example: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…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value)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…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value)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… }</a:t>
            </a:r>
          </a:p>
          <a:p>
            <a:r>
              <a:rPr lang="en-GB" dirty="0" smtClean="0"/>
              <a:t>You will create an overloaded method to apply the weapon change in the character.</a:t>
            </a:r>
            <a:endParaRPr lang="en-GB" dirty="0"/>
          </a:p>
          <a:p>
            <a:pPr marL="59436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5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Agent AI Character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the Agent AI Enemy Character, we will use a </a:t>
            </a:r>
            <a:r>
              <a:rPr lang="en-GB" b="1" dirty="0"/>
              <a:t>Path Following </a:t>
            </a:r>
            <a:r>
              <a:rPr lang="en-GB" dirty="0"/>
              <a:t>Approach.</a:t>
            </a:r>
          </a:p>
          <a:p>
            <a:r>
              <a:rPr lang="en-GB" dirty="0"/>
              <a:t>You will set up </a:t>
            </a:r>
            <a:r>
              <a:rPr lang="en-GB" b="1" i="1" dirty="0"/>
              <a:t>way points </a:t>
            </a:r>
            <a:r>
              <a:rPr lang="en-GB" dirty="0" smtClean="0"/>
              <a:t>to define a </a:t>
            </a:r>
            <a:r>
              <a:rPr lang="en-GB" dirty="0"/>
              <a:t>path for the enemy to follow.</a:t>
            </a:r>
          </a:p>
          <a:p>
            <a:r>
              <a:rPr lang="en-GB" dirty="0"/>
              <a:t>However, if the enemy is within range of the player character, it will follow the character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Next lecture!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16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Unity Concepts: Normalised Vectors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Two Functions: Vector3.</a:t>
            </a:r>
            <a:r>
              <a:rPr lang="en-GB" dirty="0" smtClean="0">
                <a:hlinkClick r:id="rId2"/>
              </a:rPr>
              <a:t>Normalize</a:t>
            </a:r>
            <a:r>
              <a:rPr lang="en-GB" dirty="0" smtClean="0"/>
              <a:t> and Vector3.</a:t>
            </a:r>
            <a:r>
              <a:rPr lang="en-GB" dirty="0" smtClean="0">
                <a:hlinkClick r:id="rId3"/>
              </a:rPr>
              <a:t>Normalized</a:t>
            </a:r>
            <a:endParaRPr lang="en-GB" dirty="0" smtClean="0"/>
          </a:p>
          <a:p>
            <a:r>
              <a:rPr lang="en-GB" dirty="0" smtClean="0"/>
              <a:t>Useful for when you need to work with directions.</a:t>
            </a:r>
          </a:p>
          <a:p>
            <a:r>
              <a:rPr lang="en-GB" dirty="0" smtClean="0"/>
              <a:t>Returns the vector with </a:t>
            </a:r>
            <a:r>
              <a:rPr lang="en-GB" dirty="0"/>
              <a:t>a magnitude of </a:t>
            </a:r>
            <a:r>
              <a:rPr lang="en-GB" b="1" u="sng" dirty="0" smtClean="0"/>
              <a:t>1</a:t>
            </a:r>
            <a:r>
              <a:rPr lang="en-GB" dirty="0" smtClean="0"/>
              <a:t> in the same direction of the vector, but </a:t>
            </a:r>
            <a:r>
              <a:rPr lang="en-GB" b="1" dirty="0" smtClean="0"/>
              <a:t>Note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Normalize changes the original vector</a:t>
            </a:r>
          </a:p>
          <a:p>
            <a:pPr lvl="1"/>
            <a:r>
              <a:rPr lang="en-GB" dirty="0" smtClean="0"/>
              <a:t>While Normalized generates a new vector (does not change original vector).</a:t>
            </a:r>
          </a:p>
          <a:p>
            <a:r>
              <a:rPr lang="en-GB" dirty="0" smtClean="0"/>
              <a:t>You will use this when detecting the character’s move direction.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48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Concepts: </a:t>
            </a:r>
            <a:r>
              <a:rPr lang="en-GB" dirty="0" err="1" smtClean="0"/>
              <a:t>Mathf.Min</a:t>
            </a:r>
            <a:r>
              <a:rPr lang="en-GB" dirty="0" smtClean="0"/>
              <a:t> &amp; Max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Mathf.</a:t>
            </a:r>
            <a:r>
              <a:rPr lang="en-GB" dirty="0" err="1" smtClean="0">
                <a:hlinkClick r:id="rId2"/>
              </a:rPr>
              <a:t>Max</a:t>
            </a:r>
            <a:r>
              <a:rPr lang="en-GB" dirty="0" smtClean="0"/>
              <a:t>(n1, n2, …)</a:t>
            </a:r>
          </a:p>
          <a:p>
            <a:pPr lvl="1"/>
            <a:r>
              <a:rPr lang="en-GB" dirty="0"/>
              <a:t>Returns largest of two or more values.</a:t>
            </a:r>
            <a:endParaRPr lang="en-GB" dirty="0" smtClean="0"/>
          </a:p>
          <a:p>
            <a:r>
              <a:rPr lang="en-GB" dirty="0" err="1" smtClean="0"/>
              <a:t>Mathf.</a:t>
            </a:r>
            <a:r>
              <a:rPr lang="en-GB" dirty="0" err="1" smtClean="0">
                <a:hlinkClick r:id="rId3"/>
              </a:rPr>
              <a:t>Min</a:t>
            </a:r>
            <a:r>
              <a:rPr lang="en-GB" dirty="0" smtClean="0"/>
              <a:t>(n1, n2)</a:t>
            </a:r>
          </a:p>
          <a:p>
            <a:pPr lvl="1"/>
            <a:r>
              <a:rPr lang="en-GB" dirty="0"/>
              <a:t>Returns the smallest of two or more values.</a:t>
            </a:r>
            <a:endParaRPr lang="en-GB" dirty="0"/>
          </a:p>
          <a:p>
            <a:r>
              <a:rPr lang="en-GB" dirty="0" smtClean="0"/>
              <a:t>You will use these functions to limit the current movement speed of the character.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72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11217</TotalTime>
  <Words>585</Words>
  <Application>Microsoft Office PowerPoint</Application>
  <PresentationFormat>On-screen Show (4:3)</PresentationFormat>
  <Paragraphs>95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Character Control For Player Character and Intelligent Characters</vt:lpstr>
      <vt:lpstr>Today’s Lecture</vt:lpstr>
      <vt:lpstr>Game Characters</vt:lpstr>
      <vt:lpstr>Character States</vt:lpstr>
      <vt:lpstr>Game Characters</vt:lpstr>
      <vt:lpstr>Game Characters</vt:lpstr>
      <vt:lpstr>C# Concepts: Inheritance</vt:lpstr>
      <vt:lpstr>C# Method Overloading</vt:lpstr>
      <vt:lpstr>The Agent AI Character</vt:lpstr>
      <vt:lpstr>Unity Concepts: Normalised Vectors</vt:lpstr>
      <vt:lpstr>Unity Concepts: Mathf.Min &amp; Max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1415</cp:revision>
  <cp:lastPrinted>2014-09-29T16:21:25Z</cp:lastPrinted>
  <dcterms:created xsi:type="dcterms:W3CDTF">2013-09-18T07:00:31Z</dcterms:created>
  <dcterms:modified xsi:type="dcterms:W3CDTF">2017-02-22T07:39:21Z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