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5" r:id="rId17"/>
    <p:sldId id="276" r:id="rId18"/>
    <p:sldId id="277" r:id="rId19"/>
    <p:sldId id="271" r:id="rId20"/>
    <p:sldId id="273" r:id="rId21"/>
    <p:sldId id="274" r:id="rId22"/>
  </p:sldIdLst>
  <p:sldSz cx="9144000" cy="6858000" type="screen4x3"/>
  <p:notesSz cx="6858000" cy="9144000"/>
  <p:embeddedFontLst>
    <p:embeddedFont>
      <p:font typeface="Corbel" panose="020B0503020204020204" pitchFamily="34" charset="0"/>
      <p:regular r:id="rId24"/>
      <p:bold r:id="rId25"/>
      <p:italic r:id="rId26"/>
      <p:boldItalic r:id="rId27"/>
    </p:embeddedFont>
  </p:embeddedFontLst>
  <p:defaultTextStyle>
    <a:defPPr>
      <a:defRPr lang="en-US"/>
    </a:defPPr>
    <a:lvl1pPr marL="0" algn="l" defTabSz="914400">
      <a:defRPr sz="1800">
        <a:solidFill>
          <a:schemeClr val="tx1"/>
        </a:solidFill>
        <a:latin typeface="+mn-lt"/>
        <a:ea typeface="+mn-ea"/>
        <a:cs typeface="+mn-cs"/>
      </a:defRPr>
    </a:lvl1pPr>
    <a:lvl2pPr marL="457200" algn="l" defTabSz="914400">
      <a:defRPr sz="1800">
        <a:solidFill>
          <a:schemeClr val="tx1"/>
        </a:solidFill>
        <a:latin typeface="+mn-lt"/>
        <a:ea typeface="+mn-ea"/>
        <a:cs typeface="+mn-cs"/>
      </a:defRPr>
    </a:lvl2pPr>
    <a:lvl3pPr marL="914400" algn="l" defTabSz="914400">
      <a:defRPr sz="1800">
        <a:solidFill>
          <a:schemeClr val="tx1"/>
        </a:solidFill>
        <a:latin typeface="+mn-lt"/>
        <a:ea typeface="+mn-ea"/>
        <a:cs typeface="+mn-cs"/>
      </a:defRPr>
    </a:lvl3pPr>
    <a:lvl4pPr marL="1371600" algn="l" defTabSz="914400">
      <a:defRPr sz="1800">
        <a:solidFill>
          <a:schemeClr val="tx1"/>
        </a:solidFill>
        <a:latin typeface="+mn-lt"/>
        <a:ea typeface="+mn-ea"/>
        <a:cs typeface="+mn-cs"/>
      </a:defRPr>
    </a:lvl4pPr>
    <a:lvl5pPr marL="1828800" algn="l" defTabSz="914400">
      <a:defRPr sz="1800">
        <a:solidFill>
          <a:schemeClr val="tx1"/>
        </a:solidFill>
        <a:latin typeface="+mn-lt"/>
        <a:ea typeface="+mn-ea"/>
        <a:cs typeface="+mn-cs"/>
      </a:defRPr>
    </a:lvl5pPr>
    <a:lvl6pPr marL="2286000" algn="l" defTabSz="914400">
      <a:defRPr sz="1800">
        <a:solidFill>
          <a:schemeClr val="tx1"/>
        </a:solidFill>
        <a:latin typeface="+mn-lt"/>
        <a:ea typeface="+mn-ea"/>
        <a:cs typeface="+mn-cs"/>
      </a:defRPr>
    </a:lvl6pPr>
    <a:lvl7pPr marL="2743200" algn="l" defTabSz="914400">
      <a:defRPr sz="1800">
        <a:solidFill>
          <a:schemeClr val="tx1"/>
        </a:solidFill>
        <a:latin typeface="+mn-lt"/>
        <a:ea typeface="+mn-ea"/>
        <a:cs typeface="+mn-cs"/>
      </a:defRPr>
    </a:lvl7pPr>
    <a:lvl8pPr marL="3200400" algn="l" defTabSz="914400">
      <a:defRPr sz="1800">
        <a:solidFill>
          <a:schemeClr val="tx1"/>
        </a:solidFill>
        <a:latin typeface="+mn-lt"/>
        <a:ea typeface="+mn-ea"/>
        <a:cs typeface="+mn-cs"/>
      </a:defRPr>
    </a:lvl8pPr>
    <a:lvl9pPr marL="3657600" algn="l" defTabSz="91440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288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1" d="100"/>
          <a:sy n="61" d="100"/>
        </p:scale>
        <p:origin x="1434" y="28"/>
      </p:cViewPr>
      <p:guideLst>
        <p:guide pos="2880"/>
        <p:guide orient="horz"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733D36-ED28-4877-B826-F04D933B9B52}" type="doc">
      <dgm:prSet loTypeId="urn:microsoft.com/office/officeart/2005/8/layout/vList6#1" loCatId="list" qsTypeId="urn:microsoft.com/office/officeart/2005/8/quickstyle/simple1#1" qsCatId="simple" csTypeId="urn:microsoft.com/office/officeart/2005/8/colors/colorful3" csCatId="colorful" phldr="1"/>
      <dgm:spPr bwMode="auto"/>
      <dgm:t>
        <a:bodyPr/>
        <a:lstStyle/>
        <a:p>
          <a:pPr>
            <a:defRPr/>
          </a:pPr>
          <a:endParaRPr lang="en-US"/>
        </a:p>
      </dgm:t>
    </dgm:pt>
    <dgm:pt modelId="{E8665D2C-F180-47B3-8011-9F048238951B}">
      <dgm:prSet phldrT="[Text]"/>
      <dgm:spPr bwMode="auto"/>
      <dgm:t>
        <a:bodyPr/>
        <a:lstStyle/>
        <a:p>
          <a:pPr>
            <a:defRPr/>
          </a:pPr>
          <a:r>
            <a:rPr lang="en-US"/>
            <a:t>Corporate Level Strategy</a:t>
          </a:r>
          <a:endParaRPr/>
        </a:p>
      </dgm:t>
    </dgm:pt>
    <dgm:pt modelId="{90CCCE58-883D-4510-8A28-E7434C49B4A3}" type="parTrans" cxnId="{C21B37DB-AB63-4DA0-BE5A-6FE23E54CB62}">
      <dgm:prSet/>
      <dgm:spPr bwMode="auto"/>
      <dgm:t>
        <a:bodyPr/>
        <a:lstStyle/>
        <a:p>
          <a:pPr>
            <a:defRPr/>
          </a:pPr>
          <a:endParaRPr lang="en-US"/>
        </a:p>
      </dgm:t>
    </dgm:pt>
    <dgm:pt modelId="{3C1762D7-B2DB-4D81-894D-25B07CC4964B}" type="sibTrans" cxnId="{C21B37DB-AB63-4DA0-BE5A-6FE23E54CB62}">
      <dgm:prSet/>
      <dgm:spPr bwMode="auto"/>
      <dgm:t>
        <a:bodyPr/>
        <a:lstStyle/>
        <a:p>
          <a:pPr>
            <a:defRPr/>
          </a:pPr>
          <a:endParaRPr lang="en-US"/>
        </a:p>
      </dgm:t>
    </dgm:pt>
    <dgm:pt modelId="{242FA02F-0F9C-4ED6-849A-BFF04C00F522}">
      <dgm:prSet phldrT="[Text]"/>
      <dgm:spPr bwMode="auto"/>
      <dgm:t>
        <a:bodyPr vertOverflow="overflow" horzOverflow="overflow" vert="horz" rtlCol="0" fromWordArt="0" anchor="t" forceAA="0" compatLnSpc="0"/>
        <a:lstStyle/>
        <a:p>
          <a:pPr algn="just" defTabSz="622299">
            <a:lnSpc>
              <a:spcPct val="90000"/>
            </a:lnSpc>
            <a:spcBef>
              <a:spcPts val="0"/>
            </a:spcBef>
            <a:spcAft>
              <a:spcPts val="269"/>
            </a:spcAft>
            <a:defRPr/>
          </a:pPr>
          <a:r>
            <a:rPr lang="en-US"/>
            <a:t>Overall purpose and scope of an organisation and </a:t>
          </a:r>
          <a:r>
            <a:rPr lang="en-GB"/>
            <a:t>how value will be added </a:t>
          </a:r>
          <a:r>
            <a:rPr lang="en-US"/>
            <a:t>to the different parts (business units) of the organisation</a:t>
          </a:r>
          <a:r>
            <a:rPr lang="en-GB"/>
            <a:t>.</a:t>
          </a:r>
          <a:endParaRPr/>
        </a:p>
      </dgm:t>
    </dgm:pt>
    <dgm:pt modelId="{6B12CB89-2730-443A-8922-F32FB6F9FD0F}" type="parTrans" cxnId="{3525F056-59B5-4873-9FA7-45D61C3C44A9}">
      <dgm:prSet/>
      <dgm:spPr bwMode="auto"/>
      <dgm:t>
        <a:bodyPr/>
        <a:lstStyle/>
        <a:p>
          <a:pPr>
            <a:defRPr/>
          </a:pPr>
          <a:endParaRPr lang="en-US"/>
        </a:p>
      </dgm:t>
    </dgm:pt>
    <dgm:pt modelId="{2FB3BF2B-1CE4-457B-8484-BA4C43157882}" type="sibTrans" cxnId="{3525F056-59B5-4873-9FA7-45D61C3C44A9}">
      <dgm:prSet/>
      <dgm:spPr bwMode="auto"/>
      <dgm:t>
        <a:bodyPr/>
        <a:lstStyle/>
        <a:p>
          <a:pPr>
            <a:defRPr/>
          </a:pPr>
          <a:endParaRPr lang="en-US"/>
        </a:p>
      </dgm:t>
    </dgm:pt>
    <dgm:pt modelId="{EB92B0D6-645C-4ECF-AD16-9F1041EE320B}">
      <dgm:prSet phldrT="[Text]"/>
      <dgm:spPr bwMode="auto"/>
      <dgm:t>
        <a:bodyPr/>
        <a:lstStyle/>
        <a:p>
          <a:pPr>
            <a:defRPr/>
          </a:pPr>
          <a:r>
            <a:rPr lang="en-US"/>
            <a:t>Business-level strategy</a:t>
          </a:r>
          <a:endParaRPr/>
        </a:p>
      </dgm:t>
    </dgm:pt>
    <dgm:pt modelId="{4A5BEDBF-26F0-4FFC-A04D-BC36C917BE1B}" type="parTrans" cxnId="{0AAE150D-F894-4CB4-A9DC-42F847829E42}">
      <dgm:prSet/>
      <dgm:spPr bwMode="auto"/>
      <dgm:t>
        <a:bodyPr/>
        <a:lstStyle/>
        <a:p>
          <a:pPr>
            <a:defRPr/>
          </a:pPr>
          <a:endParaRPr lang="en-US"/>
        </a:p>
      </dgm:t>
    </dgm:pt>
    <dgm:pt modelId="{C6C49D30-BDE2-4C6E-AC4A-671ADBEFBCBF}" type="sibTrans" cxnId="{0AAE150D-F894-4CB4-A9DC-42F847829E42}">
      <dgm:prSet/>
      <dgm:spPr bwMode="auto"/>
      <dgm:t>
        <a:bodyPr/>
        <a:lstStyle/>
        <a:p>
          <a:pPr>
            <a:defRPr/>
          </a:pPr>
          <a:endParaRPr lang="en-US"/>
        </a:p>
      </dgm:t>
    </dgm:pt>
    <dgm:pt modelId="{CDBA9CEE-0952-4449-B9E4-980DDA580D8E}">
      <dgm:prSet phldrT="[Text]"/>
      <dgm:spPr bwMode="auto"/>
      <dgm:t>
        <a:bodyPr/>
        <a:lstStyle/>
        <a:p>
          <a:pPr>
            <a:defRPr/>
          </a:pPr>
          <a:r>
            <a:rPr lang="en-US"/>
            <a:t>How to compete in a particular market.</a:t>
          </a:r>
          <a:endParaRPr/>
        </a:p>
      </dgm:t>
    </dgm:pt>
    <dgm:pt modelId="{419DBF38-B6D4-4F98-BEE5-D05E24F71B1A}" type="parTrans" cxnId="{D61CFA96-F76E-4A84-9A1A-3E8344B9E7FD}">
      <dgm:prSet/>
      <dgm:spPr bwMode="auto"/>
      <dgm:t>
        <a:bodyPr/>
        <a:lstStyle/>
        <a:p>
          <a:pPr>
            <a:defRPr/>
          </a:pPr>
          <a:endParaRPr lang="en-US"/>
        </a:p>
      </dgm:t>
    </dgm:pt>
    <dgm:pt modelId="{097D0445-C7BD-4E11-B04D-842FBB957212}" type="sibTrans" cxnId="{D61CFA96-F76E-4A84-9A1A-3E8344B9E7FD}">
      <dgm:prSet/>
      <dgm:spPr bwMode="auto"/>
      <dgm:t>
        <a:bodyPr/>
        <a:lstStyle/>
        <a:p>
          <a:pPr>
            <a:defRPr/>
          </a:pPr>
          <a:endParaRPr lang="en-US"/>
        </a:p>
      </dgm:t>
    </dgm:pt>
    <dgm:pt modelId="{113AA764-B588-45BC-955F-0085D653CE99}">
      <dgm:prSet phldrT="[Text]"/>
      <dgm:spPr bwMode="auto"/>
      <dgm:t>
        <a:bodyPr/>
        <a:lstStyle/>
        <a:p>
          <a:pPr>
            <a:defRPr/>
          </a:pPr>
          <a:r>
            <a:rPr lang="en-US"/>
            <a:t>Operational strategies</a:t>
          </a:r>
          <a:endParaRPr/>
        </a:p>
      </dgm:t>
    </dgm:pt>
    <dgm:pt modelId="{C7CFDED3-3301-4FC3-88C4-5774F854ADCF}" type="parTrans" cxnId="{705390F7-527E-4511-9490-D9B0FF9AD883}">
      <dgm:prSet/>
      <dgm:spPr bwMode="auto"/>
      <dgm:t>
        <a:bodyPr/>
        <a:lstStyle/>
        <a:p>
          <a:pPr>
            <a:defRPr/>
          </a:pPr>
          <a:endParaRPr lang="en-US"/>
        </a:p>
      </dgm:t>
    </dgm:pt>
    <dgm:pt modelId="{8D08DE61-B904-4633-8371-687CC17E08B1}" type="sibTrans" cxnId="{705390F7-527E-4511-9490-D9B0FF9AD883}">
      <dgm:prSet/>
      <dgm:spPr bwMode="auto"/>
      <dgm:t>
        <a:bodyPr/>
        <a:lstStyle/>
        <a:p>
          <a:pPr>
            <a:defRPr/>
          </a:pPr>
          <a:endParaRPr lang="en-US"/>
        </a:p>
      </dgm:t>
    </dgm:pt>
    <dgm:pt modelId="{3A9E8DC7-7245-403E-8970-200F5A77A24B}">
      <dgm:prSet/>
      <dgm:spPr bwMode="auto"/>
      <dgm:t>
        <a:bodyPr/>
        <a:lstStyle/>
        <a:p>
          <a:pPr>
            <a:defRPr/>
          </a:pPr>
          <a:r>
            <a:rPr lang="en-US"/>
            <a:t>How the various parts of the organisation delivers the corporate and business-level strategies effectively. </a:t>
          </a:r>
          <a:endParaRPr/>
        </a:p>
      </dgm:t>
    </dgm:pt>
    <dgm:pt modelId="{350E373A-A638-41BC-96C8-76B1D35FF2DB}" type="parTrans" cxnId="{780AE4D1-9B83-46D8-A265-FF3E8A035BF2}">
      <dgm:prSet/>
      <dgm:spPr bwMode="auto"/>
      <dgm:t>
        <a:bodyPr/>
        <a:lstStyle/>
        <a:p>
          <a:pPr>
            <a:defRPr/>
          </a:pPr>
          <a:endParaRPr lang="en-US"/>
        </a:p>
      </dgm:t>
    </dgm:pt>
    <dgm:pt modelId="{F42B8CBC-6E12-46FD-ABB0-3551DCBFE64E}" type="sibTrans" cxnId="{780AE4D1-9B83-46D8-A265-FF3E8A035BF2}">
      <dgm:prSet/>
      <dgm:spPr bwMode="auto"/>
      <dgm:t>
        <a:bodyPr/>
        <a:lstStyle/>
        <a:p>
          <a:pPr>
            <a:defRPr/>
          </a:pPr>
          <a:endParaRPr lang="en-US"/>
        </a:p>
      </dgm:t>
    </dgm:pt>
    <dgm:pt modelId="{F6B4CE29-E5F4-40C1-917A-71D8C4293ECE}">
      <dgm:prSet phldrT="[Text]"/>
      <dgm:spPr bwMode="auto"/>
      <dgm:t>
        <a:bodyPr vertOverflow="overflow" horzOverflow="overflow" vert="horz" rtlCol="0" fromWordArt="0" anchor="t" forceAA="0" compatLnSpc="0"/>
        <a:lstStyle/>
        <a:p>
          <a:pPr algn="just" defTabSz="622299">
            <a:lnSpc>
              <a:spcPct val="90000"/>
            </a:lnSpc>
            <a:spcBef>
              <a:spcPts val="0"/>
            </a:spcBef>
            <a:spcAft>
              <a:spcPts val="269"/>
            </a:spcAft>
            <a:defRPr/>
          </a:pPr>
          <a:endParaRPr/>
        </a:p>
      </dgm:t>
    </dgm:pt>
    <dgm:pt modelId="{DD4CA2F9-26C4-4E09-9180-CF894FB5F9C3}" type="parTrans" cxnId="{FD93C57B-8DD1-4382-957A-58470C0BABB3}">
      <dgm:prSet/>
      <dgm:spPr bwMode="auto"/>
      <dgm:t>
        <a:bodyPr/>
        <a:lstStyle/>
        <a:p>
          <a:pPr>
            <a:defRPr/>
          </a:pPr>
          <a:endParaRPr lang="en-US"/>
        </a:p>
      </dgm:t>
    </dgm:pt>
    <dgm:pt modelId="{DDCEFA73-4E1D-44C3-AB76-46E5D0B02154}" type="sibTrans" cxnId="{FD93C57B-8DD1-4382-957A-58470C0BABB3}">
      <dgm:prSet/>
      <dgm:spPr bwMode="auto"/>
      <dgm:t>
        <a:bodyPr/>
        <a:lstStyle/>
        <a:p>
          <a:pPr>
            <a:defRPr/>
          </a:pPr>
          <a:endParaRPr lang="en-US"/>
        </a:p>
      </dgm:t>
    </dgm:pt>
    <dgm:pt modelId="{09F24E4D-82A0-45E8-8BCE-5DC4760FA65B}">
      <dgm:prSet phldrT="[Text]"/>
      <dgm:spPr bwMode="auto"/>
      <dgm:t>
        <a:bodyPr/>
        <a:lstStyle/>
        <a:p>
          <a:pPr>
            <a:defRPr/>
          </a:pPr>
          <a:endParaRPr lang="en-US"/>
        </a:p>
      </dgm:t>
    </dgm:pt>
    <dgm:pt modelId="{AB6D9198-05DA-4186-A239-10EF44E44AB7}" type="parTrans" cxnId="{D902D0AB-B172-4EF5-898D-42F4AA000C0A}">
      <dgm:prSet/>
      <dgm:spPr bwMode="auto"/>
      <dgm:t>
        <a:bodyPr/>
        <a:lstStyle/>
        <a:p>
          <a:pPr>
            <a:defRPr/>
          </a:pPr>
          <a:endParaRPr lang="en-US"/>
        </a:p>
      </dgm:t>
    </dgm:pt>
    <dgm:pt modelId="{762E248A-13B6-4022-A78E-AE72512745AB}" type="sibTrans" cxnId="{D902D0AB-B172-4EF5-898D-42F4AA000C0A}">
      <dgm:prSet/>
      <dgm:spPr bwMode="auto"/>
      <dgm:t>
        <a:bodyPr/>
        <a:lstStyle/>
        <a:p>
          <a:pPr>
            <a:defRPr/>
          </a:pPr>
          <a:endParaRPr lang="en-US"/>
        </a:p>
      </dgm:t>
    </dgm:pt>
    <dgm:pt modelId="{D710151D-2B27-4891-B8EF-D373AE2BAB02}">
      <dgm:prSet/>
      <dgm:spPr bwMode="auto"/>
      <dgm:t>
        <a:bodyPr/>
        <a:lstStyle/>
        <a:p>
          <a:pPr>
            <a:defRPr/>
          </a:pPr>
          <a:endParaRPr lang="en-US"/>
        </a:p>
      </dgm:t>
    </dgm:pt>
    <dgm:pt modelId="{12490310-F053-4E3B-9A4D-56A2F7FD7013}" type="parTrans" cxnId="{C4CAEBA2-45AB-4EA7-91D4-CF2762C799E5}">
      <dgm:prSet/>
      <dgm:spPr bwMode="auto"/>
      <dgm:t>
        <a:bodyPr/>
        <a:lstStyle/>
        <a:p>
          <a:pPr>
            <a:defRPr/>
          </a:pPr>
          <a:endParaRPr lang="en-US"/>
        </a:p>
      </dgm:t>
    </dgm:pt>
    <dgm:pt modelId="{E5C03E00-EA9B-40C3-82B3-2622E9BEDB38}" type="sibTrans" cxnId="{C4CAEBA2-45AB-4EA7-91D4-CF2762C799E5}">
      <dgm:prSet/>
      <dgm:spPr bwMode="auto"/>
      <dgm:t>
        <a:bodyPr/>
        <a:lstStyle/>
        <a:p>
          <a:pPr>
            <a:defRPr/>
          </a:pPr>
          <a:endParaRPr lang="en-US"/>
        </a:p>
      </dgm:t>
    </dgm:pt>
    <dgm:pt modelId="{041AD54C-C5E5-4EAA-BC3C-ADE6273AA838}" type="pres">
      <dgm:prSet presAssocID="{13733D36-ED28-4877-B826-F04D933B9B52}" presName="Name0" presStyleCnt="0">
        <dgm:presLayoutVars>
          <dgm:dir/>
          <dgm:animLvl val="lvl"/>
          <dgm:resizeHandles val="exact"/>
        </dgm:presLayoutVars>
      </dgm:prSet>
      <dgm:spPr bwMode="auto"/>
    </dgm:pt>
    <dgm:pt modelId="{900FC758-DE95-4D01-A498-FCE1732EBE15}" type="pres">
      <dgm:prSet presAssocID="{E8665D2C-F180-47B3-8011-9F048238951B}" presName="linNode" presStyleCnt="0"/>
      <dgm:spPr bwMode="auto"/>
    </dgm:pt>
    <dgm:pt modelId="{7FD98EDD-06B5-407C-B6DA-B011C78A9335}" type="pres">
      <dgm:prSet presAssocID="{E8665D2C-F180-47B3-8011-9F048238951B}" presName="parentShp" presStyleLbl="node1" presStyleIdx="0" presStyleCnt="3">
        <dgm:presLayoutVars>
          <dgm:bulletEnabled val="1"/>
        </dgm:presLayoutVars>
      </dgm:prSet>
      <dgm:spPr bwMode="auto"/>
    </dgm:pt>
    <dgm:pt modelId="{55651AF8-7FE7-4857-8DDD-AE26EBE43510}" type="pres">
      <dgm:prSet presAssocID="{E8665D2C-F180-47B3-8011-9F048238951B}" presName="childShp" presStyleLbl="bgAccFollowNode1" presStyleIdx="0" presStyleCnt="3">
        <dgm:presLayoutVars>
          <dgm:bulletEnabled val="1"/>
        </dgm:presLayoutVars>
      </dgm:prSet>
      <dgm:spPr bwMode="auto"/>
    </dgm:pt>
    <dgm:pt modelId="{0B4014C6-D88A-4173-B332-5074E7098074}" type="pres">
      <dgm:prSet presAssocID="{3C1762D7-B2DB-4D81-894D-25B07CC4964B}" presName="spacing" presStyleCnt="0"/>
      <dgm:spPr bwMode="auto"/>
    </dgm:pt>
    <dgm:pt modelId="{12404FF5-6A28-4065-9931-3B7FDC81B5F6}" type="pres">
      <dgm:prSet presAssocID="{EB92B0D6-645C-4ECF-AD16-9F1041EE320B}" presName="linNode" presStyleCnt="0"/>
      <dgm:spPr bwMode="auto"/>
    </dgm:pt>
    <dgm:pt modelId="{EAA473EB-BBDE-46BC-AF37-B28B1A23EDFE}" type="pres">
      <dgm:prSet presAssocID="{EB92B0D6-645C-4ECF-AD16-9F1041EE320B}" presName="parentShp" presStyleLbl="node1" presStyleIdx="1" presStyleCnt="3">
        <dgm:presLayoutVars>
          <dgm:bulletEnabled val="1"/>
        </dgm:presLayoutVars>
      </dgm:prSet>
      <dgm:spPr bwMode="auto"/>
    </dgm:pt>
    <dgm:pt modelId="{D4EF4575-456F-4108-A1F3-EC60BDA62602}" type="pres">
      <dgm:prSet presAssocID="{EB92B0D6-645C-4ECF-AD16-9F1041EE320B}" presName="childShp" presStyleLbl="bgAccFollowNode1" presStyleIdx="1" presStyleCnt="3">
        <dgm:presLayoutVars>
          <dgm:bulletEnabled val="1"/>
        </dgm:presLayoutVars>
      </dgm:prSet>
      <dgm:spPr bwMode="auto"/>
    </dgm:pt>
    <dgm:pt modelId="{18243233-8E2A-44BA-B6FC-6690327DC43F}" type="pres">
      <dgm:prSet presAssocID="{C6C49D30-BDE2-4C6E-AC4A-671ADBEFBCBF}" presName="spacing" presStyleCnt="0"/>
      <dgm:spPr bwMode="auto"/>
    </dgm:pt>
    <dgm:pt modelId="{9C06DC1F-A773-4C8F-8A64-267328B6636A}" type="pres">
      <dgm:prSet presAssocID="{113AA764-B588-45BC-955F-0085D653CE99}" presName="linNode" presStyleCnt="0"/>
      <dgm:spPr bwMode="auto"/>
    </dgm:pt>
    <dgm:pt modelId="{28622E81-B71D-4255-A75C-9CA7D6F88DE2}" type="pres">
      <dgm:prSet presAssocID="{113AA764-B588-45BC-955F-0085D653CE99}" presName="parentShp" presStyleLbl="node1" presStyleIdx="2" presStyleCnt="3">
        <dgm:presLayoutVars>
          <dgm:bulletEnabled val="1"/>
        </dgm:presLayoutVars>
      </dgm:prSet>
      <dgm:spPr bwMode="auto"/>
    </dgm:pt>
    <dgm:pt modelId="{60D69BA7-F705-4F89-835B-80C777D703AF}" type="pres">
      <dgm:prSet presAssocID="{113AA764-B588-45BC-955F-0085D653CE99}" presName="childShp" presStyleLbl="bgAccFollowNode1" presStyleIdx="2" presStyleCnt="3">
        <dgm:presLayoutVars>
          <dgm:bulletEnabled val="1"/>
        </dgm:presLayoutVars>
      </dgm:prSet>
      <dgm:spPr bwMode="auto"/>
    </dgm:pt>
  </dgm:ptLst>
  <dgm:cxnLst>
    <dgm:cxn modelId="{85EAE105-7624-451B-829F-518361C5F5D6}" type="presOf" srcId="{113AA764-B588-45BC-955F-0085D653CE99}" destId="{28622E81-B71D-4255-A75C-9CA7D6F88DE2}" srcOrd="0" destOrd="0" presId="urn:microsoft.com/office/officeart/2005/8/layout/vList6#1"/>
    <dgm:cxn modelId="{0AAE150D-F894-4CB4-A9DC-42F847829E42}" srcId="{13733D36-ED28-4877-B826-F04D933B9B52}" destId="{EB92B0D6-645C-4ECF-AD16-9F1041EE320B}" srcOrd="1" destOrd="0" parTransId="{4A5BEDBF-26F0-4FFC-A04D-BC36C917BE1B}" sibTransId="{C6C49D30-BDE2-4C6E-AC4A-671ADBEFBCBF}"/>
    <dgm:cxn modelId="{2731F223-71FE-4D56-B51F-B27346D83685}" type="presOf" srcId="{CDBA9CEE-0952-4449-B9E4-980DDA580D8E}" destId="{D4EF4575-456F-4108-A1F3-EC60BDA62602}" srcOrd="0" destOrd="1" presId="urn:microsoft.com/office/officeart/2005/8/layout/vList6#1"/>
    <dgm:cxn modelId="{5A94EC2A-C69F-46F5-A5A9-CE01B5DE4BE3}" type="presOf" srcId="{3A9E8DC7-7245-403E-8970-200F5A77A24B}" destId="{60D69BA7-F705-4F89-835B-80C777D703AF}" srcOrd="0" destOrd="1" presId="urn:microsoft.com/office/officeart/2005/8/layout/vList6#1"/>
    <dgm:cxn modelId="{22BC9132-171D-43F7-8FBC-FE1F46986F28}" type="presOf" srcId="{09F24E4D-82A0-45E8-8BCE-5DC4760FA65B}" destId="{D4EF4575-456F-4108-A1F3-EC60BDA62602}" srcOrd="0" destOrd="0" presId="urn:microsoft.com/office/officeart/2005/8/layout/vList6#1"/>
    <dgm:cxn modelId="{FF91DE4A-50F8-462E-AD57-09373606C0E3}" type="presOf" srcId="{E8665D2C-F180-47B3-8011-9F048238951B}" destId="{7FD98EDD-06B5-407C-B6DA-B011C78A9335}" srcOrd="0" destOrd="0" presId="urn:microsoft.com/office/officeart/2005/8/layout/vList6#1"/>
    <dgm:cxn modelId="{3525F056-59B5-4873-9FA7-45D61C3C44A9}" srcId="{E8665D2C-F180-47B3-8011-9F048238951B}" destId="{242FA02F-0F9C-4ED6-849A-BFF04C00F522}" srcOrd="1" destOrd="0" parTransId="{6B12CB89-2730-443A-8922-F32FB6F9FD0F}" sibTransId="{2FB3BF2B-1CE4-457B-8484-BA4C43157882}"/>
    <dgm:cxn modelId="{FD93C57B-8DD1-4382-957A-58470C0BABB3}" srcId="{E8665D2C-F180-47B3-8011-9F048238951B}" destId="{F6B4CE29-E5F4-40C1-917A-71D8C4293ECE}" srcOrd="0" destOrd="0" parTransId="{DD4CA2F9-26C4-4E09-9180-CF894FB5F9C3}" sibTransId="{DDCEFA73-4E1D-44C3-AB76-46E5D0B02154}"/>
    <dgm:cxn modelId="{16C5447D-6805-4CDB-A894-7DA5B88A2843}" type="presOf" srcId="{D710151D-2B27-4891-B8EF-D373AE2BAB02}" destId="{60D69BA7-F705-4F89-835B-80C777D703AF}" srcOrd="0" destOrd="0" presId="urn:microsoft.com/office/officeart/2005/8/layout/vList6#1"/>
    <dgm:cxn modelId="{B7826088-CAA6-48A0-A3EF-27737CB45E45}" type="presOf" srcId="{242FA02F-0F9C-4ED6-849A-BFF04C00F522}" destId="{55651AF8-7FE7-4857-8DDD-AE26EBE43510}" srcOrd="0" destOrd="1" presId="urn:microsoft.com/office/officeart/2005/8/layout/vList6#1"/>
    <dgm:cxn modelId="{D61CFA96-F76E-4A84-9A1A-3E8344B9E7FD}" srcId="{EB92B0D6-645C-4ECF-AD16-9F1041EE320B}" destId="{CDBA9CEE-0952-4449-B9E4-980DDA580D8E}" srcOrd="1" destOrd="0" parTransId="{419DBF38-B6D4-4F98-BEE5-D05E24F71B1A}" sibTransId="{097D0445-C7BD-4E11-B04D-842FBB957212}"/>
    <dgm:cxn modelId="{C4CAEBA2-45AB-4EA7-91D4-CF2762C799E5}" srcId="{113AA764-B588-45BC-955F-0085D653CE99}" destId="{D710151D-2B27-4891-B8EF-D373AE2BAB02}" srcOrd="0" destOrd="0" parTransId="{12490310-F053-4E3B-9A4D-56A2F7FD7013}" sibTransId="{E5C03E00-EA9B-40C3-82B3-2622E9BEDB38}"/>
    <dgm:cxn modelId="{340B3BA5-33B7-4B6E-9B53-B1462AE6A623}" type="presOf" srcId="{13733D36-ED28-4877-B826-F04D933B9B52}" destId="{041AD54C-C5E5-4EAA-BC3C-ADE6273AA838}" srcOrd="0" destOrd="0" presId="urn:microsoft.com/office/officeart/2005/8/layout/vList6#1"/>
    <dgm:cxn modelId="{CF5C94A8-E232-4F53-90F9-58925F73F009}" type="presOf" srcId="{F6B4CE29-E5F4-40C1-917A-71D8C4293ECE}" destId="{55651AF8-7FE7-4857-8DDD-AE26EBE43510}" srcOrd="0" destOrd="0" presId="urn:microsoft.com/office/officeart/2005/8/layout/vList6#1"/>
    <dgm:cxn modelId="{D902D0AB-B172-4EF5-898D-42F4AA000C0A}" srcId="{EB92B0D6-645C-4ECF-AD16-9F1041EE320B}" destId="{09F24E4D-82A0-45E8-8BCE-5DC4760FA65B}" srcOrd="0" destOrd="0" parTransId="{AB6D9198-05DA-4186-A239-10EF44E44AB7}" sibTransId="{762E248A-13B6-4022-A78E-AE72512745AB}"/>
    <dgm:cxn modelId="{780AE4D1-9B83-46D8-A265-FF3E8A035BF2}" srcId="{113AA764-B588-45BC-955F-0085D653CE99}" destId="{3A9E8DC7-7245-403E-8970-200F5A77A24B}" srcOrd="1" destOrd="0" parTransId="{350E373A-A638-41BC-96C8-76B1D35FF2DB}" sibTransId="{F42B8CBC-6E12-46FD-ABB0-3551DCBFE64E}"/>
    <dgm:cxn modelId="{C21B37DB-AB63-4DA0-BE5A-6FE23E54CB62}" srcId="{13733D36-ED28-4877-B826-F04D933B9B52}" destId="{E8665D2C-F180-47B3-8011-9F048238951B}" srcOrd="0" destOrd="0" parTransId="{90CCCE58-883D-4510-8A28-E7434C49B4A3}" sibTransId="{3C1762D7-B2DB-4D81-894D-25B07CC4964B}"/>
    <dgm:cxn modelId="{6327EDEA-2898-418D-8414-CEBD1349D3A2}" type="presOf" srcId="{EB92B0D6-645C-4ECF-AD16-9F1041EE320B}" destId="{EAA473EB-BBDE-46BC-AF37-B28B1A23EDFE}" srcOrd="0" destOrd="0" presId="urn:microsoft.com/office/officeart/2005/8/layout/vList6#1"/>
    <dgm:cxn modelId="{705390F7-527E-4511-9490-D9B0FF9AD883}" srcId="{13733D36-ED28-4877-B826-F04D933B9B52}" destId="{113AA764-B588-45BC-955F-0085D653CE99}" srcOrd="2" destOrd="0" parTransId="{C7CFDED3-3301-4FC3-88C4-5774F854ADCF}" sibTransId="{8D08DE61-B904-4633-8371-687CC17E08B1}"/>
    <dgm:cxn modelId="{1F4562D1-B4F0-4A0E-BB7D-2266B390FB57}" type="presParOf" srcId="{041AD54C-C5E5-4EAA-BC3C-ADE6273AA838}" destId="{900FC758-DE95-4D01-A498-FCE1732EBE15}" srcOrd="0" destOrd="0" presId="urn:microsoft.com/office/officeart/2005/8/layout/vList6#1"/>
    <dgm:cxn modelId="{B904FAF7-AF7D-4FDD-B265-7072663EB0BD}" type="presParOf" srcId="{900FC758-DE95-4D01-A498-FCE1732EBE15}" destId="{7FD98EDD-06B5-407C-B6DA-B011C78A9335}" srcOrd="0" destOrd="0" presId="urn:microsoft.com/office/officeart/2005/8/layout/vList6#1"/>
    <dgm:cxn modelId="{C784B2EE-2E4D-4CCD-B318-3941BC34ACCA}" type="presParOf" srcId="{900FC758-DE95-4D01-A498-FCE1732EBE15}" destId="{55651AF8-7FE7-4857-8DDD-AE26EBE43510}" srcOrd="1" destOrd="0" presId="urn:microsoft.com/office/officeart/2005/8/layout/vList6#1"/>
    <dgm:cxn modelId="{B42FEE61-BF34-49D7-8DA5-33D4EFDAFC6A}" type="presParOf" srcId="{041AD54C-C5E5-4EAA-BC3C-ADE6273AA838}" destId="{0B4014C6-D88A-4173-B332-5074E7098074}" srcOrd="1" destOrd="0" presId="urn:microsoft.com/office/officeart/2005/8/layout/vList6#1"/>
    <dgm:cxn modelId="{54AE21EA-ECEE-492C-933B-C39227DF5183}" type="presParOf" srcId="{041AD54C-C5E5-4EAA-BC3C-ADE6273AA838}" destId="{12404FF5-6A28-4065-9931-3B7FDC81B5F6}" srcOrd="2" destOrd="0" presId="urn:microsoft.com/office/officeart/2005/8/layout/vList6#1"/>
    <dgm:cxn modelId="{1184250D-1852-4F58-A13D-4446B3B474E9}" type="presParOf" srcId="{12404FF5-6A28-4065-9931-3B7FDC81B5F6}" destId="{EAA473EB-BBDE-46BC-AF37-B28B1A23EDFE}" srcOrd="0" destOrd="0" presId="urn:microsoft.com/office/officeart/2005/8/layout/vList6#1"/>
    <dgm:cxn modelId="{83C51A94-F85E-410F-ABEE-49B511A59E73}" type="presParOf" srcId="{12404FF5-6A28-4065-9931-3B7FDC81B5F6}" destId="{D4EF4575-456F-4108-A1F3-EC60BDA62602}" srcOrd="1" destOrd="0" presId="urn:microsoft.com/office/officeart/2005/8/layout/vList6#1"/>
    <dgm:cxn modelId="{5976DAAB-7C04-47F7-AA44-35AE7C166FD7}" type="presParOf" srcId="{041AD54C-C5E5-4EAA-BC3C-ADE6273AA838}" destId="{18243233-8E2A-44BA-B6FC-6690327DC43F}" srcOrd="3" destOrd="0" presId="urn:microsoft.com/office/officeart/2005/8/layout/vList6#1"/>
    <dgm:cxn modelId="{C923BF30-4653-484E-B124-BBC478E5570B}" type="presParOf" srcId="{041AD54C-C5E5-4EAA-BC3C-ADE6273AA838}" destId="{9C06DC1F-A773-4C8F-8A64-267328B6636A}" srcOrd="4" destOrd="0" presId="urn:microsoft.com/office/officeart/2005/8/layout/vList6#1"/>
    <dgm:cxn modelId="{B7DC0C54-49FB-4DD1-8C94-A857D76FEA99}" type="presParOf" srcId="{9C06DC1F-A773-4C8F-8A64-267328B6636A}" destId="{28622E81-B71D-4255-A75C-9CA7D6F88DE2}" srcOrd="0" destOrd="0" presId="urn:microsoft.com/office/officeart/2005/8/layout/vList6#1"/>
    <dgm:cxn modelId="{077C9D77-E12E-4F8E-8BCD-785A5DFEB9C2}" type="presParOf" srcId="{9C06DC1F-A773-4C8F-8A64-267328B6636A}" destId="{60D69BA7-F705-4F89-835B-80C777D703AF}" srcOrd="1" destOrd="0" presId="urn:microsoft.com/office/officeart/2005/8/layout/vList6#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1AF8-7FE7-4857-8DDD-AE26EBE43510}">
      <dsp:nvSpPr>
        <dsp:cNvPr id="0" name=""/>
        <dsp:cNvSpPr/>
      </dsp:nvSpPr>
      <dsp:spPr bwMode="auto">
        <a:xfrm>
          <a:off x="3291839" y="0"/>
          <a:ext cx="4937760" cy="1223863"/>
        </a:xfrm>
        <a:prstGeom prst="rightArrow">
          <a:avLst>
            <a:gd name="adj1" fmla="val 75000"/>
            <a:gd name="adj2" fmla="val 50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rgbClr val="000000"/>
        </a:lnRef>
        <a:fillRef idx="1">
          <a:srgbClr val="000000"/>
        </a:fillRef>
        <a:effectRef idx="0">
          <a:srgbClr val="000000"/>
        </a:effectRef>
        <a:fontRef idx="minor"/>
      </dsp:style>
      <dsp:txBody>
        <a:bodyPr spcFirstLastPara="0" vertOverflow="overflow" horzOverflow="overflow" vert="horz" wrap="square" lIns="8890" tIns="8890" rIns="8890" bIns="8890" numCol="1" spcCol="1270" rtlCol="0" fromWordArt="0" anchor="t" anchorCtr="0" forceAA="0" compatLnSpc="0">
          <a:noAutofit/>
        </a:bodyPr>
        <a:lstStyle/>
        <a:p>
          <a:pPr marL="114300" lvl="1" indent="-114300" algn="just" defTabSz="622299">
            <a:lnSpc>
              <a:spcPct val="90000"/>
            </a:lnSpc>
            <a:spcBef>
              <a:spcPts val="0"/>
            </a:spcBef>
            <a:spcAft>
              <a:spcPts val="269"/>
            </a:spcAft>
            <a:buChar char="•"/>
            <a:defRPr/>
          </a:pPr>
          <a:endParaRPr sz="1400" kern="1200"/>
        </a:p>
        <a:p>
          <a:pPr marL="114300" lvl="1" indent="-114300" algn="just" defTabSz="622299">
            <a:lnSpc>
              <a:spcPct val="90000"/>
            </a:lnSpc>
            <a:spcBef>
              <a:spcPts val="0"/>
            </a:spcBef>
            <a:spcAft>
              <a:spcPts val="269"/>
            </a:spcAft>
            <a:buChar char="•"/>
            <a:defRPr/>
          </a:pPr>
          <a:r>
            <a:rPr lang="en-US" sz="1400" kern="1200"/>
            <a:t>Overall purpose and scope of an organisation and </a:t>
          </a:r>
          <a:r>
            <a:rPr lang="en-GB" sz="1400" kern="1200"/>
            <a:t>how value will be added </a:t>
          </a:r>
          <a:r>
            <a:rPr lang="en-US" sz="1400" kern="1200"/>
            <a:t>to the different parts (business units) of the organisation</a:t>
          </a:r>
          <a:r>
            <a:rPr lang="en-GB" sz="1400" kern="1200"/>
            <a:t>.</a:t>
          </a:r>
          <a:endParaRPr sz="1400" kern="1200"/>
        </a:p>
      </dsp:txBody>
      <dsp:txXfrm>
        <a:off x="3291839" y="152983"/>
        <a:ext cx="4478811" cy="917897"/>
      </dsp:txXfrm>
    </dsp:sp>
    <dsp:sp modelId="{7FD98EDD-06B5-407C-B6DA-B011C78A9335}">
      <dsp:nvSpPr>
        <dsp:cNvPr id="0" name=""/>
        <dsp:cNvSpPr/>
      </dsp:nvSpPr>
      <dsp:spPr bwMode="auto">
        <a:xfrm>
          <a:off x="0" y="0"/>
          <a:ext cx="3291840" cy="122386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rgbClr val="000000"/>
        </a:lnRef>
        <a:fillRef idx="1">
          <a:srgbClr val="000000"/>
        </a:fillRef>
        <a:effectRef idx="0">
          <a:srgbClr val="00000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defRPr/>
          </a:pPr>
          <a:r>
            <a:rPr lang="en-US" sz="3200" kern="1200"/>
            <a:t>Corporate Level Strategy</a:t>
          </a:r>
          <a:endParaRPr sz="3200" kern="1200"/>
        </a:p>
      </dsp:txBody>
      <dsp:txXfrm>
        <a:off x="59744" y="59744"/>
        <a:ext cx="3172352" cy="1104375"/>
      </dsp:txXfrm>
    </dsp:sp>
    <dsp:sp modelId="{D4EF4575-456F-4108-A1F3-EC60BDA62602}">
      <dsp:nvSpPr>
        <dsp:cNvPr id="0" name=""/>
        <dsp:cNvSpPr/>
      </dsp:nvSpPr>
      <dsp:spPr bwMode="auto">
        <a:xfrm>
          <a:off x="3291839" y="1346249"/>
          <a:ext cx="4937760" cy="1223863"/>
        </a:xfrm>
        <a:prstGeom prst="rightArrow">
          <a:avLst>
            <a:gd name="adj1" fmla="val 75000"/>
            <a:gd name="adj2" fmla="val 50000"/>
          </a:avLst>
        </a:prstGeom>
        <a:solidFill>
          <a:schemeClr val="accent3">
            <a:tint val="40000"/>
            <a:alpha val="90000"/>
            <a:hueOff val="5358427"/>
            <a:satOff val="-6896"/>
            <a:lumOff val="-537"/>
            <a:alphaOff val="0"/>
          </a:schemeClr>
        </a:solidFill>
        <a:ln w="25400" cap="flat" cmpd="sng" algn="ctr">
          <a:solidFill>
            <a:schemeClr val="accent3">
              <a:tint val="40000"/>
              <a:alpha val="90000"/>
              <a:hueOff val="5358427"/>
              <a:satOff val="-6896"/>
              <a:lumOff val="-537"/>
              <a:alphaOff val="0"/>
            </a:schemeClr>
          </a:solidFill>
          <a:prstDash val="solid"/>
        </a:ln>
        <a:effectLst/>
      </dsp:spPr>
      <dsp:style>
        <a:lnRef idx="2">
          <a:srgbClr val="000000"/>
        </a:lnRef>
        <a:fillRef idx="1">
          <a:srgbClr val="000000"/>
        </a:fillRef>
        <a:effectRef idx="0">
          <a:srgbClr val="00000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defRPr/>
          </a:pPr>
          <a:endParaRPr lang="en-US" sz="1400" kern="1200"/>
        </a:p>
        <a:p>
          <a:pPr marL="114300" lvl="1" indent="-114300" algn="l" defTabSz="622300">
            <a:lnSpc>
              <a:spcPct val="90000"/>
            </a:lnSpc>
            <a:spcBef>
              <a:spcPct val="0"/>
            </a:spcBef>
            <a:spcAft>
              <a:spcPct val="15000"/>
            </a:spcAft>
            <a:buChar char="•"/>
            <a:defRPr/>
          </a:pPr>
          <a:r>
            <a:rPr lang="en-US" sz="1400" kern="1200"/>
            <a:t>How to compete in a particular market.</a:t>
          </a:r>
          <a:endParaRPr sz="1400" kern="1200"/>
        </a:p>
      </dsp:txBody>
      <dsp:txXfrm>
        <a:off x="3291839" y="1499232"/>
        <a:ext cx="4478811" cy="917897"/>
      </dsp:txXfrm>
    </dsp:sp>
    <dsp:sp modelId="{EAA473EB-BBDE-46BC-AF37-B28B1A23EDFE}">
      <dsp:nvSpPr>
        <dsp:cNvPr id="0" name=""/>
        <dsp:cNvSpPr/>
      </dsp:nvSpPr>
      <dsp:spPr bwMode="auto">
        <a:xfrm>
          <a:off x="0" y="1346249"/>
          <a:ext cx="3291840" cy="1223863"/>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rgbClr val="000000"/>
        </a:lnRef>
        <a:fillRef idx="1">
          <a:srgbClr val="000000"/>
        </a:fillRef>
        <a:effectRef idx="0">
          <a:srgbClr val="00000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defRPr/>
          </a:pPr>
          <a:r>
            <a:rPr lang="en-US" sz="3200" kern="1200"/>
            <a:t>Business-level strategy</a:t>
          </a:r>
          <a:endParaRPr sz="3200" kern="1200"/>
        </a:p>
      </dsp:txBody>
      <dsp:txXfrm>
        <a:off x="59744" y="1405993"/>
        <a:ext cx="3172352" cy="1104375"/>
      </dsp:txXfrm>
    </dsp:sp>
    <dsp:sp modelId="{60D69BA7-F705-4F89-835B-80C777D703AF}">
      <dsp:nvSpPr>
        <dsp:cNvPr id="0" name=""/>
        <dsp:cNvSpPr/>
      </dsp:nvSpPr>
      <dsp:spPr bwMode="auto">
        <a:xfrm>
          <a:off x="3291839" y="2692499"/>
          <a:ext cx="4937760" cy="1223863"/>
        </a:xfrm>
        <a:prstGeom prst="rightArrow">
          <a:avLst>
            <a:gd name="adj1" fmla="val 75000"/>
            <a:gd name="adj2" fmla="val 50000"/>
          </a:avLst>
        </a:prstGeom>
        <a:solidFill>
          <a:schemeClr val="accent3">
            <a:tint val="40000"/>
            <a:alpha val="90000"/>
            <a:hueOff val="10716854"/>
            <a:satOff val="-13793"/>
            <a:lumOff val="-1075"/>
            <a:alphaOff val="0"/>
          </a:schemeClr>
        </a:solidFill>
        <a:ln w="25400" cap="flat" cmpd="sng" algn="ctr">
          <a:solidFill>
            <a:schemeClr val="accent3">
              <a:tint val="40000"/>
              <a:alpha val="90000"/>
              <a:hueOff val="10716854"/>
              <a:satOff val="-13793"/>
              <a:lumOff val="-1075"/>
              <a:alphaOff val="0"/>
            </a:schemeClr>
          </a:solidFill>
          <a:prstDash val="solid"/>
        </a:ln>
        <a:effectLst/>
      </dsp:spPr>
      <dsp:style>
        <a:lnRef idx="2">
          <a:srgbClr val="000000"/>
        </a:lnRef>
        <a:fillRef idx="1">
          <a:srgbClr val="000000"/>
        </a:fillRef>
        <a:effectRef idx="0">
          <a:srgbClr val="00000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defRPr/>
          </a:pPr>
          <a:endParaRPr lang="en-US" sz="1400" kern="1200"/>
        </a:p>
        <a:p>
          <a:pPr marL="114300" lvl="1" indent="-114300" algn="l" defTabSz="622300">
            <a:lnSpc>
              <a:spcPct val="90000"/>
            </a:lnSpc>
            <a:spcBef>
              <a:spcPct val="0"/>
            </a:spcBef>
            <a:spcAft>
              <a:spcPct val="15000"/>
            </a:spcAft>
            <a:buChar char="•"/>
            <a:defRPr/>
          </a:pPr>
          <a:r>
            <a:rPr lang="en-US" sz="1400" kern="1200"/>
            <a:t>How the various parts of the organisation delivers the corporate and business-level strategies effectively. </a:t>
          </a:r>
          <a:endParaRPr sz="1400" kern="1200"/>
        </a:p>
      </dsp:txBody>
      <dsp:txXfrm>
        <a:off x="3291839" y="2845482"/>
        <a:ext cx="4478811" cy="917897"/>
      </dsp:txXfrm>
    </dsp:sp>
    <dsp:sp modelId="{28622E81-B71D-4255-A75C-9CA7D6F88DE2}">
      <dsp:nvSpPr>
        <dsp:cNvPr id="0" name=""/>
        <dsp:cNvSpPr/>
      </dsp:nvSpPr>
      <dsp:spPr bwMode="auto">
        <a:xfrm>
          <a:off x="0" y="2692499"/>
          <a:ext cx="3291840" cy="1223863"/>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rgbClr val="000000"/>
        </a:lnRef>
        <a:fillRef idx="1">
          <a:srgbClr val="000000"/>
        </a:fillRef>
        <a:effectRef idx="0">
          <a:srgbClr val="00000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defRPr/>
          </a:pPr>
          <a:r>
            <a:rPr lang="en-US" sz="3200" kern="1200"/>
            <a:t>Operational strategies</a:t>
          </a:r>
          <a:endParaRPr sz="3200" kern="1200"/>
        </a:p>
      </dsp:txBody>
      <dsp:txXfrm>
        <a:off x="59744" y="2752243"/>
        <a:ext cx="3172352" cy="1104375"/>
      </dsp:txXfrm>
    </dsp:sp>
  </dsp:spTree>
</dsp:drawing>
</file>

<file path=ppt/diagrams/layout1.xml><?xml version="1.0" encoding="utf-8"?>
<dgm:layoutDef xmlns:dgm="http://schemas.openxmlformats.org/drawingml/2006/diagram" xmlns:a="http://schemas.openxmlformats.org/drawingml/2006/main" uniqueId="urn:microsoft.com/office/officeart/2005/8/layout/vList6#1">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2" name="Header Placeholder 1"/>
          <p:cNvSpPr>
            <a:spLocks noGrp="1"/>
          </p:cNvSpPr>
          <p:nvPr>
            <p:ph type="hdr" sz="quarter"/>
          </p:nvPr>
        </p:nvSpPr>
        <p:spPr bwMode="auto">
          <a:xfrm>
            <a:off x="0" y="0"/>
            <a:ext cx="2971800" cy="4587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bwMode="auto">
          <a:xfrm>
            <a:off x="3884613" y="0"/>
            <a:ext cx="2971800" cy="458788"/>
          </a:xfrm>
          <a:prstGeom prst="rect">
            <a:avLst/>
          </a:prstGeom>
        </p:spPr>
        <p:txBody>
          <a:bodyPr vert="horz" lIns="91440" tIns="45720" rIns="91440" bIns="45720" rtlCol="0"/>
          <a:lstStyle>
            <a:lvl1pPr algn="r">
              <a:defRPr sz="1200"/>
            </a:lvl1pPr>
          </a:lstStyle>
          <a:p>
            <a:pPr>
              <a:defRPr/>
            </a:pPr>
            <a:fld id="{668766B7-B700-4666-AD23-C190CB418E05}" type="datetimeFigureOut">
              <a:rPr lang="en-GB"/>
              <a:t>26/07/2026</a:t>
            </a:fld>
            <a:endParaRPr lang="en-GB"/>
          </a:p>
        </p:txBody>
      </p:sp>
      <p:sp>
        <p:nvSpPr>
          <p:cNvPr id="4" name="Slide Image Placeholder 3"/>
          <p:cNvSpPr>
            <a:spLocks noGrp="1" noRot="1" noChangeAspect="1"/>
          </p:cNvSpPr>
          <p:nvPr>
            <p:ph type="sldImg" idx="2"/>
          </p:nvPr>
        </p:nvSpPr>
        <p:spPr bwMode="auto">
          <a:xfrm>
            <a:off x="1371600" y="1143000"/>
            <a:ext cx="4114800" cy="3086100"/>
          </a:xfrm>
          <a:prstGeom prst="rect">
            <a:avLst/>
          </a:prstGeom>
          <a:noFill/>
          <a:ln w="12700">
            <a:solidFill>
              <a:prstClr val="black"/>
            </a:solidFill>
          </a:ln>
        </p:spPr>
        <p:txBody>
          <a:bodyPr vert="horz" lIns="91440" tIns="45720" rIns="91440" bIns="45720" rtlCol="0" anchor="ctr"/>
          <a:lstStyle/>
          <a:p>
            <a:pPr>
              <a:defRPr/>
            </a:pPr>
            <a:endParaRPr lang="en-GB"/>
          </a:p>
        </p:txBody>
      </p:sp>
      <p:sp>
        <p:nvSpPr>
          <p:cNvPr id="5" name="Notes Placeholder 4"/>
          <p:cNvSpPr>
            <a:spLocks noGrp="1"/>
          </p:cNvSpPr>
          <p:nvPr>
            <p:ph type="body" sz="quarter" idx="3"/>
          </p:nvPr>
        </p:nvSpPr>
        <p:spPr bwMode="auto">
          <a:xfrm>
            <a:off x="685800" y="4400550"/>
            <a:ext cx="5486400" cy="3600450"/>
          </a:xfrm>
          <a:prstGeom prst="rect">
            <a:avLst/>
          </a:prstGeom>
        </p:spPr>
        <p:txBody>
          <a:bodyPr vert="horz" lIns="91440" tIns="45720" rIns="91440" bIns="45720" rtlCol="0"/>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6" name="Footer Placeholder 5"/>
          <p:cNvSpPr>
            <a:spLocks noGrp="1"/>
          </p:cNvSpPr>
          <p:nvPr>
            <p:ph type="ftr" sz="quarter" idx="4"/>
          </p:nvPr>
        </p:nvSpPr>
        <p:spPr bwMode="auto">
          <a:xfrm>
            <a:off x="0" y="8685213"/>
            <a:ext cx="2971800" cy="458787"/>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bwMode="auto">
          <a:xfrm>
            <a:off x="3884613" y="8685213"/>
            <a:ext cx="2971800" cy="458787"/>
          </a:xfrm>
          <a:prstGeom prst="rect">
            <a:avLst/>
          </a:prstGeom>
        </p:spPr>
        <p:txBody>
          <a:bodyPr vert="horz" lIns="91440" tIns="45720" rIns="91440" bIns="45720" rtlCol="0" anchor="b"/>
          <a:lstStyle>
            <a:lvl1pPr algn="r">
              <a:defRPr sz="1200"/>
            </a:lvl1pPr>
          </a:lstStyle>
          <a:p>
            <a:pPr>
              <a:defRPr/>
            </a:pPr>
            <a:fld id="{90734E38-5C84-4E2A-B31C-B42A5A9DBFF7}" type="slidenum">
              <a:rPr lang="en-GB"/>
              <a:t>‹#›</a:t>
            </a:fld>
            <a:endParaRPr lang="en-GB"/>
          </a:p>
        </p:txBody>
      </p:sp>
    </p:spTree>
  </p:cSld>
  <p:clrMap bg1="lt1" tx1="dk1" bg2="lt2" tx2="dk2" accent1="accent1" accent2="accent2" accent3="accent3" accent4="accent4" accent5="accent5" accent6="accent6" hlink="hlink" folHlink="folHlink"/>
  <p:notesStyle>
    <a:lvl1pPr marL="0" algn="l" defTabSz="914400">
      <a:defRPr sz="1200">
        <a:solidFill>
          <a:schemeClr val="tx1"/>
        </a:solidFill>
        <a:latin typeface="+mn-lt"/>
        <a:ea typeface="+mn-ea"/>
        <a:cs typeface="+mn-cs"/>
      </a:defRPr>
    </a:lvl1pPr>
    <a:lvl2pPr marL="457200" algn="l" defTabSz="914400">
      <a:defRPr sz="1200">
        <a:solidFill>
          <a:schemeClr val="tx1"/>
        </a:solidFill>
        <a:latin typeface="+mn-lt"/>
        <a:ea typeface="+mn-ea"/>
        <a:cs typeface="+mn-cs"/>
      </a:defRPr>
    </a:lvl2pPr>
    <a:lvl3pPr marL="914400" algn="l" defTabSz="914400">
      <a:defRPr sz="1200">
        <a:solidFill>
          <a:schemeClr val="tx1"/>
        </a:solidFill>
        <a:latin typeface="+mn-lt"/>
        <a:ea typeface="+mn-ea"/>
        <a:cs typeface="+mn-cs"/>
      </a:defRPr>
    </a:lvl3pPr>
    <a:lvl4pPr marL="1371600" algn="l" defTabSz="914400">
      <a:defRPr sz="1200">
        <a:solidFill>
          <a:schemeClr val="tx1"/>
        </a:solidFill>
        <a:latin typeface="+mn-lt"/>
        <a:ea typeface="+mn-ea"/>
        <a:cs typeface="+mn-cs"/>
      </a:defRPr>
    </a:lvl4pPr>
    <a:lvl5pPr marL="1828800" algn="l" defTabSz="914400">
      <a:defRPr sz="1200">
        <a:solidFill>
          <a:schemeClr val="tx1"/>
        </a:solidFill>
        <a:latin typeface="+mn-lt"/>
        <a:ea typeface="+mn-ea"/>
        <a:cs typeface="+mn-cs"/>
      </a:defRPr>
    </a:lvl5pPr>
    <a:lvl6pPr marL="2286000" algn="l" defTabSz="914400">
      <a:defRPr sz="1200">
        <a:solidFill>
          <a:schemeClr val="tx1"/>
        </a:solidFill>
        <a:latin typeface="+mn-lt"/>
        <a:ea typeface="+mn-ea"/>
        <a:cs typeface="+mn-cs"/>
      </a:defRPr>
    </a:lvl6pPr>
    <a:lvl7pPr marL="2743200" algn="l" defTabSz="914400">
      <a:defRPr sz="1200">
        <a:solidFill>
          <a:schemeClr val="tx1"/>
        </a:solidFill>
        <a:latin typeface="+mn-lt"/>
        <a:ea typeface="+mn-ea"/>
        <a:cs typeface="+mn-cs"/>
      </a:defRPr>
    </a:lvl7pPr>
    <a:lvl8pPr marL="3200400" algn="l" defTabSz="914400">
      <a:defRPr sz="1200">
        <a:solidFill>
          <a:schemeClr val="tx1"/>
        </a:solidFill>
        <a:latin typeface="+mn-lt"/>
        <a:ea typeface="+mn-ea"/>
        <a:cs typeface="+mn-cs"/>
      </a:defRPr>
    </a:lvl8pPr>
    <a:lvl9pPr marL="3657600" algn="l" defTabSz="91440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EB4DA13-73A2-3ABC-5BB4-940CA1A899D1}" type="slidenum">
              <a:rPr/>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82295928" name="Slide Image Placeholder 1"/>
          <p:cNvSpPr>
            <a:spLocks noGrp="1" noRot="1" noChangeAspect="1"/>
          </p:cNvSpPr>
          <p:nvPr>
            <p:ph type="sldImg"/>
          </p:nvPr>
        </p:nvSpPr>
        <p:spPr bwMode="auto">
          <a:xfrm>
            <a:off x="1371600" y="1143000"/>
            <a:ext cx="4114800" cy="3086100"/>
          </a:xfrm>
        </p:spPr>
      </p:sp>
      <p:sp>
        <p:nvSpPr>
          <p:cNvPr id="1983877723" name="Notes Placeholder 2"/>
          <p:cNvSpPr>
            <a:spLocks noGrp="1"/>
          </p:cNvSpPr>
          <p:nvPr>
            <p:ph type="body" idx="1"/>
          </p:nvPr>
        </p:nvSpPr>
        <p:spPr bwMode="auto"/>
        <p:txBody>
          <a:bodyPr/>
          <a:lstStyle/>
          <a:p>
            <a:pPr>
              <a:defRPr/>
            </a:pPr>
            <a:endParaRPr lang="en-GB" b="1"/>
          </a:p>
        </p:txBody>
      </p:sp>
      <p:sp>
        <p:nvSpPr>
          <p:cNvPr id="1233890234" name="Slide Number Placeholder 3"/>
          <p:cNvSpPr>
            <a:spLocks noGrp="1"/>
          </p:cNvSpPr>
          <p:nvPr>
            <p:ph type="sldNum" sz="quarter" idx="10"/>
          </p:nvPr>
        </p:nvSpPr>
        <p:spPr bwMode="auto"/>
        <p:txBody>
          <a:bodyPr/>
          <a:lstStyle/>
          <a:p>
            <a:pPr>
              <a:defRPr/>
            </a:pPr>
            <a:fld id="{552CD070-F577-C41C-2B91-0077C4E87087}"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870A39B-9371-D792-8909-5F548CD92638}" type="slidenum">
              <a:r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ACAB1B2-577C-8C77-D874-3624D0B3895D}" type="slidenum">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a:xfrm>
            <a:off x="1371600" y="1143000"/>
            <a:ext cx="4114800" cy="3086100"/>
          </a:xfrm>
        </p:spPr>
      </p:sp>
      <p:sp>
        <p:nvSpPr>
          <p:cNvPr id="3" name="Notes Placeholder 2"/>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endParaRPr lang="en-US" sz="1200">
              <a:solidFill>
                <a:schemeClr val="tx1"/>
              </a:solidFill>
              <a:latin typeface="+mn-lt"/>
              <a:ea typeface="+mn-ea"/>
              <a:cs typeface="+mn-cs"/>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mn-lt"/>
                <a:ea typeface="+mn-ea"/>
                <a:cs typeface="+mn-cs"/>
              </a:rPr>
              <a:t>Ability is both natural and acquired: While the term </a:t>
            </a:r>
            <a:r>
              <a:rPr lang="en-US" sz="1200" i="1">
                <a:solidFill>
                  <a:schemeClr val="tx1"/>
                </a:solidFill>
                <a:latin typeface="+mn-lt"/>
                <a:ea typeface="+mn-ea"/>
                <a:cs typeface="+mn-cs"/>
              </a:rPr>
              <a:t>ability</a:t>
            </a:r>
            <a:r>
              <a:rPr lang="en-US" sz="1200">
                <a:solidFill>
                  <a:schemeClr val="tx1"/>
                </a:solidFill>
                <a:latin typeface="+mn-lt"/>
                <a:ea typeface="+mn-ea"/>
                <a:cs typeface="+mn-cs"/>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mn-lt"/>
              <a:ea typeface="+mn-ea"/>
              <a:cs typeface="+mn-cs"/>
            </a:endParaRPr>
          </a:p>
          <a:p>
            <a:pPr marL="0" marR="0" lvl="3" indent="0" algn="l" defTabSz="914400">
              <a:lnSpc>
                <a:spcPct val="100000"/>
              </a:lnSpc>
              <a:spcBef>
                <a:spcPts val="0"/>
              </a:spcBef>
              <a:spcAft>
                <a:spcPts val="0"/>
              </a:spcAft>
              <a:buClrTx/>
              <a:buSzTx/>
              <a:buFontTx/>
              <a:buNone/>
              <a:defRPr/>
            </a:pPr>
            <a:endParaRPr lang="en-US"/>
          </a:p>
        </p:txBody>
      </p:sp>
      <p:sp>
        <p:nvSpPr>
          <p:cNvPr id="4" name="Slide Number Placeholder 3"/>
          <p:cNvSpPr>
            <a:spLocks noGrp="1"/>
          </p:cNvSpPr>
          <p:nvPr>
            <p:ph type="sldNum" sz="quarter" idx="10"/>
          </p:nvPr>
        </p:nvSpPr>
        <p:spPr bwMode="auto"/>
        <p:txBody>
          <a:bodyPr/>
          <a:lstStyle/>
          <a:p>
            <a:pPr>
              <a:defRPr/>
            </a:pPr>
            <a:fld id="{39974C31-EB4A-4B21-8134-CB5741A1DC5F}"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a:xfrm>
            <a:off x="1371600" y="1143000"/>
            <a:ext cx="4114800" cy="3086100"/>
          </a:xfrm>
        </p:spPr>
      </p:sp>
      <p:sp>
        <p:nvSpPr>
          <p:cNvPr id="3" name="Notes Placeholder 2"/>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r>
              <a:rPr lang="en-US" sz="1200" b="1">
                <a:solidFill>
                  <a:schemeClr val="tx1"/>
                </a:solidFill>
                <a:latin typeface="+mn-lt"/>
                <a:ea typeface="+mn-ea"/>
                <a:cs typeface="+mn-cs"/>
              </a:rPr>
              <a:t>Ability</a:t>
            </a:r>
            <a:r>
              <a:rPr lang="en-US" sz="1200">
                <a:solidFill>
                  <a:schemeClr val="tx1"/>
                </a:solidFill>
                <a:latin typeface="+mn-lt"/>
                <a:ea typeface="+mn-ea"/>
                <a:cs typeface="+mn-cs"/>
              </a:rPr>
              <a:t>: </a:t>
            </a:r>
            <a:r>
              <a:rPr lang="en-US" sz="1200"/>
              <a:t>Capacity to lead:</a:t>
            </a:r>
            <a:r>
              <a:rPr lang="en-US" sz="1200">
                <a:solidFill>
                  <a:schemeClr val="tx1"/>
                </a:solidFill>
                <a:latin typeface="+mn-lt"/>
                <a:ea typeface="+mn-ea"/>
                <a:cs typeface="+mn-cs"/>
              </a:rPr>
              <a:t> A person who has leadership ability is able to be a leader; that is, has the capacity to lead.</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mn-lt"/>
              <a:ea typeface="+mn-ea"/>
              <a:cs typeface="+mn-cs"/>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mn-lt"/>
                <a:ea typeface="+mn-ea"/>
                <a:cs typeface="+mn-cs"/>
              </a:rPr>
              <a:t>Ability is both natural and acquired: While the term </a:t>
            </a:r>
            <a:r>
              <a:rPr lang="en-US" sz="1200" i="1">
                <a:solidFill>
                  <a:schemeClr val="tx1"/>
                </a:solidFill>
                <a:latin typeface="+mn-lt"/>
                <a:ea typeface="+mn-ea"/>
                <a:cs typeface="+mn-cs"/>
              </a:rPr>
              <a:t>ability</a:t>
            </a:r>
            <a:r>
              <a:rPr lang="en-US" sz="1200">
                <a:solidFill>
                  <a:schemeClr val="tx1"/>
                </a:solidFill>
                <a:latin typeface="+mn-lt"/>
                <a:ea typeface="+mn-ea"/>
                <a:cs typeface="+mn-cs"/>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mn-lt"/>
              <a:ea typeface="+mn-ea"/>
              <a:cs typeface="+mn-cs"/>
            </a:endParaRPr>
          </a:p>
          <a:p>
            <a:pPr marL="0" marR="0" lvl="3" indent="0" algn="l" defTabSz="914400">
              <a:lnSpc>
                <a:spcPct val="100000"/>
              </a:lnSpc>
              <a:spcBef>
                <a:spcPts val="0"/>
              </a:spcBef>
              <a:spcAft>
                <a:spcPts val="0"/>
              </a:spcAft>
              <a:buClrTx/>
              <a:buSzTx/>
              <a:buFontTx/>
              <a:buNone/>
              <a:defRPr/>
            </a:pPr>
            <a:r>
              <a:rPr lang="en-US"/>
              <a:t>Leadership as ability: </a:t>
            </a:r>
            <a:r>
              <a:rPr lang="en-US" sz="1200">
                <a:solidFill>
                  <a:schemeClr val="tx1"/>
                </a:solidFill>
                <a:latin typeface="+mn-lt"/>
                <a:ea typeface="+mn-ea"/>
                <a:cs typeface="+mn-cs"/>
              </a:rPr>
              <a:t>John Wooden: An example of leadership as ability is the legendary University of California at Los Angeles basketball coach John Wooden, whose teams won seven consecutive National Collegiate Athletic Association titles. Wooden implemented four laws of learning into his coaching: explanation, demonstration, imitation, and repetition. His goal was to teach players how to do the right thing instinctively under great pressure.</a:t>
            </a:r>
            <a:endParaRPr lang="en-US"/>
          </a:p>
        </p:txBody>
      </p:sp>
      <p:sp>
        <p:nvSpPr>
          <p:cNvPr id="4" name="Slide Number Placeholder 3"/>
          <p:cNvSpPr>
            <a:spLocks noGrp="1"/>
          </p:cNvSpPr>
          <p:nvPr>
            <p:ph type="sldNum" sz="quarter" idx="10"/>
          </p:nvPr>
        </p:nvSpPr>
        <p:spPr bwMode="auto"/>
        <p:txBody>
          <a:bodyPr/>
          <a:lstStyle/>
          <a:p>
            <a:pPr>
              <a:defRPr/>
            </a:pPr>
            <a:fld id="{39974C31-EB4A-4B21-8134-CB5741A1DC5F}"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a:xfrm>
            <a:off x="1371600" y="1143000"/>
            <a:ext cx="4114800" cy="3086100"/>
          </a:xfrm>
        </p:spPr>
      </p:sp>
      <p:sp>
        <p:nvSpPr>
          <p:cNvPr id="3" name="Notes Placeholder 2"/>
          <p:cNvSpPr>
            <a:spLocks noGrp="1"/>
          </p:cNvSpPr>
          <p:nvPr>
            <p:ph type="body" idx="1"/>
          </p:nvPr>
        </p:nvSpPr>
        <p:spPr bwMode="auto"/>
        <p:txBody>
          <a:bodyPr/>
          <a:lstStyle/>
          <a:p>
            <a:pPr>
              <a:defRPr/>
            </a:pPr>
            <a:endParaRPr lang="en-GB"/>
          </a:p>
        </p:txBody>
      </p:sp>
      <p:sp>
        <p:nvSpPr>
          <p:cNvPr id="4" name="Slide Number Placeholder 3"/>
          <p:cNvSpPr>
            <a:spLocks noGrp="1"/>
          </p:cNvSpPr>
          <p:nvPr>
            <p:ph type="sldNum" sz="quarter" idx="10"/>
          </p:nvPr>
        </p:nvSpPr>
        <p:spPr bwMode="auto"/>
        <p:txBody>
          <a:bodyPr/>
          <a:lstStyle/>
          <a:p>
            <a:pPr>
              <a:defRPr/>
            </a:pPr>
            <a:fld id="{90734E38-5C84-4E2A-B31C-B42A5A9DBFF7}"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a:xfrm>
            <a:off x="1371600" y="1143000"/>
            <a:ext cx="4114800" cy="3086100"/>
          </a:xfrm>
        </p:spPr>
      </p:sp>
      <p:sp>
        <p:nvSpPr>
          <p:cNvPr id="3" name="Notes Placeholder 2"/>
          <p:cNvSpPr>
            <a:spLocks noGrp="1"/>
          </p:cNvSpPr>
          <p:nvPr>
            <p:ph type="body" idx="1"/>
          </p:nvPr>
        </p:nvSpPr>
        <p:spPr bwMode="auto"/>
        <p:txBody>
          <a:bodyPr/>
          <a:lstStyle/>
          <a:p>
            <a:pPr>
              <a:defRPr/>
            </a:pPr>
            <a:endParaRPr lang="en-GB"/>
          </a:p>
        </p:txBody>
      </p:sp>
      <p:sp>
        <p:nvSpPr>
          <p:cNvPr id="4" name="Slide Number Placeholder 3"/>
          <p:cNvSpPr>
            <a:spLocks noGrp="1"/>
          </p:cNvSpPr>
          <p:nvPr>
            <p:ph type="sldNum" sz="quarter" idx="10"/>
          </p:nvPr>
        </p:nvSpPr>
        <p:spPr bwMode="auto"/>
        <p:txBody>
          <a:bodyPr/>
          <a:lstStyle/>
          <a:p>
            <a:pPr>
              <a:defRPr/>
            </a:pPr>
            <a:fld id="{90734E38-5C84-4E2A-B31C-B42A5A9DBFF7}"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a:xfrm>
            <a:off x="1371600" y="1143000"/>
            <a:ext cx="4114800" cy="3086100"/>
          </a:xfrm>
        </p:spPr>
      </p:sp>
      <p:sp>
        <p:nvSpPr>
          <p:cNvPr id="3" name="Notes Placeholder 2"/>
          <p:cNvSpPr>
            <a:spLocks noGrp="1"/>
          </p:cNvSpPr>
          <p:nvPr>
            <p:ph type="body" idx="1"/>
          </p:nvPr>
        </p:nvSpPr>
        <p:spPr bwMode="auto"/>
        <p:txBody>
          <a:bodyPr/>
          <a:lstStyle/>
          <a:p>
            <a:pPr>
              <a:defRPr/>
            </a:pPr>
            <a:endParaRPr lang="en-GB"/>
          </a:p>
        </p:txBody>
      </p:sp>
      <p:sp>
        <p:nvSpPr>
          <p:cNvPr id="4" name="Slide Number Placeholder 3"/>
          <p:cNvSpPr>
            <a:spLocks noGrp="1"/>
          </p:cNvSpPr>
          <p:nvPr>
            <p:ph type="sldNum" sz="quarter" idx="10"/>
          </p:nvPr>
        </p:nvSpPr>
        <p:spPr bwMode="auto"/>
        <p:txBody>
          <a:bodyPr/>
          <a:lstStyle/>
          <a:p>
            <a:pPr>
              <a:defRPr/>
            </a:pPr>
            <a:fld id="{90734E38-5C84-4E2A-B31C-B42A5A9DBFF7}"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BBD79D3-11C3-E207-CDAA-E5744B04586E}" type="slidenum">
              <a:r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84830763" name="Slide Image Placeholder 1"/>
          <p:cNvSpPr>
            <a:spLocks noGrp="1" noRot="1" noChangeAspect="1"/>
          </p:cNvSpPr>
          <p:nvPr>
            <p:ph type="sldImg"/>
          </p:nvPr>
        </p:nvSpPr>
        <p:spPr bwMode="auto">
          <a:xfrm>
            <a:off x="1371600" y="1143000"/>
            <a:ext cx="4114800" cy="3086100"/>
          </a:xfrm>
        </p:spPr>
      </p:sp>
      <p:sp>
        <p:nvSpPr>
          <p:cNvPr id="2120267472" name="Notes Placeholder 2"/>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Calibri"/>
                <a:ea typeface="Arial"/>
                <a:cs typeface="Arial"/>
              </a:rPr>
              <a:t>Ability is both natural and acquired: While the term </a:t>
            </a:r>
            <a:r>
              <a:rPr lang="en-US" sz="1200" i="1">
                <a:solidFill>
                  <a:schemeClr val="tx1"/>
                </a:solidFill>
                <a:latin typeface="Calibri"/>
                <a:ea typeface="Arial"/>
                <a:cs typeface="Arial"/>
              </a:rPr>
              <a:t>ability</a:t>
            </a:r>
            <a:r>
              <a:rPr lang="en-US" sz="1200">
                <a:solidFill>
                  <a:schemeClr val="tx1"/>
                </a:solidFill>
                <a:latin typeface="Calibri"/>
                <a:ea typeface="Arial"/>
                <a:cs typeface="Arial"/>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endParaRPr lang="en-US"/>
          </a:p>
        </p:txBody>
      </p:sp>
      <p:sp>
        <p:nvSpPr>
          <p:cNvPr id="1895263106" name="Slide Number Placeholder 3"/>
          <p:cNvSpPr>
            <a:spLocks noGrp="1"/>
          </p:cNvSpPr>
          <p:nvPr>
            <p:ph type="sldNum" sz="quarter" idx="10"/>
          </p:nvPr>
        </p:nvSpPr>
        <p:spPr bwMode="auto"/>
        <p:txBody>
          <a:bodyPr/>
          <a:lstStyle/>
          <a:p>
            <a:pPr>
              <a:defRPr/>
            </a:pPr>
            <a:fld id="{35C3E616-6D9F-B503-E8DA-39836B95B50D}"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6443051" name="Slide Image Placeholder 1"/>
          <p:cNvSpPr>
            <a:spLocks noGrp="1" noRot="1" noChangeAspect="1"/>
          </p:cNvSpPr>
          <p:nvPr>
            <p:ph type="sldImg"/>
          </p:nvPr>
        </p:nvSpPr>
        <p:spPr bwMode="auto">
          <a:xfrm>
            <a:off x="1371600" y="1143000"/>
            <a:ext cx="4114800" cy="3086100"/>
          </a:xfrm>
        </p:spPr>
      </p:sp>
      <p:sp>
        <p:nvSpPr>
          <p:cNvPr id="1291878888" name="Notes Placeholder 2"/>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Calibri"/>
                <a:ea typeface="Arial"/>
                <a:cs typeface="Arial"/>
              </a:rPr>
              <a:t>Ability is both natural and acquired: While the term </a:t>
            </a:r>
            <a:r>
              <a:rPr lang="en-US" sz="1200" i="1">
                <a:solidFill>
                  <a:schemeClr val="tx1"/>
                </a:solidFill>
                <a:latin typeface="Calibri"/>
                <a:ea typeface="Arial"/>
                <a:cs typeface="Arial"/>
              </a:rPr>
              <a:t>ability</a:t>
            </a:r>
            <a:r>
              <a:rPr lang="en-US" sz="1200">
                <a:solidFill>
                  <a:schemeClr val="tx1"/>
                </a:solidFill>
                <a:latin typeface="Calibri"/>
                <a:ea typeface="Arial"/>
                <a:cs typeface="Arial"/>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endParaRPr lang="en-US"/>
          </a:p>
        </p:txBody>
      </p:sp>
      <p:sp>
        <p:nvSpPr>
          <p:cNvPr id="787742681" name="Slide Number Placeholder 3"/>
          <p:cNvSpPr>
            <a:spLocks noGrp="1"/>
          </p:cNvSpPr>
          <p:nvPr>
            <p:ph type="sldNum" sz="quarter" idx="10"/>
          </p:nvPr>
        </p:nvSpPr>
        <p:spPr bwMode="auto"/>
        <p:txBody>
          <a:bodyPr/>
          <a:lstStyle/>
          <a:p>
            <a:pPr>
              <a:defRPr/>
            </a:pPr>
            <a:fld id="{2DA860C3-42D7-7921-B6D7-599ECAAF7918}"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60953979" name="Slide Image Placeholder 1"/>
          <p:cNvSpPr>
            <a:spLocks noGrp="1" noRot="1" noChangeAspect="1"/>
          </p:cNvSpPr>
          <p:nvPr>
            <p:ph type="sldImg"/>
          </p:nvPr>
        </p:nvSpPr>
        <p:spPr bwMode="auto">
          <a:xfrm>
            <a:off x="1371600" y="1143000"/>
            <a:ext cx="4114800" cy="3086100"/>
          </a:xfrm>
        </p:spPr>
      </p:sp>
      <p:sp>
        <p:nvSpPr>
          <p:cNvPr id="1423998351" name="Notes Placeholder 2"/>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Calibri"/>
                <a:ea typeface="Arial"/>
                <a:cs typeface="Arial"/>
              </a:rPr>
              <a:t>Ability is both natural and acquired: While the term </a:t>
            </a:r>
            <a:r>
              <a:rPr lang="en-US" sz="1200" i="1">
                <a:solidFill>
                  <a:schemeClr val="tx1"/>
                </a:solidFill>
                <a:latin typeface="Calibri"/>
                <a:ea typeface="Arial"/>
                <a:cs typeface="Arial"/>
              </a:rPr>
              <a:t>ability</a:t>
            </a:r>
            <a:r>
              <a:rPr lang="en-US" sz="1200">
                <a:solidFill>
                  <a:schemeClr val="tx1"/>
                </a:solidFill>
                <a:latin typeface="Calibri"/>
                <a:ea typeface="Arial"/>
                <a:cs typeface="Arial"/>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endParaRPr lang="en-US"/>
          </a:p>
        </p:txBody>
      </p:sp>
      <p:sp>
        <p:nvSpPr>
          <p:cNvPr id="219808057" name="Slide Number Placeholder 3"/>
          <p:cNvSpPr>
            <a:spLocks noGrp="1"/>
          </p:cNvSpPr>
          <p:nvPr>
            <p:ph type="sldNum" sz="quarter" idx="10"/>
          </p:nvPr>
        </p:nvSpPr>
        <p:spPr bwMode="auto"/>
        <p:txBody>
          <a:bodyPr/>
          <a:lstStyle/>
          <a:p>
            <a:pPr>
              <a:defRPr/>
            </a:pPr>
            <a:fld id="{FF3921D3-579B-C123-814C-34C8C192F0D2}"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12768419" name="Slide Image Placeholder 1"/>
          <p:cNvSpPr>
            <a:spLocks noGrp="1" noRot="1" noChangeAspect="1"/>
          </p:cNvSpPr>
          <p:nvPr>
            <p:ph type="sldImg"/>
          </p:nvPr>
        </p:nvSpPr>
        <p:spPr bwMode="auto">
          <a:xfrm>
            <a:off x="1371600" y="1143000"/>
            <a:ext cx="4114800" cy="3086100"/>
          </a:xfrm>
        </p:spPr>
      </p:sp>
      <p:sp>
        <p:nvSpPr>
          <p:cNvPr id="538573463" name="Notes Placeholder 2"/>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Calibri"/>
                <a:ea typeface="Arial"/>
                <a:cs typeface="Arial"/>
              </a:rPr>
              <a:t>Ability is both natural and acquired: While the term </a:t>
            </a:r>
            <a:r>
              <a:rPr lang="en-US" sz="1200" i="1">
                <a:solidFill>
                  <a:schemeClr val="tx1"/>
                </a:solidFill>
                <a:latin typeface="Calibri"/>
                <a:ea typeface="Arial"/>
                <a:cs typeface="Arial"/>
              </a:rPr>
              <a:t>ability</a:t>
            </a:r>
            <a:r>
              <a:rPr lang="en-US" sz="1200">
                <a:solidFill>
                  <a:schemeClr val="tx1"/>
                </a:solidFill>
                <a:latin typeface="Calibri"/>
                <a:ea typeface="Arial"/>
                <a:cs typeface="Arial"/>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endParaRPr lang="en-US"/>
          </a:p>
        </p:txBody>
      </p:sp>
      <p:sp>
        <p:nvSpPr>
          <p:cNvPr id="629057131" name="Slide Number Placeholder 3"/>
          <p:cNvSpPr>
            <a:spLocks noGrp="1"/>
          </p:cNvSpPr>
          <p:nvPr>
            <p:ph type="sldNum" sz="quarter" idx="10"/>
          </p:nvPr>
        </p:nvSpPr>
        <p:spPr bwMode="auto"/>
        <p:txBody>
          <a:bodyPr/>
          <a:lstStyle/>
          <a:p>
            <a:pPr>
              <a:defRPr/>
            </a:pPr>
            <a:fld id="{14AEC6B7-42FA-88FE-9C90-E352A660293B}"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03182037" name="Slide Image Placeholder 1"/>
          <p:cNvSpPr>
            <a:spLocks noGrp="1" noRot="1" noChangeAspect="1"/>
          </p:cNvSpPr>
          <p:nvPr>
            <p:ph type="sldImg"/>
          </p:nvPr>
        </p:nvSpPr>
        <p:spPr bwMode="auto">
          <a:xfrm>
            <a:off x="1371600" y="1143000"/>
            <a:ext cx="4114800" cy="3086100"/>
          </a:xfrm>
        </p:spPr>
      </p:sp>
      <p:sp>
        <p:nvSpPr>
          <p:cNvPr id="1966187422" name="Notes Placeholder 2"/>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Calibri"/>
                <a:ea typeface="Arial"/>
                <a:cs typeface="Arial"/>
              </a:rPr>
              <a:t>Ability is both natural and acquired: While the term </a:t>
            </a:r>
            <a:r>
              <a:rPr lang="en-US" sz="1200" i="1">
                <a:solidFill>
                  <a:schemeClr val="tx1"/>
                </a:solidFill>
                <a:latin typeface="Calibri"/>
                <a:ea typeface="Arial"/>
                <a:cs typeface="Arial"/>
              </a:rPr>
              <a:t>ability</a:t>
            </a:r>
            <a:r>
              <a:rPr lang="en-US" sz="1200">
                <a:solidFill>
                  <a:schemeClr val="tx1"/>
                </a:solidFill>
                <a:latin typeface="Calibri"/>
                <a:ea typeface="Arial"/>
                <a:cs typeface="Arial"/>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endParaRPr lang="en-US"/>
          </a:p>
        </p:txBody>
      </p:sp>
      <p:sp>
        <p:nvSpPr>
          <p:cNvPr id="981808522" name="Slide Number Placeholder 3"/>
          <p:cNvSpPr>
            <a:spLocks noGrp="1"/>
          </p:cNvSpPr>
          <p:nvPr>
            <p:ph type="sldNum" sz="quarter" idx="10"/>
          </p:nvPr>
        </p:nvSpPr>
        <p:spPr bwMode="auto"/>
        <p:txBody>
          <a:bodyPr/>
          <a:lstStyle/>
          <a:p>
            <a:pPr>
              <a:defRPr/>
            </a:pPr>
            <a:fld id="{A902A8B7-8C65-D3FE-0182-9E48364C47B6}" type="slidenum">
              <a:rPr lang="en-US"/>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79DEB-887A-2FDF-27EF-AE1737DC3E5D}"/>
            </a:ext>
          </a:extLst>
        </p:cNvPr>
        <p:cNvGrpSpPr/>
        <p:nvPr/>
      </p:nvGrpSpPr>
      <p:grpSpPr bwMode="auto">
        <a:xfrm>
          <a:off x="0" y="0"/>
          <a:ext cx="0" cy="0"/>
          <a:chOff x="0" y="0"/>
          <a:chExt cx="0" cy="0"/>
        </a:xfrm>
      </p:grpSpPr>
      <p:sp>
        <p:nvSpPr>
          <p:cNvPr id="1103182037" name="Slide Image Placeholder 1">
            <a:extLst>
              <a:ext uri="{FF2B5EF4-FFF2-40B4-BE49-F238E27FC236}">
                <a16:creationId xmlns:a16="http://schemas.microsoft.com/office/drawing/2014/main" id="{134A4E7E-B56F-D8BB-40B9-ED99457D9DD4}"/>
              </a:ext>
            </a:extLst>
          </p:cNvPr>
          <p:cNvSpPr>
            <a:spLocks noGrp="1" noRot="1" noChangeAspect="1"/>
          </p:cNvSpPr>
          <p:nvPr>
            <p:ph type="sldImg"/>
          </p:nvPr>
        </p:nvSpPr>
        <p:spPr bwMode="auto">
          <a:xfrm>
            <a:off x="1371600" y="1143000"/>
            <a:ext cx="4114800" cy="3086100"/>
          </a:xfrm>
        </p:spPr>
      </p:sp>
      <p:sp>
        <p:nvSpPr>
          <p:cNvPr id="1966187422" name="Notes Placeholder 2">
            <a:extLst>
              <a:ext uri="{FF2B5EF4-FFF2-40B4-BE49-F238E27FC236}">
                <a16:creationId xmlns:a16="http://schemas.microsoft.com/office/drawing/2014/main" id="{EED47649-A99B-C17E-64B5-7B5C21C06B75}"/>
              </a:ext>
            </a:extLst>
          </p:cNvPr>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Calibri"/>
                <a:ea typeface="Arial"/>
                <a:cs typeface="Arial"/>
              </a:rPr>
              <a:t>Ability is both natural and acquired: While the term </a:t>
            </a:r>
            <a:r>
              <a:rPr lang="en-US" sz="1200" i="1">
                <a:solidFill>
                  <a:schemeClr val="tx1"/>
                </a:solidFill>
                <a:latin typeface="Calibri"/>
                <a:ea typeface="Arial"/>
                <a:cs typeface="Arial"/>
              </a:rPr>
              <a:t>ability</a:t>
            </a:r>
            <a:r>
              <a:rPr lang="en-US" sz="1200">
                <a:solidFill>
                  <a:schemeClr val="tx1"/>
                </a:solidFill>
                <a:latin typeface="Calibri"/>
                <a:ea typeface="Arial"/>
                <a:cs typeface="Arial"/>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endParaRPr lang="en-US"/>
          </a:p>
        </p:txBody>
      </p:sp>
      <p:sp>
        <p:nvSpPr>
          <p:cNvPr id="981808522" name="Slide Number Placeholder 3">
            <a:extLst>
              <a:ext uri="{FF2B5EF4-FFF2-40B4-BE49-F238E27FC236}">
                <a16:creationId xmlns:a16="http://schemas.microsoft.com/office/drawing/2014/main" id="{AE8B9AF4-1486-2300-0C23-A8CCDE4E5CC0}"/>
              </a:ext>
            </a:extLst>
          </p:cNvPr>
          <p:cNvSpPr>
            <a:spLocks noGrp="1"/>
          </p:cNvSpPr>
          <p:nvPr>
            <p:ph type="sldNum" sz="quarter" idx="10"/>
          </p:nvPr>
        </p:nvSpPr>
        <p:spPr bwMode="auto"/>
        <p:txBody>
          <a:bodyPr/>
          <a:lstStyle/>
          <a:p>
            <a:pPr>
              <a:defRPr/>
            </a:pPr>
            <a:fld id="{A902A8B7-8C65-D3FE-0182-9E48364C47B6}" type="slidenum">
              <a:rPr lang="en-US"/>
              <a:t>16</a:t>
            </a:fld>
            <a:endParaRPr lang="en-US"/>
          </a:p>
        </p:txBody>
      </p:sp>
    </p:spTree>
    <p:extLst>
      <p:ext uri="{BB962C8B-B14F-4D97-AF65-F5344CB8AC3E}">
        <p14:creationId xmlns:p14="http://schemas.microsoft.com/office/powerpoint/2010/main" val="3295320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896A0-EC26-1A54-3143-F8882780EA8B}"/>
            </a:ext>
          </a:extLst>
        </p:cNvPr>
        <p:cNvGrpSpPr/>
        <p:nvPr/>
      </p:nvGrpSpPr>
      <p:grpSpPr bwMode="auto">
        <a:xfrm>
          <a:off x="0" y="0"/>
          <a:ext cx="0" cy="0"/>
          <a:chOff x="0" y="0"/>
          <a:chExt cx="0" cy="0"/>
        </a:xfrm>
      </p:grpSpPr>
      <p:sp>
        <p:nvSpPr>
          <p:cNvPr id="1103182037" name="Slide Image Placeholder 1">
            <a:extLst>
              <a:ext uri="{FF2B5EF4-FFF2-40B4-BE49-F238E27FC236}">
                <a16:creationId xmlns:a16="http://schemas.microsoft.com/office/drawing/2014/main" id="{39A2522F-6CB1-81C8-9B7C-75D48AD272A5}"/>
              </a:ext>
            </a:extLst>
          </p:cNvPr>
          <p:cNvSpPr>
            <a:spLocks noGrp="1" noRot="1" noChangeAspect="1"/>
          </p:cNvSpPr>
          <p:nvPr>
            <p:ph type="sldImg"/>
          </p:nvPr>
        </p:nvSpPr>
        <p:spPr bwMode="auto">
          <a:xfrm>
            <a:off x="1371600" y="1143000"/>
            <a:ext cx="4114800" cy="3086100"/>
          </a:xfrm>
        </p:spPr>
      </p:sp>
      <p:sp>
        <p:nvSpPr>
          <p:cNvPr id="1966187422" name="Notes Placeholder 2">
            <a:extLst>
              <a:ext uri="{FF2B5EF4-FFF2-40B4-BE49-F238E27FC236}">
                <a16:creationId xmlns:a16="http://schemas.microsoft.com/office/drawing/2014/main" id="{ADB0C57B-0A6D-7AD8-F3BE-30C49C8A9A88}"/>
              </a:ext>
            </a:extLst>
          </p:cNvPr>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Calibri"/>
                <a:ea typeface="Arial"/>
                <a:cs typeface="Arial"/>
              </a:rPr>
              <a:t>Ability is both natural and acquired: While the term </a:t>
            </a:r>
            <a:r>
              <a:rPr lang="en-US" sz="1200" i="1">
                <a:solidFill>
                  <a:schemeClr val="tx1"/>
                </a:solidFill>
                <a:latin typeface="Calibri"/>
                <a:ea typeface="Arial"/>
                <a:cs typeface="Arial"/>
              </a:rPr>
              <a:t>ability</a:t>
            </a:r>
            <a:r>
              <a:rPr lang="en-US" sz="1200">
                <a:solidFill>
                  <a:schemeClr val="tx1"/>
                </a:solidFill>
                <a:latin typeface="Calibri"/>
                <a:ea typeface="Arial"/>
                <a:cs typeface="Arial"/>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endParaRPr lang="en-US"/>
          </a:p>
        </p:txBody>
      </p:sp>
      <p:sp>
        <p:nvSpPr>
          <p:cNvPr id="981808522" name="Slide Number Placeholder 3">
            <a:extLst>
              <a:ext uri="{FF2B5EF4-FFF2-40B4-BE49-F238E27FC236}">
                <a16:creationId xmlns:a16="http://schemas.microsoft.com/office/drawing/2014/main" id="{C183CE00-98BF-1195-788C-9616E0057023}"/>
              </a:ext>
            </a:extLst>
          </p:cNvPr>
          <p:cNvSpPr>
            <a:spLocks noGrp="1"/>
          </p:cNvSpPr>
          <p:nvPr>
            <p:ph type="sldNum" sz="quarter" idx="10"/>
          </p:nvPr>
        </p:nvSpPr>
        <p:spPr bwMode="auto"/>
        <p:txBody>
          <a:bodyPr/>
          <a:lstStyle/>
          <a:p>
            <a:pPr>
              <a:defRPr/>
            </a:pPr>
            <a:fld id="{A902A8B7-8C65-D3FE-0182-9E48364C47B6}" type="slidenum">
              <a:rPr lang="en-US"/>
              <a:t>17</a:t>
            </a:fld>
            <a:endParaRPr lang="en-US"/>
          </a:p>
        </p:txBody>
      </p:sp>
    </p:spTree>
    <p:extLst>
      <p:ext uri="{BB962C8B-B14F-4D97-AF65-F5344CB8AC3E}">
        <p14:creationId xmlns:p14="http://schemas.microsoft.com/office/powerpoint/2010/main" val="13825680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F28C3-84E4-8173-773A-F22ACD320BA6}"/>
            </a:ext>
          </a:extLst>
        </p:cNvPr>
        <p:cNvGrpSpPr/>
        <p:nvPr/>
      </p:nvGrpSpPr>
      <p:grpSpPr bwMode="auto">
        <a:xfrm>
          <a:off x="0" y="0"/>
          <a:ext cx="0" cy="0"/>
          <a:chOff x="0" y="0"/>
          <a:chExt cx="0" cy="0"/>
        </a:xfrm>
      </p:grpSpPr>
      <p:sp>
        <p:nvSpPr>
          <p:cNvPr id="1103182037" name="Slide Image Placeholder 1">
            <a:extLst>
              <a:ext uri="{FF2B5EF4-FFF2-40B4-BE49-F238E27FC236}">
                <a16:creationId xmlns:a16="http://schemas.microsoft.com/office/drawing/2014/main" id="{695E42DB-EB89-3AD2-4D26-CA6A0F142165}"/>
              </a:ext>
            </a:extLst>
          </p:cNvPr>
          <p:cNvSpPr>
            <a:spLocks noGrp="1" noRot="1" noChangeAspect="1"/>
          </p:cNvSpPr>
          <p:nvPr>
            <p:ph type="sldImg"/>
          </p:nvPr>
        </p:nvSpPr>
        <p:spPr bwMode="auto">
          <a:xfrm>
            <a:off x="1371600" y="1143000"/>
            <a:ext cx="4114800" cy="3086100"/>
          </a:xfrm>
        </p:spPr>
      </p:sp>
      <p:sp>
        <p:nvSpPr>
          <p:cNvPr id="1966187422" name="Notes Placeholder 2">
            <a:extLst>
              <a:ext uri="{FF2B5EF4-FFF2-40B4-BE49-F238E27FC236}">
                <a16:creationId xmlns:a16="http://schemas.microsoft.com/office/drawing/2014/main" id="{D2A0CCB0-3FBE-E479-D8C1-B17D958B76A3}"/>
              </a:ext>
            </a:extLst>
          </p:cNvPr>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Calibri"/>
                <a:ea typeface="Arial"/>
                <a:cs typeface="Arial"/>
              </a:rPr>
              <a:t>Ability is both natural and acquired: While the term </a:t>
            </a:r>
            <a:r>
              <a:rPr lang="en-US" sz="1200" i="1">
                <a:solidFill>
                  <a:schemeClr val="tx1"/>
                </a:solidFill>
                <a:latin typeface="Calibri"/>
                <a:ea typeface="Arial"/>
                <a:cs typeface="Arial"/>
              </a:rPr>
              <a:t>ability</a:t>
            </a:r>
            <a:r>
              <a:rPr lang="en-US" sz="1200">
                <a:solidFill>
                  <a:schemeClr val="tx1"/>
                </a:solidFill>
                <a:latin typeface="Calibri"/>
                <a:ea typeface="Arial"/>
                <a:cs typeface="Arial"/>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endParaRPr lang="en-US"/>
          </a:p>
        </p:txBody>
      </p:sp>
      <p:sp>
        <p:nvSpPr>
          <p:cNvPr id="981808522" name="Slide Number Placeholder 3">
            <a:extLst>
              <a:ext uri="{FF2B5EF4-FFF2-40B4-BE49-F238E27FC236}">
                <a16:creationId xmlns:a16="http://schemas.microsoft.com/office/drawing/2014/main" id="{4F5E2410-E51B-C172-C8AF-2085FA5F7C13}"/>
              </a:ext>
            </a:extLst>
          </p:cNvPr>
          <p:cNvSpPr>
            <a:spLocks noGrp="1"/>
          </p:cNvSpPr>
          <p:nvPr>
            <p:ph type="sldNum" sz="quarter" idx="10"/>
          </p:nvPr>
        </p:nvSpPr>
        <p:spPr bwMode="auto"/>
        <p:txBody>
          <a:bodyPr/>
          <a:lstStyle/>
          <a:p>
            <a:pPr>
              <a:defRPr/>
            </a:pPr>
            <a:fld id="{A902A8B7-8C65-D3FE-0182-9E48364C47B6}" type="slidenum">
              <a:rPr lang="en-US"/>
              <a:t>18</a:t>
            </a:fld>
            <a:endParaRPr lang="en-US"/>
          </a:p>
        </p:txBody>
      </p:sp>
    </p:spTree>
    <p:extLst>
      <p:ext uri="{BB962C8B-B14F-4D97-AF65-F5344CB8AC3E}">
        <p14:creationId xmlns:p14="http://schemas.microsoft.com/office/powerpoint/2010/main" val="4049851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85013678" name="Slide Image Placeholder 1"/>
          <p:cNvSpPr>
            <a:spLocks noGrp="1" noRot="1" noChangeAspect="1"/>
          </p:cNvSpPr>
          <p:nvPr>
            <p:ph type="sldImg"/>
          </p:nvPr>
        </p:nvSpPr>
        <p:spPr bwMode="auto">
          <a:xfrm>
            <a:off x="1371600" y="1143000"/>
            <a:ext cx="4114800" cy="3086100"/>
          </a:xfrm>
        </p:spPr>
      </p:sp>
      <p:sp>
        <p:nvSpPr>
          <p:cNvPr id="1701735769" name="Notes Placeholder 2"/>
          <p:cNvSpPr>
            <a:spLocks noGrp="1"/>
          </p:cNvSpPr>
          <p:nvPr>
            <p:ph type="body" idx="1"/>
          </p:nvPr>
        </p:nvSpPr>
        <p:spPr bwMode="auto"/>
        <p:txBody>
          <a:bodyPr/>
          <a:lstStyle/>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r>
              <a:rPr lang="en-US" sz="1200">
                <a:solidFill>
                  <a:schemeClr val="tx1"/>
                </a:solidFill>
                <a:latin typeface="Calibri"/>
                <a:ea typeface="Arial"/>
                <a:cs typeface="Arial"/>
              </a:rPr>
              <a:t>Ability is both natural and acquired: While the term </a:t>
            </a:r>
            <a:r>
              <a:rPr lang="en-US" sz="1200" i="1">
                <a:solidFill>
                  <a:schemeClr val="tx1"/>
                </a:solidFill>
                <a:latin typeface="Calibri"/>
                <a:ea typeface="Arial"/>
                <a:cs typeface="Arial"/>
              </a:rPr>
              <a:t>ability</a:t>
            </a:r>
            <a:r>
              <a:rPr lang="en-US" sz="1200">
                <a:solidFill>
                  <a:schemeClr val="tx1"/>
                </a:solidFill>
                <a:latin typeface="Calibri"/>
                <a:ea typeface="Arial"/>
                <a:cs typeface="Arial"/>
              </a:rPr>
              <a:t> frequently refers to a natural capacity, ability can be acquired. For example, some people are naturally good at public speaking, while others rehearse to become comfortable speaking in public.</a:t>
            </a:r>
            <a:endParaRPr/>
          </a:p>
          <a:p>
            <a:pPr marL="0" marR="0" lvl="3" indent="0" algn="l" defTabSz="914400">
              <a:lnSpc>
                <a:spcPct val="100000"/>
              </a:lnSpc>
              <a:spcBef>
                <a:spcPts val="0"/>
              </a:spcBef>
              <a:spcAft>
                <a:spcPts val="0"/>
              </a:spcAft>
              <a:buClrTx/>
              <a:buSzTx/>
              <a:buFontTx/>
              <a:buNone/>
              <a:defRPr/>
            </a:pPr>
            <a:endParaRPr lang="en-US" sz="1200">
              <a:solidFill>
                <a:schemeClr val="tx1"/>
              </a:solidFill>
              <a:latin typeface="Calibri"/>
              <a:ea typeface="Arial"/>
              <a:cs typeface="Arial"/>
            </a:endParaRPr>
          </a:p>
          <a:p>
            <a:pPr marL="0" marR="0" lvl="3" indent="0" algn="l" defTabSz="914400">
              <a:lnSpc>
                <a:spcPct val="100000"/>
              </a:lnSpc>
              <a:spcBef>
                <a:spcPts val="0"/>
              </a:spcBef>
              <a:spcAft>
                <a:spcPts val="0"/>
              </a:spcAft>
              <a:buClrTx/>
              <a:buSzTx/>
              <a:buFontTx/>
              <a:buNone/>
              <a:defRPr/>
            </a:pPr>
            <a:endParaRPr lang="en-US"/>
          </a:p>
        </p:txBody>
      </p:sp>
      <p:sp>
        <p:nvSpPr>
          <p:cNvPr id="963741935" name="Slide Number Placeholder 3"/>
          <p:cNvSpPr>
            <a:spLocks noGrp="1"/>
          </p:cNvSpPr>
          <p:nvPr>
            <p:ph type="sldNum" sz="quarter" idx="10"/>
          </p:nvPr>
        </p:nvSpPr>
        <p:spPr bwMode="auto"/>
        <p:txBody>
          <a:bodyPr/>
          <a:lstStyle/>
          <a:p>
            <a:pPr>
              <a:defRPr/>
            </a:pPr>
            <a:fld id="{57FA9865-3578-BD01-CEB3-45435CC7BCE2}" type="slidenum">
              <a:rPr lang="en-US"/>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5C6E77A-E252-5602-7D6A-BB52609FEA64}" type="slidenum">
              <a:rPr/>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882D33A-0EEE-0CAD-0218-EE9869494229}" type="slidenum">
              <a:rPr/>
              <a:t>21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type="title" preserve="1" userDrawn="1">
  <p:cSld name="Title Slide">
    <p:bg>
      <p:bgPr>
        <a:blipFill>
          <a:blip r:embed="rId2">
            <a:lum/>
          </a:blip>
          <a:stretch/>
        </a:blipFill>
        <a:effectLst/>
      </p:bgPr>
    </p:bg>
    <p:spTree>
      <p:nvGrpSpPr>
        <p:cNvPr id="1" name=""/>
        <p:cNvGrpSpPr/>
        <p:nvPr/>
      </p:nvGrpSpPr>
      <p:grpSpPr bwMode="auto">
        <a:xfrm>
          <a:off x="0" y="0"/>
          <a:ext cx="0" cy="0"/>
          <a:chOff x="0" y="0"/>
          <a:chExt cx="0" cy="0"/>
        </a:xfrm>
      </p:grpSpPr>
      <p:sp>
        <p:nvSpPr>
          <p:cNvPr id="2" name="Title 1"/>
          <p:cNvSpPr>
            <a:spLocks noGrp="1"/>
          </p:cNvSpPr>
          <p:nvPr>
            <p:ph type="ctrTitle"/>
          </p:nvPr>
        </p:nvSpPr>
        <p:spPr bwMode="auto">
          <a:xfrm>
            <a:off x="683568" y="1988842"/>
            <a:ext cx="7772400" cy="1470025"/>
          </a:xfrm>
        </p:spPr>
        <p:txBody>
          <a:bodyPr/>
          <a:lstStyle/>
          <a:p>
            <a:pPr>
              <a:defRPr/>
            </a:pPr>
            <a:r>
              <a:rPr lang="en-US"/>
              <a:t>Click to edit Master title style</a:t>
            </a:r>
            <a:endParaRPr lang="en-GB"/>
          </a:p>
        </p:txBody>
      </p:sp>
      <p:sp>
        <p:nvSpPr>
          <p:cNvPr id="3" name="Subtitle 2"/>
          <p:cNvSpPr>
            <a:spLocks noGrp="1"/>
          </p:cNvSpPr>
          <p:nvPr>
            <p:ph type="subTitle" idx="1"/>
          </p:nvPr>
        </p:nvSpPr>
        <p:spPr bwMode="auto">
          <a:xfrm>
            <a:off x="1369367" y="3744615"/>
            <a:ext cx="6400800" cy="1752599"/>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pPr>
              <a:defRPr/>
            </a:pPr>
            <a:r>
              <a:rPr lang="en-US"/>
              <a:t>Click to edit Master subtitle style</a:t>
            </a:r>
            <a:endParaRPr lang="en-GB"/>
          </a:p>
        </p:txBody>
      </p:sp>
      <p:sp>
        <p:nvSpPr>
          <p:cNvPr id="4" name="Date Placeholder 3"/>
          <p:cNvSpPr>
            <a:spLocks noGrp="1"/>
          </p:cNvSpPr>
          <p:nvPr>
            <p:ph type="dt" sz="half" idx="10"/>
          </p:nvPr>
        </p:nvSpPr>
        <p:spPr bwMode="auto">
          <a:xfrm>
            <a:off x="395537" y="6525344"/>
            <a:ext cx="971128" cy="218522"/>
          </a:xfrm>
        </p:spPr>
        <p:txBody>
          <a:bodyPr/>
          <a:lstStyle/>
          <a:p>
            <a:pPr>
              <a:defRPr/>
            </a:pPr>
            <a:fld id="{3F54D9F0-04AB-9943-BD88-2F95519E01A9}" type="datetimeFigureOut">
              <a:rPr lang="en-US"/>
              <a:t>7/26/2026</a:t>
            </a:fld>
            <a:endParaRPr lang="en-US"/>
          </a:p>
        </p:txBody>
      </p:sp>
      <p:sp>
        <p:nvSpPr>
          <p:cNvPr id="5" name="Footer Placeholder 4"/>
          <p:cNvSpPr>
            <a:spLocks noGrp="1"/>
          </p:cNvSpPr>
          <p:nvPr>
            <p:ph type="ftr" sz="quarter" idx="11"/>
          </p:nvPr>
        </p:nvSpPr>
        <p:spPr bwMode="auto">
          <a:xfrm>
            <a:off x="4139952" y="638133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type="obj" preserve="1" userDrawn="1">
  <p:cSld name="Title and Content">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Content Placeholder 2"/>
          <p:cNvSpPr>
            <a:spLocks noGrp="1"/>
          </p:cNvSpPr>
          <p:nvPr>
            <p:ph idx="1"/>
          </p:nvPr>
        </p:nvSpPr>
        <p:spPr bwMode="auto">
          <a:xfrm>
            <a:off x="457200" y="1600201"/>
            <a:ext cx="8229600" cy="3917031"/>
          </a:xfrm>
        </p:spPr>
        <p:txBody>
          <a:body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10"/>
          </p:nvPr>
        </p:nvSpPr>
        <p:spPr bwMode="auto"/>
        <p:txBody>
          <a:bodyPr/>
          <a:lstStyle/>
          <a:p>
            <a:pPr>
              <a:defRPr/>
            </a:pPr>
            <a:fld id="{3F54D9F0-04AB-9943-BD88-2F95519E01A9}" type="datetimeFigureOut">
              <a:rPr lang="en-US"/>
              <a:t>7/26/2026</a:t>
            </a:fld>
            <a:endParaRPr lang="en-US"/>
          </a:p>
        </p:txBody>
      </p:sp>
      <p:sp>
        <p:nvSpPr>
          <p:cNvPr id="5" name="Footer Placeholder 4"/>
          <p:cNvSpPr>
            <a:spLocks noGrp="1"/>
          </p:cNvSpPr>
          <p:nvPr>
            <p:ph type="ftr" sz="quarter" idx="11"/>
          </p:nvPr>
        </p:nvSpPr>
        <p:spPr bwMode="auto">
          <a:xfrm>
            <a:off x="3131840" y="6461782"/>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type="secHead" preserve="1" userDrawn="1">
  <p:cSld name="Section Header">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683568" y="3993084"/>
            <a:ext cx="7772400" cy="1362075"/>
          </a:xfrm>
        </p:spPr>
        <p:txBody>
          <a:bodyPr anchor="t"/>
          <a:lstStyle>
            <a:lvl1pPr algn="l">
              <a:defRPr sz="3000" b="1" cap="all"/>
            </a:lvl1pPr>
          </a:lstStyle>
          <a:p>
            <a:pPr>
              <a:defRPr/>
            </a:pPr>
            <a:r>
              <a:rPr lang="en-US"/>
              <a:t>Click to edit Master title style</a:t>
            </a:r>
            <a:endParaRPr lang="en-GB"/>
          </a:p>
        </p:txBody>
      </p:sp>
      <p:sp>
        <p:nvSpPr>
          <p:cNvPr id="3" name="Text Placeholder 2"/>
          <p:cNvSpPr>
            <a:spLocks noGrp="1"/>
          </p:cNvSpPr>
          <p:nvPr>
            <p:ph type="body" idx="1"/>
          </p:nvPr>
        </p:nvSpPr>
        <p:spPr bwMode="auto">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defRPr/>
            </a:pPr>
            <a:r>
              <a:rPr lang="en-US"/>
              <a:t>Edit Master text styles</a:t>
            </a:r>
            <a:endParaRPr/>
          </a:p>
        </p:txBody>
      </p:sp>
      <p:sp>
        <p:nvSpPr>
          <p:cNvPr id="4" name="Date Placeholder 3"/>
          <p:cNvSpPr>
            <a:spLocks noGrp="1"/>
          </p:cNvSpPr>
          <p:nvPr>
            <p:ph type="dt" sz="half" idx="10"/>
          </p:nvPr>
        </p:nvSpPr>
        <p:spPr bwMode="auto"/>
        <p:txBody>
          <a:bodyPr/>
          <a:lstStyle/>
          <a:p>
            <a:pPr>
              <a:defRPr/>
            </a:pPr>
            <a:fld id="{3F54D9F0-04AB-9943-BD88-2F95519E01A9}" type="datetimeFigureOut">
              <a:rPr lang="en-US"/>
              <a:t>7/26/2026</a:t>
            </a:fld>
            <a:endParaRPr lang="en-US"/>
          </a:p>
        </p:txBody>
      </p:sp>
      <p:sp>
        <p:nvSpPr>
          <p:cNvPr id="6" name="Slide Number Placeholder 5"/>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type="twoObj" preserve="1" userDrawn="1">
  <p:cSld name="Two Content">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Content Placeholder 2"/>
          <p:cNvSpPr>
            <a:spLocks noGrp="1"/>
          </p:cNvSpPr>
          <p:nvPr>
            <p:ph sz="half" idx="1"/>
          </p:nvPr>
        </p:nvSpPr>
        <p:spPr bwMode="auto">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Content Placeholder 3"/>
          <p:cNvSpPr>
            <a:spLocks noGrp="1"/>
          </p:cNvSpPr>
          <p:nvPr>
            <p:ph sz="half" idx="2"/>
          </p:nvPr>
        </p:nvSpPr>
        <p:spPr bwMode="auto">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5" name="Date Placeholder 4"/>
          <p:cNvSpPr>
            <a:spLocks noGrp="1"/>
          </p:cNvSpPr>
          <p:nvPr>
            <p:ph type="dt" sz="half" idx="10"/>
          </p:nvPr>
        </p:nvSpPr>
        <p:spPr bwMode="auto"/>
        <p:txBody>
          <a:bodyPr/>
          <a:lstStyle/>
          <a:p>
            <a:pPr>
              <a:defRPr/>
            </a:pPr>
            <a:fld id="{3F54D9F0-04AB-9943-BD88-2F95519E01A9}" type="datetimeFigureOut">
              <a:rPr lang="en-US"/>
              <a:t>7/26/2026</a:t>
            </a:fld>
            <a:endParaRPr lang="en-US"/>
          </a:p>
        </p:txBody>
      </p:sp>
      <p:sp>
        <p:nvSpPr>
          <p:cNvPr id="7" name="Slide Number Placeholder 6"/>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type="twoTxTwoObj" preserve="1" userDrawn="1">
  <p:cSld name="Comparis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lvl1pPr>
              <a:defRPr/>
            </a:lvl1pPr>
          </a:lstStyle>
          <a:p>
            <a:pPr>
              <a:defRPr/>
            </a:pPr>
            <a:r>
              <a:rPr lang="en-US"/>
              <a:t>Click to edit Master title style</a:t>
            </a:r>
            <a:endParaRPr lang="en-GB"/>
          </a:p>
        </p:txBody>
      </p:sp>
      <p:sp>
        <p:nvSpPr>
          <p:cNvPr id="3" name="Text Placeholder 2"/>
          <p:cNvSpPr>
            <a:spLocks noGrp="1"/>
          </p:cNvSpPr>
          <p:nvPr>
            <p:ph type="body" idx="1"/>
          </p:nvPr>
        </p:nvSpPr>
        <p:spPr bwMode="auto">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defRPr/>
            </a:pPr>
            <a:r>
              <a:rPr lang="en-US"/>
              <a:t>Edit Master text styles</a:t>
            </a:r>
            <a:endParaRPr/>
          </a:p>
        </p:txBody>
      </p:sp>
      <p:sp>
        <p:nvSpPr>
          <p:cNvPr id="4" name="Content Placeholder 3"/>
          <p:cNvSpPr>
            <a:spLocks noGrp="1"/>
          </p:cNvSpPr>
          <p:nvPr>
            <p:ph sz="half" idx="2"/>
          </p:nvPr>
        </p:nvSpPr>
        <p:spPr bwMode="auto">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5" name="Text Placeholder 4"/>
          <p:cNvSpPr>
            <a:spLocks noGrp="1"/>
          </p:cNvSpPr>
          <p:nvPr>
            <p:ph type="body" sz="quarter" idx="3"/>
          </p:nvPr>
        </p:nvSpPr>
        <p:spPr bwMode="auto">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defRPr/>
            </a:pPr>
            <a:r>
              <a:rPr lang="en-US"/>
              <a:t>Edit Master text styles</a:t>
            </a:r>
            <a:endParaRPr/>
          </a:p>
        </p:txBody>
      </p:sp>
      <p:sp>
        <p:nvSpPr>
          <p:cNvPr id="6" name="Content Placeholder 5"/>
          <p:cNvSpPr>
            <a:spLocks noGrp="1"/>
          </p:cNvSpPr>
          <p:nvPr>
            <p:ph sz="quarter" idx="4"/>
          </p:nvPr>
        </p:nvSpPr>
        <p:spPr bwMode="auto">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7" name="Date Placeholder 6"/>
          <p:cNvSpPr>
            <a:spLocks noGrp="1"/>
          </p:cNvSpPr>
          <p:nvPr>
            <p:ph type="dt" sz="half" idx="10"/>
          </p:nvPr>
        </p:nvSpPr>
        <p:spPr bwMode="auto"/>
        <p:txBody>
          <a:bodyPr/>
          <a:lstStyle/>
          <a:p>
            <a:pPr>
              <a:defRPr/>
            </a:pPr>
            <a:fld id="{3F54D9F0-04AB-9943-BD88-2F95519E01A9}" type="datetimeFigureOut">
              <a:rPr lang="en-US"/>
              <a:t>7/26/2026</a:t>
            </a:fld>
            <a:endParaRPr lang="en-US"/>
          </a:p>
        </p:txBody>
      </p:sp>
      <p:sp>
        <p:nvSpPr>
          <p:cNvPr id="9" name="Slide Number Placeholder 8"/>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type="titleOnly" preserve="1" userDrawn="1">
  <p:cSld name="Title Only">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Date Placeholder 2"/>
          <p:cNvSpPr>
            <a:spLocks noGrp="1"/>
          </p:cNvSpPr>
          <p:nvPr>
            <p:ph type="dt" sz="half" idx="10"/>
          </p:nvPr>
        </p:nvSpPr>
        <p:spPr bwMode="auto"/>
        <p:txBody>
          <a:bodyPr/>
          <a:lstStyle/>
          <a:p>
            <a:pPr>
              <a:defRPr/>
            </a:pPr>
            <a:fld id="{3F54D9F0-04AB-9943-BD88-2F95519E01A9}" type="datetimeFigureOut">
              <a:rPr lang="en-US"/>
              <a:t>7/26/2026</a:t>
            </a:fld>
            <a:endParaRPr lang="en-US"/>
          </a:p>
        </p:txBody>
      </p:sp>
      <p:sp>
        <p:nvSpPr>
          <p:cNvPr id="5" name="Slide Number Placeholder 4"/>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type="blank" preserve="1" userDrawn="1">
  <p:cSld name="Blank">
    <p:spTree>
      <p:nvGrpSpPr>
        <p:cNvPr id="1" name=""/>
        <p:cNvGrpSpPr/>
        <p:nvPr/>
      </p:nvGrpSpPr>
      <p:grpSpPr bwMode="auto">
        <a:xfrm>
          <a:off x="0" y="0"/>
          <a:ext cx="0" cy="0"/>
          <a:chOff x="0" y="0"/>
          <a:chExt cx="0" cy="0"/>
        </a:xfrm>
      </p:grpSpPr>
      <p:sp>
        <p:nvSpPr>
          <p:cNvPr id="2" name="Date Placeholder 1"/>
          <p:cNvSpPr>
            <a:spLocks noGrp="1"/>
          </p:cNvSpPr>
          <p:nvPr>
            <p:ph type="dt" sz="half" idx="10"/>
          </p:nvPr>
        </p:nvSpPr>
        <p:spPr bwMode="auto"/>
        <p:txBody>
          <a:bodyPr/>
          <a:lstStyle/>
          <a:p>
            <a:pPr>
              <a:defRPr/>
            </a:pPr>
            <a:fld id="{3F54D9F0-04AB-9943-BD88-2F95519E01A9}" type="datetimeFigureOut">
              <a:rPr lang="en-US"/>
              <a:t>7/26/2026</a:t>
            </a:fld>
            <a:endParaRPr lang="en-US"/>
          </a:p>
        </p:txBody>
      </p:sp>
      <p:sp>
        <p:nvSpPr>
          <p:cNvPr id="4" name="Slide Number Placeholder 3"/>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type="objTx" preserve="1" userDrawn="1">
  <p:cSld name="Content with Capti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457201" y="273050"/>
            <a:ext cx="3008313" cy="1162050"/>
          </a:xfrm>
        </p:spPr>
        <p:txBody>
          <a:bodyPr anchor="b"/>
          <a:lstStyle>
            <a:lvl1pPr algn="l">
              <a:defRPr sz="1500" b="1"/>
            </a:lvl1pPr>
          </a:lstStyle>
          <a:p>
            <a:pPr>
              <a:defRPr/>
            </a:pPr>
            <a:r>
              <a:rPr lang="en-US"/>
              <a:t>Click to edit Master title style</a:t>
            </a:r>
            <a:endParaRPr lang="en-GB"/>
          </a:p>
        </p:txBody>
      </p:sp>
      <p:sp>
        <p:nvSpPr>
          <p:cNvPr id="3" name="Content Placeholder 2"/>
          <p:cNvSpPr>
            <a:spLocks noGrp="1"/>
          </p:cNvSpPr>
          <p:nvPr>
            <p:ph idx="1"/>
          </p:nvPr>
        </p:nvSpPr>
        <p:spPr bwMode="auto">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Text Placeholder 3"/>
          <p:cNvSpPr>
            <a:spLocks noGrp="1"/>
          </p:cNvSpPr>
          <p:nvPr>
            <p:ph type="body" sz="half" idx="2"/>
          </p:nvPr>
        </p:nvSpPr>
        <p:spPr bwMode="auto">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700"/>
            </a:lvl4pPr>
            <a:lvl5pPr marL="1371600" indent="0">
              <a:buNone/>
              <a:defRPr sz="700"/>
            </a:lvl5pPr>
            <a:lvl6pPr marL="1714500" indent="0">
              <a:buNone/>
              <a:defRPr sz="700"/>
            </a:lvl6pPr>
            <a:lvl7pPr marL="2057400" indent="0">
              <a:buNone/>
              <a:defRPr sz="700"/>
            </a:lvl7pPr>
            <a:lvl8pPr marL="2400300" indent="0">
              <a:buNone/>
              <a:defRPr sz="700"/>
            </a:lvl8pPr>
            <a:lvl9pPr marL="2743200" indent="0">
              <a:buNone/>
              <a:defRPr sz="700"/>
            </a:lvl9pPr>
          </a:lstStyle>
          <a:p>
            <a:pPr lvl="0">
              <a:defRPr/>
            </a:pPr>
            <a:r>
              <a:rPr lang="en-US"/>
              <a:t>Edit Master text styles</a:t>
            </a:r>
            <a:endParaRPr/>
          </a:p>
        </p:txBody>
      </p:sp>
      <p:sp>
        <p:nvSpPr>
          <p:cNvPr id="5" name="Date Placeholder 4"/>
          <p:cNvSpPr>
            <a:spLocks noGrp="1"/>
          </p:cNvSpPr>
          <p:nvPr>
            <p:ph type="dt" sz="half" idx="10"/>
          </p:nvPr>
        </p:nvSpPr>
        <p:spPr bwMode="auto"/>
        <p:txBody>
          <a:bodyPr/>
          <a:lstStyle/>
          <a:p>
            <a:pPr>
              <a:defRPr/>
            </a:pPr>
            <a:fld id="{3F54D9F0-04AB-9943-BD88-2F95519E01A9}" type="datetimeFigureOut">
              <a:rPr lang="en-US"/>
              <a:t>7/26/2026</a:t>
            </a:fld>
            <a:endParaRPr lang="en-US"/>
          </a:p>
        </p:txBody>
      </p:sp>
      <p:sp>
        <p:nvSpPr>
          <p:cNvPr id="7" name="Slide Number Placeholder 6"/>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type="picTx" preserve="1" userDrawn="1">
  <p:cSld name="Picture with Capti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1792288" y="4509120"/>
            <a:ext cx="5486400" cy="566738"/>
          </a:xfrm>
        </p:spPr>
        <p:txBody>
          <a:bodyPr anchor="b"/>
          <a:lstStyle>
            <a:lvl1pPr algn="l">
              <a:defRPr sz="1500" b="1"/>
            </a:lvl1pPr>
          </a:lstStyle>
          <a:p>
            <a:pPr>
              <a:defRPr/>
            </a:pPr>
            <a:r>
              <a:rPr lang="en-US"/>
              <a:t>Click to edit Master title style</a:t>
            </a:r>
            <a:endParaRPr lang="en-GB"/>
          </a:p>
        </p:txBody>
      </p:sp>
      <p:sp>
        <p:nvSpPr>
          <p:cNvPr id="3" name="Picture Placeholder 2"/>
          <p:cNvSpPr>
            <a:spLocks noGrp="1"/>
          </p:cNvSpPr>
          <p:nvPr>
            <p:ph type="pic" idx="1"/>
          </p:nvPr>
        </p:nvSpPr>
        <p:spPr bwMode="auto">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a:defRPr/>
            </a:pPr>
            <a:r>
              <a:rPr lang="en-US"/>
              <a:t>Click icon to add picture</a:t>
            </a:r>
            <a:endParaRPr lang="en-GB"/>
          </a:p>
        </p:txBody>
      </p:sp>
      <p:sp>
        <p:nvSpPr>
          <p:cNvPr id="4" name="Text Placeholder 3"/>
          <p:cNvSpPr>
            <a:spLocks noGrp="1"/>
          </p:cNvSpPr>
          <p:nvPr>
            <p:ph type="body" sz="half" idx="2"/>
          </p:nvPr>
        </p:nvSpPr>
        <p:spPr bwMode="auto">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700"/>
            </a:lvl4pPr>
            <a:lvl5pPr marL="1371600" indent="0">
              <a:buNone/>
              <a:defRPr sz="700"/>
            </a:lvl5pPr>
            <a:lvl6pPr marL="1714500" indent="0">
              <a:buNone/>
              <a:defRPr sz="700"/>
            </a:lvl6pPr>
            <a:lvl7pPr marL="2057400" indent="0">
              <a:buNone/>
              <a:defRPr sz="700"/>
            </a:lvl7pPr>
            <a:lvl8pPr marL="2400300" indent="0">
              <a:buNone/>
              <a:defRPr sz="700"/>
            </a:lvl8pPr>
            <a:lvl9pPr marL="2743200" indent="0">
              <a:buNone/>
              <a:defRPr sz="700"/>
            </a:lvl9pPr>
          </a:lstStyle>
          <a:p>
            <a:pPr lvl="0">
              <a:defRPr/>
            </a:pPr>
            <a:r>
              <a:rPr lang="en-US"/>
              <a:t>Edit Master text styles</a:t>
            </a:r>
            <a:endParaRPr/>
          </a:p>
        </p:txBody>
      </p:sp>
      <p:sp>
        <p:nvSpPr>
          <p:cNvPr id="5" name="Date Placeholder 4"/>
          <p:cNvSpPr>
            <a:spLocks noGrp="1"/>
          </p:cNvSpPr>
          <p:nvPr>
            <p:ph type="dt" sz="half" idx="10"/>
          </p:nvPr>
        </p:nvSpPr>
        <p:spPr bwMode="auto"/>
        <p:txBody>
          <a:bodyPr/>
          <a:lstStyle/>
          <a:p>
            <a:pPr>
              <a:defRPr/>
            </a:pPr>
            <a:fld id="{3F54D9F0-04AB-9943-BD88-2F95519E01A9}" type="datetimeFigureOut">
              <a:rPr lang="en-US"/>
              <a:t>7/26/2026</a:t>
            </a:fld>
            <a:endParaRPr lang="en-US"/>
          </a:p>
        </p:txBody>
      </p:sp>
      <p:sp>
        <p:nvSpPr>
          <p:cNvPr id="7" name="Slide Number Placeholder 6"/>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type="vertTx" preserve="1" userDrawn="1">
  <p:cSld name="Title and Vertical Text">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Vertical Text Placeholder 2"/>
          <p:cNvSpPr>
            <a:spLocks noGrp="1"/>
          </p:cNvSpPr>
          <p:nvPr>
            <p:ph type="body" orient="vert" idx="1"/>
          </p:nvPr>
        </p:nvSpPr>
        <p:spPr bwMode="auto"/>
        <p:txBody>
          <a:bodyPr vert="eaVert"/>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10"/>
          </p:nvPr>
        </p:nvSpPr>
        <p:spPr bwMode="auto"/>
        <p:txBody>
          <a:bodyPr/>
          <a:lstStyle/>
          <a:p>
            <a:pPr>
              <a:defRPr/>
            </a:pPr>
            <a:fld id="{3F54D9F0-04AB-9943-BD88-2F95519E01A9}" type="datetimeFigureOut">
              <a:rPr lang="en-US"/>
              <a:t>7/26/2026</a:t>
            </a:fld>
            <a:endParaRPr lang="en-US"/>
          </a:p>
        </p:txBody>
      </p:sp>
      <p:sp>
        <p:nvSpPr>
          <p:cNvPr id="6" name="Slide Number Placeholder 5"/>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type="vertTitleAndTx" preserve="1" userDrawn="1">
  <p:cSld name="Vertical Title and Text">
    <p:spTree>
      <p:nvGrpSpPr>
        <p:cNvPr id="1" name=""/>
        <p:cNvGrpSpPr/>
        <p:nvPr/>
      </p:nvGrpSpPr>
      <p:grpSpPr bwMode="auto">
        <a:xfrm>
          <a:off x="0" y="0"/>
          <a:ext cx="0" cy="0"/>
          <a:chOff x="0" y="0"/>
          <a:chExt cx="0" cy="0"/>
        </a:xfrm>
      </p:grpSpPr>
      <p:sp>
        <p:nvSpPr>
          <p:cNvPr id="2" name="Vertical Title 1"/>
          <p:cNvSpPr>
            <a:spLocks noGrp="1"/>
          </p:cNvSpPr>
          <p:nvPr>
            <p:ph type="title" orient="vert"/>
          </p:nvPr>
        </p:nvSpPr>
        <p:spPr bwMode="auto">
          <a:xfrm>
            <a:off x="6629400" y="274639"/>
            <a:ext cx="2057400" cy="5242594"/>
          </a:xfrm>
        </p:spPr>
        <p:txBody>
          <a:bodyPr vert="eaVert"/>
          <a:lstStyle/>
          <a:p>
            <a:pPr>
              <a:defRPr/>
            </a:pPr>
            <a:r>
              <a:rPr lang="en-US"/>
              <a:t>Click to edit Master title style</a:t>
            </a:r>
            <a:endParaRPr lang="en-GB"/>
          </a:p>
        </p:txBody>
      </p:sp>
      <p:sp>
        <p:nvSpPr>
          <p:cNvPr id="3" name="Vertical Text Placeholder 2"/>
          <p:cNvSpPr>
            <a:spLocks noGrp="1"/>
          </p:cNvSpPr>
          <p:nvPr>
            <p:ph type="body" orient="vert" idx="1"/>
          </p:nvPr>
        </p:nvSpPr>
        <p:spPr bwMode="auto">
          <a:xfrm>
            <a:off x="457200" y="274639"/>
            <a:ext cx="6019800" cy="5242594"/>
          </a:xfrm>
        </p:spPr>
        <p:txBody>
          <a:bodyPr vert="eaVert"/>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10"/>
          </p:nvPr>
        </p:nvSpPr>
        <p:spPr bwMode="auto"/>
        <p:txBody>
          <a:bodyPr/>
          <a:lstStyle/>
          <a:p>
            <a:pPr>
              <a:defRPr/>
            </a:pPr>
            <a:fld id="{3F54D9F0-04AB-9943-BD88-2F95519E01A9}" type="datetimeFigureOut">
              <a:rPr lang="en-US"/>
              <a:t>7/26/2026</a:t>
            </a:fld>
            <a:endParaRPr lang="en-US"/>
          </a:p>
        </p:txBody>
      </p:sp>
      <p:sp>
        <p:nvSpPr>
          <p:cNvPr id="6" name="Slide Number Placeholder 5"/>
          <p:cNvSpPr>
            <a:spLocks noGrp="1"/>
          </p:cNvSpPr>
          <p:nvPr>
            <p:ph type="sldNum" sz="quarter" idx="12"/>
          </p:nvPr>
        </p:nvSpPr>
        <p:spPr bwMode="auto"/>
        <p:txBody>
          <a:bodyPr/>
          <a:lstStyle/>
          <a:p>
            <a:pPr>
              <a:defRPr/>
            </a:pPr>
            <a:fld id="{47A7220B-D7BF-184F-A355-55C20C5E56CA}"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lum/>
          </a:blip>
          <a:stretch/>
        </a:blipFill>
        <a:effectLst/>
      </p:bgPr>
    </p:bg>
    <p:spTree>
      <p:nvGrpSpPr>
        <p:cNvPr id="1" name=""/>
        <p:cNvGrpSpPr/>
        <p:nvPr/>
      </p:nvGrpSpPr>
      <p:grpSpPr bwMode="auto">
        <a:xfrm>
          <a:off x="0" y="0"/>
          <a:ext cx="0" cy="0"/>
          <a:chOff x="0" y="0"/>
          <a:chExt cx="0" cy="0"/>
        </a:xfrm>
      </p:grpSpPr>
      <p:sp>
        <p:nvSpPr>
          <p:cNvPr id="2" name="Title Placeholder 1"/>
          <p:cNvSpPr>
            <a:spLocks noGrp="1"/>
          </p:cNvSpPr>
          <p:nvPr>
            <p:ph type="title"/>
          </p:nvPr>
        </p:nvSpPr>
        <p:spPr bwMode="auto">
          <a:xfrm>
            <a:off x="457200" y="274638"/>
            <a:ext cx="8229600" cy="1143000"/>
          </a:xfrm>
          <a:prstGeom prst="rect">
            <a:avLst/>
          </a:prstGeom>
        </p:spPr>
        <p:txBody>
          <a:bodyPr vert="horz" lIns="91440" tIns="45720" rIns="91440" bIns="45720" rtlCol="0" anchor="ctr">
            <a:normAutofit/>
          </a:bodyPr>
          <a:lstStyle/>
          <a:p>
            <a:pPr>
              <a:defRPr/>
            </a:pPr>
            <a:r>
              <a:rPr lang="en-US"/>
              <a:t>Click to edit Master title style</a:t>
            </a:r>
            <a:endParaRPr lang="en-GB"/>
          </a:p>
        </p:txBody>
      </p:sp>
      <p:sp>
        <p:nvSpPr>
          <p:cNvPr id="3" name="Text Placeholder 2"/>
          <p:cNvSpPr>
            <a:spLocks noGrp="1"/>
          </p:cNvSpPr>
          <p:nvPr>
            <p:ph type="body" idx="1"/>
          </p:nvPr>
        </p:nvSpPr>
        <p:spPr bwMode="auto">
          <a:xfrm>
            <a:off x="457200" y="1600201"/>
            <a:ext cx="8229600" cy="3917031"/>
          </a:xfrm>
          <a:prstGeom prst="rect">
            <a:avLst/>
          </a:prstGeom>
        </p:spPr>
        <p:txBody>
          <a:bodyPr vert="horz" lIns="91440" tIns="45720" rIns="91440" bIns="45720" rtlCol="0">
            <a:normAutofit/>
          </a:body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2"/>
          </p:nvPr>
        </p:nvSpPr>
        <p:spPr bwMode="auto">
          <a:xfrm>
            <a:off x="251520" y="6525344"/>
            <a:ext cx="971128" cy="218522"/>
          </a:xfrm>
          <a:prstGeom prst="rect">
            <a:avLst/>
          </a:prstGeom>
        </p:spPr>
        <p:txBody>
          <a:bodyPr vert="horz" lIns="91440" tIns="45720" rIns="91440" bIns="45720" rtlCol="0" anchor="ctr"/>
          <a:lstStyle>
            <a:lvl1pPr algn="ctr">
              <a:defRPr sz="800">
                <a:solidFill>
                  <a:schemeClr val="tx1">
                    <a:tint val="75000"/>
                  </a:schemeClr>
                </a:solidFill>
              </a:defRPr>
            </a:lvl1pPr>
          </a:lstStyle>
          <a:p>
            <a:pPr>
              <a:defRPr/>
            </a:pPr>
            <a:fld id="{3F54D9F0-04AB-9943-BD88-2F95519E01A9}" type="datetimeFigureOut">
              <a:rPr lang="en-US"/>
              <a:t>7/26/2026</a:t>
            </a:fld>
            <a:endParaRPr lang="en-US"/>
          </a:p>
        </p:txBody>
      </p:sp>
      <p:sp>
        <p:nvSpPr>
          <p:cNvPr id="6" name="Slide Number Placeholder 5"/>
          <p:cNvSpPr>
            <a:spLocks noGrp="1"/>
          </p:cNvSpPr>
          <p:nvPr>
            <p:ph type="sldNum" sz="quarter" idx="4"/>
          </p:nvPr>
        </p:nvSpPr>
        <p:spPr bwMode="auto">
          <a:xfrm>
            <a:off x="7956375"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47A7220B-D7BF-184F-A355-55C20C5E56CA}" type="slidenum">
              <a:rPr lang="en-US"/>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685800">
        <a:spcBef>
          <a:spcPts val="0"/>
        </a:spcBef>
        <a:buNone/>
        <a:defRPr sz="3300">
          <a:solidFill>
            <a:schemeClr val="tx1"/>
          </a:solidFill>
          <a:latin typeface="+mj-lt"/>
          <a:ea typeface="+mj-ea"/>
          <a:cs typeface="+mj-cs"/>
        </a:defRPr>
      </a:lvl1pPr>
    </p:titleStyle>
    <p:bodyStyle>
      <a:lvl1pPr marL="257175" indent="-257175" algn="l" defTabSz="685800">
        <a:spcBef>
          <a:spcPts val="0"/>
        </a:spcBef>
        <a:buFont typeface="Arial"/>
        <a:buChar char="•"/>
        <a:defRPr sz="2400">
          <a:solidFill>
            <a:schemeClr val="tx1"/>
          </a:solidFill>
          <a:latin typeface="+mn-lt"/>
          <a:ea typeface="+mn-ea"/>
          <a:cs typeface="+mn-cs"/>
        </a:defRPr>
      </a:lvl1pPr>
      <a:lvl2pPr marL="557213" indent="-214313" algn="l" defTabSz="685800">
        <a:spcBef>
          <a:spcPts val="0"/>
        </a:spcBef>
        <a:buFont typeface="Arial"/>
        <a:buChar char="–"/>
        <a:defRPr sz="2100">
          <a:solidFill>
            <a:schemeClr val="tx1"/>
          </a:solidFill>
          <a:latin typeface="+mn-lt"/>
          <a:ea typeface="+mn-ea"/>
          <a:cs typeface="+mn-cs"/>
        </a:defRPr>
      </a:lvl2pPr>
      <a:lvl3pPr marL="857250" indent="-171450" algn="l" defTabSz="685800">
        <a:spcBef>
          <a:spcPts val="0"/>
        </a:spcBef>
        <a:buFont typeface="Arial"/>
        <a:buChar char="•"/>
        <a:defRPr sz="1800">
          <a:solidFill>
            <a:schemeClr val="tx1"/>
          </a:solidFill>
          <a:latin typeface="+mn-lt"/>
          <a:ea typeface="+mn-ea"/>
          <a:cs typeface="+mn-cs"/>
        </a:defRPr>
      </a:lvl3pPr>
      <a:lvl4pPr marL="1200150" indent="-171450" algn="l" defTabSz="685800">
        <a:spcBef>
          <a:spcPts val="0"/>
        </a:spcBef>
        <a:buFont typeface="Arial"/>
        <a:buChar char="–"/>
        <a:defRPr sz="1500">
          <a:solidFill>
            <a:schemeClr val="tx1"/>
          </a:solidFill>
          <a:latin typeface="+mn-lt"/>
          <a:ea typeface="+mn-ea"/>
          <a:cs typeface="+mn-cs"/>
        </a:defRPr>
      </a:lvl4pPr>
      <a:lvl5pPr marL="1543050" indent="-171450" algn="l" defTabSz="685800">
        <a:spcBef>
          <a:spcPts val="0"/>
        </a:spcBef>
        <a:buFont typeface="Arial"/>
        <a:buChar char="»"/>
        <a:defRPr sz="1500">
          <a:solidFill>
            <a:schemeClr val="tx1"/>
          </a:solidFill>
          <a:latin typeface="+mn-lt"/>
          <a:ea typeface="+mn-ea"/>
          <a:cs typeface="+mn-cs"/>
        </a:defRPr>
      </a:lvl5pPr>
      <a:lvl6pPr marL="1885950" indent="-171450" algn="l" defTabSz="685800">
        <a:spcBef>
          <a:spcPts val="0"/>
        </a:spcBef>
        <a:buFont typeface="Arial"/>
        <a:buChar char="•"/>
        <a:defRPr sz="1500">
          <a:solidFill>
            <a:schemeClr val="tx1"/>
          </a:solidFill>
          <a:latin typeface="+mn-lt"/>
          <a:ea typeface="+mn-ea"/>
          <a:cs typeface="+mn-cs"/>
        </a:defRPr>
      </a:lvl6pPr>
      <a:lvl7pPr marL="2228850" indent="-171450" algn="l" defTabSz="685800">
        <a:spcBef>
          <a:spcPts val="0"/>
        </a:spcBef>
        <a:buFont typeface="Arial"/>
        <a:buChar char="•"/>
        <a:defRPr sz="1500">
          <a:solidFill>
            <a:schemeClr val="tx1"/>
          </a:solidFill>
          <a:latin typeface="+mn-lt"/>
          <a:ea typeface="+mn-ea"/>
          <a:cs typeface="+mn-cs"/>
        </a:defRPr>
      </a:lvl7pPr>
      <a:lvl8pPr marL="2571750" indent="-171450" algn="l" defTabSz="685800">
        <a:spcBef>
          <a:spcPts val="0"/>
        </a:spcBef>
        <a:buFont typeface="Arial"/>
        <a:buChar char="•"/>
        <a:defRPr sz="1500">
          <a:solidFill>
            <a:schemeClr val="tx1"/>
          </a:solidFill>
          <a:latin typeface="+mn-lt"/>
          <a:ea typeface="+mn-ea"/>
          <a:cs typeface="+mn-cs"/>
        </a:defRPr>
      </a:lvl8pPr>
      <a:lvl9pPr marL="2914650" indent="-171450" algn="l" defTabSz="685800">
        <a:spcBef>
          <a:spcPts val="0"/>
        </a:spcBef>
        <a:buFont typeface="Arial"/>
        <a:buChar char="•"/>
        <a:defRPr sz="1500">
          <a:solidFill>
            <a:schemeClr val="tx1"/>
          </a:solidFill>
          <a:latin typeface="+mn-lt"/>
          <a:ea typeface="+mn-ea"/>
          <a:cs typeface="+mn-cs"/>
        </a:defRPr>
      </a:lvl9pPr>
    </p:bodyStyle>
    <p:otherStyle>
      <a:defPPr>
        <a:defRPr lang="en-US"/>
      </a:defPPr>
      <a:lvl1pPr marL="0" algn="l" defTabSz="685800">
        <a:defRPr sz="1350">
          <a:solidFill>
            <a:schemeClr val="tx1"/>
          </a:solidFill>
          <a:latin typeface="+mn-lt"/>
          <a:ea typeface="+mn-ea"/>
          <a:cs typeface="+mn-cs"/>
        </a:defRPr>
      </a:lvl1pPr>
      <a:lvl2pPr marL="342900" algn="l" defTabSz="685800">
        <a:defRPr sz="1350">
          <a:solidFill>
            <a:schemeClr val="tx1"/>
          </a:solidFill>
          <a:latin typeface="+mn-lt"/>
          <a:ea typeface="+mn-ea"/>
          <a:cs typeface="+mn-cs"/>
        </a:defRPr>
      </a:lvl2pPr>
      <a:lvl3pPr marL="685800" algn="l" defTabSz="685800">
        <a:defRPr sz="1350">
          <a:solidFill>
            <a:schemeClr val="tx1"/>
          </a:solidFill>
          <a:latin typeface="+mn-lt"/>
          <a:ea typeface="+mn-ea"/>
          <a:cs typeface="+mn-cs"/>
        </a:defRPr>
      </a:lvl3pPr>
      <a:lvl4pPr marL="1028700" algn="l" defTabSz="685800">
        <a:defRPr sz="1350">
          <a:solidFill>
            <a:schemeClr val="tx1"/>
          </a:solidFill>
          <a:latin typeface="+mn-lt"/>
          <a:ea typeface="+mn-ea"/>
          <a:cs typeface="+mn-cs"/>
        </a:defRPr>
      </a:lvl4pPr>
      <a:lvl5pPr marL="1371600" algn="l" defTabSz="685800">
        <a:defRPr sz="1350">
          <a:solidFill>
            <a:schemeClr val="tx1"/>
          </a:solidFill>
          <a:latin typeface="+mn-lt"/>
          <a:ea typeface="+mn-ea"/>
          <a:cs typeface="+mn-cs"/>
        </a:defRPr>
      </a:lvl5pPr>
      <a:lvl6pPr marL="1714500" algn="l" defTabSz="685800">
        <a:defRPr sz="1350">
          <a:solidFill>
            <a:schemeClr val="tx1"/>
          </a:solidFill>
          <a:latin typeface="+mn-lt"/>
          <a:ea typeface="+mn-ea"/>
          <a:cs typeface="+mn-cs"/>
        </a:defRPr>
      </a:lvl6pPr>
      <a:lvl7pPr marL="2057400" algn="l" defTabSz="685800">
        <a:defRPr sz="1350">
          <a:solidFill>
            <a:schemeClr val="tx1"/>
          </a:solidFill>
          <a:latin typeface="+mn-lt"/>
          <a:ea typeface="+mn-ea"/>
          <a:cs typeface="+mn-cs"/>
        </a:defRPr>
      </a:lvl7pPr>
      <a:lvl8pPr marL="2400300" algn="l" defTabSz="685800">
        <a:defRPr sz="1350">
          <a:solidFill>
            <a:schemeClr val="tx1"/>
          </a:solidFill>
          <a:latin typeface="+mn-lt"/>
          <a:ea typeface="+mn-ea"/>
          <a:cs typeface="+mn-cs"/>
        </a:defRPr>
      </a:lvl8pPr>
      <a:lvl9pPr marL="2743200" algn="l" defTabSz="685800">
        <a:defRPr sz="135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194" name="Title 1"/>
          <p:cNvSpPr>
            <a:spLocks noGrp="1"/>
          </p:cNvSpPr>
          <p:nvPr>
            <p:ph type="ctrTitle"/>
          </p:nvPr>
        </p:nvSpPr>
        <p:spPr bwMode="auto">
          <a:xfrm>
            <a:off x="36394" y="721081"/>
            <a:ext cx="9071211" cy="1207803"/>
          </a:xfrm>
        </p:spPr>
        <p:txBody>
          <a:bodyPr vertOverflow="overflow" horzOverflow="overflow" vert="horz" wrap="square" lIns="91440" tIns="45720" rIns="91440" bIns="45720" numCol="1" spcCol="0" rtlCol="0" fromWordArt="0" anchor="ctr" anchorCtr="0" forceAA="0" compatLnSpc="0">
            <a:normAutofit fontScale="90000"/>
          </a:bodyPr>
          <a:lstStyle/>
          <a:p>
            <a:pPr>
              <a:defRPr/>
            </a:pPr>
            <a:br>
              <a:rPr lang="en-GB" b="1"/>
            </a:br>
            <a:br>
              <a:rPr lang="en-GB" b="1"/>
            </a:br>
            <a:r>
              <a:rPr lang="en-GB" b="1"/>
              <a:t>LCBB5012</a:t>
            </a:r>
            <a:br>
              <a:rPr lang="en-GB"/>
            </a:br>
            <a:br>
              <a:rPr lang="en-GB" b="1">
                <a:solidFill>
                  <a:srgbClr val="FFFF00"/>
                </a:solidFill>
              </a:rPr>
            </a:br>
            <a:r>
              <a:rPr lang="en-GB" b="1">
                <a:solidFill>
                  <a:srgbClr val="FFFF00"/>
                </a:solidFill>
              </a:rPr>
              <a:t>Principles of Human Resource Management </a:t>
            </a:r>
            <a:br>
              <a:rPr lang="en-GB">
                <a:solidFill>
                  <a:srgbClr val="FFFF00"/>
                </a:solidFill>
              </a:rPr>
            </a:br>
            <a:endParaRPr lang="en-GB"/>
          </a:p>
        </p:txBody>
      </p:sp>
      <p:sp>
        <p:nvSpPr>
          <p:cNvPr id="8195" name="Subtitle 4"/>
          <p:cNvSpPr>
            <a:spLocks noGrp="1"/>
          </p:cNvSpPr>
          <p:nvPr>
            <p:ph type="subTitle" idx="1"/>
          </p:nvPr>
        </p:nvSpPr>
        <p:spPr bwMode="auto">
          <a:xfrm>
            <a:off x="0" y="2081213"/>
            <a:ext cx="9107605" cy="3363911"/>
          </a:xfrm>
        </p:spPr>
        <p:txBody>
          <a:bodyPr/>
          <a:lstStyle/>
          <a:p>
            <a:pPr>
              <a:defRPr/>
            </a:pPr>
            <a:endParaRPr lang="en-GB" b="1">
              <a:solidFill>
                <a:schemeClr val="tx1"/>
              </a:solidFill>
            </a:endParaRPr>
          </a:p>
          <a:p>
            <a:pPr>
              <a:defRPr/>
            </a:pPr>
            <a:endParaRPr b="1">
              <a:solidFill>
                <a:srgbClr val="FFFF00"/>
              </a:solidFill>
            </a:endParaRPr>
          </a:p>
          <a:p>
            <a:pPr>
              <a:defRPr/>
            </a:pPr>
            <a:r>
              <a:rPr lang="en-GB" b="1">
                <a:solidFill>
                  <a:srgbClr val="FFFF00"/>
                </a:solidFill>
              </a:rPr>
              <a:t>Week 7</a:t>
            </a:r>
            <a:endParaRPr>
              <a:solidFill>
                <a:srgbClr val="FFFF00"/>
              </a:solidFill>
            </a:endParaRPr>
          </a:p>
          <a:p>
            <a:pPr>
              <a:defRPr/>
            </a:pPr>
            <a:endParaRPr b="1">
              <a:solidFill>
                <a:srgbClr val="FFFF00"/>
              </a:solidFill>
            </a:endParaRPr>
          </a:p>
          <a:p>
            <a:pPr>
              <a:defRPr/>
            </a:pPr>
            <a:endParaRPr b="1">
              <a:solidFill>
                <a:srgbClr val="FFFF00"/>
              </a:solidFill>
            </a:endParaRPr>
          </a:p>
          <a:p>
            <a:pPr>
              <a:defRPr/>
            </a:pPr>
            <a:r>
              <a:rPr lang="en-GB" b="1">
                <a:solidFill>
                  <a:srgbClr val="FFFF00"/>
                </a:solidFill>
              </a:rPr>
              <a:t>Session 1</a:t>
            </a:r>
          </a:p>
          <a:p>
            <a:pPr>
              <a:defRPr/>
            </a:pPr>
            <a:r>
              <a:rPr lang="en-GB" sz="2400" b="1" i="0" u="none" strike="noStrike" cap="none" spc="0">
                <a:solidFill>
                  <a:srgbClr val="FFFF00"/>
                </a:solidFill>
                <a:latin typeface="+mn-lt"/>
                <a:ea typeface="+mn-ea"/>
                <a:cs typeface="+mn-cs"/>
              </a:rPr>
              <a:t>What is Strategic Human Resource Management? </a:t>
            </a:r>
            <a:endParaRPr sz="2400">
              <a:solidFill>
                <a:srgbClr val="FFFF00"/>
              </a:solidFill>
            </a:endParaRPr>
          </a:p>
          <a:p>
            <a:pPr>
              <a:defRPr/>
            </a:pPr>
            <a:endParaRPr>
              <a:solidFill>
                <a:srgbClr val="FFFF00"/>
              </a:solidFill>
            </a:endParaRPr>
          </a:p>
        </p:txBody>
      </p:sp>
      <p:sp>
        <p:nvSpPr>
          <p:cNvPr id="3" name="Date Placeholder 2"/>
          <p:cNvSpPr>
            <a:spLocks noGrp="1"/>
          </p:cNvSpPr>
          <p:nvPr>
            <p:ph type="dt" sz="quarter" idx="10"/>
          </p:nvPr>
        </p:nvSpPr>
        <p:spPr bwMode="auto"/>
        <p:txBody>
          <a:bodyPr/>
          <a:lstStyle/>
          <a:p>
            <a:pPr>
              <a:defRPr/>
            </a:pPr>
            <a:fld id="{5EC0FA7E-6D3B-48D7-9F80-6C4D37659D9C}" type="datetime1">
              <a:rPr lang="en-GB"/>
              <a:t>26/07/2026</a:t>
            </a:fld>
            <a:endParaRPr lang="en-GB"/>
          </a:p>
        </p:txBody>
      </p:sp>
      <p:sp>
        <p:nvSpPr>
          <p:cNvPr id="8197" name="Slide Number Placeholder 5"/>
          <p:cNvSpPr>
            <a:spLocks noGrp="1" noChangeArrowheads="1"/>
          </p:cNvSpPr>
          <p:nvPr>
            <p:ph type="sldNum" sz="quarter" idx="12"/>
          </p:nvPr>
        </p:nvSpPr>
        <p:spPr bwMode="auto">
          <a:prstGeom prst="rect">
            <a:avLst/>
          </a:prstGeom>
          <a:noFill/>
        </p:spPr>
        <p:txBody>
          <a:bodyPr/>
          <a:lstStyle>
            <a:lvl1pPr>
              <a:spcBef>
                <a:spcPts val="0"/>
              </a:spcBef>
              <a:buFont typeface="Arial"/>
              <a:buChar char="•"/>
              <a:defRPr sz="3200">
                <a:solidFill>
                  <a:schemeClr val="tx1"/>
                </a:solidFill>
                <a:latin typeface="Myriad Pro"/>
              </a:defRPr>
            </a:lvl1pPr>
            <a:lvl2pPr marL="742950" indent="-285750">
              <a:spcBef>
                <a:spcPts val="0"/>
              </a:spcBef>
              <a:buFont typeface="Arial"/>
              <a:buChar char="–"/>
              <a:defRPr sz="2800">
                <a:solidFill>
                  <a:schemeClr val="tx1"/>
                </a:solidFill>
                <a:latin typeface="Myriad Pro"/>
              </a:defRPr>
            </a:lvl2pPr>
            <a:lvl3pPr marL="1143000" indent="-228600">
              <a:spcBef>
                <a:spcPts val="0"/>
              </a:spcBef>
              <a:buFont typeface="Arial"/>
              <a:buChar char="•"/>
              <a:defRPr sz="2400">
                <a:solidFill>
                  <a:schemeClr val="tx1"/>
                </a:solidFill>
                <a:latin typeface="Myriad Pro"/>
              </a:defRPr>
            </a:lvl3pPr>
            <a:lvl4pPr marL="1600200" indent="-228600">
              <a:spcBef>
                <a:spcPts val="0"/>
              </a:spcBef>
              <a:buFont typeface="Arial"/>
              <a:buChar char="–"/>
              <a:defRPr sz="2000">
                <a:solidFill>
                  <a:schemeClr val="tx1"/>
                </a:solidFill>
                <a:latin typeface="Myriad Pro"/>
              </a:defRPr>
            </a:lvl4pPr>
            <a:lvl5pPr marL="2057400" indent="-228600">
              <a:spcBef>
                <a:spcPts val="0"/>
              </a:spcBef>
              <a:buFont typeface="Arial"/>
              <a:buChar char="»"/>
              <a:defRPr sz="2000">
                <a:solidFill>
                  <a:schemeClr val="tx1"/>
                </a:solidFill>
                <a:latin typeface="Myriad Pro"/>
              </a:defRPr>
            </a:lvl5pPr>
            <a:lvl6pPr marL="2514600" indent="-228600">
              <a:spcBef>
                <a:spcPts val="0"/>
              </a:spcBef>
              <a:spcAft>
                <a:spcPts val="0"/>
              </a:spcAft>
              <a:buFont typeface="Arial"/>
              <a:buChar char="»"/>
              <a:defRPr sz="2000">
                <a:solidFill>
                  <a:schemeClr val="tx1"/>
                </a:solidFill>
                <a:latin typeface="Myriad Pro"/>
              </a:defRPr>
            </a:lvl6pPr>
            <a:lvl7pPr marL="2971800" indent="-228600">
              <a:spcBef>
                <a:spcPts val="0"/>
              </a:spcBef>
              <a:spcAft>
                <a:spcPts val="0"/>
              </a:spcAft>
              <a:buFont typeface="Arial"/>
              <a:buChar char="»"/>
              <a:defRPr sz="2000">
                <a:solidFill>
                  <a:schemeClr val="tx1"/>
                </a:solidFill>
                <a:latin typeface="Myriad Pro"/>
              </a:defRPr>
            </a:lvl7pPr>
            <a:lvl8pPr marL="3429000" indent="-228600">
              <a:spcBef>
                <a:spcPts val="0"/>
              </a:spcBef>
              <a:spcAft>
                <a:spcPts val="0"/>
              </a:spcAft>
              <a:buFont typeface="Arial"/>
              <a:buChar char="»"/>
              <a:defRPr sz="2000">
                <a:solidFill>
                  <a:schemeClr val="tx1"/>
                </a:solidFill>
                <a:latin typeface="Myriad Pro"/>
              </a:defRPr>
            </a:lvl8pPr>
            <a:lvl9pPr marL="3886200" indent="-228600">
              <a:spcBef>
                <a:spcPts val="0"/>
              </a:spcBef>
              <a:spcAft>
                <a:spcPts val="0"/>
              </a:spcAft>
              <a:buFont typeface="Arial"/>
              <a:buChar char="»"/>
              <a:defRPr sz="2000">
                <a:solidFill>
                  <a:schemeClr val="tx1"/>
                </a:solidFill>
                <a:latin typeface="Myriad Pro"/>
              </a:defRPr>
            </a:lvl9pPr>
          </a:lstStyle>
          <a:p>
            <a:pPr>
              <a:spcBef>
                <a:spcPts val="0"/>
              </a:spcBef>
              <a:buFontTx/>
              <a:buNone/>
              <a:defRPr/>
            </a:pPr>
            <a:fld id="{C9EDA250-777B-4C2D-8F29-F75676EF8B41}" type="slidenum">
              <a:rPr lang="en-GB" sz="1200">
                <a:solidFill>
                  <a:srgbClr val="898989"/>
                </a:solidFill>
              </a:rPr>
              <a:t>1</a:t>
            </a:fld>
            <a:endParaRPr lang="en-GB"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60236518" name="Title 1"/>
          <p:cNvSpPr>
            <a:spLocks noGrp="1"/>
          </p:cNvSpPr>
          <p:nvPr>
            <p:ph type="title"/>
          </p:nvPr>
        </p:nvSpPr>
        <p:spPr bwMode="auto">
          <a:xfrm>
            <a:off x="457200" y="13315"/>
            <a:ext cx="8229600" cy="1143000"/>
          </a:xfrm>
        </p:spPr>
        <p:txBody>
          <a:bodyPr>
            <a:normAutofit/>
          </a:bodyPr>
          <a:lstStyle/>
          <a:p>
            <a:pPr>
              <a:defRPr/>
            </a:pPr>
            <a:r>
              <a:rPr lang="en-US" b="1">
                <a:solidFill>
                  <a:srgbClr val="0070C0"/>
                </a:solidFill>
                <a:latin typeface="Corbel"/>
              </a:rPr>
              <a:t>Learning Outcomes</a:t>
            </a:r>
            <a:endParaRPr/>
          </a:p>
        </p:txBody>
      </p:sp>
      <p:sp>
        <p:nvSpPr>
          <p:cNvPr id="1698835823" name="Title 1"/>
          <p:cNvSpPr txBox="1"/>
          <p:nvPr/>
        </p:nvSpPr>
        <p:spPr bwMode="auto">
          <a:xfrm>
            <a:off x="457200" y="1366717"/>
            <a:ext cx="8229600" cy="3423645"/>
          </a:xfrm>
          <a:prstGeom prst="rect">
            <a:avLst/>
          </a:prstGeom>
        </p:spPr>
        <p:txBody>
          <a:bodyPr vert="horz" lIns="91440" tIns="45720" rIns="91440" bIns="45720" rtlCol="0" anchor="ctr">
            <a:noAutofit/>
          </a:bodyPr>
          <a:lstStyle>
            <a:lvl1pPr algn="ctr" defTabSz="685800">
              <a:spcBef>
                <a:spcPts val="0"/>
              </a:spcBef>
              <a:buNone/>
              <a:defRPr sz="3300">
                <a:solidFill>
                  <a:schemeClr val="tx1"/>
                </a:solidFill>
                <a:latin typeface="+mj-lt"/>
                <a:ea typeface="+mj-ea"/>
                <a:cs typeface="+mj-cs"/>
              </a:defRPr>
            </a:lvl1pPr>
          </a:lstStyle>
          <a:p>
            <a:pPr algn="just">
              <a:defRPr/>
            </a:pPr>
            <a:r>
              <a:rPr lang="en-GB" sz="2000" b="1" dirty="0"/>
              <a:t>At the end of today’s session, you will: </a:t>
            </a:r>
            <a:endParaRPr dirty="0"/>
          </a:p>
          <a:p>
            <a:pPr marL="514350" lvl="0" indent="-514350" algn="just">
              <a:buFont typeface="+mj-lt"/>
              <a:buAutoNum type="arabicPeriod"/>
              <a:defRPr/>
            </a:pPr>
            <a:r>
              <a:rPr lang="en-GB" sz="2000" dirty="0"/>
              <a:t>Understand what strategic human resource management  is and how it links with overall organisational strategy and performance</a:t>
            </a:r>
            <a:endParaRPr dirty="0"/>
          </a:p>
          <a:p>
            <a:pPr marL="457200" lvl="0" indent="-457200" algn="just">
              <a:buFont typeface="+mj-lt"/>
              <a:buAutoNum type="arabicPeriod"/>
              <a:defRPr/>
            </a:pPr>
            <a:endParaRPr lang="en-GB" sz="2000" dirty="0"/>
          </a:p>
          <a:p>
            <a:pPr marL="514350" lvl="0" indent="-514350" algn="just">
              <a:buFont typeface="+mj-lt"/>
              <a:buAutoNum type="arabicPeriod"/>
              <a:defRPr/>
            </a:pPr>
            <a:r>
              <a:rPr lang="en-GB" sz="2000" dirty="0"/>
              <a:t>Analyse the different theories and models in strategic human resource management</a:t>
            </a:r>
          </a:p>
          <a:p>
            <a:pPr lvl="0" algn="just">
              <a:defRPr/>
            </a:pPr>
            <a:endParaRPr lang="en-GB" sz="2000" dirty="0"/>
          </a:p>
          <a:p>
            <a:pPr lvl="0" algn="just">
              <a:defRPr/>
            </a:pPr>
            <a:r>
              <a:rPr lang="en-GB" sz="2000" dirty="0"/>
              <a:t>3.     Examine various examples of strategic human resource </a:t>
            </a:r>
          </a:p>
          <a:p>
            <a:pPr lvl="0" algn="just">
              <a:defRPr/>
            </a:pPr>
            <a:r>
              <a:rPr lang="en-GB" sz="2000" dirty="0"/>
              <a:t>        management practices in different organisations</a:t>
            </a:r>
          </a:p>
          <a:p>
            <a:pPr lvl="0" algn="just">
              <a:defRPr/>
            </a:pP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GB" b="1">
                <a:solidFill>
                  <a:srgbClr val="00B0F0"/>
                </a:solidFill>
              </a:rPr>
              <a:t>Kick-Off Discussion (10 Minutes)</a:t>
            </a:r>
            <a:endParaRPr b="1">
              <a:solidFill>
                <a:srgbClr val="00B0F0"/>
              </a:solidFill>
            </a:endParaRPr>
          </a:p>
        </p:txBody>
      </p:sp>
      <p:sp>
        <p:nvSpPr>
          <p:cNvPr id="3" name="Content Placeholder 2"/>
          <p:cNvSpPr>
            <a:spLocks noGrp="1"/>
          </p:cNvSpPr>
          <p:nvPr>
            <p:ph idx="1"/>
          </p:nvPr>
        </p:nvSpPr>
        <p:spPr bwMode="auto"/>
        <p:txBody>
          <a:bodyPr/>
          <a:lstStyle/>
          <a:p>
            <a:pPr>
              <a:defRPr/>
            </a:pPr>
            <a:r>
              <a:rPr lang="en-GB" b="1" dirty="0"/>
              <a:t>What comes to your mind when the word “strategy” is mentioned? What made you say so?</a:t>
            </a:r>
          </a:p>
          <a:p>
            <a:pPr marL="0" indent="0">
              <a:buNone/>
              <a:defRPr/>
            </a:pPr>
            <a:endParaRPr lang="en-GB" b="1" dirty="0"/>
          </a:p>
          <a:p>
            <a:pPr marL="0" indent="0">
              <a:buNone/>
              <a:defRPr/>
            </a:pPr>
            <a:endParaRPr lang="en-GB" b="1" dirty="0"/>
          </a:p>
          <a:p>
            <a:pPr>
              <a:defRPr/>
            </a:pPr>
            <a:r>
              <a:rPr lang="en-GB" b="1" dirty="0"/>
              <a:t>Can HR be strategic? Why or why not?</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457200" y="274638"/>
            <a:ext cx="8229600" cy="626114"/>
          </a:xfrm>
        </p:spPr>
        <p:txBody>
          <a:bodyPr vertOverflow="overflow" horzOverflow="overflow" vert="horz" wrap="square" lIns="91440" tIns="45720" rIns="91440" bIns="45720" numCol="1" spcCol="0" rtlCol="0" fromWordArt="0" anchor="ctr" anchorCtr="0" forceAA="0" compatLnSpc="0">
            <a:normAutofit fontScale="90000"/>
          </a:bodyPr>
          <a:lstStyle/>
          <a:p>
            <a:pPr>
              <a:defRPr/>
            </a:pPr>
            <a:br>
              <a:rPr lang="en-US" sz="3800" b="1" i="0" u="none" strike="noStrike" cap="none" spc="0">
                <a:solidFill>
                  <a:srgbClr val="00B0F0"/>
                </a:solidFill>
                <a:latin typeface="Corbel"/>
                <a:ea typeface="Corbel"/>
                <a:cs typeface="Corbel"/>
              </a:rPr>
            </a:br>
            <a:r>
              <a:rPr lang="en-US" sz="3800" b="1" i="0" u="none" strike="noStrike" cap="none" spc="0">
                <a:solidFill>
                  <a:srgbClr val="00B0F0"/>
                </a:solidFill>
                <a:latin typeface="Corbel"/>
                <a:ea typeface="Corbel"/>
                <a:cs typeface="Corbel"/>
              </a:rPr>
              <a:t>What is Strategy</a:t>
            </a:r>
            <a:r>
              <a:rPr lang="en-GB" sz="3800" b="1" i="0" u="none" strike="noStrike" cap="none" spc="0">
                <a:solidFill>
                  <a:srgbClr val="00B0F0"/>
                </a:solidFill>
                <a:latin typeface="Corbel"/>
                <a:ea typeface="Corbel"/>
                <a:cs typeface="Corbel"/>
              </a:rPr>
              <a:t>?</a:t>
            </a:r>
            <a:endParaRPr sz="3800" b="1">
              <a:solidFill>
                <a:srgbClr val="00B0F0"/>
              </a:solidFill>
              <a:latin typeface="Corbel"/>
            </a:endParaRPr>
          </a:p>
          <a:p>
            <a:pPr>
              <a:defRPr/>
            </a:pPr>
            <a:endParaRPr/>
          </a:p>
        </p:txBody>
      </p:sp>
      <p:sp>
        <p:nvSpPr>
          <p:cNvPr id="4" name="Content Placeholder 3"/>
          <p:cNvSpPr>
            <a:spLocks noGrp="1"/>
          </p:cNvSpPr>
          <p:nvPr>
            <p:ph idx="1"/>
          </p:nvPr>
        </p:nvSpPr>
        <p:spPr bwMode="auto">
          <a:xfrm>
            <a:off x="279779" y="1429425"/>
            <a:ext cx="4128806" cy="4115159"/>
          </a:xfrm>
          <a:prstGeom prst="rect">
            <a:avLst/>
          </a:prstGeom>
        </p:spPr>
        <p:txBody>
          <a:bodyPr wrap="square">
            <a:spAutoFit/>
          </a:bodyPr>
          <a:lstStyle/>
          <a:p>
            <a:pPr marL="0" indent="0" algn="ctr">
              <a:buNone/>
              <a:defRPr/>
            </a:pPr>
            <a:r>
              <a:rPr lang="en-GB" b="1">
                <a:solidFill>
                  <a:schemeClr val="tx1"/>
                </a:solidFill>
                <a:latin typeface="HelveticaNeue-Bold"/>
              </a:rPr>
              <a:t>Strategy “</a:t>
            </a:r>
            <a:r>
              <a:rPr lang="en-GB">
                <a:solidFill>
                  <a:srgbClr val="000000"/>
                </a:solidFill>
                <a:latin typeface="LinoLetter-Roman"/>
              </a:rPr>
              <a:t>is the </a:t>
            </a:r>
            <a:r>
              <a:rPr lang="en-GB" i="1" u="sng">
                <a:solidFill>
                  <a:srgbClr val="000000"/>
                </a:solidFill>
                <a:latin typeface="LinoLetter-Italic"/>
              </a:rPr>
              <a:t>direction</a:t>
            </a:r>
            <a:r>
              <a:rPr lang="en-GB" i="1">
                <a:solidFill>
                  <a:srgbClr val="000000"/>
                </a:solidFill>
                <a:latin typeface="LinoLetter-Italic"/>
              </a:rPr>
              <a:t> </a:t>
            </a:r>
            <a:r>
              <a:rPr lang="en-GB">
                <a:solidFill>
                  <a:srgbClr val="000000"/>
                </a:solidFill>
                <a:latin typeface="LinoLetter-Roman"/>
              </a:rPr>
              <a:t>and </a:t>
            </a:r>
            <a:r>
              <a:rPr lang="en-GB" i="1" u="sng">
                <a:solidFill>
                  <a:srgbClr val="000000"/>
                </a:solidFill>
                <a:latin typeface="LinoLetter-Italic"/>
              </a:rPr>
              <a:t>scope</a:t>
            </a:r>
            <a:r>
              <a:rPr lang="en-GB" i="1">
                <a:solidFill>
                  <a:srgbClr val="000000"/>
                </a:solidFill>
                <a:latin typeface="LinoLetter-Italic"/>
              </a:rPr>
              <a:t> </a:t>
            </a:r>
            <a:r>
              <a:rPr lang="en-GB">
                <a:solidFill>
                  <a:srgbClr val="000000"/>
                </a:solidFill>
                <a:latin typeface="LinoLetter-Roman"/>
              </a:rPr>
              <a:t>of an organisation over the </a:t>
            </a:r>
            <a:r>
              <a:rPr lang="en-GB" i="1" u="sng">
                <a:solidFill>
                  <a:srgbClr val="000000"/>
                </a:solidFill>
                <a:latin typeface="LinoLetter-Italic"/>
              </a:rPr>
              <a:t>long term</a:t>
            </a:r>
            <a:r>
              <a:rPr lang="en-GB">
                <a:solidFill>
                  <a:srgbClr val="000000"/>
                </a:solidFill>
                <a:latin typeface="LinoLetter-Roman"/>
              </a:rPr>
              <a:t>, which achieves </a:t>
            </a:r>
            <a:r>
              <a:rPr lang="en-GB" i="1" u="sng">
                <a:solidFill>
                  <a:srgbClr val="000000"/>
                </a:solidFill>
                <a:latin typeface="LinoLetter-Italic"/>
              </a:rPr>
              <a:t>advantage</a:t>
            </a:r>
            <a:r>
              <a:rPr lang="en-GB" i="1">
                <a:solidFill>
                  <a:srgbClr val="000000"/>
                </a:solidFill>
                <a:latin typeface="LinoLetter-Italic"/>
              </a:rPr>
              <a:t> </a:t>
            </a:r>
            <a:r>
              <a:rPr lang="en-GB">
                <a:solidFill>
                  <a:srgbClr val="000000"/>
                </a:solidFill>
                <a:latin typeface="LinoLetter-Roman"/>
              </a:rPr>
              <a:t>in a changing </a:t>
            </a:r>
            <a:r>
              <a:rPr lang="en-GB" i="1" u="sng">
                <a:solidFill>
                  <a:srgbClr val="000000"/>
                </a:solidFill>
                <a:latin typeface="LinoLetter-Italic"/>
              </a:rPr>
              <a:t>environment</a:t>
            </a:r>
            <a:r>
              <a:rPr lang="en-GB" i="1">
                <a:solidFill>
                  <a:srgbClr val="000000"/>
                </a:solidFill>
                <a:latin typeface="LinoLetter-Italic"/>
              </a:rPr>
              <a:t> </a:t>
            </a:r>
            <a:r>
              <a:rPr lang="en-GB">
                <a:solidFill>
                  <a:srgbClr val="000000"/>
                </a:solidFill>
                <a:latin typeface="LinoLetter-Roman"/>
              </a:rPr>
              <a:t>through its configuration of </a:t>
            </a:r>
            <a:r>
              <a:rPr lang="en-GB">
                <a:solidFill>
                  <a:srgbClr val="000000"/>
                </a:solidFill>
                <a:latin typeface="LinoLetter-Italic"/>
              </a:rPr>
              <a:t>resources and competences </a:t>
            </a:r>
            <a:r>
              <a:rPr lang="en-GB">
                <a:solidFill>
                  <a:srgbClr val="000000"/>
                </a:solidFill>
                <a:latin typeface="LinoLetter-Roman"/>
              </a:rPr>
              <a:t>with the aim of fulfilling </a:t>
            </a:r>
            <a:r>
              <a:rPr lang="en-GB" i="1" u="sng">
                <a:solidFill>
                  <a:srgbClr val="000000"/>
                </a:solidFill>
                <a:latin typeface="LinoLetter-Italic"/>
              </a:rPr>
              <a:t>stakeholder</a:t>
            </a:r>
            <a:r>
              <a:rPr lang="en-GB" i="1">
                <a:solidFill>
                  <a:srgbClr val="000000"/>
                </a:solidFill>
                <a:latin typeface="LinoLetter-Italic"/>
              </a:rPr>
              <a:t> </a:t>
            </a:r>
            <a:r>
              <a:rPr lang="en-GB">
                <a:solidFill>
                  <a:srgbClr val="000000"/>
                </a:solidFill>
                <a:latin typeface="LinoLetter-Roman"/>
              </a:rPr>
              <a:t>expectations” (Johnson, Scholes and Whittington,2007).</a:t>
            </a:r>
            <a:endParaRPr lang="en-GB"/>
          </a:p>
        </p:txBody>
      </p:sp>
      <p:pic>
        <p:nvPicPr>
          <p:cNvPr id="1026" name="Picture 2" descr="100+ Strategy Pictures [HD] | Download Free Images &amp;amp; Stock Photos on  Unsplash"/>
          <p:cNvPicPr>
            <a:picLocks noChangeAspect="1" noChangeArrowheads="1"/>
          </p:cNvPicPr>
          <p:nvPr/>
        </p:nvPicPr>
        <p:blipFill>
          <a:blip r:embed="rId3"/>
          <a:stretch/>
        </p:blipFill>
        <p:spPr bwMode="auto">
          <a:xfrm>
            <a:off x="4858602" y="1527436"/>
            <a:ext cx="4012440" cy="405697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 name="Title 2"/>
          <p:cNvSpPr>
            <a:spLocks noGrp="1"/>
          </p:cNvSpPr>
          <p:nvPr>
            <p:ph type="title"/>
          </p:nvPr>
        </p:nvSpPr>
        <p:spPr bwMode="auto"/>
        <p:txBody>
          <a:bodyPr>
            <a:normAutofit/>
          </a:bodyPr>
          <a:lstStyle/>
          <a:p>
            <a:pPr lvl="0">
              <a:defRPr/>
            </a:pPr>
            <a:r>
              <a:rPr lang="en-US" sz="3600" b="1">
                <a:solidFill>
                  <a:srgbClr val="00B0F0"/>
                </a:solidFill>
                <a:latin typeface="Corbel"/>
              </a:rPr>
              <a:t>Implications of Strategic Decisions</a:t>
            </a:r>
            <a:endParaRPr sz="2400" b="1">
              <a:solidFill>
                <a:srgbClr val="00B0F0"/>
              </a:solidFill>
              <a:latin typeface="Corbel"/>
            </a:endParaRPr>
          </a:p>
        </p:txBody>
      </p:sp>
      <p:sp>
        <p:nvSpPr>
          <p:cNvPr id="2" name="Content Placeholder 1"/>
          <p:cNvSpPr>
            <a:spLocks noGrp="1"/>
          </p:cNvSpPr>
          <p:nvPr>
            <p:ph idx="1"/>
          </p:nvPr>
        </p:nvSpPr>
        <p:spPr bwMode="auto">
          <a:xfrm>
            <a:off x="205098" y="1136591"/>
            <a:ext cx="8853443" cy="4153255"/>
          </a:xfrm>
        </p:spPr>
        <p:txBody>
          <a:bodyPr>
            <a:normAutofit/>
          </a:bodyPr>
          <a:lstStyle/>
          <a:p>
            <a:pPr marL="514350" indent="-514350">
              <a:buFont typeface="+mj-lt"/>
              <a:buAutoNum type="arabicPeriod"/>
              <a:defRPr/>
            </a:pPr>
            <a:r>
              <a:rPr lang="en-GB" sz="2800"/>
              <a:t>They can be complex. </a:t>
            </a:r>
            <a:endParaRPr/>
          </a:p>
          <a:p>
            <a:pPr marL="514350" indent="-514350">
              <a:buFont typeface="+mj-lt"/>
              <a:buAutoNum type="arabicPeriod"/>
              <a:defRPr/>
            </a:pPr>
            <a:r>
              <a:rPr lang="en-GB" sz="2800"/>
              <a:t>Usually done in time of uncertainty.</a:t>
            </a:r>
            <a:endParaRPr/>
          </a:p>
          <a:p>
            <a:pPr marL="514350" indent="-514350">
              <a:buFont typeface="+mj-lt"/>
              <a:buAutoNum type="arabicPeriod"/>
              <a:defRPr/>
            </a:pPr>
            <a:r>
              <a:rPr lang="en-GB" sz="2800"/>
              <a:t>Impact on operational decisions.</a:t>
            </a:r>
            <a:endParaRPr/>
          </a:p>
          <a:p>
            <a:pPr marL="514350" indent="-514350">
              <a:buFont typeface="+mj-lt"/>
              <a:buAutoNum type="arabicPeriod"/>
              <a:defRPr/>
            </a:pPr>
            <a:r>
              <a:rPr lang="en-GB" sz="2800"/>
              <a:t>Requires integrated approach (internal and external).</a:t>
            </a:r>
            <a:endParaRPr/>
          </a:p>
          <a:p>
            <a:pPr marL="514350" indent="-514350">
              <a:buFont typeface="+mj-lt"/>
              <a:buAutoNum type="arabicPeriod"/>
              <a:defRPr/>
            </a:pPr>
            <a:r>
              <a:rPr lang="en-GB" sz="2800"/>
              <a:t>Requires constant review.</a:t>
            </a:r>
            <a:endParaRPr/>
          </a:p>
          <a:p>
            <a:pPr marL="0" indent="0">
              <a:buNone/>
              <a:defRPr/>
            </a:pPr>
            <a:endParaRPr lang="en-GB" sz="2800"/>
          </a:p>
          <a:p>
            <a:pPr marL="0" indent="0">
              <a:buNone/>
              <a:defRPr/>
            </a:pPr>
            <a:r>
              <a:rPr lang="en-GB" sz="2800" b="1" i="1">
                <a:solidFill>
                  <a:srgbClr val="00B0F0"/>
                </a:solidFill>
              </a:rPr>
              <a:t>Implication on Human Resource Management – for discussion.</a:t>
            </a:r>
            <a:endParaRPr i="1">
              <a:solidFill>
                <a:srgbClr val="00B0F0"/>
              </a:solidFill>
            </a:endParaRPr>
          </a:p>
          <a:p>
            <a:pPr>
              <a:buFont typeface="Wingdings"/>
              <a:buChar char="q"/>
              <a:defRPr/>
            </a:pPr>
            <a:endParaRPr lang="en-GB"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500"/>
                                        <p:tgtEl>
                                          <p:spTgt spid="2">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
                                            <p:txEl>
                                              <p:pRg st="3" end="3"/>
                                            </p:txEl>
                                          </p:spTgt>
                                        </p:tgtEl>
                                        <p:attrNameLst>
                                          <p:attrName>style.visibility</p:attrName>
                                        </p:attrNameLst>
                                      </p:cBhvr>
                                      <p:to>
                                        <p:strVal val="visible"/>
                                      </p:to>
                                    </p:set>
                                    <p:animEffect transition="in" filter="fade">
                                      <p:cBhvr>
                                        <p:cTn id="16" dur="500"/>
                                        <p:tgtEl>
                                          <p:spTgt spid="2">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fade">
                                      <p:cBhvr>
                                        <p:cTn id="19" dur="500"/>
                                        <p:tgtEl>
                                          <p:spTgt spid="2">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fade">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 name="Title 2"/>
          <p:cNvSpPr>
            <a:spLocks noGrp="1"/>
          </p:cNvSpPr>
          <p:nvPr>
            <p:ph type="title"/>
          </p:nvPr>
        </p:nvSpPr>
        <p:spPr bwMode="auto"/>
        <p:txBody>
          <a:bodyPr>
            <a:normAutofit/>
          </a:bodyPr>
          <a:lstStyle/>
          <a:p>
            <a:pPr lvl="0">
              <a:defRPr/>
            </a:pPr>
            <a:r>
              <a:rPr lang="en-US" sz="3600" b="1">
                <a:solidFill>
                  <a:srgbClr val="00B0F0"/>
                </a:solidFill>
                <a:latin typeface="Corbel"/>
              </a:rPr>
              <a:t>Levels of Strategy </a:t>
            </a:r>
            <a:endParaRPr sz="2400" b="1">
              <a:solidFill>
                <a:srgbClr val="00B0F0"/>
              </a:solidFill>
              <a:latin typeface="Corbel"/>
            </a:endParaRPr>
          </a:p>
        </p:txBody>
      </p:sp>
      <p:graphicFrame>
        <p:nvGraphicFramePr>
          <p:cNvPr id="5" name="Content Placeholder 4"/>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719325" y="0"/>
            <a:ext cx="7705350" cy="994172"/>
          </a:xfrm>
        </p:spPr>
        <p:txBody>
          <a:bodyPr>
            <a:normAutofit/>
          </a:bodyPr>
          <a:lstStyle/>
          <a:p>
            <a:pPr>
              <a:defRPr/>
            </a:pPr>
            <a:r>
              <a:rPr lang="en-US" b="1">
                <a:solidFill>
                  <a:srgbClr val="00B0F0"/>
                </a:solidFill>
                <a:latin typeface="Corbel"/>
              </a:rPr>
              <a:t>What is Strategic Management?</a:t>
            </a:r>
            <a:endParaRPr>
              <a:solidFill>
                <a:srgbClr val="00B0F0"/>
              </a:solidFill>
            </a:endParaRPr>
          </a:p>
        </p:txBody>
      </p:sp>
      <p:sp>
        <p:nvSpPr>
          <p:cNvPr id="3" name="Content Placeholder 2"/>
          <p:cNvSpPr>
            <a:spLocks noGrp="1"/>
          </p:cNvSpPr>
          <p:nvPr>
            <p:ph idx="1"/>
          </p:nvPr>
        </p:nvSpPr>
        <p:spPr bwMode="auto">
          <a:xfrm>
            <a:off x="5124330" y="1150261"/>
            <a:ext cx="3300345" cy="4162425"/>
          </a:xfrm>
          <a:prstGeom prst="rect">
            <a:avLst/>
          </a:prstGeom>
          <a:ln w="38100">
            <a:solidFill>
              <a:schemeClr val="tx1"/>
            </a:solidFill>
          </a:ln>
        </p:spPr>
        <p:txBody>
          <a:bodyPr>
            <a:noAutofit/>
          </a:bodyPr>
          <a:lstStyle/>
          <a:p>
            <a:pPr marL="0" indent="0">
              <a:buNone/>
              <a:defRPr/>
            </a:pPr>
            <a:endParaRPr lang="en-GB" sz="2800" b="1" dirty="0">
              <a:latin typeface="Corbel"/>
            </a:endParaRPr>
          </a:p>
          <a:p>
            <a:pPr marL="0" indent="0">
              <a:buNone/>
              <a:defRPr/>
            </a:pPr>
            <a:r>
              <a:rPr lang="en-GB" sz="2800" b="1" dirty="0">
                <a:latin typeface="Corbel"/>
              </a:rPr>
              <a:t>“Set of </a:t>
            </a:r>
            <a:r>
              <a:rPr lang="en-GB" sz="2800" b="1" dirty="0">
                <a:solidFill>
                  <a:srgbClr val="00B0F0"/>
                </a:solidFill>
                <a:latin typeface="Corbel"/>
              </a:rPr>
              <a:t>managerial decisions </a:t>
            </a:r>
            <a:r>
              <a:rPr lang="en-GB" sz="2800" b="1" dirty="0">
                <a:latin typeface="Corbel"/>
              </a:rPr>
              <a:t>and </a:t>
            </a:r>
            <a:r>
              <a:rPr lang="en-GB" sz="2800" b="1" dirty="0">
                <a:solidFill>
                  <a:srgbClr val="00B0F0"/>
                </a:solidFill>
                <a:latin typeface="Corbel"/>
              </a:rPr>
              <a:t>actions </a:t>
            </a:r>
            <a:r>
              <a:rPr lang="en-GB" sz="2800" b="1" dirty="0">
                <a:latin typeface="Corbel"/>
              </a:rPr>
              <a:t>that determines the long-run </a:t>
            </a:r>
            <a:r>
              <a:rPr lang="en-GB" sz="2800" b="1" dirty="0">
                <a:solidFill>
                  <a:srgbClr val="00B0F0"/>
                </a:solidFill>
                <a:latin typeface="Corbel"/>
              </a:rPr>
              <a:t>performance </a:t>
            </a:r>
            <a:r>
              <a:rPr lang="en-GB" sz="2800" b="1" dirty="0">
                <a:latin typeface="Corbel"/>
              </a:rPr>
              <a:t>of a corporation” </a:t>
            </a:r>
            <a:r>
              <a:rPr lang="en-GB" sz="2600" b="1" dirty="0">
                <a:latin typeface="Corbel"/>
              </a:rPr>
              <a:t>(</a:t>
            </a:r>
            <a:r>
              <a:rPr lang="en-GB" sz="2600" dirty="0"/>
              <a:t>Hunger, 2020). </a:t>
            </a:r>
            <a:endParaRPr lang="en-GB" sz="2800" b="1" dirty="0">
              <a:latin typeface="Corbel"/>
            </a:endParaRPr>
          </a:p>
          <a:p>
            <a:pPr>
              <a:buFontTx/>
              <a:buChar char="-"/>
              <a:defRPr/>
            </a:pPr>
            <a:endParaRPr lang="en-GB" sz="2800" b="1" dirty="0">
              <a:latin typeface="Corbel"/>
            </a:endParaRPr>
          </a:p>
          <a:p>
            <a:pPr marL="0" indent="0">
              <a:buNone/>
              <a:defRPr/>
            </a:pPr>
            <a:endParaRPr lang="en-GB" sz="2800" b="1" dirty="0">
              <a:latin typeface="Corbel"/>
            </a:endParaRPr>
          </a:p>
          <a:p>
            <a:pPr marL="0" indent="0">
              <a:buNone/>
              <a:defRPr/>
            </a:pPr>
            <a:endParaRPr lang="en-GB" sz="2800" dirty="0">
              <a:latin typeface="Corbel"/>
            </a:endParaRPr>
          </a:p>
        </p:txBody>
      </p:sp>
      <p:pic>
        <p:nvPicPr>
          <p:cNvPr id="1672398912" name="Picture 4"/>
          <p:cNvPicPr>
            <a:picLocks noChangeAspect="1"/>
          </p:cNvPicPr>
          <p:nvPr/>
        </p:nvPicPr>
        <p:blipFill>
          <a:blip r:embed="rId3"/>
          <a:stretch/>
        </p:blipFill>
        <p:spPr bwMode="auto">
          <a:xfrm>
            <a:off x="284446" y="1128978"/>
            <a:ext cx="4287553" cy="418370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814858" y="81132"/>
            <a:ext cx="7705350" cy="436728"/>
          </a:xfrm>
        </p:spPr>
        <p:txBody>
          <a:bodyPr>
            <a:normAutofit fontScale="90000"/>
          </a:bodyPr>
          <a:lstStyle/>
          <a:p>
            <a:pPr>
              <a:defRPr/>
            </a:pPr>
            <a:r>
              <a:rPr lang="en-US" b="1">
                <a:solidFill>
                  <a:srgbClr val="00B0F0"/>
                </a:solidFill>
                <a:latin typeface="Corbel"/>
              </a:rPr>
              <a:t>Strategic Management</a:t>
            </a:r>
            <a:endParaRPr>
              <a:solidFill>
                <a:srgbClr val="00B0F0"/>
              </a:solidFill>
            </a:endParaRPr>
          </a:p>
        </p:txBody>
      </p:sp>
      <p:sp>
        <p:nvSpPr>
          <p:cNvPr id="8" name="TextBox 7"/>
          <p:cNvSpPr txBox="1"/>
          <p:nvPr/>
        </p:nvSpPr>
        <p:spPr bwMode="auto">
          <a:xfrm>
            <a:off x="358251" y="830999"/>
            <a:ext cx="2825806" cy="1310999"/>
          </a:xfrm>
          <a:prstGeom prst="rect">
            <a:avLst/>
          </a:prstGeom>
          <a:solidFill>
            <a:schemeClr val="bg2">
              <a:lumMod val="10000"/>
            </a:schemeClr>
          </a:solidFill>
        </p:spPr>
        <p:txBody>
          <a:bodyPr wrap="square" rtlCol="0">
            <a:spAutoFit/>
          </a:bodyPr>
          <a:lstStyle/>
          <a:p>
            <a:pPr marL="342900" indent="-342900" algn="just">
              <a:buFont typeface="Wingdings"/>
              <a:buChar char="Ø"/>
              <a:defRPr/>
            </a:pPr>
            <a:r>
              <a:rPr lang="en-GB" sz="2000" b="1">
                <a:solidFill>
                  <a:srgbClr val="FFC000"/>
                </a:solidFill>
              </a:rPr>
              <a:t>What is the position of your organisation in the market now? </a:t>
            </a:r>
            <a:endParaRPr/>
          </a:p>
        </p:txBody>
      </p:sp>
      <p:sp>
        <p:nvSpPr>
          <p:cNvPr id="9" name="TextBox 8"/>
          <p:cNvSpPr txBox="1"/>
          <p:nvPr/>
        </p:nvSpPr>
        <p:spPr bwMode="auto">
          <a:xfrm>
            <a:off x="1461707" y="2203027"/>
            <a:ext cx="5022970" cy="1631216"/>
          </a:xfrm>
          <a:prstGeom prst="rect">
            <a:avLst/>
          </a:prstGeom>
          <a:solidFill>
            <a:schemeClr val="bg2">
              <a:lumMod val="10000"/>
            </a:schemeClr>
          </a:solidFill>
        </p:spPr>
        <p:txBody>
          <a:bodyPr wrap="square" rtlCol="0">
            <a:spAutoFit/>
          </a:bodyPr>
          <a:lstStyle/>
          <a:p>
            <a:pPr marL="342900" indent="-342900">
              <a:buFont typeface="Wingdings"/>
              <a:buChar char="Ø"/>
              <a:defRPr/>
            </a:pPr>
            <a:r>
              <a:rPr lang="en-GB" sz="2000" b="1">
                <a:solidFill>
                  <a:srgbClr val="FFC000"/>
                </a:solidFill>
              </a:rPr>
              <a:t>If you decide not to make any changes, what do you think will be the position of the organisation in one year? two years? ten years? Are the answers  acceptable?</a:t>
            </a:r>
            <a:endParaRPr/>
          </a:p>
        </p:txBody>
      </p:sp>
      <p:sp>
        <p:nvSpPr>
          <p:cNvPr id="10" name="TextBox 9"/>
          <p:cNvSpPr txBox="1"/>
          <p:nvPr/>
        </p:nvSpPr>
        <p:spPr bwMode="auto">
          <a:xfrm>
            <a:off x="4323832" y="3934506"/>
            <a:ext cx="4589058" cy="1631216"/>
          </a:xfrm>
          <a:prstGeom prst="rect">
            <a:avLst/>
          </a:prstGeom>
          <a:solidFill>
            <a:schemeClr val="bg2">
              <a:lumMod val="10000"/>
            </a:schemeClr>
          </a:solidFill>
        </p:spPr>
        <p:txBody>
          <a:bodyPr wrap="square" rtlCol="0">
            <a:spAutoFit/>
          </a:bodyPr>
          <a:lstStyle/>
          <a:p>
            <a:pPr marL="342900" indent="-342900">
              <a:buFont typeface="Wingdings"/>
              <a:buChar char="Ø"/>
              <a:defRPr/>
            </a:pPr>
            <a:r>
              <a:rPr lang="en-GB" sz="2000" b="1">
                <a:solidFill>
                  <a:schemeClr val="accent6">
                    <a:lumMod val="75000"/>
                  </a:schemeClr>
                </a:solidFill>
              </a:rPr>
              <a:t>If your answers are not satisfactory, what specific decisions and actions should management undertake? What risks and payoffs are involved?</a:t>
            </a:r>
            <a:endParaRPr/>
          </a:p>
        </p:txBody>
      </p:sp>
      <p:sp>
        <p:nvSpPr>
          <p:cNvPr id="12" name="Bent Arrow 11"/>
          <p:cNvSpPr/>
          <p:nvPr/>
        </p:nvSpPr>
        <p:spPr bwMode="auto">
          <a:xfrm rot="5400000">
            <a:off x="3335529" y="1031757"/>
            <a:ext cx="889801" cy="1119116"/>
          </a:xfrm>
          <a:prstGeom prst="bentArrow">
            <a:avLst>
              <a:gd name="adj1" fmla="val 25000"/>
              <a:gd name="adj2" fmla="val 25000"/>
              <a:gd name="adj3" fmla="val 25000"/>
              <a:gd name="adj4" fmla="val 43750"/>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schemeClr val="tx1"/>
              </a:solidFill>
            </a:endParaRPr>
          </a:p>
        </p:txBody>
      </p:sp>
      <p:sp>
        <p:nvSpPr>
          <p:cNvPr id="14" name="Bent Arrow 13"/>
          <p:cNvSpPr/>
          <p:nvPr/>
        </p:nvSpPr>
        <p:spPr bwMode="auto">
          <a:xfrm rot="5400000">
            <a:off x="6666177" y="2829785"/>
            <a:ext cx="889801" cy="1119116"/>
          </a:xfrm>
          <a:prstGeom prst="bentArrow">
            <a:avLst>
              <a:gd name="adj1" fmla="val 25000"/>
              <a:gd name="adj2" fmla="val 25000"/>
              <a:gd name="adj3" fmla="val 25000"/>
              <a:gd name="adj4" fmla="val 43750"/>
            </a:avLst>
          </a:prstGeom>
          <a:solidFill>
            <a:schemeClr val="bg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2"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719325" y="0"/>
            <a:ext cx="7705350" cy="994172"/>
          </a:xfrm>
        </p:spPr>
        <p:txBody>
          <a:bodyPr>
            <a:normAutofit/>
          </a:bodyPr>
          <a:lstStyle/>
          <a:p>
            <a:pPr>
              <a:defRPr/>
            </a:pPr>
            <a:r>
              <a:rPr lang="en-US" b="1">
                <a:solidFill>
                  <a:srgbClr val="0070C0"/>
                </a:solidFill>
                <a:latin typeface="Corbel"/>
              </a:rPr>
              <a:t>What is Strategic Management?</a:t>
            </a:r>
            <a:endParaRPr/>
          </a:p>
        </p:txBody>
      </p:sp>
      <p:sp>
        <p:nvSpPr>
          <p:cNvPr id="7" name="TextBox 6"/>
          <p:cNvSpPr txBox="1"/>
          <p:nvPr/>
        </p:nvSpPr>
        <p:spPr bwMode="auto">
          <a:xfrm>
            <a:off x="719325" y="1460310"/>
            <a:ext cx="2992866" cy="646331"/>
          </a:xfrm>
          <a:prstGeom prst="rect">
            <a:avLst/>
          </a:prstGeom>
          <a:noFill/>
          <a:ln w="38100">
            <a:solidFill>
              <a:schemeClr val="accent1">
                <a:lumMod val="75000"/>
              </a:schemeClr>
            </a:solidFill>
          </a:ln>
        </p:spPr>
        <p:txBody>
          <a:bodyPr wrap="square" rtlCol="0">
            <a:spAutoFit/>
          </a:bodyPr>
          <a:lstStyle/>
          <a:p>
            <a:pPr>
              <a:defRPr/>
            </a:pPr>
            <a:r>
              <a:rPr lang="en-GB"/>
              <a:t>Environmental Scanning (Internal &amp; External)</a:t>
            </a:r>
            <a:endParaRPr/>
          </a:p>
        </p:txBody>
      </p:sp>
      <p:sp>
        <p:nvSpPr>
          <p:cNvPr id="9" name="TextBox 8"/>
          <p:cNvSpPr txBox="1"/>
          <p:nvPr/>
        </p:nvSpPr>
        <p:spPr bwMode="auto">
          <a:xfrm>
            <a:off x="719325" y="2472519"/>
            <a:ext cx="2992866" cy="646331"/>
          </a:xfrm>
          <a:prstGeom prst="rect">
            <a:avLst/>
          </a:prstGeom>
          <a:noFill/>
          <a:ln w="38100">
            <a:solidFill>
              <a:schemeClr val="accent1">
                <a:lumMod val="75000"/>
              </a:schemeClr>
            </a:solidFill>
          </a:ln>
        </p:spPr>
        <p:txBody>
          <a:bodyPr wrap="square" rtlCol="0">
            <a:spAutoFit/>
          </a:bodyPr>
          <a:lstStyle/>
          <a:p>
            <a:pPr>
              <a:defRPr/>
            </a:pPr>
            <a:r>
              <a:rPr lang="en-GB"/>
              <a:t>Strategy Formulation </a:t>
            </a:r>
            <a:endParaRPr/>
          </a:p>
          <a:p>
            <a:pPr>
              <a:defRPr/>
            </a:pPr>
            <a:r>
              <a:rPr lang="en-GB"/>
              <a:t>(Strategic Planning)</a:t>
            </a:r>
            <a:endParaRPr/>
          </a:p>
        </p:txBody>
      </p:sp>
      <p:sp>
        <p:nvSpPr>
          <p:cNvPr id="10" name="TextBox 9"/>
          <p:cNvSpPr txBox="1"/>
          <p:nvPr/>
        </p:nvSpPr>
        <p:spPr bwMode="auto">
          <a:xfrm>
            <a:off x="719325" y="3516572"/>
            <a:ext cx="2992866" cy="646331"/>
          </a:xfrm>
          <a:prstGeom prst="rect">
            <a:avLst/>
          </a:prstGeom>
          <a:noFill/>
          <a:ln w="38100">
            <a:solidFill>
              <a:schemeClr val="accent1">
                <a:lumMod val="75000"/>
              </a:schemeClr>
            </a:solidFill>
          </a:ln>
        </p:spPr>
        <p:txBody>
          <a:bodyPr wrap="square" rtlCol="0">
            <a:spAutoFit/>
          </a:bodyPr>
          <a:lstStyle/>
          <a:p>
            <a:pPr>
              <a:defRPr/>
            </a:pPr>
            <a:r>
              <a:rPr lang="en-GB"/>
              <a:t>Strategy Implementation / Execution </a:t>
            </a:r>
            <a:endParaRPr/>
          </a:p>
        </p:txBody>
      </p:sp>
      <p:sp>
        <p:nvSpPr>
          <p:cNvPr id="11" name="TextBox 10"/>
          <p:cNvSpPr txBox="1"/>
          <p:nvPr/>
        </p:nvSpPr>
        <p:spPr bwMode="auto">
          <a:xfrm>
            <a:off x="719325" y="4560625"/>
            <a:ext cx="2992866" cy="646331"/>
          </a:xfrm>
          <a:prstGeom prst="rect">
            <a:avLst/>
          </a:prstGeom>
          <a:noFill/>
          <a:ln w="38100">
            <a:solidFill>
              <a:schemeClr val="accent1">
                <a:lumMod val="75000"/>
              </a:schemeClr>
            </a:solidFill>
          </a:ln>
        </p:spPr>
        <p:txBody>
          <a:bodyPr wrap="square" rtlCol="0">
            <a:spAutoFit/>
          </a:bodyPr>
          <a:lstStyle/>
          <a:p>
            <a:pPr>
              <a:defRPr/>
            </a:pPr>
            <a:r>
              <a:rPr lang="en-GB"/>
              <a:t>Evaluation and Control</a:t>
            </a:r>
            <a:endParaRPr/>
          </a:p>
          <a:p>
            <a:pPr>
              <a:defRPr/>
            </a:pPr>
            <a:endParaRPr lang="en-GB"/>
          </a:p>
        </p:txBody>
      </p:sp>
      <p:sp>
        <p:nvSpPr>
          <p:cNvPr id="14" name="Pentagon 13"/>
          <p:cNvSpPr/>
          <p:nvPr/>
        </p:nvSpPr>
        <p:spPr bwMode="auto">
          <a:xfrm>
            <a:off x="4449170" y="1460310"/>
            <a:ext cx="518615" cy="3746646"/>
          </a:xfrm>
          <a:prstGeom prst="homePlate">
            <a:avLst>
              <a:gd name="adj" fmla="val 100000"/>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p>
        </p:txBody>
      </p:sp>
      <p:sp>
        <p:nvSpPr>
          <p:cNvPr id="15" name="Cloud 14"/>
          <p:cNvSpPr/>
          <p:nvPr/>
        </p:nvSpPr>
        <p:spPr bwMode="auto">
          <a:xfrm>
            <a:off x="5022375" y="1460310"/>
            <a:ext cx="3562066" cy="3466532"/>
          </a:xfrm>
          <a:prstGeom prst="cloud">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sz="2000"/>
          </a:p>
        </p:txBody>
      </p:sp>
      <p:sp>
        <p:nvSpPr>
          <p:cNvPr id="16" name="Pentagon 15"/>
          <p:cNvSpPr/>
          <p:nvPr/>
        </p:nvSpPr>
        <p:spPr bwMode="auto">
          <a:xfrm flipH="1">
            <a:off x="3778155" y="1460310"/>
            <a:ext cx="616424" cy="3746646"/>
          </a:xfrm>
          <a:prstGeom prst="homePlate">
            <a:avLst>
              <a:gd name="adj" fmla="val 100000"/>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p>
        </p:txBody>
      </p:sp>
      <p:sp>
        <p:nvSpPr>
          <p:cNvPr id="17" name="TextBox 16"/>
          <p:cNvSpPr txBox="1"/>
          <p:nvPr/>
        </p:nvSpPr>
        <p:spPr bwMode="auto">
          <a:xfrm>
            <a:off x="5663819" y="2131578"/>
            <a:ext cx="2552490" cy="2012039"/>
          </a:xfrm>
          <a:prstGeom prst="rect">
            <a:avLst/>
          </a:prstGeom>
          <a:noFill/>
        </p:spPr>
        <p:txBody>
          <a:bodyPr wrap="square" rtlCol="0">
            <a:spAutoFit/>
          </a:bodyPr>
          <a:lstStyle/>
          <a:p>
            <a:pPr>
              <a:defRPr/>
            </a:pPr>
            <a:r>
              <a:rPr lang="en-GB">
                <a:solidFill>
                  <a:schemeClr val="bg1"/>
                </a:solidFill>
              </a:rPr>
              <a:t>Monitor Strengths &amp; Weaknesses in the light of Opportunities and Threats to generate new strategic direction.</a:t>
            </a:r>
            <a:endParaRPr/>
          </a:p>
          <a:p>
            <a:pPr>
              <a:defRPr/>
            </a:pPr>
            <a:endParaRPr lang="en-GB">
              <a:solidFill>
                <a:schemeClr val="bg1"/>
              </a:solidFill>
            </a:endParaRPr>
          </a:p>
        </p:txBody>
      </p:sp>
      <p:sp>
        <p:nvSpPr>
          <p:cNvPr id="18" name="TextBox 17"/>
          <p:cNvSpPr txBox="1"/>
          <p:nvPr/>
        </p:nvSpPr>
        <p:spPr bwMode="auto">
          <a:xfrm>
            <a:off x="1473957" y="5418945"/>
            <a:ext cx="6197523" cy="305159"/>
          </a:xfrm>
          <a:prstGeom prst="rect">
            <a:avLst/>
          </a:prstGeom>
          <a:noFill/>
        </p:spPr>
        <p:txBody>
          <a:bodyPr wrap="square" rtlCol="0">
            <a:spAutoFit/>
          </a:bodyPr>
          <a:lstStyle/>
          <a:p>
            <a:pPr algn="ctr">
              <a:defRPr/>
            </a:pPr>
            <a:r>
              <a:rPr lang="en-GB" sz="1400"/>
              <a:t>Source: Hunger  (2020)</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P spid="11" grpId="0" animBg="1"/>
      <p:bldP spid="14" grpId="0" animBg="1"/>
      <p:bldP spid="15" grpId="0" animBg="1"/>
      <p:bldP spid="16" grpId="0" animBg="1"/>
      <p:bldP spid="17"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 name="Rectangle 2"/>
          <p:cNvSpPr/>
          <p:nvPr/>
        </p:nvSpPr>
        <p:spPr bwMode="auto">
          <a:xfrm>
            <a:off x="-1" y="5643820"/>
            <a:ext cx="9144001" cy="12141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p>
        </p:txBody>
      </p:sp>
      <p:grpSp>
        <p:nvGrpSpPr>
          <p:cNvPr id="76" name="Group 75"/>
          <p:cNvGrpSpPr/>
          <p:nvPr/>
        </p:nvGrpSpPr>
        <p:grpSpPr bwMode="auto">
          <a:xfrm>
            <a:off x="95534" y="354842"/>
            <a:ext cx="8925636" cy="5759355"/>
            <a:chOff x="531978" y="313454"/>
            <a:chExt cx="8154822" cy="5719699"/>
          </a:xfrm>
        </p:grpSpPr>
        <p:grpSp>
          <p:nvGrpSpPr>
            <p:cNvPr id="6" name="Group 5"/>
            <p:cNvGrpSpPr/>
            <p:nvPr/>
          </p:nvGrpSpPr>
          <p:grpSpPr bwMode="auto">
            <a:xfrm>
              <a:off x="531978" y="2524836"/>
              <a:ext cx="1223158" cy="1132764"/>
              <a:chOff x="457200" y="2524836"/>
              <a:chExt cx="1223158" cy="1132764"/>
            </a:xfrm>
          </p:grpSpPr>
          <p:sp>
            <p:nvSpPr>
              <p:cNvPr id="4" name="Rounded Rectangle 3"/>
              <p:cNvSpPr/>
              <p:nvPr/>
            </p:nvSpPr>
            <p:spPr bwMode="auto">
              <a:xfrm>
                <a:off x="457200" y="2524836"/>
                <a:ext cx="1223158" cy="1132764"/>
              </a:xfrm>
              <a:prstGeom prst="roundRect">
                <a:avLst>
                  <a:gd name="adj" fmla="val 16667"/>
                </a:avLst>
              </a:prstGeom>
            </p:spPr>
            <p:style>
              <a:lnRef idx="2">
                <a:schemeClr val="accent6"/>
              </a:lnRef>
              <a:fillRef idx="1">
                <a:schemeClr val="lt1"/>
              </a:fillRef>
              <a:effectRef idx="0">
                <a:schemeClr val="accent6"/>
              </a:effectRef>
              <a:fontRef idx="minor">
                <a:schemeClr val="dk1"/>
              </a:fontRef>
            </p:style>
            <p:txBody>
              <a:bodyPr rtlCol="0" anchor="ctr"/>
              <a:lstStyle/>
              <a:p>
                <a:pPr algn="ctr">
                  <a:defRPr/>
                </a:pPr>
                <a:endParaRPr lang="en-GB"/>
              </a:p>
            </p:txBody>
          </p:sp>
          <p:sp>
            <p:nvSpPr>
              <p:cNvPr id="5" name="TextBox 4"/>
              <p:cNvSpPr txBox="1"/>
              <p:nvPr/>
            </p:nvSpPr>
            <p:spPr bwMode="auto">
              <a:xfrm>
                <a:off x="535674" y="2802312"/>
                <a:ext cx="1102056" cy="523220"/>
              </a:xfrm>
              <a:prstGeom prst="rect">
                <a:avLst/>
              </a:prstGeom>
              <a:noFill/>
            </p:spPr>
            <p:txBody>
              <a:bodyPr wrap="square" rtlCol="0">
                <a:spAutoFit/>
              </a:bodyPr>
              <a:lstStyle/>
              <a:p>
                <a:pPr algn="ctr">
                  <a:defRPr/>
                </a:pPr>
                <a:r>
                  <a:rPr lang="en-GB" sz="1400"/>
                  <a:t>Types of Strategies</a:t>
                </a:r>
                <a:endParaRPr/>
              </a:p>
            </p:txBody>
          </p:sp>
        </p:grpSp>
        <p:grpSp>
          <p:nvGrpSpPr>
            <p:cNvPr id="7" name="Group 6"/>
            <p:cNvGrpSpPr/>
            <p:nvPr/>
          </p:nvGrpSpPr>
          <p:grpSpPr bwMode="auto">
            <a:xfrm>
              <a:off x="2281415" y="2524836"/>
              <a:ext cx="1192800" cy="1132764"/>
              <a:chOff x="457200" y="2524836"/>
              <a:chExt cx="1192800" cy="1132764"/>
            </a:xfrm>
          </p:grpSpPr>
          <p:sp>
            <p:nvSpPr>
              <p:cNvPr id="8" name="Rounded Rectangle 7"/>
              <p:cNvSpPr/>
              <p:nvPr/>
            </p:nvSpPr>
            <p:spPr bwMode="auto">
              <a:xfrm>
                <a:off x="457200" y="2524836"/>
                <a:ext cx="1192800" cy="1132764"/>
              </a:xfrm>
              <a:prstGeom prst="roundRect">
                <a:avLst>
                  <a:gd name="adj" fmla="val 16667"/>
                </a:avLst>
              </a:prstGeom>
              <a:solidFill>
                <a:schemeClr val="accent3">
                  <a:lumMod val="75000"/>
                </a:schemeClr>
              </a:solidFill>
              <a:ln>
                <a:solidFill>
                  <a:schemeClr val="accent3">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defRPr/>
                </a:pPr>
                <a:endParaRPr lang="en-GB"/>
              </a:p>
            </p:txBody>
          </p:sp>
          <p:sp>
            <p:nvSpPr>
              <p:cNvPr id="9" name="TextBox 8"/>
              <p:cNvSpPr txBox="1"/>
              <p:nvPr/>
            </p:nvSpPr>
            <p:spPr bwMode="auto">
              <a:xfrm>
                <a:off x="509515" y="2694590"/>
                <a:ext cx="1097125" cy="738664"/>
              </a:xfrm>
              <a:prstGeom prst="rect">
                <a:avLst/>
              </a:prstGeom>
              <a:noFill/>
            </p:spPr>
            <p:txBody>
              <a:bodyPr wrap="square" rtlCol="0">
                <a:spAutoFit/>
              </a:bodyPr>
              <a:lstStyle/>
              <a:p>
                <a:pPr algn="ctr">
                  <a:defRPr/>
                </a:pPr>
                <a:r>
                  <a:rPr lang="en-GB" sz="1400">
                    <a:solidFill>
                      <a:schemeClr val="bg1"/>
                    </a:solidFill>
                  </a:rPr>
                  <a:t>Vision, Mission &amp; Objectives</a:t>
                </a:r>
                <a:endParaRPr/>
              </a:p>
            </p:txBody>
          </p:sp>
        </p:grpSp>
        <p:grpSp>
          <p:nvGrpSpPr>
            <p:cNvPr id="10" name="Group 9"/>
            <p:cNvGrpSpPr/>
            <p:nvPr/>
          </p:nvGrpSpPr>
          <p:grpSpPr bwMode="auto">
            <a:xfrm>
              <a:off x="3870071" y="2524836"/>
              <a:ext cx="1299792" cy="1132764"/>
              <a:chOff x="328270" y="2524836"/>
              <a:chExt cx="1299792" cy="1132764"/>
            </a:xfrm>
          </p:grpSpPr>
          <p:sp>
            <p:nvSpPr>
              <p:cNvPr id="11" name="Rounded Rectangle 10"/>
              <p:cNvSpPr/>
              <p:nvPr/>
            </p:nvSpPr>
            <p:spPr bwMode="auto">
              <a:xfrm>
                <a:off x="457200" y="2524836"/>
                <a:ext cx="1170862" cy="1132764"/>
              </a:xfrm>
              <a:prstGeom prst="roundRect">
                <a:avLst>
                  <a:gd name="adj" fmla="val 16667"/>
                </a:avLst>
              </a:prstGeom>
              <a:solidFill>
                <a:schemeClr val="tx2">
                  <a:lumMod val="75000"/>
                </a:schemeClr>
              </a:solidFill>
              <a:ln>
                <a:solidFill>
                  <a:schemeClr val="accent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defRPr/>
                </a:pPr>
                <a:endParaRPr lang="en-GB"/>
              </a:p>
            </p:txBody>
          </p:sp>
          <p:sp>
            <p:nvSpPr>
              <p:cNvPr id="12" name="TextBox 11"/>
              <p:cNvSpPr txBox="1"/>
              <p:nvPr/>
            </p:nvSpPr>
            <p:spPr bwMode="auto">
              <a:xfrm>
                <a:off x="328270" y="2793185"/>
                <a:ext cx="1263553" cy="523220"/>
              </a:xfrm>
              <a:prstGeom prst="rect">
                <a:avLst/>
              </a:prstGeom>
              <a:noFill/>
            </p:spPr>
            <p:txBody>
              <a:bodyPr wrap="square" rtlCol="0">
                <a:spAutoFit/>
              </a:bodyPr>
              <a:lstStyle/>
              <a:p>
                <a:pPr algn="ctr">
                  <a:defRPr/>
                </a:pPr>
                <a:r>
                  <a:rPr lang="en-GB" sz="1400">
                    <a:solidFill>
                      <a:schemeClr val="bg1"/>
                    </a:solidFill>
                  </a:rPr>
                  <a:t>Strategy Formulation</a:t>
                </a:r>
                <a:endParaRPr/>
              </a:p>
            </p:txBody>
          </p:sp>
        </p:grpSp>
        <p:grpSp>
          <p:nvGrpSpPr>
            <p:cNvPr id="13" name="Group 12"/>
            <p:cNvGrpSpPr/>
            <p:nvPr/>
          </p:nvGrpSpPr>
          <p:grpSpPr bwMode="auto">
            <a:xfrm>
              <a:off x="5583701" y="2524836"/>
              <a:ext cx="1460310" cy="1132764"/>
              <a:chOff x="346253" y="2511190"/>
              <a:chExt cx="1460310" cy="1132764"/>
            </a:xfrm>
          </p:grpSpPr>
          <p:sp>
            <p:nvSpPr>
              <p:cNvPr id="14" name="Rounded Rectangle 13"/>
              <p:cNvSpPr/>
              <p:nvPr/>
            </p:nvSpPr>
            <p:spPr bwMode="auto">
              <a:xfrm>
                <a:off x="457200" y="2511190"/>
                <a:ext cx="1238415" cy="1132764"/>
              </a:xfrm>
              <a:prstGeom prst="roundRect">
                <a:avLst>
                  <a:gd name="adj" fmla="val 16667"/>
                </a:avLst>
              </a:prstGeom>
              <a:solidFill>
                <a:schemeClr val="bg2">
                  <a:lumMod val="90000"/>
                </a:schemeClr>
              </a:solidFill>
              <a:ln>
                <a:solidFill>
                  <a:schemeClr val="bg2">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defRPr/>
                </a:pPr>
                <a:endParaRPr lang="en-GB"/>
              </a:p>
            </p:txBody>
          </p:sp>
          <p:sp>
            <p:nvSpPr>
              <p:cNvPr id="15" name="TextBox 14"/>
              <p:cNvSpPr txBox="1"/>
              <p:nvPr/>
            </p:nvSpPr>
            <p:spPr bwMode="auto">
              <a:xfrm>
                <a:off x="346253" y="2680943"/>
                <a:ext cx="1460310" cy="738664"/>
              </a:xfrm>
              <a:prstGeom prst="rect">
                <a:avLst/>
              </a:prstGeom>
              <a:noFill/>
            </p:spPr>
            <p:txBody>
              <a:bodyPr wrap="square" rtlCol="0">
                <a:spAutoFit/>
              </a:bodyPr>
              <a:lstStyle/>
              <a:p>
                <a:pPr algn="ctr">
                  <a:defRPr/>
                </a:pPr>
                <a:r>
                  <a:rPr lang="en-GB" sz="1400"/>
                  <a:t>Strategy Implementation / Execution</a:t>
                </a:r>
                <a:endParaRPr/>
              </a:p>
            </p:txBody>
          </p:sp>
        </p:grpSp>
        <p:grpSp>
          <p:nvGrpSpPr>
            <p:cNvPr id="16" name="Group 15"/>
            <p:cNvGrpSpPr/>
            <p:nvPr/>
          </p:nvGrpSpPr>
          <p:grpSpPr bwMode="auto">
            <a:xfrm>
              <a:off x="7412996" y="2524836"/>
              <a:ext cx="1273804" cy="1132764"/>
              <a:chOff x="457200" y="2524836"/>
              <a:chExt cx="1273804" cy="1132764"/>
            </a:xfrm>
          </p:grpSpPr>
          <p:sp>
            <p:nvSpPr>
              <p:cNvPr id="17" name="Rounded Rectangle 16"/>
              <p:cNvSpPr/>
              <p:nvPr/>
            </p:nvSpPr>
            <p:spPr bwMode="auto">
              <a:xfrm>
                <a:off x="457200" y="2524836"/>
                <a:ext cx="1273804" cy="1132764"/>
              </a:xfrm>
              <a:prstGeom prst="roundRect">
                <a:avLst>
                  <a:gd name="adj" fmla="val 16667"/>
                </a:avLst>
              </a:prstGeom>
              <a:solidFill>
                <a:srgbClr val="00B050"/>
              </a:solidFill>
              <a:ln>
                <a:solidFill>
                  <a:schemeClr val="accent3">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defRPr/>
                </a:pPr>
                <a:endParaRPr lang="en-GB">
                  <a:solidFill>
                    <a:schemeClr val="bg1"/>
                  </a:solidFill>
                </a:endParaRPr>
              </a:p>
            </p:txBody>
          </p:sp>
          <p:sp>
            <p:nvSpPr>
              <p:cNvPr id="18" name="TextBox 17"/>
              <p:cNvSpPr txBox="1"/>
              <p:nvPr/>
            </p:nvSpPr>
            <p:spPr bwMode="auto">
              <a:xfrm>
                <a:off x="503544" y="2694590"/>
                <a:ext cx="1181116" cy="738664"/>
              </a:xfrm>
              <a:prstGeom prst="rect">
                <a:avLst/>
              </a:prstGeom>
              <a:noFill/>
            </p:spPr>
            <p:txBody>
              <a:bodyPr wrap="square" rtlCol="0">
                <a:spAutoFit/>
              </a:bodyPr>
              <a:lstStyle/>
              <a:p>
                <a:pPr algn="ctr">
                  <a:defRPr/>
                </a:pPr>
                <a:r>
                  <a:rPr lang="en-GB" sz="1400">
                    <a:solidFill>
                      <a:schemeClr val="bg1"/>
                    </a:solidFill>
                  </a:rPr>
                  <a:t>Strategy Monitoring &amp; Evaluation</a:t>
                </a:r>
                <a:endParaRPr/>
              </a:p>
            </p:txBody>
          </p:sp>
        </p:grpSp>
        <p:grpSp>
          <p:nvGrpSpPr>
            <p:cNvPr id="19" name="Group 18"/>
            <p:cNvGrpSpPr/>
            <p:nvPr/>
          </p:nvGrpSpPr>
          <p:grpSpPr bwMode="auto">
            <a:xfrm>
              <a:off x="1508673" y="4196686"/>
              <a:ext cx="1078173" cy="1132764"/>
              <a:chOff x="457200" y="2524836"/>
              <a:chExt cx="1078173" cy="1132764"/>
            </a:xfrm>
          </p:grpSpPr>
          <p:sp>
            <p:nvSpPr>
              <p:cNvPr id="20" name="Rounded Rectangle 19"/>
              <p:cNvSpPr/>
              <p:nvPr/>
            </p:nvSpPr>
            <p:spPr bwMode="auto">
              <a:xfrm>
                <a:off x="457200" y="2524836"/>
                <a:ext cx="1078173" cy="1132764"/>
              </a:xfrm>
              <a:prstGeom prst="roundRect">
                <a:avLst>
                  <a:gd name="adj" fmla="val 16667"/>
                </a:avLst>
              </a:prstGeom>
              <a:solidFill>
                <a:srgbClr val="FF0000"/>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defRPr/>
                </a:pPr>
                <a:endParaRPr lang="en-GB"/>
              </a:p>
            </p:txBody>
          </p:sp>
          <p:sp>
            <p:nvSpPr>
              <p:cNvPr id="21" name="TextBox 20"/>
              <p:cNvSpPr txBox="1"/>
              <p:nvPr/>
            </p:nvSpPr>
            <p:spPr bwMode="auto">
              <a:xfrm>
                <a:off x="555569" y="2721886"/>
                <a:ext cx="921224" cy="738664"/>
              </a:xfrm>
              <a:prstGeom prst="rect">
                <a:avLst/>
              </a:prstGeom>
              <a:noFill/>
            </p:spPr>
            <p:txBody>
              <a:bodyPr wrap="square" rtlCol="0">
                <a:spAutoFit/>
              </a:bodyPr>
              <a:lstStyle/>
              <a:p>
                <a:pPr algn="ctr">
                  <a:defRPr/>
                </a:pPr>
                <a:r>
                  <a:rPr lang="en-GB" sz="1400">
                    <a:solidFill>
                      <a:schemeClr val="bg1"/>
                    </a:solidFill>
                  </a:rPr>
                  <a:t>The External Audit</a:t>
                </a:r>
                <a:endParaRPr/>
              </a:p>
            </p:txBody>
          </p:sp>
        </p:grpSp>
        <p:grpSp>
          <p:nvGrpSpPr>
            <p:cNvPr id="22" name="Group 21"/>
            <p:cNvGrpSpPr/>
            <p:nvPr/>
          </p:nvGrpSpPr>
          <p:grpSpPr bwMode="auto">
            <a:xfrm>
              <a:off x="1508674" y="1042325"/>
              <a:ext cx="1078173" cy="1132764"/>
              <a:chOff x="457200" y="2524836"/>
              <a:chExt cx="1078173" cy="1132764"/>
            </a:xfrm>
          </p:grpSpPr>
          <p:sp>
            <p:nvSpPr>
              <p:cNvPr id="23" name="Rounded Rectangle 22"/>
              <p:cNvSpPr/>
              <p:nvPr/>
            </p:nvSpPr>
            <p:spPr bwMode="auto">
              <a:xfrm>
                <a:off x="457200" y="2524836"/>
                <a:ext cx="1078173" cy="1132764"/>
              </a:xfrm>
              <a:prstGeom prst="roundRect">
                <a:avLst>
                  <a:gd name="adj" fmla="val 16667"/>
                </a:avLst>
              </a:prstGeom>
              <a:solidFill>
                <a:schemeClr val="accent6">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defRPr/>
                </a:pPr>
                <a:endParaRPr lang="en-GB"/>
              </a:p>
            </p:txBody>
          </p:sp>
          <p:sp>
            <p:nvSpPr>
              <p:cNvPr id="24" name="TextBox 23"/>
              <p:cNvSpPr txBox="1"/>
              <p:nvPr/>
            </p:nvSpPr>
            <p:spPr bwMode="auto">
              <a:xfrm>
                <a:off x="535674" y="2696295"/>
                <a:ext cx="921224" cy="738664"/>
              </a:xfrm>
              <a:prstGeom prst="rect">
                <a:avLst/>
              </a:prstGeom>
              <a:noFill/>
            </p:spPr>
            <p:txBody>
              <a:bodyPr wrap="square" rtlCol="0">
                <a:spAutoFit/>
              </a:bodyPr>
              <a:lstStyle/>
              <a:p>
                <a:pPr algn="ctr">
                  <a:defRPr/>
                </a:pPr>
                <a:r>
                  <a:rPr lang="en-GB" sz="1400"/>
                  <a:t>The Internal Audit</a:t>
                </a:r>
                <a:endParaRPr/>
              </a:p>
            </p:txBody>
          </p:sp>
        </p:grpSp>
        <p:cxnSp>
          <p:nvCxnSpPr>
            <p:cNvPr id="26" name="Straight Arrow Connector 25"/>
            <p:cNvCxnSpPr>
              <a:cxnSpLocks/>
              <a:stCxn id="4" idx="3"/>
              <a:endCxn id="8" idx="1"/>
            </p:cNvCxnSpPr>
            <p:nvPr/>
          </p:nvCxnSpPr>
          <p:spPr bwMode="auto">
            <a:xfrm>
              <a:off x="1755136" y="3091218"/>
              <a:ext cx="526279"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cxnSpLocks/>
              <a:stCxn id="8" idx="3"/>
              <a:endCxn id="11" idx="1"/>
            </p:cNvCxnSpPr>
            <p:nvPr/>
          </p:nvCxnSpPr>
          <p:spPr bwMode="auto">
            <a:xfrm>
              <a:off x="3474215" y="3091218"/>
              <a:ext cx="524786"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a:cxnSpLocks/>
              <a:stCxn id="11" idx="3"/>
              <a:endCxn id="14" idx="1"/>
            </p:cNvCxnSpPr>
            <p:nvPr/>
          </p:nvCxnSpPr>
          <p:spPr bwMode="auto">
            <a:xfrm>
              <a:off x="5169863" y="3091218"/>
              <a:ext cx="524785" cy="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cxnSpLocks/>
              <a:stCxn id="14" idx="3"/>
              <a:endCxn id="17" idx="1"/>
            </p:cNvCxnSpPr>
            <p:nvPr/>
          </p:nvCxnSpPr>
          <p:spPr bwMode="auto">
            <a:xfrm flipV="1">
              <a:off x="6933063" y="3091218"/>
              <a:ext cx="479933" cy="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a:cxnSpLocks/>
              <a:stCxn id="23" idx="2"/>
              <a:endCxn id="20" idx="0"/>
            </p:cNvCxnSpPr>
            <p:nvPr/>
          </p:nvCxnSpPr>
          <p:spPr bwMode="auto">
            <a:xfrm flipH="1">
              <a:off x="2047760" y="2175089"/>
              <a:ext cx="1" cy="202159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a:cxnSpLocks/>
            </p:cNvCxnSpPr>
            <p:nvPr/>
          </p:nvCxnSpPr>
          <p:spPr bwMode="auto">
            <a:xfrm>
              <a:off x="1143557" y="5540991"/>
              <a:ext cx="693363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cxnSpLocks/>
              <a:stCxn id="17" idx="2"/>
            </p:cNvCxnSpPr>
            <p:nvPr/>
          </p:nvCxnSpPr>
          <p:spPr bwMode="auto">
            <a:xfrm>
              <a:off x="8049898" y="3657600"/>
              <a:ext cx="0" cy="1883391"/>
            </a:xfrm>
            <a:prstGeom prst="line">
              <a:avLst/>
            </a:prstGeom>
            <a:ln w="381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a:cxnSpLocks/>
            </p:cNvCxnSpPr>
            <p:nvPr/>
          </p:nvCxnSpPr>
          <p:spPr bwMode="auto">
            <a:xfrm>
              <a:off x="1161480" y="775226"/>
              <a:ext cx="6915714" cy="1861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a:cxnSpLocks/>
              <a:endCxn id="17" idx="0"/>
            </p:cNvCxnSpPr>
            <p:nvPr/>
          </p:nvCxnSpPr>
          <p:spPr bwMode="auto">
            <a:xfrm>
              <a:off x="8049898" y="775226"/>
              <a:ext cx="0" cy="1749610"/>
            </a:xfrm>
            <a:prstGeom prst="straightConnector1">
              <a:avLst/>
            </a:prstGeom>
            <a:ln w="38100">
              <a:solidFill>
                <a:schemeClr val="tx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cxnSpLocks/>
            </p:cNvCxnSpPr>
            <p:nvPr/>
          </p:nvCxnSpPr>
          <p:spPr bwMode="auto">
            <a:xfrm>
              <a:off x="1143557" y="775226"/>
              <a:ext cx="0" cy="173099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p:cNvCxnSpPr>
              <a:cxnSpLocks/>
              <a:endCxn id="4" idx="2"/>
            </p:cNvCxnSpPr>
            <p:nvPr/>
          </p:nvCxnSpPr>
          <p:spPr bwMode="auto">
            <a:xfrm flipV="1">
              <a:off x="1143557" y="3657600"/>
              <a:ext cx="0" cy="188339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a:cxnSpLocks/>
            </p:cNvCxnSpPr>
            <p:nvPr/>
          </p:nvCxnSpPr>
          <p:spPr bwMode="auto">
            <a:xfrm>
              <a:off x="2034111" y="787132"/>
              <a:ext cx="2" cy="21424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p:cNvCxnSpPr>
              <a:cxnSpLocks/>
            </p:cNvCxnSpPr>
            <p:nvPr/>
          </p:nvCxnSpPr>
          <p:spPr bwMode="auto">
            <a:xfrm>
              <a:off x="3227699" y="787132"/>
              <a:ext cx="2" cy="21424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6" name="Straight Arrow Connector 65"/>
            <p:cNvCxnSpPr>
              <a:cxnSpLocks/>
            </p:cNvCxnSpPr>
            <p:nvPr/>
          </p:nvCxnSpPr>
          <p:spPr bwMode="auto">
            <a:xfrm>
              <a:off x="4332871" y="775226"/>
              <a:ext cx="2" cy="21424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p:cNvCxnSpPr>
              <a:cxnSpLocks/>
            </p:cNvCxnSpPr>
            <p:nvPr/>
          </p:nvCxnSpPr>
          <p:spPr bwMode="auto">
            <a:xfrm>
              <a:off x="5694646" y="789630"/>
              <a:ext cx="2" cy="21424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p:cNvCxnSpPr>
              <a:cxnSpLocks/>
              <a:endCxn id="20" idx="2"/>
            </p:cNvCxnSpPr>
            <p:nvPr/>
          </p:nvCxnSpPr>
          <p:spPr bwMode="auto">
            <a:xfrm flipV="1">
              <a:off x="2047759" y="5329450"/>
              <a:ext cx="1" cy="21154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cxnSpLocks/>
            </p:cNvCxnSpPr>
            <p:nvPr/>
          </p:nvCxnSpPr>
          <p:spPr bwMode="auto">
            <a:xfrm flipV="1">
              <a:off x="3071936" y="5302154"/>
              <a:ext cx="1" cy="21154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1" name="Straight Arrow Connector 70"/>
            <p:cNvCxnSpPr>
              <a:cxnSpLocks/>
            </p:cNvCxnSpPr>
            <p:nvPr/>
          </p:nvCxnSpPr>
          <p:spPr bwMode="auto">
            <a:xfrm flipV="1">
              <a:off x="4151793" y="5304426"/>
              <a:ext cx="1" cy="21154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a:cxnSpLocks/>
            </p:cNvCxnSpPr>
            <p:nvPr/>
          </p:nvCxnSpPr>
          <p:spPr bwMode="auto">
            <a:xfrm flipV="1">
              <a:off x="5571163" y="5304426"/>
              <a:ext cx="1" cy="21154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4" name="TextBox 73"/>
            <p:cNvSpPr txBox="1"/>
            <p:nvPr/>
          </p:nvSpPr>
          <p:spPr bwMode="auto">
            <a:xfrm>
              <a:off x="2047759" y="5663821"/>
              <a:ext cx="5567692" cy="369332"/>
            </a:xfrm>
            <a:prstGeom prst="rect">
              <a:avLst/>
            </a:prstGeom>
            <a:solidFill>
              <a:schemeClr val="accent6">
                <a:lumMod val="40000"/>
                <a:lumOff val="60000"/>
              </a:schemeClr>
            </a:solidFill>
          </p:spPr>
          <p:txBody>
            <a:bodyPr wrap="square" rtlCol="0">
              <a:spAutoFit/>
            </a:bodyPr>
            <a:lstStyle/>
            <a:p>
              <a:pPr algn="ctr">
                <a:defRPr/>
              </a:pPr>
              <a:r>
                <a:rPr lang="en-GB"/>
                <a:t>Ethics and Corporate Social Responsibility</a:t>
              </a:r>
              <a:endParaRPr/>
            </a:p>
          </p:txBody>
        </p:sp>
        <p:sp>
          <p:nvSpPr>
            <p:cNvPr id="75" name="TextBox 74"/>
            <p:cNvSpPr txBox="1"/>
            <p:nvPr/>
          </p:nvSpPr>
          <p:spPr bwMode="auto">
            <a:xfrm>
              <a:off x="2067653" y="313454"/>
              <a:ext cx="5567692" cy="369332"/>
            </a:xfrm>
            <a:prstGeom prst="rect">
              <a:avLst/>
            </a:prstGeom>
            <a:solidFill>
              <a:schemeClr val="accent6">
                <a:lumMod val="40000"/>
                <a:lumOff val="60000"/>
              </a:schemeClr>
            </a:solidFill>
          </p:spPr>
          <p:txBody>
            <a:bodyPr wrap="square" rtlCol="0">
              <a:spAutoFit/>
            </a:bodyPr>
            <a:lstStyle/>
            <a:p>
              <a:pPr algn="ctr">
                <a:defRPr/>
              </a:pPr>
              <a:r>
                <a:rPr lang="en-GB"/>
                <a:t>Strategic Planning</a:t>
              </a:r>
              <a:endParaRPr/>
            </a:p>
          </p:txBody>
        </p:sp>
      </p:grpSp>
      <p:sp>
        <p:nvSpPr>
          <p:cNvPr id="77" name="TextBox 76"/>
          <p:cNvSpPr txBox="1"/>
          <p:nvPr/>
        </p:nvSpPr>
        <p:spPr bwMode="auto">
          <a:xfrm>
            <a:off x="4650469" y="6250909"/>
            <a:ext cx="4332713" cy="366119"/>
          </a:xfrm>
          <a:prstGeom prst="rect">
            <a:avLst/>
          </a:prstGeom>
          <a:noFill/>
        </p:spPr>
        <p:txBody>
          <a:bodyPr wrap="square" rtlCol="0">
            <a:spAutoFit/>
          </a:bodyPr>
          <a:lstStyle/>
          <a:p>
            <a:pPr>
              <a:defRPr/>
            </a:pPr>
            <a:r>
              <a:rPr lang="en-GB">
                <a:solidFill>
                  <a:schemeClr val="tx1"/>
                </a:solidFill>
              </a:rPr>
              <a:t>Source: David (2011 )</a:t>
            </a:r>
            <a:endParaRPr>
              <a:solidFill>
                <a:schemeClr val="tx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2346797" name="Title 2"/>
          <p:cNvSpPr>
            <a:spLocks noGrp="1"/>
          </p:cNvSpPr>
          <p:nvPr>
            <p:ph type="title"/>
          </p:nvPr>
        </p:nvSpPr>
        <p:spPr bwMode="auto"/>
        <p:txBody>
          <a:bodyPr>
            <a:normAutofit/>
          </a:bodyPr>
          <a:lstStyle/>
          <a:p>
            <a:pPr lvl="0">
              <a:defRPr/>
            </a:pPr>
            <a:r>
              <a:rPr lang="en-GB" sz="3600" b="1">
                <a:solidFill>
                  <a:srgbClr val="00B0F0"/>
                </a:solidFill>
                <a:latin typeface="Corbel"/>
              </a:rPr>
              <a:t>What is SHRM?</a:t>
            </a:r>
            <a:endParaRPr sz="2400" b="1">
              <a:solidFill>
                <a:srgbClr val="00B0F0"/>
              </a:solidFill>
              <a:latin typeface="Corbel"/>
            </a:endParaRPr>
          </a:p>
        </p:txBody>
      </p:sp>
      <p:sp>
        <p:nvSpPr>
          <p:cNvPr id="292194983" name="Content Placeholder 1"/>
          <p:cNvSpPr>
            <a:spLocks noGrp="1"/>
          </p:cNvSpPr>
          <p:nvPr>
            <p:ph idx="1"/>
          </p:nvPr>
        </p:nvSpPr>
        <p:spPr bwMode="auto">
          <a:xfrm>
            <a:off x="205097" y="1136590"/>
            <a:ext cx="8853442" cy="4153254"/>
          </a:xfrm>
        </p:spPr>
        <p:txBody>
          <a:bodyPr>
            <a:normAutofit/>
          </a:bodyPr>
          <a:lstStyle/>
          <a:p>
            <a:pPr marL="0" indent="0">
              <a:buFont typeface="Wingdings"/>
              <a:buNone/>
              <a:defRPr/>
            </a:pPr>
            <a:endParaRPr sz="2800">
              <a:latin typeface="Arial"/>
              <a:cs typeface="Arial"/>
            </a:endParaRPr>
          </a:p>
          <a:p>
            <a:pPr marL="0" indent="0">
              <a:buFont typeface="Wingdings"/>
              <a:buNone/>
              <a:defRPr/>
            </a:pPr>
            <a:r>
              <a:rPr sz="2800" b="0" i="0" u="none">
                <a:solidFill>
                  <a:srgbClr val="000000"/>
                </a:solidFill>
                <a:latin typeface="Arial"/>
                <a:ea typeface="Arial"/>
                <a:cs typeface="Arial"/>
              </a:rPr>
              <a:t>Strategic Human Resource Management (SHRM) aligns human resource practices with an organisation’s long-term strategic goals. It emphasises proactive management of people to gain competitive advantage.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2194983">
                                            <p:txEl>
                                              <p:pRg st="0" end="0"/>
                                            </p:txEl>
                                          </p:spTgt>
                                        </p:tgtEl>
                                        <p:attrNameLst>
                                          <p:attrName>style.visibility</p:attrName>
                                        </p:attrNameLst>
                                      </p:cBhvr>
                                      <p:to>
                                        <p:strVal val="visible"/>
                                      </p:to>
                                    </p:set>
                                    <p:animEffect transition="in" filter="fade">
                                      <p:cBhvr>
                                        <p:cTn id="7" dur="500"/>
                                        <p:tgtEl>
                                          <p:spTgt spid="29219498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92194983">
                                            <p:txEl>
                                              <p:pRg st="1" end="1"/>
                                            </p:txEl>
                                          </p:spTgt>
                                        </p:tgtEl>
                                        <p:attrNameLst>
                                          <p:attrName>style.visibility</p:attrName>
                                        </p:attrNameLst>
                                      </p:cBhvr>
                                      <p:to>
                                        <p:strVal val="visible"/>
                                      </p:to>
                                    </p:set>
                                    <p:animEffect transition="in" filter="fade">
                                      <p:cBhvr>
                                        <p:cTn id="10" dur="500"/>
                                        <p:tgtEl>
                                          <p:spTgt spid="29219498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92194983">
                                            <p:txEl>
                                              <p:pRg st="2" end="2"/>
                                            </p:txEl>
                                          </p:spTgt>
                                        </p:tgtEl>
                                        <p:attrNameLst>
                                          <p:attrName>style.visibility</p:attrName>
                                        </p:attrNameLst>
                                      </p:cBhvr>
                                      <p:to>
                                        <p:strVal val="visible"/>
                                      </p:to>
                                    </p:set>
                                    <p:animEffect transition="in" filter="fade">
                                      <p:cBhvr>
                                        <p:cTn id="13" dur="500"/>
                                        <p:tgtEl>
                                          <p:spTgt spid="29219498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92194983">
                                            <p:txEl>
                                              <p:pRg st="3" end="3"/>
                                            </p:txEl>
                                          </p:spTgt>
                                        </p:tgtEl>
                                        <p:attrNameLst>
                                          <p:attrName>style.visibility</p:attrName>
                                        </p:attrNameLst>
                                      </p:cBhvr>
                                      <p:to>
                                        <p:strVal val="visible"/>
                                      </p:to>
                                    </p:set>
                                    <p:animEffect transition="in" filter="fade">
                                      <p:cBhvr>
                                        <p:cTn id="16" dur="500"/>
                                        <p:tgtEl>
                                          <p:spTgt spid="29219498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292194983">
                                            <p:txEl>
                                              <p:pRg st="4" end="4"/>
                                            </p:txEl>
                                          </p:spTgt>
                                        </p:tgtEl>
                                        <p:attrNameLst>
                                          <p:attrName>style.visibility</p:attrName>
                                        </p:attrNameLst>
                                      </p:cBhvr>
                                      <p:to>
                                        <p:strVal val="visible"/>
                                      </p:to>
                                    </p:set>
                                    <p:animEffect transition="in" filter="fade">
                                      <p:cBhvr>
                                        <p:cTn id="19" dur="500"/>
                                        <p:tgtEl>
                                          <p:spTgt spid="29219498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292194983">
                                            <p:txEl>
                                              <p:pRg st="6" end="6"/>
                                            </p:txEl>
                                          </p:spTgt>
                                        </p:tgtEl>
                                        <p:attrNameLst>
                                          <p:attrName>style.visibility</p:attrName>
                                        </p:attrNameLst>
                                      </p:cBhvr>
                                      <p:to>
                                        <p:strVal val="visible"/>
                                      </p:to>
                                    </p:set>
                                    <p:animEffect transition="in" filter="fade">
                                      <p:cBhvr>
                                        <p:cTn id="22" dur="500"/>
                                        <p:tgtEl>
                                          <p:spTgt spid="29219498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34244469" name="Title 2"/>
          <p:cNvSpPr>
            <a:spLocks noGrp="1"/>
          </p:cNvSpPr>
          <p:nvPr>
            <p:ph type="title"/>
          </p:nvPr>
        </p:nvSpPr>
        <p:spPr bwMode="auto"/>
        <p:txBody>
          <a:bodyPr>
            <a:normAutofit/>
          </a:bodyPr>
          <a:lstStyle/>
          <a:p>
            <a:pPr lvl="0">
              <a:defRPr/>
            </a:pPr>
            <a:r>
              <a:rPr lang="en-GB" sz="3600" b="1">
                <a:solidFill>
                  <a:srgbClr val="00B0F0"/>
                </a:solidFill>
                <a:latin typeface="Corbel"/>
              </a:rPr>
              <a:t>What is SHRM? (cont.)</a:t>
            </a:r>
            <a:endParaRPr sz="2400" b="1">
              <a:solidFill>
                <a:srgbClr val="00B0F0"/>
              </a:solidFill>
              <a:latin typeface="Corbel"/>
            </a:endParaRPr>
          </a:p>
        </p:txBody>
      </p:sp>
      <p:sp>
        <p:nvSpPr>
          <p:cNvPr id="205625360" name="Content Placeholder 1"/>
          <p:cNvSpPr>
            <a:spLocks noGrp="1"/>
          </p:cNvSpPr>
          <p:nvPr>
            <p:ph idx="1"/>
          </p:nvPr>
        </p:nvSpPr>
        <p:spPr bwMode="auto">
          <a:xfrm>
            <a:off x="205097" y="1136590"/>
            <a:ext cx="8853442" cy="4153254"/>
          </a:xfrm>
        </p:spPr>
        <p:txBody>
          <a:bodyPr vertOverflow="overflow" horzOverflow="overflow" vert="horz" wrap="square" lIns="91440" tIns="45720" rIns="91440" bIns="45720" numCol="1" spcCol="0" rtlCol="0" fromWordArt="0" anchor="t" anchorCtr="0" forceAA="0" compatLnSpc="0">
            <a:normAutofit/>
          </a:bodyPr>
          <a:lstStyle/>
          <a:p>
            <a:pPr marL="0" indent="0">
              <a:buFont typeface="Wingdings"/>
              <a:buNone/>
              <a:defRPr/>
            </a:pPr>
            <a:endParaRPr sz="2800">
              <a:latin typeface="Arial"/>
              <a:cs typeface="Arial"/>
            </a:endParaRPr>
          </a:p>
          <a:p>
            <a:pPr>
              <a:lnSpc>
                <a:spcPct val="114999"/>
              </a:lnSpc>
              <a:defRPr/>
            </a:pPr>
            <a:r>
              <a:rPr sz="2800" b="0" i="0" u="none">
                <a:solidFill>
                  <a:srgbClr val="000000"/>
                </a:solidFill>
                <a:latin typeface="Arial"/>
                <a:ea typeface="Arial"/>
                <a:cs typeface="Arial"/>
              </a:rPr>
              <a:t>SHRM integrates HRM with strategic planning to improve organisational performance.</a:t>
            </a:r>
            <a:endParaRPr sz="2800">
              <a:latin typeface="Arial"/>
              <a:cs typeface="Arial"/>
            </a:endParaRPr>
          </a:p>
          <a:p>
            <a:pPr>
              <a:lnSpc>
                <a:spcPct val="114999"/>
              </a:lnSpc>
              <a:defRPr/>
            </a:pPr>
            <a:r>
              <a:rPr sz="2800" b="0" i="0" u="none">
                <a:solidFill>
                  <a:srgbClr val="000000"/>
                </a:solidFill>
                <a:latin typeface="Arial"/>
                <a:ea typeface="Arial"/>
                <a:cs typeface="Arial"/>
              </a:rPr>
              <a:t>Focuses on long-term workforce planning, talent optimisation, and organisational capability building.</a:t>
            </a:r>
            <a:endParaRPr sz="2800">
              <a:latin typeface="Arial"/>
              <a:cs typeface="Arial"/>
            </a:endParaRPr>
          </a:p>
          <a:p>
            <a:pPr>
              <a:lnSpc>
                <a:spcPct val="114999"/>
              </a:lnSpc>
              <a:defRPr/>
            </a:pPr>
            <a:r>
              <a:rPr sz="2800" b="0" i="0" u="none">
                <a:solidFill>
                  <a:srgbClr val="000000"/>
                </a:solidFill>
                <a:latin typeface="Arial"/>
                <a:ea typeface="Arial"/>
                <a:cs typeface="Arial"/>
              </a:rPr>
              <a:t>Moves beyond administrative HR to strategic partnership</a:t>
            </a:r>
            <a:r>
              <a:rPr lang="en-GB" sz="2800" b="0" i="0" u="none">
                <a:solidFill>
                  <a:srgbClr val="000000"/>
                </a:solidFill>
                <a:latin typeface="Arial"/>
                <a:ea typeface="Arial"/>
                <a:cs typeface="Arial"/>
              </a:rPr>
              <a:t>.</a:t>
            </a:r>
            <a:endParaRPr sz="2800" b="0" i="0" u="none">
              <a:solidFill>
                <a:srgbClr val="000000"/>
              </a:solidFill>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625360">
                                            <p:txEl>
                                              <p:pRg st="0" end="0"/>
                                            </p:txEl>
                                          </p:spTgt>
                                        </p:tgtEl>
                                        <p:attrNameLst>
                                          <p:attrName>style.visibility</p:attrName>
                                        </p:attrNameLst>
                                      </p:cBhvr>
                                      <p:to>
                                        <p:strVal val="visible"/>
                                      </p:to>
                                    </p:set>
                                    <p:animEffect transition="in" filter="fade">
                                      <p:cBhvr>
                                        <p:cTn id="7" dur="500"/>
                                        <p:tgtEl>
                                          <p:spTgt spid="20562536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05625360">
                                            <p:txEl>
                                              <p:pRg st="1" end="1"/>
                                            </p:txEl>
                                          </p:spTgt>
                                        </p:tgtEl>
                                        <p:attrNameLst>
                                          <p:attrName>style.visibility</p:attrName>
                                        </p:attrNameLst>
                                      </p:cBhvr>
                                      <p:to>
                                        <p:strVal val="visible"/>
                                      </p:to>
                                    </p:set>
                                    <p:animEffect transition="in" filter="fade">
                                      <p:cBhvr>
                                        <p:cTn id="10" dur="500"/>
                                        <p:tgtEl>
                                          <p:spTgt spid="205625360">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05625360">
                                            <p:txEl>
                                              <p:pRg st="2" end="2"/>
                                            </p:txEl>
                                          </p:spTgt>
                                        </p:tgtEl>
                                        <p:attrNameLst>
                                          <p:attrName>style.visibility</p:attrName>
                                        </p:attrNameLst>
                                      </p:cBhvr>
                                      <p:to>
                                        <p:strVal val="visible"/>
                                      </p:to>
                                    </p:set>
                                    <p:animEffect transition="in" filter="fade">
                                      <p:cBhvr>
                                        <p:cTn id="13" dur="500"/>
                                        <p:tgtEl>
                                          <p:spTgt spid="205625360">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05625360">
                                            <p:txEl>
                                              <p:pRg st="3" end="3"/>
                                            </p:txEl>
                                          </p:spTgt>
                                        </p:tgtEl>
                                        <p:attrNameLst>
                                          <p:attrName>style.visibility</p:attrName>
                                        </p:attrNameLst>
                                      </p:cBhvr>
                                      <p:to>
                                        <p:strVal val="visible"/>
                                      </p:to>
                                    </p:set>
                                    <p:animEffect transition="in" filter="fade">
                                      <p:cBhvr>
                                        <p:cTn id="16" dur="500"/>
                                        <p:tgtEl>
                                          <p:spTgt spid="205625360">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205625360">
                                            <p:txEl>
                                              <p:pRg st="4" end="4"/>
                                            </p:txEl>
                                          </p:spTgt>
                                        </p:tgtEl>
                                        <p:attrNameLst>
                                          <p:attrName>style.visibility</p:attrName>
                                        </p:attrNameLst>
                                      </p:cBhvr>
                                      <p:to>
                                        <p:strVal val="visible"/>
                                      </p:to>
                                    </p:set>
                                    <p:animEffect transition="in" filter="fade">
                                      <p:cBhvr>
                                        <p:cTn id="19" dur="500"/>
                                        <p:tgtEl>
                                          <p:spTgt spid="205625360">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205625360">
                                            <p:txEl>
                                              <p:pRg st="6" end="6"/>
                                            </p:txEl>
                                          </p:spTgt>
                                        </p:tgtEl>
                                        <p:attrNameLst>
                                          <p:attrName>style.visibility</p:attrName>
                                        </p:attrNameLst>
                                      </p:cBhvr>
                                      <p:to>
                                        <p:strVal val="visible"/>
                                      </p:to>
                                    </p:set>
                                    <p:animEffect transition="in" filter="fade">
                                      <p:cBhvr>
                                        <p:cTn id="22" dur="500"/>
                                        <p:tgtEl>
                                          <p:spTgt spid="20562536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09432355" name="Title 2"/>
          <p:cNvSpPr>
            <a:spLocks noGrp="1"/>
          </p:cNvSpPr>
          <p:nvPr>
            <p:ph type="title"/>
          </p:nvPr>
        </p:nvSpPr>
        <p:spPr bwMode="auto"/>
        <p:txBody>
          <a:bodyPr>
            <a:normAutofit/>
          </a:bodyPr>
          <a:lstStyle/>
          <a:p>
            <a:pPr lvl="0">
              <a:defRPr/>
            </a:pPr>
            <a:r>
              <a:rPr lang="en-GB" sz="3600" b="1">
                <a:solidFill>
                  <a:srgbClr val="00B0F0"/>
                </a:solidFill>
                <a:latin typeface="Corbel"/>
              </a:rPr>
              <a:t>Why SHRM matters</a:t>
            </a:r>
            <a:endParaRPr sz="2400" b="1">
              <a:solidFill>
                <a:srgbClr val="00B0F0"/>
              </a:solidFill>
              <a:latin typeface="Corbel"/>
            </a:endParaRPr>
          </a:p>
        </p:txBody>
      </p:sp>
      <p:sp>
        <p:nvSpPr>
          <p:cNvPr id="1606058981" name="Content Placeholder 1"/>
          <p:cNvSpPr>
            <a:spLocks noGrp="1"/>
          </p:cNvSpPr>
          <p:nvPr>
            <p:ph idx="1"/>
          </p:nvPr>
        </p:nvSpPr>
        <p:spPr bwMode="auto">
          <a:xfrm>
            <a:off x="205097" y="1136590"/>
            <a:ext cx="8853442" cy="4153254"/>
          </a:xfrm>
        </p:spPr>
        <p:txBody>
          <a:bodyPr>
            <a:normAutofit/>
          </a:bodyPr>
          <a:lstStyle/>
          <a:p>
            <a:pPr>
              <a:defRPr/>
            </a:pPr>
            <a:endParaRPr sz="2800">
              <a:latin typeface="Arial"/>
              <a:cs typeface="Arial"/>
            </a:endParaRPr>
          </a:p>
          <a:p>
            <a:pPr>
              <a:defRPr/>
            </a:pPr>
            <a:r>
              <a:rPr sz="2800" b="0" i="0" u="none">
                <a:solidFill>
                  <a:srgbClr val="000000"/>
                </a:solidFill>
                <a:latin typeface="Arial"/>
                <a:ea typeface="Arial"/>
                <a:cs typeface="Arial"/>
              </a:rPr>
              <a:t>Enhances organisational agility.</a:t>
            </a:r>
          </a:p>
          <a:p>
            <a:pPr marL="0" indent="0">
              <a:buFont typeface="Arial"/>
              <a:buNone/>
              <a:defRPr/>
            </a:pPr>
            <a:endParaRPr sz="2800" b="0" i="0" u="none">
              <a:solidFill>
                <a:srgbClr val="000000"/>
              </a:solidFill>
              <a:latin typeface="Arial"/>
              <a:ea typeface="Arial"/>
              <a:cs typeface="Arial"/>
            </a:endParaRPr>
          </a:p>
          <a:p>
            <a:pPr>
              <a:defRPr/>
            </a:pPr>
            <a:r>
              <a:rPr sz="2800" b="0" i="0" u="none">
                <a:solidFill>
                  <a:srgbClr val="000000"/>
                </a:solidFill>
                <a:latin typeface="Arial"/>
                <a:ea typeface="Arial"/>
                <a:cs typeface="Arial"/>
              </a:rPr>
              <a:t>Builds sustainable competitive advantage through people (Barney, 1991).</a:t>
            </a:r>
          </a:p>
          <a:p>
            <a:pPr marL="0" indent="0">
              <a:buFont typeface="Arial"/>
              <a:buNone/>
              <a:defRPr/>
            </a:pPr>
            <a:endParaRPr sz="2800">
              <a:latin typeface="Arial"/>
              <a:cs typeface="Arial"/>
            </a:endParaRPr>
          </a:p>
          <a:p>
            <a:pPr>
              <a:defRPr/>
            </a:pPr>
            <a:r>
              <a:rPr sz="2800" b="0" i="0" u="none">
                <a:solidFill>
                  <a:srgbClr val="000000"/>
                </a:solidFill>
                <a:latin typeface="Arial"/>
                <a:ea typeface="Arial"/>
                <a:cs typeface="Arial"/>
              </a:rPr>
              <a:t>Supports innovation, productivity, and culture.</a:t>
            </a:r>
            <a:endParaRPr sz="2800">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06058981">
                                            <p:txEl>
                                              <p:pRg st="0" end="0"/>
                                            </p:txEl>
                                          </p:spTgt>
                                        </p:tgtEl>
                                        <p:attrNameLst>
                                          <p:attrName>style.visibility</p:attrName>
                                        </p:attrNameLst>
                                      </p:cBhvr>
                                      <p:to>
                                        <p:strVal val="visible"/>
                                      </p:to>
                                    </p:set>
                                    <p:animEffect transition="in" filter="fade">
                                      <p:cBhvr>
                                        <p:cTn id="7" dur="500"/>
                                        <p:tgtEl>
                                          <p:spTgt spid="160605898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606058981">
                                            <p:txEl>
                                              <p:pRg st="1" end="1"/>
                                            </p:txEl>
                                          </p:spTgt>
                                        </p:tgtEl>
                                        <p:attrNameLst>
                                          <p:attrName>style.visibility</p:attrName>
                                        </p:attrNameLst>
                                      </p:cBhvr>
                                      <p:to>
                                        <p:strVal val="visible"/>
                                      </p:to>
                                    </p:set>
                                    <p:animEffect transition="in" filter="fade">
                                      <p:cBhvr>
                                        <p:cTn id="10" dur="500"/>
                                        <p:tgtEl>
                                          <p:spTgt spid="160605898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606058981">
                                            <p:txEl>
                                              <p:pRg st="2" end="2"/>
                                            </p:txEl>
                                          </p:spTgt>
                                        </p:tgtEl>
                                        <p:attrNameLst>
                                          <p:attrName>style.visibility</p:attrName>
                                        </p:attrNameLst>
                                      </p:cBhvr>
                                      <p:to>
                                        <p:strVal val="visible"/>
                                      </p:to>
                                    </p:set>
                                    <p:animEffect transition="in" filter="fade">
                                      <p:cBhvr>
                                        <p:cTn id="13" dur="500"/>
                                        <p:tgtEl>
                                          <p:spTgt spid="160605898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606058981">
                                            <p:txEl>
                                              <p:pRg st="3" end="3"/>
                                            </p:txEl>
                                          </p:spTgt>
                                        </p:tgtEl>
                                        <p:attrNameLst>
                                          <p:attrName>style.visibility</p:attrName>
                                        </p:attrNameLst>
                                      </p:cBhvr>
                                      <p:to>
                                        <p:strVal val="visible"/>
                                      </p:to>
                                    </p:set>
                                    <p:animEffect transition="in" filter="fade">
                                      <p:cBhvr>
                                        <p:cTn id="16" dur="500"/>
                                        <p:tgtEl>
                                          <p:spTgt spid="160605898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606058981">
                                            <p:txEl>
                                              <p:pRg st="4" end="4"/>
                                            </p:txEl>
                                          </p:spTgt>
                                        </p:tgtEl>
                                        <p:attrNameLst>
                                          <p:attrName>style.visibility</p:attrName>
                                        </p:attrNameLst>
                                      </p:cBhvr>
                                      <p:to>
                                        <p:strVal val="visible"/>
                                      </p:to>
                                    </p:set>
                                    <p:animEffect transition="in" filter="fade">
                                      <p:cBhvr>
                                        <p:cTn id="19" dur="500"/>
                                        <p:tgtEl>
                                          <p:spTgt spid="160605898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606058981">
                                            <p:txEl>
                                              <p:pRg st="6" end="6"/>
                                            </p:txEl>
                                          </p:spTgt>
                                        </p:tgtEl>
                                        <p:attrNameLst>
                                          <p:attrName>style.visibility</p:attrName>
                                        </p:attrNameLst>
                                      </p:cBhvr>
                                      <p:to>
                                        <p:strVal val="visible"/>
                                      </p:to>
                                    </p:set>
                                    <p:animEffect transition="in" filter="fade">
                                      <p:cBhvr>
                                        <p:cTn id="22" dur="500"/>
                                        <p:tgtEl>
                                          <p:spTgt spid="160605898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38722270" name="Title 2"/>
          <p:cNvSpPr>
            <a:spLocks noGrp="1"/>
          </p:cNvSpPr>
          <p:nvPr>
            <p:ph type="title"/>
          </p:nvPr>
        </p:nvSpPr>
        <p:spPr bwMode="auto"/>
        <p:txBody>
          <a:bodyPr>
            <a:normAutofit/>
          </a:bodyPr>
          <a:lstStyle/>
          <a:p>
            <a:pPr lvl="0">
              <a:defRPr/>
            </a:pPr>
            <a:r>
              <a:rPr lang="en-GB" sz="3600" b="1">
                <a:solidFill>
                  <a:srgbClr val="00B0F0"/>
                </a:solidFill>
                <a:latin typeface="Corbel"/>
              </a:rPr>
              <a:t>Theoretical Foundations of SHRM</a:t>
            </a:r>
            <a:endParaRPr sz="2400" b="1">
              <a:solidFill>
                <a:srgbClr val="00B0F0"/>
              </a:solidFill>
              <a:latin typeface="Corbel"/>
            </a:endParaRPr>
          </a:p>
        </p:txBody>
      </p:sp>
      <p:sp>
        <p:nvSpPr>
          <p:cNvPr id="1473983227" name="Content Placeholder 1"/>
          <p:cNvSpPr>
            <a:spLocks noGrp="1"/>
          </p:cNvSpPr>
          <p:nvPr>
            <p:ph idx="1"/>
          </p:nvPr>
        </p:nvSpPr>
        <p:spPr bwMode="auto">
          <a:xfrm>
            <a:off x="205097" y="1136590"/>
            <a:ext cx="8853442" cy="4153254"/>
          </a:xfrm>
        </p:spPr>
        <p:txBody>
          <a:bodyPr vertOverflow="overflow" horzOverflow="overflow" vert="horz" wrap="square" lIns="91440" tIns="45720" rIns="91440" bIns="45720" numCol="1" spcCol="0" rtlCol="0" fromWordArt="0" anchor="t" anchorCtr="0" forceAA="0" compatLnSpc="0">
            <a:normAutofit fontScale="77500" lnSpcReduction="20000"/>
          </a:bodyPr>
          <a:lstStyle/>
          <a:p>
            <a:pPr>
              <a:lnSpc>
                <a:spcPct val="100000"/>
              </a:lnSpc>
              <a:defRPr/>
            </a:pPr>
            <a:r>
              <a:rPr sz="2600" b="1" i="0" u="none" dirty="0">
                <a:solidFill>
                  <a:srgbClr val="000000"/>
                </a:solidFill>
                <a:latin typeface="Arial"/>
                <a:ea typeface="Arial"/>
                <a:cs typeface="Arial"/>
              </a:rPr>
              <a:t>Resource-Based View (RBV)</a:t>
            </a:r>
            <a:endParaRPr sz="2600" dirty="0">
              <a:latin typeface="Arial"/>
              <a:cs typeface="Arial"/>
            </a:endParaRPr>
          </a:p>
          <a:p>
            <a:pPr>
              <a:lnSpc>
                <a:spcPct val="100000"/>
              </a:lnSpc>
              <a:buFont typeface="Arial"/>
              <a:buChar char="–"/>
              <a:defRPr/>
            </a:pPr>
            <a:r>
              <a:rPr sz="2600" b="0" i="0" u="none" dirty="0" err="1">
                <a:solidFill>
                  <a:srgbClr val="000000"/>
                </a:solidFill>
                <a:latin typeface="Arial"/>
                <a:ea typeface="Arial"/>
                <a:cs typeface="Arial"/>
              </a:rPr>
              <a:t>Organisations</a:t>
            </a:r>
            <a:r>
              <a:rPr sz="2600" b="0" i="0" u="none" dirty="0">
                <a:solidFill>
                  <a:srgbClr val="000000"/>
                </a:solidFill>
                <a:latin typeface="Arial"/>
                <a:ea typeface="Arial"/>
                <a:cs typeface="Arial"/>
              </a:rPr>
              <a:t> gain advantage through </a:t>
            </a:r>
            <a:r>
              <a:rPr sz="2600" b="1" i="0" u="none" dirty="0">
                <a:solidFill>
                  <a:srgbClr val="000000"/>
                </a:solidFill>
                <a:latin typeface="Arial"/>
                <a:ea typeface="Arial"/>
                <a:cs typeface="Arial"/>
              </a:rPr>
              <a:t>valuable</a:t>
            </a:r>
            <a:r>
              <a:rPr sz="2600" b="0" i="0" u="none" dirty="0">
                <a:solidFill>
                  <a:srgbClr val="000000"/>
                </a:solidFill>
                <a:latin typeface="Arial"/>
                <a:ea typeface="Arial"/>
                <a:cs typeface="Arial"/>
              </a:rPr>
              <a:t>, </a:t>
            </a:r>
            <a:r>
              <a:rPr sz="2600" b="1" i="0" u="none" dirty="0">
                <a:solidFill>
                  <a:srgbClr val="000000"/>
                </a:solidFill>
                <a:latin typeface="Arial"/>
                <a:ea typeface="Arial"/>
                <a:cs typeface="Arial"/>
              </a:rPr>
              <a:t>rare</a:t>
            </a:r>
            <a:r>
              <a:rPr sz="2600" b="0" i="0" u="none" dirty="0">
                <a:solidFill>
                  <a:srgbClr val="000000"/>
                </a:solidFill>
                <a:latin typeface="Arial"/>
                <a:ea typeface="Arial"/>
                <a:cs typeface="Arial"/>
              </a:rPr>
              <a:t>, </a:t>
            </a:r>
            <a:r>
              <a:rPr sz="2600" b="1" i="0" u="none" dirty="0">
                <a:solidFill>
                  <a:srgbClr val="000000"/>
                </a:solidFill>
                <a:latin typeface="Arial"/>
                <a:ea typeface="Arial"/>
                <a:cs typeface="Arial"/>
              </a:rPr>
              <a:t>inimitable</a:t>
            </a:r>
            <a:r>
              <a:rPr sz="2600" b="0" i="0" u="none" dirty="0">
                <a:solidFill>
                  <a:srgbClr val="000000"/>
                </a:solidFill>
                <a:latin typeface="Arial"/>
                <a:ea typeface="Arial"/>
                <a:cs typeface="Arial"/>
              </a:rPr>
              <a:t>,</a:t>
            </a:r>
            <a:r>
              <a:rPr lang="en-GB" sz="2600" b="0" i="0" u="none" dirty="0">
                <a:solidFill>
                  <a:srgbClr val="000000"/>
                </a:solidFill>
                <a:latin typeface="Arial"/>
                <a:ea typeface="Arial"/>
                <a:cs typeface="Arial"/>
              </a:rPr>
              <a:t> </a:t>
            </a:r>
            <a:r>
              <a:rPr lang="en-GB" sz="2600" b="1" i="0" u="none" dirty="0">
                <a:solidFill>
                  <a:srgbClr val="000000"/>
                </a:solidFill>
                <a:latin typeface="Arial"/>
                <a:ea typeface="Arial"/>
                <a:cs typeface="Arial"/>
              </a:rPr>
              <a:t>organised</a:t>
            </a:r>
            <a:r>
              <a:rPr sz="2600" b="1" i="0" u="none" dirty="0">
                <a:solidFill>
                  <a:srgbClr val="000000"/>
                </a:solidFill>
                <a:latin typeface="Arial"/>
                <a:ea typeface="Arial"/>
                <a:cs typeface="Arial"/>
              </a:rPr>
              <a:t> </a:t>
            </a:r>
            <a:r>
              <a:rPr sz="2600" b="0" i="0" u="none" dirty="0">
                <a:solidFill>
                  <a:srgbClr val="000000"/>
                </a:solidFill>
                <a:latin typeface="Arial"/>
                <a:ea typeface="Arial"/>
                <a:cs typeface="Arial"/>
              </a:rPr>
              <a:t>resources (Barney, 1991).</a:t>
            </a:r>
            <a:endParaRPr sz="2600" dirty="0">
              <a:latin typeface="Arial"/>
              <a:cs typeface="Arial"/>
            </a:endParaRPr>
          </a:p>
          <a:p>
            <a:pPr marL="0" indent="0">
              <a:lnSpc>
                <a:spcPct val="100000"/>
              </a:lnSpc>
              <a:buNone/>
              <a:defRPr/>
            </a:pPr>
            <a:endParaRPr sz="2600" dirty="0">
              <a:latin typeface="Arial"/>
              <a:cs typeface="Arial"/>
            </a:endParaRPr>
          </a:p>
          <a:p>
            <a:pPr>
              <a:lnSpc>
                <a:spcPct val="100000"/>
              </a:lnSpc>
              <a:defRPr/>
            </a:pPr>
            <a:r>
              <a:rPr sz="2600" b="1" i="0" u="none" dirty="0">
                <a:solidFill>
                  <a:srgbClr val="000000"/>
                </a:solidFill>
                <a:latin typeface="Arial"/>
                <a:ea typeface="Arial"/>
                <a:cs typeface="Arial"/>
              </a:rPr>
              <a:t>Human Capital Theory</a:t>
            </a:r>
            <a:endParaRPr sz="2600" dirty="0">
              <a:latin typeface="Arial"/>
              <a:cs typeface="Arial"/>
            </a:endParaRPr>
          </a:p>
          <a:p>
            <a:pPr>
              <a:lnSpc>
                <a:spcPct val="100000"/>
              </a:lnSpc>
              <a:buFont typeface="Arial"/>
              <a:buChar char="–"/>
              <a:defRPr/>
            </a:pPr>
            <a:r>
              <a:rPr sz="2600" b="0" i="0" u="none" dirty="0">
                <a:solidFill>
                  <a:srgbClr val="000000"/>
                </a:solidFill>
                <a:latin typeface="Arial"/>
                <a:ea typeface="Arial"/>
                <a:cs typeface="Arial"/>
              </a:rPr>
              <a:t>Employees’ knowledge, skills, and abilities drive </a:t>
            </a:r>
            <a:r>
              <a:rPr sz="2600" b="0" i="0" u="none" dirty="0" err="1">
                <a:solidFill>
                  <a:srgbClr val="000000"/>
                </a:solidFill>
                <a:latin typeface="Arial"/>
                <a:ea typeface="Arial"/>
                <a:cs typeface="Arial"/>
              </a:rPr>
              <a:t>organisational</a:t>
            </a:r>
            <a:r>
              <a:rPr sz="2600" b="0" i="0" u="none" dirty="0">
                <a:solidFill>
                  <a:srgbClr val="000000"/>
                </a:solidFill>
                <a:latin typeface="Arial"/>
                <a:ea typeface="Arial"/>
                <a:cs typeface="Arial"/>
              </a:rPr>
              <a:t> performance (Becker, 1964).</a:t>
            </a:r>
            <a:endParaRPr lang="en-GB" sz="2600" b="0" i="0" u="none" dirty="0">
              <a:solidFill>
                <a:srgbClr val="000000"/>
              </a:solidFill>
              <a:latin typeface="Arial"/>
              <a:ea typeface="Arial"/>
              <a:cs typeface="Arial"/>
            </a:endParaRPr>
          </a:p>
          <a:p>
            <a:pPr marL="0" indent="0">
              <a:lnSpc>
                <a:spcPct val="100000"/>
              </a:lnSpc>
              <a:buNone/>
              <a:defRPr/>
            </a:pPr>
            <a:endParaRPr sz="2600" dirty="0">
              <a:latin typeface="Arial"/>
              <a:cs typeface="Arial"/>
            </a:endParaRPr>
          </a:p>
          <a:p>
            <a:pPr>
              <a:lnSpc>
                <a:spcPct val="100000"/>
              </a:lnSpc>
              <a:defRPr/>
            </a:pPr>
            <a:r>
              <a:rPr sz="2600" b="1" i="0" u="none" dirty="0" err="1">
                <a:solidFill>
                  <a:srgbClr val="000000"/>
                </a:solidFill>
                <a:latin typeface="Arial"/>
                <a:ea typeface="Arial"/>
                <a:cs typeface="Arial"/>
              </a:rPr>
              <a:t>Behavioural</a:t>
            </a:r>
            <a:r>
              <a:rPr sz="2600" b="1" i="0" u="none" dirty="0">
                <a:solidFill>
                  <a:srgbClr val="000000"/>
                </a:solidFill>
                <a:latin typeface="Arial"/>
                <a:ea typeface="Arial"/>
                <a:cs typeface="Arial"/>
              </a:rPr>
              <a:t> Perspective</a:t>
            </a:r>
            <a:endParaRPr sz="2600" dirty="0">
              <a:latin typeface="Arial"/>
              <a:cs typeface="Arial"/>
            </a:endParaRPr>
          </a:p>
          <a:p>
            <a:pPr>
              <a:lnSpc>
                <a:spcPct val="100000"/>
              </a:lnSpc>
              <a:buFont typeface="Arial"/>
              <a:buChar char="–"/>
              <a:defRPr/>
            </a:pPr>
            <a:r>
              <a:rPr sz="2600" b="0" i="0" u="none" dirty="0">
                <a:solidFill>
                  <a:srgbClr val="000000"/>
                </a:solidFill>
                <a:latin typeface="Arial"/>
                <a:ea typeface="Arial"/>
                <a:cs typeface="Arial"/>
              </a:rPr>
              <a:t>HR practices shape employee </a:t>
            </a:r>
            <a:r>
              <a:rPr sz="2600" b="0" i="0" u="none" dirty="0" err="1">
                <a:solidFill>
                  <a:srgbClr val="000000"/>
                </a:solidFill>
                <a:latin typeface="Arial"/>
                <a:ea typeface="Arial"/>
                <a:cs typeface="Arial"/>
              </a:rPr>
              <a:t>behaviours</a:t>
            </a:r>
            <a:r>
              <a:rPr sz="2600" b="0" i="0" u="none" dirty="0">
                <a:solidFill>
                  <a:srgbClr val="000000"/>
                </a:solidFill>
                <a:latin typeface="Arial"/>
                <a:ea typeface="Arial"/>
                <a:cs typeface="Arial"/>
              </a:rPr>
              <a:t> that support strategic goals (Jackson, Schuler &amp; Rivero, 1989).</a:t>
            </a:r>
            <a:endParaRPr sz="2600" dirty="0">
              <a:latin typeface="Arial"/>
              <a:cs typeface="Arial"/>
            </a:endParaRPr>
          </a:p>
          <a:p>
            <a:pPr marL="0" indent="0">
              <a:lnSpc>
                <a:spcPct val="100000"/>
              </a:lnSpc>
              <a:buFont typeface="Arial"/>
              <a:buNone/>
              <a:defRPr/>
            </a:pPr>
            <a:endParaRPr sz="2600" dirty="0">
              <a:latin typeface="Arial"/>
              <a:cs typeface="Arial"/>
            </a:endParaRPr>
          </a:p>
          <a:p>
            <a:pPr marL="0" indent="0">
              <a:lnSpc>
                <a:spcPct val="100000"/>
              </a:lnSpc>
              <a:buFont typeface="Arial"/>
              <a:buNone/>
              <a:defRPr/>
            </a:pPr>
            <a:r>
              <a:rPr sz="2600" b="1" i="0" u="none" dirty="0">
                <a:solidFill>
                  <a:srgbClr val="000000"/>
                </a:solidFill>
                <a:latin typeface="Arial"/>
                <a:ea typeface="Arial"/>
                <a:cs typeface="Arial"/>
              </a:rPr>
              <a:t>Best Fit vs Best Practice</a:t>
            </a:r>
          </a:p>
          <a:p>
            <a:pPr>
              <a:lnSpc>
                <a:spcPct val="100000"/>
              </a:lnSpc>
              <a:buFont typeface="Arial"/>
              <a:buChar char="–"/>
              <a:defRPr/>
            </a:pPr>
            <a:r>
              <a:rPr sz="2600" b="0" i="1" u="none" dirty="0">
                <a:solidFill>
                  <a:srgbClr val="000000"/>
                </a:solidFill>
                <a:latin typeface="Arial"/>
                <a:ea typeface="Arial"/>
                <a:cs typeface="Arial"/>
              </a:rPr>
              <a:t>Best Fit</a:t>
            </a:r>
            <a:r>
              <a:rPr sz="2600" b="1" i="0" u="none" dirty="0">
                <a:solidFill>
                  <a:srgbClr val="000000"/>
                </a:solidFill>
                <a:latin typeface="Arial"/>
                <a:ea typeface="Arial"/>
                <a:cs typeface="Arial"/>
              </a:rPr>
              <a:t>:</a:t>
            </a:r>
            <a:r>
              <a:rPr sz="2600" b="0" i="0" u="none" dirty="0">
                <a:solidFill>
                  <a:srgbClr val="000000"/>
                </a:solidFill>
                <a:latin typeface="Arial"/>
                <a:ea typeface="Arial"/>
                <a:cs typeface="Arial"/>
              </a:rPr>
              <a:t> HR practices must align with </a:t>
            </a:r>
            <a:r>
              <a:rPr sz="2600" b="0" i="0" u="none" dirty="0" err="1">
                <a:solidFill>
                  <a:srgbClr val="000000"/>
                </a:solidFill>
                <a:latin typeface="Arial"/>
                <a:ea typeface="Arial"/>
                <a:cs typeface="Arial"/>
              </a:rPr>
              <a:t>organisational</a:t>
            </a:r>
            <a:r>
              <a:rPr sz="2600" b="0" i="0" u="none" dirty="0">
                <a:solidFill>
                  <a:srgbClr val="000000"/>
                </a:solidFill>
                <a:latin typeface="Arial"/>
                <a:ea typeface="Arial"/>
                <a:cs typeface="Arial"/>
              </a:rPr>
              <a:t> strategy.</a:t>
            </a:r>
            <a:endParaRPr sz="2600" dirty="0">
              <a:latin typeface="Arial"/>
              <a:cs typeface="Arial"/>
            </a:endParaRPr>
          </a:p>
          <a:p>
            <a:pPr>
              <a:lnSpc>
                <a:spcPct val="100000"/>
              </a:lnSpc>
              <a:buFont typeface="Arial"/>
              <a:buChar char="–"/>
              <a:defRPr/>
            </a:pPr>
            <a:r>
              <a:rPr sz="2600" b="0" i="1" u="none" dirty="0">
                <a:solidFill>
                  <a:srgbClr val="000000"/>
                </a:solidFill>
                <a:latin typeface="Arial"/>
                <a:ea typeface="Arial"/>
                <a:cs typeface="Arial"/>
              </a:rPr>
              <a:t>Best Practice</a:t>
            </a:r>
            <a:r>
              <a:rPr sz="2600" b="1" i="0" u="none" dirty="0">
                <a:solidFill>
                  <a:srgbClr val="000000"/>
                </a:solidFill>
                <a:latin typeface="Arial"/>
                <a:ea typeface="Arial"/>
                <a:cs typeface="Arial"/>
              </a:rPr>
              <a:t>:</a:t>
            </a:r>
            <a:r>
              <a:rPr sz="2600" b="0" i="0" u="none" dirty="0">
                <a:solidFill>
                  <a:srgbClr val="000000"/>
                </a:solidFill>
                <a:latin typeface="Arial"/>
                <a:ea typeface="Arial"/>
                <a:cs typeface="Arial"/>
              </a:rPr>
              <a:t> Universal HR practices improve performance regardless of context (Pfeffer, 1998).</a:t>
            </a:r>
            <a:endParaRPr sz="2600" dirty="0">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73983227">
                                            <p:txEl>
                                              <p:pRg st="0" end="0"/>
                                            </p:txEl>
                                          </p:spTgt>
                                        </p:tgtEl>
                                        <p:attrNameLst>
                                          <p:attrName>style.visibility</p:attrName>
                                        </p:attrNameLst>
                                      </p:cBhvr>
                                      <p:to>
                                        <p:strVal val="visible"/>
                                      </p:to>
                                    </p:set>
                                    <p:animEffect transition="in" filter="fade">
                                      <p:cBhvr>
                                        <p:cTn id="7" dur="500"/>
                                        <p:tgtEl>
                                          <p:spTgt spid="147398322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473983227">
                                            <p:txEl>
                                              <p:pRg st="1" end="1"/>
                                            </p:txEl>
                                          </p:spTgt>
                                        </p:tgtEl>
                                        <p:attrNameLst>
                                          <p:attrName>style.visibility</p:attrName>
                                        </p:attrNameLst>
                                      </p:cBhvr>
                                      <p:to>
                                        <p:strVal val="visible"/>
                                      </p:to>
                                    </p:set>
                                    <p:animEffect transition="in" filter="fade">
                                      <p:cBhvr>
                                        <p:cTn id="10" dur="500"/>
                                        <p:tgtEl>
                                          <p:spTgt spid="1473983227">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473983227">
                                            <p:txEl>
                                              <p:pRg st="3" end="3"/>
                                            </p:txEl>
                                          </p:spTgt>
                                        </p:tgtEl>
                                        <p:attrNameLst>
                                          <p:attrName>style.visibility</p:attrName>
                                        </p:attrNameLst>
                                      </p:cBhvr>
                                      <p:to>
                                        <p:strVal val="visible"/>
                                      </p:to>
                                    </p:set>
                                    <p:animEffect transition="in" filter="fade">
                                      <p:cBhvr>
                                        <p:cTn id="13" dur="500"/>
                                        <p:tgtEl>
                                          <p:spTgt spid="1473983227">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473983227">
                                            <p:txEl>
                                              <p:pRg st="4" end="4"/>
                                            </p:txEl>
                                          </p:spTgt>
                                        </p:tgtEl>
                                        <p:attrNameLst>
                                          <p:attrName>style.visibility</p:attrName>
                                        </p:attrNameLst>
                                      </p:cBhvr>
                                      <p:to>
                                        <p:strVal val="visible"/>
                                      </p:to>
                                    </p:set>
                                    <p:animEffect transition="in" filter="fade">
                                      <p:cBhvr>
                                        <p:cTn id="16" dur="500"/>
                                        <p:tgtEl>
                                          <p:spTgt spid="1473983227">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473983227">
                                            <p:txEl>
                                              <p:pRg st="7" end="7"/>
                                            </p:txEl>
                                          </p:spTgt>
                                        </p:tgtEl>
                                        <p:attrNameLst>
                                          <p:attrName>style.visibility</p:attrName>
                                        </p:attrNameLst>
                                      </p:cBhvr>
                                      <p:to>
                                        <p:strVal val="visible"/>
                                      </p:to>
                                    </p:set>
                                    <p:animEffect transition="in" filter="fade">
                                      <p:cBhvr>
                                        <p:cTn id="19" dur="500"/>
                                        <p:tgtEl>
                                          <p:spTgt spid="147398322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17920866" name="Title 2"/>
          <p:cNvSpPr>
            <a:spLocks noGrp="1"/>
          </p:cNvSpPr>
          <p:nvPr>
            <p:ph type="title"/>
          </p:nvPr>
        </p:nvSpPr>
        <p:spPr bwMode="auto"/>
        <p:txBody>
          <a:bodyPr>
            <a:normAutofit/>
          </a:bodyPr>
          <a:lstStyle/>
          <a:p>
            <a:pPr lvl="0">
              <a:defRPr/>
            </a:pPr>
            <a:r>
              <a:rPr lang="en-GB" sz="3600" b="1">
                <a:solidFill>
                  <a:srgbClr val="00B0F0"/>
                </a:solidFill>
                <a:latin typeface="Corbel"/>
              </a:rPr>
              <a:t>SHRM Models</a:t>
            </a:r>
            <a:endParaRPr sz="2400" b="1">
              <a:solidFill>
                <a:srgbClr val="00B0F0"/>
              </a:solidFill>
              <a:latin typeface="Corbel"/>
            </a:endParaRPr>
          </a:p>
        </p:txBody>
      </p:sp>
      <p:sp>
        <p:nvSpPr>
          <p:cNvPr id="81740615" name="Content Placeholder 1"/>
          <p:cNvSpPr>
            <a:spLocks noGrp="1"/>
          </p:cNvSpPr>
          <p:nvPr>
            <p:ph idx="1"/>
          </p:nvPr>
        </p:nvSpPr>
        <p:spPr bwMode="auto">
          <a:xfrm>
            <a:off x="205097" y="1136590"/>
            <a:ext cx="8853442" cy="4153254"/>
          </a:xfrm>
        </p:spPr>
        <p:txBody>
          <a:bodyPr vertOverflow="overflow" horzOverflow="overflow" vert="horz" wrap="square" lIns="91440" tIns="45720" rIns="91440" bIns="45720" numCol="1" spcCol="0" rtlCol="0" fromWordArt="0" anchor="t" anchorCtr="0" forceAA="0" compatLnSpc="0">
            <a:normAutofit fontScale="87500" lnSpcReduction="14000"/>
          </a:bodyPr>
          <a:lstStyle/>
          <a:p>
            <a:pPr>
              <a:defRPr/>
            </a:pPr>
            <a:r>
              <a:rPr sz="2600" b="1" i="0" u="none" dirty="0">
                <a:solidFill>
                  <a:srgbClr val="000000"/>
                </a:solidFill>
                <a:latin typeface="Arial"/>
                <a:ea typeface="Arial"/>
                <a:cs typeface="Arial"/>
              </a:rPr>
              <a:t>Harvard Model</a:t>
            </a:r>
            <a:endParaRPr sz="2600" dirty="0">
              <a:latin typeface="Arial"/>
              <a:cs typeface="Arial"/>
            </a:endParaRPr>
          </a:p>
          <a:p>
            <a:pPr>
              <a:buFont typeface="Arial"/>
              <a:buChar char="–"/>
              <a:defRPr/>
            </a:pPr>
            <a:r>
              <a:rPr sz="2600" b="0" i="0" u="none" dirty="0" err="1">
                <a:solidFill>
                  <a:srgbClr val="000000"/>
                </a:solidFill>
                <a:latin typeface="Arial"/>
                <a:ea typeface="Arial"/>
                <a:cs typeface="Arial"/>
              </a:rPr>
              <a:t>Emphasises</a:t>
            </a:r>
            <a:r>
              <a:rPr sz="2600" b="0" i="0" u="none" dirty="0">
                <a:solidFill>
                  <a:srgbClr val="000000"/>
                </a:solidFill>
                <a:latin typeface="Arial"/>
                <a:ea typeface="Arial"/>
                <a:cs typeface="Arial"/>
              </a:rPr>
              <a:t> stakeholder interests and situational factors.</a:t>
            </a:r>
            <a:endParaRPr sz="2600" dirty="0">
              <a:latin typeface="Arial"/>
              <a:cs typeface="Arial"/>
            </a:endParaRPr>
          </a:p>
          <a:p>
            <a:pPr>
              <a:buFont typeface="Arial"/>
              <a:buChar char="–"/>
              <a:defRPr/>
            </a:pPr>
            <a:r>
              <a:rPr sz="2600" b="0" i="0" u="none" dirty="0">
                <a:solidFill>
                  <a:srgbClr val="000000"/>
                </a:solidFill>
                <a:latin typeface="Arial"/>
                <a:ea typeface="Arial"/>
                <a:cs typeface="Arial"/>
              </a:rPr>
              <a:t>HR outcomes: commitment, competence, congruence, cost-effectiveness.</a:t>
            </a:r>
          </a:p>
          <a:p>
            <a:pPr marL="0" indent="0">
              <a:buFont typeface="Arial"/>
              <a:buNone/>
              <a:defRPr/>
            </a:pPr>
            <a:endParaRPr sz="2600" dirty="0">
              <a:latin typeface="Arial"/>
              <a:cs typeface="Arial"/>
            </a:endParaRPr>
          </a:p>
          <a:p>
            <a:pPr>
              <a:defRPr/>
            </a:pPr>
            <a:r>
              <a:rPr lang="en-GB" sz="2600" b="1" i="0" u="none" dirty="0">
                <a:solidFill>
                  <a:srgbClr val="000000"/>
                </a:solidFill>
                <a:latin typeface="Arial"/>
                <a:ea typeface="Arial"/>
                <a:cs typeface="Arial"/>
              </a:rPr>
              <a:t>Matching </a:t>
            </a:r>
            <a:r>
              <a:rPr sz="2600" b="1" i="0" u="none" dirty="0">
                <a:solidFill>
                  <a:srgbClr val="000000"/>
                </a:solidFill>
                <a:latin typeface="Arial"/>
                <a:ea typeface="Arial"/>
                <a:cs typeface="Arial"/>
              </a:rPr>
              <a:t>Model</a:t>
            </a:r>
            <a:endParaRPr sz="2600" dirty="0">
              <a:latin typeface="Arial"/>
              <a:cs typeface="Arial"/>
            </a:endParaRPr>
          </a:p>
          <a:p>
            <a:pPr>
              <a:buFont typeface="Arial"/>
              <a:buChar char="–"/>
              <a:defRPr/>
            </a:pPr>
            <a:r>
              <a:rPr sz="2600" b="0" i="0" u="none" dirty="0">
                <a:solidFill>
                  <a:srgbClr val="000000"/>
                </a:solidFill>
                <a:latin typeface="Arial"/>
                <a:ea typeface="Arial"/>
                <a:cs typeface="Arial"/>
              </a:rPr>
              <a:t>Focuses on matching HR systems with </a:t>
            </a:r>
            <a:r>
              <a:rPr sz="2600" b="0" i="0" u="none" dirty="0" err="1">
                <a:solidFill>
                  <a:srgbClr val="000000"/>
                </a:solidFill>
                <a:latin typeface="Arial"/>
                <a:ea typeface="Arial"/>
                <a:cs typeface="Arial"/>
              </a:rPr>
              <a:t>organisational</a:t>
            </a:r>
            <a:r>
              <a:rPr sz="2600" b="0" i="0" u="none" dirty="0">
                <a:solidFill>
                  <a:srgbClr val="000000"/>
                </a:solidFill>
                <a:latin typeface="Arial"/>
                <a:ea typeface="Arial"/>
                <a:cs typeface="Arial"/>
              </a:rPr>
              <a:t> strategy.</a:t>
            </a:r>
            <a:endParaRPr sz="2600" dirty="0">
              <a:latin typeface="Arial"/>
              <a:cs typeface="Arial"/>
            </a:endParaRPr>
          </a:p>
          <a:p>
            <a:pPr>
              <a:buFont typeface="Arial"/>
              <a:buChar char="–"/>
              <a:defRPr/>
            </a:pPr>
            <a:r>
              <a:rPr sz="2600" b="0" i="0" u="none" dirty="0" err="1">
                <a:solidFill>
                  <a:srgbClr val="000000"/>
                </a:solidFill>
                <a:latin typeface="Arial"/>
                <a:ea typeface="Arial"/>
                <a:cs typeface="Arial"/>
              </a:rPr>
              <a:t>Emphasises</a:t>
            </a:r>
            <a:r>
              <a:rPr sz="2600" b="0" i="0" u="none" dirty="0">
                <a:solidFill>
                  <a:srgbClr val="000000"/>
                </a:solidFill>
                <a:latin typeface="Arial"/>
                <a:ea typeface="Arial"/>
                <a:cs typeface="Arial"/>
              </a:rPr>
              <a:t> performance management and workforce alignment.</a:t>
            </a:r>
          </a:p>
          <a:p>
            <a:pPr marL="0" indent="0">
              <a:buFont typeface="Arial"/>
              <a:buNone/>
              <a:defRPr/>
            </a:pPr>
            <a:endParaRPr sz="2600" dirty="0">
              <a:latin typeface="Arial"/>
              <a:cs typeface="Arial"/>
            </a:endParaRPr>
          </a:p>
          <a:p>
            <a:pPr>
              <a:defRPr/>
            </a:pPr>
            <a:r>
              <a:rPr sz="2600" b="1" i="0" u="none" dirty="0">
                <a:solidFill>
                  <a:srgbClr val="000000"/>
                </a:solidFill>
                <a:latin typeface="Arial"/>
                <a:ea typeface="Arial"/>
                <a:cs typeface="Arial"/>
              </a:rPr>
              <a:t>AMO Model</a:t>
            </a:r>
            <a:endParaRPr sz="2600" dirty="0">
              <a:latin typeface="Arial"/>
              <a:cs typeface="Arial"/>
            </a:endParaRPr>
          </a:p>
          <a:p>
            <a:pPr>
              <a:buFont typeface="Arial"/>
              <a:buChar char="–"/>
              <a:defRPr/>
            </a:pPr>
            <a:r>
              <a:rPr sz="2600" b="0" i="0" u="none" dirty="0">
                <a:solidFill>
                  <a:srgbClr val="000000"/>
                </a:solidFill>
                <a:latin typeface="Arial"/>
                <a:ea typeface="Arial"/>
                <a:cs typeface="Arial"/>
              </a:rPr>
              <a:t>Performance = Ability × Motivation × Opportunity (Appelbaum et al., 2000).</a:t>
            </a:r>
            <a:endParaRPr sz="2600" dirty="0">
              <a:latin typeface="Arial"/>
              <a:cs typeface="Arial"/>
            </a:endParaRPr>
          </a:p>
          <a:p>
            <a:pPr>
              <a:buFont typeface="Arial"/>
              <a:buChar char="–"/>
              <a:defRPr/>
            </a:pPr>
            <a:r>
              <a:rPr sz="2600" b="0" i="0" u="none" dirty="0">
                <a:solidFill>
                  <a:srgbClr val="000000"/>
                </a:solidFill>
                <a:latin typeface="Arial"/>
                <a:ea typeface="Arial"/>
                <a:cs typeface="Arial"/>
              </a:rPr>
              <a:t>HR practices should enhance all three.</a:t>
            </a:r>
            <a:endParaRPr sz="2600" dirty="0">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740615">
                                            <p:txEl>
                                              <p:pRg st="0" end="0"/>
                                            </p:txEl>
                                          </p:spTgt>
                                        </p:tgtEl>
                                        <p:attrNameLst>
                                          <p:attrName>style.visibility</p:attrName>
                                        </p:attrNameLst>
                                      </p:cBhvr>
                                      <p:to>
                                        <p:strVal val="visible"/>
                                      </p:to>
                                    </p:set>
                                    <p:animEffect transition="in" filter="fade">
                                      <p:cBhvr>
                                        <p:cTn id="7" dur="500"/>
                                        <p:tgtEl>
                                          <p:spTgt spid="8174061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81740615">
                                            <p:txEl>
                                              <p:pRg st="1" end="1"/>
                                            </p:txEl>
                                          </p:spTgt>
                                        </p:tgtEl>
                                        <p:attrNameLst>
                                          <p:attrName>style.visibility</p:attrName>
                                        </p:attrNameLst>
                                      </p:cBhvr>
                                      <p:to>
                                        <p:strVal val="visible"/>
                                      </p:to>
                                    </p:set>
                                    <p:animEffect transition="in" filter="fade">
                                      <p:cBhvr>
                                        <p:cTn id="10" dur="500"/>
                                        <p:tgtEl>
                                          <p:spTgt spid="81740615">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81740615">
                                            <p:txEl>
                                              <p:pRg st="2" end="2"/>
                                            </p:txEl>
                                          </p:spTgt>
                                        </p:tgtEl>
                                        <p:attrNameLst>
                                          <p:attrName>style.visibility</p:attrName>
                                        </p:attrNameLst>
                                      </p:cBhvr>
                                      <p:to>
                                        <p:strVal val="visible"/>
                                      </p:to>
                                    </p:set>
                                    <p:animEffect transition="in" filter="fade">
                                      <p:cBhvr>
                                        <p:cTn id="13" dur="500"/>
                                        <p:tgtEl>
                                          <p:spTgt spid="81740615">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81740615">
                                            <p:txEl>
                                              <p:pRg st="3" end="3"/>
                                            </p:txEl>
                                          </p:spTgt>
                                        </p:tgtEl>
                                        <p:attrNameLst>
                                          <p:attrName>style.visibility</p:attrName>
                                        </p:attrNameLst>
                                      </p:cBhvr>
                                      <p:to>
                                        <p:strVal val="visible"/>
                                      </p:to>
                                    </p:set>
                                    <p:animEffect transition="in" filter="fade">
                                      <p:cBhvr>
                                        <p:cTn id="16" dur="500"/>
                                        <p:tgtEl>
                                          <p:spTgt spid="81740615">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81740615">
                                            <p:txEl>
                                              <p:pRg st="4" end="4"/>
                                            </p:txEl>
                                          </p:spTgt>
                                        </p:tgtEl>
                                        <p:attrNameLst>
                                          <p:attrName>style.visibility</p:attrName>
                                        </p:attrNameLst>
                                      </p:cBhvr>
                                      <p:to>
                                        <p:strVal val="visible"/>
                                      </p:to>
                                    </p:set>
                                    <p:animEffect transition="in" filter="fade">
                                      <p:cBhvr>
                                        <p:cTn id="19" dur="500"/>
                                        <p:tgtEl>
                                          <p:spTgt spid="81740615">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81740615">
                                            <p:txEl>
                                              <p:pRg st="6" end="6"/>
                                            </p:txEl>
                                          </p:spTgt>
                                        </p:tgtEl>
                                        <p:attrNameLst>
                                          <p:attrName>style.visibility</p:attrName>
                                        </p:attrNameLst>
                                      </p:cBhvr>
                                      <p:to>
                                        <p:strVal val="visible"/>
                                      </p:to>
                                    </p:set>
                                    <p:animEffect transition="in" filter="fade">
                                      <p:cBhvr>
                                        <p:cTn id="22" dur="500"/>
                                        <p:tgtEl>
                                          <p:spTgt spid="817406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BD46EC6C-8FF7-9153-A1A3-D8FE37BEECBB}"/>
            </a:ext>
          </a:extLst>
        </p:cNvPr>
        <p:cNvGrpSpPr/>
        <p:nvPr/>
      </p:nvGrpSpPr>
      <p:grpSpPr bwMode="auto">
        <a:xfrm>
          <a:off x="0" y="0"/>
          <a:ext cx="0" cy="0"/>
          <a:chOff x="0" y="0"/>
          <a:chExt cx="0" cy="0"/>
        </a:xfrm>
      </p:grpSpPr>
      <p:sp>
        <p:nvSpPr>
          <p:cNvPr id="617920866" name="Title 2">
            <a:extLst>
              <a:ext uri="{FF2B5EF4-FFF2-40B4-BE49-F238E27FC236}">
                <a16:creationId xmlns:a16="http://schemas.microsoft.com/office/drawing/2014/main" id="{7856B006-B3F4-285D-CBE9-62456A1D91F1}"/>
              </a:ext>
            </a:extLst>
          </p:cNvPr>
          <p:cNvSpPr>
            <a:spLocks noGrp="1"/>
          </p:cNvSpPr>
          <p:nvPr>
            <p:ph type="title"/>
          </p:nvPr>
        </p:nvSpPr>
        <p:spPr bwMode="auto">
          <a:xfrm>
            <a:off x="457200" y="274638"/>
            <a:ext cx="8229600" cy="1143000"/>
          </a:xfrm>
        </p:spPr>
        <p:txBody>
          <a:bodyPr anchor="ctr">
            <a:normAutofit/>
          </a:bodyPr>
          <a:lstStyle/>
          <a:p>
            <a:pPr lvl="0">
              <a:defRPr/>
            </a:pPr>
            <a:r>
              <a:rPr lang="en-GB" b="1" dirty="0">
                <a:solidFill>
                  <a:srgbClr val="00B0F0"/>
                </a:solidFill>
              </a:rPr>
              <a:t>Harvard Model </a:t>
            </a:r>
          </a:p>
        </p:txBody>
      </p:sp>
      <p:pic>
        <p:nvPicPr>
          <p:cNvPr id="5" name="Content Placeholder 4">
            <a:extLst>
              <a:ext uri="{FF2B5EF4-FFF2-40B4-BE49-F238E27FC236}">
                <a16:creationId xmlns:a16="http://schemas.microsoft.com/office/drawing/2014/main" id="{2023EE4E-7C71-A6F9-7847-0C7A32021CEA}"/>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bwMode="auto">
          <a:xfrm>
            <a:off x="471958" y="1600201"/>
            <a:ext cx="4009084" cy="3989040"/>
          </a:xfrm>
          <a:prstGeom prst="rect">
            <a:avLst/>
          </a:prstGeom>
          <a:noFill/>
        </p:spPr>
      </p:pic>
      <p:sp>
        <p:nvSpPr>
          <p:cNvPr id="617920871" name="Content Placeholder 3">
            <a:extLst>
              <a:ext uri="{FF2B5EF4-FFF2-40B4-BE49-F238E27FC236}">
                <a16:creationId xmlns:a16="http://schemas.microsoft.com/office/drawing/2014/main" id="{D5E55F62-58BD-1ED8-A199-EE5447EE091F}"/>
              </a:ext>
            </a:extLst>
          </p:cNvPr>
          <p:cNvSpPr>
            <a:spLocks noGrp="1"/>
          </p:cNvSpPr>
          <p:nvPr>
            <p:ph sz="half" idx="2"/>
          </p:nvPr>
        </p:nvSpPr>
        <p:spPr>
          <a:xfrm>
            <a:off x="4648200" y="1600201"/>
            <a:ext cx="4038600" cy="3989040"/>
          </a:xfrm>
        </p:spPr>
        <p:txBody>
          <a:bodyPr/>
          <a:lstStyle/>
          <a:p>
            <a:r>
              <a:rPr lang="en-GB" dirty="0"/>
              <a:t>The Harvard Model of Human Resource Management is a comprehensive, human-centric strategic framework. Developed in 1984 by Michael Beer, Richard E. Walton, and Bert A. Spector (Harvard Business School).</a:t>
            </a:r>
            <a:endParaRPr lang="en-US" dirty="0"/>
          </a:p>
        </p:txBody>
      </p:sp>
    </p:spTree>
    <p:extLst>
      <p:ext uri="{BB962C8B-B14F-4D97-AF65-F5344CB8AC3E}">
        <p14:creationId xmlns:p14="http://schemas.microsoft.com/office/powerpoint/2010/main" val="2457827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9ED9B628-C0D6-E513-8F99-1A2E14F9DCB5}"/>
            </a:ext>
          </a:extLst>
        </p:cNvPr>
        <p:cNvGrpSpPr/>
        <p:nvPr/>
      </p:nvGrpSpPr>
      <p:grpSpPr bwMode="auto">
        <a:xfrm>
          <a:off x="0" y="0"/>
          <a:ext cx="0" cy="0"/>
          <a:chOff x="0" y="0"/>
          <a:chExt cx="0" cy="0"/>
        </a:xfrm>
      </p:grpSpPr>
      <p:sp>
        <p:nvSpPr>
          <p:cNvPr id="617920866" name="Title 2">
            <a:extLst>
              <a:ext uri="{FF2B5EF4-FFF2-40B4-BE49-F238E27FC236}">
                <a16:creationId xmlns:a16="http://schemas.microsoft.com/office/drawing/2014/main" id="{F40C9B17-3E37-3E7D-B823-C00D17A8001A}"/>
              </a:ext>
            </a:extLst>
          </p:cNvPr>
          <p:cNvSpPr>
            <a:spLocks noGrp="1"/>
          </p:cNvSpPr>
          <p:nvPr>
            <p:ph type="title"/>
          </p:nvPr>
        </p:nvSpPr>
        <p:spPr bwMode="auto">
          <a:xfrm>
            <a:off x="457200" y="274638"/>
            <a:ext cx="8229600" cy="1143000"/>
          </a:xfrm>
        </p:spPr>
        <p:txBody>
          <a:bodyPr anchor="ctr">
            <a:normAutofit/>
          </a:bodyPr>
          <a:lstStyle/>
          <a:p>
            <a:pPr lvl="0">
              <a:defRPr/>
            </a:pPr>
            <a:r>
              <a:rPr lang="en-GB" b="1" dirty="0">
                <a:solidFill>
                  <a:srgbClr val="00B0F0"/>
                </a:solidFill>
              </a:rPr>
              <a:t>Matching Model </a:t>
            </a:r>
          </a:p>
        </p:txBody>
      </p:sp>
      <p:pic>
        <p:nvPicPr>
          <p:cNvPr id="3" name="Content Placeholder 2">
            <a:extLst>
              <a:ext uri="{FF2B5EF4-FFF2-40B4-BE49-F238E27FC236}">
                <a16:creationId xmlns:a16="http://schemas.microsoft.com/office/drawing/2014/main" id="{45F8DD12-CF1D-096A-B436-09A2B0F9E2B7}"/>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457200" y="1641048"/>
            <a:ext cx="4038600" cy="3907345"/>
          </a:xfrm>
          <a:prstGeom prst="rect">
            <a:avLst/>
          </a:prstGeom>
          <a:noFill/>
        </p:spPr>
      </p:pic>
      <p:sp>
        <p:nvSpPr>
          <p:cNvPr id="617920871" name="Content Placeholder 3">
            <a:extLst>
              <a:ext uri="{FF2B5EF4-FFF2-40B4-BE49-F238E27FC236}">
                <a16:creationId xmlns:a16="http://schemas.microsoft.com/office/drawing/2014/main" id="{64C5CF2F-55B6-0884-8091-655828A4CAE5}"/>
              </a:ext>
            </a:extLst>
          </p:cNvPr>
          <p:cNvSpPr>
            <a:spLocks noGrp="1"/>
          </p:cNvSpPr>
          <p:nvPr>
            <p:ph sz="half" idx="2"/>
          </p:nvPr>
        </p:nvSpPr>
        <p:spPr>
          <a:xfrm>
            <a:off x="4648200" y="1600201"/>
            <a:ext cx="4038600" cy="3989040"/>
          </a:xfrm>
        </p:spPr>
        <p:txBody>
          <a:bodyPr/>
          <a:lstStyle/>
          <a:p>
            <a:r>
              <a:rPr lang="en-GB" dirty="0"/>
              <a:t>The matching model in HR, also known as the Michigan Model, links human resource systems directly to an organisation's business strategy. It was developed by Charles </a:t>
            </a:r>
            <a:r>
              <a:rPr lang="en-GB" dirty="0" err="1"/>
              <a:t>Fombrun</a:t>
            </a:r>
            <a:r>
              <a:rPr lang="en-GB" dirty="0"/>
              <a:t>, Noel Tichy, and Mary Anne Devanna in 1984 (Michigan Business School).</a:t>
            </a:r>
            <a:endParaRPr lang="en-US" dirty="0"/>
          </a:p>
        </p:txBody>
      </p:sp>
    </p:spTree>
    <p:extLst>
      <p:ext uri="{BB962C8B-B14F-4D97-AF65-F5344CB8AC3E}">
        <p14:creationId xmlns:p14="http://schemas.microsoft.com/office/powerpoint/2010/main" val="915343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4083E4B5-8835-DD0B-A7AB-B04BDE535632}"/>
            </a:ext>
          </a:extLst>
        </p:cNvPr>
        <p:cNvGrpSpPr/>
        <p:nvPr/>
      </p:nvGrpSpPr>
      <p:grpSpPr bwMode="auto">
        <a:xfrm>
          <a:off x="0" y="0"/>
          <a:ext cx="0" cy="0"/>
          <a:chOff x="0" y="0"/>
          <a:chExt cx="0" cy="0"/>
        </a:xfrm>
      </p:grpSpPr>
      <p:sp>
        <p:nvSpPr>
          <p:cNvPr id="617920866" name="Title 2">
            <a:extLst>
              <a:ext uri="{FF2B5EF4-FFF2-40B4-BE49-F238E27FC236}">
                <a16:creationId xmlns:a16="http://schemas.microsoft.com/office/drawing/2014/main" id="{03D62FC4-9D91-481F-C84F-15E6AA6C6694}"/>
              </a:ext>
            </a:extLst>
          </p:cNvPr>
          <p:cNvSpPr>
            <a:spLocks noGrp="1"/>
          </p:cNvSpPr>
          <p:nvPr>
            <p:ph type="title"/>
          </p:nvPr>
        </p:nvSpPr>
        <p:spPr bwMode="auto">
          <a:xfrm>
            <a:off x="457200" y="274638"/>
            <a:ext cx="8229600" cy="1143000"/>
          </a:xfrm>
        </p:spPr>
        <p:txBody>
          <a:bodyPr anchor="ctr">
            <a:normAutofit/>
          </a:bodyPr>
          <a:lstStyle/>
          <a:p>
            <a:pPr lvl="0">
              <a:defRPr/>
            </a:pPr>
            <a:r>
              <a:rPr lang="en-GB" b="1" dirty="0">
                <a:solidFill>
                  <a:srgbClr val="00B0F0"/>
                </a:solidFill>
              </a:rPr>
              <a:t>AMO Model</a:t>
            </a:r>
          </a:p>
        </p:txBody>
      </p:sp>
      <p:pic>
        <p:nvPicPr>
          <p:cNvPr id="3" name="Content Placeholder 2">
            <a:extLst>
              <a:ext uri="{FF2B5EF4-FFF2-40B4-BE49-F238E27FC236}">
                <a16:creationId xmlns:a16="http://schemas.microsoft.com/office/drawing/2014/main" id="{F391248B-1D6E-BE2C-A692-CEBC28118E89}"/>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bwMode="auto">
          <a:xfrm>
            <a:off x="219456" y="1734748"/>
            <a:ext cx="4428744" cy="3293676"/>
          </a:xfrm>
          <a:prstGeom prst="rect">
            <a:avLst/>
          </a:prstGeom>
          <a:noFill/>
        </p:spPr>
      </p:pic>
      <p:sp>
        <p:nvSpPr>
          <p:cNvPr id="617920871" name="Content Placeholder 3">
            <a:extLst>
              <a:ext uri="{FF2B5EF4-FFF2-40B4-BE49-F238E27FC236}">
                <a16:creationId xmlns:a16="http://schemas.microsoft.com/office/drawing/2014/main" id="{F5D6A2F9-EB49-D64D-F00D-D2AB339FC974}"/>
              </a:ext>
            </a:extLst>
          </p:cNvPr>
          <p:cNvSpPr>
            <a:spLocks noGrp="1"/>
          </p:cNvSpPr>
          <p:nvPr>
            <p:ph sz="half" idx="2"/>
          </p:nvPr>
        </p:nvSpPr>
        <p:spPr>
          <a:xfrm>
            <a:off x="4648200" y="1600201"/>
            <a:ext cx="4038600" cy="3989040"/>
          </a:xfrm>
        </p:spPr>
        <p:txBody>
          <a:bodyPr>
            <a:normAutofit fontScale="92500"/>
          </a:bodyPr>
          <a:lstStyle/>
          <a:p>
            <a:r>
              <a:rPr lang="en-GB" dirty="0"/>
              <a:t>The Ability, Motivation, and Opportunity (AMO) model in human resource management (HRM) states that employee and organisational performance is a function of three core drivers: Ability, Motivation, and Opportunity. The framework dictates that all three components must be actively cultivated through targeted HR practices for workers to succeed </a:t>
            </a:r>
            <a:r>
              <a:rPr lang="en-GB" sz="1900" dirty="0">
                <a:solidFill>
                  <a:srgbClr val="000000"/>
                </a:solidFill>
                <a:latin typeface="Arial"/>
              </a:rPr>
              <a:t>(Appelbaum et al., 2000).</a:t>
            </a:r>
            <a:endParaRPr lang="en-US" sz="1900" dirty="0"/>
          </a:p>
        </p:txBody>
      </p:sp>
    </p:spTree>
    <p:extLst>
      <p:ext uri="{BB962C8B-B14F-4D97-AF65-F5344CB8AC3E}">
        <p14:creationId xmlns:p14="http://schemas.microsoft.com/office/powerpoint/2010/main" val="1558298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25830980" name="Title 2"/>
          <p:cNvSpPr>
            <a:spLocks noGrp="1"/>
          </p:cNvSpPr>
          <p:nvPr>
            <p:ph type="title"/>
          </p:nvPr>
        </p:nvSpPr>
        <p:spPr bwMode="auto"/>
        <p:txBody>
          <a:bodyPr>
            <a:normAutofit/>
          </a:bodyPr>
          <a:lstStyle/>
          <a:p>
            <a:pPr lvl="0">
              <a:defRPr/>
            </a:pPr>
            <a:r>
              <a:rPr lang="en-GB" sz="3600" b="1">
                <a:solidFill>
                  <a:srgbClr val="00B0F0"/>
                </a:solidFill>
                <a:latin typeface="Corbel"/>
              </a:rPr>
              <a:t>Strategic SHRM Planning</a:t>
            </a:r>
            <a:endParaRPr sz="2400" b="1">
              <a:solidFill>
                <a:srgbClr val="00B0F0"/>
              </a:solidFill>
              <a:latin typeface="Corbel"/>
            </a:endParaRPr>
          </a:p>
        </p:txBody>
      </p:sp>
      <p:sp>
        <p:nvSpPr>
          <p:cNvPr id="464880843" name="Content Placeholder 1"/>
          <p:cNvSpPr>
            <a:spLocks noGrp="1"/>
          </p:cNvSpPr>
          <p:nvPr>
            <p:ph idx="1"/>
          </p:nvPr>
        </p:nvSpPr>
        <p:spPr bwMode="auto">
          <a:xfrm>
            <a:off x="205097" y="1136590"/>
            <a:ext cx="8853442" cy="4153254"/>
          </a:xfrm>
        </p:spPr>
        <p:txBody>
          <a:bodyPr vertOverflow="overflow" horzOverflow="overflow" vert="horz" wrap="square" lIns="91440" tIns="45720" rIns="91440" bIns="45720" numCol="1" spcCol="0" rtlCol="0" fromWordArt="0" anchor="t" anchorCtr="0" forceAA="0" compatLnSpc="0">
            <a:normAutofit/>
          </a:bodyPr>
          <a:lstStyle/>
          <a:p>
            <a:pPr>
              <a:defRPr/>
            </a:pPr>
            <a:r>
              <a:rPr sz="2400" b="1" i="0" u="none">
                <a:solidFill>
                  <a:srgbClr val="000000"/>
                </a:solidFill>
                <a:latin typeface="Arial"/>
                <a:ea typeface="Arial"/>
                <a:cs typeface="Arial"/>
              </a:rPr>
              <a:t>Workforce Planning</a:t>
            </a:r>
            <a:endParaRPr sz="2400">
              <a:latin typeface="Arial"/>
              <a:cs typeface="Arial"/>
            </a:endParaRPr>
          </a:p>
          <a:p>
            <a:pPr marL="0" indent="0">
              <a:buFont typeface="Arial"/>
              <a:buNone/>
              <a:defRPr/>
            </a:pPr>
            <a:r>
              <a:rPr sz="2400" b="0" i="0" u="none">
                <a:solidFill>
                  <a:srgbClr val="000000"/>
                </a:solidFill>
                <a:latin typeface="Arial"/>
                <a:ea typeface="Arial"/>
                <a:cs typeface="Arial"/>
              </a:rPr>
              <a:t>Forecasting future talent needs.</a:t>
            </a:r>
            <a:endParaRPr sz="2400">
              <a:latin typeface="Arial"/>
              <a:cs typeface="Arial"/>
            </a:endParaRPr>
          </a:p>
          <a:p>
            <a:pPr marL="0" indent="0">
              <a:buFont typeface="Arial"/>
              <a:buNone/>
              <a:defRPr/>
            </a:pPr>
            <a:r>
              <a:rPr sz="2400" b="0" i="0" u="none">
                <a:solidFill>
                  <a:srgbClr val="000000"/>
                </a:solidFill>
                <a:latin typeface="Arial"/>
                <a:ea typeface="Arial"/>
                <a:cs typeface="Arial"/>
              </a:rPr>
              <a:t>Identifying skill gaps.</a:t>
            </a:r>
            <a:endParaRPr sz="2400">
              <a:latin typeface="Arial"/>
              <a:cs typeface="Arial"/>
            </a:endParaRPr>
          </a:p>
          <a:p>
            <a:pPr marL="0" indent="0">
              <a:buFont typeface="Arial"/>
              <a:buNone/>
              <a:defRPr/>
            </a:pPr>
            <a:r>
              <a:rPr sz="2400" b="0" i="0" u="none">
                <a:solidFill>
                  <a:srgbClr val="000000"/>
                </a:solidFill>
                <a:latin typeface="Arial"/>
                <a:ea typeface="Arial"/>
                <a:cs typeface="Arial"/>
              </a:rPr>
              <a:t>Succession planning.</a:t>
            </a:r>
            <a:endParaRPr sz="2400">
              <a:latin typeface="Arial"/>
              <a:cs typeface="Arial"/>
            </a:endParaRPr>
          </a:p>
          <a:p>
            <a:pPr>
              <a:defRPr/>
            </a:pPr>
            <a:r>
              <a:rPr sz="2400" b="1" i="0" u="none">
                <a:solidFill>
                  <a:srgbClr val="000000"/>
                </a:solidFill>
                <a:latin typeface="Arial"/>
                <a:ea typeface="Arial"/>
                <a:cs typeface="Arial"/>
              </a:rPr>
              <a:t>Talent Management</a:t>
            </a:r>
            <a:endParaRPr sz="2400">
              <a:latin typeface="Arial"/>
              <a:cs typeface="Arial"/>
            </a:endParaRPr>
          </a:p>
          <a:p>
            <a:pPr marL="0" indent="0">
              <a:buFont typeface="Arial"/>
              <a:buNone/>
              <a:defRPr/>
            </a:pPr>
            <a:r>
              <a:rPr sz="2400" b="0" i="0" u="none">
                <a:solidFill>
                  <a:srgbClr val="000000"/>
                </a:solidFill>
                <a:latin typeface="Arial"/>
                <a:ea typeface="Arial"/>
                <a:cs typeface="Arial"/>
              </a:rPr>
              <a:t>Attracting, developing, and retaining high-potential employees.</a:t>
            </a:r>
            <a:endParaRPr sz="2400">
              <a:latin typeface="Arial"/>
              <a:cs typeface="Arial"/>
            </a:endParaRPr>
          </a:p>
          <a:p>
            <a:pPr marL="0" indent="0">
              <a:buFont typeface="Arial"/>
              <a:buNone/>
              <a:defRPr/>
            </a:pPr>
            <a:r>
              <a:rPr sz="2400" b="0" i="0" u="none">
                <a:solidFill>
                  <a:srgbClr val="000000"/>
                </a:solidFill>
                <a:latin typeface="Arial"/>
                <a:ea typeface="Arial"/>
                <a:cs typeface="Arial"/>
              </a:rPr>
              <a:t>Aligning talent pipelines with strategic goals.</a:t>
            </a:r>
            <a:endParaRPr sz="2400">
              <a:latin typeface="Arial"/>
              <a:cs typeface="Arial"/>
            </a:endParaRPr>
          </a:p>
          <a:p>
            <a:pPr>
              <a:defRPr/>
            </a:pPr>
            <a:r>
              <a:rPr sz="2400" b="1" i="0" u="none">
                <a:solidFill>
                  <a:srgbClr val="000000"/>
                </a:solidFill>
                <a:latin typeface="Arial"/>
                <a:ea typeface="Arial"/>
                <a:cs typeface="Arial"/>
              </a:rPr>
              <a:t>HR Metrics and Analytics</a:t>
            </a:r>
            <a:endParaRPr sz="2400">
              <a:latin typeface="Arial"/>
              <a:cs typeface="Arial"/>
            </a:endParaRPr>
          </a:p>
          <a:p>
            <a:pPr marL="0" indent="0">
              <a:buFont typeface="Arial"/>
              <a:buNone/>
              <a:defRPr/>
            </a:pPr>
            <a:r>
              <a:rPr sz="2400" b="0" i="0" u="none">
                <a:solidFill>
                  <a:srgbClr val="000000"/>
                </a:solidFill>
                <a:latin typeface="Arial"/>
                <a:ea typeface="Arial"/>
                <a:cs typeface="Arial"/>
              </a:rPr>
              <a:t>Using data to inform strategic decisions.</a:t>
            </a:r>
            <a:endParaRPr sz="2400">
              <a:latin typeface="Arial"/>
              <a:cs typeface="Arial"/>
            </a:endParaRPr>
          </a:p>
          <a:p>
            <a:pPr marL="0" indent="0">
              <a:buFont typeface="Arial"/>
              <a:buNone/>
              <a:defRPr/>
            </a:pPr>
            <a:r>
              <a:rPr sz="2400" b="0" i="0" u="none">
                <a:solidFill>
                  <a:srgbClr val="000000"/>
                </a:solidFill>
                <a:latin typeface="Arial"/>
                <a:ea typeface="Arial"/>
                <a:cs typeface="Arial"/>
              </a:rPr>
              <a:t>Examples: turnover rates, talent ROI, engagement scores.</a:t>
            </a:r>
            <a:endParaRPr sz="2400">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64880843">
                                            <p:txEl>
                                              <p:pRg st="0" end="0"/>
                                            </p:txEl>
                                          </p:spTgt>
                                        </p:tgtEl>
                                        <p:attrNameLst>
                                          <p:attrName>style.visibility</p:attrName>
                                        </p:attrNameLst>
                                      </p:cBhvr>
                                      <p:to>
                                        <p:strVal val="visible"/>
                                      </p:to>
                                    </p:set>
                                    <p:animEffect transition="in" filter="fade">
                                      <p:cBhvr>
                                        <p:cTn id="7" dur="500"/>
                                        <p:tgtEl>
                                          <p:spTgt spid="46488084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64880843">
                                            <p:txEl>
                                              <p:pRg st="1" end="1"/>
                                            </p:txEl>
                                          </p:spTgt>
                                        </p:tgtEl>
                                        <p:attrNameLst>
                                          <p:attrName>style.visibility</p:attrName>
                                        </p:attrNameLst>
                                      </p:cBhvr>
                                      <p:to>
                                        <p:strVal val="visible"/>
                                      </p:to>
                                    </p:set>
                                    <p:animEffect transition="in" filter="fade">
                                      <p:cBhvr>
                                        <p:cTn id="10" dur="500"/>
                                        <p:tgtEl>
                                          <p:spTgt spid="46488084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64880843">
                                            <p:txEl>
                                              <p:pRg st="2" end="2"/>
                                            </p:txEl>
                                          </p:spTgt>
                                        </p:tgtEl>
                                        <p:attrNameLst>
                                          <p:attrName>style.visibility</p:attrName>
                                        </p:attrNameLst>
                                      </p:cBhvr>
                                      <p:to>
                                        <p:strVal val="visible"/>
                                      </p:to>
                                    </p:set>
                                    <p:animEffect transition="in" filter="fade">
                                      <p:cBhvr>
                                        <p:cTn id="13" dur="500"/>
                                        <p:tgtEl>
                                          <p:spTgt spid="46488084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64880843">
                                            <p:txEl>
                                              <p:pRg st="3" end="3"/>
                                            </p:txEl>
                                          </p:spTgt>
                                        </p:tgtEl>
                                        <p:attrNameLst>
                                          <p:attrName>style.visibility</p:attrName>
                                        </p:attrNameLst>
                                      </p:cBhvr>
                                      <p:to>
                                        <p:strVal val="visible"/>
                                      </p:to>
                                    </p:set>
                                    <p:animEffect transition="in" filter="fade">
                                      <p:cBhvr>
                                        <p:cTn id="16" dur="500"/>
                                        <p:tgtEl>
                                          <p:spTgt spid="46488084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64880843">
                                            <p:txEl>
                                              <p:pRg st="4" end="4"/>
                                            </p:txEl>
                                          </p:spTgt>
                                        </p:tgtEl>
                                        <p:attrNameLst>
                                          <p:attrName>style.visibility</p:attrName>
                                        </p:attrNameLst>
                                      </p:cBhvr>
                                      <p:to>
                                        <p:strVal val="visible"/>
                                      </p:to>
                                    </p:set>
                                    <p:animEffect transition="in" filter="fade">
                                      <p:cBhvr>
                                        <p:cTn id="19" dur="500"/>
                                        <p:tgtEl>
                                          <p:spTgt spid="46488084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464880843">
                                            <p:txEl>
                                              <p:pRg st="6" end="6"/>
                                            </p:txEl>
                                          </p:spTgt>
                                        </p:tgtEl>
                                        <p:attrNameLst>
                                          <p:attrName>style.visibility</p:attrName>
                                        </p:attrNameLst>
                                      </p:cBhvr>
                                      <p:to>
                                        <p:strVal val="visible"/>
                                      </p:to>
                                    </p:set>
                                    <p:animEffect transition="in" filter="fade">
                                      <p:cBhvr>
                                        <p:cTn id="22" dur="500"/>
                                        <p:tgtEl>
                                          <p:spTgt spid="46488084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5" name="Picture 4"/>
          <p:cNvPicPr>
            <a:picLocks noChangeAspect="1"/>
          </p:cNvPicPr>
          <p:nvPr/>
        </p:nvPicPr>
        <p:blipFill>
          <a:blip r:embed="rId3"/>
          <a:stretch/>
        </p:blipFill>
        <p:spPr bwMode="auto">
          <a:xfrm>
            <a:off x="0" y="51158"/>
            <a:ext cx="9144000" cy="6755683"/>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457200" y="274638"/>
            <a:ext cx="8229600" cy="735296"/>
          </a:xfrm>
        </p:spPr>
        <p:txBody>
          <a:bodyPr/>
          <a:lstStyle/>
          <a:p>
            <a:pPr>
              <a:defRPr/>
            </a:pPr>
            <a:r>
              <a:rPr lang="en-GB" b="1"/>
              <a:t>Seminal Readings and References</a:t>
            </a:r>
            <a:endParaRPr/>
          </a:p>
        </p:txBody>
      </p:sp>
      <p:sp>
        <p:nvSpPr>
          <p:cNvPr id="3" name="Content Placeholder 2"/>
          <p:cNvSpPr>
            <a:spLocks noGrp="1"/>
          </p:cNvSpPr>
          <p:nvPr>
            <p:ph idx="1"/>
          </p:nvPr>
        </p:nvSpPr>
        <p:spPr bwMode="auto">
          <a:xfrm>
            <a:off x="457200" y="1313598"/>
            <a:ext cx="8372901" cy="3917031"/>
          </a:xfrm>
        </p:spPr>
        <p:txBody>
          <a:bodyPr vertOverflow="overflow" horzOverflow="overflow" vert="horz" wrap="square" lIns="91440" tIns="45720" rIns="91440" bIns="45720" numCol="1" spcCol="0" rtlCol="0" fromWordArt="0" anchor="t" anchorCtr="0" forceAA="0" compatLnSpc="0">
            <a:normAutofit fontScale="50000" lnSpcReduction="20000"/>
          </a:bodyPr>
          <a:lstStyle/>
          <a:p>
            <a:pPr marL="0" indent="0">
              <a:buFont typeface="+mj-lt"/>
              <a:buNone/>
              <a:defRPr/>
            </a:pPr>
            <a:r>
              <a:rPr lang="en-US" sz="2600" b="0" i="0" u="none" strike="noStrike" cap="none" spc="0">
                <a:solidFill>
                  <a:srgbClr val="000000"/>
                </a:solidFill>
                <a:latin typeface="Arial"/>
                <a:ea typeface="Arial"/>
                <a:cs typeface="Arial"/>
              </a:rPr>
              <a:t>Appelbaum, E., Bailey, T., Berg, P., &amp; Kalleberg, A. (2000). </a:t>
            </a:r>
            <a:r>
              <a:rPr lang="en-US" sz="2600" b="0" i="1" u="none" strike="noStrike" cap="none" spc="0">
                <a:solidFill>
                  <a:srgbClr val="000000"/>
                </a:solidFill>
                <a:latin typeface="Arial"/>
                <a:ea typeface="Arial"/>
                <a:cs typeface="Arial"/>
              </a:rPr>
              <a:t>Manufacturing Advantage</a:t>
            </a:r>
            <a:r>
              <a:rPr lang="en-US" sz="2600" b="0" i="0" u="none" strike="noStrike" cap="none" spc="0">
                <a:solidFill>
                  <a:srgbClr val="000000"/>
                </a:solidFill>
                <a:latin typeface="Arial"/>
                <a:ea typeface="Arial"/>
                <a:cs typeface="Arial"/>
              </a:rPr>
              <a:t>.</a:t>
            </a:r>
            <a:r>
              <a:rPr lang="en-GB" sz="2600" b="0" i="0" u="none" strike="noStrike" cap="none" spc="0">
                <a:solidFill>
                  <a:srgbClr val="000000"/>
                </a:solidFill>
                <a:latin typeface="Arial"/>
                <a:ea typeface="Arial"/>
                <a:cs typeface="Arial"/>
              </a:rPr>
              <a:t> USA: Cornell Universitty Press.</a:t>
            </a:r>
            <a:endParaRPr sz="2600" b="0" i="0" u="none" strike="noStrike" cap="none" spc="0">
              <a:solidFill>
                <a:srgbClr val="000000"/>
              </a:solidFill>
              <a:latin typeface="Arial"/>
              <a:cs typeface="Arial"/>
            </a:endParaRPr>
          </a:p>
          <a:p>
            <a:pPr marL="0" indent="0">
              <a:buFont typeface="+mj-lt"/>
              <a:buNone/>
              <a:defRPr/>
            </a:pPr>
            <a:endParaRPr sz="2600" b="0" i="0" u="none" strike="noStrike" cap="none" spc="0">
              <a:solidFill>
                <a:srgbClr val="000000"/>
              </a:solidFill>
              <a:latin typeface="Arial"/>
              <a:cs typeface="Arial"/>
            </a:endParaRPr>
          </a:p>
          <a:p>
            <a:pPr marL="0" indent="0">
              <a:buFont typeface="Arial"/>
              <a:buNone/>
              <a:defRPr/>
            </a:pPr>
            <a:r>
              <a:rPr lang="en-US" sz="2600" b="0" i="0" u="none" strike="noStrike" cap="none" spc="0">
                <a:solidFill>
                  <a:srgbClr val="000000"/>
                </a:solidFill>
                <a:latin typeface="Arial"/>
                <a:ea typeface="Arial"/>
                <a:cs typeface="Arial"/>
              </a:rPr>
              <a:t>Barney, J. (1991). Firm resources and sustained competitive advantage. </a:t>
            </a:r>
            <a:r>
              <a:rPr lang="en-US" sz="2600" b="0" i="1" u="none" strike="noStrike" cap="none" spc="0">
                <a:solidFill>
                  <a:srgbClr val="000000"/>
                </a:solidFill>
                <a:latin typeface="Arial"/>
                <a:ea typeface="Arial"/>
                <a:cs typeface="Arial"/>
              </a:rPr>
              <a:t>Journal of Management</a:t>
            </a:r>
            <a:r>
              <a:rPr lang="en-GB" sz="2600" b="0" i="0" u="none" strike="noStrike" cap="none" spc="0">
                <a:solidFill>
                  <a:schemeClr val="tx1"/>
                </a:solidFill>
                <a:latin typeface="Arial"/>
                <a:ea typeface="Arial"/>
                <a:cs typeface="Arial"/>
              </a:rPr>
              <a:t>, vol. 17, no. 1, pp. 1-22. </a:t>
            </a:r>
            <a:endParaRPr sz="2600">
              <a:latin typeface="Arial"/>
              <a:cs typeface="Arial"/>
            </a:endParaRPr>
          </a:p>
          <a:p>
            <a:pPr marL="0" indent="0">
              <a:buFont typeface="+mj-lt"/>
              <a:buNone/>
              <a:defRPr/>
            </a:pPr>
            <a:endParaRPr sz="2600" b="0" i="0" u="none" strike="noStrike" cap="none" spc="0">
              <a:solidFill>
                <a:srgbClr val="000000"/>
              </a:solidFill>
              <a:latin typeface="Arial"/>
              <a:cs typeface="Arial"/>
            </a:endParaRPr>
          </a:p>
          <a:p>
            <a:pPr marL="0" indent="0">
              <a:buFont typeface="Arial"/>
              <a:buNone/>
              <a:defRPr/>
            </a:pPr>
            <a:endParaRPr sz="2600">
              <a:latin typeface="Arial"/>
              <a:cs typeface="Arial"/>
            </a:endParaRPr>
          </a:p>
          <a:p>
            <a:pPr marL="0" indent="0">
              <a:buFont typeface="+mj-lt"/>
              <a:buNone/>
              <a:defRPr/>
            </a:pPr>
            <a:r>
              <a:rPr lang="en-US" sz="2600" b="0" i="0" u="none" strike="noStrike" cap="none" spc="0">
                <a:solidFill>
                  <a:srgbClr val="000000"/>
                </a:solidFill>
                <a:latin typeface="Arial"/>
                <a:ea typeface="Arial"/>
                <a:cs typeface="Arial"/>
              </a:rPr>
              <a:t>Becker, G. (1964). </a:t>
            </a:r>
            <a:r>
              <a:rPr lang="en-US" sz="2600" b="0" i="1" u="none" strike="noStrike" cap="none" spc="0">
                <a:solidFill>
                  <a:srgbClr val="000000"/>
                </a:solidFill>
                <a:latin typeface="Arial"/>
                <a:ea typeface="Arial"/>
                <a:cs typeface="Arial"/>
              </a:rPr>
              <a:t>Human Capital</a:t>
            </a:r>
            <a:r>
              <a:rPr lang="en-US" sz="2600" b="0" i="0" u="none" strike="noStrike" cap="none" spc="0">
                <a:solidFill>
                  <a:srgbClr val="000000"/>
                </a:solidFill>
                <a:latin typeface="Arial"/>
                <a:ea typeface="Arial"/>
                <a:cs typeface="Arial"/>
              </a:rPr>
              <a:t>.</a:t>
            </a:r>
            <a:r>
              <a:rPr lang="en-GB" sz="2600" b="0" i="0" u="none" strike="noStrike" cap="none" spc="0">
                <a:solidFill>
                  <a:srgbClr val="000000"/>
                </a:solidFill>
                <a:latin typeface="Arial"/>
                <a:ea typeface="Arial"/>
                <a:cs typeface="Arial"/>
              </a:rPr>
              <a:t>National Bureau of Economic Research. </a:t>
            </a:r>
            <a:endParaRPr sz="2600">
              <a:latin typeface="Arial"/>
              <a:cs typeface="Arial"/>
            </a:endParaRPr>
          </a:p>
          <a:p>
            <a:pPr marL="0" indent="0">
              <a:buFont typeface="+mj-lt"/>
              <a:buNone/>
              <a:defRPr/>
            </a:pPr>
            <a:endParaRPr sz="2600">
              <a:latin typeface="Arial"/>
              <a:cs typeface="Arial"/>
            </a:endParaRPr>
          </a:p>
          <a:p>
            <a:pPr marL="0" indent="0">
              <a:buFont typeface="+mj-lt"/>
              <a:buNone/>
              <a:defRPr/>
            </a:pPr>
            <a:r>
              <a:rPr lang="en-GB" sz="2600">
                <a:latin typeface="Arial"/>
                <a:ea typeface="Arial"/>
                <a:cs typeface="Arial"/>
              </a:rPr>
              <a:t>David, F.R. (2011). </a:t>
            </a:r>
            <a:r>
              <a:rPr lang="en-GB" sz="2600" i="1">
                <a:latin typeface="Arial"/>
                <a:ea typeface="Arial"/>
                <a:cs typeface="Arial"/>
              </a:rPr>
              <a:t>Strategic Management: Concepts and Cases</a:t>
            </a:r>
            <a:r>
              <a:rPr lang="en-GB" sz="2600">
                <a:latin typeface="Arial"/>
                <a:ea typeface="Arial"/>
                <a:cs typeface="Arial"/>
              </a:rPr>
              <a:t>, 13th ed. New York: Prentice Hall. </a:t>
            </a:r>
            <a:endParaRPr sz="2600">
              <a:latin typeface="Arial"/>
              <a:cs typeface="Arial"/>
            </a:endParaRPr>
          </a:p>
          <a:p>
            <a:pPr marL="0" indent="0">
              <a:buFont typeface="+mj-lt"/>
              <a:buNone/>
              <a:defRPr/>
            </a:pPr>
            <a:endParaRPr sz="2600">
              <a:latin typeface="Arial"/>
              <a:cs typeface="Arial"/>
            </a:endParaRPr>
          </a:p>
          <a:p>
            <a:pPr marL="0" indent="0">
              <a:buFont typeface="+mj-lt"/>
              <a:buNone/>
              <a:defRPr/>
            </a:pPr>
            <a:r>
              <a:rPr lang="en-GB" sz="2600">
                <a:latin typeface="Arial"/>
                <a:ea typeface="Arial"/>
                <a:cs typeface="Arial"/>
              </a:rPr>
              <a:t>Hunger, J.D. (2020). </a:t>
            </a:r>
            <a:r>
              <a:rPr lang="en-GB" sz="2600" i="1">
                <a:latin typeface="Arial"/>
                <a:ea typeface="Arial"/>
                <a:cs typeface="Arial"/>
              </a:rPr>
              <a:t>Essentials of Strategic Management</a:t>
            </a:r>
            <a:r>
              <a:rPr lang="en-GB" sz="2600">
                <a:latin typeface="Arial"/>
                <a:ea typeface="Arial"/>
                <a:cs typeface="Arial"/>
              </a:rPr>
              <a:t>. USA: Pearson.</a:t>
            </a:r>
            <a:endParaRPr sz="2600">
              <a:latin typeface="Arial"/>
              <a:cs typeface="Arial"/>
            </a:endParaRPr>
          </a:p>
          <a:p>
            <a:pPr marL="0" indent="0">
              <a:buFont typeface="+mj-lt"/>
              <a:buNone/>
              <a:defRPr/>
            </a:pPr>
            <a:endParaRPr sz="2600">
              <a:latin typeface="Arial"/>
              <a:cs typeface="Arial"/>
            </a:endParaRPr>
          </a:p>
          <a:p>
            <a:pPr marL="0" indent="0">
              <a:buFont typeface="Arial"/>
              <a:buNone/>
              <a:defRPr/>
            </a:pPr>
            <a:endParaRPr sz="2600">
              <a:latin typeface="Arial"/>
              <a:cs typeface="Arial"/>
            </a:endParaRPr>
          </a:p>
          <a:p>
            <a:pPr marL="0" indent="0">
              <a:buFont typeface="Arial"/>
              <a:buNone/>
              <a:defRPr/>
            </a:pPr>
            <a:r>
              <a:rPr sz="2600" b="0" i="0" u="none">
                <a:solidFill>
                  <a:srgbClr val="000000"/>
                </a:solidFill>
                <a:latin typeface="Arial"/>
                <a:ea typeface="Arial"/>
                <a:cs typeface="Arial"/>
              </a:rPr>
              <a:t>Jackson, S., Schuler, R., &amp; Rivero, J. (1989). Organisational characteristics and HR practices. </a:t>
            </a:r>
            <a:r>
              <a:rPr sz="2600" b="0" i="1" u="none">
                <a:solidFill>
                  <a:srgbClr val="000000"/>
                </a:solidFill>
                <a:latin typeface="Arial"/>
                <a:ea typeface="Arial"/>
                <a:cs typeface="Arial"/>
              </a:rPr>
              <a:t>Academy of Management Review</a:t>
            </a:r>
            <a:r>
              <a:rPr lang="en-GB" sz="2600" b="0" i="0" u="none">
                <a:solidFill>
                  <a:srgbClr val="000000"/>
                </a:solidFill>
                <a:latin typeface="Arial"/>
                <a:ea typeface="Arial"/>
                <a:cs typeface="Arial"/>
              </a:rPr>
              <a:t>, vol 42, issue 4, pp. 727-786.</a:t>
            </a:r>
            <a:endParaRPr sz="2600" b="0" i="0" u="none">
              <a:solidFill>
                <a:srgbClr val="000000"/>
              </a:solidFill>
              <a:latin typeface="Arial"/>
              <a:cs typeface="Arial"/>
            </a:endParaRPr>
          </a:p>
          <a:p>
            <a:pPr marL="0" indent="0">
              <a:buFont typeface="Arial"/>
              <a:buNone/>
              <a:defRPr/>
            </a:pPr>
            <a:endParaRPr sz="2600">
              <a:latin typeface="Arial"/>
              <a:cs typeface="Arial"/>
            </a:endParaRPr>
          </a:p>
          <a:p>
            <a:pPr marL="0" indent="0">
              <a:buFont typeface="Arial"/>
              <a:buNone/>
              <a:defRPr/>
            </a:pPr>
            <a:r>
              <a:rPr sz="2600" b="0" i="0" u="none">
                <a:solidFill>
                  <a:srgbClr val="000000"/>
                </a:solidFill>
                <a:latin typeface="Arial"/>
                <a:ea typeface="Arial"/>
                <a:cs typeface="Arial"/>
              </a:rPr>
              <a:t>Pfeffer, J. (1998). </a:t>
            </a:r>
            <a:r>
              <a:rPr sz="2600" b="0" i="1" u="none">
                <a:solidFill>
                  <a:srgbClr val="000000"/>
                </a:solidFill>
                <a:latin typeface="Arial"/>
                <a:ea typeface="Arial"/>
                <a:cs typeface="Arial"/>
              </a:rPr>
              <a:t>The Human Equation</a:t>
            </a:r>
            <a:r>
              <a:rPr sz="2600" b="0" i="0" u="none">
                <a:solidFill>
                  <a:srgbClr val="000000"/>
                </a:solidFill>
                <a:latin typeface="Arial"/>
                <a:ea typeface="Arial"/>
                <a:cs typeface="Arial"/>
              </a:rPr>
              <a:t>.</a:t>
            </a:r>
            <a:r>
              <a:rPr lang="en-GB" sz="2600" b="0" i="0" u="none">
                <a:solidFill>
                  <a:srgbClr val="000000"/>
                </a:solidFill>
                <a:latin typeface="Arial"/>
                <a:ea typeface="Arial"/>
                <a:cs typeface="Arial"/>
              </a:rPr>
              <a:t> USA: Harvard Business School Press.</a:t>
            </a:r>
            <a:endParaRPr sz="2600" b="0" i="0" u="none">
              <a:solidFill>
                <a:srgbClr val="000000"/>
              </a:solidFill>
              <a:latin typeface="Arial"/>
              <a:cs typeface="Arial"/>
            </a:endParaRPr>
          </a:p>
          <a:p>
            <a:pPr marL="0" indent="0">
              <a:buFont typeface="Arial"/>
              <a:buNone/>
              <a:defRPr/>
            </a:pPr>
            <a:endParaRPr sz="2600">
              <a:latin typeface="Arial"/>
              <a:cs typeface="Arial"/>
            </a:endParaRPr>
          </a:p>
          <a:p>
            <a:pPr marL="0" indent="0">
              <a:buFont typeface="Arial"/>
              <a:buNone/>
              <a:defRPr/>
            </a:pPr>
            <a:r>
              <a:rPr sz="2600">
                <a:latin typeface="Arial"/>
                <a:ea typeface="Arial"/>
                <a:cs typeface="Arial"/>
              </a:rPr>
              <a:t>Potgieter, I. L., Ferreira, N. (2022). </a:t>
            </a:r>
            <a:r>
              <a:rPr sz="2600" i="1">
                <a:latin typeface="Arial"/>
                <a:ea typeface="Arial"/>
                <a:cs typeface="Arial"/>
              </a:rPr>
              <a:t>Managing Human Resources – The New Normal. </a:t>
            </a:r>
            <a:r>
              <a:rPr sz="2600">
                <a:latin typeface="Arial"/>
                <a:ea typeface="Arial"/>
                <a:cs typeface="Arial"/>
              </a:rPr>
              <a:t>London: Springer Publishers. </a:t>
            </a:r>
            <a:endParaRPr sz="2600">
              <a:latin typeface="Arial"/>
              <a:cs typeface="Arial"/>
            </a:endParaRPr>
          </a:p>
          <a:p>
            <a:pPr marL="0" indent="0">
              <a:buFont typeface="+mj-lt"/>
              <a:buNone/>
              <a:defRPr/>
            </a:pPr>
            <a:endParaRPr sz="1800">
              <a:latin typeface="Arial"/>
              <a:cs typeface="Aria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Arial"/>
        <a:cs typeface="Arial"/>
      </a:majorFont>
      <a:minorFont>
        <a:latin typeface="Myriad Pro"/>
        <a:ea typeface="Arial"/>
        <a:cs typeface="Arial"/>
      </a:minorFont>
    </a:fontScheme>
    <a:fmtScheme name="Offic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Template>
  <TotalTime>228</TotalTime>
  <Words>1739</Words>
  <Application>Microsoft Office PowerPoint</Application>
  <PresentationFormat>On-screen Show (4:3)</PresentationFormat>
  <Paragraphs>187</Paragraphs>
  <Slides>21</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LinoLetter-Roman</vt:lpstr>
      <vt:lpstr>Myriad Pro</vt:lpstr>
      <vt:lpstr>Arial</vt:lpstr>
      <vt:lpstr>LinoLetter-Italic</vt:lpstr>
      <vt:lpstr>Wingdings</vt:lpstr>
      <vt:lpstr>Corbel</vt:lpstr>
      <vt:lpstr>Calibri</vt:lpstr>
      <vt:lpstr>HelveticaNeue-Bold</vt:lpstr>
      <vt:lpstr>20140311PresentationUWTSDTemplate</vt:lpstr>
      <vt:lpstr>  LCBB5012  Principles of Human Resource Management  </vt:lpstr>
      <vt:lpstr>Learning Outcomes</vt:lpstr>
      <vt:lpstr>Kick-Off Discussion (10 Minutes)</vt:lpstr>
      <vt:lpstr> What is Strategy? </vt:lpstr>
      <vt:lpstr>Implications of Strategic Decisions</vt:lpstr>
      <vt:lpstr>Levels of Strategy </vt:lpstr>
      <vt:lpstr>What is Strategic Management?</vt:lpstr>
      <vt:lpstr>Strategic Management</vt:lpstr>
      <vt:lpstr>What is Strategic Management?</vt:lpstr>
      <vt:lpstr>PowerPoint Presentation</vt:lpstr>
      <vt:lpstr>What is SHRM?</vt:lpstr>
      <vt:lpstr>What is SHRM? (cont.)</vt:lpstr>
      <vt:lpstr>Why SHRM matters</vt:lpstr>
      <vt:lpstr>Theoretical Foundations of SHRM</vt:lpstr>
      <vt:lpstr>SHRM Models</vt:lpstr>
      <vt:lpstr>Harvard Model </vt:lpstr>
      <vt:lpstr>Matching Model </vt:lpstr>
      <vt:lpstr>AMO Model</vt:lpstr>
      <vt:lpstr>Strategic SHRM Planning</vt:lpstr>
      <vt:lpstr>PowerPoint Presentation</vt:lpstr>
      <vt:lpstr>Seminal Readings and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Rameses Manalang</cp:lastModifiedBy>
  <cp:revision>62</cp:revision>
  <dcterms:created xsi:type="dcterms:W3CDTF">2020-04-06T13:34:42Z</dcterms:created>
  <dcterms:modified xsi:type="dcterms:W3CDTF">2026-07-26T11:53:47Z</dcterms:modified>
</cp:coreProperties>
</file>