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8"/>
  </p:notesMasterIdLst>
  <p:sldIdLst>
    <p:sldId id="256" r:id="rId2"/>
    <p:sldId id="286" r:id="rId3"/>
    <p:sldId id="285" r:id="rId4"/>
    <p:sldId id="274" r:id="rId5"/>
    <p:sldId id="275" r:id="rId6"/>
    <p:sldId id="271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63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5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28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60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999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421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49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09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29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630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02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2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839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2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data.gov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mballgroup.com/html/articles_search/articles1997/9708d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4</a:t>
            </a:r>
          </a:p>
          <a:p>
            <a:r>
              <a:rPr lang="en-GB" dirty="0" smtClean="0"/>
              <a:t> Introduction to Dimensional Modelling</a:t>
            </a:r>
          </a:p>
          <a:p>
            <a:endParaRPr lang="en-GB" dirty="0" smtClean="0"/>
          </a:p>
          <a:p>
            <a:r>
              <a:rPr lang="en-GB" dirty="0" smtClean="0"/>
              <a:t>Dr Nik </a:t>
            </a:r>
            <a:r>
              <a:rPr lang="en-GB" dirty="0" smtClean="0"/>
              <a:t>Whitehead</a:t>
            </a:r>
          </a:p>
          <a:p>
            <a:r>
              <a:rPr lang="en-GB" dirty="0" smtClean="0"/>
              <a:t>Dr </a:t>
            </a:r>
            <a:r>
              <a:rPr lang="en-GB" smtClean="0"/>
              <a:t>Tim Bashford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Quick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dimension table?</a:t>
            </a:r>
          </a:p>
          <a:p>
            <a:pPr lvl="1"/>
            <a:r>
              <a:rPr lang="en-GB" dirty="0" smtClean="0"/>
              <a:t>A table – don’t lose sight of this.</a:t>
            </a:r>
          </a:p>
          <a:p>
            <a:pPr lvl="1"/>
            <a:r>
              <a:rPr lang="en-GB" dirty="0" smtClean="0"/>
              <a:t>Contains data, usually element descriptions.</a:t>
            </a:r>
          </a:p>
          <a:p>
            <a:pPr lvl="1"/>
            <a:r>
              <a:rPr lang="en-GB" dirty="0" smtClean="0"/>
              <a:t>Avoids database/technical nomenclature, e.g. replaces indexes or codes with words.  Therefore often not normalised.</a:t>
            </a:r>
          </a:p>
          <a:p>
            <a:pPr lvl="1"/>
            <a:r>
              <a:rPr lang="en-GB" dirty="0" smtClean="0"/>
              <a:t>Referenced by fact tables – usually more than one.</a:t>
            </a:r>
          </a:p>
          <a:p>
            <a:pPr lvl="1"/>
            <a:r>
              <a:rPr lang="en-GB" dirty="0" smtClean="0"/>
              <a:t>Nearly always contains a date.  A dimension often serves as a snapshot or log of some particular information at a point in time.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4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Quick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fact table?</a:t>
            </a:r>
          </a:p>
          <a:p>
            <a:pPr lvl="1"/>
            <a:r>
              <a:rPr lang="en-GB" dirty="0" smtClean="0"/>
              <a:t>Also a database table.</a:t>
            </a:r>
          </a:p>
          <a:p>
            <a:pPr lvl="1"/>
            <a:r>
              <a:rPr lang="en-GB" dirty="0" smtClean="0"/>
              <a:t>Resolves many-to-many relationships.</a:t>
            </a:r>
          </a:p>
          <a:p>
            <a:pPr lvl="1"/>
            <a:r>
              <a:rPr lang="en-GB" dirty="0" smtClean="0"/>
              <a:t>Contains records, which are “measurements” – these measure information pertinent to the data warehouse.</a:t>
            </a:r>
          </a:p>
          <a:p>
            <a:pPr lvl="1"/>
            <a:r>
              <a:rPr lang="en-GB" dirty="0" smtClean="0"/>
              <a:t>Granularity defined by related dimensions.</a:t>
            </a:r>
          </a:p>
          <a:p>
            <a:pPr lvl="2"/>
            <a:r>
              <a:rPr lang="en-GB" dirty="0" smtClean="0"/>
              <a:t>“Granularity”?</a:t>
            </a:r>
          </a:p>
          <a:p>
            <a:pPr lvl="1"/>
            <a:r>
              <a:rPr lang="en-GB" dirty="0" smtClean="0"/>
              <a:t>Tend to be (though aren’t absolutely always) cumulative.</a:t>
            </a:r>
          </a:p>
          <a:p>
            <a:pPr lvl="2"/>
            <a:r>
              <a:rPr lang="en-GB" dirty="0" smtClean="0"/>
              <a:t>e.g. sales.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0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dimensional modelling?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DM is a logical design technique that presents data in a standard framework which allows for high-performance access</a:t>
            </a:r>
          </a:p>
          <a:p>
            <a:r>
              <a:rPr lang="en-GB" dirty="0" smtClean="0"/>
              <a:t>It uses the standard relational model with some important restrictions</a:t>
            </a:r>
          </a:p>
          <a:p>
            <a:r>
              <a:rPr lang="en-GB" dirty="0" smtClean="0"/>
              <a:t>A dimensional model contains</a:t>
            </a:r>
          </a:p>
          <a:p>
            <a:pPr lvl="1"/>
            <a:r>
              <a:rPr lang="en-GB" dirty="0" smtClean="0"/>
              <a:t>A  </a:t>
            </a:r>
            <a:r>
              <a:rPr lang="en-GB" i="1" dirty="0" smtClean="0"/>
              <a:t>fact table</a:t>
            </a:r>
            <a:r>
              <a:rPr lang="en-GB" dirty="0" smtClean="0"/>
              <a:t>  with a multi-part key and some </a:t>
            </a:r>
            <a:r>
              <a:rPr lang="en-GB" i="1" dirty="0" smtClean="0"/>
              <a:t>measures</a:t>
            </a:r>
            <a:endParaRPr lang="en-GB" dirty="0" smtClean="0"/>
          </a:p>
          <a:p>
            <a:pPr lvl="1"/>
            <a:r>
              <a:rPr lang="en-GB" dirty="0" smtClean="0"/>
              <a:t>Multiple </a:t>
            </a:r>
            <a:r>
              <a:rPr lang="en-GB" i="1" dirty="0" smtClean="0"/>
              <a:t>dimension tables</a:t>
            </a:r>
            <a:r>
              <a:rPr lang="en-GB" dirty="0" smtClean="0"/>
              <a:t> with single part primary keys, each of which corresponds to part of the multipart key of the fact table</a:t>
            </a:r>
          </a:p>
          <a:p>
            <a:r>
              <a:rPr lang="en-GB" dirty="0" smtClean="0"/>
              <a:t>Measures are the numerical data that is related to the particular combination of keys that define the record</a:t>
            </a:r>
          </a:p>
          <a:p>
            <a:r>
              <a:rPr lang="en-GB" dirty="0" smtClean="0"/>
              <a:t>Dimension tables contain descriptive text and are often the source of selection constraints in SQL 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3528" y="476672"/>
            <a:ext cx="170110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SQL_date</a:t>
            </a:r>
            <a:endParaRPr lang="en-GB" sz="1600" dirty="0" smtClean="0"/>
          </a:p>
          <a:p>
            <a:r>
              <a:rPr lang="en-GB" sz="1600" dirty="0" err="1" smtClean="0"/>
              <a:t>Day_of_week</a:t>
            </a:r>
            <a:endParaRPr lang="en-GB" sz="1600" dirty="0" smtClean="0"/>
          </a:p>
          <a:p>
            <a:r>
              <a:rPr lang="en-GB" sz="1600" dirty="0" err="1" smtClean="0"/>
              <a:t>Week_number</a:t>
            </a:r>
            <a:endParaRPr lang="en-GB" sz="1600" dirty="0" smtClean="0"/>
          </a:p>
          <a:p>
            <a:r>
              <a:rPr lang="en-GB" sz="1600" dirty="0" smtClean="0"/>
              <a:t>Month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3068960"/>
            <a:ext cx="1731564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Store_ID</a:t>
            </a:r>
            <a:endParaRPr lang="en-GB" sz="1600" dirty="0" smtClean="0"/>
          </a:p>
          <a:p>
            <a:r>
              <a:rPr lang="en-GB" sz="1600" dirty="0" err="1" smtClean="0"/>
              <a:t>Store_name</a:t>
            </a:r>
            <a:endParaRPr lang="en-GB" sz="1600" dirty="0" smtClean="0"/>
          </a:p>
          <a:p>
            <a:r>
              <a:rPr lang="en-GB" sz="1600" dirty="0" smtClean="0"/>
              <a:t>Address</a:t>
            </a:r>
          </a:p>
          <a:p>
            <a:r>
              <a:rPr lang="en-GB" sz="1600" dirty="0" smtClean="0"/>
              <a:t>District</a:t>
            </a:r>
          </a:p>
          <a:p>
            <a:r>
              <a:rPr lang="en-GB" sz="1600" dirty="0" err="1" smtClean="0"/>
              <a:t>Floor_type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2267744" y="4725144"/>
            <a:ext cx="1734770" cy="132343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Clerk_ID</a:t>
            </a:r>
            <a:endParaRPr lang="en-GB" sz="1600" dirty="0" smtClean="0"/>
          </a:p>
          <a:p>
            <a:r>
              <a:rPr lang="en-GB" sz="1600" dirty="0" err="1" smtClean="0"/>
              <a:t>Clerk_name</a:t>
            </a:r>
            <a:endParaRPr lang="en-GB" sz="1600" dirty="0" smtClean="0"/>
          </a:p>
          <a:p>
            <a:r>
              <a:rPr lang="en-GB" sz="1600" dirty="0" err="1" smtClean="0"/>
              <a:t>Clerk_grade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872" y="1052736"/>
            <a:ext cx="2305439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(FK)</a:t>
            </a:r>
          </a:p>
          <a:p>
            <a:r>
              <a:rPr lang="en-GB" sz="1600" dirty="0" err="1" smtClean="0"/>
              <a:t>Pounds_sold</a:t>
            </a:r>
            <a:endParaRPr lang="en-GB" sz="1600" dirty="0" smtClean="0"/>
          </a:p>
          <a:p>
            <a:r>
              <a:rPr lang="en-GB" sz="1600" dirty="0" err="1" smtClean="0"/>
              <a:t>Units_sold</a:t>
            </a:r>
            <a:endParaRPr lang="en-GB" sz="1600" dirty="0" smtClean="0"/>
          </a:p>
          <a:p>
            <a:r>
              <a:rPr lang="en-GB" sz="1600" dirty="0" err="1" smtClean="0"/>
              <a:t>Pounds_cost</a:t>
            </a:r>
            <a:endParaRPr lang="en-GB" sz="16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211960" y="4653136"/>
            <a:ext cx="2307042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Promotion_name</a:t>
            </a:r>
            <a:endParaRPr lang="en-GB" sz="1600" dirty="0" smtClean="0"/>
          </a:p>
          <a:p>
            <a:r>
              <a:rPr lang="en-GB" sz="1600" dirty="0" err="1" smtClean="0"/>
              <a:t>Price_type</a:t>
            </a:r>
            <a:endParaRPr lang="en-GB" sz="1600" dirty="0" smtClean="0"/>
          </a:p>
          <a:p>
            <a:r>
              <a:rPr lang="en-GB" sz="1600" dirty="0" err="1" smtClean="0"/>
              <a:t>Ad_type</a:t>
            </a:r>
            <a:endParaRPr lang="en-GB" sz="1600" dirty="0" smtClean="0"/>
          </a:p>
          <a:p>
            <a:r>
              <a:rPr lang="en-GB" sz="1600" dirty="0" err="1" smtClean="0"/>
              <a:t>Display_type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3501008"/>
            <a:ext cx="2199641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Customer_name</a:t>
            </a:r>
            <a:endParaRPr lang="en-GB" sz="1600" dirty="0" smtClean="0"/>
          </a:p>
          <a:p>
            <a:r>
              <a:rPr lang="en-GB" sz="1600" dirty="0" err="1" smtClean="0"/>
              <a:t>Purchase_profile</a:t>
            </a:r>
            <a:endParaRPr lang="en-GB" sz="1600" dirty="0" smtClean="0"/>
          </a:p>
          <a:p>
            <a:r>
              <a:rPr lang="en-GB" sz="1600" dirty="0" err="1" smtClean="0"/>
              <a:t>Credit_profile</a:t>
            </a:r>
            <a:endParaRPr lang="en-GB" sz="1600" dirty="0" smtClean="0"/>
          </a:p>
          <a:p>
            <a:r>
              <a:rPr lang="en-GB" sz="1600" dirty="0" err="1" smtClean="0"/>
              <a:t>Demographic_type</a:t>
            </a:r>
            <a:endParaRPr lang="en-GB" sz="1600" dirty="0" smtClean="0"/>
          </a:p>
          <a:p>
            <a:r>
              <a:rPr lang="en-GB" sz="1600" dirty="0" smtClean="0"/>
              <a:t>Address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260648"/>
            <a:ext cx="2010487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SKO</a:t>
            </a:r>
          </a:p>
          <a:p>
            <a:r>
              <a:rPr lang="en-GB" sz="1600" dirty="0" smtClean="0"/>
              <a:t>Description</a:t>
            </a:r>
          </a:p>
          <a:p>
            <a:r>
              <a:rPr lang="en-GB" sz="1600" dirty="0" smtClean="0"/>
              <a:t>Brand</a:t>
            </a:r>
          </a:p>
          <a:p>
            <a:r>
              <a:rPr lang="en-GB" sz="1600" dirty="0" smtClean="0"/>
              <a:t>Category</a:t>
            </a:r>
          </a:p>
          <a:p>
            <a:r>
              <a:rPr lang="en-GB" sz="1600" dirty="0" err="1" smtClean="0"/>
              <a:t>Package_type</a:t>
            </a:r>
            <a:endParaRPr lang="en-GB" sz="1600" dirty="0" smtClean="0"/>
          </a:p>
          <a:p>
            <a:r>
              <a:rPr lang="en-GB" sz="1600" dirty="0" smtClean="0"/>
              <a:t>Size</a:t>
            </a:r>
          </a:p>
          <a:p>
            <a:r>
              <a:rPr lang="en-GB" sz="1600" dirty="0" smtClean="0"/>
              <a:t>Flavour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292294" y="2107888"/>
            <a:ext cx="1683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Time dimension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695231" y="3380710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Sales fact table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88223" y="4884842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Store dimension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209577" y="6049758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Clerk dimension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188314" y="6284352"/>
            <a:ext cx="217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Promotion dimension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804248" y="5332616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Customer dimension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707183" y="2600330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dimension</a:t>
            </a:r>
            <a:endParaRPr lang="en-GB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1979712" y="620688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979712" y="1844824"/>
            <a:ext cx="144016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8" idx="1"/>
          </p:cNvCxnSpPr>
          <p:nvPr/>
        </p:nvCxnSpPr>
        <p:spPr>
          <a:xfrm flipV="1">
            <a:off x="2627784" y="2206898"/>
            <a:ext cx="792088" cy="25182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5652120" y="476672"/>
            <a:ext cx="1152128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5652120" y="2060848"/>
            <a:ext cx="1152128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 flipV="1">
            <a:off x="5652120" y="2564904"/>
            <a:ext cx="576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dimensional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large data warehouse may have 10-25 of these star-join schemas</a:t>
            </a:r>
          </a:p>
          <a:p>
            <a:r>
              <a:rPr lang="en-GB" dirty="0" smtClean="0"/>
              <a:t>Each star-join will have 5-15 dimension tables</a:t>
            </a:r>
          </a:p>
          <a:p>
            <a:r>
              <a:rPr lang="en-GB" dirty="0" smtClean="0"/>
              <a:t>Many of these dimension tables will be joined from multiple fact tables</a:t>
            </a:r>
          </a:p>
          <a:p>
            <a:r>
              <a:rPr lang="en-GB" dirty="0" smtClean="0"/>
              <a:t>Dimensions which are shared in this manner are said to be </a:t>
            </a:r>
            <a:r>
              <a:rPr lang="en-GB" i="1" dirty="0" smtClean="0"/>
              <a:t>conformed</a:t>
            </a:r>
          </a:p>
          <a:p>
            <a:r>
              <a:rPr lang="en-GB" dirty="0" smtClean="0"/>
              <a:t>Drilling down (i.e. Requesting more information about a fact) is done by adding more dimensions to a query</a:t>
            </a:r>
          </a:p>
          <a:p>
            <a:r>
              <a:rPr lang="en-GB" dirty="0" smtClean="0"/>
              <a:t>Drilling across (i.e. Requesting information about related facts) is done by linking facts via a common dimension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Large star-join data warehouse schema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6304" y="2298358"/>
            <a:ext cx="713657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4746630"/>
            <a:ext cx="740908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084168" y="6042774"/>
            <a:ext cx="739305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32889" y="2010326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08104" y="3450486"/>
            <a:ext cx="73449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35696" y="2298358"/>
            <a:ext cx="132119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1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395536" y="1578278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2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1760952" y="3738518"/>
            <a:ext cx="134684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3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5508104" y="1218238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4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398272" y="3090446"/>
            <a:ext cx="134203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5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251520" y="4746630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6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3059832" y="4746630"/>
            <a:ext cx="1335622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7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7380312" y="6033482"/>
            <a:ext cx="1354858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8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1760952" y="5682734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9</a:t>
            </a:r>
            <a:endParaRPr lang="en-GB" sz="1600" dirty="0"/>
          </a:p>
        </p:txBody>
      </p:sp>
      <p:cxnSp>
        <p:nvCxnSpPr>
          <p:cNvPr id="21" name="Elbow Connector 20"/>
          <p:cNvCxnSpPr>
            <a:stCxn id="119" idx="1"/>
            <a:endCxn id="9" idx="3"/>
          </p:cNvCxnSpPr>
          <p:nvPr/>
        </p:nvCxnSpPr>
        <p:spPr>
          <a:xfrm rot="10800000">
            <a:off x="6588224" y="2179603"/>
            <a:ext cx="57606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3" idx="0"/>
            <a:endCxn id="9" idx="2"/>
          </p:cNvCxnSpPr>
          <p:nvPr/>
        </p:nvCxnSpPr>
        <p:spPr>
          <a:xfrm rot="5400000" flipH="1" flipV="1">
            <a:off x="6041683" y="2489524"/>
            <a:ext cx="309518" cy="2823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26" idx="3"/>
            <a:endCxn id="9" idx="1"/>
          </p:cNvCxnSpPr>
          <p:nvPr/>
        </p:nvCxnSpPr>
        <p:spPr>
          <a:xfrm>
            <a:off x="5126756" y="2179603"/>
            <a:ext cx="706133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2"/>
            <a:endCxn id="9" idx="0"/>
          </p:cNvCxnSpPr>
          <p:nvPr/>
        </p:nvCxnSpPr>
        <p:spPr>
          <a:xfrm rot="16200000" flipH="1">
            <a:off x="5969675" y="1769444"/>
            <a:ext cx="453534" cy="2823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56" idx="0"/>
            <a:endCxn id="10" idx="2"/>
          </p:cNvCxnSpPr>
          <p:nvPr/>
        </p:nvCxnSpPr>
        <p:spPr>
          <a:xfrm rot="16200000" flipV="1">
            <a:off x="5622053" y="4042339"/>
            <a:ext cx="525542" cy="18943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63" idx="3"/>
            <a:endCxn id="10" idx="1"/>
          </p:cNvCxnSpPr>
          <p:nvPr/>
        </p:nvCxnSpPr>
        <p:spPr>
          <a:xfrm>
            <a:off x="5043526" y="3619763"/>
            <a:ext cx="464578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8" idx="2"/>
            <a:endCxn id="8" idx="0"/>
          </p:cNvCxnSpPr>
          <p:nvPr/>
        </p:nvCxnSpPr>
        <p:spPr>
          <a:xfrm rot="5400000">
            <a:off x="6124105" y="5702932"/>
            <a:ext cx="669558" cy="1012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1"/>
            <a:endCxn id="8" idx="3"/>
          </p:cNvCxnSpPr>
          <p:nvPr/>
        </p:nvCxnSpPr>
        <p:spPr>
          <a:xfrm rot="10800000" flipV="1">
            <a:off x="6823474" y="6202759"/>
            <a:ext cx="556839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65" idx="3"/>
            <a:endCxn id="8" idx="1"/>
          </p:cNvCxnSpPr>
          <p:nvPr/>
        </p:nvCxnSpPr>
        <p:spPr>
          <a:xfrm>
            <a:off x="5413654" y="6202759"/>
            <a:ext cx="670514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>
            <a:off x="1399962" y="2467635"/>
            <a:ext cx="43573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2"/>
            <a:endCxn id="6" idx="0"/>
          </p:cNvCxnSpPr>
          <p:nvPr/>
        </p:nvCxnSpPr>
        <p:spPr>
          <a:xfrm rot="5400000">
            <a:off x="865683" y="2094282"/>
            <a:ext cx="381526" cy="2662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0"/>
            <a:endCxn id="6" idx="2"/>
          </p:cNvCxnSpPr>
          <p:nvPr/>
        </p:nvCxnSpPr>
        <p:spPr>
          <a:xfrm rot="16200000" flipV="1">
            <a:off x="829444" y="2850601"/>
            <a:ext cx="453534" cy="2615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2"/>
            <a:endCxn id="7" idx="0"/>
          </p:cNvCxnSpPr>
          <p:nvPr/>
        </p:nvCxnSpPr>
        <p:spPr>
          <a:xfrm rot="5400000">
            <a:off x="2093495" y="4405751"/>
            <a:ext cx="669558" cy="122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3"/>
            <a:endCxn id="7" idx="1"/>
          </p:cNvCxnSpPr>
          <p:nvPr/>
        </p:nvCxnSpPr>
        <p:spPr>
          <a:xfrm>
            <a:off x="1599966" y="4915907"/>
            <a:ext cx="45175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>
            <a:off x="2792628" y="4915907"/>
            <a:ext cx="26720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0"/>
            <a:endCxn id="7" idx="2"/>
          </p:cNvCxnSpPr>
          <p:nvPr/>
        </p:nvCxnSpPr>
        <p:spPr>
          <a:xfrm rot="16200000" flipV="1">
            <a:off x="2129900" y="5377458"/>
            <a:ext cx="597550" cy="13001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36" idx="1"/>
            <a:endCxn id="10" idx="3"/>
          </p:cNvCxnSpPr>
          <p:nvPr/>
        </p:nvCxnSpPr>
        <p:spPr>
          <a:xfrm rot="10800000">
            <a:off x="6242600" y="3619763"/>
            <a:ext cx="201608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9" name="TextBox 118"/>
          <p:cNvSpPr txBox="1"/>
          <p:nvPr/>
        </p:nvSpPr>
        <p:spPr>
          <a:xfrm>
            <a:off x="7164288" y="2010326"/>
            <a:ext cx="132119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1</a:t>
            </a:r>
            <a:endParaRPr lang="en-GB" sz="1600" dirty="0"/>
          </a:p>
        </p:txBody>
      </p:sp>
      <p:sp>
        <p:nvSpPr>
          <p:cNvPr id="123" name="TextBox 122"/>
          <p:cNvSpPr txBox="1"/>
          <p:nvPr/>
        </p:nvSpPr>
        <p:spPr>
          <a:xfrm>
            <a:off x="5508104" y="2658398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2</a:t>
            </a:r>
            <a:endParaRPr lang="en-GB" sz="1600" dirty="0"/>
          </a:p>
        </p:txBody>
      </p:sp>
      <p:sp>
        <p:nvSpPr>
          <p:cNvPr id="126" name="TextBox 125"/>
          <p:cNvSpPr txBox="1"/>
          <p:nvPr/>
        </p:nvSpPr>
        <p:spPr>
          <a:xfrm>
            <a:off x="3779912" y="2010326"/>
            <a:ext cx="134684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3</a:t>
            </a:r>
            <a:endParaRPr lang="en-GB" sz="1600" dirty="0"/>
          </a:p>
        </p:txBody>
      </p:sp>
      <p:sp>
        <p:nvSpPr>
          <p:cNvPr id="136" name="TextBox 135"/>
          <p:cNvSpPr txBox="1"/>
          <p:nvPr/>
        </p:nvSpPr>
        <p:spPr>
          <a:xfrm>
            <a:off x="6444208" y="3450486"/>
            <a:ext cx="134203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5</a:t>
            </a:r>
            <a:endParaRPr lang="en-GB" sz="1600" dirty="0"/>
          </a:p>
        </p:txBody>
      </p:sp>
      <p:sp>
        <p:nvSpPr>
          <p:cNvPr id="156" name="TextBox 155"/>
          <p:cNvSpPr txBox="1"/>
          <p:nvPr/>
        </p:nvSpPr>
        <p:spPr>
          <a:xfrm>
            <a:off x="5220072" y="4314582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6</a:t>
            </a:r>
            <a:endParaRPr lang="en-GB" sz="1600" dirty="0"/>
          </a:p>
        </p:txBody>
      </p:sp>
      <p:sp>
        <p:nvSpPr>
          <p:cNvPr id="163" name="TextBox 162"/>
          <p:cNvSpPr txBox="1"/>
          <p:nvPr/>
        </p:nvSpPr>
        <p:spPr>
          <a:xfrm>
            <a:off x="3707904" y="3450486"/>
            <a:ext cx="1335622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7</a:t>
            </a:r>
            <a:endParaRPr lang="en-GB" sz="1600" dirty="0"/>
          </a:p>
        </p:txBody>
      </p:sp>
      <p:sp>
        <p:nvSpPr>
          <p:cNvPr id="165" name="TextBox 164"/>
          <p:cNvSpPr txBox="1"/>
          <p:nvPr/>
        </p:nvSpPr>
        <p:spPr>
          <a:xfrm>
            <a:off x="4065208" y="6033482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9</a:t>
            </a:r>
            <a:endParaRPr lang="en-GB" sz="1600" dirty="0"/>
          </a:p>
        </p:txBody>
      </p:sp>
      <p:sp>
        <p:nvSpPr>
          <p:cNvPr id="178" name="TextBox 177"/>
          <p:cNvSpPr txBox="1"/>
          <p:nvPr/>
        </p:nvSpPr>
        <p:spPr>
          <a:xfrm>
            <a:off x="5796136" y="5034662"/>
            <a:ext cx="1335622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7</a:t>
            </a:r>
            <a:endParaRPr lang="en-GB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Large star-join data warehouse schema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03648" y="1700808"/>
            <a:ext cx="713657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1560" y="4797152"/>
            <a:ext cx="740908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80312" y="5733256"/>
            <a:ext cx="739305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96136" y="980728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60232" y="2852936"/>
            <a:ext cx="73449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131840" y="1340768"/>
            <a:ext cx="132119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1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3131840" y="1844824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2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3131840" y="2339588"/>
            <a:ext cx="134684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3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843644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4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3131840" y="3347700"/>
            <a:ext cx="1342034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5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3131840" y="3851756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6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4355812"/>
            <a:ext cx="1335622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7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3131840" y="5219908"/>
            <a:ext cx="1354858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8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3131840" y="5723964"/>
            <a:ext cx="1348446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Dimension 9</a:t>
            </a:r>
            <a:endParaRPr lang="en-GB" sz="1600" dirty="0"/>
          </a:p>
        </p:txBody>
      </p:sp>
      <p:cxnSp>
        <p:nvCxnSpPr>
          <p:cNvPr id="21" name="Elbow Connector 20"/>
          <p:cNvCxnSpPr>
            <a:stCxn id="11" idx="3"/>
            <a:endCxn id="9" idx="1"/>
          </p:cNvCxnSpPr>
          <p:nvPr/>
        </p:nvCxnSpPr>
        <p:spPr>
          <a:xfrm flipV="1">
            <a:off x="4453036" y="1150005"/>
            <a:ext cx="1343100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" idx="3"/>
            <a:endCxn id="9" idx="1"/>
          </p:cNvCxnSpPr>
          <p:nvPr/>
        </p:nvCxnSpPr>
        <p:spPr>
          <a:xfrm flipV="1">
            <a:off x="4480286" y="1150005"/>
            <a:ext cx="1315850" cy="8640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3" idx="3"/>
            <a:endCxn id="9" idx="1"/>
          </p:cNvCxnSpPr>
          <p:nvPr/>
        </p:nvCxnSpPr>
        <p:spPr>
          <a:xfrm flipV="1">
            <a:off x="4478684" y="1150005"/>
            <a:ext cx="1317452" cy="135886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3"/>
            <a:endCxn id="9" idx="1"/>
          </p:cNvCxnSpPr>
          <p:nvPr/>
        </p:nvCxnSpPr>
        <p:spPr>
          <a:xfrm flipV="1">
            <a:off x="4480286" y="1150005"/>
            <a:ext cx="1315850" cy="18629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6" idx="3"/>
            <a:endCxn id="10" idx="1"/>
          </p:cNvCxnSpPr>
          <p:nvPr/>
        </p:nvCxnSpPr>
        <p:spPr>
          <a:xfrm flipV="1">
            <a:off x="4480286" y="3022213"/>
            <a:ext cx="2179946" cy="99882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7" idx="3"/>
            <a:endCxn id="10" idx="1"/>
          </p:cNvCxnSpPr>
          <p:nvPr/>
        </p:nvCxnSpPr>
        <p:spPr>
          <a:xfrm flipV="1">
            <a:off x="4467462" y="3022213"/>
            <a:ext cx="2192770" cy="150287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" idx="2"/>
            <a:endCxn id="8" idx="0"/>
          </p:cNvCxnSpPr>
          <p:nvPr/>
        </p:nvCxnSpPr>
        <p:spPr>
          <a:xfrm rot="16200000" flipH="1">
            <a:off x="5255363" y="3238654"/>
            <a:ext cx="1038890" cy="395031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3"/>
            <a:endCxn id="8" idx="0"/>
          </p:cNvCxnSpPr>
          <p:nvPr/>
        </p:nvCxnSpPr>
        <p:spPr>
          <a:xfrm>
            <a:off x="4486698" y="5389185"/>
            <a:ext cx="3263267" cy="344071"/>
          </a:xfrm>
          <a:prstGeom prst="bentConnector2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9" idx="3"/>
            <a:endCxn id="8" idx="1"/>
          </p:cNvCxnSpPr>
          <p:nvPr/>
        </p:nvCxnSpPr>
        <p:spPr>
          <a:xfrm>
            <a:off x="4480286" y="5893241"/>
            <a:ext cx="2900026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 flipV="1">
            <a:off x="2117306" y="1510045"/>
            <a:ext cx="1014535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1"/>
            <a:endCxn id="6" idx="3"/>
          </p:cNvCxnSpPr>
          <p:nvPr/>
        </p:nvCxnSpPr>
        <p:spPr>
          <a:xfrm rot="10800000">
            <a:off x="2117306" y="1870085"/>
            <a:ext cx="1014535" cy="1440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1"/>
            <a:endCxn id="6" idx="3"/>
          </p:cNvCxnSpPr>
          <p:nvPr/>
        </p:nvCxnSpPr>
        <p:spPr>
          <a:xfrm rot="10800000">
            <a:off x="2117306" y="1870085"/>
            <a:ext cx="1014535" cy="16468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1"/>
            <a:endCxn id="7" idx="3"/>
          </p:cNvCxnSpPr>
          <p:nvPr/>
        </p:nvCxnSpPr>
        <p:spPr>
          <a:xfrm rot="10800000" flipV="1">
            <a:off x="1352468" y="2508865"/>
            <a:ext cx="1779372" cy="24575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1"/>
            <a:endCxn id="7" idx="3"/>
          </p:cNvCxnSpPr>
          <p:nvPr/>
        </p:nvCxnSpPr>
        <p:spPr>
          <a:xfrm rot="10800000" flipV="1">
            <a:off x="1352468" y="4021033"/>
            <a:ext cx="1779372" cy="9453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 flipV="1">
            <a:off x="1352468" y="4525089"/>
            <a:ext cx="1779372" cy="4413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1"/>
            <a:endCxn id="7" idx="3"/>
          </p:cNvCxnSpPr>
          <p:nvPr/>
        </p:nvCxnSpPr>
        <p:spPr>
          <a:xfrm rot="10800000">
            <a:off x="1352468" y="4966429"/>
            <a:ext cx="1779372" cy="92681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5" idx="3"/>
            <a:endCxn id="10" idx="1"/>
          </p:cNvCxnSpPr>
          <p:nvPr/>
        </p:nvCxnSpPr>
        <p:spPr>
          <a:xfrm flipV="1">
            <a:off x="4473874" y="3022213"/>
            <a:ext cx="2186358" cy="4947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of star-join schema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Very easy to add new facts/dimensions without having to redesign the entire database – </a:t>
            </a:r>
            <a:r>
              <a:rPr lang="en-GB" i="1" dirty="0" smtClean="0"/>
              <a:t>graceful extensibility</a:t>
            </a:r>
            <a:endParaRPr lang="en-GB" dirty="0" smtClean="0"/>
          </a:p>
          <a:p>
            <a:r>
              <a:rPr lang="en-GB" dirty="0" smtClean="0"/>
              <a:t>Easy to use </a:t>
            </a:r>
            <a:r>
              <a:rPr lang="en-GB" i="1" dirty="0" smtClean="0"/>
              <a:t>aggregates</a:t>
            </a:r>
            <a:r>
              <a:rPr lang="en-GB" dirty="0" smtClean="0"/>
              <a:t> (summary records that are calculated from the table data – these improve performance)</a:t>
            </a:r>
          </a:p>
          <a:p>
            <a:endParaRPr lang="en-GB" dirty="0" smtClean="0"/>
          </a:p>
          <a:p>
            <a:pPr>
              <a:buNone/>
            </a:pPr>
            <a:r>
              <a:rPr lang="en-GB" sz="3200" dirty="0" smtClean="0"/>
              <a:t>HOWEVER...</a:t>
            </a:r>
          </a:p>
          <a:p>
            <a:r>
              <a:rPr lang="en-GB" dirty="0" smtClean="0"/>
              <a:t>It requires that all dimensions must have the same meaning to all fact tables to which they are joined</a:t>
            </a:r>
          </a:p>
          <a:p>
            <a:r>
              <a:rPr lang="en-GB" dirty="0" smtClean="0"/>
              <a:t>These conformed dimensions often need to be a ‘distillation’ of data from several sources, e.g. The best and most up-to-date address for a customer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dimension table can be used with multiple fact tables</a:t>
            </a:r>
          </a:p>
          <a:p>
            <a:r>
              <a:rPr lang="en-GB" dirty="0" smtClean="0"/>
              <a:t>User interfaces and data content are consistent whenever the dimension is used</a:t>
            </a:r>
          </a:p>
          <a:p>
            <a:r>
              <a:rPr lang="en-GB" dirty="0" smtClean="0"/>
              <a:t>There is a consistent interpretation of attributes</a:t>
            </a:r>
          </a:p>
          <a:p>
            <a:r>
              <a:rPr lang="en-GB" dirty="0" smtClean="0"/>
              <a:t>Designing a good set of conformed dimensions takes up about 80% of the time required to design the overall data architecture for the data warehouse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fact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fact tables are created at the same time as the dimension tables</a:t>
            </a:r>
          </a:p>
          <a:p>
            <a:r>
              <a:rPr lang="en-GB" dirty="0" smtClean="0"/>
              <a:t>These should all use the same data definitions as defined in the dimension tables</a:t>
            </a:r>
          </a:p>
          <a:p>
            <a:r>
              <a:rPr lang="en-GB" dirty="0" smtClean="0"/>
              <a:t>If two fact tables need to calculate something (e.g. revenue, VAT, profit) then they should both use the same equation</a:t>
            </a:r>
          </a:p>
          <a:p>
            <a:r>
              <a:rPr lang="en-GB" dirty="0" smtClean="0"/>
              <a:t>If a fact table needs to show figures in multiple units then include multiple units rather than expecting the user to calculate them</a:t>
            </a:r>
            <a:br>
              <a:rPr lang="en-GB" dirty="0" smtClean="0"/>
            </a:br>
            <a:r>
              <a:rPr lang="en-GB" dirty="0" smtClean="0"/>
              <a:t>Measures are generally numerical, e.g. time, cost</a:t>
            </a:r>
          </a:p>
          <a:p>
            <a:pPr lvl="1"/>
            <a:r>
              <a:rPr lang="en-GB" dirty="0" smtClean="0"/>
              <a:t>Measures can be measured, dimensions cannot</a:t>
            </a:r>
          </a:p>
          <a:p>
            <a:r>
              <a:rPr lang="en-GB" dirty="0" smtClean="0"/>
              <a:t>Measures should be additive wherever possible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Designing a data warehouse data architecture has four stages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users</a:t>
            </a:r>
          </a:p>
          <a:p>
            <a:pPr marL="914400" lvl="1" indent="-457200"/>
            <a:r>
              <a:rPr lang="en-GB" dirty="0" smtClean="0"/>
              <a:t>This defines which data marts will be needed and gives clues to which fact tables will be needed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‘grain’ – how detailed must the fact tables be to be useful?</a:t>
            </a:r>
          </a:p>
          <a:p>
            <a:pPr marL="914400" lvl="1" indent="-457200"/>
            <a:r>
              <a:rPr lang="en-GB" dirty="0" smtClean="0"/>
              <a:t>Every transaction? Every invoice? Every day? Every month?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dimensions</a:t>
            </a:r>
          </a:p>
          <a:p>
            <a:pPr marL="914400" lvl="1" indent="-457200"/>
            <a:r>
              <a:rPr lang="en-GB" dirty="0" smtClean="0"/>
              <a:t>Examine all of the data available and attach the single-valued ones as dimensions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facts</a:t>
            </a:r>
          </a:p>
          <a:p>
            <a:pPr marL="914400" lvl="1" indent="-457200"/>
            <a:r>
              <a:rPr lang="en-GB" dirty="0" smtClean="0"/>
              <a:t>Facts should always be at the grain determined in step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Data.gov.uk</a:t>
            </a:r>
            <a:r>
              <a:rPr lang="en-GB" dirty="0" smtClean="0"/>
              <a:t> contains a large number of data files produced by the UK government</a:t>
            </a:r>
          </a:p>
          <a:p>
            <a:r>
              <a:rPr lang="en-GB" dirty="0" smtClean="0"/>
              <a:t>Suppose we take the data for all invoices over £500 for the Wales Office for the financial year 2011-2012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130653"/>
              </p:ext>
            </p:extLst>
          </p:nvPr>
        </p:nvGraphicFramePr>
        <p:xfrm>
          <a:off x="285720" y="3344169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/>
                <a:gridCol w="2273485"/>
                <a:gridCol w="928694"/>
                <a:gridCol w="1055001"/>
                <a:gridCol w="3131258"/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66406"/>
              </p:ext>
            </p:extLst>
          </p:nvPr>
        </p:nvGraphicFramePr>
        <p:xfrm>
          <a:off x="285720" y="4844367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/>
                <a:gridCol w="2726865"/>
                <a:gridCol w="4352496"/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need to identify</a:t>
            </a:r>
          </a:p>
          <a:p>
            <a:pPr lvl="1"/>
            <a:r>
              <a:rPr lang="en-GB" dirty="0" smtClean="0"/>
              <a:t>Potential users</a:t>
            </a:r>
          </a:p>
          <a:p>
            <a:pPr lvl="1"/>
            <a:r>
              <a:rPr lang="en-GB" dirty="0" smtClean="0"/>
              <a:t>Grain</a:t>
            </a:r>
          </a:p>
          <a:p>
            <a:pPr lvl="1"/>
            <a:r>
              <a:rPr lang="en-GB" dirty="0" smtClean="0"/>
              <a:t>Potential dimensions</a:t>
            </a:r>
          </a:p>
          <a:p>
            <a:pPr lvl="1"/>
            <a:r>
              <a:rPr lang="en-GB" dirty="0" smtClean="0"/>
              <a:t>Potential facts</a:t>
            </a:r>
          </a:p>
          <a:p>
            <a:pPr lvl="1"/>
            <a:r>
              <a:rPr lang="en-GB" dirty="0" smtClean="0"/>
              <a:t>Metadata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639116"/>
              </p:ext>
            </p:extLst>
          </p:nvPr>
        </p:nvGraphicFramePr>
        <p:xfrm>
          <a:off x="285720" y="3527228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/>
                <a:gridCol w="2273485"/>
                <a:gridCol w="928694"/>
                <a:gridCol w="1055001"/>
                <a:gridCol w="3131258"/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9697151"/>
              </p:ext>
            </p:extLst>
          </p:nvPr>
        </p:nvGraphicFramePr>
        <p:xfrm>
          <a:off x="285720" y="5060391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/>
                <a:gridCol w="2726865"/>
                <a:gridCol w="4352496"/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final data warehouse</a:t>
            </a:r>
          </a:p>
          <a:p>
            <a:pPr lvl="1"/>
            <a:r>
              <a:rPr lang="en-GB" dirty="0" smtClean="0"/>
              <a:t>1 fact table </a:t>
            </a:r>
          </a:p>
          <a:p>
            <a:pPr lvl="1"/>
            <a:r>
              <a:rPr lang="en-GB" dirty="0" smtClean="0"/>
              <a:t>6 dimensions</a:t>
            </a:r>
          </a:p>
          <a:p>
            <a:r>
              <a:rPr lang="en-GB" dirty="0" smtClean="0"/>
              <a:t>Should any of these dimensions be metadata?</a:t>
            </a:r>
          </a:p>
          <a:p>
            <a:r>
              <a:rPr lang="en-GB" dirty="0" smtClean="0"/>
              <a:t>Suppose we add invoices from another government department</a:t>
            </a:r>
          </a:p>
          <a:p>
            <a:pPr lvl="1"/>
            <a:r>
              <a:rPr lang="en-GB" dirty="0" smtClean="0"/>
              <a:t>Could we use the same fact table?</a:t>
            </a:r>
          </a:p>
          <a:p>
            <a:pPr lvl="1"/>
            <a:r>
              <a:rPr lang="en-GB" dirty="0" smtClean="0"/>
              <a:t>Would any new dimensions be needed?</a:t>
            </a:r>
          </a:p>
          <a:p>
            <a:pPr lvl="1"/>
            <a:r>
              <a:rPr lang="en-GB" dirty="0" smtClean="0"/>
              <a:t>Would there be any conformed dimensions?</a:t>
            </a:r>
          </a:p>
          <a:p>
            <a:pPr lvl="1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000108"/>
            <a:ext cx="38481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on dimensional modelling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article </a:t>
            </a:r>
            <a:r>
              <a:rPr lang="en-GB" i="1" dirty="0" smtClean="0"/>
              <a:t>A Dimensional Modelling</a:t>
            </a:r>
            <a:r>
              <a:rPr lang="en-GB" dirty="0" smtClean="0"/>
              <a:t> </a:t>
            </a:r>
            <a:r>
              <a:rPr lang="en-GB" i="1" dirty="0" smtClean="0"/>
              <a:t>Manifesto </a:t>
            </a:r>
            <a:r>
              <a:rPr lang="en-GB" dirty="0" smtClean="0"/>
              <a:t> by Kimball at </a:t>
            </a:r>
            <a:r>
              <a:rPr lang="en-GB" dirty="0" smtClean="0">
                <a:hlinkClick r:id="rId2"/>
              </a:rPr>
              <a:t>http://www.kimballgroup.com/html/articles_search/articles1997/9708d15.html</a:t>
            </a:r>
            <a:r>
              <a:rPr lang="en-GB" dirty="0" smtClean="0"/>
              <a:t> (link also on </a:t>
            </a:r>
            <a:r>
              <a:rPr lang="en-GB" dirty="0" err="1" smtClean="0"/>
              <a:t>Moodle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Read </a:t>
            </a:r>
            <a:r>
              <a:rPr lang="en-GB" smtClean="0"/>
              <a:t>chapter 6 </a:t>
            </a:r>
            <a:r>
              <a:rPr lang="en-GB" dirty="0" smtClean="0"/>
              <a:t>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5177</TotalTime>
  <Words>1210</Words>
  <Application>Microsoft Office PowerPoint</Application>
  <PresentationFormat>On-screen Show (4:3)</PresentationFormat>
  <Paragraphs>281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Georgia</vt:lpstr>
      <vt:lpstr>Trebuchet MS</vt:lpstr>
      <vt:lpstr>Wingdings 2</vt:lpstr>
      <vt:lpstr>Nik2013</vt:lpstr>
      <vt:lpstr>Data Warehousing for Business Intelligence</vt:lpstr>
      <vt:lpstr>Quick recap</vt:lpstr>
      <vt:lpstr>Quick recap</vt:lpstr>
      <vt:lpstr>What is dimensional modelling?</vt:lpstr>
      <vt:lpstr>PowerPoint Presentation</vt:lpstr>
      <vt:lpstr>Large dimensional models</vt:lpstr>
      <vt:lpstr>Large star-join data warehouse schema</vt:lpstr>
      <vt:lpstr>Large star-join data warehouse schema</vt:lpstr>
      <vt:lpstr>Advantages of star-join schema</vt:lpstr>
      <vt:lpstr>Conformed dimensions</vt:lpstr>
      <vt:lpstr>Conformed fact definitions</vt:lpstr>
      <vt:lpstr>Design process</vt:lpstr>
      <vt:lpstr>Example</vt:lpstr>
      <vt:lpstr>Example</vt:lpstr>
      <vt:lpstr>Example</vt:lpstr>
      <vt:lpstr>Looking ahead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Tim Bashford</cp:lastModifiedBy>
  <cp:revision>191</cp:revision>
  <dcterms:created xsi:type="dcterms:W3CDTF">2011-09-13T10:27:46Z</dcterms:created>
  <dcterms:modified xsi:type="dcterms:W3CDTF">2016-11-04T10:58:31Z</dcterms:modified>
</cp:coreProperties>
</file>