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tiff" ContentType="image/tiff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4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5" r:id="rId12"/>
    <p:sldId id="269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89" r:id="rId21"/>
    <p:sldId id="276" r:id="rId22"/>
    <p:sldId id="277" r:id="rId23"/>
    <p:sldId id="286" r:id="rId24"/>
    <p:sldId id="279" r:id="rId25"/>
    <p:sldId id="280" r:id="rId26"/>
    <p:sldId id="281" r:id="rId27"/>
    <p:sldId id="283" r:id="rId28"/>
    <p:sldId id="288" r:id="rId29"/>
    <p:sldId id="284" r:id="rId30"/>
    <p:sldId id="285" r:id="rId31"/>
    <p:sldId id="287" r:id="rId32"/>
    <p:sldId id="290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864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7" d="100"/>
          <a:sy n="67" d="100"/>
        </p:scale>
        <p:origin x="-3120" y="-8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C20855-AF74-4971-AB19-873E7A34360C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9BDE8FD-73B6-46D0-B7CF-558C56B4178D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 smtClean="0"/>
            <a:t>Butterflies</a:t>
          </a:r>
          <a:endParaRPr lang="en-GB" dirty="0"/>
        </a:p>
      </dgm:t>
    </dgm:pt>
    <dgm:pt modelId="{B5660A4B-CD3C-4E37-82FF-34821E585903}" type="parTrans" cxnId="{D905DDA8-75B4-4D3A-AA6B-1ED913E4C732}">
      <dgm:prSet/>
      <dgm:spPr/>
      <dgm:t>
        <a:bodyPr/>
        <a:lstStyle/>
        <a:p>
          <a:endParaRPr lang="en-GB"/>
        </a:p>
      </dgm:t>
    </dgm:pt>
    <dgm:pt modelId="{CC940F1D-BDF7-4AF0-9597-7F041E124120}" type="sibTrans" cxnId="{D905DDA8-75B4-4D3A-AA6B-1ED913E4C732}">
      <dgm:prSet/>
      <dgm:spPr/>
      <dgm:t>
        <a:bodyPr/>
        <a:lstStyle/>
        <a:p>
          <a:endParaRPr lang="en-GB"/>
        </a:p>
      </dgm:t>
    </dgm:pt>
    <dgm:pt modelId="{15FF306A-E921-40E8-9456-3B480F73C52F}">
      <dgm:prSet phldrT="[Text]"/>
      <dgm:spPr/>
      <dgm:t>
        <a:bodyPr/>
        <a:lstStyle/>
        <a:p>
          <a:r>
            <a:rPr lang="en-GB" dirty="0" smtClean="0"/>
            <a:t>CIW</a:t>
          </a:r>
          <a:endParaRPr lang="en-GB" dirty="0"/>
        </a:p>
      </dgm:t>
    </dgm:pt>
    <dgm:pt modelId="{4F98D6A5-320A-4B53-94EE-68BCFA48DA19}" type="parTrans" cxnId="{B3439309-8E1A-41E9-9F35-31ABED1D1771}">
      <dgm:prSet/>
      <dgm:spPr/>
      <dgm:t>
        <a:bodyPr/>
        <a:lstStyle/>
        <a:p>
          <a:endParaRPr lang="en-GB"/>
        </a:p>
      </dgm:t>
    </dgm:pt>
    <dgm:pt modelId="{06F56942-AB26-4D81-8EEA-1165CDE58136}" type="sibTrans" cxnId="{B3439309-8E1A-41E9-9F35-31ABED1D1771}">
      <dgm:prSet/>
      <dgm:spPr/>
      <dgm:t>
        <a:bodyPr/>
        <a:lstStyle/>
        <a:p>
          <a:endParaRPr lang="en-GB"/>
        </a:p>
      </dgm:t>
    </dgm:pt>
    <dgm:pt modelId="{4BAC3B4F-818A-4BCF-8549-9D7E4CA10F04}">
      <dgm:prSet phldrT="[Text]"/>
      <dgm:spPr>
        <a:solidFill>
          <a:schemeClr val="accent3"/>
        </a:solidFill>
      </dgm:spPr>
      <dgm:t>
        <a:bodyPr/>
        <a:lstStyle/>
        <a:p>
          <a:r>
            <a:rPr lang="en-GB" dirty="0" smtClean="0"/>
            <a:t>WG</a:t>
          </a:r>
          <a:endParaRPr lang="en-GB" dirty="0"/>
        </a:p>
      </dgm:t>
    </dgm:pt>
    <dgm:pt modelId="{052BAD14-D497-4049-B516-58CD30AB57CF}" type="parTrans" cxnId="{B00B2F20-75BD-4C0E-B111-478E3485DD32}">
      <dgm:prSet/>
      <dgm:spPr/>
      <dgm:t>
        <a:bodyPr/>
        <a:lstStyle/>
        <a:p>
          <a:endParaRPr lang="en-GB"/>
        </a:p>
      </dgm:t>
    </dgm:pt>
    <dgm:pt modelId="{DD9CCB41-5453-410E-8BDF-4AEEA65A761F}" type="sibTrans" cxnId="{B00B2F20-75BD-4C0E-B111-478E3485DD32}">
      <dgm:prSet/>
      <dgm:spPr/>
      <dgm:t>
        <a:bodyPr/>
        <a:lstStyle/>
        <a:p>
          <a:endParaRPr lang="en-GB"/>
        </a:p>
      </dgm:t>
    </dgm:pt>
    <dgm:pt modelId="{CEF45052-FB4A-4815-80BB-6F1E7D63E5CE}">
      <dgm:prSet phldrT="[Text]"/>
      <dgm:spPr/>
      <dgm:t>
        <a:bodyPr/>
        <a:lstStyle/>
        <a:p>
          <a:r>
            <a:rPr lang="en-GB" dirty="0" smtClean="0"/>
            <a:t>FS Swansea </a:t>
          </a:r>
        </a:p>
        <a:p>
          <a:endParaRPr lang="en-GB" dirty="0"/>
        </a:p>
      </dgm:t>
    </dgm:pt>
    <dgm:pt modelId="{C2D61A5A-8F52-436A-9720-870BAD60E711}" type="parTrans" cxnId="{8E82A936-F744-4413-9F7A-770C4657C1AE}">
      <dgm:prSet/>
      <dgm:spPr/>
      <dgm:t>
        <a:bodyPr/>
        <a:lstStyle/>
        <a:p>
          <a:endParaRPr lang="en-GB"/>
        </a:p>
      </dgm:t>
    </dgm:pt>
    <dgm:pt modelId="{BBE62E52-E3E8-48A8-836F-42E1EE5CDED7}" type="sibTrans" cxnId="{8E82A936-F744-4413-9F7A-770C4657C1AE}">
      <dgm:prSet/>
      <dgm:spPr/>
      <dgm:t>
        <a:bodyPr/>
        <a:lstStyle/>
        <a:p>
          <a:endParaRPr lang="en-GB"/>
        </a:p>
      </dgm:t>
    </dgm:pt>
    <dgm:pt modelId="{4F020976-B4ED-48CC-BC61-7DAB066428D8}">
      <dgm:prSet phldrT="[Text]"/>
      <dgm:spPr>
        <a:solidFill>
          <a:schemeClr val="accent3"/>
        </a:solidFill>
      </dgm:spPr>
      <dgm:t>
        <a:bodyPr/>
        <a:lstStyle/>
        <a:p>
          <a:r>
            <a:rPr lang="en-GB" dirty="0" smtClean="0"/>
            <a:t>WPPA </a:t>
          </a:r>
          <a:endParaRPr lang="en-GB" dirty="0"/>
        </a:p>
      </dgm:t>
    </dgm:pt>
    <dgm:pt modelId="{757BBBD3-9404-426A-B40C-27FD0653B26A}" type="parTrans" cxnId="{9B81F38E-52A5-4D9F-BDBE-DCC7E42B139C}">
      <dgm:prSet/>
      <dgm:spPr/>
      <dgm:t>
        <a:bodyPr/>
        <a:lstStyle/>
        <a:p>
          <a:endParaRPr lang="en-GB"/>
        </a:p>
      </dgm:t>
    </dgm:pt>
    <dgm:pt modelId="{96D73AEA-0EF1-4FB1-8672-B5039CA304AC}" type="sibTrans" cxnId="{9B81F38E-52A5-4D9F-BDBE-DCC7E42B139C}">
      <dgm:prSet/>
      <dgm:spPr/>
      <dgm:t>
        <a:bodyPr/>
        <a:lstStyle/>
        <a:p>
          <a:endParaRPr lang="en-GB"/>
        </a:p>
      </dgm:t>
    </dgm:pt>
    <dgm:pt modelId="{246AB201-4819-4EFD-BC49-2F9D25FA9F11}">
      <dgm:prSet/>
      <dgm:spPr/>
      <dgm:t>
        <a:bodyPr/>
        <a:lstStyle/>
        <a:p>
          <a:r>
            <a:rPr lang="en-GB" dirty="0" smtClean="0"/>
            <a:t>Blaenymaes Primary School </a:t>
          </a:r>
          <a:endParaRPr lang="en-GB" dirty="0"/>
        </a:p>
      </dgm:t>
    </dgm:pt>
    <dgm:pt modelId="{A7627E90-E189-42F2-96A8-14A0CE08026B}" type="parTrans" cxnId="{BABA3CA5-D1DA-4B7F-94A4-13710B48A320}">
      <dgm:prSet/>
      <dgm:spPr/>
      <dgm:t>
        <a:bodyPr/>
        <a:lstStyle/>
        <a:p>
          <a:endParaRPr lang="en-GB"/>
        </a:p>
      </dgm:t>
    </dgm:pt>
    <dgm:pt modelId="{5502EA3D-CEC0-4E5E-A55B-1EC5DCC5825F}" type="sibTrans" cxnId="{BABA3CA5-D1DA-4B7F-94A4-13710B48A320}">
      <dgm:prSet/>
      <dgm:spPr/>
      <dgm:t>
        <a:bodyPr/>
        <a:lstStyle/>
        <a:p>
          <a:endParaRPr lang="en-GB"/>
        </a:p>
      </dgm:t>
    </dgm:pt>
    <dgm:pt modelId="{D751CEDA-C630-4378-B6E7-A5C4C0562BD7}">
      <dgm:prSet/>
      <dgm:spPr/>
      <dgm:t>
        <a:bodyPr/>
        <a:lstStyle/>
        <a:p>
          <a:r>
            <a:rPr lang="en-GB" dirty="0" smtClean="0"/>
            <a:t>Staff </a:t>
          </a:r>
          <a:endParaRPr lang="en-GB" dirty="0"/>
        </a:p>
      </dgm:t>
    </dgm:pt>
    <dgm:pt modelId="{F8546693-509D-4C03-ADD3-720255D42014}" type="parTrans" cxnId="{045A1152-63C8-46B8-ABA6-1EA8A52ED7C9}">
      <dgm:prSet/>
      <dgm:spPr/>
      <dgm:t>
        <a:bodyPr/>
        <a:lstStyle/>
        <a:p>
          <a:endParaRPr lang="en-GB"/>
        </a:p>
      </dgm:t>
    </dgm:pt>
    <dgm:pt modelId="{1774E6C6-2E56-43D0-BF96-2A2FC0024960}" type="sibTrans" cxnId="{045A1152-63C8-46B8-ABA6-1EA8A52ED7C9}">
      <dgm:prSet/>
      <dgm:spPr/>
      <dgm:t>
        <a:bodyPr/>
        <a:lstStyle/>
        <a:p>
          <a:endParaRPr lang="en-GB"/>
        </a:p>
      </dgm:t>
    </dgm:pt>
    <dgm:pt modelId="{4183E31F-0AF3-4FD7-8AF1-B2B66CFA9B36}">
      <dgm:prSet/>
      <dgm:spPr>
        <a:solidFill>
          <a:schemeClr val="accent3"/>
        </a:solidFill>
      </dgm:spPr>
      <dgm:t>
        <a:bodyPr/>
        <a:lstStyle/>
        <a:p>
          <a:r>
            <a:rPr lang="en-GB" dirty="0" smtClean="0"/>
            <a:t>Parents </a:t>
          </a:r>
          <a:endParaRPr lang="en-GB" dirty="0"/>
        </a:p>
      </dgm:t>
    </dgm:pt>
    <dgm:pt modelId="{DE4F2237-DAB9-4E86-9F76-46E49308BD6A}" type="parTrans" cxnId="{96CBEF8A-175B-45B5-AE58-C073168B9149}">
      <dgm:prSet/>
      <dgm:spPr/>
      <dgm:t>
        <a:bodyPr/>
        <a:lstStyle/>
        <a:p>
          <a:endParaRPr lang="en-GB"/>
        </a:p>
      </dgm:t>
    </dgm:pt>
    <dgm:pt modelId="{73DFF287-EC7E-4699-9AAD-8270447C0F18}" type="sibTrans" cxnId="{96CBEF8A-175B-45B5-AE58-C073168B9149}">
      <dgm:prSet/>
      <dgm:spPr/>
      <dgm:t>
        <a:bodyPr/>
        <a:lstStyle/>
        <a:p>
          <a:endParaRPr lang="en-GB"/>
        </a:p>
      </dgm:t>
    </dgm:pt>
    <dgm:pt modelId="{95DBA642-53A7-4708-A741-201F3E6235C2}">
      <dgm:prSet/>
      <dgm:spPr>
        <a:solidFill>
          <a:schemeClr val="accent3"/>
        </a:solidFill>
      </dgm:spPr>
      <dgm:t>
        <a:bodyPr/>
        <a:lstStyle/>
        <a:p>
          <a:r>
            <a:rPr lang="en-GB" dirty="0" smtClean="0"/>
            <a:t>Children </a:t>
          </a:r>
          <a:endParaRPr lang="en-GB" dirty="0"/>
        </a:p>
      </dgm:t>
    </dgm:pt>
    <dgm:pt modelId="{C7667C61-F88A-47B9-AB25-8B24B8E753F0}" type="parTrans" cxnId="{EC32F711-D265-4AAB-9715-0AA4E32468E6}">
      <dgm:prSet/>
      <dgm:spPr/>
      <dgm:t>
        <a:bodyPr/>
        <a:lstStyle/>
        <a:p>
          <a:endParaRPr lang="en-GB"/>
        </a:p>
      </dgm:t>
    </dgm:pt>
    <dgm:pt modelId="{2E6BE41D-DD8B-472E-9C62-B959D2311F95}" type="sibTrans" cxnId="{EC32F711-D265-4AAB-9715-0AA4E32468E6}">
      <dgm:prSet/>
      <dgm:spPr/>
      <dgm:t>
        <a:bodyPr/>
        <a:lstStyle/>
        <a:p>
          <a:endParaRPr lang="en-GB"/>
        </a:p>
      </dgm:t>
    </dgm:pt>
    <dgm:pt modelId="{8F4E4A28-51A4-415D-9B03-45B00871750C}" type="pres">
      <dgm:prSet presAssocID="{74C20855-AF74-4971-AB19-873E7A34360C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6FB9CCD-447F-44A9-9660-4E6F7EF36998}" type="pres">
      <dgm:prSet presAssocID="{49BDE8FD-73B6-46D0-B7CF-558C56B4178D}" presName="centerShape" presStyleLbl="node0" presStyleIdx="0" presStyleCnt="1"/>
      <dgm:spPr/>
      <dgm:t>
        <a:bodyPr/>
        <a:lstStyle/>
        <a:p>
          <a:endParaRPr lang="en-GB"/>
        </a:p>
      </dgm:t>
    </dgm:pt>
    <dgm:pt modelId="{A2244830-4349-4B2A-A123-7695AE74BC2F}" type="pres">
      <dgm:prSet presAssocID="{246AB201-4819-4EFD-BC49-2F9D25FA9F11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3811A8B-7E6F-4005-8D54-845D3A189E4E}" type="pres">
      <dgm:prSet presAssocID="{246AB201-4819-4EFD-BC49-2F9D25FA9F11}" presName="dummy" presStyleCnt="0"/>
      <dgm:spPr/>
    </dgm:pt>
    <dgm:pt modelId="{BF2935A3-8DE9-42B4-8B39-7C9C7C006346}" type="pres">
      <dgm:prSet presAssocID="{5502EA3D-CEC0-4E5E-A55B-1EC5DCC5825F}" presName="sibTrans" presStyleLbl="sibTrans2D1" presStyleIdx="0" presStyleCnt="8"/>
      <dgm:spPr/>
      <dgm:t>
        <a:bodyPr/>
        <a:lstStyle/>
        <a:p>
          <a:endParaRPr lang="en-GB"/>
        </a:p>
      </dgm:t>
    </dgm:pt>
    <dgm:pt modelId="{4AD6EC45-F013-4762-A3A5-267F229E36D8}" type="pres">
      <dgm:prSet presAssocID="{4183E31F-0AF3-4FD7-8AF1-B2B66CFA9B36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E16002-2081-4834-BBD0-484EA574CECB}" type="pres">
      <dgm:prSet presAssocID="{4183E31F-0AF3-4FD7-8AF1-B2B66CFA9B36}" presName="dummy" presStyleCnt="0"/>
      <dgm:spPr/>
    </dgm:pt>
    <dgm:pt modelId="{CB4B11AF-334B-4BC9-A060-DB9AE7AACB14}" type="pres">
      <dgm:prSet presAssocID="{73DFF287-EC7E-4699-9AAD-8270447C0F18}" presName="sibTrans" presStyleLbl="sibTrans2D1" presStyleIdx="1" presStyleCnt="8"/>
      <dgm:spPr/>
      <dgm:t>
        <a:bodyPr/>
        <a:lstStyle/>
        <a:p>
          <a:endParaRPr lang="en-GB"/>
        </a:p>
      </dgm:t>
    </dgm:pt>
    <dgm:pt modelId="{63D96DCF-A39E-4CD9-A1D5-810D6B97F596}" type="pres">
      <dgm:prSet presAssocID="{15FF306A-E921-40E8-9456-3B480F73C52F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EF3988-66EB-4F78-AB36-7BE6E42855D8}" type="pres">
      <dgm:prSet presAssocID="{15FF306A-E921-40E8-9456-3B480F73C52F}" presName="dummy" presStyleCnt="0"/>
      <dgm:spPr/>
    </dgm:pt>
    <dgm:pt modelId="{F698CFB3-D738-4DED-BA02-E58F28E311F6}" type="pres">
      <dgm:prSet presAssocID="{06F56942-AB26-4D81-8EEA-1165CDE58136}" presName="sibTrans" presStyleLbl="sibTrans2D1" presStyleIdx="2" presStyleCnt="8"/>
      <dgm:spPr/>
      <dgm:t>
        <a:bodyPr/>
        <a:lstStyle/>
        <a:p>
          <a:endParaRPr lang="en-GB"/>
        </a:p>
      </dgm:t>
    </dgm:pt>
    <dgm:pt modelId="{B0720FD5-91FD-4603-81C3-2308BC135D5B}" type="pres">
      <dgm:prSet presAssocID="{95DBA642-53A7-4708-A741-201F3E6235C2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E403125-18BD-419C-A76F-B1ACB44A661A}" type="pres">
      <dgm:prSet presAssocID="{95DBA642-53A7-4708-A741-201F3E6235C2}" presName="dummy" presStyleCnt="0"/>
      <dgm:spPr/>
    </dgm:pt>
    <dgm:pt modelId="{80E4DE8E-4046-43C1-9162-1657B3A3A6CD}" type="pres">
      <dgm:prSet presAssocID="{2E6BE41D-DD8B-472E-9C62-B959D2311F95}" presName="sibTrans" presStyleLbl="sibTrans2D1" presStyleIdx="3" presStyleCnt="8"/>
      <dgm:spPr/>
      <dgm:t>
        <a:bodyPr/>
        <a:lstStyle/>
        <a:p>
          <a:endParaRPr lang="en-GB"/>
        </a:p>
      </dgm:t>
    </dgm:pt>
    <dgm:pt modelId="{F6973D55-E0C2-4356-AF24-78D15C237582}" type="pres">
      <dgm:prSet presAssocID="{D751CEDA-C630-4378-B6E7-A5C4C0562BD7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74772E-56AC-4DF3-A74C-14D38975BFFD}" type="pres">
      <dgm:prSet presAssocID="{D751CEDA-C630-4378-B6E7-A5C4C0562BD7}" presName="dummy" presStyleCnt="0"/>
      <dgm:spPr/>
    </dgm:pt>
    <dgm:pt modelId="{20A2DEA6-35B4-4A65-B82E-7A6C2D26E1AC}" type="pres">
      <dgm:prSet presAssocID="{1774E6C6-2E56-43D0-BF96-2A2FC0024960}" presName="sibTrans" presStyleLbl="sibTrans2D1" presStyleIdx="4" presStyleCnt="8"/>
      <dgm:spPr/>
      <dgm:t>
        <a:bodyPr/>
        <a:lstStyle/>
        <a:p>
          <a:endParaRPr lang="en-GB"/>
        </a:p>
      </dgm:t>
    </dgm:pt>
    <dgm:pt modelId="{09C1B978-09FB-462A-B0AA-42A25A2B0958}" type="pres">
      <dgm:prSet presAssocID="{4BAC3B4F-818A-4BCF-8549-9D7E4CA10F04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D71BBA8-68EF-46DA-AAE3-098365DFC63C}" type="pres">
      <dgm:prSet presAssocID="{4BAC3B4F-818A-4BCF-8549-9D7E4CA10F04}" presName="dummy" presStyleCnt="0"/>
      <dgm:spPr/>
    </dgm:pt>
    <dgm:pt modelId="{5A174E13-66F2-4DC4-AA9B-4FDDDA245027}" type="pres">
      <dgm:prSet presAssocID="{DD9CCB41-5453-410E-8BDF-4AEEA65A761F}" presName="sibTrans" presStyleLbl="sibTrans2D1" presStyleIdx="5" presStyleCnt="8"/>
      <dgm:spPr/>
      <dgm:t>
        <a:bodyPr/>
        <a:lstStyle/>
        <a:p>
          <a:endParaRPr lang="en-GB"/>
        </a:p>
      </dgm:t>
    </dgm:pt>
    <dgm:pt modelId="{CDB73BDB-A7B1-40E4-BAD6-8772D008D3F2}" type="pres">
      <dgm:prSet presAssocID="{CEF45052-FB4A-4815-80BB-6F1E7D63E5CE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3DC441-FEE1-40F5-B1A2-8EE6F4134A5C}" type="pres">
      <dgm:prSet presAssocID="{CEF45052-FB4A-4815-80BB-6F1E7D63E5CE}" presName="dummy" presStyleCnt="0"/>
      <dgm:spPr/>
    </dgm:pt>
    <dgm:pt modelId="{7C63A0AD-7A6C-48CB-9DE6-7B0971611A17}" type="pres">
      <dgm:prSet presAssocID="{BBE62E52-E3E8-48A8-836F-42E1EE5CDED7}" presName="sibTrans" presStyleLbl="sibTrans2D1" presStyleIdx="6" presStyleCnt="8"/>
      <dgm:spPr/>
      <dgm:t>
        <a:bodyPr/>
        <a:lstStyle/>
        <a:p>
          <a:endParaRPr lang="en-GB"/>
        </a:p>
      </dgm:t>
    </dgm:pt>
    <dgm:pt modelId="{FD6736C7-5EF4-4F57-9E11-B807C349F75A}" type="pres">
      <dgm:prSet presAssocID="{4F020976-B4ED-48CC-BC61-7DAB066428D8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AD3DB1B-E6AF-48EE-B6CD-41F77331707C}" type="pres">
      <dgm:prSet presAssocID="{4F020976-B4ED-48CC-BC61-7DAB066428D8}" presName="dummy" presStyleCnt="0"/>
      <dgm:spPr/>
    </dgm:pt>
    <dgm:pt modelId="{C53E1628-78C2-4730-BCEA-947E65B16C21}" type="pres">
      <dgm:prSet presAssocID="{96D73AEA-0EF1-4FB1-8672-B5039CA304AC}" presName="sibTrans" presStyleLbl="sibTrans2D1" presStyleIdx="7" presStyleCnt="8"/>
      <dgm:spPr/>
      <dgm:t>
        <a:bodyPr/>
        <a:lstStyle/>
        <a:p>
          <a:endParaRPr lang="en-GB"/>
        </a:p>
      </dgm:t>
    </dgm:pt>
  </dgm:ptLst>
  <dgm:cxnLst>
    <dgm:cxn modelId="{418E0B11-BA63-4098-809D-AF9D000AD428}" type="presOf" srcId="{5502EA3D-CEC0-4E5E-A55B-1EC5DCC5825F}" destId="{BF2935A3-8DE9-42B4-8B39-7C9C7C006346}" srcOrd="0" destOrd="0" presId="urn:microsoft.com/office/officeart/2005/8/layout/radial6"/>
    <dgm:cxn modelId="{FFAB0E00-CF9D-4B23-ACDD-54DA55D8E4CA}" type="presOf" srcId="{4183E31F-0AF3-4FD7-8AF1-B2B66CFA9B36}" destId="{4AD6EC45-F013-4762-A3A5-267F229E36D8}" srcOrd="0" destOrd="0" presId="urn:microsoft.com/office/officeart/2005/8/layout/radial6"/>
    <dgm:cxn modelId="{4CA065DB-3661-4499-84CF-B8ABAA359E48}" type="presOf" srcId="{BBE62E52-E3E8-48A8-836F-42E1EE5CDED7}" destId="{7C63A0AD-7A6C-48CB-9DE6-7B0971611A17}" srcOrd="0" destOrd="0" presId="urn:microsoft.com/office/officeart/2005/8/layout/radial6"/>
    <dgm:cxn modelId="{EED70B8C-215B-49B1-8078-48A3912EE548}" type="presOf" srcId="{06F56942-AB26-4D81-8EEA-1165CDE58136}" destId="{F698CFB3-D738-4DED-BA02-E58F28E311F6}" srcOrd="0" destOrd="0" presId="urn:microsoft.com/office/officeart/2005/8/layout/radial6"/>
    <dgm:cxn modelId="{B00B2F20-75BD-4C0E-B111-478E3485DD32}" srcId="{49BDE8FD-73B6-46D0-B7CF-558C56B4178D}" destId="{4BAC3B4F-818A-4BCF-8549-9D7E4CA10F04}" srcOrd="5" destOrd="0" parTransId="{052BAD14-D497-4049-B516-58CD30AB57CF}" sibTransId="{DD9CCB41-5453-410E-8BDF-4AEEA65A761F}"/>
    <dgm:cxn modelId="{B3439309-8E1A-41E9-9F35-31ABED1D1771}" srcId="{49BDE8FD-73B6-46D0-B7CF-558C56B4178D}" destId="{15FF306A-E921-40E8-9456-3B480F73C52F}" srcOrd="2" destOrd="0" parTransId="{4F98D6A5-320A-4B53-94EE-68BCFA48DA19}" sibTransId="{06F56942-AB26-4D81-8EEA-1165CDE58136}"/>
    <dgm:cxn modelId="{9B81F38E-52A5-4D9F-BDBE-DCC7E42B139C}" srcId="{49BDE8FD-73B6-46D0-B7CF-558C56B4178D}" destId="{4F020976-B4ED-48CC-BC61-7DAB066428D8}" srcOrd="7" destOrd="0" parTransId="{757BBBD3-9404-426A-B40C-27FD0653B26A}" sibTransId="{96D73AEA-0EF1-4FB1-8672-B5039CA304AC}"/>
    <dgm:cxn modelId="{D1E6CCE8-001A-4D6D-9BD9-5FF27FE3A2F4}" type="presOf" srcId="{2E6BE41D-DD8B-472E-9C62-B959D2311F95}" destId="{80E4DE8E-4046-43C1-9162-1657B3A3A6CD}" srcOrd="0" destOrd="0" presId="urn:microsoft.com/office/officeart/2005/8/layout/radial6"/>
    <dgm:cxn modelId="{C729653A-85D8-4755-8296-8396BA85172F}" type="presOf" srcId="{246AB201-4819-4EFD-BC49-2F9D25FA9F11}" destId="{A2244830-4349-4B2A-A123-7695AE74BC2F}" srcOrd="0" destOrd="0" presId="urn:microsoft.com/office/officeart/2005/8/layout/radial6"/>
    <dgm:cxn modelId="{B4DBB7E5-0343-406E-8C2D-39EC3B70E52A}" type="presOf" srcId="{4F020976-B4ED-48CC-BC61-7DAB066428D8}" destId="{FD6736C7-5EF4-4F57-9E11-B807C349F75A}" srcOrd="0" destOrd="0" presId="urn:microsoft.com/office/officeart/2005/8/layout/radial6"/>
    <dgm:cxn modelId="{BABA3CA5-D1DA-4B7F-94A4-13710B48A320}" srcId="{49BDE8FD-73B6-46D0-B7CF-558C56B4178D}" destId="{246AB201-4819-4EFD-BC49-2F9D25FA9F11}" srcOrd="0" destOrd="0" parTransId="{A7627E90-E189-42F2-96A8-14A0CE08026B}" sibTransId="{5502EA3D-CEC0-4E5E-A55B-1EC5DCC5825F}"/>
    <dgm:cxn modelId="{045A1152-63C8-46B8-ABA6-1EA8A52ED7C9}" srcId="{49BDE8FD-73B6-46D0-B7CF-558C56B4178D}" destId="{D751CEDA-C630-4378-B6E7-A5C4C0562BD7}" srcOrd="4" destOrd="0" parTransId="{F8546693-509D-4C03-ADD3-720255D42014}" sibTransId="{1774E6C6-2E56-43D0-BF96-2A2FC0024960}"/>
    <dgm:cxn modelId="{3C18B231-2FB3-44DD-B106-2CA2AF48A14B}" type="presOf" srcId="{CEF45052-FB4A-4815-80BB-6F1E7D63E5CE}" destId="{CDB73BDB-A7B1-40E4-BAD6-8772D008D3F2}" srcOrd="0" destOrd="0" presId="urn:microsoft.com/office/officeart/2005/8/layout/radial6"/>
    <dgm:cxn modelId="{A7262DA0-50B6-419C-9987-1F94175CD8E4}" type="presOf" srcId="{1774E6C6-2E56-43D0-BF96-2A2FC0024960}" destId="{20A2DEA6-35B4-4A65-B82E-7A6C2D26E1AC}" srcOrd="0" destOrd="0" presId="urn:microsoft.com/office/officeart/2005/8/layout/radial6"/>
    <dgm:cxn modelId="{690266CE-0EC6-4606-81B7-AF11B3BBE636}" type="presOf" srcId="{74C20855-AF74-4971-AB19-873E7A34360C}" destId="{8F4E4A28-51A4-415D-9B03-45B00871750C}" srcOrd="0" destOrd="0" presId="urn:microsoft.com/office/officeart/2005/8/layout/radial6"/>
    <dgm:cxn modelId="{8E82A936-F744-4413-9F7A-770C4657C1AE}" srcId="{49BDE8FD-73B6-46D0-B7CF-558C56B4178D}" destId="{CEF45052-FB4A-4815-80BB-6F1E7D63E5CE}" srcOrd="6" destOrd="0" parTransId="{C2D61A5A-8F52-436A-9720-870BAD60E711}" sibTransId="{BBE62E52-E3E8-48A8-836F-42E1EE5CDED7}"/>
    <dgm:cxn modelId="{D4C8A8E5-D7A0-4BDE-A6CF-BACA635B6F48}" type="presOf" srcId="{4BAC3B4F-818A-4BCF-8549-9D7E4CA10F04}" destId="{09C1B978-09FB-462A-B0AA-42A25A2B0958}" srcOrd="0" destOrd="0" presId="urn:microsoft.com/office/officeart/2005/8/layout/radial6"/>
    <dgm:cxn modelId="{06DFE7F0-825E-473F-A71F-72B3B6A02DD0}" type="presOf" srcId="{15FF306A-E921-40E8-9456-3B480F73C52F}" destId="{63D96DCF-A39E-4CD9-A1D5-810D6B97F596}" srcOrd="0" destOrd="0" presId="urn:microsoft.com/office/officeart/2005/8/layout/radial6"/>
    <dgm:cxn modelId="{F4BE55C9-4416-4049-A9C1-8F9062B926E1}" type="presOf" srcId="{96D73AEA-0EF1-4FB1-8672-B5039CA304AC}" destId="{C53E1628-78C2-4730-BCEA-947E65B16C21}" srcOrd="0" destOrd="0" presId="urn:microsoft.com/office/officeart/2005/8/layout/radial6"/>
    <dgm:cxn modelId="{1CE331B4-63A3-46C7-91DA-B27080BBFD3A}" type="presOf" srcId="{D751CEDA-C630-4378-B6E7-A5C4C0562BD7}" destId="{F6973D55-E0C2-4356-AF24-78D15C237582}" srcOrd="0" destOrd="0" presId="urn:microsoft.com/office/officeart/2005/8/layout/radial6"/>
    <dgm:cxn modelId="{D905DDA8-75B4-4D3A-AA6B-1ED913E4C732}" srcId="{74C20855-AF74-4971-AB19-873E7A34360C}" destId="{49BDE8FD-73B6-46D0-B7CF-558C56B4178D}" srcOrd="0" destOrd="0" parTransId="{B5660A4B-CD3C-4E37-82FF-34821E585903}" sibTransId="{CC940F1D-BDF7-4AF0-9597-7F041E124120}"/>
    <dgm:cxn modelId="{EC32F711-D265-4AAB-9715-0AA4E32468E6}" srcId="{49BDE8FD-73B6-46D0-B7CF-558C56B4178D}" destId="{95DBA642-53A7-4708-A741-201F3E6235C2}" srcOrd="3" destOrd="0" parTransId="{C7667C61-F88A-47B9-AB25-8B24B8E753F0}" sibTransId="{2E6BE41D-DD8B-472E-9C62-B959D2311F95}"/>
    <dgm:cxn modelId="{96CBEF8A-175B-45B5-AE58-C073168B9149}" srcId="{49BDE8FD-73B6-46D0-B7CF-558C56B4178D}" destId="{4183E31F-0AF3-4FD7-8AF1-B2B66CFA9B36}" srcOrd="1" destOrd="0" parTransId="{DE4F2237-DAB9-4E86-9F76-46E49308BD6A}" sibTransId="{73DFF287-EC7E-4699-9AAD-8270447C0F18}"/>
    <dgm:cxn modelId="{54675E41-236D-40C7-98F0-31F787B88DB4}" type="presOf" srcId="{49BDE8FD-73B6-46D0-B7CF-558C56B4178D}" destId="{16FB9CCD-447F-44A9-9660-4E6F7EF36998}" srcOrd="0" destOrd="0" presId="urn:microsoft.com/office/officeart/2005/8/layout/radial6"/>
    <dgm:cxn modelId="{A553EC72-F5AE-4617-82BD-0068879E550A}" type="presOf" srcId="{DD9CCB41-5453-410E-8BDF-4AEEA65A761F}" destId="{5A174E13-66F2-4DC4-AA9B-4FDDDA245027}" srcOrd="0" destOrd="0" presId="urn:microsoft.com/office/officeart/2005/8/layout/radial6"/>
    <dgm:cxn modelId="{86EF5DD6-B3B8-4E1B-9286-CA8D5FD1C167}" type="presOf" srcId="{73DFF287-EC7E-4699-9AAD-8270447C0F18}" destId="{CB4B11AF-334B-4BC9-A060-DB9AE7AACB14}" srcOrd="0" destOrd="0" presId="urn:microsoft.com/office/officeart/2005/8/layout/radial6"/>
    <dgm:cxn modelId="{FE8673DC-0730-42C9-B596-51BA27AC0932}" type="presOf" srcId="{95DBA642-53A7-4708-A741-201F3E6235C2}" destId="{B0720FD5-91FD-4603-81C3-2308BC135D5B}" srcOrd="0" destOrd="0" presId="urn:microsoft.com/office/officeart/2005/8/layout/radial6"/>
    <dgm:cxn modelId="{BD6FCDD7-974E-4F78-90E6-308D2C22F73F}" type="presParOf" srcId="{8F4E4A28-51A4-415D-9B03-45B00871750C}" destId="{16FB9CCD-447F-44A9-9660-4E6F7EF36998}" srcOrd="0" destOrd="0" presId="urn:microsoft.com/office/officeart/2005/8/layout/radial6"/>
    <dgm:cxn modelId="{0970641D-EBBA-472E-BB45-495B511E4293}" type="presParOf" srcId="{8F4E4A28-51A4-415D-9B03-45B00871750C}" destId="{A2244830-4349-4B2A-A123-7695AE74BC2F}" srcOrd="1" destOrd="0" presId="urn:microsoft.com/office/officeart/2005/8/layout/radial6"/>
    <dgm:cxn modelId="{4DAE9204-5B4E-43B7-ADC5-DBCF84263D27}" type="presParOf" srcId="{8F4E4A28-51A4-415D-9B03-45B00871750C}" destId="{B3811A8B-7E6F-4005-8D54-845D3A189E4E}" srcOrd="2" destOrd="0" presId="urn:microsoft.com/office/officeart/2005/8/layout/radial6"/>
    <dgm:cxn modelId="{D71847D5-C2A0-4894-9C1D-DD94394FECAE}" type="presParOf" srcId="{8F4E4A28-51A4-415D-9B03-45B00871750C}" destId="{BF2935A3-8DE9-42B4-8B39-7C9C7C006346}" srcOrd="3" destOrd="0" presId="urn:microsoft.com/office/officeart/2005/8/layout/radial6"/>
    <dgm:cxn modelId="{1FBF459B-DB19-4BCA-8E0A-4F86E2382975}" type="presParOf" srcId="{8F4E4A28-51A4-415D-9B03-45B00871750C}" destId="{4AD6EC45-F013-4762-A3A5-267F229E36D8}" srcOrd="4" destOrd="0" presId="urn:microsoft.com/office/officeart/2005/8/layout/radial6"/>
    <dgm:cxn modelId="{130183D6-13C6-492F-BCE4-6C91A86E0132}" type="presParOf" srcId="{8F4E4A28-51A4-415D-9B03-45B00871750C}" destId="{81E16002-2081-4834-BBD0-484EA574CECB}" srcOrd="5" destOrd="0" presId="urn:microsoft.com/office/officeart/2005/8/layout/radial6"/>
    <dgm:cxn modelId="{2E4322FE-E95B-4D61-9A2A-7947519EB3D2}" type="presParOf" srcId="{8F4E4A28-51A4-415D-9B03-45B00871750C}" destId="{CB4B11AF-334B-4BC9-A060-DB9AE7AACB14}" srcOrd="6" destOrd="0" presId="urn:microsoft.com/office/officeart/2005/8/layout/radial6"/>
    <dgm:cxn modelId="{1184DEE4-FB7C-4E3D-9A1D-10558B34627D}" type="presParOf" srcId="{8F4E4A28-51A4-415D-9B03-45B00871750C}" destId="{63D96DCF-A39E-4CD9-A1D5-810D6B97F596}" srcOrd="7" destOrd="0" presId="urn:microsoft.com/office/officeart/2005/8/layout/radial6"/>
    <dgm:cxn modelId="{C069E291-D671-4458-AA20-EEF8895E0EEB}" type="presParOf" srcId="{8F4E4A28-51A4-415D-9B03-45B00871750C}" destId="{78EF3988-66EB-4F78-AB36-7BE6E42855D8}" srcOrd="8" destOrd="0" presId="urn:microsoft.com/office/officeart/2005/8/layout/radial6"/>
    <dgm:cxn modelId="{F97CB79E-D96C-448F-8D3E-B1D68273B00C}" type="presParOf" srcId="{8F4E4A28-51A4-415D-9B03-45B00871750C}" destId="{F698CFB3-D738-4DED-BA02-E58F28E311F6}" srcOrd="9" destOrd="0" presId="urn:microsoft.com/office/officeart/2005/8/layout/radial6"/>
    <dgm:cxn modelId="{77246B8A-0337-41BE-97BE-A9C6C0D7792E}" type="presParOf" srcId="{8F4E4A28-51A4-415D-9B03-45B00871750C}" destId="{B0720FD5-91FD-4603-81C3-2308BC135D5B}" srcOrd="10" destOrd="0" presId="urn:microsoft.com/office/officeart/2005/8/layout/radial6"/>
    <dgm:cxn modelId="{9BADB990-48B3-4DF5-9CE4-3F12BC43C575}" type="presParOf" srcId="{8F4E4A28-51A4-415D-9B03-45B00871750C}" destId="{2E403125-18BD-419C-A76F-B1ACB44A661A}" srcOrd="11" destOrd="0" presId="urn:microsoft.com/office/officeart/2005/8/layout/radial6"/>
    <dgm:cxn modelId="{BC155F0E-4DF7-4A98-AF52-ACC2EF49159D}" type="presParOf" srcId="{8F4E4A28-51A4-415D-9B03-45B00871750C}" destId="{80E4DE8E-4046-43C1-9162-1657B3A3A6CD}" srcOrd="12" destOrd="0" presId="urn:microsoft.com/office/officeart/2005/8/layout/radial6"/>
    <dgm:cxn modelId="{B173455D-C8DF-4FCF-B205-0A73C13E21B6}" type="presParOf" srcId="{8F4E4A28-51A4-415D-9B03-45B00871750C}" destId="{F6973D55-E0C2-4356-AF24-78D15C237582}" srcOrd="13" destOrd="0" presId="urn:microsoft.com/office/officeart/2005/8/layout/radial6"/>
    <dgm:cxn modelId="{2A70EDC9-04D8-4B82-AB76-92DB516863A9}" type="presParOf" srcId="{8F4E4A28-51A4-415D-9B03-45B00871750C}" destId="{D974772E-56AC-4DF3-A74C-14D38975BFFD}" srcOrd="14" destOrd="0" presId="urn:microsoft.com/office/officeart/2005/8/layout/radial6"/>
    <dgm:cxn modelId="{F5E2208E-FBDE-4B1A-A27D-BCAB683946CC}" type="presParOf" srcId="{8F4E4A28-51A4-415D-9B03-45B00871750C}" destId="{20A2DEA6-35B4-4A65-B82E-7A6C2D26E1AC}" srcOrd="15" destOrd="0" presId="urn:microsoft.com/office/officeart/2005/8/layout/radial6"/>
    <dgm:cxn modelId="{CE798FDA-7440-4237-B09C-606833D9F1FE}" type="presParOf" srcId="{8F4E4A28-51A4-415D-9B03-45B00871750C}" destId="{09C1B978-09FB-462A-B0AA-42A25A2B0958}" srcOrd="16" destOrd="0" presId="urn:microsoft.com/office/officeart/2005/8/layout/radial6"/>
    <dgm:cxn modelId="{A31110AD-68A5-4757-8D12-B19D8DA2D9A6}" type="presParOf" srcId="{8F4E4A28-51A4-415D-9B03-45B00871750C}" destId="{2D71BBA8-68EF-46DA-AAE3-098365DFC63C}" srcOrd="17" destOrd="0" presId="urn:microsoft.com/office/officeart/2005/8/layout/radial6"/>
    <dgm:cxn modelId="{6EF20D5E-C5FE-4687-8E44-E78B06B23D63}" type="presParOf" srcId="{8F4E4A28-51A4-415D-9B03-45B00871750C}" destId="{5A174E13-66F2-4DC4-AA9B-4FDDDA245027}" srcOrd="18" destOrd="0" presId="urn:microsoft.com/office/officeart/2005/8/layout/radial6"/>
    <dgm:cxn modelId="{434CF4F2-2A2C-4A74-A718-75C8A760E4BD}" type="presParOf" srcId="{8F4E4A28-51A4-415D-9B03-45B00871750C}" destId="{CDB73BDB-A7B1-40E4-BAD6-8772D008D3F2}" srcOrd="19" destOrd="0" presId="urn:microsoft.com/office/officeart/2005/8/layout/radial6"/>
    <dgm:cxn modelId="{928B44A6-328D-4705-9F2C-24449909A2B8}" type="presParOf" srcId="{8F4E4A28-51A4-415D-9B03-45B00871750C}" destId="{083DC441-FEE1-40F5-B1A2-8EE6F4134A5C}" srcOrd="20" destOrd="0" presId="urn:microsoft.com/office/officeart/2005/8/layout/radial6"/>
    <dgm:cxn modelId="{9681E9ED-F90E-4436-958B-C7AB3C107255}" type="presParOf" srcId="{8F4E4A28-51A4-415D-9B03-45B00871750C}" destId="{7C63A0AD-7A6C-48CB-9DE6-7B0971611A17}" srcOrd="21" destOrd="0" presId="urn:microsoft.com/office/officeart/2005/8/layout/radial6"/>
    <dgm:cxn modelId="{93880689-C3C9-4CE3-AF9F-0E378AEA3AC0}" type="presParOf" srcId="{8F4E4A28-51A4-415D-9B03-45B00871750C}" destId="{FD6736C7-5EF4-4F57-9E11-B807C349F75A}" srcOrd="22" destOrd="0" presId="urn:microsoft.com/office/officeart/2005/8/layout/radial6"/>
    <dgm:cxn modelId="{682EF5C9-5EA9-4CC2-AC85-396C603F0318}" type="presParOf" srcId="{8F4E4A28-51A4-415D-9B03-45B00871750C}" destId="{8AD3DB1B-E6AF-48EE-B6CD-41F77331707C}" srcOrd="23" destOrd="0" presId="urn:microsoft.com/office/officeart/2005/8/layout/radial6"/>
    <dgm:cxn modelId="{8E8E4882-6037-47D9-BFAB-82BA2B557F78}" type="presParOf" srcId="{8F4E4A28-51A4-415D-9B03-45B00871750C}" destId="{C53E1628-78C2-4730-BCEA-947E65B16C21}" srcOrd="24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3E1628-78C2-4730-BCEA-947E65B16C21}">
      <dsp:nvSpPr>
        <dsp:cNvPr id="0" name=""/>
        <dsp:cNvSpPr/>
      </dsp:nvSpPr>
      <dsp:spPr>
        <a:xfrm>
          <a:off x="2380809" y="414690"/>
          <a:ext cx="3742618" cy="3742618"/>
        </a:xfrm>
        <a:prstGeom prst="blockArc">
          <a:avLst>
            <a:gd name="adj1" fmla="val 13500000"/>
            <a:gd name="adj2" fmla="val 16200000"/>
            <a:gd name="adj3" fmla="val 3433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63A0AD-7A6C-48CB-9DE6-7B0971611A17}">
      <dsp:nvSpPr>
        <dsp:cNvPr id="0" name=""/>
        <dsp:cNvSpPr/>
      </dsp:nvSpPr>
      <dsp:spPr>
        <a:xfrm>
          <a:off x="2380809" y="414690"/>
          <a:ext cx="3742618" cy="3742618"/>
        </a:xfrm>
        <a:prstGeom prst="blockArc">
          <a:avLst>
            <a:gd name="adj1" fmla="val 10800000"/>
            <a:gd name="adj2" fmla="val 13500000"/>
            <a:gd name="adj3" fmla="val 3433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74E13-66F2-4DC4-AA9B-4FDDDA245027}">
      <dsp:nvSpPr>
        <dsp:cNvPr id="0" name=""/>
        <dsp:cNvSpPr/>
      </dsp:nvSpPr>
      <dsp:spPr>
        <a:xfrm>
          <a:off x="2380809" y="414690"/>
          <a:ext cx="3742618" cy="3742618"/>
        </a:xfrm>
        <a:prstGeom prst="blockArc">
          <a:avLst>
            <a:gd name="adj1" fmla="val 8100000"/>
            <a:gd name="adj2" fmla="val 10800000"/>
            <a:gd name="adj3" fmla="val 3433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A2DEA6-35B4-4A65-B82E-7A6C2D26E1AC}">
      <dsp:nvSpPr>
        <dsp:cNvPr id="0" name=""/>
        <dsp:cNvSpPr/>
      </dsp:nvSpPr>
      <dsp:spPr>
        <a:xfrm>
          <a:off x="2380809" y="414690"/>
          <a:ext cx="3742618" cy="3742618"/>
        </a:xfrm>
        <a:prstGeom prst="blockArc">
          <a:avLst>
            <a:gd name="adj1" fmla="val 5400000"/>
            <a:gd name="adj2" fmla="val 8100000"/>
            <a:gd name="adj3" fmla="val 3433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4DE8E-4046-43C1-9162-1657B3A3A6CD}">
      <dsp:nvSpPr>
        <dsp:cNvPr id="0" name=""/>
        <dsp:cNvSpPr/>
      </dsp:nvSpPr>
      <dsp:spPr>
        <a:xfrm>
          <a:off x="2380809" y="414690"/>
          <a:ext cx="3742618" cy="3742618"/>
        </a:xfrm>
        <a:prstGeom prst="blockArc">
          <a:avLst>
            <a:gd name="adj1" fmla="val 2700000"/>
            <a:gd name="adj2" fmla="val 5400000"/>
            <a:gd name="adj3" fmla="val 3433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98CFB3-D738-4DED-BA02-E58F28E311F6}">
      <dsp:nvSpPr>
        <dsp:cNvPr id="0" name=""/>
        <dsp:cNvSpPr/>
      </dsp:nvSpPr>
      <dsp:spPr>
        <a:xfrm>
          <a:off x="2380809" y="414690"/>
          <a:ext cx="3742618" cy="3742618"/>
        </a:xfrm>
        <a:prstGeom prst="blockArc">
          <a:avLst>
            <a:gd name="adj1" fmla="val 0"/>
            <a:gd name="adj2" fmla="val 2700000"/>
            <a:gd name="adj3" fmla="val 3433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4B11AF-334B-4BC9-A060-DB9AE7AACB14}">
      <dsp:nvSpPr>
        <dsp:cNvPr id="0" name=""/>
        <dsp:cNvSpPr/>
      </dsp:nvSpPr>
      <dsp:spPr>
        <a:xfrm>
          <a:off x="2380809" y="414690"/>
          <a:ext cx="3742618" cy="3742618"/>
        </a:xfrm>
        <a:prstGeom prst="blockArc">
          <a:avLst>
            <a:gd name="adj1" fmla="val 18900000"/>
            <a:gd name="adj2" fmla="val 0"/>
            <a:gd name="adj3" fmla="val 3433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2935A3-8DE9-42B4-8B39-7C9C7C006346}">
      <dsp:nvSpPr>
        <dsp:cNvPr id="0" name=""/>
        <dsp:cNvSpPr/>
      </dsp:nvSpPr>
      <dsp:spPr>
        <a:xfrm>
          <a:off x="2380809" y="414690"/>
          <a:ext cx="3742618" cy="3742618"/>
        </a:xfrm>
        <a:prstGeom prst="blockArc">
          <a:avLst>
            <a:gd name="adj1" fmla="val 16200000"/>
            <a:gd name="adj2" fmla="val 18900000"/>
            <a:gd name="adj3" fmla="val 3433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FB9CCD-447F-44A9-9660-4E6F7EF36998}">
      <dsp:nvSpPr>
        <dsp:cNvPr id="0" name=""/>
        <dsp:cNvSpPr/>
      </dsp:nvSpPr>
      <dsp:spPr>
        <a:xfrm>
          <a:off x="3614716" y="1648597"/>
          <a:ext cx="1274805" cy="1274805"/>
        </a:xfrm>
        <a:prstGeom prst="ellipse">
          <a:avLst/>
        </a:prstGeom>
        <a:solidFill>
          <a:srgbClr val="00B0F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Butterflies</a:t>
          </a:r>
          <a:endParaRPr lang="en-GB" sz="1400" kern="1200" dirty="0"/>
        </a:p>
      </dsp:txBody>
      <dsp:txXfrm>
        <a:off x="3801407" y="1835288"/>
        <a:ext cx="901423" cy="901423"/>
      </dsp:txXfrm>
    </dsp:sp>
    <dsp:sp modelId="{A2244830-4349-4B2A-A123-7695AE74BC2F}">
      <dsp:nvSpPr>
        <dsp:cNvPr id="0" name=""/>
        <dsp:cNvSpPr/>
      </dsp:nvSpPr>
      <dsp:spPr>
        <a:xfrm>
          <a:off x="3805937" y="634"/>
          <a:ext cx="892363" cy="8923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Blaenymaes Primary School </a:t>
          </a:r>
          <a:endParaRPr lang="en-GB" sz="900" kern="1200" dirty="0"/>
        </a:p>
      </dsp:txBody>
      <dsp:txXfrm>
        <a:off x="3936621" y="131318"/>
        <a:ext cx="630995" cy="630995"/>
      </dsp:txXfrm>
    </dsp:sp>
    <dsp:sp modelId="{4AD6EC45-F013-4762-A3A5-267F229E36D8}">
      <dsp:nvSpPr>
        <dsp:cNvPr id="0" name=""/>
        <dsp:cNvSpPr/>
      </dsp:nvSpPr>
      <dsp:spPr>
        <a:xfrm>
          <a:off x="5106436" y="539318"/>
          <a:ext cx="892363" cy="892363"/>
        </a:xfrm>
        <a:prstGeom prst="ellipse">
          <a:avLst/>
        </a:prstGeom>
        <a:solidFill>
          <a:schemeClr val="accent3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Parents </a:t>
          </a:r>
          <a:endParaRPr lang="en-GB" sz="900" kern="1200" dirty="0"/>
        </a:p>
      </dsp:txBody>
      <dsp:txXfrm>
        <a:off x="5237120" y="670002"/>
        <a:ext cx="630995" cy="630995"/>
      </dsp:txXfrm>
    </dsp:sp>
    <dsp:sp modelId="{63D96DCF-A39E-4CD9-A1D5-810D6B97F596}">
      <dsp:nvSpPr>
        <dsp:cNvPr id="0" name=""/>
        <dsp:cNvSpPr/>
      </dsp:nvSpPr>
      <dsp:spPr>
        <a:xfrm>
          <a:off x="5645121" y="1839818"/>
          <a:ext cx="892363" cy="8923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CIW</a:t>
          </a:r>
          <a:endParaRPr lang="en-GB" sz="900" kern="1200" dirty="0"/>
        </a:p>
      </dsp:txBody>
      <dsp:txXfrm>
        <a:off x="5775805" y="1970502"/>
        <a:ext cx="630995" cy="630995"/>
      </dsp:txXfrm>
    </dsp:sp>
    <dsp:sp modelId="{B0720FD5-91FD-4603-81C3-2308BC135D5B}">
      <dsp:nvSpPr>
        <dsp:cNvPr id="0" name=""/>
        <dsp:cNvSpPr/>
      </dsp:nvSpPr>
      <dsp:spPr>
        <a:xfrm>
          <a:off x="5106436" y="3140317"/>
          <a:ext cx="892363" cy="892363"/>
        </a:xfrm>
        <a:prstGeom prst="ellipse">
          <a:avLst/>
        </a:prstGeom>
        <a:solidFill>
          <a:schemeClr val="accent3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Children </a:t>
          </a:r>
          <a:endParaRPr lang="en-GB" sz="900" kern="1200" dirty="0"/>
        </a:p>
      </dsp:txBody>
      <dsp:txXfrm>
        <a:off x="5237120" y="3271001"/>
        <a:ext cx="630995" cy="630995"/>
      </dsp:txXfrm>
    </dsp:sp>
    <dsp:sp modelId="{F6973D55-E0C2-4356-AF24-78D15C237582}">
      <dsp:nvSpPr>
        <dsp:cNvPr id="0" name=""/>
        <dsp:cNvSpPr/>
      </dsp:nvSpPr>
      <dsp:spPr>
        <a:xfrm>
          <a:off x="3805937" y="3679002"/>
          <a:ext cx="892363" cy="8923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Staff </a:t>
          </a:r>
          <a:endParaRPr lang="en-GB" sz="900" kern="1200" dirty="0"/>
        </a:p>
      </dsp:txBody>
      <dsp:txXfrm>
        <a:off x="3936621" y="3809686"/>
        <a:ext cx="630995" cy="630995"/>
      </dsp:txXfrm>
    </dsp:sp>
    <dsp:sp modelId="{09C1B978-09FB-462A-B0AA-42A25A2B0958}">
      <dsp:nvSpPr>
        <dsp:cNvPr id="0" name=""/>
        <dsp:cNvSpPr/>
      </dsp:nvSpPr>
      <dsp:spPr>
        <a:xfrm>
          <a:off x="2505437" y="3140317"/>
          <a:ext cx="892363" cy="892363"/>
        </a:xfrm>
        <a:prstGeom prst="ellipse">
          <a:avLst/>
        </a:prstGeom>
        <a:solidFill>
          <a:schemeClr val="accent3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WG</a:t>
          </a:r>
          <a:endParaRPr lang="en-GB" sz="900" kern="1200" dirty="0"/>
        </a:p>
      </dsp:txBody>
      <dsp:txXfrm>
        <a:off x="2636121" y="3271001"/>
        <a:ext cx="630995" cy="630995"/>
      </dsp:txXfrm>
    </dsp:sp>
    <dsp:sp modelId="{CDB73BDB-A7B1-40E4-BAD6-8772D008D3F2}">
      <dsp:nvSpPr>
        <dsp:cNvPr id="0" name=""/>
        <dsp:cNvSpPr/>
      </dsp:nvSpPr>
      <dsp:spPr>
        <a:xfrm>
          <a:off x="1966753" y="1839818"/>
          <a:ext cx="892363" cy="8923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FS Swansea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900" kern="1200" dirty="0"/>
        </a:p>
      </dsp:txBody>
      <dsp:txXfrm>
        <a:off x="2097437" y="1970502"/>
        <a:ext cx="630995" cy="630995"/>
      </dsp:txXfrm>
    </dsp:sp>
    <dsp:sp modelId="{FD6736C7-5EF4-4F57-9E11-B807C349F75A}">
      <dsp:nvSpPr>
        <dsp:cNvPr id="0" name=""/>
        <dsp:cNvSpPr/>
      </dsp:nvSpPr>
      <dsp:spPr>
        <a:xfrm>
          <a:off x="2505437" y="539318"/>
          <a:ext cx="892363" cy="892363"/>
        </a:xfrm>
        <a:prstGeom prst="ellipse">
          <a:avLst/>
        </a:prstGeom>
        <a:solidFill>
          <a:schemeClr val="accent3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WPPA </a:t>
          </a:r>
          <a:endParaRPr lang="en-GB" sz="900" kern="1200" dirty="0"/>
        </a:p>
      </dsp:txBody>
      <dsp:txXfrm>
        <a:off x="2636121" y="670002"/>
        <a:ext cx="630995" cy="6309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162092-4CBA-4544-8BC0-F3058B640A95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E5CDFB-3A4D-4B10-9290-081EE2716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659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6787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5486400" cy="2100808"/>
          </a:xfrm>
        </p:spPr>
        <p:txBody>
          <a:bodyPr/>
          <a:lstStyle/>
          <a:p>
            <a:r>
              <a:rPr lang="en-GB" dirty="0" smtClean="0"/>
              <a:t>Six degrees of separation</a:t>
            </a:r>
          </a:p>
          <a:p>
            <a:endParaRPr lang="en-GB" dirty="0"/>
          </a:p>
          <a:p>
            <a:r>
              <a:rPr lang="en-GB" dirty="0" smtClean="0"/>
              <a:t>We are all only six people away from some-one famous.</a:t>
            </a:r>
          </a:p>
          <a:p>
            <a:endParaRPr lang="en-GB" dirty="0"/>
          </a:p>
          <a:p>
            <a:r>
              <a:rPr lang="en-GB" dirty="0" smtClean="0"/>
              <a:t>Example: My husband loves fishing and has joined a lake in Oxford. On one trip he met the actor who plays Jack </a:t>
            </a:r>
            <a:r>
              <a:rPr lang="en-GB" dirty="0" err="1" smtClean="0"/>
              <a:t>Branning</a:t>
            </a:r>
            <a:r>
              <a:rPr lang="en-GB" dirty="0" smtClean="0"/>
              <a:t> in East enders.</a:t>
            </a:r>
          </a:p>
          <a:p>
            <a:endParaRPr lang="en-GB" dirty="0"/>
          </a:p>
          <a:p>
            <a:r>
              <a:rPr lang="en-GB" dirty="0" smtClean="0"/>
              <a:t>In pairs discuss how this may apply to you. you will need to feed back your partners name, current job role and famous person.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3</a:t>
            </a:fld>
            <a:endParaRPr lang="en-GB"/>
          </a:p>
        </p:txBody>
      </p:sp>
      <p:pic>
        <p:nvPicPr>
          <p:cNvPr id="1027" name="Picture 3" descr="C:\Users\emma.battenbough\AppData\Local\Microsoft\Windows\Temporary Internet Files\Content.IE5\5UZ7UND3\Hall-of-fame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1475656"/>
            <a:ext cx="177281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59496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5486400" cy="1164704"/>
          </a:xfrm>
        </p:spPr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Spilt</a:t>
            </a:r>
            <a:r>
              <a:rPr lang="en-GB" baseline="0" dirty="0" smtClean="0"/>
              <a:t> into groups: each group to look at one of stakeholders and list requirements childcare manager would need to meet.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Need 8 sheets of paper and marker pens.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210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2794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9635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SLA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4735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3736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585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KEY AREA FOR FLYING START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9908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RESEARCH RE: WORKFORCE</a:t>
            </a:r>
          </a:p>
          <a:p>
            <a:endParaRPr lang="en-GB" dirty="0"/>
          </a:p>
          <a:p>
            <a:r>
              <a:rPr lang="en-GB" dirty="0" smtClean="0"/>
              <a:t>OPPORTUNITE SFOR TRAINING</a:t>
            </a:r>
          </a:p>
          <a:p>
            <a:r>
              <a:rPr lang="en-GB" dirty="0" smtClean="0"/>
              <a:t>APPRAISAL SUPERVISON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8501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HIGH QULAITY MEANS TO CHIDLREN: </a:t>
            </a:r>
          </a:p>
          <a:p>
            <a:endParaRPr lang="en-GB" dirty="0"/>
          </a:p>
          <a:p>
            <a:r>
              <a:rPr lang="en-GB" dirty="0" smtClean="0"/>
              <a:t>STAFFING</a:t>
            </a:r>
          </a:p>
          <a:p>
            <a:r>
              <a:rPr lang="en-GB" dirty="0" smtClean="0"/>
              <a:t>ENVIRONEMTN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7987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5631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PROCEDURES/BALANCE/DEVEPLANS/ETC TAKE COPIES.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066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8846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0150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7924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7945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7463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37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5970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6613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5469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34646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13630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52695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6845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06708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4862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16968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7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AA691-048C-49AD-90D4-2819976A45D0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6FA346E-C079-4B71-BD89-370D14D9F4F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AA691-048C-49AD-90D4-2819976A45D0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6FA346E-C079-4B71-BD89-370D14D9F4F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AA691-048C-49AD-90D4-2819976A45D0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6FA346E-C079-4B71-BD89-370D14D9F4F7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59AA691-048C-49AD-90D4-2819976A45D0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346E-C079-4B71-BD89-370D14D9F4F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AA691-048C-49AD-90D4-2819976A45D0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6FA346E-C079-4B71-BD89-370D14D9F4F7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AA691-048C-49AD-90D4-2819976A45D0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6FA346E-C079-4B71-BD89-370D14D9F4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AA691-048C-49AD-90D4-2819976A45D0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6FA346E-C079-4B71-BD89-370D14D9F4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6FA346E-C079-4B71-BD89-370D14D9F4F7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AA691-048C-49AD-90D4-2819976A45D0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6FA346E-C079-4B71-BD89-370D14D9F4F7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59AA691-048C-49AD-90D4-2819976A45D0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AA691-048C-49AD-90D4-2819976A45D0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346E-C079-4B71-BD89-370D14D9F4F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6FA346E-C079-4B71-BD89-370D14D9F4F7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AA691-048C-49AD-90D4-2819976A45D0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9AA691-048C-49AD-90D4-2819976A45D0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6FA346E-C079-4B71-BD89-370D14D9F4F7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1.emf"/><Relationship Id="rId5" Type="http://schemas.openxmlformats.org/officeDocument/2006/relationships/package" Target="../embeddings/Microsoft_Word_Document1.docx"/><Relationship Id="rId4" Type="http://schemas.openxmlformats.org/officeDocument/2006/relationships/oleObject" Target="../embeddings/oleObject1.bin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2.emf"/><Relationship Id="rId5" Type="http://schemas.openxmlformats.org/officeDocument/2006/relationships/package" Target="../embeddings/Microsoft_Word_Document2.docx"/><Relationship Id="rId4" Type="http://schemas.openxmlformats.org/officeDocument/2006/relationships/oleObject" Target="../embeddings/oleObject2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3345904"/>
          </a:xfrm>
        </p:spPr>
        <p:txBody>
          <a:bodyPr/>
          <a:lstStyle/>
          <a:p>
            <a:r>
              <a:rPr lang="en-GB" dirty="0" smtClean="0"/>
              <a:t>Emma Battenbough</a:t>
            </a:r>
          </a:p>
          <a:p>
            <a:r>
              <a:rPr lang="en-GB" dirty="0" smtClean="0"/>
              <a:t>Butterflies Flying Start</a:t>
            </a:r>
          </a:p>
          <a:p>
            <a:r>
              <a:rPr lang="en-GB" dirty="0" smtClean="0"/>
              <a:t>At</a:t>
            </a:r>
          </a:p>
          <a:p>
            <a:r>
              <a:rPr lang="en-GB" dirty="0" smtClean="0"/>
              <a:t>Blaenymaes Primary School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Leadership and Management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1026" name="Picture 2" descr="H:\Logos and letterheads\butterflies logo.t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96" y="4829064"/>
            <a:ext cx="1452008" cy="14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H:\Logos and letterheads\Flying Start_4c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829064"/>
            <a:ext cx="1325880" cy="14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0272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bit about me………………………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2"/>
          </p:nvPr>
        </p:nvSpPr>
        <p:spPr>
          <a:xfrm>
            <a:off x="179512" y="1844824"/>
            <a:ext cx="2664296" cy="453650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NNEB, NVQ LEVEL 4, MA Developmental and Therapeutic Play.</a:t>
            </a:r>
          </a:p>
          <a:p>
            <a:r>
              <a:rPr lang="en-GB" dirty="0" smtClean="0"/>
              <a:t>Continuous employment for twenty two years in variety of settings.</a:t>
            </a:r>
          </a:p>
          <a:p>
            <a:r>
              <a:rPr lang="en-GB" dirty="0" smtClean="0"/>
              <a:t>Experience working within Health, Education and Voluntary Organisations.</a:t>
            </a:r>
          </a:p>
          <a:p>
            <a:r>
              <a:rPr lang="en-GB" dirty="0" smtClean="0"/>
              <a:t>Areas of interest: Early Years workforce development, Children’s social and emotional development, learning through playful practices and supporting children with ALN. </a:t>
            </a:r>
          </a:p>
          <a:p>
            <a:r>
              <a:rPr lang="en-GB" dirty="0" smtClean="0"/>
              <a:t>Current research: Attachment and Me, The Daily Mile Project. </a:t>
            </a:r>
          </a:p>
          <a:p>
            <a:endParaRPr lang="en-GB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3124200" y="548680"/>
            <a:ext cx="5638800" cy="5547320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Butterflies Flying Start</a:t>
            </a:r>
          </a:p>
          <a:p>
            <a:pPr marL="0" indent="0" algn="ctr">
              <a:buNone/>
            </a:pPr>
            <a:endParaRPr lang="en-GB" dirty="0"/>
          </a:p>
          <a:p>
            <a:pPr algn="ctr"/>
            <a:r>
              <a:rPr lang="en-GB" dirty="0" smtClean="0"/>
              <a:t>Manager since March 2010</a:t>
            </a:r>
          </a:p>
          <a:p>
            <a:pPr algn="ctr"/>
            <a:r>
              <a:rPr lang="en-GB" dirty="0" smtClean="0"/>
              <a:t>Brand new setting</a:t>
            </a:r>
          </a:p>
          <a:p>
            <a:pPr algn="ctr"/>
            <a:r>
              <a:rPr lang="en-GB" dirty="0" smtClean="0"/>
              <a:t>Expansions</a:t>
            </a:r>
          </a:p>
          <a:p>
            <a:pPr algn="ctr"/>
            <a:r>
              <a:rPr lang="en-GB" dirty="0" smtClean="0"/>
              <a:t>Multi Agency team</a:t>
            </a:r>
          </a:p>
          <a:p>
            <a:pPr algn="ctr"/>
            <a:r>
              <a:rPr lang="en-GB" dirty="0" smtClean="0"/>
              <a:t>Area of Deprivation</a:t>
            </a:r>
          </a:p>
          <a:p>
            <a:pPr algn="ctr"/>
            <a:r>
              <a:rPr lang="en-GB" dirty="0" smtClean="0"/>
              <a:t>Consistently judged to meet high standards of care. </a:t>
            </a: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649382"/>
            <a:ext cx="647591" cy="62922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620688"/>
            <a:ext cx="647591" cy="629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456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Ice Breaker </a:t>
            </a:r>
            <a:endParaRPr lang="en-GB" dirty="0"/>
          </a:p>
        </p:txBody>
      </p:sp>
      <p:pic>
        <p:nvPicPr>
          <p:cNvPr id="3074" name="Picture 2" descr="C:\Users\emma.battenbough\AppData\Local\Microsoft\Windows\Temporary Internet Files\Content.IE5\5UZ7UND3\Hall-of-fame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584" y="1916832"/>
            <a:ext cx="2616175" cy="3488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>
                <a:solidFill>
                  <a:srgbClr val="0070C0"/>
                </a:solidFill>
              </a:rPr>
              <a:t>Get in pairs</a:t>
            </a:r>
          </a:p>
          <a:p>
            <a:endParaRPr lang="en-GB" sz="2400" dirty="0" smtClean="0">
              <a:solidFill>
                <a:srgbClr val="0070C0"/>
              </a:solidFill>
            </a:endParaRPr>
          </a:p>
          <a:p>
            <a:r>
              <a:rPr lang="en-GB" sz="2400" dirty="0" smtClean="0">
                <a:solidFill>
                  <a:srgbClr val="0070C0"/>
                </a:solidFill>
              </a:rPr>
              <a:t>Find out your partners name and dream early years job role</a:t>
            </a:r>
          </a:p>
          <a:p>
            <a:endParaRPr lang="en-GB" sz="2400" dirty="0" smtClean="0">
              <a:solidFill>
                <a:srgbClr val="0070C0"/>
              </a:solidFill>
            </a:endParaRPr>
          </a:p>
          <a:p>
            <a:r>
              <a:rPr lang="en-GB" sz="2400" dirty="0" smtClean="0">
                <a:solidFill>
                  <a:srgbClr val="0070C0"/>
                </a:solidFill>
              </a:rPr>
              <a:t>Using six degrees of separation find out what links your partner to some-one famous</a:t>
            </a:r>
          </a:p>
          <a:p>
            <a:pPr marL="0" indent="0">
              <a:buNone/>
            </a:pPr>
            <a:endParaRPr lang="en-GB" sz="2400" dirty="0" smtClean="0">
              <a:solidFill>
                <a:srgbClr val="0070C0"/>
              </a:solidFill>
            </a:endParaRPr>
          </a:p>
          <a:p>
            <a:r>
              <a:rPr lang="en-GB" sz="2400" dirty="0" smtClean="0">
                <a:solidFill>
                  <a:srgbClr val="0070C0"/>
                </a:solidFill>
              </a:rPr>
              <a:t>Feedback to the group </a:t>
            </a:r>
            <a:endParaRPr lang="en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862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Stakeholders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18931062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66479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CIW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Fulfil registration requirements as per National Minimum Standards.</a:t>
            </a:r>
          </a:p>
          <a:p>
            <a:r>
              <a:rPr lang="en-GB" dirty="0" smtClean="0"/>
              <a:t>Complete annual quality of care reports and service self assessment reports as required (SASS)</a:t>
            </a:r>
          </a:p>
          <a:p>
            <a:r>
              <a:rPr lang="en-GB" dirty="0" smtClean="0"/>
              <a:t>Notify CIW of any changes to service.</a:t>
            </a:r>
          </a:p>
          <a:p>
            <a:r>
              <a:rPr lang="en-GB" dirty="0" smtClean="0"/>
              <a:t>Notify CIW of any major incidents.</a:t>
            </a:r>
          </a:p>
          <a:p>
            <a:r>
              <a:rPr lang="en-GB" dirty="0" smtClean="0"/>
              <a:t>Comply with inspection framework and any visits relating to non compliance issues if appropriate.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190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Flying Start National Team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Follow the principles of  Childcare Annex Guidance and ensure polices and procedures of the setting align with these. </a:t>
            </a:r>
          </a:p>
          <a:p>
            <a:r>
              <a:rPr lang="en-GB" dirty="0" smtClean="0"/>
              <a:t>Follow protocols relating to publicity and logos and be a positive ambassador for the Flying start programme	</a:t>
            </a:r>
          </a:p>
          <a:p>
            <a:r>
              <a:rPr lang="en-GB" dirty="0"/>
              <a:t>Return accounts and data in a timely manner to feed into national time frames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1173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Flying Start Local team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Abide by terms of Service Level Agreement.</a:t>
            </a:r>
          </a:p>
          <a:p>
            <a:r>
              <a:rPr lang="en-GB" dirty="0" smtClean="0"/>
              <a:t>Follow Local guidance, policy and procedure</a:t>
            </a:r>
          </a:p>
          <a:p>
            <a:r>
              <a:rPr lang="en-GB" dirty="0" smtClean="0"/>
              <a:t>Attend meetings as required</a:t>
            </a:r>
          </a:p>
          <a:p>
            <a:r>
              <a:rPr lang="en-GB" dirty="0" smtClean="0"/>
              <a:t>Complete reports on impact, data collection and budget monitoring throughout the year.</a:t>
            </a:r>
          </a:p>
          <a:p>
            <a:r>
              <a:rPr lang="en-GB" dirty="0" smtClean="0"/>
              <a:t>Link with Advisory teacher to review setting development plan. </a:t>
            </a:r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7299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 Assurance: WPPA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Renew Membership each year</a:t>
            </a:r>
          </a:p>
          <a:p>
            <a:r>
              <a:rPr lang="en-GB" dirty="0" smtClean="0"/>
              <a:t>Complete relevant paperwork required for annual reaccreditation with </a:t>
            </a:r>
            <a:r>
              <a:rPr lang="en-GB" dirty="0" err="1" smtClean="0"/>
              <a:t>QforA</a:t>
            </a:r>
            <a:r>
              <a:rPr lang="en-GB" dirty="0" smtClean="0"/>
              <a:t> scheme.</a:t>
            </a:r>
          </a:p>
          <a:p>
            <a:r>
              <a:rPr lang="en-GB" dirty="0" smtClean="0"/>
              <a:t>Link with development worker and engage with events, forums etc.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0868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Blaenymaes Primary School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‘The youngest class in the school’</a:t>
            </a:r>
          </a:p>
          <a:p>
            <a:r>
              <a:rPr lang="en-GB" dirty="0" smtClean="0"/>
              <a:t>Support positive Transition experiences for children</a:t>
            </a:r>
          </a:p>
          <a:p>
            <a:r>
              <a:rPr lang="en-GB" dirty="0" smtClean="0"/>
              <a:t>Be positive ambassadors for the school and build relationships with parents and the local community.</a:t>
            </a:r>
          </a:p>
          <a:p>
            <a:r>
              <a:rPr lang="en-GB" dirty="0" smtClean="0"/>
              <a:t>Take an active role in the life of the school.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397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Parents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Want Children to be safe.</a:t>
            </a:r>
          </a:p>
          <a:p>
            <a:r>
              <a:rPr lang="en-GB" dirty="0" smtClean="0"/>
              <a:t>Want children to be happy.</a:t>
            </a:r>
          </a:p>
          <a:p>
            <a:r>
              <a:rPr lang="en-GB" dirty="0" smtClean="0"/>
              <a:t>Want children to be cared for by qualified Staff that are cheerful, helpful and welcoming.</a:t>
            </a:r>
          </a:p>
          <a:p>
            <a:r>
              <a:rPr lang="en-GB" dirty="0" smtClean="0"/>
              <a:t>Want the setting to be clean and well maintained.</a:t>
            </a:r>
          </a:p>
          <a:p>
            <a:r>
              <a:rPr lang="en-GB" dirty="0" smtClean="0"/>
              <a:t>Want opportunities to discuss their child with staff if they have any concerns or complaints.</a:t>
            </a:r>
          </a:p>
          <a:p>
            <a:r>
              <a:rPr lang="en-GB" dirty="0" smtClean="0"/>
              <a:t>Want to have a say in development of the setting. </a:t>
            </a:r>
          </a:p>
          <a:p>
            <a:r>
              <a:rPr lang="en-GB" dirty="0" smtClean="0"/>
              <a:t>Want clear communication around events, INSET days etc. 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700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Staff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nice work environment</a:t>
            </a:r>
          </a:p>
          <a:p>
            <a:r>
              <a:rPr lang="en-GB" dirty="0" smtClean="0"/>
              <a:t>Good relationships with colleagues and managers</a:t>
            </a:r>
          </a:p>
          <a:p>
            <a:r>
              <a:rPr lang="en-GB" dirty="0" smtClean="0"/>
              <a:t>Fair pay </a:t>
            </a:r>
          </a:p>
          <a:p>
            <a:r>
              <a:rPr lang="en-GB" dirty="0" smtClean="0"/>
              <a:t>Opportunities to learn and develop</a:t>
            </a:r>
          </a:p>
          <a:p>
            <a:r>
              <a:rPr lang="en-GB" dirty="0" smtClean="0"/>
              <a:t>Access to additional training</a:t>
            </a:r>
          </a:p>
          <a:p>
            <a:r>
              <a:rPr lang="en-GB" dirty="0" smtClean="0"/>
              <a:t>Good communication particularly when changes made. 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067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Familiar adults</a:t>
            </a:r>
          </a:p>
          <a:p>
            <a:r>
              <a:rPr lang="en-GB" dirty="0" smtClean="0"/>
              <a:t>Familiar routines</a:t>
            </a:r>
          </a:p>
          <a:p>
            <a:r>
              <a:rPr lang="en-GB" dirty="0" smtClean="0"/>
              <a:t>Consistent boundaries</a:t>
            </a:r>
          </a:p>
          <a:p>
            <a:r>
              <a:rPr lang="en-GB" dirty="0" smtClean="0"/>
              <a:t>Praise and encouragement</a:t>
            </a:r>
          </a:p>
          <a:p>
            <a:r>
              <a:rPr lang="en-GB" dirty="0" smtClean="0"/>
              <a:t>The right balance of risk and safety</a:t>
            </a:r>
          </a:p>
          <a:p>
            <a:r>
              <a:rPr lang="en-GB" dirty="0" smtClean="0"/>
              <a:t>To have a say in the life of the setting</a:t>
            </a:r>
          </a:p>
          <a:p>
            <a:r>
              <a:rPr lang="en-GB" dirty="0" smtClean="0"/>
              <a:t>Access to experiences and materials they may not have at home.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81572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How? </a:t>
            </a:r>
            <a:endParaRPr lang="en-GB" dirty="0"/>
          </a:p>
        </p:txBody>
      </p:sp>
      <p:pic>
        <p:nvPicPr>
          <p:cNvPr id="5128" name="Picture 8" descr="C:\Users\emma.battenbough\AppData\Local\Microsoft\Windows\Temporary Internet Files\Content.IE5\47HR9MYG\characters-2[1]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318" y="1934682"/>
            <a:ext cx="2674852" cy="375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776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On-going tasks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78" y="1527175"/>
            <a:ext cx="8190531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19884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and safety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Daily checks</a:t>
            </a:r>
          </a:p>
          <a:p>
            <a:r>
              <a:rPr lang="en-GB" dirty="0" smtClean="0"/>
              <a:t>Risk assessments</a:t>
            </a:r>
          </a:p>
          <a:p>
            <a:r>
              <a:rPr lang="en-GB" dirty="0" smtClean="0"/>
              <a:t>Policies</a:t>
            </a:r>
          </a:p>
          <a:p>
            <a:r>
              <a:rPr lang="en-GB" dirty="0" smtClean="0"/>
              <a:t>Food hygiene</a:t>
            </a:r>
          </a:p>
          <a:p>
            <a:r>
              <a:rPr lang="en-GB" dirty="0" smtClean="0"/>
              <a:t>Cleaning routines</a:t>
            </a:r>
          </a:p>
          <a:p>
            <a:r>
              <a:rPr lang="en-GB" dirty="0" smtClean="0"/>
              <a:t>Exclusion policies </a:t>
            </a:r>
          </a:p>
          <a:p>
            <a:r>
              <a:rPr lang="en-GB" dirty="0" smtClean="0"/>
              <a:t>Monthly meetings </a:t>
            </a:r>
          </a:p>
          <a:p>
            <a:endParaRPr lang="en-GB" dirty="0"/>
          </a:p>
        </p:txBody>
      </p:sp>
      <p:pic>
        <p:nvPicPr>
          <p:cNvPr id="1026" name="Picture 2" descr="C:\Users\emma.battenbough\AppData\Local\Microsoft\Windows\Temporary Internet Files\Content.IE5\47HR9MYG\logo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56556"/>
            <a:ext cx="2736304" cy="2828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23947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Budget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Monthly returns</a:t>
            </a:r>
          </a:p>
          <a:p>
            <a:r>
              <a:rPr lang="en-GB" dirty="0" smtClean="0"/>
              <a:t>Petty cash</a:t>
            </a:r>
          </a:p>
          <a:p>
            <a:r>
              <a:rPr lang="en-GB" dirty="0" smtClean="0"/>
              <a:t>Mileage </a:t>
            </a:r>
          </a:p>
          <a:p>
            <a:r>
              <a:rPr lang="en-GB" dirty="0" smtClean="0"/>
              <a:t>Wish lists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C:\Users\emma.battenbough\AppData\Local\Microsoft\Windows\Temporary Internet Files\Content.IE5\47HR9MYG\bag_of_money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191" y="1669455"/>
            <a:ext cx="3191417" cy="4085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91810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 of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CIW: SASS </a:t>
            </a:r>
          </a:p>
          <a:p>
            <a:r>
              <a:rPr lang="en-GB" dirty="0" smtClean="0"/>
              <a:t>WPPA: Reaccreditation annually </a:t>
            </a:r>
          </a:p>
          <a:p>
            <a:r>
              <a:rPr lang="en-GB" dirty="0" smtClean="0"/>
              <a:t>Own setting evaluations – ITERS, SDQ’s</a:t>
            </a:r>
          </a:p>
          <a:p>
            <a:r>
              <a:rPr lang="en-GB" dirty="0" smtClean="0"/>
              <a:t>Result based Accountability (RBA)</a:t>
            </a:r>
          </a:p>
          <a:p>
            <a:r>
              <a:rPr lang="en-GB" dirty="0" smtClean="0"/>
              <a:t>SSTEW, FPP data 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5" name="Picture 3" descr="C:\Users\emma.battenbough\AppData\Local\Microsoft\Windows\Temporary Internet Files\Content.IE5\KCJ157QY\quality-control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28800"/>
            <a:ext cx="280831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8112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</a:t>
            </a:r>
            <a:r>
              <a:rPr lang="en-GB" dirty="0" smtClean="0"/>
              <a:t>eetings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Multi agency</a:t>
            </a:r>
          </a:p>
          <a:p>
            <a:r>
              <a:rPr lang="en-GB" dirty="0" smtClean="0"/>
              <a:t>Managers</a:t>
            </a:r>
          </a:p>
          <a:p>
            <a:r>
              <a:rPr lang="en-GB" dirty="0" smtClean="0"/>
              <a:t>Staff</a:t>
            </a:r>
          </a:p>
          <a:p>
            <a:r>
              <a:rPr lang="en-GB" dirty="0" smtClean="0"/>
              <a:t>Early years</a:t>
            </a:r>
          </a:p>
          <a:p>
            <a:r>
              <a:rPr lang="en-GB" dirty="0" smtClean="0"/>
              <a:t>Quality Assurance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099" name="Picture 3" descr="C:\Users\emma.battenbough\AppData\Local\Microsoft\Windows\Temporary Internet Files\Content.IE5\KCJ157QY\sbGroup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3545706" cy="3510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5837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Staff </a:t>
            </a:r>
            <a:r>
              <a:rPr lang="en-GB" dirty="0"/>
              <a:t>P</a:t>
            </a:r>
            <a:r>
              <a:rPr lang="en-GB" dirty="0" smtClean="0"/>
              <a:t>erformance Management 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492" y="1575175"/>
            <a:ext cx="5418504" cy="4475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72149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Staff Training </a:t>
            </a:r>
            <a:endParaRPr lang="en-GB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25" y="1844824"/>
            <a:ext cx="8504238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76116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Attendance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Sims</a:t>
            </a:r>
          </a:p>
          <a:p>
            <a:r>
              <a:rPr lang="en-GB" dirty="0" smtClean="0"/>
              <a:t>Monitoring (above 80%)</a:t>
            </a:r>
          </a:p>
          <a:p>
            <a:r>
              <a:rPr lang="en-GB" dirty="0" smtClean="0"/>
              <a:t>Discussion with parents</a:t>
            </a:r>
          </a:p>
          <a:p>
            <a:r>
              <a:rPr lang="en-GB" dirty="0" smtClean="0"/>
              <a:t>Discussion with agencies</a:t>
            </a:r>
          </a:p>
          <a:p>
            <a:r>
              <a:rPr lang="en-GB" dirty="0" smtClean="0"/>
              <a:t>Procedures for consistent</a:t>
            </a:r>
          </a:p>
          <a:p>
            <a:pPr marL="0" indent="0">
              <a:buNone/>
            </a:pPr>
            <a:r>
              <a:rPr lang="en-GB" dirty="0" smtClean="0"/>
              <a:t>    poor attendance.</a:t>
            </a:r>
          </a:p>
          <a:p>
            <a:endParaRPr lang="en-GB" dirty="0"/>
          </a:p>
        </p:txBody>
      </p:sp>
      <p:pic>
        <p:nvPicPr>
          <p:cNvPr id="6146" name="Picture 2" descr="C:\Users\emma.battenbough\AppData\Local\Microsoft\Windows\Temporary Internet Files\Content.IE5\Q67LK25S\AttendAchieveBadges-square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4110603" cy="4110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3837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Waiting list review and place allocation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Childcare list</a:t>
            </a:r>
          </a:p>
          <a:p>
            <a:r>
              <a:rPr lang="en-GB" dirty="0" smtClean="0"/>
              <a:t>Allocate places and key workers</a:t>
            </a:r>
          </a:p>
          <a:p>
            <a:r>
              <a:rPr lang="en-GB" dirty="0" smtClean="0"/>
              <a:t>Registration meeting</a:t>
            </a:r>
          </a:p>
          <a:p>
            <a:r>
              <a:rPr lang="en-GB" dirty="0" smtClean="0"/>
              <a:t>Home visits</a:t>
            </a:r>
          </a:p>
          <a:p>
            <a:r>
              <a:rPr lang="en-GB" dirty="0" smtClean="0"/>
              <a:t>Settling in procedures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938" y="2926284"/>
            <a:ext cx="2821422" cy="2751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519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Transition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On site v’s off site nursery</a:t>
            </a:r>
          </a:p>
          <a:p>
            <a:r>
              <a:rPr lang="en-GB" dirty="0" smtClean="0"/>
              <a:t>Weekly visits</a:t>
            </a:r>
          </a:p>
          <a:p>
            <a:r>
              <a:rPr lang="en-GB" dirty="0" smtClean="0"/>
              <a:t>Parent transition meetings</a:t>
            </a:r>
          </a:p>
          <a:p>
            <a:r>
              <a:rPr lang="en-GB" dirty="0" smtClean="0"/>
              <a:t>Transition Pack</a:t>
            </a:r>
            <a:r>
              <a:rPr lang="en-GB" dirty="0"/>
              <a:t> </a:t>
            </a:r>
            <a:r>
              <a:rPr lang="en-GB" dirty="0" smtClean="0"/>
              <a:t>handover meeting</a:t>
            </a:r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7171" name="Picture 3" descr="C:\Users\emma.battenbough\AppData\Local\Microsoft\Windows\Temporary Internet Files\Content.IE5\Q67LK25S\SLAM-Bunny-Goes-to-School_Featured-Image-2j01yhv-1000x675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25" y="2349341"/>
            <a:ext cx="4038600" cy="2726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75046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Wellcom</a:t>
            </a:r>
            <a:r>
              <a:rPr lang="en-GB" dirty="0" smtClean="0"/>
              <a:t> and SLT</a:t>
            </a:r>
            <a:endParaRPr lang="en-GB" dirty="0"/>
          </a:p>
        </p:txBody>
      </p:sp>
      <p:pic>
        <p:nvPicPr>
          <p:cNvPr id="8197" name="Picture 5" descr="C:\Users\emma.battenbough\AppData\Local\Microsoft\Windows\Temporary Internet Files\Content.IE5\5UZ7UND3\speech[1]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1235" y="2104549"/>
            <a:ext cx="2659380" cy="3215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Huge amount of work but worth it!</a:t>
            </a:r>
          </a:p>
          <a:p>
            <a:r>
              <a:rPr lang="en-GB" dirty="0" err="1" smtClean="0"/>
              <a:t>Wellcom</a:t>
            </a:r>
            <a:r>
              <a:rPr lang="en-GB" dirty="0" smtClean="0"/>
              <a:t> screen on entry</a:t>
            </a:r>
          </a:p>
          <a:p>
            <a:r>
              <a:rPr lang="en-GB" dirty="0" smtClean="0"/>
              <a:t>IPP, ELG or referral to SLT</a:t>
            </a:r>
          </a:p>
          <a:p>
            <a:r>
              <a:rPr lang="en-GB" dirty="0" smtClean="0"/>
              <a:t>Progress monitored each term.</a:t>
            </a:r>
          </a:p>
          <a:p>
            <a:r>
              <a:rPr lang="en-GB" dirty="0" err="1" smtClean="0"/>
              <a:t>Wellcom</a:t>
            </a:r>
            <a:r>
              <a:rPr lang="en-GB" dirty="0" smtClean="0"/>
              <a:t> screen on exit</a:t>
            </a:r>
          </a:p>
          <a:p>
            <a:r>
              <a:rPr lang="en-GB" dirty="0" smtClean="0"/>
              <a:t>Handover to school </a:t>
            </a:r>
            <a:r>
              <a:rPr lang="en-GB" dirty="0" err="1" smtClean="0"/>
              <a:t>Wellcom</a:t>
            </a:r>
            <a:r>
              <a:rPr lang="en-GB" dirty="0" smtClean="0"/>
              <a:t> lead. </a:t>
            </a:r>
          </a:p>
        </p:txBody>
      </p:sp>
    </p:spTree>
    <p:extLst>
      <p:ext uri="{BB962C8B-B14F-4D97-AF65-F5344CB8AC3E}">
        <p14:creationId xmlns:p14="http://schemas.microsoft.com/office/powerpoint/2010/main" val="17342822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FPP monitoring</a:t>
            </a:r>
            <a:endParaRPr lang="en-GB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24" y="1916832"/>
            <a:ext cx="8662863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198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Parents </a:t>
            </a:r>
            <a:r>
              <a:rPr lang="en-GB" dirty="0"/>
              <a:t>I</a:t>
            </a:r>
            <a:r>
              <a:rPr lang="en-GB" dirty="0" smtClean="0"/>
              <a:t>nvolvement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Evaluation forms</a:t>
            </a:r>
          </a:p>
          <a:p>
            <a:r>
              <a:rPr lang="en-GB" dirty="0" smtClean="0"/>
              <a:t>Class dojo</a:t>
            </a:r>
          </a:p>
          <a:p>
            <a:r>
              <a:rPr lang="en-GB" dirty="0" smtClean="0"/>
              <a:t>Parent evenings</a:t>
            </a:r>
          </a:p>
          <a:p>
            <a:r>
              <a:rPr lang="en-GB" dirty="0" smtClean="0"/>
              <a:t>Events</a:t>
            </a:r>
          </a:p>
          <a:p>
            <a:endParaRPr lang="en-GB" dirty="0"/>
          </a:p>
        </p:txBody>
      </p:sp>
      <p:pic>
        <p:nvPicPr>
          <p:cNvPr id="12292" name="Picture 4" descr="C:\Users\emma.battenbough\AppData\Local\Microsoft\Windows\Temporary Internet Files\Content.IE5\KCJ157QY\parent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96952"/>
            <a:ext cx="3619500" cy="231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6994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ALN</a:t>
            </a:r>
            <a:endParaRPr lang="en-GB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4364281"/>
              </p:ext>
            </p:extLst>
          </p:nvPr>
        </p:nvGraphicFramePr>
        <p:xfrm>
          <a:off x="2123728" y="1484784"/>
          <a:ext cx="4968552" cy="48245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7" name="Document" r:id="rId5" imgW="6618246" imgH="8051382" progId="Word.Document.12">
                  <p:embed/>
                </p:oleObj>
              </mc:Choice>
              <mc:Fallback>
                <p:oleObj name="Document" r:id="rId5" imgW="6618246" imgH="805138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123728" y="1484784"/>
                        <a:ext cx="4968552" cy="48245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218099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Safeguarding </a:t>
            </a:r>
            <a:endParaRPr lang="en-GB" dirty="0"/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8753440"/>
              </p:ext>
            </p:extLst>
          </p:nvPr>
        </p:nvGraphicFramePr>
        <p:xfrm>
          <a:off x="2267745" y="1628800"/>
          <a:ext cx="4752528" cy="46805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1" name="Document" r:id="rId5" imgW="7004695" imgH="8051382" progId="Word.Document.12">
                  <p:embed/>
                </p:oleObj>
              </mc:Choice>
              <mc:Fallback>
                <p:oleObj name="Document" r:id="rId5" imgW="7004695" imgH="805138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267745" y="1628800"/>
                        <a:ext cx="4752528" cy="46805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579342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Development Plan </a:t>
            </a:r>
            <a:endParaRPr lang="en-GB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791" y="1527175"/>
            <a:ext cx="7271906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00224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Development Plan 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228" y="1527175"/>
            <a:ext cx="7371031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27580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first!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All processes lead to high quality environment for children in addition:</a:t>
            </a:r>
          </a:p>
          <a:p>
            <a:r>
              <a:rPr lang="en-GB" dirty="0" smtClean="0"/>
              <a:t>Observation and planning</a:t>
            </a:r>
          </a:p>
          <a:p>
            <a:r>
              <a:rPr lang="en-GB" dirty="0" smtClean="0"/>
              <a:t>Learning journals</a:t>
            </a:r>
          </a:p>
          <a:p>
            <a:r>
              <a:rPr lang="en-GB" dirty="0" smtClean="0"/>
              <a:t>Flexible routines </a:t>
            </a:r>
          </a:p>
          <a:p>
            <a:r>
              <a:rPr lang="en-GB" dirty="0" smtClean="0"/>
              <a:t>Contemporaneous notes </a:t>
            </a:r>
          </a:p>
          <a:p>
            <a:r>
              <a:rPr lang="en-GB" dirty="0" smtClean="0"/>
              <a:t>Multi agency planning around family needs</a:t>
            </a:r>
          </a:p>
          <a:p>
            <a:r>
              <a:rPr lang="en-GB" dirty="0" smtClean="0"/>
              <a:t>Supportive, meaningful and caring relationships with adults.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85592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pic>
        <p:nvPicPr>
          <p:cNvPr id="12292" name="Picture 4" descr="C:\Users\emma.battenbough\AppData\Local\Microsoft\Windows\Temporary Internet Files\Content.IE5\47HR9MYG\handcuff_question_mark_by_rmdraco84-d4z0182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190" y="3425190"/>
            <a:ext cx="7620" cy="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emma.battenbough\AppData\Local\Microsoft\Windows\Temporary Internet Files\Content.IE5\Q67LK25S\handcuff_question_mark_by_rmdraco84-d4z0182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190" y="3425190"/>
            <a:ext cx="7620" cy="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emma.battenbough\AppData\Local\Microsoft\Windows\Temporary Internet Files\Content.IE5\5UZ7UND3\Question_Mark_Icon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44824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5145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866</TotalTime>
  <Words>906</Words>
  <Application>Microsoft Office PowerPoint</Application>
  <PresentationFormat>On-screen Show (4:3)</PresentationFormat>
  <Paragraphs>217</Paragraphs>
  <Slides>32</Slides>
  <Notes>31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4" baseType="lpstr">
      <vt:lpstr>Civic</vt:lpstr>
      <vt:lpstr>Document</vt:lpstr>
      <vt:lpstr>Leadership and Management </vt:lpstr>
      <vt:lpstr>A bit about me………………………</vt:lpstr>
      <vt:lpstr>Ice Breaker </vt:lpstr>
      <vt:lpstr>Stakeholders </vt:lpstr>
      <vt:lpstr>CIW </vt:lpstr>
      <vt:lpstr>Flying Start National Team</vt:lpstr>
      <vt:lpstr>Flying Start Local team </vt:lpstr>
      <vt:lpstr>Quality Assurance: WPPA </vt:lpstr>
      <vt:lpstr>Blaenymaes Primary School </vt:lpstr>
      <vt:lpstr>Parents </vt:lpstr>
      <vt:lpstr>Staff </vt:lpstr>
      <vt:lpstr>Children </vt:lpstr>
      <vt:lpstr>How? </vt:lpstr>
      <vt:lpstr>On-going tasks</vt:lpstr>
      <vt:lpstr>Health and safety</vt:lpstr>
      <vt:lpstr>Budget</vt:lpstr>
      <vt:lpstr>Quality of care</vt:lpstr>
      <vt:lpstr>Meetings</vt:lpstr>
      <vt:lpstr>Staff Performance Management </vt:lpstr>
      <vt:lpstr>Staff Training </vt:lpstr>
      <vt:lpstr>Attendance</vt:lpstr>
      <vt:lpstr>Waiting list review and place allocation</vt:lpstr>
      <vt:lpstr>Transition</vt:lpstr>
      <vt:lpstr>Wellcom and SLT</vt:lpstr>
      <vt:lpstr>FPP monitoring</vt:lpstr>
      <vt:lpstr>Parents Involvement</vt:lpstr>
      <vt:lpstr>ALN</vt:lpstr>
      <vt:lpstr>Safeguarding </vt:lpstr>
      <vt:lpstr>Setting Development Plan </vt:lpstr>
      <vt:lpstr>Setting Development Plan </vt:lpstr>
      <vt:lpstr>Children first! </vt:lpstr>
      <vt:lpstr>Any 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Management</dc:title>
  <dc:creator>Battenbough, Emma</dc:creator>
  <cp:lastModifiedBy>Battenbough, Emma</cp:lastModifiedBy>
  <cp:revision>37</cp:revision>
  <dcterms:created xsi:type="dcterms:W3CDTF">2018-04-24T12:15:56Z</dcterms:created>
  <dcterms:modified xsi:type="dcterms:W3CDTF">2018-06-04T12:01:04Z</dcterms:modified>
</cp:coreProperties>
</file>