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1" r:id="rId3"/>
    <p:sldId id="257" r:id="rId4"/>
    <p:sldId id="258" r:id="rId5"/>
    <p:sldId id="259" r:id="rId6"/>
    <p:sldId id="260" r:id="rId7"/>
    <p:sldId id="261" r:id="rId8"/>
    <p:sldId id="262" r:id="rId9"/>
    <p:sldId id="264" r:id="rId10"/>
    <p:sldId id="263"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53" autoAdjust="0"/>
    <p:restoredTop sz="94660"/>
  </p:normalViewPr>
  <p:slideViewPr>
    <p:cSldViewPr snapToGrid="0">
      <p:cViewPr varScale="1">
        <p:scale>
          <a:sx n="72" d="100"/>
          <a:sy n="72" d="100"/>
        </p:scale>
        <p:origin x="56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am Raybould" userId="5f50940f93f3692b" providerId="LiveId" clId="{E43DBA7A-6C4A-4E58-BE80-1794813E0DCE}"/>
    <pc:docChg chg="undo custSel modSld">
      <pc:chgData name="Liam Raybould" userId="5f50940f93f3692b" providerId="LiveId" clId="{E43DBA7A-6C4A-4E58-BE80-1794813E0DCE}" dt="2018-01-23T18:45:51.143" v="942"/>
      <pc:docMkLst>
        <pc:docMk/>
      </pc:docMkLst>
      <pc:sldChg chg="modTransition">
        <pc:chgData name="Liam Raybould" userId="5f50940f93f3692b" providerId="LiveId" clId="{E43DBA7A-6C4A-4E58-BE80-1794813E0DCE}" dt="2018-01-23T16:59:31.566" v="633"/>
        <pc:sldMkLst>
          <pc:docMk/>
          <pc:sldMk cId="3158597746" sldId="256"/>
        </pc:sldMkLst>
      </pc:sldChg>
      <pc:sldChg chg="modSp modTransition">
        <pc:chgData name="Liam Raybould" userId="5f50940f93f3692b" providerId="LiveId" clId="{E43DBA7A-6C4A-4E58-BE80-1794813E0DCE}" dt="2018-01-23T18:45:51.143" v="942"/>
        <pc:sldMkLst>
          <pc:docMk/>
          <pc:sldMk cId="1028006387" sldId="257"/>
        </pc:sldMkLst>
        <pc:spChg chg="mod">
          <ac:chgData name="Liam Raybould" userId="5f50940f93f3692b" providerId="LiveId" clId="{E43DBA7A-6C4A-4E58-BE80-1794813E0DCE}" dt="2018-01-23T18:45:43.301" v="940"/>
          <ac:spMkLst>
            <pc:docMk/>
            <pc:sldMk cId="1028006387" sldId="257"/>
            <ac:spMk id="3" creationId="{17AB50FD-B6DA-4046-BBD0-7D8E5F1A86A2}"/>
          </ac:spMkLst>
        </pc:spChg>
        <pc:spChg chg="mod">
          <ac:chgData name="Liam Raybould" userId="5f50940f93f3692b" providerId="LiveId" clId="{E43DBA7A-6C4A-4E58-BE80-1794813E0DCE}" dt="2018-01-23T18:45:47.161" v="941"/>
          <ac:spMkLst>
            <pc:docMk/>
            <pc:sldMk cId="1028006387" sldId="257"/>
            <ac:spMk id="4" creationId="{574913D2-8924-41C7-9304-4F20F5817992}"/>
          </ac:spMkLst>
        </pc:spChg>
        <pc:spChg chg="mod">
          <ac:chgData name="Liam Raybould" userId="5f50940f93f3692b" providerId="LiveId" clId="{E43DBA7A-6C4A-4E58-BE80-1794813E0DCE}" dt="2018-01-23T18:45:51.143" v="942"/>
          <ac:spMkLst>
            <pc:docMk/>
            <pc:sldMk cId="1028006387" sldId="257"/>
            <ac:spMk id="5" creationId="{4AB4F6A2-816E-4207-A97E-CD248214DAD2}"/>
          </ac:spMkLst>
        </pc:spChg>
      </pc:sldChg>
      <pc:sldChg chg="modSp modTransition">
        <pc:chgData name="Liam Raybould" userId="5f50940f93f3692b" providerId="LiveId" clId="{E43DBA7A-6C4A-4E58-BE80-1794813E0DCE}" dt="2018-01-23T18:45:33.721" v="939" actId="20577"/>
        <pc:sldMkLst>
          <pc:docMk/>
          <pc:sldMk cId="3059552587" sldId="258"/>
        </pc:sldMkLst>
        <pc:spChg chg="mod">
          <ac:chgData name="Liam Raybould" userId="5f50940f93f3692b" providerId="LiveId" clId="{E43DBA7A-6C4A-4E58-BE80-1794813E0DCE}" dt="2018-01-23T18:45:33.721" v="939" actId="20577"/>
          <ac:spMkLst>
            <pc:docMk/>
            <pc:sldMk cId="3059552587" sldId="258"/>
            <ac:spMk id="3" creationId="{C35FB2B4-30DC-44D9-A8C1-804C542CA1BF}"/>
          </ac:spMkLst>
        </pc:spChg>
        <pc:picChg chg="mod">
          <ac:chgData name="Liam Raybould" userId="5f50940f93f3692b" providerId="LiveId" clId="{E43DBA7A-6C4A-4E58-BE80-1794813E0DCE}" dt="2018-01-23T16:45:20.906" v="222" actId="1076"/>
          <ac:picMkLst>
            <pc:docMk/>
            <pc:sldMk cId="3059552587" sldId="258"/>
            <ac:picMk id="4" creationId="{E30BEBBB-1B90-4E25-962A-701A0DEC5ACA}"/>
          </ac:picMkLst>
        </pc:picChg>
        <pc:picChg chg="mod">
          <ac:chgData name="Liam Raybould" userId="5f50940f93f3692b" providerId="LiveId" clId="{E43DBA7A-6C4A-4E58-BE80-1794813E0DCE}" dt="2018-01-23T16:45:22.621" v="223" actId="1076"/>
          <ac:picMkLst>
            <pc:docMk/>
            <pc:sldMk cId="3059552587" sldId="258"/>
            <ac:picMk id="5" creationId="{4580B0C6-D4B8-4652-8E1C-B3A6FA96D689}"/>
          </ac:picMkLst>
        </pc:picChg>
      </pc:sldChg>
      <pc:sldChg chg="modSp modTransition">
        <pc:chgData name="Liam Raybould" userId="5f50940f93f3692b" providerId="LiveId" clId="{E43DBA7A-6C4A-4E58-BE80-1794813E0DCE}" dt="2018-01-23T18:44:30.924" v="930"/>
        <pc:sldMkLst>
          <pc:docMk/>
          <pc:sldMk cId="3131158372" sldId="259"/>
        </pc:sldMkLst>
        <pc:spChg chg="mod">
          <ac:chgData name="Liam Raybould" userId="5f50940f93f3692b" providerId="LiveId" clId="{E43DBA7A-6C4A-4E58-BE80-1794813E0DCE}" dt="2018-01-23T18:44:30.924" v="930"/>
          <ac:spMkLst>
            <pc:docMk/>
            <pc:sldMk cId="3131158372" sldId="259"/>
            <ac:spMk id="2" creationId="{30701A28-E511-4842-A1AB-45B139131229}"/>
          </ac:spMkLst>
        </pc:spChg>
        <pc:spChg chg="mod">
          <ac:chgData name="Liam Raybould" userId="5f50940f93f3692b" providerId="LiveId" clId="{E43DBA7A-6C4A-4E58-BE80-1794813E0DCE}" dt="2018-01-23T18:44:28.604" v="929"/>
          <ac:spMkLst>
            <pc:docMk/>
            <pc:sldMk cId="3131158372" sldId="259"/>
            <ac:spMk id="3" creationId="{4EE33A63-B45F-4D31-A653-A8080C2A8179}"/>
          </ac:spMkLst>
        </pc:spChg>
      </pc:sldChg>
      <pc:sldChg chg="modSp modTransition">
        <pc:chgData name="Liam Raybould" userId="5f50940f93f3692b" providerId="LiveId" clId="{E43DBA7A-6C4A-4E58-BE80-1794813E0DCE}" dt="2018-01-23T18:44:23.085" v="928"/>
        <pc:sldMkLst>
          <pc:docMk/>
          <pc:sldMk cId="2292354781" sldId="260"/>
        </pc:sldMkLst>
        <pc:spChg chg="mod">
          <ac:chgData name="Liam Raybould" userId="5f50940f93f3692b" providerId="LiveId" clId="{E43DBA7A-6C4A-4E58-BE80-1794813E0DCE}" dt="2018-01-23T18:44:18.500" v="927"/>
          <ac:spMkLst>
            <pc:docMk/>
            <pc:sldMk cId="2292354781" sldId="260"/>
            <ac:spMk id="2" creationId="{6B58EADA-DD38-458D-A0C0-37B1A39719B4}"/>
          </ac:spMkLst>
        </pc:spChg>
        <pc:spChg chg="mod">
          <ac:chgData name="Liam Raybould" userId="5f50940f93f3692b" providerId="LiveId" clId="{E43DBA7A-6C4A-4E58-BE80-1794813E0DCE}" dt="2018-01-23T18:44:23.085" v="928"/>
          <ac:spMkLst>
            <pc:docMk/>
            <pc:sldMk cId="2292354781" sldId="260"/>
            <ac:spMk id="3" creationId="{FB661384-9722-49F7-926E-35800F175811}"/>
          </ac:spMkLst>
        </pc:spChg>
      </pc:sldChg>
      <pc:sldChg chg="modSp modTransition">
        <pc:chgData name="Liam Raybould" userId="5f50940f93f3692b" providerId="LiveId" clId="{E43DBA7A-6C4A-4E58-BE80-1794813E0DCE}" dt="2018-01-23T18:44:09.758" v="926"/>
        <pc:sldMkLst>
          <pc:docMk/>
          <pc:sldMk cId="3341373631" sldId="261"/>
        </pc:sldMkLst>
        <pc:spChg chg="mod">
          <ac:chgData name="Liam Raybould" userId="5f50940f93f3692b" providerId="LiveId" clId="{E43DBA7A-6C4A-4E58-BE80-1794813E0DCE}" dt="2018-01-23T18:44:09.758" v="926"/>
          <ac:spMkLst>
            <pc:docMk/>
            <pc:sldMk cId="3341373631" sldId="261"/>
            <ac:spMk id="2" creationId="{4F2C14E0-7C42-43FE-AFB9-957E4DA08C22}"/>
          </ac:spMkLst>
        </pc:spChg>
        <pc:spChg chg="mod">
          <ac:chgData name="Liam Raybould" userId="5f50940f93f3692b" providerId="LiveId" clId="{E43DBA7A-6C4A-4E58-BE80-1794813E0DCE}" dt="2018-01-23T18:44:07.056" v="925"/>
          <ac:spMkLst>
            <pc:docMk/>
            <pc:sldMk cId="3341373631" sldId="261"/>
            <ac:spMk id="3" creationId="{91FEC5D7-6B32-4B18-87C1-E8B6644C6367}"/>
          </ac:spMkLst>
        </pc:spChg>
      </pc:sldChg>
      <pc:sldChg chg="modSp modTransition">
        <pc:chgData name="Liam Raybould" userId="5f50940f93f3692b" providerId="LiveId" clId="{E43DBA7A-6C4A-4E58-BE80-1794813E0DCE}" dt="2018-01-23T18:44:01.763" v="924"/>
        <pc:sldMkLst>
          <pc:docMk/>
          <pc:sldMk cId="558624578" sldId="262"/>
        </pc:sldMkLst>
        <pc:spChg chg="mod">
          <ac:chgData name="Liam Raybould" userId="5f50940f93f3692b" providerId="LiveId" clId="{E43DBA7A-6C4A-4E58-BE80-1794813E0DCE}" dt="2018-01-23T18:44:01.763" v="924"/>
          <ac:spMkLst>
            <pc:docMk/>
            <pc:sldMk cId="558624578" sldId="262"/>
            <ac:spMk id="3" creationId="{D4324E74-D79D-47E2-AB52-341B25EC1F05}"/>
          </ac:spMkLst>
        </pc:spChg>
      </pc:sldChg>
      <pc:sldChg chg="modSp modTransition">
        <pc:chgData name="Liam Raybould" userId="5f50940f93f3692b" providerId="LiveId" clId="{E43DBA7A-6C4A-4E58-BE80-1794813E0DCE}" dt="2018-01-23T18:43:41.879" v="921"/>
        <pc:sldMkLst>
          <pc:docMk/>
          <pc:sldMk cId="909886525" sldId="263"/>
        </pc:sldMkLst>
        <pc:spChg chg="mod">
          <ac:chgData name="Liam Raybould" userId="5f50940f93f3692b" providerId="LiveId" clId="{E43DBA7A-6C4A-4E58-BE80-1794813E0DCE}" dt="2018-01-23T18:43:41.879" v="921"/>
          <ac:spMkLst>
            <pc:docMk/>
            <pc:sldMk cId="909886525" sldId="263"/>
            <ac:spMk id="2" creationId="{C3E0D624-E1BC-4B07-99FA-5AAAB2B80D5A}"/>
          </ac:spMkLst>
        </pc:spChg>
        <pc:spChg chg="mod">
          <ac:chgData name="Liam Raybould" userId="5f50940f93f3692b" providerId="LiveId" clId="{E43DBA7A-6C4A-4E58-BE80-1794813E0DCE}" dt="2018-01-23T18:43:39.505" v="920"/>
          <ac:spMkLst>
            <pc:docMk/>
            <pc:sldMk cId="909886525" sldId="263"/>
            <ac:spMk id="3" creationId="{39B1EF0C-66D5-4ACD-9205-44C8BF463A99}"/>
          </ac:spMkLst>
        </pc:spChg>
      </pc:sldChg>
      <pc:sldChg chg="modSp modTransition">
        <pc:chgData name="Liam Raybould" userId="5f50940f93f3692b" providerId="LiveId" clId="{E43DBA7A-6C4A-4E58-BE80-1794813E0DCE}" dt="2018-01-23T18:43:52.646" v="923"/>
        <pc:sldMkLst>
          <pc:docMk/>
          <pc:sldMk cId="2966990722" sldId="264"/>
        </pc:sldMkLst>
        <pc:spChg chg="mod">
          <ac:chgData name="Liam Raybould" userId="5f50940f93f3692b" providerId="LiveId" clId="{E43DBA7A-6C4A-4E58-BE80-1794813E0DCE}" dt="2018-01-23T18:43:52.646" v="923"/>
          <ac:spMkLst>
            <pc:docMk/>
            <pc:sldMk cId="2966990722" sldId="264"/>
            <ac:spMk id="2" creationId="{E2F5AD0A-36FF-476A-B5A0-1DFEB1B36836}"/>
          </ac:spMkLst>
        </pc:spChg>
        <pc:spChg chg="mod">
          <ac:chgData name="Liam Raybould" userId="5f50940f93f3692b" providerId="LiveId" clId="{E43DBA7A-6C4A-4E58-BE80-1794813E0DCE}" dt="2018-01-23T18:43:49.928" v="922"/>
          <ac:spMkLst>
            <pc:docMk/>
            <pc:sldMk cId="2966990722" sldId="264"/>
            <ac:spMk id="3" creationId="{6465C2C7-875F-4EDD-908D-07B6A8484D78}"/>
          </ac:spMkLst>
        </pc:spChg>
      </pc:sldChg>
      <pc:sldChg chg="modSp modTransition">
        <pc:chgData name="Liam Raybould" userId="5f50940f93f3692b" providerId="LiveId" clId="{E43DBA7A-6C4A-4E58-BE80-1794813E0DCE}" dt="2018-01-23T18:43:30.397" v="919"/>
        <pc:sldMkLst>
          <pc:docMk/>
          <pc:sldMk cId="3168430479" sldId="265"/>
        </pc:sldMkLst>
        <pc:spChg chg="mod">
          <ac:chgData name="Liam Raybould" userId="5f50940f93f3692b" providerId="LiveId" clId="{E43DBA7A-6C4A-4E58-BE80-1794813E0DCE}" dt="2018-01-23T18:43:30.397" v="919"/>
          <ac:spMkLst>
            <pc:docMk/>
            <pc:sldMk cId="3168430479" sldId="265"/>
            <ac:spMk id="3" creationId="{37126F61-04A1-40CB-90E0-CE097FCD70E1}"/>
          </ac:spMkLst>
        </pc:spChg>
      </pc:sldChg>
      <pc:sldChg chg="modSp modTransition">
        <pc:chgData name="Liam Raybould" userId="5f50940f93f3692b" providerId="LiveId" clId="{E43DBA7A-6C4A-4E58-BE80-1794813E0DCE}" dt="2018-01-23T18:42:58.137" v="908"/>
        <pc:sldMkLst>
          <pc:docMk/>
          <pc:sldMk cId="1181592803" sldId="266"/>
        </pc:sldMkLst>
        <pc:spChg chg="mod">
          <ac:chgData name="Liam Raybould" userId="5f50940f93f3692b" providerId="LiveId" clId="{E43DBA7A-6C4A-4E58-BE80-1794813E0DCE}" dt="2018-01-23T18:42:58.137" v="908"/>
          <ac:spMkLst>
            <pc:docMk/>
            <pc:sldMk cId="1181592803" sldId="266"/>
            <ac:spMk id="2" creationId="{89B0955D-78AA-40A1-8FAC-346AD65C0671}"/>
          </ac:spMkLst>
        </pc:spChg>
        <pc:spChg chg="mod">
          <ac:chgData name="Liam Raybould" userId="5f50940f93f3692b" providerId="LiveId" clId="{E43DBA7A-6C4A-4E58-BE80-1794813E0DCE}" dt="2018-01-23T18:42:51.766" v="907"/>
          <ac:spMkLst>
            <pc:docMk/>
            <pc:sldMk cId="1181592803" sldId="266"/>
            <ac:spMk id="3" creationId="{266F9B41-F8B6-4FFD-90D3-81514141ADCA}"/>
          </ac:spMkLst>
        </pc:spChg>
      </pc:sldChg>
      <pc:sldChg chg="modSp modTransition">
        <pc:chgData name="Liam Raybould" userId="5f50940f93f3692b" providerId="LiveId" clId="{E43DBA7A-6C4A-4E58-BE80-1794813E0DCE}" dt="2018-01-23T18:43:01.934" v="909"/>
        <pc:sldMkLst>
          <pc:docMk/>
          <pc:sldMk cId="3307273314" sldId="267"/>
        </pc:sldMkLst>
        <pc:spChg chg="mod">
          <ac:chgData name="Liam Raybould" userId="5f50940f93f3692b" providerId="LiveId" clId="{E43DBA7A-6C4A-4E58-BE80-1794813E0DCE}" dt="2018-01-23T18:43:01.934" v="909"/>
          <ac:spMkLst>
            <pc:docMk/>
            <pc:sldMk cId="3307273314" sldId="267"/>
            <ac:spMk id="2" creationId="{2E0306D8-8D11-428A-BD5A-FD4D4299E24B}"/>
          </ac:spMkLst>
        </pc:spChg>
        <pc:spChg chg="mod">
          <ac:chgData name="Liam Raybould" userId="5f50940f93f3692b" providerId="LiveId" clId="{E43DBA7A-6C4A-4E58-BE80-1794813E0DCE}" dt="2018-01-23T18:42:43.674" v="906"/>
          <ac:spMkLst>
            <pc:docMk/>
            <pc:sldMk cId="3307273314" sldId="267"/>
            <ac:spMk id="3" creationId="{02233A8C-473D-487F-B38E-734526EEA12B}"/>
          </ac:spMkLst>
        </pc:spChg>
        <pc:picChg chg="mod">
          <ac:chgData name="Liam Raybould" userId="5f50940f93f3692b" providerId="LiveId" clId="{E43DBA7A-6C4A-4E58-BE80-1794813E0DCE}" dt="2018-01-23T18:42:30.041" v="904" actId="1076"/>
          <ac:picMkLst>
            <pc:docMk/>
            <pc:sldMk cId="3307273314" sldId="267"/>
            <ac:picMk id="3074" creationId="{00000000-0000-0000-0000-000000000000}"/>
          </ac:picMkLst>
        </pc:picChg>
      </pc:sldChg>
      <pc:sldChg chg="modSp modTransition">
        <pc:chgData name="Liam Raybould" userId="5f50940f93f3692b" providerId="LiveId" clId="{E43DBA7A-6C4A-4E58-BE80-1794813E0DCE}" dt="2018-01-23T18:42:18.793" v="902"/>
        <pc:sldMkLst>
          <pc:docMk/>
          <pc:sldMk cId="3361216572" sldId="268"/>
        </pc:sldMkLst>
        <pc:spChg chg="mod">
          <ac:chgData name="Liam Raybould" userId="5f50940f93f3692b" providerId="LiveId" clId="{E43DBA7A-6C4A-4E58-BE80-1794813E0DCE}" dt="2018-01-23T18:42:18.793" v="902"/>
          <ac:spMkLst>
            <pc:docMk/>
            <pc:sldMk cId="3361216572" sldId="268"/>
            <ac:spMk id="3" creationId="{FD3F6DB3-87AB-4DEC-A6DE-49099C0B33C2}"/>
          </ac:spMkLst>
        </pc:spChg>
      </pc:sldChg>
      <pc:sldChg chg="modSp modTransition">
        <pc:chgData name="Liam Raybould" userId="5f50940f93f3692b" providerId="LiveId" clId="{E43DBA7A-6C4A-4E58-BE80-1794813E0DCE}" dt="2018-01-23T18:45:24.184" v="938" actId="27636"/>
        <pc:sldMkLst>
          <pc:docMk/>
          <pc:sldMk cId="658116672" sldId="269"/>
        </pc:sldMkLst>
        <pc:spChg chg="mod">
          <ac:chgData name="Liam Raybould" userId="5f50940f93f3692b" providerId="LiveId" clId="{E43DBA7A-6C4A-4E58-BE80-1794813E0DCE}" dt="2018-01-23T18:45:24.184" v="938" actId="27636"/>
          <ac:spMkLst>
            <pc:docMk/>
            <pc:sldMk cId="658116672" sldId="269"/>
            <ac:spMk id="3" creationId="{A250A824-DE5F-499B-9CEA-B3288A1AE944}"/>
          </ac:spMkLst>
        </pc:spChg>
      </pc:sldChg>
      <pc:sldChg chg="modTransition">
        <pc:chgData name="Liam Raybould" userId="5f50940f93f3692b" providerId="LiveId" clId="{E43DBA7A-6C4A-4E58-BE80-1794813E0DCE}" dt="2018-01-23T16:59:31.566" v="633"/>
        <pc:sldMkLst>
          <pc:docMk/>
          <pc:sldMk cId="291045241" sldId="270"/>
        </pc:sldMkLst>
      </pc:sldChg>
      <pc:sldChg chg="modTransition">
        <pc:chgData name="Liam Raybould" userId="5f50940f93f3692b" providerId="LiveId" clId="{E43DBA7A-6C4A-4E58-BE80-1794813E0DCE}" dt="2018-01-23T16:59:31.566" v="633"/>
        <pc:sldMkLst>
          <pc:docMk/>
          <pc:sldMk cId="2377790026" sldId="27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1/23/2018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1/23/2018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okHGCz6xxiw" TargetMode="External"/><Relationship Id="rId1" Type="http://schemas.openxmlformats.org/officeDocument/2006/relationships/slideLayout" Target="../slideLayouts/slideLayout2.xml"/><Relationship Id="rId5" Type="http://schemas.openxmlformats.org/officeDocument/2006/relationships/image" Target="../media/image10.gif"/><Relationship Id="rId4" Type="http://schemas.openxmlformats.org/officeDocument/2006/relationships/hyperlink" Target="http://www.google.co.uk/url?sa=i&amp;rct=j&amp;q=&amp;esrc=s&amp;source=images&amp;cd=&amp;cad=rja&amp;uact=8&amp;ved=0ahUKEwiDmqqntevYAhXDPhQKHfRCAVUQjRwIBw&amp;url=http://www.militant.org.uk/PollTax.html&amp;psig=AOvVaw3POR9KX0y98HbLw60Tsnr2&amp;ust=1516705179608288"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amazon.co.uk/Thatcher-Downing-Street-Years-Margaret-Thatcher/dp/B00008T5D9" TargetMode="Externa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guardian.com/uk-news/2013/aug/01/margaret-thatcher-trade-union-reform-national-archives" TargetMode="External"/><Relationship Id="rId2" Type="http://schemas.openxmlformats.org/officeDocument/2006/relationships/hyperlink" Target="http://news.bbc.co.uk/1/hi/3067563.st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num.org.uk/" TargetMode="External"/><Relationship Id="rId13" Type="http://schemas.openxmlformats.org/officeDocument/2006/relationships/hyperlink" Target="http://www.telegraph.co.uk/news/politics/margaret-thatcher/9980361/Margaret-Thatcher-Refusal-to-back-down-on-poll-tax-that-cost-the-leader-dear.html" TargetMode="External"/><Relationship Id="rId3" Type="http://schemas.openxmlformats.org/officeDocument/2006/relationships/hyperlink" Target="http://www.walesonline.co.uk/news/wales-news/margaret-thatcher-secured-lasting-legacy-2572497" TargetMode="External"/><Relationship Id="rId7" Type="http://schemas.openxmlformats.org/officeDocument/2006/relationships/hyperlink" Target="https://financialtribune.com/articles/economy-domestic-economy/78479/sci-puts-inflation-at-8" TargetMode="External"/><Relationship Id="rId12" Type="http://schemas.openxmlformats.org/officeDocument/2006/relationships/hyperlink" Target="http://www.mirror.co.uk/all-about/battle-of-orgreave" TargetMode="External"/><Relationship Id="rId2" Type="http://schemas.openxmlformats.org/officeDocument/2006/relationships/hyperlink" Target="http://www.alamy.com/stock-photo-students-protesting-in-brighton-against-proposed-student-loan-policy-49334781.html" TargetMode="External"/><Relationship Id="rId1" Type="http://schemas.openxmlformats.org/officeDocument/2006/relationships/slideLayout" Target="../slideLayouts/slideLayout2.xml"/><Relationship Id="rId6" Type="http://schemas.openxmlformats.org/officeDocument/2006/relationships/hyperlink" Target="https://www.globalcarsbrands.com/rolls-royce-logo-history-and-models/" TargetMode="External"/><Relationship Id="rId11" Type="http://schemas.openxmlformats.org/officeDocument/2006/relationships/hyperlink" Target="http://www.nobelprize.org/" TargetMode="External"/><Relationship Id="rId5" Type="http://schemas.openxmlformats.org/officeDocument/2006/relationships/hyperlink" Target="https://witness.theguardian.com/assignment/54ec5f02e4b0d1cbcab7bbc5/1407349" TargetMode="External"/><Relationship Id="rId10" Type="http://schemas.openxmlformats.org/officeDocument/2006/relationships/hyperlink" Target="https://financialeducation.greycaps.com/what_inflation" TargetMode="External"/><Relationship Id="rId4" Type="http://schemas.openxmlformats.org/officeDocument/2006/relationships/hyperlink" Target="https://en.wikipedia.org/wiki/1976_Argentine_coup_d'%C3%A9tat" TargetMode="External"/><Relationship Id="rId9" Type="http://schemas.openxmlformats.org/officeDocument/2006/relationships/hyperlink" Target="http://www.militant.org.uk/PollTax.html" TargetMode="External"/><Relationship Id="rId14" Type="http://schemas.openxmlformats.org/officeDocument/2006/relationships/hyperlink" Target="http://news.bbc.co.uk/1/hi/magazine/8593158.s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38B88-F7BB-4E90-9505-6BD70F3691EA}"/>
              </a:ext>
            </a:extLst>
          </p:cNvPr>
          <p:cNvSpPr>
            <a:spLocks noGrp="1"/>
          </p:cNvSpPr>
          <p:nvPr>
            <p:ph type="ctrTitle"/>
          </p:nvPr>
        </p:nvSpPr>
        <p:spPr/>
        <p:txBody>
          <a:bodyPr/>
          <a:lstStyle/>
          <a:p>
            <a:r>
              <a:rPr lang="en-GB" sz="4000" dirty="0"/>
              <a:t>In 1984, Margret Thatcher warned of the threat posed to British society by what she called “the enemy within”. Which individuals or social groups do you think Thatcher had in mind, and in which ways did state authorities seek to redress the supposed threat?</a:t>
            </a:r>
          </a:p>
        </p:txBody>
      </p:sp>
      <p:sp>
        <p:nvSpPr>
          <p:cNvPr id="3" name="Subtitle 2">
            <a:extLst>
              <a:ext uri="{FF2B5EF4-FFF2-40B4-BE49-F238E27FC236}">
                <a16:creationId xmlns:a16="http://schemas.microsoft.com/office/drawing/2014/main" id="{F33CB176-B005-4A5A-8984-9FA56680EE64}"/>
              </a:ext>
            </a:extLst>
          </p:cNvPr>
          <p:cNvSpPr>
            <a:spLocks noGrp="1"/>
          </p:cNvSpPr>
          <p:nvPr>
            <p:ph type="subTitle" idx="1"/>
          </p:nvPr>
        </p:nvSpPr>
        <p:spPr/>
        <p:txBody>
          <a:bodyPr/>
          <a:lstStyle/>
          <a:p>
            <a:r>
              <a:rPr lang="en-GB" dirty="0"/>
              <a:t>By Liam Raybould</a:t>
            </a:r>
          </a:p>
        </p:txBody>
      </p:sp>
    </p:spTree>
    <p:extLst>
      <p:ext uri="{BB962C8B-B14F-4D97-AF65-F5344CB8AC3E}">
        <p14:creationId xmlns:p14="http://schemas.microsoft.com/office/powerpoint/2010/main" val="315859774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10B5E-E467-4011-AEF1-7E05DD78C119}"/>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86CD4EC6-0A12-470E-AE13-191476EB6560}"/>
              </a:ext>
            </a:extLst>
          </p:cNvPr>
          <p:cNvPicPr>
            <a:picLocks noGrp="1" noChangeAspect="1"/>
          </p:cNvPicPr>
          <p:nvPr>
            <p:ph idx="1"/>
          </p:nvPr>
        </p:nvPicPr>
        <p:blipFill>
          <a:blip r:embed="rId2"/>
          <a:stretch>
            <a:fillRect/>
          </a:stretch>
        </p:blipFill>
        <p:spPr>
          <a:xfrm>
            <a:off x="4188614" y="2421282"/>
            <a:ext cx="3814770" cy="3636963"/>
          </a:xfrm>
          <a:prstGeom prst="rect">
            <a:avLst/>
          </a:prstGeom>
        </p:spPr>
      </p:pic>
    </p:spTree>
    <p:extLst>
      <p:ext uri="{BB962C8B-B14F-4D97-AF65-F5344CB8AC3E}">
        <p14:creationId xmlns:p14="http://schemas.microsoft.com/office/powerpoint/2010/main" val="237779002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AF730-8B6E-4B4C-BC52-8552884D8572}"/>
              </a:ext>
            </a:extLst>
          </p:cNvPr>
          <p:cNvSpPr>
            <a:spLocks noGrp="1"/>
          </p:cNvSpPr>
          <p:nvPr>
            <p:ph type="title"/>
          </p:nvPr>
        </p:nvSpPr>
        <p:spPr/>
        <p:txBody>
          <a:bodyPr/>
          <a:lstStyle/>
          <a:p>
            <a:r>
              <a:rPr lang="en-GB" dirty="0"/>
              <a:t>Introduction: Thesis</a:t>
            </a:r>
          </a:p>
        </p:txBody>
      </p:sp>
      <p:sp>
        <p:nvSpPr>
          <p:cNvPr id="3" name="Content Placeholder 2">
            <a:extLst>
              <a:ext uri="{FF2B5EF4-FFF2-40B4-BE49-F238E27FC236}">
                <a16:creationId xmlns:a16="http://schemas.microsoft.com/office/drawing/2014/main" id="{17AB50FD-B6DA-4046-BBD0-7D8E5F1A86A2}"/>
              </a:ext>
            </a:extLst>
          </p:cNvPr>
          <p:cNvSpPr>
            <a:spLocks noGrp="1"/>
          </p:cNvSpPr>
          <p:nvPr>
            <p:ph idx="1"/>
          </p:nvPr>
        </p:nvSpPr>
        <p:spPr>
          <a:xfrm>
            <a:off x="818712" y="2222288"/>
            <a:ext cx="10299862" cy="970450"/>
          </a:xfrm>
        </p:spPr>
        <p:txBody>
          <a:bodyPr anchor="t"/>
          <a:lstStyle/>
          <a:p>
            <a:r>
              <a:rPr lang="en-GB" dirty="0"/>
              <a:t>This thesis proposes that, instead of referring to just the striking miners and the Labour party, Thatcher was instead referring to everyone that opposed her political agenda.</a:t>
            </a:r>
          </a:p>
        </p:txBody>
      </p:sp>
      <p:sp>
        <p:nvSpPr>
          <p:cNvPr id="4" name="TextBox 3">
            <a:extLst>
              <a:ext uri="{FF2B5EF4-FFF2-40B4-BE49-F238E27FC236}">
                <a16:creationId xmlns:a16="http://schemas.microsoft.com/office/drawing/2014/main" id="{574913D2-8924-41C7-9304-4F20F5817992}"/>
              </a:ext>
            </a:extLst>
          </p:cNvPr>
          <p:cNvSpPr txBox="1"/>
          <p:nvPr/>
        </p:nvSpPr>
        <p:spPr>
          <a:xfrm>
            <a:off x="407894" y="3021496"/>
            <a:ext cx="6138679" cy="3139321"/>
          </a:xfrm>
          <a:prstGeom prst="rect">
            <a:avLst/>
          </a:prstGeom>
          <a:noFill/>
        </p:spPr>
        <p:txBody>
          <a:bodyPr wrap="square" rtlCol="0">
            <a:spAutoFit/>
          </a:bodyPr>
          <a:lstStyle/>
          <a:p>
            <a:r>
              <a:rPr lang="en-GB" dirty="0"/>
              <a:t>Points that back up this thesis:</a:t>
            </a:r>
          </a:p>
          <a:p>
            <a:pPr marL="285750" indent="-285750">
              <a:buFont typeface="Arial" panose="020B0604020202020204" pitchFamily="34" charset="0"/>
              <a:buChar char="•"/>
            </a:pPr>
            <a:r>
              <a:rPr lang="en-GB" dirty="0"/>
              <a:t>The comparison she intended to make between the Argentinians, the IRA and the Socialists; who were all considered a threat to national security.</a:t>
            </a:r>
          </a:p>
          <a:p>
            <a:pPr marL="285750" indent="-285750">
              <a:buFont typeface="Arial" panose="020B0604020202020204" pitchFamily="34" charset="0"/>
              <a:buChar char="•"/>
            </a:pPr>
            <a:r>
              <a:rPr lang="en-GB" dirty="0"/>
              <a:t>By 1984 she had many enemies and the speech itself was not entirely specific.</a:t>
            </a:r>
          </a:p>
          <a:p>
            <a:pPr marL="285750" indent="-285750">
              <a:buFont typeface="Arial" panose="020B0604020202020204" pitchFamily="34" charset="0"/>
              <a:buChar char="•"/>
            </a:pPr>
            <a:r>
              <a:rPr lang="en-GB" dirty="0"/>
              <a:t>Economic reasons; Thatcher’s opposition to Keynesianism.</a:t>
            </a:r>
          </a:p>
          <a:p>
            <a:pPr marL="285750" indent="-285750">
              <a:buFont typeface="Arial" panose="020B0604020202020204" pitchFamily="34" charset="0"/>
              <a:buChar char="•"/>
            </a:pPr>
            <a:r>
              <a:rPr lang="en-GB" dirty="0"/>
              <a:t>Internal opposition from other Conservatives, such as Edward Heath.</a:t>
            </a:r>
          </a:p>
          <a:p>
            <a:pPr marL="285750" indent="-285750">
              <a:buFont typeface="Arial" panose="020B0604020202020204" pitchFamily="34" charset="0"/>
              <a:buChar char="•"/>
            </a:pPr>
            <a:r>
              <a:rPr lang="en-GB" dirty="0"/>
              <a:t>The Miners strike and subsequent violence.</a:t>
            </a:r>
          </a:p>
        </p:txBody>
      </p:sp>
      <p:sp>
        <p:nvSpPr>
          <p:cNvPr id="5" name="TextBox 4">
            <a:extLst>
              <a:ext uri="{FF2B5EF4-FFF2-40B4-BE49-F238E27FC236}">
                <a16:creationId xmlns:a16="http://schemas.microsoft.com/office/drawing/2014/main" id="{4AB4F6A2-816E-4207-A97E-CD248214DAD2}"/>
              </a:ext>
            </a:extLst>
          </p:cNvPr>
          <p:cNvSpPr txBox="1"/>
          <p:nvPr/>
        </p:nvSpPr>
        <p:spPr>
          <a:xfrm>
            <a:off x="6546573" y="3021496"/>
            <a:ext cx="4956313" cy="3139321"/>
          </a:xfrm>
          <a:prstGeom prst="rect">
            <a:avLst/>
          </a:prstGeom>
          <a:noFill/>
        </p:spPr>
        <p:txBody>
          <a:bodyPr wrap="square" rtlCol="0">
            <a:spAutoFit/>
          </a:bodyPr>
          <a:lstStyle/>
          <a:p>
            <a:r>
              <a:rPr lang="en-GB" dirty="0"/>
              <a:t>Counter arguments:</a:t>
            </a:r>
          </a:p>
          <a:p>
            <a:pPr marL="285750" indent="-285750">
              <a:buFont typeface="Arial" panose="020B0604020202020204" pitchFamily="34" charset="0"/>
              <a:buChar char="•"/>
            </a:pPr>
            <a:r>
              <a:rPr lang="en-GB" dirty="0"/>
              <a:t>The speech was never made because of an IRA bomb detonating at the hotel being used for the 1984 Conservative Party conference.</a:t>
            </a:r>
          </a:p>
          <a:p>
            <a:pPr marL="285750" indent="-285750">
              <a:buFont typeface="Arial" panose="020B0604020202020204" pitchFamily="34" charset="0"/>
              <a:buChar char="•"/>
            </a:pPr>
            <a:r>
              <a:rPr lang="en-GB" dirty="0"/>
              <a:t>Thatcher would later deny that the phrase’s intention was to mean the Labour party and Socialism, but rather those that would seek to destroy democracy.</a:t>
            </a:r>
          </a:p>
          <a:p>
            <a:r>
              <a:rPr lang="en-GB" dirty="0"/>
              <a:t> </a:t>
            </a:r>
          </a:p>
        </p:txBody>
      </p:sp>
    </p:spTree>
    <p:extLst>
      <p:ext uri="{BB962C8B-B14F-4D97-AF65-F5344CB8AC3E}">
        <p14:creationId xmlns:p14="http://schemas.microsoft.com/office/powerpoint/2010/main" val="102800638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827C3-8532-40AB-A499-5C024B72C9EA}"/>
              </a:ext>
            </a:extLst>
          </p:cNvPr>
          <p:cNvSpPr>
            <a:spLocks noGrp="1"/>
          </p:cNvSpPr>
          <p:nvPr>
            <p:ph type="title"/>
          </p:nvPr>
        </p:nvSpPr>
        <p:spPr/>
        <p:txBody>
          <a:bodyPr/>
          <a:lstStyle/>
          <a:p>
            <a:r>
              <a:rPr lang="en-GB" dirty="0"/>
              <a:t>The State Response</a:t>
            </a:r>
          </a:p>
        </p:txBody>
      </p:sp>
      <p:sp>
        <p:nvSpPr>
          <p:cNvPr id="3" name="Content Placeholder 2">
            <a:extLst>
              <a:ext uri="{FF2B5EF4-FFF2-40B4-BE49-F238E27FC236}">
                <a16:creationId xmlns:a16="http://schemas.microsoft.com/office/drawing/2014/main" id="{C35FB2B4-30DC-44D9-A8C1-804C542CA1BF}"/>
              </a:ext>
            </a:extLst>
          </p:cNvPr>
          <p:cNvSpPr>
            <a:spLocks noGrp="1"/>
          </p:cNvSpPr>
          <p:nvPr>
            <p:ph idx="1"/>
          </p:nvPr>
        </p:nvSpPr>
        <p:spPr>
          <a:xfrm>
            <a:off x="827424" y="2222287"/>
            <a:ext cx="10554574" cy="2651863"/>
          </a:xfrm>
        </p:spPr>
        <p:txBody>
          <a:bodyPr anchor="t">
            <a:normAutofit/>
          </a:bodyPr>
          <a:lstStyle/>
          <a:p>
            <a:r>
              <a:rPr lang="en-GB" dirty="0"/>
              <a:t>Violent repression of the miners strikes, which were occurring when the speech was written.</a:t>
            </a:r>
          </a:p>
          <a:p>
            <a:r>
              <a:rPr lang="en-GB" dirty="0"/>
              <a:t>Increase in university tuition fees, and added measures to privatise them. This sparked protests which were met with police response teams.</a:t>
            </a:r>
          </a:p>
          <a:p>
            <a:r>
              <a:rPr lang="en-GB" dirty="0"/>
              <a:t>De-nationalisation of Britain’s industry, such as the coal and steel, in order to counter Keynesianism and move towards Monetarist economy. </a:t>
            </a:r>
          </a:p>
          <a:p>
            <a:r>
              <a:rPr lang="en-GB" dirty="0"/>
              <a:t>Economic policies helped weaken the unions. </a:t>
            </a:r>
            <a:endParaRPr lang="en-GB" sz="1000" dirty="0">
              <a:solidFill>
                <a:srgbClr val="FF0000"/>
              </a:solidFill>
            </a:endParaRPr>
          </a:p>
        </p:txBody>
      </p:sp>
      <p:pic>
        <p:nvPicPr>
          <p:cNvPr id="4" name="Picture 3">
            <a:extLst>
              <a:ext uri="{FF2B5EF4-FFF2-40B4-BE49-F238E27FC236}">
                <a16:creationId xmlns:a16="http://schemas.microsoft.com/office/drawing/2014/main" id="{E30BEBBB-1B90-4E25-962A-701A0DEC5ACA}"/>
              </a:ext>
            </a:extLst>
          </p:cNvPr>
          <p:cNvPicPr>
            <a:picLocks noChangeAspect="1"/>
          </p:cNvPicPr>
          <p:nvPr/>
        </p:nvPicPr>
        <p:blipFill rotWithShape="1">
          <a:blip r:embed="rId2"/>
          <a:srcRect b="11034"/>
          <a:stretch/>
        </p:blipFill>
        <p:spPr>
          <a:xfrm>
            <a:off x="1227892" y="4786249"/>
            <a:ext cx="2837876" cy="1905211"/>
          </a:xfrm>
          <a:prstGeom prst="rect">
            <a:avLst/>
          </a:prstGeom>
        </p:spPr>
      </p:pic>
      <p:pic>
        <p:nvPicPr>
          <p:cNvPr id="5" name="Picture 4">
            <a:extLst>
              <a:ext uri="{FF2B5EF4-FFF2-40B4-BE49-F238E27FC236}">
                <a16:creationId xmlns:a16="http://schemas.microsoft.com/office/drawing/2014/main" id="{4580B0C6-D4B8-4652-8E1C-B3A6FA96D689}"/>
              </a:ext>
            </a:extLst>
          </p:cNvPr>
          <p:cNvPicPr>
            <a:picLocks noChangeAspect="1"/>
          </p:cNvPicPr>
          <p:nvPr/>
        </p:nvPicPr>
        <p:blipFill>
          <a:blip r:embed="rId3"/>
          <a:stretch>
            <a:fillRect/>
          </a:stretch>
        </p:blipFill>
        <p:spPr>
          <a:xfrm>
            <a:off x="7996361" y="4786249"/>
            <a:ext cx="2861579" cy="1903066"/>
          </a:xfrm>
          <a:prstGeom prst="rect">
            <a:avLst/>
          </a:prstGeom>
        </p:spPr>
      </p:pic>
    </p:spTree>
    <p:extLst>
      <p:ext uri="{BB962C8B-B14F-4D97-AF65-F5344CB8AC3E}">
        <p14:creationId xmlns:p14="http://schemas.microsoft.com/office/powerpoint/2010/main" val="305955258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01A28-E511-4842-A1AB-45B139131229}"/>
              </a:ext>
            </a:extLst>
          </p:cNvPr>
          <p:cNvSpPr>
            <a:spLocks noGrp="1"/>
          </p:cNvSpPr>
          <p:nvPr>
            <p:ph type="title"/>
          </p:nvPr>
        </p:nvSpPr>
        <p:spPr/>
        <p:txBody>
          <a:bodyPr/>
          <a:lstStyle/>
          <a:p>
            <a:r>
              <a:rPr lang="en-GB" dirty="0">
                <a:solidFill>
                  <a:schemeClr val="tx1"/>
                </a:solidFill>
              </a:rPr>
              <a:t>The ‘Enemy Within’ and the </a:t>
            </a:r>
            <a:r>
              <a:rPr lang="en-GB" dirty="0"/>
              <a:t>‘Enemy Without’</a:t>
            </a:r>
          </a:p>
        </p:txBody>
      </p:sp>
      <p:sp>
        <p:nvSpPr>
          <p:cNvPr id="3" name="Content Placeholder 2">
            <a:extLst>
              <a:ext uri="{FF2B5EF4-FFF2-40B4-BE49-F238E27FC236}">
                <a16:creationId xmlns:a16="http://schemas.microsoft.com/office/drawing/2014/main" id="{4EE33A63-B45F-4D31-A653-A8080C2A8179}"/>
              </a:ext>
            </a:extLst>
          </p:cNvPr>
          <p:cNvSpPr>
            <a:spLocks noGrp="1"/>
          </p:cNvSpPr>
          <p:nvPr>
            <p:ph idx="1"/>
          </p:nvPr>
        </p:nvSpPr>
        <p:spPr/>
        <p:txBody>
          <a:bodyPr anchor="t"/>
          <a:lstStyle/>
          <a:p>
            <a:r>
              <a:rPr lang="en-GB" dirty="0"/>
              <a:t>Thatcher’s speech also referred to ‘the enemy without’ in reference to the Falklands War.</a:t>
            </a:r>
          </a:p>
          <a:p>
            <a:r>
              <a:rPr lang="en-GB" dirty="0"/>
              <a:t>Reference to internal factors as the ‘enemy within’ indicates her belief that people, such as the miners, were being inimical to Britain’s aims regarding foreign policy.</a:t>
            </a:r>
          </a:p>
          <a:p>
            <a:r>
              <a:rPr lang="en-GB" dirty="0"/>
              <a:t>This could be interpreted to mean that both the Argentines and the miners were enemies of the state (the war had ended, but tensions were still there). This could be the justification for the violent repression of the strike.</a:t>
            </a:r>
          </a:p>
          <a:p>
            <a:endParaRPr lang="en-GB" dirty="0"/>
          </a:p>
        </p:txBody>
      </p:sp>
      <p:pic>
        <p:nvPicPr>
          <p:cNvPr id="4" name="Picture 3">
            <a:extLst>
              <a:ext uri="{FF2B5EF4-FFF2-40B4-BE49-F238E27FC236}">
                <a16:creationId xmlns:a16="http://schemas.microsoft.com/office/drawing/2014/main" id="{0EBE8103-E127-4366-AD38-75A2722FF247}"/>
              </a:ext>
            </a:extLst>
          </p:cNvPr>
          <p:cNvPicPr>
            <a:picLocks noChangeAspect="1"/>
          </p:cNvPicPr>
          <p:nvPr/>
        </p:nvPicPr>
        <p:blipFill>
          <a:blip r:embed="rId2"/>
          <a:stretch>
            <a:fillRect/>
          </a:stretch>
        </p:blipFill>
        <p:spPr>
          <a:xfrm>
            <a:off x="8134182" y="4143790"/>
            <a:ext cx="3039920" cy="2266122"/>
          </a:xfrm>
          <a:prstGeom prst="rect">
            <a:avLst/>
          </a:prstGeom>
        </p:spPr>
      </p:pic>
      <p:pic>
        <p:nvPicPr>
          <p:cNvPr id="5" name="Picture 4">
            <a:extLst>
              <a:ext uri="{FF2B5EF4-FFF2-40B4-BE49-F238E27FC236}">
                <a16:creationId xmlns:a16="http://schemas.microsoft.com/office/drawing/2014/main" id="{2F74B215-25C7-43B9-986A-408B9ECACB2F}"/>
              </a:ext>
            </a:extLst>
          </p:cNvPr>
          <p:cNvPicPr>
            <a:picLocks noChangeAspect="1"/>
          </p:cNvPicPr>
          <p:nvPr/>
        </p:nvPicPr>
        <p:blipFill>
          <a:blip r:embed="rId3"/>
          <a:stretch>
            <a:fillRect/>
          </a:stretch>
        </p:blipFill>
        <p:spPr>
          <a:xfrm>
            <a:off x="1272207" y="4143790"/>
            <a:ext cx="3021495" cy="2266122"/>
          </a:xfrm>
          <a:prstGeom prst="rect">
            <a:avLst/>
          </a:prstGeom>
        </p:spPr>
      </p:pic>
    </p:spTree>
    <p:extLst>
      <p:ext uri="{BB962C8B-B14F-4D97-AF65-F5344CB8AC3E}">
        <p14:creationId xmlns:p14="http://schemas.microsoft.com/office/powerpoint/2010/main" val="313115837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8EADA-DD38-458D-A0C0-37B1A39719B4}"/>
              </a:ext>
            </a:extLst>
          </p:cNvPr>
          <p:cNvSpPr>
            <a:spLocks noGrp="1"/>
          </p:cNvSpPr>
          <p:nvPr>
            <p:ph type="title"/>
          </p:nvPr>
        </p:nvSpPr>
        <p:spPr/>
        <p:txBody>
          <a:bodyPr/>
          <a:lstStyle/>
          <a:p>
            <a:r>
              <a:rPr lang="en-GB" dirty="0">
                <a:solidFill>
                  <a:schemeClr val="tx1"/>
                </a:solidFill>
              </a:rPr>
              <a:t>Thatcher’s Many Enemies</a:t>
            </a:r>
          </a:p>
        </p:txBody>
      </p:sp>
      <p:sp>
        <p:nvSpPr>
          <p:cNvPr id="3" name="Content Placeholder 2">
            <a:extLst>
              <a:ext uri="{FF2B5EF4-FFF2-40B4-BE49-F238E27FC236}">
                <a16:creationId xmlns:a16="http://schemas.microsoft.com/office/drawing/2014/main" id="{FB661384-9722-49F7-926E-35800F175811}"/>
              </a:ext>
            </a:extLst>
          </p:cNvPr>
          <p:cNvSpPr>
            <a:spLocks noGrp="1"/>
          </p:cNvSpPr>
          <p:nvPr>
            <p:ph idx="1"/>
          </p:nvPr>
        </p:nvSpPr>
        <p:spPr/>
        <p:txBody>
          <a:bodyPr anchor="t">
            <a:normAutofit/>
          </a:bodyPr>
          <a:lstStyle/>
          <a:p>
            <a:r>
              <a:rPr lang="en-GB" dirty="0"/>
              <a:t>By 1984 Thatcher had made many enemies.</a:t>
            </a:r>
          </a:p>
          <a:p>
            <a:r>
              <a:rPr lang="en-GB" dirty="0"/>
              <a:t>Mostly from the left-wing and those suffering as a result of her economic and social policy.</a:t>
            </a:r>
          </a:p>
          <a:p>
            <a:r>
              <a:rPr lang="en-GB" dirty="0"/>
              <a:t>Historian D.S. King refers to her ‘antipathy’ towards trade unionists, and the general public overall (in regards to her cutting public spending); this of course garners disillusionment.</a:t>
            </a:r>
          </a:p>
          <a:p>
            <a:r>
              <a:rPr lang="en-GB" dirty="0"/>
              <a:t>Thatcher knew she had enemies, “I don't expect anyone to just to sit there and agree with me - that's not their job." </a:t>
            </a:r>
          </a:p>
          <a:p>
            <a:r>
              <a:rPr lang="en-GB" dirty="0"/>
              <a:t>Thus, she is not specific with her use of the term ‘enemy within’.</a:t>
            </a:r>
          </a:p>
        </p:txBody>
      </p:sp>
    </p:spTree>
    <p:extLst>
      <p:ext uri="{BB962C8B-B14F-4D97-AF65-F5344CB8AC3E}">
        <p14:creationId xmlns:p14="http://schemas.microsoft.com/office/powerpoint/2010/main" val="229235478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C14E0-7C42-43FE-AFB9-957E4DA08C22}"/>
              </a:ext>
            </a:extLst>
          </p:cNvPr>
          <p:cNvSpPr>
            <a:spLocks noGrp="1"/>
          </p:cNvSpPr>
          <p:nvPr>
            <p:ph type="title"/>
          </p:nvPr>
        </p:nvSpPr>
        <p:spPr/>
        <p:txBody>
          <a:bodyPr/>
          <a:lstStyle/>
          <a:p>
            <a:r>
              <a:rPr lang="en-GB" dirty="0">
                <a:solidFill>
                  <a:schemeClr val="tx1"/>
                </a:solidFill>
              </a:rPr>
              <a:t>Thatcher’s Own Party</a:t>
            </a:r>
          </a:p>
        </p:txBody>
      </p:sp>
      <p:sp>
        <p:nvSpPr>
          <p:cNvPr id="3" name="Content Placeholder 2">
            <a:extLst>
              <a:ext uri="{FF2B5EF4-FFF2-40B4-BE49-F238E27FC236}">
                <a16:creationId xmlns:a16="http://schemas.microsoft.com/office/drawing/2014/main" id="{91FEC5D7-6B32-4B18-87C1-E8B6644C6367}"/>
              </a:ext>
            </a:extLst>
          </p:cNvPr>
          <p:cNvSpPr>
            <a:spLocks noGrp="1"/>
          </p:cNvSpPr>
          <p:nvPr>
            <p:ph idx="1"/>
          </p:nvPr>
        </p:nvSpPr>
        <p:spPr/>
        <p:txBody>
          <a:bodyPr anchor="t"/>
          <a:lstStyle/>
          <a:p>
            <a:r>
              <a:rPr lang="en-GB" dirty="0"/>
              <a:t>The Tory government of 1971 followed an economic policy similar to Labour’s; offering investment for struggling major business to promote industry and jobs.</a:t>
            </a:r>
          </a:p>
          <a:p>
            <a:r>
              <a:rPr lang="en-GB" dirty="0"/>
              <a:t>This impacted upon inflation; for example, the ‘Lame Duck’ of Rolls-Royce, in1971.</a:t>
            </a:r>
          </a:p>
          <a:p>
            <a:r>
              <a:rPr lang="en-GB" dirty="0"/>
              <a:t>There was also Conservative opposition to Thatcher’s anti-EU stance. Ultimately this led to her defeat in 1990, when John Major became Prime Minister.</a:t>
            </a:r>
          </a:p>
        </p:txBody>
      </p:sp>
      <p:pic>
        <p:nvPicPr>
          <p:cNvPr id="4" name="Picture 3">
            <a:extLst>
              <a:ext uri="{FF2B5EF4-FFF2-40B4-BE49-F238E27FC236}">
                <a16:creationId xmlns:a16="http://schemas.microsoft.com/office/drawing/2014/main" id="{55F26D4A-85FA-4266-8E99-2E95B1808905}"/>
              </a:ext>
            </a:extLst>
          </p:cNvPr>
          <p:cNvPicPr>
            <a:picLocks noChangeAspect="1"/>
          </p:cNvPicPr>
          <p:nvPr/>
        </p:nvPicPr>
        <p:blipFill>
          <a:blip r:embed="rId2"/>
          <a:stretch>
            <a:fillRect/>
          </a:stretch>
        </p:blipFill>
        <p:spPr>
          <a:xfrm>
            <a:off x="1292083" y="4158532"/>
            <a:ext cx="1352117" cy="2347425"/>
          </a:xfrm>
          <a:prstGeom prst="rect">
            <a:avLst/>
          </a:prstGeom>
        </p:spPr>
      </p:pic>
      <p:pic>
        <p:nvPicPr>
          <p:cNvPr id="5" name="Picture 4">
            <a:extLst>
              <a:ext uri="{FF2B5EF4-FFF2-40B4-BE49-F238E27FC236}">
                <a16:creationId xmlns:a16="http://schemas.microsoft.com/office/drawing/2014/main" id="{B4989061-8C2A-4FA5-B726-89F7DCEB22C8}"/>
              </a:ext>
            </a:extLst>
          </p:cNvPr>
          <p:cNvPicPr>
            <a:picLocks noChangeAspect="1"/>
          </p:cNvPicPr>
          <p:nvPr/>
        </p:nvPicPr>
        <p:blipFill>
          <a:blip r:embed="rId3"/>
          <a:stretch>
            <a:fillRect/>
          </a:stretch>
        </p:blipFill>
        <p:spPr>
          <a:xfrm>
            <a:off x="7625301" y="4141974"/>
            <a:ext cx="3565350" cy="2363983"/>
          </a:xfrm>
          <a:prstGeom prst="rect">
            <a:avLst/>
          </a:prstGeom>
        </p:spPr>
      </p:pic>
    </p:spTree>
    <p:extLst>
      <p:ext uri="{BB962C8B-B14F-4D97-AF65-F5344CB8AC3E}">
        <p14:creationId xmlns:p14="http://schemas.microsoft.com/office/powerpoint/2010/main" val="334137363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3D1B6-C794-412A-BF12-7684471D448F}"/>
              </a:ext>
            </a:extLst>
          </p:cNvPr>
          <p:cNvSpPr>
            <a:spLocks noGrp="1"/>
          </p:cNvSpPr>
          <p:nvPr>
            <p:ph type="title"/>
          </p:nvPr>
        </p:nvSpPr>
        <p:spPr/>
        <p:txBody>
          <a:bodyPr/>
          <a:lstStyle/>
          <a:p>
            <a:r>
              <a:rPr lang="en-GB" dirty="0"/>
              <a:t>Socialism</a:t>
            </a:r>
          </a:p>
        </p:txBody>
      </p:sp>
      <p:sp>
        <p:nvSpPr>
          <p:cNvPr id="3" name="Content Placeholder 2">
            <a:extLst>
              <a:ext uri="{FF2B5EF4-FFF2-40B4-BE49-F238E27FC236}">
                <a16:creationId xmlns:a16="http://schemas.microsoft.com/office/drawing/2014/main" id="{D4324E74-D79D-47E2-AB52-341B25EC1F05}"/>
              </a:ext>
            </a:extLst>
          </p:cNvPr>
          <p:cNvSpPr>
            <a:spLocks noGrp="1"/>
          </p:cNvSpPr>
          <p:nvPr>
            <p:ph idx="1"/>
          </p:nvPr>
        </p:nvSpPr>
        <p:spPr>
          <a:xfrm>
            <a:off x="818712" y="2222287"/>
            <a:ext cx="8945490" cy="4154659"/>
          </a:xfrm>
        </p:spPr>
        <p:txBody>
          <a:bodyPr anchor="t">
            <a:normAutofit/>
          </a:bodyPr>
          <a:lstStyle/>
          <a:p>
            <a:r>
              <a:rPr lang="en-GB" dirty="0"/>
              <a:t>Thatcher believed that Socialism caused poverty, rather than improving lives </a:t>
            </a:r>
            <a:r>
              <a:rPr lang="en-GB" dirty="0">
                <a:hlinkClick r:id="rId2"/>
              </a:rPr>
              <a:t>https://www.youtube.com/watch?v=okHGCz6xxiw</a:t>
            </a:r>
            <a:endParaRPr lang="en-GB" dirty="0"/>
          </a:p>
          <a:p>
            <a:r>
              <a:rPr lang="en-GB" dirty="0"/>
              <a:t>This speech, from 1990, is indicative of her actions towards Socialists.</a:t>
            </a:r>
          </a:p>
          <a:p>
            <a:r>
              <a:rPr lang="en-GB" dirty="0"/>
              <a:t>For example the attempted 1990 Poll Tax, which was even imposed upon the homeless.</a:t>
            </a:r>
          </a:p>
          <a:p>
            <a:r>
              <a:rPr lang="en-GB" dirty="0"/>
              <a:t>The repression against miners who were struggling financially.</a:t>
            </a:r>
          </a:p>
          <a:p>
            <a:r>
              <a:rPr lang="en-GB" dirty="0"/>
              <a:t>Even earlier , in 1975, she stated that Socialist economic policy was to blame for the recent economic downturn.</a:t>
            </a:r>
          </a:p>
          <a:p>
            <a:r>
              <a:rPr lang="en-GB" dirty="0"/>
              <a:t>Therefore Socialism in general was Thatcher’s biggest enemy.</a:t>
            </a:r>
          </a:p>
        </p:txBody>
      </p:sp>
      <p:pic>
        <p:nvPicPr>
          <p:cNvPr id="4" name="Picture 3">
            <a:extLst>
              <a:ext uri="{FF2B5EF4-FFF2-40B4-BE49-F238E27FC236}">
                <a16:creationId xmlns:a16="http://schemas.microsoft.com/office/drawing/2014/main" id="{5E7EFBE9-37B7-46C4-B9E3-D286EFAC8658}"/>
              </a:ext>
            </a:extLst>
          </p:cNvPr>
          <p:cNvPicPr>
            <a:picLocks noChangeAspect="1"/>
          </p:cNvPicPr>
          <p:nvPr/>
        </p:nvPicPr>
        <p:blipFill>
          <a:blip r:embed="rId3"/>
          <a:stretch>
            <a:fillRect/>
          </a:stretch>
        </p:blipFill>
        <p:spPr>
          <a:xfrm>
            <a:off x="10179657" y="2099143"/>
            <a:ext cx="1560167" cy="1560167"/>
          </a:xfrm>
          <a:prstGeom prst="rect">
            <a:avLst/>
          </a:prstGeom>
        </p:spPr>
      </p:pic>
      <p:pic>
        <p:nvPicPr>
          <p:cNvPr id="1028" name="Picture 4" descr="Image result for poll tax riots socialist">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07241" y="3749025"/>
            <a:ext cx="1905000" cy="2847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862457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5AD0A-36FF-476A-B5A0-1DFEB1B36836}"/>
              </a:ext>
            </a:extLst>
          </p:cNvPr>
          <p:cNvSpPr>
            <a:spLocks noGrp="1"/>
          </p:cNvSpPr>
          <p:nvPr>
            <p:ph type="title"/>
          </p:nvPr>
        </p:nvSpPr>
        <p:spPr/>
        <p:txBody>
          <a:bodyPr/>
          <a:lstStyle/>
          <a:p>
            <a:r>
              <a:rPr lang="en-GB" dirty="0">
                <a:solidFill>
                  <a:schemeClr val="tx1"/>
                </a:solidFill>
              </a:rPr>
              <a:t>Economic Enemies</a:t>
            </a:r>
          </a:p>
        </p:txBody>
      </p:sp>
      <p:sp>
        <p:nvSpPr>
          <p:cNvPr id="3" name="Content Placeholder 2">
            <a:extLst>
              <a:ext uri="{FF2B5EF4-FFF2-40B4-BE49-F238E27FC236}">
                <a16:creationId xmlns:a16="http://schemas.microsoft.com/office/drawing/2014/main" id="{6465C2C7-875F-4EDD-908D-07B6A8484D78}"/>
              </a:ext>
            </a:extLst>
          </p:cNvPr>
          <p:cNvSpPr>
            <a:spLocks noGrp="1"/>
          </p:cNvSpPr>
          <p:nvPr>
            <p:ph idx="1"/>
          </p:nvPr>
        </p:nvSpPr>
        <p:spPr>
          <a:xfrm>
            <a:off x="818712" y="2222287"/>
            <a:ext cx="8033741" cy="3636511"/>
          </a:xfrm>
        </p:spPr>
        <p:txBody>
          <a:bodyPr anchor="t">
            <a:normAutofit/>
          </a:bodyPr>
          <a:lstStyle/>
          <a:p>
            <a:r>
              <a:rPr lang="en-GB" dirty="0"/>
              <a:t>The ‘Winter of Discontent’ (1978-9), was caused by powerful Trade Unions, promoting strikes for a raised pay. This led to: </a:t>
            </a:r>
          </a:p>
          <a:p>
            <a:pPr lvl="1"/>
            <a:r>
              <a:rPr lang="en-GB" dirty="0"/>
              <a:t>too much money in circulation </a:t>
            </a:r>
          </a:p>
          <a:p>
            <a:pPr lvl="1"/>
            <a:r>
              <a:rPr lang="en-GB" dirty="0"/>
              <a:t>the value of goods increased </a:t>
            </a:r>
          </a:p>
          <a:p>
            <a:pPr lvl="1"/>
            <a:r>
              <a:rPr lang="en-GB" dirty="0"/>
              <a:t>Inflation occurred</a:t>
            </a:r>
          </a:p>
          <a:p>
            <a:r>
              <a:rPr lang="en-GB" dirty="0"/>
              <a:t>Therefore Thatcher disliked Trade Unions, seeing them as: </a:t>
            </a:r>
          </a:p>
          <a:p>
            <a:pPr lvl="1"/>
            <a:r>
              <a:rPr lang="en-GB" dirty="0"/>
              <a:t>responsible for Britain’s economic downturn</a:t>
            </a:r>
          </a:p>
          <a:p>
            <a:pPr lvl="1"/>
            <a:r>
              <a:rPr lang="en-GB" dirty="0"/>
              <a:t>the ‘retardation’ of the economy (Walters, 1986) </a:t>
            </a:r>
          </a:p>
          <a:p>
            <a:pPr lvl="1"/>
            <a:r>
              <a:rPr lang="en-GB" dirty="0"/>
              <a:t>Causing nationalised industries to become ‘lethargic’ (Walters,1986 )</a:t>
            </a:r>
          </a:p>
        </p:txBody>
      </p:sp>
      <p:pic>
        <p:nvPicPr>
          <p:cNvPr id="4" name="Picture 3">
            <a:extLst>
              <a:ext uri="{FF2B5EF4-FFF2-40B4-BE49-F238E27FC236}">
                <a16:creationId xmlns:a16="http://schemas.microsoft.com/office/drawing/2014/main" id="{12F12CD9-44AB-4CE7-BD4C-9FC8C8548BC3}"/>
              </a:ext>
            </a:extLst>
          </p:cNvPr>
          <p:cNvPicPr>
            <a:picLocks noChangeAspect="1"/>
          </p:cNvPicPr>
          <p:nvPr/>
        </p:nvPicPr>
        <p:blipFill>
          <a:blip r:embed="rId2"/>
          <a:stretch>
            <a:fillRect/>
          </a:stretch>
        </p:blipFill>
        <p:spPr>
          <a:xfrm>
            <a:off x="8836551" y="2769044"/>
            <a:ext cx="3071190" cy="2435085"/>
          </a:xfrm>
          <a:prstGeom prst="rect">
            <a:avLst/>
          </a:prstGeom>
        </p:spPr>
      </p:pic>
    </p:spTree>
    <p:extLst>
      <p:ext uri="{BB962C8B-B14F-4D97-AF65-F5344CB8AC3E}">
        <p14:creationId xmlns:p14="http://schemas.microsoft.com/office/powerpoint/2010/main" val="296699072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D624-E1BC-4B07-99FA-5AAAB2B80D5A}"/>
              </a:ext>
            </a:extLst>
          </p:cNvPr>
          <p:cNvSpPr>
            <a:spLocks noGrp="1"/>
          </p:cNvSpPr>
          <p:nvPr>
            <p:ph type="title"/>
          </p:nvPr>
        </p:nvSpPr>
        <p:spPr/>
        <p:txBody>
          <a:bodyPr/>
          <a:lstStyle/>
          <a:p>
            <a:r>
              <a:rPr lang="en-GB" dirty="0">
                <a:solidFill>
                  <a:schemeClr val="tx1"/>
                </a:solidFill>
              </a:rPr>
              <a:t>Economic Enemies</a:t>
            </a:r>
            <a:r>
              <a:rPr lang="en-GB" dirty="0"/>
              <a:t>, continued.</a:t>
            </a:r>
          </a:p>
        </p:txBody>
      </p:sp>
      <p:sp>
        <p:nvSpPr>
          <p:cNvPr id="3" name="Content Placeholder 2">
            <a:extLst>
              <a:ext uri="{FF2B5EF4-FFF2-40B4-BE49-F238E27FC236}">
                <a16:creationId xmlns:a16="http://schemas.microsoft.com/office/drawing/2014/main" id="{39B1EF0C-66D5-4ACD-9205-44C8BF463A99}"/>
              </a:ext>
            </a:extLst>
          </p:cNvPr>
          <p:cNvSpPr>
            <a:spLocks noGrp="1"/>
          </p:cNvSpPr>
          <p:nvPr>
            <p:ph idx="1"/>
          </p:nvPr>
        </p:nvSpPr>
        <p:spPr/>
        <p:txBody>
          <a:bodyPr anchor="t">
            <a:normAutofit fontScale="92500" lnSpcReduction="10000"/>
          </a:bodyPr>
          <a:lstStyle/>
          <a:p>
            <a:r>
              <a:rPr lang="en-GB" dirty="0"/>
              <a:t>Thatcher practised the economic theory of ‘monetarism’, formulated by American economist Milton Friedman. </a:t>
            </a:r>
          </a:p>
          <a:p>
            <a:r>
              <a:rPr lang="en-GB" dirty="0"/>
              <a:t>Monetarism’s core identity proposed a ‘laissez-faire’ economic policy from the state.</a:t>
            </a:r>
          </a:p>
          <a:p>
            <a:pPr lvl="1"/>
            <a:r>
              <a:rPr lang="en-GB" dirty="0"/>
              <a:t>international corporations moving in to stimulate growth </a:t>
            </a:r>
          </a:p>
          <a:p>
            <a:pPr lvl="1"/>
            <a:r>
              <a:rPr lang="en-GB" dirty="0"/>
              <a:t>selling and de-nationalising industry to release funds.</a:t>
            </a:r>
          </a:p>
          <a:p>
            <a:pPr lvl="1"/>
            <a:r>
              <a:rPr lang="en-GB" dirty="0"/>
              <a:t>A ‘trickle down’ economic theory. </a:t>
            </a:r>
          </a:p>
          <a:p>
            <a:pPr lvl="1"/>
            <a:r>
              <a:rPr lang="en-GB" dirty="0"/>
              <a:t>Opposition to Keynesianism.</a:t>
            </a:r>
          </a:p>
          <a:p>
            <a:r>
              <a:rPr lang="en-GB" dirty="0"/>
              <a:t>Freidman (1967) argued that there was a ‘natural rate of unemployment’ and that employment above this rate would cause inflation, thus decreasing the value of money.</a:t>
            </a:r>
          </a:p>
          <a:p>
            <a:r>
              <a:rPr lang="en-GB" dirty="0"/>
              <a:t>Thus, Thatcher was hated, she caused unemployment in multiple industries, merely to try and combat inflation.</a:t>
            </a:r>
          </a:p>
          <a:p>
            <a:endParaRPr lang="en-GB" dirty="0"/>
          </a:p>
        </p:txBody>
      </p:sp>
    </p:spTree>
    <p:extLst>
      <p:ext uri="{BB962C8B-B14F-4D97-AF65-F5344CB8AC3E}">
        <p14:creationId xmlns:p14="http://schemas.microsoft.com/office/powerpoint/2010/main" val="90988652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D7C4-EBDB-4CA7-A7A1-3BC990451FF3}"/>
              </a:ext>
            </a:extLst>
          </p:cNvPr>
          <p:cNvSpPr>
            <a:spLocks noGrp="1"/>
          </p:cNvSpPr>
          <p:nvPr>
            <p:ph type="title"/>
          </p:nvPr>
        </p:nvSpPr>
        <p:spPr/>
        <p:txBody>
          <a:bodyPr/>
          <a:lstStyle/>
          <a:p>
            <a:r>
              <a:rPr lang="en-GB" dirty="0"/>
              <a:t>The Trade Unions.</a:t>
            </a:r>
          </a:p>
        </p:txBody>
      </p:sp>
      <p:sp>
        <p:nvSpPr>
          <p:cNvPr id="3" name="Content Placeholder 2">
            <a:extLst>
              <a:ext uri="{FF2B5EF4-FFF2-40B4-BE49-F238E27FC236}">
                <a16:creationId xmlns:a16="http://schemas.microsoft.com/office/drawing/2014/main" id="{37126F61-04A1-40CB-90E0-CE097FCD70E1}"/>
              </a:ext>
            </a:extLst>
          </p:cNvPr>
          <p:cNvSpPr>
            <a:spLocks noGrp="1"/>
          </p:cNvSpPr>
          <p:nvPr>
            <p:ph idx="1"/>
          </p:nvPr>
        </p:nvSpPr>
        <p:spPr>
          <a:xfrm>
            <a:off x="818712" y="2353585"/>
            <a:ext cx="7267765" cy="4365267"/>
          </a:xfrm>
        </p:spPr>
        <p:txBody>
          <a:bodyPr anchor="t">
            <a:normAutofit fontScale="92500" lnSpcReduction="20000"/>
          </a:bodyPr>
          <a:lstStyle/>
          <a:p>
            <a:r>
              <a:rPr lang="en-GB" dirty="0"/>
              <a:t>Thatcher viewed Trade Unions with disdain, blaming them for the economic downturn.</a:t>
            </a:r>
          </a:p>
          <a:p>
            <a:r>
              <a:rPr lang="en-GB" dirty="0"/>
              <a:t>They epitomised her position on Socialism and Left-wing views. </a:t>
            </a:r>
          </a:p>
          <a:p>
            <a:r>
              <a:rPr lang="en-GB" dirty="0"/>
              <a:t>The Trade Union Act of 1984, the same year the speech was planned, restricted the rights of Trade Unions to strike. It was meant to make them more ‘democratic’.</a:t>
            </a:r>
          </a:p>
          <a:p>
            <a:r>
              <a:rPr lang="en-GB" dirty="0"/>
              <a:t>The Battle of Orgreave followed this legislation, the Trade Union Act gave police the right to use “all means necessary” to break up protesters. </a:t>
            </a:r>
          </a:p>
          <a:p>
            <a:pPr lvl="1"/>
            <a:r>
              <a:rPr lang="en-GB" dirty="0"/>
              <a:t>"the police intended that Orgreave would be a 'battle' where, as a result of their preparation and organisation, they would 'defeat' the pickets“ (East et al, 1985) </a:t>
            </a:r>
          </a:p>
          <a:p>
            <a:pPr lvl="1"/>
            <a:r>
              <a:rPr lang="en-GB" dirty="0"/>
              <a:t>"They wanted to teach the miners a lesson – a big lesson, such that they wouldn't come out in force again“ (Mansfield, 2014)</a:t>
            </a:r>
          </a:p>
          <a:p>
            <a:pPr lvl="1"/>
            <a:r>
              <a:rPr lang="en-GB" dirty="0"/>
              <a:t> Alan Billings, the South Yorkshire Police and Crime Commissioner, admitted that the police had been "dangerously close to being used as an instrument of state“ (Hudson, 2016)</a:t>
            </a:r>
            <a:endParaRPr lang="en-GB" sz="1100" i="1" dirty="0"/>
          </a:p>
        </p:txBody>
      </p:sp>
      <p:pic>
        <p:nvPicPr>
          <p:cNvPr id="4" name="Picture 3">
            <a:extLst>
              <a:ext uri="{FF2B5EF4-FFF2-40B4-BE49-F238E27FC236}">
                <a16:creationId xmlns:a16="http://schemas.microsoft.com/office/drawing/2014/main" id="{F19D4882-E313-4380-97C7-44C5151719CF}"/>
              </a:ext>
            </a:extLst>
          </p:cNvPr>
          <p:cNvPicPr>
            <a:picLocks noChangeAspect="1"/>
          </p:cNvPicPr>
          <p:nvPr/>
        </p:nvPicPr>
        <p:blipFill>
          <a:blip r:embed="rId2"/>
          <a:stretch>
            <a:fillRect/>
          </a:stretch>
        </p:blipFill>
        <p:spPr>
          <a:xfrm>
            <a:off x="8380676" y="2289977"/>
            <a:ext cx="3445771" cy="2007704"/>
          </a:xfrm>
          <a:prstGeom prst="rect">
            <a:avLst/>
          </a:prstGeom>
        </p:spPr>
      </p:pic>
      <p:sp>
        <p:nvSpPr>
          <p:cNvPr id="5" name="AutoShape 2" descr="Image result for the battle of orgreave"/>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https://socialistworker.co.uk/images1412/Image/2012/2326/orgreave2.jpg"/>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https://socialistworker.co.uk/images1412/Image/2012/2326/orgreave2.jpg"/>
          <p:cNvSpPr>
            <a:spLocks noChangeAspect="1" noChangeArrowheads="1"/>
          </p:cNvSpPr>
          <p:nvPr/>
        </p:nvSpPr>
        <p:spPr bwMode="auto">
          <a:xfrm>
            <a:off x="21590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0676" y="4158532"/>
            <a:ext cx="3445771" cy="23086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68430479"/>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955D-78AA-40A1-8FAC-346AD65C0671}"/>
              </a:ext>
            </a:extLst>
          </p:cNvPr>
          <p:cNvSpPr>
            <a:spLocks noGrp="1"/>
          </p:cNvSpPr>
          <p:nvPr>
            <p:ph type="title"/>
          </p:nvPr>
        </p:nvSpPr>
        <p:spPr/>
        <p:txBody>
          <a:bodyPr/>
          <a:lstStyle/>
          <a:p>
            <a:r>
              <a:rPr lang="en-GB" dirty="0">
                <a:solidFill>
                  <a:schemeClr val="tx1"/>
                </a:solidFill>
              </a:rPr>
              <a:t>Counter Arguments.</a:t>
            </a:r>
          </a:p>
        </p:txBody>
      </p:sp>
      <p:sp>
        <p:nvSpPr>
          <p:cNvPr id="3" name="Content Placeholder 2">
            <a:extLst>
              <a:ext uri="{FF2B5EF4-FFF2-40B4-BE49-F238E27FC236}">
                <a16:creationId xmlns:a16="http://schemas.microsoft.com/office/drawing/2014/main" id="{266F9B41-F8B6-4FFD-90D3-81514141ADCA}"/>
              </a:ext>
            </a:extLst>
          </p:cNvPr>
          <p:cNvSpPr>
            <a:spLocks noGrp="1"/>
          </p:cNvSpPr>
          <p:nvPr>
            <p:ph idx="1"/>
          </p:nvPr>
        </p:nvSpPr>
        <p:spPr>
          <a:xfrm>
            <a:off x="818712" y="2222287"/>
            <a:ext cx="6986817" cy="4361393"/>
          </a:xfrm>
        </p:spPr>
        <p:txBody>
          <a:bodyPr anchor="t"/>
          <a:lstStyle/>
          <a:p>
            <a:r>
              <a:rPr lang="en-GB" dirty="0"/>
              <a:t>Thatcher denied that the phrase ‘enemy within’ was referring to Socialists and was only directed at organisations such as the IRA.</a:t>
            </a:r>
          </a:p>
          <a:p>
            <a:r>
              <a:rPr lang="en-GB" dirty="0"/>
              <a:t>Because of a bomb detonation in Brighton by the IRA, Thatcher changed the nature of her speech.</a:t>
            </a:r>
          </a:p>
          <a:p>
            <a:r>
              <a:rPr lang="en-GB" dirty="0"/>
              <a:t>Thatcher  was criticised for using the ‘enemy within’, when Argentina, “the enemy without” was more of a threat than Socialists and Trade Unions. </a:t>
            </a:r>
          </a:p>
          <a:p>
            <a:r>
              <a:rPr lang="en-GB" dirty="0"/>
              <a:t>Perhaps the IRA bomb fortuitously gave her justification for her words, with regard to the threat they posed, rather than her initial meaning.</a:t>
            </a:r>
          </a:p>
        </p:txBody>
      </p:sp>
      <p:pic>
        <p:nvPicPr>
          <p:cNvPr id="4" name="Picture 3">
            <a:extLst>
              <a:ext uri="{FF2B5EF4-FFF2-40B4-BE49-F238E27FC236}">
                <a16:creationId xmlns:a16="http://schemas.microsoft.com/office/drawing/2014/main" id="{262783CE-55F6-4ABE-AFD8-C73ECB4B9763}"/>
              </a:ext>
            </a:extLst>
          </p:cNvPr>
          <p:cNvPicPr>
            <a:picLocks noChangeAspect="1"/>
          </p:cNvPicPr>
          <p:nvPr/>
        </p:nvPicPr>
        <p:blipFill>
          <a:blip r:embed="rId2"/>
          <a:stretch>
            <a:fillRect/>
          </a:stretch>
        </p:blipFill>
        <p:spPr>
          <a:xfrm>
            <a:off x="8232061" y="2189108"/>
            <a:ext cx="3725681" cy="2565772"/>
          </a:xfrm>
          <a:prstGeom prst="rect">
            <a:avLst/>
          </a:prstGeom>
        </p:spPr>
      </p:pic>
    </p:spTree>
    <p:extLst>
      <p:ext uri="{BB962C8B-B14F-4D97-AF65-F5344CB8AC3E}">
        <p14:creationId xmlns:p14="http://schemas.microsoft.com/office/powerpoint/2010/main" val="1181592803"/>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306D8-8D11-428A-BD5A-FD4D4299E24B}"/>
              </a:ext>
            </a:extLst>
          </p:cNvPr>
          <p:cNvSpPr>
            <a:spLocks noGrp="1"/>
          </p:cNvSpPr>
          <p:nvPr>
            <p:ph type="title"/>
          </p:nvPr>
        </p:nvSpPr>
        <p:spPr/>
        <p:txBody>
          <a:bodyPr/>
          <a:lstStyle/>
          <a:p>
            <a:r>
              <a:rPr lang="en-GB" dirty="0">
                <a:solidFill>
                  <a:schemeClr val="tx1"/>
                </a:solidFill>
              </a:rPr>
              <a:t>Key Evidence to Prove Thesis.</a:t>
            </a:r>
          </a:p>
        </p:txBody>
      </p:sp>
      <p:sp>
        <p:nvSpPr>
          <p:cNvPr id="3" name="Content Placeholder 2">
            <a:extLst>
              <a:ext uri="{FF2B5EF4-FFF2-40B4-BE49-F238E27FC236}">
                <a16:creationId xmlns:a16="http://schemas.microsoft.com/office/drawing/2014/main" id="{02233A8C-473D-487F-B38E-734526EEA12B}"/>
              </a:ext>
            </a:extLst>
          </p:cNvPr>
          <p:cNvSpPr>
            <a:spLocks noGrp="1"/>
          </p:cNvSpPr>
          <p:nvPr>
            <p:ph idx="1"/>
          </p:nvPr>
        </p:nvSpPr>
        <p:spPr>
          <a:xfrm>
            <a:off x="961836" y="2222287"/>
            <a:ext cx="7037175" cy="4106951"/>
          </a:xfrm>
        </p:spPr>
        <p:txBody>
          <a:bodyPr anchor="t"/>
          <a:lstStyle/>
          <a:p>
            <a:r>
              <a:rPr lang="en-GB" dirty="0"/>
              <a:t>In the same year that Thatcher introduced legislation against the Trade Unions, she immediately refers to the ‘enemy within’. </a:t>
            </a:r>
          </a:p>
          <a:p>
            <a:r>
              <a:rPr lang="en-GB" dirty="0"/>
              <a:t>In 1984, towards the end of Thatcher’s reign, her own party were against her policy, particularly towards Europe. </a:t>
            </a:r>
          </a:p>
          <a:p>
            <a:pPr lvl="1"/>
            <a:r>
              <a:rPr lang="en-GB" dirty="0"/>
              <a:t>Thatcher called this ‘treachery with a smile on its face’ </a:t>
            </a:r>
            <a:r>
              <a:rPr lang="en-GB" i="1" dirty="0"/>
              <a:t>(</a:t>
            </a:r>
            <a:r>
              <a:rPr lang="en-GB" i="1" dirty="0">
                <a:hlinkClick r:id="rId2"/>
              </a:rPr>
              <a:t>The Downing Street Years</a:t>
            </a:r>
            <a:r>
              <a:rPr lang="en-GB" i="1" dirty="0"/>
              <a:t>," 1993, )</a:t>
            </a:r>
            <a:endParaRPr lang="en-GB" dirty="0"/>
          </a:p>
          <a:p>
            <a:r>
              <a:rPr lang="en-GB" dirty="0"/>
              <a:t>Her legacy and reputation is debated and controversial to this day. </a:t>
            </a:r>
          </a:p>
          <a:p>
            <a:pPr lvl="1"/>
            <a:r>
              <a:rPr lang="en-GB" dirty="0"/>
              <a:t>A significant portion of the population were affected detrimentally by her rule. She was their ‘enemy within’ as a result of her attack on their civil liberties and livelihoods. </a:t>
            </a:r>
          </a:p>
        </p:txBody>
      </p:sp>
      <p:pic>
        <p:nvPicPr>
          <p:cNvPr id="4" name="Picture 3">
            <a:extLst>
              <a:ext uri="{FF2B5EF4-FFF2-40B4-BE49-F238E27FC236}">
                <a16:creationId xmlns:a16="http://schemas.microsoft.com/office/drawing/2014/main" id="{90947336-A4CD-48F5-A18F-50BDA1BF40B2}"/>
              </a:ext>
            </a:extLst>
          </p:cNvPr>
          <p:cNvPicPr>
            <a:picLocks noChangeAspect="1"/>
          </p:cNvPicPr>
          <p:nvPr/>
        </p:nvPicPr>
        <p:blipFill>
          <a:blip r:embed="rId3"/>
          <a:stretch>
            <a:fillRect/>
          </a:stretch>
        </p:blipFill>
        <p:spPr>
          <a:xfrm>
            <a:off x="8311312" y="2165237"/>
            <a:ext cx="3618378" cy="1903710"/>
          </a:xfrm>
          <a:prstGeom prst="rect">
            <a:avLst/>
          </a:prstGeom>
        </p:spPr>
      </p:pic>
      <p:pic>
        <p:nvPicPr>
          <p:cNvPr id="3074" name="Picture 2" descr="http://newsimg.bbc.co.uk/media/images/47565000/jpg/_47565426_poll_tax_protests46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11311" y="4068948"/>
            <a:ext cx="3618377" cy="2419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727331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5929B-5D6A-46C5-BB84-401A7DBE23C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D3F6DB3-87AB-4DEC-A6DE-49099C0B33C2}"/>
              </a:ext>
            </a:extLst>
          </p:cNvPr>
          <p:cNvSpPr>
            <a:spLocks noGrp="1"/>
          </p:cNvSpPr>
          <p:nvPr>
            <p:ph idx="1"/>
          </p:nvPr>
        </p:nvSpPr>
        <p:spPr>
          <a:xfrm>
            <a:off x="818712" y="2449002"/>
            <a:ext cx="9104516" cy="3409796"/>
          </a:xfrm>
        </p:spPr>
        <p:txBody>
          <a:bodyPr anchor="t">
            <a:normAutofit/>
          </a:bodyPr>
          <a:lstStyle/>
          <a:p>
            <a:r>
              <a:rPr lang="en-GB" sz="2000" dirty="0"/>
              <a:t>Thatcher was clearly a polarising figure in British image and obviously intended to change the country to her ideals. </a:t>
            </a:r>
          </a:p>
          <a:p>
            <a:pPr marL="0" indent="0">
              <a:buNone/>
            </a:pPr>
            <a:endParaRPr lang="en-GB" sz="2000" dirty="0"/>
          </a:p>
          <a:p>
            <a:r>
              <a:rPr lang="en-GB" sz="2000" dirty="0"/>
              <a:t>Because of her ‘us and them’ mentality, it is apparent that those that she deemed ‘them’ were the enemy.</a:t>
            </a:r>
          </a:p>
          <a:p>
            <a:pPr marL="0" indent="0">
              <a:buNone/>
            </a:pPr>
            <a:endParaRPr lang="en-GB" sz="2000" dirty="0"/>
          </a:p>
          <a:p>
            <a:r>
              <a:rPr lang="en-GB" sz="2000" dirty="0"/>
              <a:t>Thus the ‘enemy within’ refers to everyone that disagreed with her.</a:t>
            </a:r>
          </a:p>
        </p:txBody>
      </p:sp>
    </p:spTree>
    <p:extLst>
      <p:ext uri="{BB962C8B-B14F-4D97-AF65-F5344CB8AC3E}">
        <p14:creationId xmlns:p14="http://schemas.microsoft.com/office/powerpoint/2010/main" val="3361216572"/>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DCD4-1201-434C-A522-8D0B986AFD6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250A824-DE5F-499B-9CEA-B3288A1AE944}"/>
              </a:ext>
            </a:extLst>
          </p:cNvPr>
          <p:cNvSpPr>
            <a:spLocks noGrp="1"/>
          </p:cNvSpPr>
          <p:nvPr>
            <p:ph idx="1"/>
          </p:nvPr>
        </p:nvSpPr>
        <p:spPr>
          <a:xfrm>
            <a:off x="818712" y="2222287"/>
            <a:ext cx="10554574" cy="4188525"/>
          </a:xfrm>
        </p:spPr>
        <p:txBody>
          <a:bodyPr anchor="t">
            <a:normAutofit fontScale="55000" lnSpcReduction="20000"/>
          </a:bodyPr>
          <a:lstStyle/>
          <a:p>
            <a:r>
              <a:rPr lang="en-GB" sz="2200" dirty="0"/>
              <a:t>East, R., Power, H. and Thomas, P. A. (1985). "The Death of Mass Picketing". Journal of Law and Society. 12 (3): 305–319. doi:10.2307/1410124. ISSN 0263-323X.</a:t>
            </a:r>
          </a:p>
          <a:p>
            <a:r>
              <a:rPr lang="en-GB" sz="2200" dirty="0" err="1"/>
              <a:t>Edgell</a:t>
            </a:r>
            <a:r>
              <a:rPr lang="en-GB" sz="2200" dirty="0"/>
              <a:t>. S and </a:t>
            </a:r>
            <a:r>
              <a:rPr lang="en-GB" sz="2200" dirty="0" err="1"/>
              <a:t>Duke.V</a:t>
            </a:r>
            <a:r>
              <a:rPr lang="en-GB" sz="2200" dirty="0"/>
              <a:t>. </a:t>
            </a:r>
            <a:r>
              <a:rPr lang="en-GB" sz="2200" i="1" dirty="0"/>
              <a:t>A Measure of Thatcherism. A Sociology of Thatcherism. </a:t>
            </a:r>
            <a:r>
              <a:rPr lang="en-GB" sz="2200" dirty="0"/>
              <a:t>(London. Berne Convention. 1991)</a:t>
            </a:r>
          </a:p>
          <a:p>
            <a:r>
              <a:rPr lang="en-GB" sz="2200" dirty="0"/>
              <a:t>Hudson, N (11 May 2016). "South Yorkshire PCC: We 'got it wrong' on Hillsborough while miners' strike 'politicised police force'". </a:t>
            </a:r>
            <a:r>
              <a:rPr lang="en-GB" sz="2200" i="1" dirty="0"/>
              <a:t>Police Professional </a:t>
            </a:r>
          </a:p>
          <a:p>
            <a:r>
              <a:rPr lang="en-GB" sz="2200" dirty="0"/>
              <a:t>King. D. S. </a:t>
            </a:r>
            <a:r>
              <a:rPr lang="en-GB" sz="2200" i="1" dirty="0"/>
              <a:t>The New Right. Politics, Markets and Citizenship.</a:t>
            </a:r>
            <a:r>
              <a:rPr lang="en-GB" sz="2200" dirty="0"/>
              <a:t> (Edinburgh: Macmillan Education. 1987</a:t>
            </a:r>
          </a:p>
          <a:p>
            <a:pPr fontAlgn="base"/>
            <a:r>
              <a:rPr lang="en-GB" sz="2200" dirty="0"/>
              <a:t>Mansfield, M. (18 June 2014). "Orgreave was a massive injustice. And so is 30 years without a proper inquiry". </a:t>
            </a:r>
            <a:r>
              <a:rPr lang="en-GB" sz="2200" i="1" dirty="0"/>
              <a:t>The Guardian</a:t>
            </a:r>
            <a:r>
              <a:rPr lang="en-GB" sz="2200" dirty="0"/>
              <a:t>. London</a:t>
            </a:r>
            <a:endParaRPr lang="en-GB" sz="2200" i="1" dirty="0"/>
          </a:p>
          <a:p>
            <a:pPr fontAlgn="base"/>
            <a:r>
              <a:rPr lang="en-GB" sz="2200" dirty="0"/>
              <a:t>Matthews. K Minford. </a:t>
            </a:r>
            <a:r>
              <a:rPr lang="en-GB" sz="2200" i="1" dirty="0"/>
              <a:t>Mrs Thatcher's Economic Policies 1979–1987 </a:t>
            </a:r>
            <a:r>
              <a:rPr lang="en-GB" sz="2200" dirty="0"/>
              <a:t>(Oxford: Oxford University press. 1987) </a:t>
            </a:r>
          </a:p>
          <a:p>
            <a:pPr fontAlgn="base"/>
            <a:r>
              <a:rPr lang="en-GB" sz="2200" dirty="0"/>
              <a:t>Milne. S. </a:t>
            </a:r>
            <a:r>
              <a:rPr lang="en-GB" sz="2200" i="1" dirty="0"/>
              <a:t>The Enemy Within: The Secret War against the Miners (</a:t>
            </a:r>
            <a:r>
              <a:rPr lang="en-GB" sz="2200" dirty="0"/>
              <a:t>London: Verso. 2004)</a:t>
            </a:r>
          </a:p>
          <a:p>
            <a:r>
              <a:rPr lang="en-GB" sz="2200" dirty="0"/>
              <a:t>Rosamond. B. (1996) Whatever Happened to the ‘Enemy Within’? Contemporary Conservatism and Trade Unionism. In: Ludlam S., Smith M.J. (</a:t>
            </a:r>
            <a:r>
              <a:rPr lang="en-GB" sz="2200" dirty="0" err="1"/>
              <a:t>eds</a:t>
            </a:r>
            <a:r>
              <a:rPr lang="en-GB" sz="2200" dirty="0"/>
              <a:t>) Contemporary British Conservatism. Palgrave, London</a:t>
            </a:r>
          </a:p>
          <a:p>
            <a:r>
              <a:rPr lang="en-GB" sz="2200" dirty="0"/>
              <a:t>Thatcher. M. </a:t>
            </a:r>
            <a:r>
              <a:rPr lang="en-GB" sz="2200" i="1" dirty="0"/>
              <a:t>The Downing Street Years, </a:t>
            </a:r>
            <a:r>
              <a:rPr lang="en-GB" sz="2200" dirty="0"/>
              <a:t>(London. HarperCollins. 1993)</a:t>
            </a:r>
          </a:p>
          <a:p>
            <a:r>
              <a:rPr lang="en-GB" sz="2200" dirty="0" err="1"/>
              <a:t>Kriegler</a:t>
            </a:r>
            <a:r>
              <a:rPr lang="en-GB" sz="2200" dirty="0"/>
              <a:t>. J. </a:t>
            </a:r>
            <a:r>
              <a:rPr lang="en-GB" sz="2200" i="1" dirty="0"/>
              <a:t>Reagan, Thatcher and the Politics of decline. </a:t>
            </a:r>
            <a:r>
              <a:rPr lang="en-GB" sz="2200" dirty="0"/>
              <a:t>(Cambridge. Polity Press. 1986)</a:t>
            </a:r>
          </a:p>
          <a:p>
            <a:r>
              <a:rPr lang="en-GB" sz="2200" dirty="0"/>
              <a:t>Walters. A </a:t>
            </a:r>
            <a:r>
              <a:rPr lang="en-GB" sz="2200" i="1" dirty="0"/>
              <a:t>Britain’s economic Renaissance</a:t>
            </a:r>
            <a:r>
              <a:rPr lang="en-GB" sz="2200" dirty="0"/>
              <a:t>. (Oxford. Oxford University Press. 1986)</a:t>
            </a:r>
          </a:p>
          <a:p>
            <a:r>
              <a:rPr lang="en-GB" sz="2400" dirty="0">
                <a:solidFill>
                  <a:srgbClr val="FF0000"/>
                </a:solidFill>
                <a:hlinkClick r:id="rId2"/>
              </a:rPr>
              <a:t>http://news.bbc.co.uk/1/hi/3067563.stm</a:t>
            </a:r>
            <a:endParaRPr lang="en-GB" sz="2400" dirty="0">
              <a:solidFill>
                <a:srgbClr val="FF0000"/>
              </a:solidFill>
            </a:endParaRPr>
          </a:p>
          <a:p>
            <a:r>
              <a:rPr lang="en-GB" sz="2400" dirty="0">
                <a:solidFill>
                  <a:srgbClr val="FF0000"/>
                </a:solidFill>
                <a:hlinkClick r:id="rId3"/>
              </a:rPr>
              <a:t>https://www.theguardian.com/uk-news/2013/aug/01/margaret-thatcher-trade-union-reform-national-archives</a:t>
            </a:r>
            <a:endParaRPr lang="en-GB" sz="2200" dirty="0"/>
          </a:p>
          <a:p>
            <a:endParaRPr lang="en-GB" dirty="0"/>
          </a:p>
        </p:txBody>
      </p:sp>
    </p:spTree>
    <p:extLst>
      <p:ext uri="{BB962C8B-B14F-4D97-AF65-F5344CB8AC3E}">
        <p14:creationId xmlns:p14="http://schemas.microsoft.com/office/powerpoint/2010/main" val="658116672"/>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7BC9F-1AC8-47C5-8475-3D67385C8EE2}"/>
              </a:ext>
            </a:extLst>
          </p:cNvPr>
          <p:cNvSpPr>
            <a:spLocks noGrp="1"/>
          </p:cNvSpPr>
          <p:nvPr>
            <p:ph type="title"/>
          </p:nvPr>
        </p:nvSpPr>
        <p:spPr/>
        <p:txBody>
          <a:bodyPr/>
          <a:lstStyle/>
          <a:p>
            <a:r>
              <a:rPr lang="en-GB" dirty="0"/>
              <a:t>Picture references.</a:t>
            </a:r>
          </a:p>
        </p:txBody>
      </p:sp>
      <p:sp>
        <p:nvSpPr>
          <p:cNvPr id="3" name="Content Placeholder 2">
            <a:extLst>
              <a:ext uri="{FF2B5EF4-FFF2-40B4-BE49-F238E27FC236}">
                <a16:creationId xmlns:a16="http://schemas.microsoft.com/office/drawing/2014/main" id="{35E7CC13-6033-491E-BC1E-6058E444E7B7}"/>
              </a:ext>
            </a:extLst>
          </p:cNvPr>
          <p:cNvSpPr>
            <a:spLocks noGrp="1"/>
          </p:cNvSpPr>
          <p:nvPr>
            <p:ph idx="1"/>
          </p:nvPr>
        </p:nvSpPr>
        <p:spPr/>
        <p:txBody>
          <a:bodyPr anchor="t">
            <a:normAutofit fontScale="55000" lnSpcReduction="20000"/>
          </a:bodyPr>
          <a:lstStyle/>
          <a:p>
            <a:r>
              <a:rPr lang="en-GB" dirty="0"/>
              <a:t>Student protesters: </a:t>
            </a:r>
            <a:r>
              <a:rPr lang="en-GB" dirty="0" err="1">
                <a:hlinkClick r:id="rId2"/>
              </a:rPr>
              <a:t>Alamy</a:t>
            </a:r>
            <a:r>
              <a:rPr lang="en-GB" dirty="0"/>
              <a:t>.</a:t>
            </a:r>
          </a:p>
          <a:p>
            <a:r>
              <a:rPr lang="en-GB" dirty="0"/>
              <a:t>Women protesters being restrained:  </a:t>
            </a:r>
            <a:r>
              <a:rPr lang="en-GB" dirty="0" err="1">
                <a:hlinkClick r:id="rId3"/>
              </a:rPr>
              <a:t>WalesOnline</a:t>
            </a:r>
            <a:endParaRPr lang="en-GB" dirty="0"/>
          </a:p>
          <a:p>
            <a:r>
              <a:rPr lang="en-GB" dirty="0"/>
              <a:t>Argentine junta: </a:t>
            </a:r>
            <a:r>
              <a:rPr lang="en-GB" u="sng" dirty="0">
                <a:hlinkClick r:id="rId4"/>
              </a:rPr>
              <a:t>Wikipedia</a:t>
            </a:r>
            <a:endParaRPr lang="en-GB" u="sng" dirty="0"/>
          </a:p>
          <a:p>
            <a:r>
              <a:rPr lang="en-GB" dirty="0"/>
              <a:t>Miners vs Police: </a:t>
            </a:r>
            <a:r>
              <a:rPr lang="en-GB" dirty="0">
                <a:hlinkClick r:id="rId5"/>
              </a:rPr>
              <a:t>Guardian Witness</a:t>
            </a:r>
            <a:endParaRPr lang="en-GB" dirty="0"/>
          </a:p>
          <a:p>
            <a:r>
              <a:rPr lang="en-GB" dirty="0"/>
              <a:t>Rolls Royce logo: </a:t>
            </a:r>
            <a:r>
              <a:rPr lang="en-GB" dirty="0">
                <a:hlinkClick r:id="rId6"/>
              </a:rPr>
              <a:t>Global Cars Brands</a:t>
            </a:r>
            <a:endParaRPr lang="en-GB" dirty="0"/>
          </a:p>
          <a:p>
            <a:r>
              <a:rPr lang="en-GB" dirty="0"/>
              <a:t>Inflation: </a:t>
            </a:r>
            <a:r>
              <a:rPr lang="en-GB" dirty="0">
                <a:hlinkClick r:id="rId7"/>
              </a:rPr>
              <a:t>Financial Tribune</a:t>
            </a:r>
            <a:endParaRPr lang="en-GB" dirty="0"/>
          </a:p>
          <a:p>
            <a:r>
              <a:rPr lang="en-GB" dirty="0"/>
              <a:t>NUM logo: </a:t>
            </a:r>
            <a:r>
              <a:rPr lang="en-GB" dirty="0">
                <a:hlinkClick r:id="rId8"/>
              </a:rPr>
              <a:t>num.org.uk</a:t>
            </a:r>
            <a:endParaRPr lang="en-GB" dirty="0"/>
          </a:p>
          <a:p>
            <a:r>
              <a:rPr lang="en-GB" dirty="0"/>
              <a:t>Wainwright, M. (accessed 22/01/2018) ‘Militant's Proud Role in defeating the poll tax’  </a:t>
            </a:r>
            <a:r>
              <a:rPr lang="en-GB" i="1" dirty="0"/>
              <a:t>Militant, </a:t>
            </a:r>
            <a:r>
              <a:rPr lang="en-GB" dirty="0"/>
              <a:t>The Socialist Party.  </a:t>
            </a:r>
            <a:r>
              <a:rPr lang="en-GB" dirty="0">
                <a:hlinkClick r:id="rId9"/>
              </a:rPr>
              <a:t>http://www.militant.org.uk/PollTax.html</a:t>
            </a:r>
            <a:r>
              <a:rPr lang="en-GB" dirty="0"/>
              <a:t>  </a:t>
            </a:r>
          </a:p>
          <a:p>
            <a:r>
              <a:rPr lang="en-GB" dirty="0"/>
              <a:t>Inflation cartoon: </a:t>
            </a:r>
            <a:r>
              <a:rPr lang="en-GB" dirty="0">
                <a:hlinkClick r:id="rId10"/>
              </a:rPr>
              <a:t>Financial Education | </a:t>
            </a:r>
            <a:r>
              <a:rPr lang="en-GB" dirty="0" err="1">
                <a:hlinkClick r:id="rId10"/>
              </a:rPr>
              <a:t>Greycaps</a:t>
            </a:r>
            <a:r>
              <a:rPr lang="en-GB" dirty="0">
                <a:hlinkClick r:id="rId10"/>
              </a:rPr>
              <a:t> | Financial Education – </a:t>
            </a:r>
            <a:r>
              <a:rPr lang="en-GB" dirty="0" err="1">
                <a:hlinkClick r:id="rId10"/>
              </a:rPr>
              <a:t>Greycaps</a:t>
            </a:r>
            <a:endParaRPr lang="en-GB" dirty="0"/>
          </a:p>
          <a:p>
            <a:r>
              <a:rPr lang="en-GB" dirty="0"/>
              <a:t>Milton Friedman: </a:t>
            </a:r>
            <a:r>
              <a:rPr lang="en-GB" dirty="0">
                <a:hlinkClick r:id="rId11"/>
              </a:rPr>
              <a:t>www.nobelprize.org</a:t>
            </a:r>
            <a:endParaRPr lang="en-GB" dirty="0"/>
          </a:p>
          <a:p>
            <a:r>
              <a:rPr lang="en-GB" dirty="0"/>
              <a:t>Battle of Orgreave, Scargill’s arrest: </a:t>
            </a:r>
            <a:r>
              <a:rPr lang="en-GB" dirty="0">
                <a:hlinkClick r:id="rId12"/>
              </a:rPr>
              <a:t>Daily Mirror</a:t>
            </a:r>
            <a:endParaRPr lang="en-GB" dirty="0"/>
          </a:p>
          <a:p>
            <a:r>
              <a:rPr lang="en-GB" dirty="0" err="1"/>
              <a:t>Kirkup</a:t>
            </a:r>
            <a:r>
              <a:rPr lang="en-GB" dirty="0"/>
              <a:t>, J. (08 April 2013) ‘Margaret Thatcher: Refusal to back down on poll tax that cost the leader dear’, </a:t>
            </a:r>
            <a:r>
              <a:rPr lang="en-GB" i="1" dirty="0"/>
              <a:t>The Telegraph. </a:t>
            </a:r>
            <a:r>
              <a:rPr lang="en-GB" dirty="0">
                <a:hlinkClick r:id="rId13"/>
              </a:rPr>
              <a:t>http://www.telegraph.co.uk/news/politics/margaret-thatcher/9980361/Margaret-Thatcher-Refusal-to-back-down-on-poll-tax-that-cost-the-leader-dear.html</a:t>
            </a:r>
            <a:r>
              <a:rPr lang="en-GB" dirty="0"/>
              <a:t> </a:t>
            </a:r>
          </a:p>
          <a:p>
            <a:r>
              <a:rPr lang="en-GB" dirty="0"/>
              <a:t>McFarlane, A and </a:t>
            </a:r>
            <a:r>
              <a:rPr lang="en-GB" dirty="0" err="1"/>
              <a:t>Akwagyiram</a:t>
            </a:r>
            <a:r>
              <a:rPr lang="en-GB" dirty="0"/>
              <a:t>, A. (31 March 2010) ‘Poll tax riots - 20 years after violence shook London’, BBC News, </a:t>
            </a:r>
            <a:r>
              <a:rPr lang="en-GB" i="1" dirty="0"/>
              <a:t>BBC Magazine. </a:t>
            </a:r>
            <a:r>
              <a:rPr lang="en-GB" dirty="0">
                <a:hlinkClick r:id="rId14"/>
              </a:rPr>
              <a:t>http://news.bbc.co.uk/1/hi/magazine/8593158.stm</a:t>
            </a:r>
            <a:r>
              <a:rPr lang="en-GB" dirty="0"/>
              <a:t> </a:t>
            </a:r>
          </a:p>
          <a:p>
            <a:endParaRPr lang="en-GB" dirty="0"/>
          </a:p>
          <a:p>
            <a:pPr marL="0" indent="0">
              <a:buNone/>
            </a:pPr>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91045241"/>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1225</TotalTime>
  <Words>1793</Words>
  <Application>Microsoft Office PowerPoint</Application>
  <PresentationFormat>Widescreen</PresentationFormat>
  <Paragraphs>114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2</vt:lpstr>
      <vt:lpstr>Quotable</vt:lpstr>
      <vt:lpstr>In 1984, Margret Thatcher warned of the threat posed to British society by what she called “the enemy within”. Which individuals or social groups do you think Thatcher had in mind, and in which ways did state authorities seek to redress the supposed threat?</vt:lpstr>
      <vt:lpstr>PowerPoint Presentation</vt:lpstr>
      <vt:lpstr>Introduction: Thesis</vt:lpstr>
      <vt:lpstr>The State Response</vt:lpstr>
      <vt:lpstr>The ‘Enemy Within’ and the ‘Enemy Without’</vt:lpstr>
      <vt:lpstr>Thatcher’s Many Enemies</vt:lpstr>
      <vt:lpstr>Thatcher’s Own Party</vt:lpstr>
      <vt:lpstr>Socialism</vt:lpstr>
      <vt:lpstr>Economic Enemies</vt:lpstr>
      <vt:lpstr>Economic Enemies, continued.</vt:lpstr>
      <vt:lpstr>The Trade Unions.</vt:lpstr>
      <vt:lpstr>Counter Arguments.</vt:lpstr>
      <vt:lpstr>Key Evidence to Prove Thesis.</vt:lpstr>
      <vt:lpstr>Conclusion.</vt:lpstr>
      <vt:lpstr>Bibliography.</vt:lpstr>
      <vt:lpstr>Picture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1984, Margret Thatcher warned of the threat posed to British society by what she called “the enemy within”. Which individuals or social groups do you think Thatcher had in mind, and in which ways did state authorities seek to redress the supposed threat?</dc:title>
  <dc:creator>Liam Raybould</dc:creator>
  <cp:lastModifiedBy>Liam Raybould</cp:lastModifiedBy>
  <cp:revision>45</cp:revision>
  <dcterms:created xsi:type="dcterms:W3CDTF">2018-01-20T16:02:08Z</dcterms:created>
  <dcterms:modified xsi:type="dcterms:W3CDTF">2018-01-23T18:46:06Z</dcterms:modified>
</cp:coreProperties>
</file>