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4"/>
  </p:sldMasterIdLst>
  <p:sldIdLst>
    <p:sldId id="256" r:id="rId5"/>
    <p:sldId id="257" r:id="rId6"/>
    <p:sldId id="270" r:id="rId7"/>
    <p:sldId id="274" r:id="rId8"/>
    <p:sldId id="275" r:id="rId9"/>
    <p:sldId id="261" r:id="rId10"/>
    <p:sldId id="277" r:id="rId11"/>
    <p:sldId id="268" r:id="rId12"/>
    <p:sldId id="273" r:id="rId13"/>
    <p:sldId id="271" r:id="rId14"/>
    <p:sldId id="27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74" autoAdjust="0"/>
    <p:restoredTop sz="94660"/>
  </p:normalViewPr>
  <p:slideViewPr>
    <p:cSldViewPr snapToGrid="0">
      <p:cViewPr varScale="1">
        <p:scale>
          <a:sx n="111" d="100"/>
          <a:sy n="111"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211A2-6B64-44AA-8C24-AA552EC11256}" type="doc">
      <dgm:prSet loTypeId="urn:microsoft.com/office/officeart/2005/8/layout/cycle7" loCatId="cycle" qsTypeId="urn:microsoft.com/office/officeart/2005/8/quickstyle/simple2" qsCatId="simple" csTypeId="urn:microsoft.com/office/officeart/2005/8/colors/accent1_2" csCatId="accent1" phldr="1"/>
      <dgm:spPr/>
      <dgm:t>
        <a:bodyPr/>
        <a:lstStyle/>
        <a:p>
          <a:endParaRPr lang="en-US"/>
        </a:p>
      </dgm:t>
    </dgm:pt>
    <dgm:pt modelId="{9E821282-9FE9-49D1-AFFA-952A3F60AC7C}">
      <dgm:prSet phldrT="[Text]" custT="1"/>
      <dgm:spPr/>
      <dgm:t>
        <a:bodyPr/>
        <a:lstStyle/>
        <a:p>
          <a:pPr>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Screenshot of NHS App interface (Devraj et al., 2024</a:t>
          </a:r>
          <a:r>
            <a:rPr lang="en-US" sz="1200" dirty="0">
              <a:latin typeface="Arial" panose="020B0604020202020204" pitchFamily="34" charset="0"/>
              <a:cs typeface="Arial" panose="020B0604020202020204" pitchFamily="34" charset="0"/>
            </a:rPr>
            <a:t>)</a:t>
          </a:r>
        </a:p>
      </dgm:t>
    </dgm:pt>
    <dgm:pt modelId="{FA94297A-4E51-43AC-9FB5-66C78261CFA2}" type="parTrans" cxnId="{430B3033-CB30-42FD-AFAC-58A75047F93C}">
      <dgm:prSet/>
      <dgm:spPr/>
      <dgm:t>
        <a:bodyPr/>
        <a:lstStyle/>
        <a:p>
          <a:endParaRPr lang="en-US"/>
        </a:p>
      </dgm:t>
    </dgm:pt>
    <dgm:pt modelId="{65C08A28-F226-4BEF-9C20-E175D817A20B}" type="sibTrans" cxnId="{430B3033-CB30-42FD-AFAC-58A75047F93C}">
      <dgm:prSet/>
      <dgm:spPr/>
      <dgm:t>
        <a:bodyPr/>
        <a:lstStyle/>
        <a:p>
          <a:endParaRPr lang="en-US"/>
        </a:p>
      </dgm:t>
    </dgm:pt>
    <dgm:pt modelId="{F7AE7B46-7B25-46FB-8B5E-C53D33C0D7D7}">
      <dgm:prSet custT="1"/>
      <dgm:spPr/>
      <dgm:t>
        <a:bodyPr/>
        <a:lstStyle/>
        <a:p>
          <a:r>
            <a:rPr lang="en-US" sz="1200" dirty="0">
              <a:solidFill>
                <a:schemeClr val="bg1"/>
              </a:solidFill>
              <a:latin typeface="Arial" panose="020B0604020202020204" pitchFamily="34" charset="0"/>
              <a:cs typeface="Arial" panose="020B0604020202020204" pitchFamily="34" charset="0"/>
            </a:rPr>
            <a:t>Features overview</a:t>
          </a:r>
        </a:p>
      </dgm:t>
    </dgm:pt>
    <dgm:pt modelId="{21E57BDD-716F-4A12-8A56-757364EA67A1}" type="parTrans" cxnId="{2D890991-418E-4C25-BA0E-CACCDDF898F6}">
      <dgm:prSet/>
      <dgm:spPr/>
      <dgm:t>
        <a:bodyPr/>
        <a:lstStyle/>
        <a:p>
          <a:endParaRPr lang="en-US"/>
        </a:p>
      </dgm:t>
    </dgm:pt>
    <dgm:pt modelId="{AA1CB4F0-EE82-4CA8-A87D-8AFDDBD00D23}" type="sibTrans" cxnId="{2D890991-418E-4C25-BA0E-CACCDDF898F6}">
      <dgm:prSet/>
      <dgm:spPr/>
      <dgm:t>
        <a:bodyPr/>
        <a:lstStyle/>
        <a:p>
          <a:endParaRPr lang="en-US"/>
        </a:p>
      </dgm:t>
    </dgm:pt>
    <dgm:pt modelId="{6E115869-BAC4-46BC-9252-8F0D76CA67B6}">
      <dgm:prSet custT="1"/>
      <dgm:spPr/>
      <dgm:t>
        <a:bodyPr/>
        <a:lstStyle/>
        <a:p>
          <a:r>
            <a:rPr lang="en-US" sz="1200" dirty="0">
              <a:solidFill>
                <a:schemeClr val="bg1"/>
              </a:solidFill>
              <a:latin typeface="Arial" panose="020B0604020202020204" pitchFamily="34" charset="0"/>
              <a:cs typeface="Arial" panose="020B0604020202020204" pitchFamily="34" charset="0"/>
            </a:rPr>
            <a:t>User dashboard</a:t>
          </a:r>
        </a:p>
      </dgm:t>
    </dgm:pt>
    <dgm:pt modelId="{5400B1E8-50AA-4981-B526-C57226720457}" type="parTrans" cxnId="{5E1293C2-74A1-449D-BB6C-1133AC6A92A0}">
      <dgm:prSet/>
      <dgm:spPr/>
      <dgm:t>
        <a:bodyPr/>
        <a:lstStyle/>
        <a:p>
          <a:endParaRPr lang="en-US"/>
        </a:p>
      </dgm:t>
    </dgm:pt>
    <dgm:pt modelId="{CC6F9807-92DB-4F56-BC79-0702E79C6790}" type="sibTrans" cxnId="{5E1293C2-74A1-449D-BB6C-1133AC6A92A0}">
      <dgm:prSet/>
      <dgm:spPr/>
      <dgm:t>
        <a:bodyPr/>
        <a:lstStyle/>
        <a:p>
          <a:endParaRPr lang="en-US"/>
        </a:p>
      </dgm:t>
    </dgm:pt>
    <dgm:pt modelId="{F5B79D7A-34CC-4BD9-B6AB-1945F58C5D5D}">
      <dgm:prSet custT="1"/>
      <dgm:spPr/>
      <dgm:t>
        <a:bodyPr/>
        <a:lstStyle/>
        <a:p>
          <a:r>
            <a:rPr lang="en-US" sz="1200" dirty="0">
              <a:solidFill>
                <a:schemeClr val="bg1"/>
              </a:solidFill>
              <a:latin typeface="Arial" panose="020B0604020202020204" pitchFamily="34" charset="0"/>
              <a:cs typeface="Arial" panose="020B0604020202020204" pitchFamily="34" charset="0"/>
            </a:rPr>
            <a:t>Appointment management</a:t>
          </a:r>
        </a:p>
      </dgm:t>
    </dgm:pt>
    <dgm:pt modelId="{2C93D693-9344-447B-9B77-958D4B61CE12}" type="parTrans" cxnId="{E437960A-54BC-4096-9EE0-0BF9FB1902FD}">
      <dgm:prSet/>
      <dgm:spPr/>
      <dgm:t>
        <a:bodyPr/>
        <a:lstStyle/>
        <a:p>
          <a:endParaRPr lang="en-US"/>
        </a:p>
      </dgm:t>
    </dgm:pt>
    <dgm:pt modelId="{EE2F1CD7-A09E-4339-8277-8207DA1AB08C}" type="sibTrans" cxnId="{E437960A-54BC-4096-9EE0-0BF9FB1902FD}">
      <dgm:prSet/>
      <dgm:spPr/>
      <dgm:t>
        <a:bodyPr/>
        <a:lstStyle/>
        <a:p>
          <a:endParaRPr lang="en-US"/>
        </a:p>
      </dgm:t>
    </dgm:pt>
    <dgm:pt modelId="{4DEA3243-B840-47A5-AA57-71A6A09BBFE4}">
      <dgm:prSet custT="1"/>
      <dgm:spPr/>
      <dgm:t>
        <a:bodyPr/>
        <a:lstStyle/>
        <a:p>
          <a:r>
            <a:rPr lang="en-US" sz="1200" dirty="0">
              <a:solidFill>
                <a:schemeClr val="bg1"/>
              </a:solidFill>
              <a:latin typeface="Arial" panose="020B0604020202020204" pitchFamily="34" charset="0"/>
              <a:cs typeface="Arial" panose="020B0604020202020204" pitchFamily="34" charset="0"/>
            </a:rPr>
            <a:t>Prescription management</a:t>
          </a:r>
        </a:p>
      </dgm:t>
    </dgm:pt>
    <dgm:pt modelId="{2A247338-232D-4F86-8552-88FC5CC55EE0}" type="parTrans" cxnId="{012A32D6-FEAA-49BF-BC82-8C8A741A09DC}">
      <dgm:prSet/>
      <dgm:spPr/>
      <dgm:t>
        <a:bodyPr/>
        <a:lstStyle/>
        <a:p>
          <a:endParaRPr lang="en-US"/>
        </a:p>
      </dgm:t>
    </dgm:pt>
    <dgm:pt modelId="{17F58413-11A3-4EA9-AD2C-FC9C57621F69}" type="sibTrans" cxnId="{012A32D6-FEAA-49BF-BC82-8C8A741A09DC}">
      <dgm:prSet/>
      <dgm:spPr/>
      <dgm:t>
        <a:bodyPr/>
        <a:lstStyle/>
        <a:p>
          <a:endParaRPr lang="en-US"/>
        </a:p>
      </dgm:t>
    </dgm:pt>
    <dgm:pt modelId="{55F3E91D-4475-48D3-A88E-116BED7EABAC}" type="pres">
      <dgm:prSet presAssocID="{BA1211A2-6B64-44AA-8C24-AA552EC11256}" presName="Name0" presStyleCnt="0">
        <dgm:presLayoutVars>
          <dgm:dir/>
          <dgm:resizeHandles val="exact"/>
        </dgm:presLayoutVars>
      </dgm:prSet>
      <dgm:spPr/>
    </dgm:pt>
    <dgm:pt modelId="{FCD23413-865C-4E4E-8CEA-A2E7A98AB2D4}" type="pres">
      <dgm:prSet presAssocID="{9E821282-9FE9-49D1-AFFA-952A3F60AC7C}" presName="node" presStyleLbl="node1" presStyleIdx="0" presStyleCnt="5" custScaleX="117357" custScaleY="155854">
        <dgm:presLayoutVars>
          <dgm:bulletEnabled val="1"/>
        </dgm:presLayoutVars>
      </dgm:prSet>
      <dgm:spPr/>
    </dgm:pt>
    <dgm:pt modelId="{2C9F3B0B-51E0-4DE0-AD4C-27DEC5DBE6D0}" type="pres">
      <dgm:prSet presAssocID="{65C08A28-F226-4BEF-9C20-E175D817A20B}" presName="sibTrans" presStyleLbl="sibTrans2D1" presStyleIdx="0" presStyleCnt="5"/>
      <dgm:spPr/>
    </dgm:pt>
    <dgm:pt modelId="{D26C580B-0621-418C-BD90-66D0D2772FBB}" type="pres">
      <dgm:prSet presAssocID="{65C08A28-F226-4BEF-9C20-E175D817A20B}" presName="connectorText" presStyleLbl="sibTrans2D1" presStyleIdx="0" presStyleCnt="5"/>
      <dgm:spPr/>
    </dgm:pt>
    <dgm:pt modelId="{1385BEE3-C128-4AAC-B7B7-C7A778F49197}" type="pres">
      <dgm:prSet presAssocID="{F7AE7B46-7B25-46FB-8B5E-C53D33C0D7D7}" presName="node" presStyleLbl="node1" presStyleIdx="1" presStyleCnt="5" custScaleX="125546" custScaleY="121035">
        <dgm:presLayoutVars>
          <dgm:bulletEnabled val="1"/>
        </dgm:presLayoutVars>
      </dgm:prSet>
      <dgm:spPr/>
    </dgm:pt>
    <dgm:pt modelId="{D8E348BD-754B-4224-A913-3066B304DC41}" type="pres">
      <dgm:prSet presAssocID="{AA1CB4F0-EE82-4CA8-A87D-8AFDDBD00D23}" presName="sibTrans" presStyleLbl="sibTrans2D1" presStyleIdx="1" presStyleCnt="5"/>
      <dgm:spPr/>
    </dgm:pt>
    <dgm:pt modelId="{B39FFE7B-C902-421A-9A8C-628E6F49454E}" type="pres">
      <dgm:prSet presAssocID="{AA1CB4F0-EE82-4CA8-A87D-8AFDDBD00D23}" presName="connectorText" presStyleLbl="sibTrans2D1" presStyleIdx="1" presStyleCnt="5"/>
      <dgm:spPr/>
    </dgm:pt>
    <dgm:pt modelId="{A82D6014-4F4A-43BF-9B64-910F74663F94}" type="pres">
      <dgm:prSet presAssocID="{6E115869-BAC4-46BC-9252-8F0D76CA67B6}" presName="node" presStyleLbl="node1" presStyleIdx="2" presStyleCnt="5" custScaleX="126480" custScaleY="138331">
        <dgm:presLayoutVars>
          <dgm:bulletEnabled val="1"/>
        </dgm:presLayoutVars>
      </dgm:prSet>
      <dgm:spPr/>
    </dgm:pt>
    <dgm:pt modelId="{1D062BCC-9C1B-4CDE-BCC8-9EB22FF2C012}" type="pres">
      <dgm:prSet presAssocID="{CC6F9807-92DB-4F56-BC79-0702E79C6790}" presName="sibTrans" presStyleLbl="sibTrans2D1" presStyleIdx="2" presStyleCnt="5"/>
      <dgm:spPr/>
    </dgm:pt>
    <dgm:pt modelId="{C03CEF0B-8D09-4BE7-8D55-A301D3570410}" type="pres">
      <dgm:prSet presAssocID="{CC6F9807-92DB-4F56-BC79-0702E79C6790}" presName="connectorText" presStyleLbl="sibTrans2D1" presStyleIdx="2" presStyleCnt="5"/>
      <dgm:spPr/>
    </dgm:pt>
    <dgm:pt modelId="{5508DC6A-0ACE-4560-94D2-15AC8D3DF2AE}" type="pres">
      <dgm:prSet presAssocID="{F5B79D7A-34CC-4BD9-B6AB-1945F58C5D5D}" presName="node" presStyleLbl="node1" presStyleIdx="3" presStyleCnt="5" custScaleX="107732" custScaleY="112588">
        <dgm:presLayoutVars>
          <dgm:bulletEnabled val="1"/>
        </dgm:presLayoutVars>
      </dgm:prSet>
      <dgm:spPr/>
    </dgm:pt>
    <dgm:pt modelId="{C50CCE75-0E5F-4AF2-9156-0B7385045F4F}" type="pres">
      <dgm:prSet presAssocID="{EE2F1CD7-A09E-4339-8277-8207DA1AB08C}" presName="sibTrans" presStyleLbl="sibTrans2D1" presStyleIdx="3" presStyleCnt="5"/>
      <dgm:spPr/>
    </dgm:pt>
    <dgm:pt modelId="{648D2109-DD04-4794-AB70-A3A19B0D9CF8}" type="pres">
      <dgm:prSet presAssocID="{EE2F1CD7-A09E-4339-8277-8207DA1AB08C}" presName="connectorText" presStyleLbl="sibTrans2D1" presStyleIdx="3" presStyleCnt="5"/>
      <dgm:spPr/>
    </dgm:pt>
    <dgm:pt modelId="{AD2B0816-1B0A-491D-9213-BE00E272B457}" type="pres">
      <dgm:prSet presAssocID="{4DEA3243-B840-47A5-AA57-71A6A09BBFE4}" presName="node" presStyleLbl="node1" presStyleIdx="4" presStyleCnt="5" custScaleX="91629" custScaleY="107475">
        <dgm:presLayoutVars>
          <dgm:bulletEnabled val="1"/>
        </dgm:presLayoutVars>
      </dgm:prSet>
      <dgm:spPr/>
    </dgm:pt>
    <dgm:pt modelId="{B2F92A7C-AAE9-42EE-AA68-B506EE966469}" type="pres">
      <dgm:prSet presAssocID="{17F58413-11A3-4EA9-AD2C-FC9C57621F69}" presName="sibTrans" presStyleLbl="sibTrans2D1" presStyleIdx="4" presStyleCnt="5"/>
      <dgm:spPr/>
    </dgm:pt>
    <dgm:pt modelId="{3AEDADD7-AD47-4EE1-B3E4-D01746E691C0}" type="pres">
      <dgm:prSet presAssocID="{17F58413-11A3-4EA9-AD2C-FC9C57621F69}" presName="connectorText" presStyleLbl="sibTrans2D1" presStyleIdx="4" presStyleCnt="5"/>
      <dgm:spPr/>
    </dgm:pt>
  </dgm:ptLst>
  <dgm:cxnLst>
    <dgm:cxn modelId="{2A853608-EBF2-4056-8D81-4ED4690BE099}" type="presOf" srcId="{CC6F9807-92DB-4F56-BC79-0702E79C6790}" destId="{1D062BCC-9C1B-4CDE-BCC8-9EB22FF2C012}" srcOrd="0" destOrd="0" presId="urn:microsoft.com/office/officeart/2005/8/layout/cycle7"/>
    <dgm:cxn modelId="{E437960A-54BC-4096-9EE0-0BF9FB1902FD}" srcId="{BA1211A2-6B64-44AA-8C24-AA552EC11256}" destId="{F5B79D7A-34CC-4BD9-B6AB-1945F58C5D5D}" srcOrd="3" destOrd="0" parTransId="{2C93D693-9344-447B-9B77-958D4B61CE12}" sibTransId="{EE2F1CD7-A09E-4339-8277-8207DA1AB08C}"/>
    <dgm:cxn modelId="{08A6ED27-C541-4518-8606-BA6F7CEB9C0B}" type="presOf" srcId="{BA1211A2-6B64-44AA-8C24-AA552EC11256}" destId="{55F3E91D-4475-48D3-A88E-116BED7EABAC}" srcOrd="0" destOrd="0" presId="urn:microsoft.com/office/officeart/2005/8/layout/cycle7"/>
    <dgm:cxn modelId="{430B3033-CB30-42FD-AFAC-58A75047F93C}" srcId="{BA1211A2-6B64-44AA-8C24-AA552EC11256}" destId="{9E821282-9FE9-49D1-AFFA-952A3F60AC7C}" srcOrd="0" destOrd="0" parTransId="{FA94297A-4E51-43AC-9FB5-66C78261CFA2}" sibTransId="{65C08A28-F226-4BEF-9C20-E175D817A20B}"/>
    <dgm:cxn modelId="{3835A943-832E-4CAD-83C9-9CA4735D9929}" type="presOf" srcId="{9E821282-9FE9-49D1-AFFA-952A3F60AC7C}" destId="{FCD23413-865C-4E4E-8CEA-A2E7A98AB2D4}" srcOrd="0" destOrd="0" presId="urn:microsoft.com/office/officeart/2005/8/layout/cycle7"/>
    <dgm:cxn modelId="{96891950-5A2A-475A-B5D4-42250FEE8A8D}" type="presOf" srcId="{4DEA3243-B840-47A5-AA57-71A6A09BBFE4}" destId="{AD2B0816-1B0A-491D-9213-BE00E272B457}" srcOrd="0" destOrd="0" presId="urn:microsoft.com/office/officeart/2005/8/layout/cycle7"/>
    <dgm:cxn modelId="{07D69859-715B-41A4-AEEC-03C65A9EC0B0}" type="presOf" srcId="{6E115869-BAC4-46BC-9252-8F0D76CA67B6}" destId="{A82D6014-4F4A-43BF-9B64-910F74663F94}" srcOrd="0" destOrd="0" presId="urn:microsoft.com/office/officeart/2005/8/layout/cycle7"/>
    <dgm:cxn modelId="{CF419E66-4E55-4223-BE6A-F797FDDC450A}" type="presOf" srcId="{F5B79D7A-34CC-4BD9-B6AB-1945F58C5D5D}" destId="{5508DC6A-0ACE-4560-94D2-15AC8D3DF2AE}" srcOrd="0" destOrd="0" presId="urn:microsoft.com/office/officeart/2005/8/layout/cycle7"/>
    <dgm:cxn modelId="{1350016A-3C0B-464D-9873-A62A78586743}" type="presOf" srcId="{AA1CB4F0-EE82-4CA8-A87D-8AFDDBD00D23}" destId="{D8E348BD-754B-4224-A913-3066B304DC41}" srcOrd="0" destOrd="0" presId="urn:microsoft.com/office/officeart/2005/8/layout/cycle7"/>
    <dgm:cxn modelId="{11FB6D79-C3B1-4FAF-BA93-866373DDA7A1}" type="presOf" srcId="{AA1CB4F0-EE82-4CA8-A87D-8AFDDBD00D23}" destId="{B39FFE7B-C902-421A-9A8C-628E6F49454E}" srcOrd="1" destOrd="0" presId="urn:microsoft.com/office/officeart/2005/8/layout/cycle7"/>
    <dgm:cxn modelId="{2D890991-418E-4C25-BA0E-CACCDDF898F6}" srcId="{BA1211A2-6B64-44AA-8C24-AA552EC11256}" destId="{F7AE7B46-7B25-46FB-8B5E-C53D33C0D7D7}" srcOrd="1" destOrd="0" parTransId="{21E57BDD-716F-4A12-8A56-757364EA67A1}" sibTransId="{AA1CB4F0-EE82-4CA8-A87D-8AFDDBD00D23}"/>
    <dgm:cxn modelId="{842BB194-0362-48E2-A18F-88C12EC74982}" type="presOf" srcId="{F7AE7B46-7B25-46FB-8B5E-C53D33C0D7D7}" destId="{1385BEE3-C128-4AAC-B7B7-C7A778F49197}" srcOrd="0" destOrd="0" presId="urn:microsoft.com/office/officeart/2005/8/layout/cycle7"/>
    <dgm:cxn modelId="{59ADF19C-C390-4DF8-A988-769744C747EC}" type="presOf" srcId="{65C08A28-F226-4BEF-9C20-E175D817A20B}" destId="{D26C580B-0621-418C-BD90-66D0D2772FBB}" srcOrd="1" destOrd="0" presId="urn:microsoft.com/office/officeart/2005/8/layout/cycle7"/>
    <dgm:cxn modelId="{77950FA0-A485-4E91-BDA7-3B591286CF53}" type="presOf" srcId="{17F58413-11A3-4EA9-AD2C-FC9C57621F69}" destId="{B2F92A7C-AAE9-42EE-AA68-B506EE966469}" srcOrd="0" destOrd="0" presId="urn:microsoft.com/office/officeart/2005/8/layout/cycle7"/>
    <dgm:cxn modelId="{AB937DB4-3D7F-415C-A1C4-8A4B926E56F1}" type="presOf" srcId="{EE2F1CD7-A09E-4339-8277-8207DA1AB08C}" destId="{C50CCE75-0E5F-4AF2-9156-0B7385045F4F}" srcOrd="0" destOrd="0" presId="urn:microsoft.com/office/officeart/2005/8/layout/cycle7"/>
    <dgm:cxn modelId="{5E1293C2-74A1-449D-BB6C-1133AC6A92A0}" srcId="{BA1211A2-6B64-44AA-8C24-AA552EC11256}" destId="{6E115869-BAC4-46BC-9252-8F0D76CA67B6}" srcOrd="2" destOrd="0" parTransId="{5400B1E8-50AA-4981-B526-C57226720457}" sibTransId="{CC6F9807-92DB-4F56-BC79-0702E79C6790}"/>
    <dgm:cxn modelId="{588A89CB-B6F4-4FCB-8159-7F3FBD0BEA0F}" type="presOf" srcId="{CC6F9807-92DB-4F56-BC79-0702E79C6790}" destId="{C03CEF0B-8D09-4BE7-8D55-A301D3570410}" srcOrd="1" destOrd="0" presId="urn:microsoft.com/office/officeart/2005/8/layout/cycle7"/>
    <dgm:cxn modelId="{012A32D6-FEAA-49BF-BC82-8C8A741A09DC}" srcId="{BA1211A2-6B64-44AA-8C24-AA552EC11256}" destId="{4DEA3243-B840-47A5-AA57-71A6A09BBFE4}" srcOrd="4" destOrd="0" parTransId="{2A247338-232D-4F86-8552-88FC5CC55EE0}" sibTransId="{17F58413-11A3-4EA9-AD2C-FC9C57621F69}"/>
    <dgm:cxn modelId="{80B957E6-567B-484E-A7BE-58D2A9F4B6CF}" type="presOf" srcId="{EE2F1CD7-A09E-4339-8277-8207DA1AB08C}" destId="{648D2109-DD04-4794-AB70-A3A19B0D9CF8}" srcOrd="1" destOrd="0" presId="urn:microsoft.com/office/officeart/2005/8/layout/cycle7"/>
    <dgm:cxn modelId="{6244C0EA-7CA9-438C-8D6D-6BFB9F92EEBD}" type="presOf" srcId="{65C08A28-F226-4BEF-9C20-E175D817A20B}" destId="{2C9F3B0B-51E0-4DE0-AD4C-27DEC5DBE6D0}" srcOrd="0" destOrd="0" presId="urn:microsoft.com/office/officeart/2005/8/layout/cycle7"/>
    <dgm:cxn modelId="{747CBEF7-4964-4DF3-840C-AE6CD241AC6E}" type="presOf" srcId="{17F58413-11A3-4EA9-AD2C-FC9C57621F69}" destId="{3AEDADD7-AD47-4EE1-B3E4-D01746E691C0}" srcOrd="1" destOrd="0" presId="urn:microsoft.com/office/officeart/2005/8/layout/cycle7"/>
    <dgm:cxn modelId="{A2272827-5636-44DD-8237-55F81B2B040B}" type="presParOf" srcId="{55F3E91D-4475-48D3-A88E-116BED7EABAC}" destId="{FCD23413-865C-4E4E-8CEA-A2E7A98AB2D4}" srcOrd="0" destOrd="0" presId="urn:microsoft.com/office/officeart/2005/8/layout/cycle7"/>
    <dgm:cxn modelId="{6C8F52F2-1E1C-4FE4-9DEC-4E5DF712695D}" type="presParOf" srcId="{55F3E91D-4475-48D3-A88E-116BED7EABAC}" destId="{2C9F3B0B-51E0-4DE0-AD4C-27DEC5DBE6D0}" srcOrd="1" destOrd="0" presId="urn:microsoft.com/office/officeart/2005/8/layout/cycle7"/>
    <dgm:cxn modelId="{AE5209D3-458B-4791-9598-13E757DDBEB3}" type="presParOf" srcId="{2C9F3B0B-51E0-4DE0-AD4C-27DEC5DBE6D0}" destId="{D26C580B-0621-418C-BD90-66D0D2772FBB}" srcOrd="0" destOrd="0" presId="urn:microsoft.com/office/officeart/2005/8/layout/cycle7"/>
    <dgm:cxn modelId="{F69FCFE3-20EA-404E-B2F2-E80F1E43D4E5}" type="presParOf" srcId="{55F3E91D-4475-48D3-A88E-116BED7EABAC}" destId="{1385BEE3-C128-4AAC-B7B7-C7A778F49197}" srcOrd="2" destOrd="0" presId="urn:microsoft.com/office/officeart/2005/8/layout/cycle7"/>
    <dgm:cxn modelId="{CB0B2502-BFC0-4BEE-8E3B-DECAC4CD1B29}" type="presParOf" srcId="{55F3E91D-4475-48D3-A88E-116BED7EABAC}" destId="{D8E348BD-754B-4224-A913-3066B304DC41}" srcOrd="3" destOrd="0" presId="urn:microsoft.com/office/officeart/2005/8/layout/cycle7"/>
    <dgm:cxn modelId="{EE3843A9-0860-4C56-9948-C54275933881}" type="presParOf" srcId="{D8E348BD-754B-4224-A913-3066B304DC41}" destId="{B39FFE7B-C902-421A-9A8C-628E6F49454E}" srcOrd="0" destOrd="0" presId="urn:microsoft.com/office/officeart/2005/8/layout/cycle7"/>
    <dgm:cxn modelId="{E568BCF6-6E73-4126-857D-45B7AB9BCE1F}" type="presParOf" srcId="{55F3E91D-4475-48D3-A88E-116BED7EABAC}" destId="{A82D6014-4F4A-43BF-9B64-910F74663F94}" srcOrd="4" destOrd="0" presId="urn:microsoft.com/office/officeart/2005/8/layout/cycle7"/>
    <dgm:cxn modelId="{C848D4D4-CA20-4258-B8CD-FBF712E5E938}" type="presParOf" srcId="{55F3E91D-4475-48D3-A88E-116BED7EABAC}" destId="{1D062BCC-9C1B-4CDE-BCC8-9EB22FF2C012}" srcOrd="5" destOrd="0" presId="urn:microsoft.com/office/officeart/2005/8/layout/cycle7"/>
    <dgm:cxn modelId="{61249E39-6BF6-41D6-B9FB-B56883C2BC89}" type="presParOf" srcId="{1D062BCC-9C1B-4CDE-BCC8-9EB22FF2C012}" destId="{C03CEF0B-8D09-4BE7-8D55-A301D3570410}" srcOrd="0" destOrd="0" presId="urn:microsoft.com/office/officeart/2005/8/layout/cycle7"/>
    <dgm:cxn modelId="{6A8282AA-1652-4EF6-9824-B5A88D42270C}" type="presParOf" srcId="{55F3E91D-4475-48D3-A88E-116BED7EABAC}" destId="{5508DC6A-0ACE-4560-94D2-15AC8D3DF2AE}" srcOrd="6" destOrd="0" presId="urn:microsoft.com/office/officeart/2005/8/layout/cycle7"/>
    <dgm:cxn modelId="{E9243A97-9F2A-4A5D-8720-79C33B0D451C}" type="presParOf" srcId="{55F3E91D-4475-48D3-A88E-116BED7EABAC}" destId="{C50CCE75-0E5F-4AF2-9156-0B7385045F4F}" srcOrd="7" destOrd="0" presId="urn:microsoft.com/office/officeart/2005/8/layout/cycle7"/>
    <dgm:cxn modelId="{7CAA2567-367A-4A7B-A145-418B3D14447B}" type="presParOf" srcId="{C50CCE75-0E5F-4AF2-9156-0B7385045F4F}" destId="{648D2109-DD04-4794-AB70-A3A19B0D9CF8}" srcOrd="0" destOrd="0" presId="urn:microsoft.com/office/officeart/2005/8/layout/cycle7"/>
    <dgm:cxn modelId="{17BDCFCF-E904-40DB-A41F-7D20B3CC060A}" type="presParOf" srcId="{55F3E91D-4475-48D3-A88E-116BED7EABAC}" destId="{AD2B0816-1B0A-491D-9213-BE00E272B457}" srcOrd="8" destOrd="0" presId="urn:microsoft.com/office/officeart/2005/8/layout/cycle7"/>
    <dgm:cxn modelId="{C1948F1C-6FE1-464C-9B70-735F938FA788}" type="presParOf" srcId="{55F3E91D-4475-48D3-A88E-116BED7EABAC}" destId="{B2F92A7C-AAE9-42EE-AA68-B506EE966469}" srcOrd="9" destOrd="0" presId="urn:microsoft.com/office/officeart/2005/8/layout/cycle7"/>
    <dgm:cxn modelId="{EADD52F0-59F1-483C-ACC4-93F0FB26936C}" type="presParOf" srcId="{B2F92A7C-AAE9-42EE-AA68-B506EE966469}" destId="{3AEDADD7-AD47-4EE1-B3E4-D01746E691C0}"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A07229-1CD5-4A4B-8E4F-BC9205A3BC57}" type="doc">
      <dgm:prSet loTypeId="urn:microsoft.com/office/officeart/2005/8/layout/vList6" loCatId="list" qsTypeId="urn:microsoft.com/office/officeart/2005/8/quickstyle/simple2" qsCatId="simple" csTypeId="urn:microsoft.com/office/officeart/2005/8/colors/accent5_2" csCatId="accent5" phldr="1"/>
      <dgm:spPr/>
      <dgm:t>
        <a:bodyPr/>
        <a:lstStyle/>
        <a:p>
          <a:endParaRPr lang="en-GB"/>
        </a:p>
      </dgm:t>
    </dgm:pt>
    <dgm:pt modelId="{8DE78351-A988-4215-934B-80BF9DEEF7B6}">
      <dgm:prSet phldrT="[Text]" phldr="0" custT="1"/>
      <dgm:spPr/>
      <dgm:t>
        <a:bodyPr/>
        <a:lstStyle/>
        <a:p>
          <a:r>
            <a:rPr lang="en-GB" sz="1600" b="1" dirty="0">
              <a:solidFill>
                <a:schemeClr val="bg1"/>
              </a:solidFill>
              <a:latin typeface="Arial" panose="020B0604020202020204" pitchFamily="34" charset="0"/>
              <a:cs typeface="Arial" panose="020B0604020202020204" pitchFamily="34" charset="0"/>
            </a:rPr>
            <a:t>Positive impact: </a:t>
          </a:r>
        </a:p>
      </dgm:t>
    </dgm:pt>
    <dgm:pt modelId="{8BF28117-68F0-4096-AFDD-08E051F0F365}" type="parTrans" cxnId="{53DAEA21-2754-4717-89DC-23F0BBE7B517}">
      <dgm:prSet/>
      <dgm:spPr/>
      <dgm:t>
        <a:bodyPr/>
        <a:lstStyle/>
        <a:p>
          <a:endParaRPr lang="en-GB"/>
        </a:p>
      </dgm:t>
    </dgm:pt>
    <dgm:pt modelId="{681FCA10-0962-468C-8D6D-5BBAA1C674C4}" type="sibTrans" cxnId="{53DAEA21-2754-4717-89DC-23F0BBE7B517}">
      <dgm:prSet/>
      <dgm:spPr/>
      <dgm:t>
        <a:bodyPr/>
        <a:lstStyle/>
        <a:p>
          <a:endParaRPr lang="en-GB"/>
        </a:p>
      </dgm:t>
    </dgm:pt>
    <dgm:pt modelId="{75583753-FD3E-4D8F-9628-F8A17309F8BE}">
      <dgm:prSet custT="1"/>
      <dgm:spPr/>
      <dgm:t>
        <a:bodyPr/>
        <a:lstStyle/>
        <a:p>
          <a:pPr>
            <a:buFont typeface="Arial" panose="020B0604020202020204" pitchFamily="34" charset="0"/>
            <a:buChar char="•"/>
          </a:pPr>
          <a:r>
            <a:rPr lang="en-US" sz="1200" b="1" dirty="0">
              <a:latin typeface="Arial" panose="020B0604020202020204" pitchFamily="34" charset="0"/>
              <a:cs typeface="Arial" panose="020B0604020202020204" pitchFamily="34" charset="0"/>
            </a:rPr>
            <a:t>Improved efficiency</a:t>
          </a:r>
          <a:r>
            <a:rPr lang="en-US" sz="1200" dirty="0">
              <a:latin typeface="Arial" panose="020B0604020202020204" pitchFamily="34" charset="0"/>
              <a:cs typeface="Arial" panose="020B0604020202020204" pitchFamily="34" charset="0"/>
            </a:rPr>
            <a:t> in managing appointments and prescriptions (Reidy et al., 2025)</a:t>
          </a:r>
          <a:endParaRPr lang="en-GB" sz="1400" dirty="0">
            <a:latin typeface="Arial" panose="020B0604020202020204" pitchFamily="34" charset="0"/>
            <a:cs typeface="Arial" panose="020B0604020202020204" pitchFamily="34" charset="0"/>
          </a:endParaRPr>
        </a:p>
      </dgm:t>
    </dgm:pt>
    <dgm:pt modelId="{079C1B71-C7C2-4CEC-80F1-F637BEC6E21A}" type="parTrans" cxnId="{E608A8E1-6B02-44A1-A854-C00E3BBE5899}">
      <dgm:prSet/>
      <dgm:spPr/>
      <dgm:t>
        <a:bodyPr/>
        <a:lstStyle/>
        <a:p>
          <a:endParaRPr lang="en-GB"/>
        </a:p>
      </dgm:t>
    </dgm:pt>
    <dgm:pt modelId="{D889FE64-9192-458D-878F-21ED7999B651}" type="sibTrans" cxnId="{E608A8E1-6B02-44A1-A854-C00E3BBE5899}">
      <dgm:prSet/>
      <dgm:spPr/>
      <dgm:t>
        <a:bodyPr/>
        <a:lstStyle/>
        <a:p>
          <a:endParaRPr lang="en-GB"/>
        </a:p>
      </dgm:t>
    </dgm:pt>
    <dgm:pt modelId="{9B51960D-0C39-4B1B-BADC-A49FC9BAB597}">
      <dgm:prSet custT="1"/>
      <dgm:spPr/>
      <dgm:t>
        <a:bodyPr/>
        <a:lstStyle/>
        <a:p>
          <a:pPr>
            <a:buFont typeface="Arial" panose="020B0604020202020204" pitchFamily="34" charset="0"/>
            <a:buChar char="•"/>
          </a:pPr>
          <a:endParaRPr lang="en-US" sz="1200" dirty="0">
            <a:latin typeface="Arial" panose="020B0604020202020204" pitchFamily="34" charset="0"/>
            <a:cs typeface="Arial" panose="020B0604020202020204" pitchFamily="34" charset="0"/>
          </a:endParaRPr>
        </a:p>
      </dgm:t>
    </dgm:pt>
    <dgm:pt modelId="{62318AFB-0ED6-4740-8A6A-7079D28202B0}" type="parTrans" cxnId="{DBD119CD-F104-40BE-BC1D-720DF9032583}">
      <dgm:prSet/>
      <dgm:spPr/>
      <dgm:t>
        <a:bodyPr/>
        <a:lstStyle/>
        <a:p>
          <a:endParaRPr lang="en-GB"/>
        </a:p>
      </dgm:t>
    </dgm:pt>
    <dgm:pt modelId="{9F49F468-24AB-4E02-844E-F5EF42CBB39E}" type="sibTrans" cxnId="{DBD119CD-F104-40BE-BC1D-720DF9032583}">
      <dgm:prSet/>
      <dgm:spPr/>
      <dgm:t>
        <a:bodyPr/>
        <a:lstStyle/>
        <a:p>
          <a:endParaRPr lang="en-GB"/>
        </a:p>
      </dgm:t>
    </dgm:pt>
    <dgm:pt modelId="{C5F276A8-1897-4B68-AE99-5DE011E799E0}">
      <dgm:prSet custT="1"/>
      <dgm:spPr/>
      <dgm:t>
        <a:bodyPr/>
        <a:lstStyle/>
        <a:p>
          <a:r>
            <a:rPr lang="en-US" sz="1200" dirty="0">
              <a:latin typeface="Arial" panose="020B0604020202020204" pitchFamily="34" charset="0"/>
              <a:cs typeface="Arial" panose="020B0604020202020204" pitchFamily="34" charset="0"/>
            </a:rPr>
            <a:t>Reduces </a:t>
          </a:r>
          <a:r>
            <a:rPr lang="en-US" sz="1200" b="1" dirty="0">
              <a:latin typeface="Arial" panose="020B0604020202020204" pitchFamily="34" charset="0"/>
              <a:cs typeface="Arial" panose="020B0604020202020204" pitchFamily="34" charset="0"/>
            </a:rPr>
            <a:t>administrative burden</a:t>
          </a:r>
          <a:r>
            <a:rPr lang="en-US" sz="1200" dirty="0">
              <a:latin typeface="Arial" panose="020B0604020202020204" pitchFamily="34" charset="0"/>
              <a:cs typeface="Arial" panose="020B0604020202020204" pitchFamily="34" charset="0"/>
            </a:rPr>
            <a:t> on staff, allowing healthcare professionals to focus more on patient care</a:t>
          </a:r>
        </a:p>
      </dgm:t>
    </dgm:pt>
    <dgm:pt modelId="{522CD1A7-8D62-40E9-A729-9B9B08E9C483}" type="parTrans" cxnId="{9EE43C67-3B64-4E90-A750-AECD3E091FD4}">
      <dgm:prSet/>
      <dgm:spPr/>
      <dgm:t>
        <a:bodyPr/>
        <a:lstStyle/>
        <a:p>
          <a:endParaRPr lang="en-GB"/>
        </a:p>
      </dgm:t>
    </dgm:pt>
    <dgm:pt modelId="{8C35F261-975D-4559-B84D-F4F2D6C9715D}" type="sibTrans" cxnId="{9EE43C67-3B64-4E90-A750-AECD3E091FD4}">
      <dgm:prSet/>
      <dgm:spPr/>
      <dgm:t>
        <a:bodyPr/>
        <a:lstStyle/>
        <a:p>
          <a:endParaRPr lang="en-GB"/>
        </a:p>
      </dgm:t>
    </dgm:pt>
    <dgm:pt modelId="{8EFBF5B9-937A-45B2-9081-940317B251A3}">
      <dgm:prSet custT="1"/>
      <dgm:spPr/>
      <dgm:t>
        <a:bodyPr/>
        <a:lstStyle/>
        <a:p>
          <a:r>
            <a:rPr lang="en-US" sz="1600" b="1" dirty="0">
              <a:solidFill>
                <a:schemeClr val="bg1"/>
              </a:solidFill>
              <a:latin typeface="Arial" panose="020B0604020202020204" pitchFamily="34" charset="0"/>
              <a:cs typeface="Arial" panose="020B0604020202020204" pitchFamily="34" charset="0"/>
            </a:rPr>
            <a:t>Challenges:</a:t>
          </a:r>
        </a:p>
      </dgm:t>
    </dgm:pt>
    <dgm:pt modelId="{AEFC5F5A-D578-43F0-91EC-075A0B140B2E}" type="parTrans" cxnId="{476B19B3-5157-4D0F-8E25-6D73465798CE}">
      <dgm:prSet/>
      <dgm:spPr/>
      <dgm:t>
        <a:bodyPr/>
        <a:lstStyle/>
        <a:p>
          <a:endParaRPr lang="en-GB"/>
        </a:p>
      </dgm:t>
    </dgm:pt>
    <dgm:pt modelId="{64DBCB3C-596C-4F59-973B-8D68997EFA37}" type="sibTrans" cxnId="{476B19B3-5157-4D0F-8E25-6D73465798CE}">
      <dgm:prSet/>
      <dgm:spPr/>
      <dgm:t>
        <a:bodyPr/>
        <a:lstStyle/>
        <a:p>
          <a:endParaRPr lang="en-GB"/>
        </a:p>
      </dgm:t>
    </dgm:pt>
    <dgm:pt modelId="{8E8EECCC-038E-4CC2-B005-53C3BA1CCEA7}">
      <dgm:prSet custT="1"/>
      <dgm:spPr/>
      <dgm:t>
        <a:bodyPr/>
        <a:lstStyle/>
        <a:p>
          <a:endParaRPr lang="en-GB" sz="1200" dirty="0"/>
        </a:p>
      </dgm:t>
    </dgm:pt>
    <dgm:pt modelId="{9A711605-7002-4746-9575-7E756E7E96B1}" type="parTrans" cxnId="{61CAEEFC-67A6-4C7E-95AC-7CE063CD7F29}">
      <dgm:prSet/>
      <dgm:spPr/>
      <dgm:t>
        <a:bodyPr/>
        <a:lstStyle/>
        <a:p>
          <a:endParaRPr lang="en-GB"/>
        </a:p>
      </dgm:t>
    </dgm:pt>
    <dgm:pt modelId="{E5311194-C9A5-4A57-8773-A2D655B52C64}" type="sibTrans" cxnId="{61CAEEFC-67A6-4C7E-95AC-7CE063CD7F29}">
      <dgm:prSet/>
      <dgm:spPr/>
      <dgm:t>
        <a:bodyPr/>
        <a:lstStyle/>
        <a:p>
          <a:endParaRPr lang="en-GB"/>
        </a:p>
      </dgm:t>
    </dgm:pt>
    <dgm:pt modelId="{BE85D174-87BD-4634-A924-40515FBA2B7C}">
      <dgm:prSet custT="1"/>
      <dgm:spPr/>
      <dgm:t>
        <a:bodyPr/>
        <a:lstStyle/>
        <a:p>
          <a:r>
            <a:rPr lang="en-US" sz="1200" b="1" dirty="0">
              <a:latin typeface="Arial" panose="020B0604020202020204" pitchFamily="34" charset="0"/>
              <a:cs typeface="Arial" panose="020B0604020202020204" pitchFamily="34" charset="0"/>
            </a:rPr>
            <a:t>Digital skills gap</a:t>
          </a:r>
          <a:r>
            <a:rPr lang="en-US" sz="1200" dirty="0">
              <a:latin typeface="Arial" panose="020B0604020202020204" pitchFamily="34" charset="0"/>
              <a:cs typeface="Arial" panose="020B0604020202020204" pitchFamily="34" charset="0"/>
            </a:rPr>
            <a:t> among older or less tech-savvy staff.</a:t>
          </a:r>
        </a:p>
      </dgm:t>
    </dgm:pt>
    <dgm:pt modelId="{4E5F3DC5-C5A1-4849-85EE-A506EF9902D1}" type="parTrans" cxnId="{7EEE8173-2822-4399-8863-8557C173BC34}">
      <dgm:prSet/>
      <dgm:spPr/>
      <dgm:t>
        <a:bodyPr/>
        <a:lstStyle/>
        <a:p>
          <a:endParaRPr lang="en-GB"/>
        </a:p>
      </dgm:t>
    </dgm:pt>
    <dgm:pt modelId="{5B51E764-96C8-4633-8B0A-3D72C523A17B}" type="sibTrans" cxnId="{7EEE8173-2822-4399-8863-8557C173BC34}">
      <dgm:prSet/>
      <dgm:spPr/>
      <dgm:t>
        <a:bodyPr/>
        <a:lstStyle/>
        <a:p>
          <a:endParaRPr lang="en-GB"/>
        </a:p>
      </dgm:t>
    </dgm:pt>
    <dgm:pt modelId="{8FCF9B44-6445-4B50-8D04-2362EFCF36A5}">
      <dgm:prSet custT="1"/>
      <dgm:spPr/>
      <dgm:t>
        <a:bodyPr/>
        <a:lstStyle/>
        <a:p>
          <a:r>
            <a:rPr lang="en-US" sz="1600" b="1" dirty="0">
              <a:solidFill>
                <a:schemeClr val="bg1"/>
              </a:solidFill>
              <a:latin typeface="Arial" panose="020B0604020202020204" pitchFamily="34" charset="0"/>
              <a:cs typeface="Arial" panose="020B0604020202020204" pitchFamily="34" charset="0"/>
            </a:rPr>
            <a:t>Barrier-Solution Example:</a:t>
          </a:r>
          <a:endParaRPr lang="en-US" sz="1600" dirty="0">
            <a:solidFill>
              <a:schemeClr val="bg1"/>
            </a:solidFill>
            <a:latin typeface="Arial" panose="020B0604020202020204" pitchFamily="34" charset="0"/>
            <a:cs typeface="Arial" panose="020B0604020202020204" pitchFamily="34" charset="0"/>
          </a:endParaRPr>
        </a:p>
      </dgm:t>
    </dgm:pt>
    <dgm:pt modelId="{19C8B1B4-94D3-4E1C-87C5-9B047777A3B2}" type="parTrans" cxnId="{AD42B09F-B059-4AC3-B770-0E50ACD077EB}">
      <dgm:prSet/>
      <dgm:spPr/>
      <dgm:t>
        <a:bodyPr/>
        <a:lstStyle/>
        <a:p>
          <a:endParaRPr lang="en-GB"/>
        </a:p>
      </dgm:t>
    </dgm:pt>
    <dgm:pt modelId="{29F87008-1E90-4567-82A9-6C16330F9A42}" type="sibTrans" cxnId="{AD42B09F-B059-4AC3-B770-0E50ACD077EB}">
      <dgm:prSet/>
      <dgm:spPr/>
      <dgm:t>
        <a:bodyPr/>
        <a:lstStyle/>
        <a:p>
          <a:endParaRPr lang="en-GB"/>
        </a:p>
      </dgm:t>
    </dgm:pt>
    <dgm:pt modelId="{C840AB21-FBC7-4F09-BC79-5FE5B9DEC152}">
      <dgm:prSet custT="1"/>
      <dgm:spPr/>
      <dgm:t>
        <a:bodyPr/>
        <a:lstStyle/>
        <a:p>
          <a:endParaRPr lang="en-GB" sz="1200" dirty="0">
            <a:latin typeface="Arial" panose="020B0604020202020204" pitchFamily="34" charset="0"/>
            <a:cs typeface="Arial" panose="020B0604020202020204" pitchFamily="34" charset="0"/>
          </a:endParaRPr>
        </a:p>
      </dgm:t>
    </dgm:pt>
    <dgm:pt modelId="{139F5E24-3594-422E-B786-E3F52AD5E77F}" type="parTrans" cxnId="{B9CBA57B-5A16-4A9D-986C-532F49B762C8}">
      <dgm:prSet/>
      <dgm:spPr/>
      <dgm:t>
        <a:bodyPr/>
        <a:lstStyle/>
        <a:p>
          <a:endParaRPr lang="en-GB"/>
        </a:p>
      </dgm:t>
    </dgm:pt>
    <dgm:pt modelId="{89FCED53-CF37-4F24-A132-8E93A401FC43}" type="sibTrans" cxnId="{B9CBA57B-5A16-4A9D-986C-532F49B762C8}">
      <dgm:prSet/>
      <dgm:spPr/>
      <dgm:t>
        <a:bodyPr/>
        <a:lstStyle/>
        <a:p>
          <a:endParaRPr lang="en-GB"/>
        </a:p>
      </dgm:t>
    </dgm:pt>
    <dgm:pt modelId="{CFC711C7-1AEE-471C-AC11-B7AD4F464B6B}">
      <dgm:prSet custT="1"/>
      <dgm:spPr/>
      <dgm:t>
        <a:bodyPr/>
        <a:lstStyle/>
        <a:p>
          <a:r>
            <a:rPr lang="en-US" sz="1200" b="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Barrier:</a:t>
          </a:r>
          <a:r>
            <a:rPr lang="en-US" sz="1200" b="0" dirty="0">
              <a:latin typeface="Arial" panose="020B0604020202020204" pitchFamily="34" charset="0"/>
              <a:cs typeface="Arial" panose="020B0604020202020204" pitchFamily="34" charset="0"/>
            </a:rPr>
            <a:t> Lack of digital training</a:t>
          </a:r>
          <a:endParaRPr lang="en-GB" sz="1200" b="0" dirty="0"/>
        </a:p>
      </dgm:t>
    </dgm:pt>
    <dgm:pt modelId="{5559964D-BFA6-4719-B0FD-3BD1D100C5A4}" type="parTrans" cxnId="{7CD9C2E7-4143-47CB-AB71-9296E30C4602}">
      <dgm:prSet/>
      <dgm:spPr/>
      <dgm:t>
        <a:bodyPr/>
        <a:lstStyle/>
        <a:p>
          <a:endParaRPr lang="en-GB"/>
        </a:p>
      </dgm:t>
    </dgm:pt>
    <dgm:pt modelId="{581C6529-BE4F-4E0C-B64A-FB2B0E7A8533}" type="sibTrans" cxnId="{7CD9C2E7-4143-47CB-AB71-9296E30C4602}">
      <dgm:prSet/>
      <dgm:spPr/>
      <dgm:t>
        <a:bodyPr/>
        <a:lstStyle/>
        <a:p>
          <a:endParaRPr lang="en-GB"/>
        </a:p>
      </dgm:t>
    </dgm:pt>
    <dgm:pt modelId="{B63F658D-FA69-48DD-8E13-CF2A5B817862}">
      <dgm:prSet custT="1"/>
      <dgm:spPr/>
      <dgm:t>
        <a:bodyPr/>
        <a:lstStyle/>
        <a:p>
          <a:endParaRPr lang="en-GB" sz="1200" dirty="0"/>
        </a:p>
      </dgm:t>
    </dgm:pt>
    <dgm:pt modelId="{FE349F2D-022F-42AD-BF10-F71C7D76B948}" type="parTrans" cxnId="{98011221-E1E4-4147-9DAE-483DCA6F30C7}">
      <dgm:prSet/>
      <dgm:spPr/>
      <dgm:t>
        <a:bodyPr/>
        <a:lstStyle/>
        <a:p>
          <a:endParaRPr lang="en-GB"/>
        </a:p>
      </dgm:t>
    </dgm:pt>
    <dgm:pt modelId="{18CF62D1-714E-45C4-A0DE-31FB1FCA2E44}" type="sibTrans" cxnId="{98011221-E1E4-4147-9DAE-483DCA6F30C7}">
      <dgm:prSet/>
      <dgm:spPr/>
      <dgm:t>
        <a:bodyPr/>
        <a:lstStyle/>
        <a:p>
          <a:endParaRPr lang="en-GB"/>
        </a:p>
      </dgm:t>
    </dgm:pt>
    <dgm:pt modelId="{196B1672-1146-44DA-9921-DE6B60407AEB}">
      <dgm:prSet custT="1"/>
      <dgm:spPr/>
      <dgm:t>
        <a:bodyPr/>
        <a:lstStyle/>
        <a:p>
          <a:r>
            <a:rPr lang="en-US" sz="1200" b="1" dirty="0">
              <a:latin typeface="Arial" panose="020B0604020202020204" pitchFamily="34" charset="0"/>
              <a:cs typeface="Arial" panose="020B0604020202020204" pitchFamily="34" charset="0"/>
            </a:rPr>
            <a:t>Solution:</a:t>
          </a:r>
          <a:r>
            <a:rPr lang="en-US" sz="1200" b="0" dirty="0">
              <a:latin typeface="Arial" panose="020B0604020202020204" pitchFamily="34" charset="0"/>
              <a:cs typeface="Arial" panose="020B0604020202020204" pitchFamily="34" charset="0"/>
            </a:rPr>
            <a:t> Protected CPD time for staff to learn how to use the NHS App effectively.</a:t>
          </a:r>
          <a:endParaRPr lang="en-GB" sz="1200" b="0" dirty="0">
            <a:latin typeface="Arial" panose="020B0604020202020204" pitchFamily="34" charset="0"/>
            <a:cs typeface="Arial" panose="020B0604020202020204" pitchFamily="34" charset="0"/>
          </a:endParaRPr>
        </a:p>
      </dgm:t>
    </dgm:pt>
    <dgm:pt modelId="{9A1C00DD-9428-4B11-B3FC-B83B35A5BACD}" type="parTrans" cxnId="{C449E221-9661-47FB-A2D6-3956EF43C2AB}">
      <dgm:prSet/>
      <dgm:spPr/>
      <dgm:t>
        <a:bodyPr/>
        <a:lstStyle/>
        <a:p>
          <a:endParaRPr lang="en-GB"/>
        </a:p>
      </dgm:t>
    </dgm:pt>
    <dgm:pt modelId="{6F7F1178-571E-4B69-94C0-5E7CB0B3C32A}" type="sibTrans" cxnId="{C449E221-9661-47FB-A2D6-3956EF43C2AB}">
      <dgm:prSet/>
      <dgm:spPr/>
      <dgm:t>
        <a:bodyPr/>
        <a:lstStyle/>
        <a:p>
          <a:endParaRPr lang="en-GB"/>
        </a:p>
      </dgm:t>
    </dgm:pt>
    <dgm:pt modelId="{68220C15-434D-4FB3-81EC-A6BEF2C79697}" type="pres">
      <dgm:prSet presAssocID="{8EA07229-1CD5-4A4B-8E4F-BC9205A3BC57}" presName="Name0" presStyleCnt="0">
        <dgm:presLayoutVars>
          <dgm:dir/>
          <dgm:animLvl val="lvl"/>
          <dgm:resizeHandles/>
        </dgm:presLayoutVars>
      </dgm:prSet>
      <dgm:spPr/>
    </dgm:pt>
    <dgm:pt modelId="{3F08F7FC-71F7-4944-8284-4940A16D70D4}" type="pres">
      <dgm:prSet presAssocID="{8DE78351-A988-4215-934B-80BF9DEEF7B6}" presName="linNode" presStyleCnt="0"/>
      <dgm:spPr/>
    </dgm:pt>
    <dgm:pt modelId="{212CB54E-30C1-4CAC-85A1-03203E7D39DE}" type="pres">
      <dgm:prSet presAssocID="{8DE78351-A988-4215-934B-80BF9DEEF7B6}" presName="parentShp" presStyleLbl="node1" presStyleIdx="0" presStyleCnt="3">
        <dgm:presLayoutVars>
          <dgm:bulletEnabled val="1"/>
        </dgm:presLayoutVars>
      </dgm:prSet>
      <dgm:spPr/>
    </dgm:pt>
    <dgm:pt modelId="{8CED3659-3B9E-47D2-84DA-46E619036A45}" type="pres">
      <dgm:prSet presAssocID="{8DE78351-A988-4215-934B-80BF9DEEF7B6}" presName="childShp" presStyleLbl="bgAccFollowNode1" presStyleIdx="0" presStyleCnt="3">
        <dgm:presLayoutVars>
          <dgm:bulletEnabled val="1"/>
        </dgm:presLayoutVars>
      </dgm:prSet>
      <dgm:spPr/>
    </dgm:pt>
    <dgm:pt modelId="{4088206A-2F57-48CC-8217-0615D3990677}" type="pres">
      <dgm:prSet presAssocID="{681FCA10-0962-468C-8D6D-5BBAA1C674C4}" presName="spacing" presStyleCnt="0"/>
      <dgm:spPr/>
    </dgm:pt>
    <dgm:pt modelId="{4BD96D00-0CB4-4432-832A-A594990D310B}" type="pres">
      <dgm:prSet presAssocID="{8EFBF5B9-937A-45B2-9081-940317B251A3}" presName="linNode" presStyleCnt="0"/>
      <dgm:spPr/>
    </dgm:pt>
    <dgm:pt modelId="{F2D6D9C1-DA0A-422C-BED9-8CC558659BB6}" type="pres">
      <dgm:prSet presAssocID="{8EFBF5B9-937A-45B2-9081-940317B251A3}" presName="parentShp" presStyleLbl="node1" presStyleIdx="1" presStyleCnt="3">
        <dgm:presLayoutVars>
          <dgm:bulletEnabled val="1"/>
        </dgm:presLayoutVars>
      </dgm:prSet>
      <dgm:spPr/>
    </dgm:pt>
    <dgm:pt modelId="{AAFDE330-F0EB-4FA7-81A4-A6952D471A2B}" type="pres">
      <dgm:prSet presAssocID="{8EFBF5B9-937A-45B2-9081-940317B251A3}" presName="childShp" presStyleLbl="bgAccFollowNode1" presStyleIdx="1" presStyleCnt="3">
        <dgm:presLayoutVars>
          <dgm:bulletEnabled val="1"/>
        </dgm:presLayoutVars>
      </dgm:prSet>
      <dgm:spPr/>
    </dgm:pt>
    <dgm:pt modelId="{5717CFE2-1900-4DE8-918C-55DD75766A06}" type="pres">
      <dgm:prSet presAssocID="{64DBCB3C-596C-4F59-973B-8D68997EFA37}" presName="spacing" presStyleCnt="0"/>
      <dgm:spPr/>
    </dgm:pt>
    <dgm:pt modelId="{6541E6C2-F8FF-473D-9755-9304D9E828AB}" type="pres">
      <dgm:prSet presAssocID="{8FCF9B44-6445-4B50-8D04-2362EFCF36A5}" presName="linNode" presStyleCnt="0"/>
      <dgm:spPr/>
    </dgm:pt>
    <dgm:pt modelId="{8BF4B6B4-9738-4D8A-995B-E58C0126A187}" type="pres">
      <dgm:prSet presAssocID="{8FCF9B44-6445-4B50-8D04-2362EFCF36A5}" presName="parentShp" presStyleLbl="node1" presStyleIdx="2" presStyleCnt="3">
        <dgm:presLayoutVars>
          <dgm:bulletEnabled val="1"/>
        </dgm:presLayoutVars>
      </dgm:prSet>
      <dgm:spPr/>
    </dgm:pt>
    <dgm:pt modelId="{A7D68A38-C416-4862-8B6B-3E97260739F4}" type="pres">
      <dgm:prSet presAssocID="{8FCF9B44-6445-4B50-8D04-2362EFCF36A5}" presName="childShp" presStyleLbl="bgAccFollowNode1" presStyleIdx="2" presStyleCnt="3">
        <dgm:presLayoutVars>
          <dgm:bulletEnabled val="1"/>
        </dgm:presLayoutVars>
      </dgm:prSet>
      <dgm:spPr/>
    </dgm:pt>
  </dgm:ptLst>
  <dgm:cxnLst>
    <dgm:cxn modelId="{082F9202-43EE-4BBD-A2BD-607F6DA147FE}" type="presOf" srcId="{75583753-FD3E-4D8F-9628-F8A17309F8BE}" destId="{8CED3659-3B9E-47D2-84DA-46E619036A45}" srcOrd="0" destOrd="0" presId="urn:microsoft.com/office/officeart/2005/8/layout/vList6"/>
    <dgm:cxn modelId="{3802A80C-B735-4440-BE53-DACE46632585}" type="presOf" srcId="{8FCF9B44-6445-4B50-8D04-2362EFCF36A5}" destId="{8BF4B6B4-9738-4D8A-995B-E58C0126A187}" srcOrd="0" destOrd="0" presId="urn:microsoft.com/office/officeart/2005/8/layout/vList6"/>
    <dgm:cxn modelId="{A073200E-A6A9-4968-A4BD-593253CAC40C}" type="presOf" srcId="{8EA07229-1CD5-4A4B-8E4F-BC9205A3BC57}" destId="{68220C15-434D-4FB3-81EC-A6BEF2C79697}" srcOrd="0" destOrd="0" presId="urn:microsoft.com/office/officeart/2005/8/layout/vList6"/>
    <dgm:cxn modelId="{98011221-E1E4-4147-9DAE-483DCA6F30C7}" srcId="{8FCF9B44-6445-4B50-8D04-2362EFCF36A5}" destId="{B63F658D-FA69-48DD-8E13-CF2A5B817862}" srcOrd="3" destOrd="0" parTransId="{FE349F2D-022F-42AD-BF10-F71C7D76B948}" sibTransId="{18CF62D1-714E-45C4-A0DE-31FB1FCA2E44}"/>
    <dgm:cxn modelId="{C449E221-9661-47FB-A2D6-3956EF43C2AB}" srcId="{8FCF9B44-6445-4B50-8D04-2362EFCF36A5}" destId="{196B1672-1146-44DA-9921-DE6B60407AEB}" srcOrd="2" destOrd="0" parTransId="{9A1C00DD-9428-4B11-B3FC-B83B35A5BACD}" sibTransId="{6F7F1178-571E-4B69-94C0-5E7CB0B3C32A}"/>
    <dgm:cxn modelId="{53DAEA21-2754-4717-89DC-23F0BBE7B517}" srcId="{8EA07229-1CD5-4A4B-8E4F-BC9205A3BC57}" destId="{8DE78351-A988-4215-934B-80BF9DEEF7B6}" srcOrd="0" destOrd="0" parTransId="{8BF28117-68F0-4096-AFDD-08E051F0F365}" sibTransId="{681FCA10-0962-468C-8D6D-5BBAA1C674C4}"/>
    <dgm:cxn modelId="{7446E32A-C0A7-455E-A31A-7133E6140E46}" type="presOf" srcId="{B63F658D-FA69-48DD-8E13-CF2A5B817862}" destId="{A7D68A38-C416-4862-8B6B-3E97260739F4}" srcOrd="0" destOrd="3" presId="urn:microsoft.com/office/officeart/2005/8/layout/vList6"/>
    <dgm:cxn modelId="{F24C5B57-1241-445F-8550-F708E68A4466}" type="presOf" srcId="{BE85D174-87BD-4634-A924-40515FBA2B7C}" destId="{AAFDE330-F0EB-4FA7-81A4-A6952D471A2B}" srcOrd="0" destOrd="1" presId="urn:microsoft.com/office/officeart/2005/8/layout/vList6"/>
    <dgm:cxn modelId="{9EE43C67-3B64-4E90-A750-AECD3E091FD4}" srcId="{8DE78351-A988-4215-934B-80BF9DEEF7B6}" destId="{C5F276A8-1897-4B68-AE99-5DE011E799E0}" srcOrd="1" destOrd="0" parTransId="{522CD1A7-8D62-40E9-A729-9B9B08E9C483}" sibTransId="{8C35F261-975D-4559-B84D-F4F2D6C9715D}"/>
    <dgm:cxn modelId="{7EEE8173-2822-4399-8863-8557C173BC34}" srcId="{8EFBF5B9-937A-45B2-9081-940317B251A3}" destId="{BE85D174-87BD-4634-A924-40515FBA2B7C}" srcOrd="1" destOrd="0" parTransId="{4E5F3DC5-C5A1-4849-85EE-A506EF9902D1}" sibTransId="{5B51E764-96C8-4633-8B0A-3D72C523A17B}"/>
    <dgm:cxn modelId="{B9CBA57B-5A16-4A9D-986C-532F49B762C8}" srcId="{8FCF9B44-6445-4B50-8D04-2362EFCF36A5}" destId="{C840AB21-FBC7-4F09-BC79-5FE5B9DEC152}" srcOrd="0" destOrd="0" parTransId="{139F5E24-3594-422E-B786-E3F52AD5E77F}" sibTransId="{89FCED53-CF37-4F24-A132-8E93A401FC43}"/>
    <dgm:cxn modelId="{BFFEA57D-769F-4791-AB5A-D0D7282DD131}" type="presOf" srcId="{C840AB21-FBC7-4F09-BC79-5FE5B9DEC152}" destId="{A7D68A38-C416-4862-8B6B-3E97260739F4}" srcOrd="0" destOrd="0" presId="urn:microsoft.com/office/officeart/2005/8/layout/vList6"/>
    <dgm:cxn modelId="{44AA499C-8AB6-4491-9B76-B5ACF26FF696}" type="presOf" srcId="{CFC711C7-1AEE-471C-AC11-B7AD4F464B6B}" destId="{A7D68A38-C416-4862-8B6B-3E97260739F4}" srcOrd="0" destOrd="1" presId="urn:microsoft.com/office/officeart/2005/8/layout/vList6"/>
    <dgm:cxn modelId="{AD42B09F-B059-4AC3-B770-0E50ACD077EB}" srcId="{8EA07229-1CD5-4A4B-8E4F-BC9205A3BC57}" destId="{8FCF9B44-6445-4B50-8D04-2362EFCF36A5}" srcOrd="2" destOrd="0" parTransId="{19C8B1B4-94D3-4E1C-87C5-9B047777A3B2}" sibTransId="{29F87008-1E90-4567-82A9-6C16330F9A42}"/>
    <dgm:cxn modelId="{DF4285A2-31E8-4408-A9B0-F88E7040354A}" type="presOf" srcId="{9B51960D-0C39-4B1B-BADC-A49FC9BAB597}" destId="{8CED3659-3B9E-47D2-84DA-46E619036A45}" srcOrd="0" destOrd="2" presId="urn:microsoft.com/office/officeart/2005/8/layout/vList6"/>
    <dgm:cxn modelId="{A44C26A6-9FF3-44F3-9A60-70135FF6D01F}" type="presOf" srcId="{8DE78351-A988-4215-934B-80BF9DEEF7B6}" destId="{212CB54E-30C1-4CAC-85A1-03203E7D39DE}" srcOrd="0" destOrd="0" presId="urn:microsoft.com/office/officeart/2005/8/layout/vList6"/>
    <dgm:cxn modelId="{F0B7EDAC-4AAE-40A8-B309-77F6BA661D03}" type="presOf" srcId="{196B1672-1146-44DA-9921-DE6B60407AEB}" destId="{A7D68A38-C416-4862-8B6B-3E97260739F4}" srcOrd="0" destOrd="2" presId="urn:microsoft.com/office/officeart/2005/8/layout/vList6"/>
    <dgm:cxn modelId="{476B19B3-5157-4D0F-8E25-6D73465798CE}" srcId="{8EA07229-1CD5-4A4B-8E4F-BC9205A3BC57}" destId="{8EFBF5B9-937A-45B2-9081-940317B251A3}" srcOrd="1" destOrd="0" parTransId="{AEFC5F5A-D578-43F0-91EC-075A0B140B2E}" sibTransId="{64DBCB3C-596C-4F59-973B-8D68997EFA37}"/>
    <dgm:cxn modelId="{4612B7B6-5917-447B-B4BC-FD681A58F6B9}" type="presOf" srcId="{8EFBF5B9-937A-45B2-9081-940317B251A3}" destId="{F2D6D9C1-DA0A-422C-BED9-8CC558659BB6}" srcOrd="0" destOrd="0" presId="urn:microsoft.com/office/officeart/2005/8/layout/vList6"/>
    <dgm:cxn modelId="{3EDBC8CB-1328-40B6-8150-6E94B1E932D9}" type="presOf" srcId="{8E8EECCC-038E-4CC2-B005-53C3BA1CCEA7}" destId="{AAFDE330-F0EB-4FA7-81A4-A6952D471A2B}" srcOrd="0" destOrd="0" presId="urn:microsoft.com/office/officeart/2005/8/layout/vList6"/>
    <dgm:cxn modelId="{DBD119CD-F104-40BE-BC1D-720DF9032583}" srcId="{8DE78351-A988-4215-934B-80BF9DEEF7B6}" destId="{9B51960D-0C39-4B1B-BADC-A49FC9BAB597}" srcOrd="2" destOrd="0" parTransId="{62318AFB-0ED6-4740-8A6A-7079D28202B0}" sibTransId="{9F49F468-24AB-4E02-844E-F5EF42CBB39E}"/>
    <dgm:cxn modelId="{7DE39CD8-4FBF-44DA-8E9A-756B9825B83C}" type="presOf" srcId="{C5F276A8-1897-4B68-AE99-5DE011E799E0}" destId="{8CED3659-3B9E-47D2-84DA-46E619036A45}" srcOrd="0" destOrd="1" presId="urn:microsoft.com/office/officeart/2005/8/layout/vList6"/>
    <dgm:cxn modelId="{E608A8E1-6B02-44A1-A854-C00E3BBE5899}" srcId="{8DE78351-A988-4215-934B-80BF9DEEF7B6}" destId="{75583753-FD3E-4D8F-9628-F8A17309F8BE}" srcOrd="0" destOrd="0" parTransId="{079C1B71-C7C2-4CEC-80F1-F637BEC6E21A}" sibTransId="{D889FE64-9192-458D-878F-21ED7999B651}"/>
    <dgm:cxn modelId="{7CD9C2E7-4143-47CB-AB71-9296E30C4602}" srcId="{8FCF9B44-6445-4B50-8D04-2362EFCF36A5}" destId="{CFC711C7-1AEE-471C-AC11-B7AD4F464B6B}" srcOrd="1" destOrd="0" parTransId="{5559964D-BFA6-4719-B0FD-3BD1D100C5A4}" sibTransId="{581C6529-BE4F-4E0C-B64A-FB2B0E7A8533}"/>
    <dgm:cxn modelId="{61CAEEFC-67A6-4C7E-95AC-7CE063CD7F29}" srcId="{8EFBF5B9-937A-45B2-9081-940317B251A3}" destId="{8E8EECCC-038E-4CC2-B005-53C3BA1CCEA7}" srcOrd="0" destOrd="0" parTransId="{9A711605-7002-4746-9575-7E756E7E96B1}" sibTransId="{E5311194-C9A5-4A57-8773-A2D655B52C64}"/>
    <dgm:cxn modelId="{9D85E53E-ED3B-422B-B2C1-10BFA0E550EE}" type="presParOf" srcId="{68220C15-434D-4FB3-81EC-A6BEF2C79697}" destId="{3F08F7FC-71F7-4944-8284-4940A16D70D4}" srcOrd="0" destOrd="0" presId="urn:microsoft.com/office/officeart/2005/8/layout/vList6"/>
    <dgm:cxn modelId="{A7FCAFD9-872C-4D44-97EA-5B311B1FB375}" type="presParOf" srcId="{3F08F7FC-71F7-4944-8284-4940A16D70D4}" destId="{212CB54E-30C1-4CAC-85A1-03203E7D39DE}" srcOrd="0" destOrd="0" presId="urn:microsoft.com/office/officeart/2005/8/layout/vList6"/>
    <dgm:cxn modelId="{8A6B1701-D4DE-4E66-9C0C-7E904F6E298E}" type="presParOf" srcId="{3F08F7FC-71F7-4944-8284-4940A16D70D4}" destId="{8CED3659-3B9E-47D2-84DA-46E619036A45}" srcOrd="1" destOrd="0" presId="urn:microsoft.com/office/officeart/2005/8/layout/vList6"/>
    <dgm:cxn modelId="{A20A872D-7F43-4076-8F22-B706EAE750E0}" type="presParOf" srcId="{68220C15-434D-4FB3-81EC-A6BEF2C79697}" destId="{4088206A-2F57-48CC-8217-0615D3990677}" srcOrd="1" destOrd="0" presId="urn:microsoft.com/office/officeart/2005/8/layout/vList6"/>
    <dgm:cxn modelId="{9C084380-98C5-4A2E-9A98-BA1D1D380F1A}" type="presParOf" srcId="{68220C15-434D-4FB3-81EC-A6BEF2C79697}" destId="{4BD96D00-0CB4-4432-832A-A594990D310B}" srcOrd="2" destOrd="0" presId="urn:microsoft.com/office/officeart/2005/8/layout/vList6"/>
    <dgm:cxn modelId="{E72CC3AD-600F-43EB-9BBB-599A8C3E26F5}" type="presParOf" srcId="{4BD96D00-0CB4-4432-832A-A594990D310B}" destId="{F2D6D9C1-DA0A-422C-BED9-8CC558659BB6}" srcOrd="0" destOrd="0" presId="urn:microsoft.com/office/officeart/2005/8/layout/vList6"/>
    <dgm:cxn modelId="{BD02DCF3-1A0E-45EE-9BAE-BCE280B2D6C4}" type="presParOf" srcId="{4BD96D00-0CB4-4432-832A-A594990D310B}" destId="{AAFDE330-F0EB-4FA7-81A4-A6952D471A2B}" srcOrd="1" destOrd="0" presId="urn:microsoft.com/office/officeart/2005/8/layout/vList6"/>
    <dgm:cxn modelId="{DA8E15EA-E328-4BFC-B429-C00125115F2B}" type="presParOf" srcId="{68220C15-434D-4FB3-81EC-A6BEF2C79697}" destId="{5717CFE2-1900-4DE8-918C-55DD75766A06}" srcOrd="3" destOrd="0" presId="urn:microsoft.com/office/officeart/2005/8/layout/vList6"/>
    <dgm:cxn modelId="{399C613E-2239-4130-BC89-A4D5639C1F05}" type="presParOf" srcId="{68220C15-434D-4FB3-81EC-A6BEF2C79697}" destId="{6541E6C2-F8FF-473D-9755-9304D9E828AB}" srcOrd="4" destOrd="0" presId="urn:microsoft.com/office/officeart/2005/8/layout/vList6"/>
    <dgm:cxn modelId="{3C0C8401-7E14-4387-A7A0-273E5976D218}" type="presParOf" srcId="{6541E6C2-F8FF-473D-9755-9304D9E828AB}" destId="{8BF4B6B4-9738-4D8A-995B-E58C0126A187}" srcOrd="0" destOrd="0" presId="urn:microsoft.com/office/officeart/2005/8/layout/vList6"/>
    <dgm:cxn modelId="{23A367F2-2D59-419E-9839-D7ACEE55F659}" type="presParOf" srcId="{6541E6C2-F8FF-473D-9755-9304D9E828AB}" destId="{A7D68A38-C416-4862-8B6B-3E97260739F4}"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4C2319-D704-4F94-ABD7-6462CB5562E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6B1D476-FEA5-413D-9221-EB6081E40BE8}">
      <dgm:prSet custT="1"/>
      <dgm:spPr/>
      <dgm:t>
        <a:bodyPr/>
        <a:lstStyle/>
        <a:p>
          <a:r>
            <a:rPr lang="en-US" sz="1200" b="1" dirty="0">
              <a:solidFill>
                <a:schemeClr val="bg1"/>
              </a:solidFill>
              <a:latin typeface="Arial" panose="020B0604020202020204" pitchFamily="34" charset="0"/>
              <a:cs typeface="Arial" panose="020B0604020202020204" pitchFamily="34" charset="0"/>
            </a:rPr>
            <a:t>Positive Impacts:</a:t>
          </a:r>
          <a:endParaRPr lang="en-US" sz="1200" dirty="0">
            <a:solidFill>
              <a:schemeClr val="bg1"/>
            </a:solidFill>
            <a:latin typeface="Arial" panose="020B0604020202020204" pitchFamily="34" charset="0"/>
            <a:cs typeface="Arial" panose="020B0604020202020204" pitchFamily="34" charset="0"/>
          </a:endParaRPr>
        </a:p>
      </dgm:t>
    </dgm:pt>
    <dgm:pt modelId="{8EBAB36D-481E-476A-9304-38FAF44833E8}" type="parTrans" cxnId="{50F9D4C5-CA57-4AA5-B489-39482F596382}">
      <dgm:prSet/>
      <dgm:spPr/>
      <dgm:t>
        <a:bodyPr/>
        <a:lstStyle/>
        <a:p>
          <a:endParaRPr lang="en-GB"/>
        </a:p>
      </dgm:t>
    </dgm:pt>
    <dgm:pt modelId="{C3998539-D49B-49DD-8688-9DEA664B5473}" type="sibTrans" cxnId="{50F9D4C5-CA57-4AA5-B489-39482F596382}">
      <dgm:prSet/>
      <dgm:spPr/>
      <dgm:t>
        <a:bodyPr/>
        <a:lstStyle/>
        <a:p>
          <a:endParaRPr lang="en-GB"/>
        </a:p>
      </dgm:t>
    </dgm:pt>
    <dgm:pt modelId="{B64F75C9-26C0-4F32-BE71-EB09CC07191E}">
      <dgm:prSet custT="1"/>
      <dgm:spPr/>
      <dgm:t>
        <a:bodyPr/>
        <a:lstStyle/>
        <a:p>
          <a:r>
            <a:rPr lang="en-US" sz="1200" b="0" dirty="0">
              <a:latin typeface="Arial" panose="020B0604020202020204" pitchFamily="34" charset="0"/>
              <a:cs typeface="Arial" panose="020B0604020202020204" pitchFamily="34" charset="0"/>
            </a:rPr>
            <a:t>Improved access to health services.</a:t>
          </a:r>
        </a:p>
      </dgm:t>
    </dgm:pt>
    <dgm:pt modelId="{B1F3A644-D46C-439A-9AC0-CFE98A131DF5}" type="parTrans" cxnId="{A93644A2-E30C-4A31-A05E-49AA131D6180}">
      <dgm:prSet/>
      <dgm:spPr/>
      <dgm:t>
        <a:bodyPr/>
        <a:lstStyle/>
        <a:p>
          <a:endParaRPr lang="en-GB"/>
        </a:p>
      </dgm:t>
    </dgm:pt>
    <dgm:pt modelId="{3A414AAB-A0D1-473B-BCDE-D50D717ECE2F}" type="sibTrans" cxnId="{A93644A2-E30C-4A31-A05E-49AA131D6180}">
      <dgm:prSet/>
      <dgm:spPr/>
      <dgm:t>
        <a:bodyPr/>
        <a:lstStyle/>
        <a:p>
          <a:endParaRPr lang="en-GB"/>
        </a:p>
      </dgm:t>
    </dgm:pt>
    <dgm:pt modelId="{8E87D54E-8D74-40C1-977F-D6111E9F4970}">
      <dgm:prSet custT="1"/>
      <dgm:spPr/>
      <dgm:t>
        <a:bodyPr/>
        <a:lstStyle/>
        <a:p>
          <a:r>
            <a:rPr lang="en-US" sz="1200" b="0" dirty="0">
              <a:latin typeface="Arial" panose="020B0604020202020204" pitchFamily="34" charset="0"/>
              <a:cs typeface="Arial" panose="020B0604020202020204" pitchFamily="34" charset="0"/>
            </a:rPr>
            <a:t>Better management of health records.</a:t>
          </a:r>
        </a:p>
      </dgm:t>
    </dgm:pt>
    <dgm:pt modelId="{7ECA88C2-7A43-4C6F-82A0-4BD0AA167557}" type="parTrans" cxnId="{393581D8-8D57-4A15-AD59-26A0499956DF}">
      <dgm:prSet/>
      <dgm:spPr/>
      <dgm:t>
        <a:bodyPr/>
        <a:lstStyle/>
        <a:p>
          <a:endParaRPr lang="en-GB"/>
        </a:p>
      </dgm:t>
    </dgm:pt>
    <dgm:pt modelId="{1BE12181-33E9-4EED-84DF-79355E3A13C6}" type="sibTrans" cxnId="{393581D8-8D57-4A15-AD59-26A0499956DF}">
      <dgm:prSet/>
      <dgm:spPr/>
      <dgm:t>
        <a:bodyPr/>
        <a:lstStyle/>
        <a:p>
          <a:endParaRPr lang="en-GB"/>
        </a:p>
      </dgm:t>
    </dgm:pt>
    <dgm:pt modelId="{FB2AD02B-EBA4-4CE8-A8FD-5C4A5441CF70}">
      <dgm:prSet custT="1"/>
      <dgm:spPr/>
      <dgm:t>
        <a:bodyPr/>
        <a:lstStyle/>
        <a:p>
          <a:r>
            <a:rPr lang="en-US" sz="1200" b="1" dirty="0">
              <a:solidFill>
                <a:schemeClr val="bg1"/>
              </a:solidFill>
              <a:latin typeface="Arial" panose="020B0604020202020204" pitchFamily="34" charset="0"/>
              <a:cs typeface="Arial" panose="020B0604020202020204" pitchFamily="34" charset="0"/>
            </a:rPr>
            <a:t>Challenges:</a:t>
          </a:r>
          <a:endParaRPr lang="en-US" sz="1200" dirty="0">
            <a:solidFill>
              <a:schemeClr val="bg1"/>
            </a:solidFill>
            <a:latin typeface="Arial" panose="020B0604020202020204" pitchFamily="34" charset="0"/>
            <a:cs typeface="Arial" panose="020B0604020202020204" pitchFamily="34" charset="0"/>
          </a:endParaRPr>
        </a:p>
      </dgm:t>
    </dgm:pt>
    <dgm:pt modelId="{7B626B97-A7DA-4B3C-B82B-4544BE8A1278}" type="parTrans" cxnId="{EDEBFBEB-24B4-41A9-8792-3ED3D2A76F8A}">
      <dgm:prSet/>
      <dgm:spPr/>
      <dgm:t>
        <a:bodyPr/>
        <a:lstStyle/>
        <a:p>
          <a:endParaRPr lang="en-GB"/>
        </a:p>
      </dgm:t>
    </dgm:pt>
    <dgm:pt modelId="{F9FC80D6-D1D4-4765-9DCE-7FDBEBC18FBB}" type="sibTrans" cxnId="{EDEBFBEB-24B4-41A9-8792-3ED3D2A76F8A}">
      <dgm:prSet/>
      <dgm:spPr/>
      <dgm:t>
        <a:bodyPr/>
        <a:lstStyle/>
        <a:p>
          <a:endParaRPr lang="en-GB"/>
        </a:p>
      </dgm:t>
    </dgm:pt>
    <dgm:pt modelId="{CC53B0B1-F9E4-4995-943F-F25B2299E955}">
      <dgm:prSet custT="1"/>
      <dgm:spPr/>
      <dgm:t>
        <a:bodyPr/>
        <a:lstStyle/>
        <a:p>
          <a:r>
            <a:rPr lang="en-US" sz="1200" b="1" dirty="0">
              <a:latin typeface="Arial" panose="020B0604020202020204" pitchFamily="34" charset="0"/>
              <a:cs typeface="Arial" panose="020B0604020202020204" pitchFamily="34" charset="0"/>
            </a:rPr>
            <a:t>Data privacy concerns</a:t>
          </a:r>
          <a:r>
            <a:rPr lang="en-US" sz="1200" dirty="0">
              <a:latin typeface="Arial" panose="020B0604020202020204" pitchFamily="34" charset="0"/>
              <a:cs typeface="Arial" panose="020B0604020202020204" pitchFamily="34" charset="0"/>
            </a:rPr>
            <a:t> – Ensuring personal health information is secure (GDPR)</a:t>
          </a:r>
          <a:endParaRPr lang="en-US" sz="1900" dirty="0">
            <a:latin typeface="Arial" panose="020B0604020202020204" pitchFamily="34" charset="0"/>
            <a:cs typeface="Arial" panose="020B0604020202020204" pitchFamily="34" charset="0"/>
          </a:endParaRPr>
        </a:p>
      </dgm:t>
    </dgm:pt>
    <dgm:pt modelId="{34B8BE31-2A7C-47BD-AB7B-D7394FD5DAB7}" type="parTrans" cxnId="{3F2D9024-C368-4B45-A0D2-99A0A8B6257C}">
      <dgm:prSet/>
      <dgm:spPr/>
      <dgm:t>
        <a:bodyPr/>
        <a:lstStyle/>
        <a:p>
          <a:endParaRPr lang="en-GB"/>
        </a:p>
      </dgm:t>
    </dgm:pt>
    <dgm:pt modelId="{5DDD9EC3-1048-4515-BA29-9AA2A19BBA0F}" type="sibTrans" cxnId="{3F2D9024-C368-4B45-A0D2-99A0A8B6257C}">
      <dgm:prSet/>
      <dgm:spPr/>
      <dgm:t>
        <a:bodyPr/>
        <a:lstStyle/>
        <a:p>
          <a:endParaRPr lang="en-GB"/>
        </a:p>
      </dgm:t>
    </dgm:pt>
    <dgm:pt modelId="{5D379A9C-7DFC-4F6E-BA5F-169668BFD56E}">
      <dgm:prSet custT="1"/>
      <dgm:spPr/>
      <dgm:t>
        <a:bodyPr/>
        <a:lstStyle/>
        <a:p>
          <a:endParaRPr lang="en-GB" sz="1200" dirty="0"/>
        </a:p>
      </dgm:t>
    </dgm:pt>
    <dgm:pt modelId="{F95538C1-55EC-4E45-8A5A-EEF4F6028F2F}" type="parTrans" cxnId="{44BB2674-B7C0-4393-A1B7-DD54A23E67A6}">
      <dgm:prSet/>
      <dgm:spPr/>
      <dgm:t>
        <a:bodyPr/>
        <a:lstStyle/>
        <a:p>
          <a:endParaRPr lang="en-GB"/>
        </a:p>
      </dgm:t>
    </dgm:pt>
    <dgm:pt modelId="{DF54BA4D-B17F-4715-A021-11A31B31CFE7}" type="sibTrans" cxnId="{44BB2674-B7C0-4393-A1B7-DD54A23E67A6}">
      <dgm:prSet/>
      <dgm:spPr/>
      <dgm:t>
        <a:bodyPr/>
        <a:lstStyle/>
        <a:p>
          <a:endParaRPr lang="en-GB"/>
        </a:p>
      </dgm:t>
    </dgm:pt>
    <dgm:pt modelId="{AD1981DF-8620-4B34-81D4-5FA280562DEE}">
      <dgm:prSet custT="1"/>
      <dgm:spPr/>
      <dgm:t>
        <a:bodyPr/>
        <a:lstStyle/>
        <a:p>
          <a:r>
            <a:rPr lang="en-US" sz="1200" b="1" dirty="0">
              <a:solidFill>
                <a:schemeClr val="bg1"/>
              </a:solidFill>
              <a:latin typeface="Arial" panose="020B0604020202020204" pitchFamily="34" charset="0"/>
              <a:cs typeface="Arial" panose="020B0604020202020204" pitchFamily="34" charset="0"/>
            </a:rPr>
            <a:t>Barrier</a:t>
          </a:r>
          <a:r>
            <a:rPr lang="en-US" sz="1200" b="0" dirty="0">
              <a:solidFill>
                <a:schemeClr val="bg1"/>
              </a:solidFill>
              <a:latin typeface="Arial" panose="020B0604020202020204" pitchFamily="34" charset="0"/>
              <a:cs typeface="Arial" panose="020B0604020202020204" pitchFamily="34" charset="0"/>
            </a:rPr>
            <a:t>: Security risks with personal health data.</a:t>
          </a:r>
        </a:p>
      </dgm:t>
    </dgm:pt>
    <dgm:pt modelId="{2D1DC5A1-042A-4F78-97BA-7ED15F1B904E}" type="parTrans" cxnId="{7F2435C2-7201-4BCB-83C3-709685ACFE49}">
      <dgm:prSet/>
      <dgm:spPr/>
      <dgm:t>
        <a:bodyPr/>
        <a:lstStyle/>
        <a:p>
          <a:endParaRPr lang="en-GB"/>
        </a:p>
      </dgm:t>
    </dgm:pt>
    <dgm:pt modelId="{1CB863DB-B3AB-4700-960A-AAFA1C5FB4E8}" type="sibTrans" cxnId="{7F2435C2-7201-4BCB-83C3-709685ACFE49}">
      <dgm:prSet/>
      <dgm:spPr/>
      <dgm:t>
        <a:bodyPr/>
        <a:lstStyle/>
        <a:p>
          <a:endParaRPr lang="en-GB"/>
        </a:p>
      </dgm:t>
    </dgm:pt>
    <dgm:pt modelId="{4A48A69E-D6EA-400D-BE7F-0E5A55E0527B}">
      <dgm:prSet custT="1"/>
      <dgm:spPr/>
      <dgm:t>
        <a:bodyPr/>
        <a:lstStyle/>
        <a:p>
          <a:r>
            <a:rPr lang="en-US" sz="1200" b="1" dirty="0">
              <a:solidFill>
                <a:schemeClr val="bg1"/>
              </a:solidFill>
              <a:latin typeface="Arial" panose="020B0604020202020204" pitchFamily="34" charset="0"/>
              <a:cs typeface="Arial" panose="020B0604020202020204" pitchFamily="34" charset="0"/>
            </a:rPr>
            <a:t>Solution: </a:t>
          </a:r>
          <a:r>
            <a:rPr lang="en-US" sz="1200" b="0" dirty="0">
              <a:solidFill>
                <a:schemeClr val="bg1"/>
              </a:solidFill>
              <a:latin typeface="Arial" panose="020B0604020202020204" pitchFamily="34" charset="0"/>
              <a:cs typeface="Arial" panose="020B0604020202020204" pitchFamily="34" charset="0"/>
            </a:rPr>
            <a:t>Enhanced encryption and data protection protocols</a:t>
          </a:r>
          <a:endParaRPr lang="en-GB" sz="1200" b="0" dirty="0"/>
        </a:p>
      </dgm:t>
    </dgm:pt>
    <dgm:pt modelId="{36C4533F-D1AF-41D9-AAF4-92A50511B8E7}" type="parTrans" cxnId="{F23FD52F-75CE-4DCE-AE57-FA98D06562BC}">
      <dgm:prSet/>
      <dgm:spPr/>
      <dgm:t>
        <a:bodyPr/>
        <a:lstStyle/>
        <a:p>
          <a:endParaRPr lang="en-GB"/>
        </a:p>
      </dgm:t>
    </dgm:pt>
    <dgm:pt modelId="{0F3EF76C-0323-48CF-85D2-44D2314C4D9A}" type="sibTrans" cxnId="{F23FD52F-75CE-4DCE-AE57-FA98D06562BC}">
      <dgm:prSet/>
      <dgm:spPr/>
      <dgm:t>
        <a:bodyPr/>
        <a:lstStyle/>
        <a:p>
          <a:endParaRPr lang="en-GB"/>
        </a:p>
      </dgm:t>
    </dgm:pt>
    <dgm:pt modelId="{AA1F00EB-5249-41A3-B417-306571421C46}">
      <dgm:prSet phldrT="[Text]" custT="1"/>
      <dgm:spPr/>
      <dgm:t>
        <a:bodyPr/>
        <a:lstStyle/>
        <a:p>
          <a:r>
            <a:rPr lang="en-GB" sz="1200" b="1" dirty="0">
              <a:solidFill>
                <a:schemeClr val="bg1"/>
              </a:solidFill>
              <a:latin typeface="Arial" panose="020B0604020202020204" pitchFamily="34" charset="0"/>
              <a:cs typeface="Arial" panose="020B0604020202020204" pitchFamily="34" charset="0"/>
            </a:rPr>
            <a:t>Barrier- Solution examples: </a:t>
          </a:r>
        </a:p>
      </dgm:t>
    </dgm:pt>
    <dgm:pt modelId="{18F6BF05-3C6F-4CC3-A714-644BA57267C6}" type="sibTrans" cxnId="{04E0D886-9F9B-4CAA-BE94-ACEDEB5BEEA7}">
      <dgm:prSet/>
      <dgm:spPr/>
      <dgm:t>
        <a:bodyPr/>
        <a:lstStyle/>
        <a:p>
          <a:endParaRPr lang="en-GB"/>
        </a:p>
      </dgm:t>
    </dgm:pt>
    <dgm:pt modelId="{4FF8B76F-609D-4340-BF60-403DD9DE9EDC}" type="parTrans" cxnId="{04E0D886-9F9B-4CAA-BE94-ACEDEB5BEEA7}">
      <dgm:prSet/>
      <dgm:spPr/>
      <dgm:t>
        <a:bodyPr/>
        <a:lstStyle/>
        <a:p>
          <a:endParaRPr lang="en-GB"/>
        </a:p>
      </dgm:t>
    </dgm:pt>
    <dgm:pt modelId="{B74AB2D9-E27E-4C85-9170-682DDDE76EC8}" type="pres">
      <dgm:prSet presAssocID="{714C2319-D704-4F94-ABD7-6462CB5562EF}" presName="linear" presStyleCnt="0">
        <dgm:presLayoutVars>
          <dgm:dir/>
          <dgm:animLvl val="lvl"/>
          <dgm:resizeHandles val="exact"/>
        </dgm:presLayoutVars>
      </dgm:prSet>
      <dgm:spPr/>
    </dgm:pt>
    <dgm:pt modelId="{AB3445E9-BA5A-4197-8A26-52E17ABABBC5}" type="pres">
      <dgm:prSet presAssocID="{E6B1D476-FEA5-413D-9221-EB6081E40BE8}" presName="parentLin" presStyleCnt="0"/>
      <dgm:spPr/>
    </dgm:pt>
    <dgm:pt modelId="{0B989BC0-7F9E-414D-A7C0-C21673619AFA}" type="pres">
      <dgm:prSet presAssocID="{E6B1D476-FEA5-413D-9221-EB6081E40BE8}" presName="parentLeftMargin" presStyleLbl="node1" presStyleIdx="0" presStyleCnt="3"/>
      <dgm:spPr/>
    </dgm:pt>
    <dgm:pt modelId="{EC024C23-19D5-41C9-811F-60CCB4602C1B}" type="pres">
      <dgm:prSet presAssocID="{E6B1D476-FEA5-413D-9221-EB6081E40BE8}" presName="parentText" presStyleLbl="node1" presStyleIdx="0" presStyleCnt="3" custScaleY="178318" custLinFactNeighborX="-5322" custLinFactNeighborY="33772">
        <dgm:presLayoutVars>
          <dgm:chMax val="0"/>
          <dgm:bulletEnabled val="1"/>
        </dgm:presLayoutVars>
      </dgm:prSet>
      <dgm:spPr/>
    </dgm:pt>
    <dgm:pt modelId="{94167FDB-6883-4ABD-8835-391BC583D553}" type="pres">
      <dgm:prSet presAssocID="{E6B1D476-FEA5-413D-9221-EB6081E40BE8}" presName="negativeSpace" presStyleCnt="0"/>
      <dgm:spPr/>
    </dgm:pt>
    <dgm:pt modelId="{E848937B-259B-45F9-A5C5-028A5FA21FB9}" type="pres">
      <dgm:prSet presAssocID="{E6B1D476-FEA5-413D-9221-EB6081E40BE8}" presName="childText" presStyleLbl="conFgAcc1" presStyleIdx="0" presStyleCnt="3" custScaleY="83939" custLinFactY="25014" custLinFactNeighborY="100000">
        <dgm:presLayoutVars>
          <dgm:bulletEnabled val="1"/>
        </dgm:presLayoutVars>
      </dgm:prSet>
      <dgm:spPr/>
    </dgm:pt>
    <dgm:pt modelId="{19907148-386C-4CDF-A1C6-69B664436855}" type="pres">
      <dgm:prSet presAssocID="{C3998539-D49B-49DD-8688-9DEA664B5473}" presName="spaceBetweenRectangles" presStyleCnt="0"/>
      <dgm:spPr/>
    </dgm:pt>
    <dgm:pt modelId="{AB5A17AF-19D1-4087-9E34-8607CA20E2AE}" type="pres">
      <dgm:prSet presAssocID="{FB2AD02B-EBA4-4CE8-A8FD-5C4A5441CF70}" presName="parentLin" presStyleCnt="0"/>
      <dgm:spPr/>
    </dgm:pt>
    <dgm:pt modelId="{B86D0E7C-5774-4B30-BB38-2662C4675A72}" type="pres">
      <dgm:prSet presAssocID="{FB2AD02B-EBA4-4CE8-A8FD-5C4A5441CF70}" presName="parentLeftMargin" presStyleLbl="node1" presStyleIdx="0" presStyleCnt="3"/>
      <dgm:spPr/>
    </dgm:pt>
    <dgm:pt modelId="{22978F34-C174-4F2B-BA48-7023E6F06181}" type="pres">
      <dgm:prSet presAssocID="{FB2AD02B-EBA4-4CE8-A8FD-5C4A5441CF70}" presName="parentText" presStyleLbl="node1" presStyleIdx="1" presStyleCnt="3" custScaleY="165187" custLinFactNeighborX="-13933" custLinFactNeighborY="23310">
        <dgm:presLayoutVars>
          <dgm:chMax val="0"/>
          <dgm:bulletEnabled val="1"/>
        </dgm:presLayoutVars>
      </dgm:prSet>
      <dgm:spPr/>
    </dgm:pt>
    <dgm:pt modelId="{86F5F5B1-F28F-4AB9-8D38-709CE32825E5}" type="pres">
      <dgm:prSet presAssocID="{FB2AD02B-EBA4-4CE8-A8FD-5C4A5441CF70}" presName="negativeSpace" presStyleCnt="0"/>
      <dgm:spPr/>
    </dgm:pt>
    <dgm:pt modelId="{33E28092-C51A-4F98-B73F-ED7B8F5E24D3}" type="pres">
      <dgm:prSet presAssocID="{FB2AD02B-EBA4-4CE8-A8FD-5C4A5441CF70}" presName="childText" presStyleLbl="conFgAcc1" presStyleIdx="1" presStyleCnt="3" custLinFactY="8385" custLinFactNeighborY="100000">
        <dgm:presLayoutVars>
          <dgm:bulletEnabled val="1"/>
        </dgm:presLayoutVars>
      </dgm:prSet>
      <dgm:spPr/>
    </dgm:pt>
    <dgm:pt modelId="{BB24D729-0874-41C9-A318-83072303B2EA}" type="pres">
      <dgm:prSet presAssocID="{F9FC80D6-D1D4-4765-9DCE-7FDBEBC18FBB}" presName="spaceBetweenRectangles" presStyleCnt="0"/>
      <dgm:spPr/>
    </dgm:pt>
    <dgm:pt modelId="{FB161F41-002C-427F-A018-44E0661ECACC}" type="pres">
      <dgm:prSet presAssocID="{AA1F00EB-5249-41A3-B417-306571421C46}" presName="parentLin" presStyleCnt="0"/>
      <dgm:spPr/>
    </dgm:pt>
    <dgm:pt modelId="{5F228962-745F-4FA4-8DD1-957B2CDF6AB5}" type="pres">
      <dgm:prSet presAssocID="{AA1F00EB-5249-41A3-B417-306571421C46}" presName="parentLeftMargin" presStyleLbl="node1" presStyleIdx="1" presStyleCnt="3"/>
      <dgm:spPr/>
    </dgm:pt>
    <dgm:pt modelId="{6E02EAE7-29D0-4B40-8DF3-4EE1A88F3622}" type="pres">
      <dgm:prSet presAssocID="{AA1F00EB-5249-41A3-B417-306571421C46}" presName="parentText" presStyleLbl="node1" presStyleIdx="2" presStyleCnt="3" custScaleY="161532" custLinFactNeighborX="-38317" custLinFactNeighborY="-5006">
        <dgm:presLayoutVars>
          <dgm:chMax val="0"/>
          <dgm:bulletEnabled val="1"/>
        </dgm:presLayoutVars>
      </dgm:prSet>
      <dgm:spPr/>
    </dgm:pt>
    <dgm:pt modelId="{9194462E-7E60-4722-9C1B-94F19AD7409F}" type="pres">
      <dgm:prSet presAssocID="{AA1F00EB-5249-41A3-B417-306571421C46}" presName="negativeSpace" presStyleCnt="0"/>
      <dgm:spPr/>
    </dgm:pt>
    <dgm:pt modelId="{310595BF-EC10-4E5F-A600-68BD32F7BB32}" type="pres">
      <dgm:prSet presAssocID="{AA1F00EB-5249-41A3-B417-306571421C46}" presName="childText" presStyleLbl="conFgAcc1" presStyleIdx="2" presStyleCnt="3" custScaleY="84739" custLinFactNeighborY="-27503">
        <dgm:presLayoutVars>
          <dgm:bulletEnabled val="1"/>
        </dgm:presLayoutVars>
      </dgm:prSet>
      <dgm:spPr/>
    </dgm:pt>
  </dgm:ptLst>
  <dgm:cxnLst>
    <dgm:cxn modelId="{9A787B06-F5C3-4064-821B-520E6B60A4A3}" type="presOf" srcId="{FB2AD02B-EBA4-4CE8-A8FD-5C4A5441CF70}" destId="{22978F34-C174-4F2B-BA48-7023E6F06181}" srcOrd="1" destOrd="0" presId="urn:microsoft.com/office/officeart/2005/8/layout/list1"/>
    <dgm:cxn modelId="{3F2D9024-C368-4B45-A0D2-99A0A8B6257C}" srcId="{FB2AD02B-EBA4-4CE8-A8FD-5C4A5441CF70}" destId="{CC53B0B1-F9E4-4995-943F-F25B2299E955}" srcOrd="0" destOrd="0" parTransId="{34B8BE31-2A7C-47BD-AB7B-D7394FD5DAB7}" sibTransId="{5DDD9EC3-1048-4515-BA29-9AA2A19BBA0F}"/>
    <dgm:cxn modelId="{F23FD52F-75CE-4DCE-AE57-FA98D06562BC}" srcId="{AA1F00EB-5249-41A3-B417-306571421C46}" destId="{4A48A69E-D6EA-400D-BE7F-0E5A55E0527B}" srcOrd="2" destOrd="0" parTransId="{36C4533F-D1AF-41D9-AAF4-92A50511B8E7}" sibTransId="{0F3EF76C-0323-48CF-85D2-44D2314C4D9A}"/>
    <dgm:cxn modelId="{0B5FFC67-C7EC-4402-81DB-46164522949D}" type="presOf" srcId="{FB2AD02B-EBA4-4CE8-A8FD-5C4A5441CF70}" destId="{B86D0E7C-5774-4B30-BB38-2662C4675A72}" srcOrd="0" destOrd="0" presId="urn:microsoft.com/office/officeart/2005/8/layout/list1"/>
    <dgm:cxn modelId="{44BB2674-B7C0-4393-A1B7-DD54A23E67A6}" srcId="{AA1F00EB-5249-41A3-B417-306571421C46}" destId="{5D379A9C-7DFC-4F6E-BA5F-169668BFD56E}" srcOrd="0" destOrd="0" parTransId="{F95538C1-55EC-4E45-8A5A-EEF4F6028F2F}" sibTransId="{DF54BA4D-B17F-4715-A021-11A31B31CFE7}"/>
    <dgm:cxn modelId="{3035677D-EDA3-490E-9DA4-3307C701202F}" type="presOf" srcId="{E6B1D476-FEA5-413D-9221-EB6081E40BE8}" destId="{0B989BC0-7F9E-414D-A7C0-C21673619AFA}" srcOrd="0" destOrd="0" presId="urn:microsoft.com/office/officeart/2005/8/layout/list1"/>
    <dgm:cxn modelId="{04E0D886-9F9B-4CAA-BE94-ACEDEB5BEEA7}" srcId="{714C2319-D704-4F94-ABD7-6462CB5562EF}" destId="{AA1F00EB-5249-41A3-B417-306571421C46}" srcOrd="2" destOrd="0" parTransId="{4FF8B76F-609D-4340-BF60-403DD9DE9EDC}" sibTransId="{18F6BF05-3C6F-4CC3-A714-644BA57267C6}"/>
    <dgm:cxn modelId="{09EDB99A-D0AC-48F0-9430-BC91B148E306}" type="presOf" srcId="{CC53B0B1-F9E4-4995-943F-F25B2299E955}" destId="{33E28092-C51A-4F98-B73F-ED7B8F5E24D3}" srcOrd="0" destOrd="0" presId="urn:microsoft.com/office/officeart/2005/8/layout/list1"/>
    <dgm:cxn modelId="{0E99529C-4970-41A0-A647-8B83647716CD}" type="presOf" srcId="{AD1981DF-8620-4B34-81D4-5FA280562DEE}" destId="{310595BF-EC10-4E5F-A600-68BD32F7BB32}" srcOrd="0" destOrd="1" presId="urn:microsoft.com/office/officeart/2005/8/layout/list1"/>
    <dgm:cxn modelId="{8CDE1C9F-D7FA-447F-8C42-0F05DA7A6AC6}" type="presOf" srcId="{B64F75C9-26C0-4F32-BE71-EB09CC07191E}" destId="{E848937B-259B-45F9-A5C5-028A5FA21FB9}" srcOrd="0" destOrd="0" presId="urn:microsoft.com/office/officeart/2005/8/layout/list1"/>
    <dgm:cxn modelId="{A93644A2-E30C-4A31-A05E-49AA131D6180}" srcId="{E6B1D476-FEA5-413D-9221-EB6081E40BE8}" destId="{B64F75C9-26C0-4F32-BE71-EB09CC07191E}" srcOrd="0" destOrd="0" parTransId="{B1F3A644-D46C-439A-9AC0-CFE98A131DF5}" sibTransId="{3A414AAB-A0D1-473B-BCDE-D50D717ECE2F}"/>
    <dgm:cxn modelId="{243C35AE-FF20-48D9-BF29-6116CA35BB90}" type="presOf" srcId="{8E87D54E-8D74-40C1-977F-D6111E9F4970}" destId="{E848937B-259B-45F9-A5C5-028A5FA21FB9}" srcOrd="0" destOrd="1" presId="urn:microsoft.com/office/officeart/2005/8/layout/list1"/>
    <dgm:cxn modelId="{7F2435C2-7201-4BCB-83C3-709685ACFE49}" srcId="{AA1F00EB-5249-41A3-B417-306571421C46}" destId="{AD1981DF-8620-4B34-81D4-5FA280562DEE}" srcOrd="1" destOrd="0" parTransId="{2D1DC5A1-042A-4F78-97BA-7ED15F1B904E}" sibTransId="{1CB863DB-B3AB-4700-960A-AAFA1C5FB4E8}"/>
    <dgm:cxn modelId="{50F9D4C5-CA57-4AA5-B489-39482F596382}" srcId="{714C2319-D704-4F94-ABD7-6462CB5562EF}" destId="{E6B1D476-FEA5-413D-9221-EB6081E40BE8}" srcOrd="0" destOrd="0" parTransId="{8EBAB36D-481E-476A-9304-38FAF44833E8}" sibTransId="{C3998539-D49B-49DD-8688-9DEA664B5473}"/>
    <dgm:cxn modelId="{F97CF8D2-88B3-46CA-AA2F-708799261CAC}" type="presOf" srcId="{AA1F00EB-5249-41A3-B417-306571421C46}" destId="{6E02EAE7-29D0-4B40-8DF3-4EE1A88F3622}" srcOrd="1" destOrd="0" presId="urn:microsoft.com/office/officeart/2005/8/layout/list1"/>
    <dgm:cxn modelId="{393581D8-8D57-4A15-AD59-26A0499956DF}" srcId="{E6B1D476-FEA5-413D-9221-EB6081E40BE8}" destId="{8E87D54E-8D74-40C1-977F-D6111E9F4970}" srcOrd="1" destOrd="0" parTransId="{7ECA88C2-7A43-4C6F-82A0-4BD0AA167557}" sibTransId="{1BE12181-33E9-4EED-84DF-79355E3A13C6}"/>
    <dgm:cxn modelId="{3DD6CBDF-76C9-49D1-8004-2BECFC163A60}" type="presOf" srcId="{4A48A69E-D6EA-400D-BE7F-0E5A55E0527B}" destId="{310595BF-EC10-4E5F-A600-68BD32F7BB32}" srcOrd="0" destOrd="2" presId="urn:microsoft.com/office/officeart/2005/8/layout/list1"/>
    <dgm:cxn modelId="{1D13B0E7-B09F-48DC-8116-17E86B3AAC33}" type="presOf" srcId="{714C2319-D704-4F94-ABD7-6462CB5562EF}" destId="{B74AB2D9-E27E-4C85-9170-682DDDE76EC8}" srcOrd="0" destOrd="0" presId="urn:microsoft.com/office/officeart/2005/8/layout/list1"/>
    <dgm:cxn modelId="{EDEBFBEB-24B4-41A9-8792-3ED3D2A76F8A}" srcId="{714C2319-D704-4F94-ABD7-6462CB5562EF}" destId="{FB2AD02B-EBA4-4CE8-A8FD-5C4A5441CF70}" srcOrd="1" destOrd="0" parTransId="{7B626B97-A7DA-4B3C-B82B-4544BE8A1278}" sibTransId="{F9FC80D6-D1D4-4765-9DCE-7FDBEBC18FBB}"/>
    <dgm:cxn modelId="{893A56F4-2A50-4619-B2C8-AD76CA608E42}" type="presOf" srcId="{5D379A9C-7DFC-4F6E-BA5F-169668BFD56E}" destId="{310595BF-EC10-4E5F-A600-68BD32F7BB32}" srcOrd="0" destOrd="0" presId="urn:microsoft.com/office/officeart/2005/8/layout/list1"/>
    <dgm:cxn modelId="{7ECC89F8-6A32-4B6F-8EEA-358519EDB620}" type="presOf" srcId="{AA1F00EB-5249-41A3-B417-306571421C46}" destId="{5F228962-745F-4FA4-8DD1-957B2CDF6AB5}" srcOrd="0" destOrd="0" presId="urn:microsoft.com/office/officeart/2005/8/layout/list1"/>
    <dgm:cxn modelId="{285E95FD-1CED-4903-868F-0B046A2966BC}" type="presOf" srcId="{E6B1D476-FEA5-413D-9221-EB6081E40BE8}" destId="{EC024C23-19D5-41C9-811F-60CCB4602C1B}" srcOrd="1" destOrd="0" presId="urn:microsoft.com/office/officeart/2005/8/layout/list1"/>
    <dgm:cxn modelId="{550AECA5-2112-4176-86E1-A0C7D37F253B}" type="presParOf" srcId="{B74AB2D9-E27E-4C85-9170-682DDDE76EC8}" destId="{AB3445E9-BA5A-4197-8A26-52E17ABABBC5}" srcOrd="0" destOrd="0" presId="urn:microsoft.com/office/officeart/2005/8/layout/list1"/>
    <dgm:cxn modelId="{8C484BAD-2151-4D14-8995-40147E05B8A0}" type="presParOf" srcId="{AB3445E9-BA5A-4197-8A26-52E17ABABBC5}" destId="{0B989BC0-7F9E-414D-A7C0-C21673619AFA}" srcOrd="0" destOrd="0" presId="urn:microsoft.com/office/officeart/2005/8/layout/list1"/>
    <dgm:cxn modelId="{208BEAD4-A7B4-4974-AD8B-2CE6448157B5}" type="presParOf" srcId="{AB3445E9-BA5A-4197-8A26-52E17ABABBC5}" destId="{EC024C23-19D5-41C9-811F-60CCB4602C1B}" srcOrd="1" destOrd="0" presId="urn:microsoft.com/office/officeart/2005/8/layout/list1"/>
    <dgm:cxn modelId="{06690603-9BAE-4D11-9B2C-E81F4E8AEBD0}" type="presParOf" srcId="{B74AB2D9-E27E-4C85-9170-682DDDE76EC8}" destId="{94167FDB-6883-4ABD-8835-391BC583D553}" srcOrd="1" destOrd="0" presId="urn:microsoft.com/office/officeart/2005/8/layout/list1"/>
    <dgm:cxn modelId="{7B9E281F-E2F8-4596-BA9A-7151232C8721}" type="presParOf" srcId="{B74AB2D9-E27E-4C85-9170-682DDDE76EC8}" destId="{E848937B-259B-45F9-A5C5-028A5FA21FB9}" srcOrd="2" destOrd="0" presId="urn:microsoft.com/office/officeart/2005/8/layout/list1"/>
    <dgm:cxn modelId="{B2F29071-6243-42E1-A877-6325CD74C6A8}" type="presParOf" srcId="{B74AB2D9-E27E-4C85-9170-682DDDE76EC8}" destId="{19907148-386C-4CDF-A1C6-69B664436855}" srcOrd="3" destOrd="0" presId="urn:microsoft.com/office/officeart/2005/8/layout/list1"/>
    <dgm:cxn modelId="{6B1B162F-7214-40E7-A673-B1AE169FF059}" type="presParOf" srcId="{B74AB2D9-E27E-4C85-9170-682DDDE76EC8}" destId="{AB5A17AF-19D1-4087-9E34-8607CA20E2AE}" srcOrd="4" destOrd="0" presId="urn:microsoft.com/office/officeart/2005/8/layout/list1"/>
    <dgm:cxn modelId="{BF52438E-1077-4F8C-94BD-0A750D652860}" type="presParOf" srcId="{AB5A17AF-19D1-4087-9E34-8607CA20E2AE}" destId="{B86D0E7C-5774-4B30-BB38-2662C4675A72}" srcOrd="0" destOrd="0" presId="urn:microsoft.com/office/officeart/2005/8/layout/list1"/>
    <dgm:cxn modelId="{AFAF1034-788F-47ED-AB6A-9D77761F79D2}" type="presParOf" srcId="{AB5A17AF-19D1-4087-9E34-8607CA20E2AE}" destId="{22978F34-C174-4F2B-BA48-7023E6F06181}" srcOrd="1" destOrd="0" presId="urn:microsoft.com/office/officeart/2005/8/layout/list1"/>
    <dgm:cxn modelId="{32468521-BA9F-46DC-9F25-DD8C9BAC7098}" type="presParOf" srcId="{B74AB2D9-E27E-4C85-9170-682DDDE76EC8}" destId="{86F5F5B1-F28F-4AB9-8D38-709CE32825E5}" srcOrd="5" destOrd="0" presId="urn:microsoft.com/office/officeart/2005/8/layout/list1"/>
    <dgm:cxn modelId="{06A8BF94-2F95-4A6F-AC38-429D875F3297}" type="presParOf" srcId="{B74AB2D9-E27E-4C85-9170-682DDDE76EC8}" destId="{33E28092-C51A-4F98-B73F-ED7B8F5E24D3}" srcOrd="6" destOrd="0" presId="urn:microsoft.com/office/officeart/2005/8/layout/list1"/>
    <dgm:cxn modelId="{5896F3F9-BAE5-44A6-A117-4D5318A1BABA}" type="presParOf" srcId="{B74AB2D9-E27E-4C85-9170-682DDDE76EC8}" destId="{BB24D729-0874-41C9-A318-83072303B2EA}" srcOrd="7" destOrd="0" presId="urn:microsoft.com/office/officeart/2005/8/layout/list1"/>
    <dgm:cxn modelId="{5029FACF-5F32-4D37-B3D5-61E4765A9B6D}" type="presParOf" srcId="{B74AB2D9-E27E-4C85-9170-682DDDE76EC8}" destId="{FB161F41-002C-427F-A018-44E0661ECACC}" srcOrd="8" destOrd="0" presId="urn:microsoft.com/office/officeart/2005/8/layout/list1"/>
    <dgm:cxn modelId="{00AE5DFB-7B3E-4EEF-8681-150AAB5206B7}" type="presParOf" srcId="{FB161F41-002C-427F-A018-44E0661ECACC}" destId="{5F228962-745F-4FA4-8DD1-957B2CDF6AB5}" srcOrd="0" destOrd="0" presId="urn:microsoft.com/office/officeart/2005/8/layout/list1"/>
    <dgm:cxn modelId="{0C509F83-B1CB-4B9A-B562-9FD7526DAC1B}" type="presParOf" srcId="{FB161F41-002C-427F-A018-44E0661ECACC}" destId="{6E02EAE7-29D0-4B40-8DF3-4EE1A88F3622}" srcOrd="1" destOrd="0" presId="urn:microsoft.com/office/officeart/2005/8/layout/list1"/>
    <dgm:cxn modelId="{3E4E0F44-3751-4CC8-84C3-3A5656242F72}" type="presParOf" srcId="{B74AB2D9-E27E-4C85-9170-682DDDE76EC8}" destId="{9194462E-7E60-4722-9C1B-94F19AD7409F}" srcOrd="9" destOrd="0" presId="urn:microsoft.com/office/officeart/2005/8/layout/list1"/>
    <dgm:cxn modelId="{5E2046DE-B7B0-47A9-9E2D-799AD39C410F}" type="presParOf" srcId="{B74AB2D9-E27E-4C85-9170-682DDDE76EC8}" destId="{310595BF-EC10-4E5F-A600-68BD32F7BB32}"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AEAB5B-8F2A-42D8-A887-E9EF96B822E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2C492683-027E-4E10-AE40-A3F94A8F5EF6}">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POLICIES</a:t>
          </a:r>
        </a:p>
      </dgm:t>
    </dgm:pt>
    <dgm:pt modelId="{4EEFCF45-2D3D-47EA-B624-CCFA5F19AAD7}" type="parTrans" cxnId="{2D9D1429-9504-40AC-82CE-76B6861B6FEA}">
      <dgm:prSet/>
      <dgm:spPr/>
      <dgm:t>
        <a:bodyPr/>
        <a:lstStyle/>
        <a:p>
          <a:endParaRPr lang="en-GB"/>
        </a:p>
      </dgm:t>
    </dgm:pt>
    <dgm:pt modelId="{114E53DA-F125-4F48-A763-C1EDB7CD1994}" type="sibTrans" cxnId="{2D9D1429-9504-40AC-82CE-76B6861B6FEA}">
      <dgm:prSet/>
      <dgm:spPr/>
      <dgm:t>
        <a:bodyPr/>
        <a:lstStyle/>
        <a:p>
          <a:endParaRPr lang="en-GB"/>
        </a:p>
      </dgm:t>
    </dgm:pt>
    <dgm:pt modelId="{DB45C16C-B126-413F-9662-9BE5EF7C5CCA}">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Standards</a:t>
          </a:r>
        </a:p>
      </dgm:t>
    </dgm:pt>
    <dgm:pt modelId="{512BAA29-4D44-4097-B9BF-4FD974DECE5F}" type="parTrans" cxnId="{E28C8E21-FA02-42B7-8CC4-746C484E8797}">
      <dgm:prSet/>
      <dgm:spPr/>
      <dgm:t>
        <a:bodyPr/>
        <a:lstStyle/>
        <a:p>
          <a:endParaRPr lang="en-GB"/>
        </a:p>
      </dgm:t>
    </dgm:pt>
    <dgm:pt modelId="{EA101950-048D-4727-8DC1-11024E90C405}" type="sibTrans" cxnId="{E28C8E21-FA02-42B7-8CC4-746C484E8797}">
      <dgm:prSet/>
      <dgm:spPr/>
      <dgm:t>
        <a:bodyPr/>
        <a:lstStyle/>
        <a:p>
          <a:endParaRPr lang="en-GB"/>
        </a:p>
      </dgm:t>
    </dgm:pt>
    <dgm:pt modelId="{C3F62C88-A17A-41F0-BC3A-2CFFA4009E88}">
      <dgm:prSet phldrT="[Text]" phldr="0" custT="1"/>
      <dgm:spPr/>
      <dgm:t>
        <a:bodyPr/>
        <a:lstStyle/>
        <a:p>
          <a:r>
            <a:rPr lang="en-GB" sz="1200" b="1" dirty="0">
              <a:solidFill>
                <a:schemeClr val="bg1"/>
              </a:solidFill>
              <a:latin typeface="Arial" panose="020B0604020202020204" pitchFamily="34" charset="0"/>
              <a:cs typeface="Arial" panose="020B0604020202020204" pitchFamily="34" charset="0"/>
            </a:rPr>
            <a:t>Legislation</a:t>
          </a:r>
          <a:r>
            <a:rPr lang="en-GB" sz="1200" dirty="0">
              <a:latin typeface="Arial" panose="020B0604020202020204" pitchFamily="34" charset="0"/>
              <a:cs typeface="Arial" panose="020B0604020202020204" pitchFamily="34" charset="0"/>
            </a:rPr>
            <a:t> </a:t>
          </a:r>
        </a:p>
      </dgm:t>
    </dgm:pt>
    <dgm:pt modelId="{2EC708E9-CF21-4DB0-9A27-E33DCE7E9BF5}" type="parTrans" cxnId="{19F0274F-2018-403A-B7EA-D91068338D01}">
      <dgm:prSet/>
      <dgm:spPr/>
      <dgm:t>
        <a:bodyPr/>
        <a:lstStyle/>
        <a:p>
          <a:endParaRPr lang="en-GB"/>
        </a:p>
      </dgm:t>
    </dgm:pt>
    <dgm:pt modelId="{919BEA04-4AFD-4B3B-8B3D-38E4607B906C}" type="sibTrans" cxnId="{19F0274F-2018-403A-B7EA-D91068338D01}">
      <dgm:prSet/>
      <dgm:spPr/>
      <dgm:t>
        <a:bodyPr/>
        <a:lstStyle/>
        <a:p>
          <a:endParaRPr lang="en-GB"/>
        </a:p>
      </dgm:t>
    </dgm:pt>
    <dgm:pt modelId="{D298A582-1EF3-4F58-B48E-79FCC43F8CE0}">
      <dgm:prSet custT="1"/>
      <dgm:spPr/>
      <dgm:t>
        <a:bodyPr/>
        <a:lstStyle/>
        <a:p>
          <a:endParaRPr lang="en-GB" sz="1200" dirty="0">
            <a:latin typeface="Arial" panose="020B0604020202020204" pitchFamily="34" charset="0"/>
            <a:cs typeface="Arial" panose="020B0604020202020204" pitchFamily="34" charset="0"/>
          </a:endParaRPr>
        </a:p>
      </dgm:t>
    </dgm:pt>
    <dgm:pt modelId="{3CA54E61-827B-45D2-8A32-0AF2EBC81F58}" type="parTrans" cxnId="{0CB26F0F-3FF6-4FCC-BA58-C330EFCDB177}">
      <dgm:prSet/>
      <dgm:spPr/>
      <dgm:t>
        <a:bodyPr/>
        <a:lstStyle/>
        <a:p>
          <a:endParaRPr lang="en-GB"/>
        </a:p>
      </dgm:t>
    </dgm:pt>
    <dgm:pt modelId="{35A65069-1379-4418-A5E5-3B0D51A9D496}" type="sibTrans" cxnId="{0CB26F0F-3FF6-4FCC-BA58-C330EFCDB177}">
      <dgm:prSet/>
      <dgm:spPr/>
      <dgm:t>
        <a:bodyPr/>
        <a:lstStyle/>
        <a:p>
          <a:endParaRPr lang="en-GB"/>
        </a:p>
      </dgm:t>
    </dgm:pt>
    <dgm:pt modelId="{74171AD5-9460-4F2E-9F55-A3B977428080}">
      <dgm:prSet custT="1"/>
      <dgm:spPr/>
      <dgm:t>
        <a:bodyPr/>
        <a:lstStyle/>
        <a:p>
          <a:r>
            <a:rPr lang="en-GB" sz="1200" dirty="0">
              <a:latin typeface="Arial" panose="020B0604020202020204" pitchFamily="34" charset="0"/>
              <a:cs typeface="Arial" panose="020B0604020202020204" pitchFamily="34" charset="0"/>
            </a:rPr>
            <a:t>The NHS App is underpinned by statutory Directions from NHS England, grounded in the Health and Social Care Act 2012, which provide the legal mandate for its establishment and national rollout, later amended in 2023 (NHS England, 2018).</a:t>
          </a:r>
        </a:p>
      </dgm:t>
    </dgm:pt>
    <dgm:pt modelId="{93B31216-3A73-428E-9F9B-17F004041E90}" type="parTrans" cxnId="{6BD1A405-C270-4DFB-8758-ADECE25FE39E}">
      <dgm:prSet/>
      <dgm:spPr/>
      <dgm:t>
        <a:bodyPr/>
        <a:lstStyle/>
        <a:p>
          <a:endParaRPr lang="en-GB"/>
        </a:p>
      </dgm:t>
    </dgm:pt>
    <dgm:pt modelId="{F9A3D1C0-858B-4122-A65F-1ED61BFB4BC0}" type="sibTrans" cxnId="{6BD1A405-C270-4DFB-8758-ADECE25FE39E}">
      <dgm:prSet/>
      <dgm:spPr/>
      <dgm:t>
        <a:bodyPr/>
        <a:lstStyle/>
        <a:p>
          <a:endParaRPr lang="en-GB"/>
        </a:p>
      </dgm:t>
    </dgm:pt>
    <dgm:pt modelId="{88CFD2C8-37E2-454E-9549-93C71AC5E6C7}">
      <dgm:prSet custT="1"/>
      <dgm:spPr/>
      <dgm:t>
        <a:bodyPr/>
        <a:lstStyle/>
        <a:p>
          <a:r>
            <a:rPr lang="en-GB" sz="1200" dirty="0">
              <a:latin typeface="Arial" panose="020B0604020202020204" pitchFamily="34" charset="0"/>
              <a:cs typeface="Arial" panose="020B0604020202020204" pitchFamily="34" charset="0"/>
            </a:rPr>
            <a:t>The Standards for NHS App Integration specify the requirements for services and providers seeking to connect with the NHS App, covering accessibility compliance (WCAG 2.2 AA), service design principles, clinical safety standards (DCB0129, DCB0160), and data protection obligations under GDPR and PECR (NHS Digital, 2023).</a:t>
          </a:r>
        </a:p>
      </dgm:t>
    </dgm:pt>
    <dgm:pt modelId="{FE28C70A-BC72-4D84-B4C4-092F662E0646}" type="parTrans" cxnId="{0D2BE680-F288-45BB-9769-16226C6139DC}">
      <dgm:prSet/>
      <dgm:spPr/>
      <dgm:t>
        <a:bodyPr/>
        <a:lstStyle/>
        <a:p>
          <a:endParaRPr lang="en-GB"/>
        </a:p>
      </dgm:t>
    </dgm:pt>
    <dgm:pt modelId="{C2FECECB-DAC5-46EF-BB95-B4FC4A6BD880}" type="sibTrans" cxnId="{0D2BE680-F288-45BB-9769-16226C6139DC}">
      <dgm:prSet/>
      <dgm:spPr/>
      <dgm:t>
        <a:bodyPr/>
        <a:lstStyle/>
        <a:p>
          <a:endParaRPr lang="en-GB"/>
        </a:p>
      </dgm:t>
    </dgm:pt>
    <dgm:pt modelId="{3459B0A7-5AA2-43A3-A7CC-CF7D74DA8E3B}">
      <dgm:prSet custT="1"/>
      <dgm:spPr/>
      <dgm:t>
        <a:bodyPr/>
        <a:lstStyle/>
        <a:p>
          <a:r>
            <a:rPr lang="en-GB" sz="1200" dirty="0">
              <a:latin typeface="Arial" panose="020B0604020202020204" pitchFamily="34" charset="0"/>
              <a:cs typeface="Arial" panose="020B0604020202020204" pitchFamily="34" charset="0"/>
            </a:rPr>
            <a:t>The NHS App is subject to the public sector bodies ( websites and mobile applications) accessibility regulations 2018, which are based on the Equality Act.</a:t>
          </a:r>
        </a:p>
      </dgm:t>
    </dgm:pt>
    <dgm:pt modelId="{58E40C8C-9AD5-478B-81C2-19BF014770B2}" type="parTrans" cxnId="{0D18B5FB-4A27-42A0-8BB2-D7F0807661B5}">
      <dgm:prSet/>
      <dgm:spPr/>
      <dgm:t>
        <a:bodyPr/>
        <a:lstStyle/>
        <a:p>
          <a:endParaRPr lang="en-GB"/>
        </a:p>
      </dgm:t>
    </dgm:pt>
    <dgm:pt modelId="{C18F85E6-2282-4A69-B8BA-B48E7A54BC5B}" type="sibTrans" cxnId="{0D18B5FB-4A27-42A0-8BB2-D7F0807661B5}">
      <dgm:prSet/>
      <dgm:spPr/>
      <dgm:t>
        <a:bodyPr/>
        <a:lstStyle/>
        <a:p>
          <a:endParaRPr lang="en-GB"/>
        </a:p>
      </dgm:t>
    </dgm:pt>
    <dgm:pt modelId="{5A252BB5-D4AA-41ED-BAB6-B6337A2AC218}" type="pres">
      <dgm:prSet presAssocID="{6EAEAB5B-8F2A-42D8-A887-E9EF96B822EE}" presName="linear" presStyleCnt="0">
        <dgm:presLayoutVars>
          <dgm:dir/>
          <dgm:animLvl val="lvl"/>
          <dgm:resizeHandles val="exact"/>
        </dgm:presLayoutVars>
      </dgm:prSet>
      <dgm:spPr/>
    </dgm:pt>
    <dgm:pt modelId="{202422B8-B162-4B1D-BFA1-105B11E8E75B}" type="pres">
      <dgm:prSet presAssocID="{2C492683-027E-4E10-AE40-A3F94A8F5EF6}" presName="parentLin" presStyleCnt="0"/>
      <dgm:spPr/>
    </dgm:pt>
    <dgm:pt modelId="{25714B01-96F9-4A68-BD11-EAEDEB85ED94}" type="pres">
      <dgm:prSet presAssocID="{2C492683-027E-4E10-AE40-A3F94A8F5EF6}" presName="parentLeftMargin" presStyleLbl="node1" presStyleIdx="0" presStyleCnt="3"/>
      <dgm:spPr/>
    </dgm:pt>
    <dgm:pt modelId="{819E908C-1D58-4B16-B81D-51367A4FA110}" type="pres">
      <dgm:prSet presAssocID="{2C492683-027E-4E10-AE40-A3F94A8F5EF6}" presName="parentText" presStyleLbl="node1" presStyleIdx="0" presStyleCnt="3" custScaleX="99859" custScaleY="29774" custLinFactNeighborX="-55733" custLinFactNeighborY="-77725">
        <dgm:presLayoutVars>
          <dgm:chMax val="0"/>
          <dgm:bulletEnabled val="1"/>
        </dgm:presLayoutVars>
      </dgm:prSet>
      <dgm:spPr/>
    </dgm:pt>
    <dgm:pt modelId="{5708A51F-2E0D-4F27-9856-F65C98F44747}" type="pres">
      <dgm:prSet presAssocID="{2C492683-027E-4E10-AE40-A3F94A8F5EF6}" presName="negativeSpace" presStyleCnt="0"/>
      <dgm:spPr/>
    </dgm:pt>
    <dgm:pt modelId="{8282127C-5DA8-4151-83F8-ED77B33A1A4D}" type="pres">
      <dgm:prSet presAssocID="{2C492683-027E-4E10-AE40-A3F94A8F5EF6}" presName="childText" presStyleLbl="conFgAcc1" presStyleIdx="0" presStyleCnt="3" custScaleX="95707" custScaleY="42940" custLinFactY="-11358" custLinFactNeighborX="16" custLinFactNeighborY="-100000">
        <dgm:presLayoutVars>
          <dgm:bulletEnabled val="1"/>
        </dgm:presLayoutVars>
      </dgm:prSet>
      <dgm:spPr/>
    </dgm:pt>
    <dgm:pt modelId="{1C165124-9C71-462C-BD4F-624F81707BD5}" type="pres">
      <dgm:prSet presAssocID="{114E53DA-F125-4F48-A763-C1EDB7CD1994}" presName="spaceBetweenRectangles" presStyleCnt="0"/>
      <dgm:spPr/>
    </dgm:pt>
    <dgm:pt modelId="{E2D5DA73-9359-4A78-91DB-869651F848F8}" type="pres">
      <dgm:prSet presAssocID="{DB45C16C-B126-413F-9662-9BE5EF7C5CCA}" presName="parentLin" presStyleCnt="0"/>
      <dgm:spPr/>
    </dgm:pt>
    <dgm:pt modelId="{A27166F5-4143-47A9-B614-42DEB6343EDD}" type="pres">
      <dgm:prSet presAssocID="{DB45C16C-B126-413F-9662-9BE5EF7C5CCA}" presName="parentLeftMargin" presStyleLbl="node1" presStyleIdx="0" presStyleCnt="3"/>
      <dgm:spPr/>
    </dgm:pt>
    <dgm:pt modelId="{EBEB2E99-8BFD-4895-8D04-70A840098B9B}" type="pres">
      <dgm:prSet presAssocID="{DB45C16C-B126-413F-9662-9BE5EF7C5CCA}" presName="parentText" presStyleLbl="node1" presStyleIdx="1" presStyleCnt="3" custScaleX="96691" custScaleY="28172" custLinFactNeighborX="-20900" custLinFactNeighborY="-52667">
        <dgm:presLayoutVars>
          <dgm:chMax val="0"/>
          <dgm:bulletEnabled val="1"/>
        </dgm:presLayoutVars>
      </dgm:prSet>
      <dgm:spPr/>
    </dgm:pt>
    <dgm:pt modelId="{D18D49ED-B8E0-4D46-B9EA-ECD611BDBD47}" type="pres">
      <dgm:prSet presAssocID="{DB45C16C-B126-413F-9662-9BE5EF7C5CCA}" presName="negativeSpace" presStyleCnt="0"/>
      <dgm:spPr/>
    </dgm:pt>
    <dgm:pt modelId="{C6A5942B-D89A-4C2D-9452-912CADF50BF0}" type="pres">
      <dgm:prSet presAssocID="{DB45C16C-B126-413F-9662-9BE5EF7C5CCA}" presName="childText" presStyleLbl="conFgAcc1" presStyleIdx="1" presStyleCnt="3" custScaleX="96055" custScaleY="40921" custLinFactNeighborX="-523" custLinFactNeighborY="-37269">
        <dgm:presLayoutVars>
          <dgm:bulletEnabled val="1"/>
        </dgm:presLayoutVars>
      </dgm:prSet>
      <dgm:spPr/>
    </dgm:pt>
    <dgm:pt modelId="{1371D55B-FEAD-427B-80F7-1707E784FDF3}" type="pres">
      <dgm:prSet presAssocID="{EA101950-048D-4727-8DC1-11024E90C405}" presName="spaceBetweenRectangles" presStyleCnt="0"/>
      <dgm:spPr/>
    </dgm:pt>
    <dgm:pt modelId="{31075195-499F-4DA3-B2E0-C42B0616A19D}" type="pres">
      <dgm:prSet presAssocID="{C3F62C88-A17A-41F0-BC3A-2CFFA4009E88}" presName="parentLin" presStyleCnt="0"/>
      <dgm:spPr/>
    </dgm:pt>
    <dgm:pt modelId="{5CB2D026-AA82-42B9-B6B5-8592DF38238F}" type="pres">
      <dgm:prSet presAssocID="{C3F62C88-A17A-41F0-BC3A-2CFFA4009E88}" presName="parentLeftMargin" presStyleLbl="node1" presStyleIdx="1" presStyleCnt="3"/>
      <dgm:spPr/>
    </dgm:pt>
    <dgm:pt modelId="{F911B728-2D2B-4AE1-8996-F6B0A9D5186D}" type="pres">
      <dgm:prSet presAssocID="{C3F62C88-A17A-41F0-BC3A-2CFFA4009E88}" presName="parentText" presStyleLbl="node1" presStyleIdx="2" presStyleCnt="3" custScaleX="102240" custScaleY="20697" custLinFactNeighborX="-24383" custLinFactNeighborY="-29479">
        <dgm:presLayoutVars>
          <dgm:chMax val="0"/>
          <dgm:bulletEnabled val="1"/>
        </dgm:presLayoutVars>
      </dgm:prSet>
      <dgm:spPr/>
    </dgm:pt>
    <dgm:pt modelId="{CC1189CF-6005-4F47-AAC3-F74362E375BE}" type="pres">
      <dgm:prSet presAssocID="{C3F62C88-A17A-41F0-BC3A-2CFFA4009E88}" presName="negativeSpace" presStyleCnt="0"/>
      <dgm:spPr/>
    </dgm:pt>
    <dgm:pt modelId="{0162AC11-E641-481E-9A9B-B21CE2D51E47}" type="pres">
      <dgm:prSet presAssocID="{C3F62C88-A17A-41F0-BC3A-2CFFA4009E88}" presName="childText" presStyleLbl="conFgAcc1" presStyleIdx="2" presStyleCnt="3" custScaleX="79099" custScaleY="53449" custLinFactNeighborX="523" custLinFactNeighborY="38355">
        <dgm:presLayoutVars>
          <dgm:bulletEnabled val="1"/>
        </dgm:presLayoutVars>
      </dgm:prSet>
      <dgm:spPr/>
    </dgm:pt>
  </dgm:ptLst>
  <dgm:cxnLst>
    <dgm:cxn modelId="{6BD1A405-C270-4DFB-8758-ADECE25FE39E}" srcId="{2C492683-027E-4E10-AE40-A3F94A8F5EF6}" destId="{74171AD5-9460-4F2E-9F55-A3B977428080}" srcOrd="1" destOrd="0" parTransId="{93B31216-3A73-428E-9F9B-17F004041E90}" sibTransId="{F9A3D1C0-858B-4122-A65F-1ED61BFB4BC0}"/>
    <dgm:cxn modelId="{0CB26F0F-3FF6-4FCC-BA58-C330EFCDB177}" srcId="{2C492683-027E-4E10-AE40-A3F94A8F5EF6}" destId="{D298A582-1EF3-4F58-B48E-79FCC43F8CE0}" srcOrd="0" destOrd="0" parTransId="{3CA54E61-827B-45D2-8A32-0AF2EBC81F58}" sibTransId="{35A65069-1379-4418-A5E5-3B0D51A9D496}"/>
    <dgm:cxn modelId="{E28C8E21-FA02-42B7-8CC4-746C484E8797}" srcId="{6EAEAB5B-8F2A-42D8-A887-E9EF96B822EE}" destId="{DB45C16C-B126-413F-9662-9BE5EF7C5CCA}" srcOrd="1" destOrd="0" parTransId="{512BAA29-4D44-4097-B9BF-4FD974DECE5F}" sibTransId="{EA101950-048D-4727-8DC1-11024E90C405}"/>
    <dgm:cxn modelId="{2D9D1429-9504-40AC-82CE-76B6861B6FEA}" srcId="{6EAEAB5B-8F2A-42D8-A887-E9EF96B822EE}" destId="{2C492683-027E-4E10-AE40-A3F94A8F5EF6}" srcOrd="0" destOrd="0" parTransId="{4EEFCF45-2D3D-47EA-B624-CCFA5F19AAD7}" sibTransId="{114E53DA-F125-4F48-A763-C1EDB7CD1994}"/>
    <dgm:cxn modelId="{72C6BA2A-78C1-4DDE-BD7C-81429972B940}" type="presOf" srcId="{88CFD2C8-37E2-454E-9549-93C71AC5E6C7}" destId="{C6A5942B-D89A-4C2D-9452-912CADF50BF0}" srcOrd="0" destOrd="0" presId="urn:microsoft.com/office/officeart/2005/8/layout/list1"/>
    <dgm:cxn modelId="{F96A4933-E6E9-45E6-BD8F-2A3A1255ABF7}" type="presOf" srcId="{74171AD5-9460-4F2E-9F55-A3B977428080}" destId="{8282127C-5DA8-4151-83F8-ED77B33A1A4D}" srcOrd="0" destOrd="1" presId="urn:microsoft.com/office/officeart/2005/8/layout/list1"/>
    <dgm:cxn modelId="{19F0274F-2018-403A-B7EA-D91068338D01}" srcId="{6EAEAB5B-8F2A-42D8-A887-E9EF96B822EE}" destId="{C3F62C88-A17A-41F0-BC3A-2CFFA4009E88}" srcOrd="2" destOrd="0" parTransId="{2EC708E9-CF21-4DB0-9A27-E33DCE7E9BF5}" sibTransId="{919BEA04-4AFD-4B3B-8B3D-38E4607B906C}"/>
    <dgm:cxn modelId="{0FE57B6D-8349-4CCF-8B14-25F119F0E88D}" type="presOf" srcId="{D298A582-1EF3-4F58-B48E-79FCC43F8CE0}" destId="{8282127C-5DA8-4151-83F8-ED77B33A1A4D}" srcOrd="0" destOrd="0" presId="urn:microsoft.com/office/officeart/2005/8/layout/list1"/>
    <dgm:cxn modelId="{A852426F-D4E9-4EC0-8D17-93DF17507C5E}" type="presOf" srcId="{2C492683-027E-4E10-AE40-A3F94A8F5EF6}" destId="{25714B01-96F9-4A68-BD11-EAEDEB85ED94}" srcOrd="0" destOrd="0" presId="urn:microsoft.com/office/officeart/2005/8/layout/list1"/>
    <dgm:cxn modelId="{9CB21C7A-A9E0-4EDD-B5E7-D01B40C6A771}" type="presOf" srcId="{3459B0A7-5AA2-43A3-A7CC-CF7D74DA8E3B}" destId="{0162AC11-E641-481E-9A9B-B21CE2D51E47}" srcOrd="0" destOrd="0" presId="urn:microsoft.com/office/officeart/2005/8/layout/list1"/>
    <dgm:cxn modelId="{74C74E7B-B661-4FE6-9C62-51203133F034}" type="presOf" srcId="{6EAEAB5B-8F2A-42D8-A887-E9EF96B822EE}" destId="{5A252BB5-D4AA-41ED-BAB6-B6337A2AC218}" srcOrd="0" destOrd="0" presId="urn:microsoft.com/office/officeart/2005/8/layout/list1"/>
    <dgm:cxn modelId="{0D2BE680-F288-45BB-9769-16226C6139DC}" srcId="{DB45C16C-B126-413F-9662-9BE5EF7C5CCA}" destId="{88CFD2C8-37E2-454E-9549-93C71AC5E6C7}" srcOrd="0" destOrd="0" parTransId="{FE28C70A-BC72-4D84-B4C4-092F662E0646}" sibTransId="{C2FECECB-DAC5-46EF-BB95-B4FC4A6BD880}"/>
    <dgm:cxn modelId="{C8D95784-4A5B-4773-8D97-5A85FF5B0609}" type="presOf" srcId="{DB45C16C-B126-413F-9662-9BE5EF7C5CCA}" destId="{EBEB2E99-8BFD-4895-8D04-70A840098B9B}" srcOrd="1" destOrd="0" presId="urn:microsoft.com/office/officeart/2005/8/layout/list1"/>
    <dgm:cxn modelId="{29D53092-29B3-43C7-9DD1-421ADF991351}" type="presOf" srcId="{C3F62C88-A17A-41F0-BC3A-2CFFA4009E88}" destId="{5CB2D026-AA82-42B9-B6B5-8592DF38238F}" srcOrd="0" destOrd="0" presId="urn:microsoft.com/office/officeart/2005/8/layout/list1"/>
    <dgm:cxn modelId="{790D0095-6BC8-4A54-B9C5-D399611A400D}" type="presOf" srcId="{2C492683-027E-4E10-AE40-A3F94A8F5EF6}" destId="{819E908C-1D58-4B16-B81D-51367A4FA110}" srcOrd="1" destOrd="0" presId="urn:microsoft.com/office/officeart/2005/8/layout/list1"/>
    <dgm:cxn modelId="{B5FBB897-AF62-47CB-80DD-72693F500BE2}" type="presOf" srcId="{DB45C16C-B126-413F-9662-9BE5EF7C5CCA}" destId="{A27166F5-4143-47A9-B614-42DEB6343EDD}" srcOrd="0" destOrd="0" presId="urn:microsoft.com/office/officeart/2005/8/layout/list1"/>
    <dgm:cxn modelId="{C0583FDD-0EC6-4940-BF6A-BA052BF36581}" type="presOf" srcId="{C3F62C88-A17A-41F0-BC3A-2CFFA4009E88}" destId="{F911B728-2D2B-4AE1-8996-F6B0A9D5186D}" srcOrd="1" destOrd="0" presId="urn:microsoft.com/office/officeart/2005/8/layout/list1"/>
    <dgm:cxn modelId="{0D18B5FB-4A27-42A0-8BB2-D7F0807661B5}" srcId="{C3F62C88-A17A-41F0-BC3A-2CFFA4009E88}" destId="{3459B0A7-5AA2-43A3-A7CC-CF7D74DA8E3B}" srcOrd="0" destOrd="0" parTransId="{58E40C8C-9AD5-478B-81C2-19BF014770B2}" sibTransId="{C18F85E6-2282-4A69-B8BA-B48E7A54BC5B}"/>
    <dgm:cxn modelId="{1E3477A3-925C-4FD3-BDDB-3DA2A5D9B0D3}" type="presParOf" srcId="{5A252BB5-D4AA-41ED-BAB6-B6337A2AC218}" destId="{202422B8-B162-4B1D-BFA1-105B11E8E75B}" srcOrd="0" destOrd="0" presId="urn:microsoft.com/office/officeart/2005/8/layout/list1"/>
    <dgm:cxn modelId="{1B74FEE5-EFED-4AB4-B9C5-0EFD7B260A60}" type="presParOf" srcId="{202422B8-B162-4B1D-BFA1-105B11E8E75B}" destId="{25714B01-96F9-4A68-BD11-EAEDEB85ED94}" srcOrd="0" destOrd="0" presId="urn:microsoft.com/office/officeart/2005/8/layout/list1"/>
    <dgm:cxn modelId="{F17E5715-C7E0-470A-9DE9-941046D35441}" type="presParOf" srcId="{202422B8-B162-4B1D-BFA1-105B11E8E75B}" destId="{819E908C-1D58-4B16-B81D-51367A4FA110}" srcOrd="1" destOrd="0" presId="urn:microsoft.com/office/officeart/2005/8/layout/list1"/>
    <dgm:cxn modelId="{60D66C0B-D9FF-430F-80BA-36D59423B5A2}" type="presParOf" srcId="{5A252BB5-D4AA-41ED-BAB6-B6337A2AC218}" destId="{5708A51F-2E0D-4F27-9856-F65C98F44747}" srcOrd="1" destOrd="0" presId="urn:microsoft.com/office/officeart/2005/8/layout/list1"/>
    <dgm:cxn modelId="{D9A853BF-C121-4B8F-AAFF-51192C52FB5A}" type="presParOf" srcId="{5A252BB5-D4AA-41ED-BAB6-B6337A2AC218}" destId="{8282127C-5DA8-4151-83F8-ED77B33A1A4D}" srcOrd="2" destOrd="0" presId="urn:microsoft.com/office/officeart/2005/8/layout/list1"/>
    <dgm:cxn modelId="{2DD6BE53-4E9C-4F17-9E3D-D1478A81C4FB}" type="presParOf" srcId="{5A252BB5-D4AA-41ED-BAB6-B6337A2AC218}" destId="{1C165124-9C71-462C-BD4F-624F81707BD5}" srcOrd="3" destOrd="0" presId="urn:microsoft.com/office/officeart/2005/8/layout/list1"/>
    <dgm:cxn modelId="{68F21122-A467-4D5A-9F94-A1D89DE341DE}" type="presParOf" srcId="{5A252BB5-D4AA-41ED-BAB6-B6337A2AC218}" destId="{E2D5DA73-9359-4A78-91DB-869651F848F8}" srcOrd="4" destOrd="0" presId="urn:microsoft.com/office/officeart/2005/8/layout/list1"/>
    <dgm:cxn modelId="{4B0C7A48-BC6A-470C-B222-9769A696DA4C}" type="presParOf" srcId="{E2D5DA73-9359-4A78-91DB-869651F848F8}" destId="{A27166F5-4143-47A9-B614-42DEB6343EDD}" srcOrd="0" destOrd="0" presId="urn:microsoft.com/office/officeart/2005/8/layout/list1"/>
    <dgm:cxn modelId="{9C8C6A68-E936-4F1C-9549-D6CAFFCCBB88}" type="presParOf" srcId="{E2D5DA73-9359-4A78-91DB-869651F848F8}" destId="{EBEB2E99-8BFD-4895-8D04-70A840098B9B}" srcOrd="1" destOrd="0" presId="urn:microsoft.com/office/officeart/2005/8/layout/list1"/>
    <dgm:cxn modelId="{E43041BA-C43C-4002-B063-2B47C97A85D5}" type="presParOf" srcId="{5A252BB5-D4AA-41ED-BAB6-B6337A2AC218}" destId="{D18D49ED-B8E0-4D46-B9EA-ECD611BDBD47}" srcOrd="5" destOrd="0" presId="urn:microsoft.com/office/officeart/2005/8/layout/list1"/>
    <dgm:cxn modelId="{2B8DACAD-2775-4B38-867A-3F0E6077E89D}" type="presParOf" srcId="{5A252BB5-D4AA-41ED-BAB6-B6337A2AC218}" destId="{C6A5942B-D89A-4C2D-9452-912CADF50BF0}" srcOrd="6" destOrd="0" presId="urn:microsoft.com/office/officeart/2005/8/layout/list1"/>
    <dgm:cxn modelId="{D65421EA-B81E-43E2-86B0-6149E60224F3}" type="presParOf" srcId="{5A252BB5-D4AA-41ED-BAB6-B6337A2AC218}" destId="{1371D55B-FEAD-427B-80F7-1707E784FDF3}" srcOrd="7" destOrd="0" presId="urn:microsoft.com/office/officeart/2005/8/layout/list1"/>
    <dgm:cxn modelId="{2546CB66-9033-4D97-86D4-012DFC3440B8}" type="presParOf" srcId="{5A252BB5-D4AA-41ED-BAB6-B6337A2AC218}" destId="{31075195-499F-4DA3-B2E0-C42B0616A19D}" srcOrd="8" destOrd="0" presId="urn:microsoft.com/office/officeart/2005/8/layout/list1"/>
    <dgm:cxn modelId="{7F9CDC5B-F0F0-4898-92F6-44A8A84B3742}" type="presParOf" srcId="{31075195-499F-4DA3-B2E0-C42B0616A19D}" destId="{5CB2D026-AA82-42B9-B6B5-8592DF38238F}" srcOrd="0" destOrd="0" presId="urn:microsoft.com/office/officeart/2005/8/layout/list1"/>
    <dgm:cxn modelId="{A84B99DD-60EF-48E7-8122-DE7511341F0C}" type="presParOf" srcId="{31075195-499F-4DA3-B2E0-C42B0616A19D}" destId="{F911B728-2D2B-4AE1-8996-F6B0A9D5186D}" srcOrd="1" destOrd="0" presId="urn:microsoft.com/office/officeart/2005/8/layout/list1"/>
    <dgm:cxn modelId="{C936FD34-8641-435D-8EE5-33E7351E9103}" type="presParOf" srcId="{5A252BB5-D4AA-41ED-BAB6-B6337A2AC218}" destId="{CC1189CF-6005-4F47-AAC3-F74362E375BE}" srcOrd="9" destOrd="0" presId="urn:microsoft.com/office/officeart/2005/8/layout/list1"/>
    <dgm:cxn modelId="{9BCA6263-682E-4D6D-A2BD-4F295FE51197}" type="presParOf" srcId="{5A252BB5-D4AA-41ED-BAB6-B6337A2AC218}" destId="{0162AC11-E641-481E-9A9B-B21CE2D51E47}"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E2FBCA-F0F6-4064-B5C8-8CFE5B488B9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43E9CBD4-6815-4092-89F7-D50EBD48D5FF}">
      <dgm:prSet phldrT="[Text]" phldr="0" custT="1"/>
      <dgm:spPr/>
      <dgm:t>
        <a:bodyPr/>
        <a:lstStyle/>
        <a:p>
          <a:r>
            <a:rPr lang="en-GB" sz="1600" b="1" dirty="0">
              <a:solidFill>
                <a:schemeClr val="bg1"/>
              </a:solidFill>
              <a:latin typeface="Arial" panose="020B0604020202020204" pitchFamily="34" charset="0"/>
              <a:cs typeface="Arial" panose="020B0604020202020204" pitchFamily="34" charset="0"/>
            </a:rPr>
            <a:t>Key finding:</a:t>
          </a:r>
        </a:p>
      </dgm:t>
    </dgm:pt>
    <dgm:pt modelId="{498BA924-B18A-4B9D-9712-0F55D139F4FB}" type="parTrans" cxnId="{664D1BEF-7D9D-4A72-B995-4CE63AF8F712}">
      <dgm:prSet/>
      <dgm:spPr/>
      <dgm:t>
        <a:bodyPr/>
        <a:lstStyle/>
        <a:p>
          <a:endParaRPr lang="en-GB"/>
        </a:p>
      </dgm:t>
    </dgm:pt>
    <dgm:pt modelId="{A422C853-079E-4670-85A7-5A142DE31D4E}" type="sibTrans" cxnId="{664D1BEF-7D9D-4A72-B995-4CE63AF8F712}">
      <dgm:prSet/>
      <dgm:spPr/>
      <dgm:t>
        <a:bodyPr/>
        <a:lstStyle/>
        <a:p>
          <a:endParaRPr lang="en-GB"/>
        </a:p>
      </dgm:t>
    </dgm:pt>
    <dgm:pt modelId="{25E97A40-277F-4A37-AC29-A7D62791437C}">
      <dgm:prSet phldrT="[Text]" custT="1"/>
      <dgm:spPr/>
      <dgm:t>
        <a:bodyPr/>
        <a:lstStyle/>
        <a:p>
          <a:r>
            <a:rPr lang="en-US" sz="1200" dirty="0">
              <a:solidFill>
                <a:schemeClr val="bg1"/>
              </a:solidFill>
              <a:latin typeface="Arial" panose="020B0604020202020204" pitchFamily="34" charset="0"/>
              <a:cs typeface="Arial" panose="020B0604020202020204" pitchFamily="34" charset="0"/>
            </a:rPr>
            <a:t>The NHS App has significantly impacted on </a:t>
          </a:r>
          <a:r>
            <a:rPr lang="en-US" sz="1200" b="1" dirty="0">
              <a:solidFill>
                <a:schemeClr val="bg1"/>
              </a:solidFill>
              <a:latin typeface="Arial" panose="020B0604020202020204" pitchFamily="34" charset="0"/>
              <a:cs typeface="Arial" panose="020B0604020202020204" pitchFamily="34" charset="0"/>
            </a:rPr>
            <a:t>workforce efficiency</a:t>
          </a:r>
          <a:r>
            <a:rPr lang="en-US" sz="1200" dirty="0">
              <a:solidFill>
                <a:schemeClr val="bg1"/>
              </a:solidFill>
              <a:latin typeface="Arial" panose="020B0604020202020204" pitchFamily="34" charset="0"/>
              <a:cs typeface="Arial" panose="020B0604020202020204" pitchFamily="34" charset="0"/>
            </a:rPr>
            <a:t>, </a:t>
          </a:r>
          <a:r>
            <a:rPr lang="en-US" sz="1200" b="1" dirty="0">
              <a:solidFill>
                <a:schemeClr val="bg1"/>
              </a:solidFill>
              <a:latin typeface="Arial" panose="020B0604020202020204" pitchFamily="34" charset="0"/>
              <a:cs typeface="Arial" panose="020B0604020202020204" pitchFamily="34" charset="0"/>
            </a:rPr>
            <a:t>service delivery</a:t>
          </a:r>
          <a:r>
            <a:rPr lang="en-US" sz="1200" dirty="0">
              <a:solidFill>
                <a:schemeClr val="bg1"/>
              </a:solidFill>
              <a:latin typeface="Arial" panose="020B0604020202020204" pitchFamily="34" charset="0"/>
              <a:cs typeface="Arial" panose="020B0604020202020204" pitchFamily="34" charset="0"/>
            </a:rPr>
            <a:t>, and </a:t>
          </a:r>
          <a:r>
            <a:rPr lang="en-US" sz="1200" b="1" dirty="0">
              <a:solidFill>
                <a:schemeClr val="bg1"/>
              </a:solidFill>
              <a:latin typeface="Arial" panose="020B0604020202020204" pitchFamily="34" charset="0"/>
              <a:cs typeface="Arial" panose="020B0604020202020204" pitchFamily="34" charset="0"/>
            </a:rPr>
            <a:t>patient accessibility</a:t>
          </a:r>
          <a:r>
            <a:rPr lang="en-US" sz="1200" dirty="0">
              <a:solidFill>
                <a:schemeClr val="bg1"/>
              </a:solidFill>
              <a:latin typeface="Arial" panose="020B0604020202020204" pitchFamily="34" charset="0"/>
              <a:cs typeface="Arial" panose="020B0604020202020204" pitchFamily="34" charset="0"/>
            </a:rPr>
            <a:t>.</a:t>
          </a:r>
          <a:endParaRPr lang="en-GB" sz="1200" dirty="0">
            <a:solidFill>
              <a:schemeClr val="bg1"/>
            </a:solidFill>
          </a:endParaRPr>
        </a:p>
      </dgm:t>
    </dgm:pt>
    <dgm:pt modelId="{D8768019-CB64-426F-B263-C42194051C23}" type="parTrans" cxnId="{6BB967BA-DBA8-403D-85A7-5105DDC3E5DF}">
      <dgm:prSet/>
      <dgm:spPr/>
      <dgm:t>
        <a:bodyPr/>
        <a:lstStyle/>
        <a:p>
          <a:endParaRPr lang="en-GB"/>
        </a:p>
      </dgm:t>
    </dgm:pt>
    <dgm:pt modelId="{7D40C46B-448E-45C0-BD00-C5C52D767429}" type="sibTrans" cxnId="{6BB967BA-DBA8-403D-85A7-5105DDC3E5DF}">
      <dgm:prSet/>
      <dgm:spPr/>
      <dgm:t>
        <a:bodyPr/>
        <a:lstStyle/>
        <a:p>
          <a:endParaRPr lang="en-GB"/>
        </a:p>
      </dgm:t>
    </dgm:pt>
    <dgm:pt modelId="{1F93A57D-BA15-4657-A7C6-E2AD0D252A09}">
      <dgm:prSet phldrT="[Text]" phldr="0" custT="1"/>
      <dgm:spPr/>
      <dgm:t>
        <a:bodyPr/>
        <a:lstStyle/>
        <a:p>
          <a:r>
            <a:rPr lang="en-GB" sz="1600" b="1" dirty="0">
              <a:solidFill>
                <a:schemeClr val="bg1"/>
              </a:solidFill>
              <a:latin typeface="Arial" panose="020B0604020202020204" pitchFamily="34" charset="0"/>
              <a:cs typeface="Arial" panose="020B0604020202020204" pitchFamily="34" charset="0"/>
            </a:rPr>
            <a:t>Future potential: </a:t>
          </a:r>
        </a:p>
      </dgm:t>
    </dgm:pt>
    <dgm:pt modelId="{D17221C1-B308-4CC9-B0CE-9DF2BDDD63B4}" type="parTrans" cxnId="{2EC7B12B-86F0-40E7-A807-534B92659D92}">
      <dgm:prSet/>
      <dgm:spPr/>
      <dgm:t>
        <a:bodyPr/>
        <a:lstStyle/>
        <a:p>
          <a:endParaRPr lang="en-GB"/>
        </a:p>
      </dgm:t>
    </dgm:pt>
    <dgm:pt modelId="{089844B9-4941-4E7E-9EC8-1ED4649C7956}" type="sibTrans" cxnId="{2EC7B12B-86F0-40E7-A807-534B92659D92}">
      <dgm:prSet/>
      <dgm:spPr/>
      <dgm:t>
        <a:bodyPr/>
        <a:lstStyle/>
        <a:p>
          <a:endParaRPr lang="en-GB"/>
        </a:p>
      </dgm:t>
    </dgm:pt>
    <dgm:pt modelId="{FF736800-F6A5-4FE4-8E42-DB8BB5DA9D86}">
      <dgm:prSet phldrT="[Text]" custT="1"/>
      <dgm:spPr/>
      <dgm:t>
        <a:bodyPr/>
        <a:lstStyle/>
        <a:p>
          <a:r>
            <a:rPr lang="en-US" sz="1200" dirty="0">
              <a:solidFill>
                <a:schemeClr val="bg1"/>
              </a:solidFill>
              <a:latin typeface="Arial" panose="020B0604020202020204" pitchFamily="34" charset="0"/>
              <a:cs typeface="Arial" panose="020B0604020202020204" pitchFamily="34" charset="0"/>
            </a:rPr>
            <a:t>The NHS App has the potential to be a </a:t>
          </a:r>
          <a:r>
            <a:rPr lang="en-US" sz="1200" b="1" dirty="0">
              <a:solidFill>
                <a:schemeClr val="bg1"/>
              </a:solidFill>
              <a:latin typeface="Arial" panose="020B0604020202020204" pitchFamily="34" charset="0"/>
              <a:cs typeface="Arial" panose="020B0604020202020204" pitchFamily="34" charset="0"/>
            </a:rPr>
            <a:t>sustainable</a:t>
          </a:r>
          <a:r>
            <a:rPr lang="en-US" sz="1200" dirty="0">
              <a:solidFill>
                <a:schemeClr val="bg1"/>
              </a:solidFill>
              <a:latin typeface="Arial" panose="020B0604020202020204" pitchFamily="34" charset="0"/>
              <a:cs typeface="Arial" panose="020B0604020202020204" pitchFamily="34" charset="0"/>
            </a:rPr>
            <a:t> tool for healthcare delivery, promoting better health outcomes and a </a:t>
          </a:r>
          <a:r>
            <a:rPr lang="en-US" sz="1200" b="1" dirty="0">
              <a:solidFill>
                <a:schemeClr val="bg1"/>
              </a:solidFill>
              <a:latin typeface="Arial" panose="020B0604020202020204" pitchFamily="34" charset="0"/>
              <a:cs typeface="Arial" panose="020B0604020202020204" pitchFamily="34" charset="0"/>
            </a:rPr>
            <a:t>more efficient healthcare system</a:t>
          </a:r>
          <a:r>
            <a:rPr lang="en-US" sz="1200" dirty="0">
              <a:solidFill>
                <a:schemeClr val="bg1"/>
              </a:solidFill>
              <a:latin typeface="Arial" panose="020B0604020202020204" pitchFamily="34" charset="0"/>
              <a:cs typeface="Arial" panose="020B0604020202020204" pitchFamily="34" charset="0"/>
            </a:rPr>
            <a:t>.</a:t>
          </a:r>
          <a:endParaRPr lang="en-GB" sz="1200" dirty="0">
            <a:solidFill>
              <a:schemeClr val="bg1"/>
            </a:solidFill>
          </a:endParaRPr>
        </a:p>
      </dgm:t>
    </dgm:pt>
    <dgm:pt modelId="{04325DA3-6B1B-4189-9827-EEDE1F620F1C}" type="parTrans" cxnId="{4210BE60-EAC2-4362-98AC-955EC01577C7}">
      <dgm:prSet/>
      <dgm:spPr/>
      <dgm:t>
        <a:bodyPr/>
        <a:lstStyle/>
        <a:p>
          <a:endParaRPr lang="en-GB"/>
        </a:p>
      </dgm:t>
    </dgm:pt>
    <dgm:pt modelId="{392C215B-F41F-4E87-B835-9387DFF8C2D5}" type="sibTrans" cxnId="{4210BE60-EAC2-4362-98AC-955EC01577C7}">
      <dgm:prSet/>
      <dgm:spPr/>
      <dgm:t>
        <a:bodyPr/>
        <a:lstStyle/>
        <a:p>
          <a:endParaRPr lang="en-GB"/>
        </a:p>
      </dgm:t>
    </dgm:pt>
    <dgm:pt modelId="{39AB122C-C18E-4C3D-9166-86B8917AC7A9}" type="pres">
      <dgm:prSet presAssocID="{6AE2FBCA-F0F6-4064-B5C8-8CFE5B488B99}" presName="linear" presStyleCnt="0">
        <dgm:presLayoutVars>
          <dgm:animLvl val="lvl"/>
          <dgm:resizeHandles val="exact"/>
        </dgm:presLayoutVars>
      </dgm:prSet>
      <dgm:spPr/>
    </dgm:pt>
    <dgm:pt modelId="{ADE4E795-7CA5-4E1A-A9F8-9793F876A4A9}" type="pres">
      <dgm:prSet presAssocID="{43E9CBD4-6815-4092-89F7-D50EBD48D5FF}" presName="parentText" presStyleLbl="node1" presStyleIdx="0" presStyleCnt="2" custScaleX="94170" custScaleY="65418">
        <dgm:presLayoutVars>
          <dgm:chMax val="0"/>
          <dgm:bulletEnabled val="1"/>
        </dgm:presLayoutVars>
      </dgm:prSet>
      <dgm:spPr/>
    </dgm:pt>
    <dgm:pt modelId="{E449D20D-5270-4F64-8187-A2775F671DA4}" type="pres">
      <dgm:prSet presAssocID="{43E9CBD4-6815-4092-89F7-D50EBD48D5FF}" presName="childText" presStyleLbl="revTx" presStyleIdx="0" presStyleCnt="2" custLinFactNeighborY="8295">
        <dgm:presLayoutVars>
          <dgm:bulletEnabled val="1"/>
        </dgm:presLayoutVars>
      </dgm:prSet>
      <dgm:spPr/>
    </dgm:pt>
    <dgm:pt modelId="{BFDB3A52-6D31-4511-9B33-50197F55E5EF}" type="pres">
      <dgm:prSet presAssocID="{1F93A57D-BA15-4657-A7C6-E2AD0D252A09}" presName="parentText" presStyleLbl="node1" presStyleIdx="1" presStyleCnt="2" custScaleX="96025" custScaleY="63604" custLinFactNeighborX="265" custLinFactNeighborY="-37490">
        <dgm:presLayoutVars>
          <dgm:chMax val="0"/>
          <dgm:bulletEnabled val="1"/>
        </dgm:presLayoutVars>
      </dgm:prSet>
      <dgm:spPr/>
    </dgm:pt>
    <dgm:pt modelId="{1C3E7FB9-B8DB-41F8-BC33-F62FF8A8CD54}" type="pres">
      <dgm:prSet presAssocID="{1F93A57D-BA15-4657-A7C6-E2AD0D252A09}" presName="childText" presStyleLbl="revTx" presStyleIdx="1" presStyleCnt="2" custLinFactNeighborY="-22340">
        <dgm:presLayoutVars>
          <dgm:bulletEnabled val="1"/>
        </dgm:presLayoutVars>
      </dgm:prSet>
      <dgm:spPr/>
    </dgm:pt>
  </dgm:ptLst>
  <dgm:cxnLst>
    <dgm:cxn modelId="{2EC7B12B-86F0-40E7-A807-534B92659D92}" srcId="{6AE2FBCA-F0F6-4064-B5C8-8CFE5B488B99}" destId="{1F93A57D-BA15-4657-A7C6-E2AD0D252A09}" srcOrd="1" destOrd="0" parTransId="{D17221C1-B308-4CC9-B0CE-9DF2BDDD63B4}" sibTransId="{089844B9-4941-4E7E-9EC8-1ED4649C7956}"/>
    <dgm:cxn modelId="{840B4F41-468A-4F5A-A135-E955F560EC17}" type="presOf" srcId="{1F93A57D-BA15-4657-A7C6-E2AD0D252A09}" destId="{BFDB3A52-6D31-4511-9B33-50197F55E5EF}" srcOrd="0" destOrd="0" presId="urn:microsoft.com/office/officeart/2005/8/layout/vList2"/>
    <dgm:cxn modelId="{CAFF1259-4ED6-4538-847C-A398E1F5C230}" type="presOf" srcId="{6AE2FBCA-F0F6-4064-B5C8-8CFE5B488B99}" destId="{39AB122C-C18E-4C3D-9166-86B8917AC7A9}" srcOrd="0" destOrd="0" presId="urn:microsoft.com/office/officeart/2005/8/layout/vList2"/>
    <dgm:cxn modelId="{4210BE60-EAC2-4362-98AC-955EC01577C7}" srcId="{1F93A57D-BA15-4657-A7C6-E2AD0D252A09}" destId="{FF736800-F6A5-4FE4-8E42-DB8BB5DA9D86}" srcOrd="0" destOrd="0" parTransId="{04325DA3-6B1B-4189-9827-EEDE1F620F1C}" sibTransId="{392C215B-F41F-4E87-B835-9387DFF8C2D5}"/>
    <dgm:cxn modelId="{CD24E797-9035-4B4D-887C-C397F7FE4EA7}" type="presOf" srcId="{FF736800-F6A5-4FE4-8E42-DB8BB5DA9D86}" destId="{1C3E7FB9-B8DB-41F8-BC33-F62FF8A8CD54}" srcOrd="0" destOrd="0" presId="urn:microsoft.com/office/officeart/2005/8/layout/vList2"/>
    <dgm:cxn modelId="{6FFAE19C-2D6F-4AA7-88B5-127B87DFAB0C}" type="presOf" srcId="{25E97A40-277F-4A37-AC29-A7D62791437C}" destId="{E449D20D-5270-4F64-8187-A2775F671DA4}" srcOrd="0" destOrd="0" presId="urn:microsoft.com/office/officeart/2005/8/layout/vList2"/>
    <dgm:cxn modelId="{BD49EBA1-40F3-4A48-B56C-8BB3B425C23C}" type="presOf" srcId="{43E9CBD4-6815-4092-89F7-D50EBD48D5FF}" destId="{ADE4E795-7CA5-4E1A-A9F8-9793F876A4A9}" srcOrd="0" destOrd="0" presId="urn:microsoft.com/office/officeart/2005/8/layout/vList2"/>
    <dgm:cxn modelId="{6BB967BA-DBA8-403D-85A7-5105DDC3E5DF}" srcId="{43E9CBD4-6815-4092-89F7-D50EBD48D5FF}" destId="{25E97A40-277F-4A37-AC29-A7D62791437C}" srcOrd="0" destOrd="0" parTransId="{D8768019-CB64-426F-B263-C42194051C23}" sibTransId="{7D40C46B-448E-45C0-BD00-C5C52D767429}"/>
    <dgm:cxn modelId="{664D1BEF-7D9D-4A72-B995-4CE63AF8F712}" srcId="{6AE2FBCA-F0F6-4064-B5C8-8CFE5B488B99}" destId="{43E9CBD4-6815-4092-89F7-D50EBD48D5FF}" srcOrd="0" destOrd="0" parTransId="{498BA924-B18A-4B9D-9712-0F55D139F4FB}" sibTransId="{A422C853-079E-4670-85A7-5A142DE31D4E}"/>
    <dgm:cxn modelId="{8B0FC20D-4109-453A-9390-A5B23393D694}" type="presParOf" srcId="{39AB122C-C18E-4C3D-9166-86B8917AC7A9}" destId="{ADE4E795-7CA5-4E1A-A9F8-9793F876A4A9}" srcOrd="0" destOrd="0" presId="urn:microsoft.com/office/officeart/2005/8/layout/vList2"/>
    <dgm:cxn modelId="{5C23FC91-AFC3-401E-A8F7-B2FC19F6BE5D}" type="presParOf" srcId="{39AB122C-C18E-4C3D-9166-86B8917AC7A9}" destId="{E449D20D-5270-4F64-8187-A2775F671DA4}" srcOrd="1" destOrd="0" presId="urn:microsoft.com/office/officeart/2005/8/layout/vList2"/>
    <dgm:cxn modelId="{0F5AD552-29FC-46A2-BC45-B043A3008343}" type="presParOf" srcId="{39AB122C-C18E-4C3D-9166-86B8917AC7A9}" destId="{BFDB3A52-6D31-4511-9B33-50197F55E5EF}" srcOrd="2" destOrd="0" presId="urn:microsoft.com/office/officeart/2005/8/layout/vList2"/>
    <dgm:cxn modelId="{83DEBB8F-3195-4EE2-9D21-757914F6C39F}" type="presParOf" srcId="{39AB122C-C18E-4C3D-9166-86B8917AC7A9}" destId="{1C3E7FB9-B8DB-41F8-BC33-F62FF8A8CD54}"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23413-865C-4E4E-8CEA-A2E7A98AB2D4}">
      <dsp:nvSpPr>
        <dsp:cNvPr id="0" name=""/>
        <dsp:cNvSpPr/>
      </dsp:nvSpPr>
      <dsp:spPr>
        <a:xfrm>
          <a:off x="2506682" y="-163443"/>
          <a:ext cx="1645794" cy="1092834"/>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US" sz="1200" kern="1200" dirty="0">
              <a:solidFill>
                <a:schemeClr val="bg1"/>
              </a:solidFill>
              <a:latin typeface="Arial" panose="020B0604020202020204" pitchFamily="34" charset="0"/>
              <a:cs typeface="Arial" panose="020B0604020202020204" pitchFamily="34" charset="0"/>
            </a:rPr>
            <a:t>Screenshot of NHS App interface (Devraj et al., 2024</a:t>
          </a:r>
          <a:r>
            <a:rPr lang="en-US" sz="1200" kern="1200" dirty="0">
              <a:latin typeface="Arial" panose="020B0604020202020204" pitchFamily="34" charset="0"/>
              <a:cs typeface="Arial" panose="020B0604020202020204" pitchFamily="34" charset="0"/>
            </a:rPr>
            <a:t>)</a:t>
          </a:r>
        </a:p>
      </dsp:txBody>
      <dsp:txXfrm>
        <a:off x="2538690" y="-131435"/>
        <a:ext cx="1581778" cy="1028818"/>
      </dsp:txXfrm>
    </dsp:sp>
    <dsp:sp modelId="{2C9F3B0B-51E0-4DE0-AD4C-27DEC5DBE6D0}">
      <dsp:nvSpPr>
        <dsp:cNvPr id="0" name=""/>
        <dsp:cNvSpPr/>
      </dsp:nvSpPr>
      <dsp:spPr>
        <a:xfrm rot="2160000">
          <a:off x="4084664" y="1002613"/>
          <a:ext cx="533337" cy="2454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4158289" y="1051696"/>
        <a:ext cx="386087" cy="147251"/>
      </dsp:txXfrm>
    </dsp:sp>
    <dsp:sp modelId="{1385BEE3-C128-4AAC-B7B7-C7A778F49197}">
      <dsp:nvSpPr>
        <dsp:cNvPr id="0" name=""/>
        <dsp:cNvSpPr/>
      </dsp:nvSpPr>
      <dsp:spPr>
        <a:xfrm>
          <a:off x="4324749" y="1321251"/>
          <a:ext cx="1760635" cy="84868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Arial" panose="020B0604020202020204" pitchFamily="34" charset="0"/>
              <a:cs typeface="Arial" panose="020B0604020202020204" pitchFamily="34" charset="0"/>
            </a:rPr>
            <a:t>Features overview</a:t>
          </a:r>
        </a:p>
      </dsp:txBody>
      <dsp:txXfrm>
        <a:off x="4349606" y="1346108"/>
        <a:ext cx="1710921" cy="798973"/>
      </dsp:txXfrm>
    </dsp:sp>
    <dsp:sp modelId="{D8E348BD-754B-4224-A913-3066B304DC41}">
      <dsp:nvSpPr>
        <dsp:cNvPr id="0" name=""/>
        <dsp:cNvSpPr/>
      </dsp:nvSpPr>
      <dsp:spPr>
        <a:xfrm rot="6480000">
          <a:off x="4590063" y="2694951"/>
          <a:ext cx="533337" cy="2454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4663688" y="2744034"/>
        <a:ext cx="386087" cy="147251"/>
      </dsp:txXfrm>
    </dsp:sp>
    <dsp:sp modelId="{A82D6014-4F4A-43BF-9B64-910F74663F94}">
      <dsp:nvSpPr>
        <dsp:cNvPr id="0" name=""/>
        <dsp:cNvSpPr/>
      </dsp:nvSpPr>
      <dsp:spPr>
        <a:xfrm>
          <a:off x="3601827" y="3465380"/>
          <a:ext cx="1773733" cy="969965"/>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Arial" panose="020B0604020202020204" pitchFamily="34" charset="0"/>
              <a:cs typeface="Arial" panose="020B0604020202020204" pitchFamily="34" charset="0"/>
            </a:rPr>
            <a:t>User dashboard</a:t>
          </a:r>
        </a:p>
      </dsp:txBody>
      <dsp:txXfrm>
        <a:off x="3630236" y="3493789"/>
        <a:ext cx="1716915" cy="913147"/>
      </dsp:txXfrm>
    </dsp:sp>
    <dsp:sp modelId="{1D062BCC-9C1B-4CDE-BCC8-9EB22FF2C012}">
      <dsp:nvSpPr>
        <dsp:cNvPr id="0" name=""/>
        <dsp:cNvSpPr/>
      </dsp:nvSpPr>
      <dsp:spPr>
        <a:xfrm rot="10800000">
          <a:off x="2997181" y="3827654"/>
          <a:ext cx="533337" cy="2454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070806" y="3876737"/>
        <a:ext cx="386087" cy="147251"/>
      </dsp:txXfrm>
    </dsp:sp>
    <dsp:sp modelId="{5508DC6A-0ACE-4560-94D2-15AC8D3DF2AE}">
      <dsp:nvSpPr>
        <dsp:cNvPr id="0" name=""/>
        <dsp:cNvSpPr/>
      </dsp:nvSpPr>
      <dsp:spPr>
        <a:xfrm>
          <a:off x="1415057" y="3555634"/>
          <a:ext cx="1510815" cy="789457"/>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Arial" panose="020B0604020202020204" pitchFamily="34" charset="0"/>
              <a:cs typeface="Arial" panose="020B0604020202020204" pitchFamily="34" charset="0"/>
            </a:rPr>
            <a:t>Appointment management</a:t>
          </a:r>
        </a:p>
      </dsp:txBody>
      <dsp:txXfrm>
        <a:off x="1438179" y="3578756"/>
        <a:ext cx="1464571" cy="743213"/>
      </dsp:txXfrm>
    </dsp:sp>
    <dsp:sp modelId="{C50CCE75-0E5F-4AF2-9156-0B7385045F4F}">
      <dsp:nvSpPr>
        <dsp:cNvPr id="0" name=""/>
        <dsp:cNvSpPr/>
      </dsp:nvSpPr>
      <dsp:spPr>
        <a:xfrm rot="15120000">
          <a:off x="1542697" y="2716307"/>
          <a:ext cx="533337" cy="2454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1616322" y="2765390"/>
        <a:ext cx="386087" cy="147251"/>
      </dsp:txXfrm>
    </dsp:sp>
    <dsp:sp modelId="{AD2B0816-1B0A-491D-9213-BE00E272B457}">
      <dsp:nvSpPr>
        <dsp:cNvPr id="0" name=""/>
        <dsp:cNvSpPr/>
      </dsp:nvSpPr>
      <dsp:spPr>
        <a:xfrm>
          <a:off x="811597" y="1368792"/>
          <a:ext cx="1284989" cy="753605"/>
        </a:xfrm>
        <a:prstGeom prst="roundRect">
          <a:avLst>
            <a:gd name="adj" fmla="val 10000"/>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chemeClr val="bg1"/>
              </a:solidFill>
              <a:latin typeface="Arial" panose="020B0604020202020204" pitchFamily="34" charset="0"/>
              <a:cs typeface="Arial" panose="020B0604020202020204" pitchFamily="34" charset="0"/>
            </a:rPr>
            <a:t>Prescription management</a:t>
          </a:r>
        </a:p>
      </dsp:txBody>
      <dsp:txXfrm>
        <a:off x="833669" y="1390864"/>
        <a:ext cx="1240845" cy="709461"/>
      </dsp:txXfrm>
    </dsp:sp>
    <dsp:sp modelId="{B2F92A7C-AAE9-42EE-AA68-B506EE966469}">
      <dsp:nvSpPr>
        <dsp:cNvPr id="0" name=""/>
        <dsp:cNvSpPr/>
      </dsp:nvSpPr>
      <dsp:spPr>
        <a:xfrm rot="19440000">
          <a:off x="2008439" y="1026383"/>
          <a:ext cx="533337" cy="245417"/>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082064" y="1075466"/>
        <a:ext cx="386087" cy="1472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ED3659-3B9E-47D2-84DA-46E619036A45}">
      <dsp:nvSpPr>
        <dsp:cNvPr id="0" name=""/>
        <dsp:cNvSpPr/>
      </dsp:nvSpPr>
      <dsp:spPr>
        <a:xfrm>
          <a:off x="2782804" y="0"/>
          <a:ext cx="4174207" cy="1457027"/>
        </a:xfrm>
        <a:prstGeom prst="rightArrow">
          <a:avLst>
            <a:gd name="adj1" fmla="val 75000"/>
            <a:gd name="adj2" fmla="val 50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Font typeface="Arial" panose="020B0604020202020204" pitchFamily="34" charset="0"/>
            <a:buChar char="•"/>
          </a:pPr>
          <a:r>
            <a:rPr lang="en-US" sz="1200" b="1" kern="1200" dirty="0">
              <a:latin typeface="Arial" panose="020B0604020202020204" pitchFamily="34" charset="0"/>
              <a:cs typeface="Arial" panose="020B0604020202020204" pitchFamily="34" charset="0"/>
            </a:rPr>
            <a:t>Improved efficiency</a:t>
          </a:r>
          <a:r>
            <a:rPr lang="en-US" sz="1200" kern="1200" dirty="0">
              <a:latin typeface="Arial" panose="020B0604020202020204" pitchFamily="34" charset="0"/>
              <a:cs typeface="Arial" panose="020B0604020202020204" pitchFamily="34" charset="0"/>
            </a:rPr>
            <a:t> in managing appointments and prescriptions (Reidy et al., 2025)</a:t>
          </a:r>
          <a:endParaRPr lang="en-GB" sz="14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Reduces </a:t>
          </a:r>
          <a:r>
            <a:rPr lang="en-US" sz="1200" b="1" kern="1200" dirty="0">
              <a:latin typeface="Arial" panose="020B0604020202020204" pitchFamily="34" charset="0"/>
              <a:cs typeface="Arial" panose="020B0604020202020204" pitchFamily="34" charset="0"/>
            </a:rPr>
            <a:t>administrative burden</a:t>
          </a:r>
          <a:r>
            <a:rPr lang="en-US" sz="1200" kern="1200" dirty="0">
              <a:latin typeface="Arial" panose="020B0604020202020204" pitchFamily="34" charset="0"/>
              <a:cs typeface="Arial" panose="020B0604020202020204" pitchFamily="34" charset="0"/>
            </a:rPr>
            <a:t> on staff, allowing healthcare professionals to focus more on patient care</a:t>
          </a:r>
        </a:p>
        <a:p>
          <a:pPr marL="114300" lvl="1" indent="-114300" algn="l" defTabSz="533400">
            <a:lnSpc>
              <a:spcPct val="90000"/>
            </a:lnSpc>
            <a:spcBef>
              <a:spcPct val="0"/>
            </a:spcBef>
            <a:spcAft>
              <a:spcPct val="15000"/>
            </a:spcAft>
            <a:buFont typeface="Arial" panose="020B0604020202020204" pitchFamily="34" charset="0"/>
            <a:buChar char="•"/>
          </a:pPr>
          <a:endParaRPr lang="en-US" sz="1200" kern="1200" dirty="0">
            <a:latin typeface="Arial" panose="020B0604020202020204" pitchFamily="34" charset="0"/>
            <a:cs typeface="Arial" panose="020B0604020202020204" pitchFamily="34" charset="0"/>
          </a:endParaRPr>
        </a:p>
      </dsp:txBody>
      <dsp:txXfrm>
        <a:off x="2782804" y="182128"/>
        <a:ext cx="3627822" cy="1092771"/>
      </dsp:txXfrm>
    </dsp:sp>
    <dsp:sp modelId="{212CB54E-30C1-4CAC-85A1-03203E7D39DE}">
      <dsp:nvSpPr>
        <dsp:cNvPr id="0" name=""/>
        <dsp:cNvSpPr/>
      </dsp:nvSpPr>
      <dsp:spPr>
        <a:xfrm>
          <a:off x="0" y="0"/>
          <a:ext cx="2782804" cy="1457027"/>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Positive impact: </a:t>
          </a:r>
        </a:p>
      </dsp:txBody>
      <dsp:txXfrm>
        <a:off x="71126" y="71126"/>
        <a:ext cx="2640552" cy="1314775"/>
      </dsp:txXfrm>
    </dsp:sp>
    <dsp:sp modelId="{AAFDE330-F0EB-4FA7-81A4-A6952D471A2B}">
      <dsp:nvSpPr>
        <dsp:cNvPr id="0" name=""/>
        <dsp:cNvSpPr/>
      </dsp:nvSpPr>
      <dsp:spPr>
        <a:xfrm>
          <a:off x="2782804" y="1602729"/>
          <a:ext cx="4174207" cy="1457027"/>
        </a:xfrm>
        <a:prstGeom prst="rightArrow">
          <a:avLst>
            <a:gd name="adj1" fmla="val 75000"/>
            <a:gd name="adj2" fmla="val 50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US" sz="1200" b="1" kern="1200" dirty="0">
              <a:latin typeface="Arial" panose="020B0604020202020204" pitchFamily="34" charset="0"/>
              <a:cs typeface="Arial" panose="020B0604020202020204" pitchFamily="34" charset="0"/>
            </a:rPr>
            <a:t>Digital skills gap</a:t>
          </a:r>
          <a:r>
            <a:rPr lang="en-US" sz="1200" kern="1200" dirty="0">
              <a:latin typeface="Arial" panose="020B0604020202020204" pitchFamily="34" charset="0"/>
              <a:cs typeface="Arial" panose="020B0604020202020204" pitchFamily="34" charset="0"/>
            </a:rPr>
            <a:t> among older or less tech-savvy staff.</a:t>
          </a:r>
        </a:p>
      </dsp:txBody>
      <dsp:txXfrm>
        <a:off x="2782804" y="1784857"/>
        <a:ext cx="3627822" cy="1092771"/>
      </dsp:txXfrm>
    </dsp:sp>
    <dsp:sp modelId="{F2D6D9C1-DA0A-422C-BED9-8CC558659BB6}">
      <dsp:nvSpPr>
        <dsp:cNvPr id="0" name=""/>
        <dsp:cNvSpPr/>
      </dsp:nvSpPr>
      <dsp:spPr>
        <a:xfrm>
          <a:off x="0" y="1602729"/>
          <a:ext cx="2782804" cy="1457027"/>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latin typeface="Arial" panose="020B0604020202020204" pitchFamily="34" charset="0"/>
              <a:cs typeface="Arial" panose="020B0604020202020204" pitchFamily="34" charset="0"/>
            </a:rPr>
            <a:t>Challenges:</a:t>
          </a:r>
        </a:p>
      </dsp:txBody>
      <dsp:txXfrm>
        <a:off x="71126" y="1673855"/>
        <a:ext cx="2640552" cy="1314775"/>
      </dsp:txXfrm>
    </dsp:sp>
    <dsp:sp modelId="{A7D68A38-C416-4862-8B6B-3E97260739F4}">
      <dsp:nvSpPr>
        <dsp:cNvPr id="0" name=""/>
        <dsp:cNvSpPr/>
      </dsp:nvSpPr>
      <dsp:spPr>
        <a:xfrm>
          <a:off x="2782804" y="3205459"/>
          <a:ext cx="4174207" cy="1457027"/>
        </a:xfrm>
        <a:prstGeom prst="rightArrow">
          <a:avLst>
            <a:gd name="adj1" fmla="val 75000"/>
            <a:gd name="adj2" fmla="val 50000"/>
          </a:avLst>
        </a:prstGeom>
        <a:solidFill>
          <a:schemeClr val="accent5">
            <a:alpha val="90000"/>
            <a:tint val="40000"/>
            <a:hueOff val="0"/>
            <a:satOff val="0"/>
            <a:lumOff val="0"/>
            <a:alphaOff val="0"/>
          </a:schemeClr>
        </a:solidFill>
        <a:ln w="15875"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US" sz="1200" b="0" kern="1200" dirty="0">
              <a:latin typeface="Arial" panose="020B0604020202020204" pitchFamily="34" charset="0"/>
              <a:cs typeface="Arial" panose="020B0604020202020204" pitchFamily="34" charset="0"/>
            </a:rPr>
            <a:t> </a:t>
          </a:r>
          <a:r>
            <a:rPr lang="en-US" sz="1200" b="1" kern="1200" dirty="0">
              <a:latin typeface="Arial" panose="020B0604020202020204" pitchFamily="34" charset="0"/>
              <a:cs typeface="Arial" panose="020B0604020202020204" pitchFamily="34" charset="0"/>
            </a:rPr>
            <a:t>Barrier:</a:t>
          </a:r>
          <a:r>
            <a:rPr lang="en-US" sz="1200" b="0" kern="1200" dirty="0">
              <a:latin typeface="Arial" panose="020B0604020202020204" pitchFamily="34" charset="0"/>
              <a:cs typeface="Arial" panose="020B0604020202020204" pitchFamily="34" charset="0"/>
            </a:rPr>
            <a:t> Lack of digital training</a:t>
          </a:r>
          <a:endParaRPr lang="en-GB" sz="1200" b="0" kern="1200" dirty="0"/>
        </a:p>
        <a:p>
          <a:pPr marL="114300" lvl="1" indent="-114300" algn="l" defTabSz="533400">
            <a:lnSpc>
              <a:spcPct val="90000"/>
            </a:lnSpc>
            <a:spcBef>
              <a:spcPct val="0"/>
            </a:spcBef>
            <a:spcAft>
              <a:spcPct val="15000"/>
            </a:spcAft>
            <a:buChar char="•"/>
          </a:pPr>
          <a:r>
            <a:rPr lang="en-US" sz="1200" b="1" kern="1200" dirty="0">
              <a:latin typeface="Arial" panose="020B0604020202020204" pitchFamily="34" charset="0"/>
              <a:cs typeface="Arial" panose="020B0604020202020204" pitchFamily="34" charset="0"/>
            </a:rPr>
            <a:t>Solution:</a:t>
          </a:r>
          <a:r>
            <a:rPr lang="en-US" sz="1200" b="0" kern="1200" dirty="0">
              <a:latin typeface="Arial" panose="020B0604020202020204" pitchFamily="34" charset="0"/>
              <a:cs typeface="Arial" panose="020B0604020202020204" pitchFamily="34" charset="0"/>
            </a:rPr>
            <a:t> Protected CPD time for staff to learn how to use the NHS App effectively.</a:t>
          </a:r>
          <a:endParaRPr lang="en-GB" sz="1200" b="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endParaRPr lang="en-GB" sz="1200" kern="1200" dirty="0"/>
        </a:p>
      </dsp:txBody>
      <dsp:txXfrm>
        <a:off x="2782804" y="3387587"/>
        <a:ext cx="3627822" cy="1092771"/>
      </dsp:txXfrm>
    </dsp:sp>
    <dsp:sp modelId="{8BF4B6B4-9738-4D8A-995B-E58C0126A187}">
      <dsp:nvSpPr>
        <dsp:cNvPr id="0" name=""/>
        <dsp:cNvSpPr/>
      </dsp:nvSpPr>
      <dsp:spPr>
        <a:xfrm>
          <a:off x="0" y="3205459"/>
          <a:ext cx="2782804" cy="1457027"/>
        </a:xfrm>
        <a:prstGeom prst="roundRect">
          <a:avLst/>
        </a:prstGeom>
        <a:solidFill>
          <a:schemeClr val="accent5">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latin typeface="Arial" panose="020B0604020202020204" pitchFamily="34" charset="0"/>
              <a:cs typeface="Arial" panose="020B0604020202020204" pitchFamily="34" charset="0"/>
            </a:rPr>
            <a:t>Barrier-Solution Example:</a:t>
          </a:r>
          <a:endParaRPr lang="en-US" sz="1600" kern="1200" dirty="0">
            <a:solidFill>
              <a:schemeClr val="bg1"/>
            </a:solidFill>
            <a:latin typeface="Arial" panose="020B0604020202020204" pitchFamily="34" charset="0"/>
            <a:cs typeface="Arial" panose="020B0604020202020204" pitchFamily="34" charset="0"/>
          </a:endParaRPr>
        </a:p>
      </dsp:txBody>
      <dsp:txXfrm>
        <a:off x="71126" y="3276585"/>
        <a:ext cx="2640552" cy="13147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8937B-259B-45F9-A5C5-028A5FA21FB9}">
      <dsp:nvSpPr>
        <dsp:cNvPr id="0" name=""/>
        <dsp:cNvSpPr/>
      </dsp:nvSpPr>
      <dsp:spPr>
        <a:xfrm>
          <a:off x="0" y="995134"/>
          <a:ext cx="10053114" cy="67820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0233" tIns="229108" rIns="780233" bIns="85344" numCol="1" spcCol="1270" anchor="t" anchorCtr="0">
          <a:noAutofit/>
        </a:bodyPr>
        <a:lstStyle/>
        <a:p>
          <a:pPr marL="114300" lvl="1" indent="-114300" algn="l" defTabSz="533400">
            <a:lnSpc>
              <a:spcPct val="90000"/>
            </a:lnSpc>
            <a:spcBef>
              <a:spcPct val="0"/>
            </a:spcBef>
            <a:spcAft>
              <a:spcPct val="15000"/>
            </a:spcAft>
            <a:buChar char="•"/>
          </a:pPr>
          <a:r>
            <a:rPr lang="en-US" sz="1200" b="0" kern="1200" dirty="0">
              <a:latin typeface="Arial" panose="020B0604020202020204" pitchFamily="34" charset="0"/>
              <a:cs typeface="Arial" panose="020B0604020202020204" pitchFamily="34" charset="0"/>
            </a:rPr>
            <a:t>Improved access to health services.</a:t>
          </a:r>
        </a:p>
        <a:p>
          <a:pPr marL="114300" lvl="1" indent="-114300" algn="l" defTabSz="533400">
            <a:lnSpc>
              <a:spcPct val="90000"/>
            </a:lnSpc>
            <a:spcBef>
              <a:spcPct val="0"/>
            </a:spcBef>
            <a:spcAft>
              <a:spcPct val="15000"/>
            </a:spcAft>
            <a:buChar char="•"/>
          </a:pPr>
          <a:r>
            <a:rPr lang="en-US" sz="1200" b="0" kern="1200" dirty="0">
              <a:latin typeface="Arial" panose="020B0604020202020204" pitchFamily="34" charset="0"/>
              <a:cs typeface="Arial" panose="020B0604020202020204" pitchFamily="34" charset="0"/>
            </a:rPr>
            <a:t>Better management of health records.</a:t>
          </a:r>
        </a:p>
      </dsp:txBody>
      <dsp:txXfrm>
        <a:off x="0" y="995134"/>
        <a:ext cx="10053114" cy="678206"/>
      </dsp:txXfrm>
    </dsp:sp>
    <dsp:sp modelId="{EC024C23-19D5-41C9-811F-60CCB4602C1B}">
      <dsp:nvSpPr>
        <dsp:cNvPr id="0" name=""/>
        <dsp:cNvSpPr/>
      </dsp:nvSpPr>
      <dsp:spPr>
        <a:xfrm>
          <a:off x="475904" y="193448"/>
          <a:ext cx="7037179" cy="94751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5989" tIns="0" rIns="265989" bIns="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Positive Impacts:</a:t>
          </a:r>
          <a:endParaRPr lang="en-US" sz="1200" kern="1200" dirty="0">
            <a:solidFill>
              <a:schemeClr val="bg1"/>
            </a:solidFill>
            <a:latin typeface="Arial" panose="020B0604020202020204" pitchFamily="34" charset="0"/>
            <a:cs typeface="Arial" panose="020B0604020202020204" pitchFamily="34" charset="0"/>
          </a:endParaRPr>
        </a:p>
      </dsp:txBody>
      <dsp:txXfrm>
        <a:off x="522158" y="239702"/>
        <a:ext cx="6944671" cy="855002"/>
      </dsp:txXfrm>
    </dsp:sp>
    <dsp:sp modelId="{33E28092-C51A-4F98-B73F-ED7B8F5E24D3}">
      <dsp:nvSpPr>
        <dsp:cNvPr id="0" name=""/>
        <dsp:cNvSpPr/>
      </dsp:nvSpPr>
      <dsp:spPr>
        <a:xfrm>
          <a:off x="0" y="2232788"/>
          <a:ext cx="10053114" cy="6237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0233" tIns="229108" rIns="780233" bIns="85344" numCol="1" spcCol="1270" anchor="t" anchorCtr="0">
          <a:noAutofit/>
        </a:bodyPr>
        <a:lstStyle/>
        <a:p>
          <a:pPr marL="114300" lvl="1" indent="-114300" algn="l" defTabSz="533400">
            <a:lnSpc>
              <a:spcPct val="90000"/>
            </a:lnSpc>
            <a:spcBef>
              <a:spcPct val="0"/>
            </a:spcBef>
            <a:spcAft>
              <a:spcPct val="15000"/>
            </a:spcAft>
            <a:buChar char="•"/>
          </a:pPr>
          <a:r>
            <a:rPr lang="en-US" sz="1200" b="1" kern="1200" dirty="0">
              <a:latin typeface="Arial" panose="020B0604020202020204" pitchFamily="34" charset="0"/>
              <a:cs typeface="Arial" panose="020B0604020202020204" pitchFamily="34" charset="0"/>
            </a:rPr>
            <a:t>Data privacy concerns</a:t>
          </a:r>
          <a:r>
            <a:rPr lang="en-US" sz="1200" kern="1200" dirty="0">
              <a:latin typeface="Arial" panose="020B0604020202020204" pitchFamily="34" charset="0"/>
              <a:cs typeface="Arial" panose="020B0604020202020204" pitchFamily="34" charset="0"/>
            </a:rPr>
            <a:t> – Ensuring personal health information is secure (GDPR)</a:t>
          </a:r>
          <a:endParaRPr lang="en-US" sz="1900" kern="1200" dirty="0">
            <a:latin typeface="Arial" panose="020B0604020202020204" pitchFamily="34" charset="0"/>
            <a:cs typeface="Arial" panose="020B0604020202020204" pitchFamily="34" charset="0"/>
          </a:endParaRPr>
        </a:p>
      </dsp:txBody>
      <dsp:txXfrm>
        <a:off x="0" y="2232788"/>
        <a:ext cx="10053114" cy="623700"/>
      </dsp:txXfrm>
    </dsp:sp>
    <dsp:sp modelId="{22978F34-C174-4F2B-BA48-7023E6F06181}">
      <dsp:nvSpPr>
        <dsp:cNvPr id="0" name=""/>
        <dsp:cNvSpPr/>
      </dsp:nvSpPr>
      <dsp:spPr>
        <a:xfrm>
          <a:off x="432620" y="1595093"/>
          <a:ext cx="7037179" cy="87773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5989" tIns="0" rIns="265989" bIns="0" numCol="1" spcCol="1270" anchor="ctr" anchorCtr="0">
          <a:noAutofit/>
        </a:bodyPr>
        <a:lstStyle/>
        <a:p>
          <a:pPr marL="0" lvl="0" indent="0" algn="l" defTabSz="533400">
            <a:lnSpc>
              <a:spcPct val="9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Challenges:</a:t>
          </a:r>
          <a:endParaRPr lang="en-US" sz="1200" kern="1200" dirty="0">
            <a:solidFill>
              <a:schemeClr val="bg1"/>
            </a:solidFill>
            <a:latin typeface="Arial" panose="020B0604020202020204" pitchFamily="34" charset="0"/>
            <a:cs typeface="Arial" panose="020B0604020202020204" pitchFamily="34" charset="0"/>
          </a:endParaRPr>
        </a:p>
      </dsp:txBody>
      <dsp:txXfrm>
        <a:off x="475468" y="1637941"/>
        <a:ext cx="6951483" cy="792041"/>
      </dsp:txXfrm>
    </dsp:sp>
    <dsp:sp modelId="{310595BF-EC10-4E5F-A600-68BD32F7BB32}">
      <dsp:nvSpPr>
        <dsp:cNvPr id="0" name=""/>
        <dsp:cNvSpPr/>
      </dsp:nvSpPr>
      <dsp:spPr>
        <a:xfrm>
          <a:off x="0" y="3323758"/>
          <a:ext cx="10053114" cy="840822"/>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0233" tIns="229108" rIns="780233" bIns="85344"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p>
        <a:p>
          <a:pPr marL="114300" lvl="1" indent="-114300" algn="l" defTabSz="533400">
            <a:lnSpc>
              <a:spcPct val="90000"/>
            </a:lnSpc>
            <a:spcBef>
              <a:spcPct val="0"/>
            </a:spcBef>
            <a:spcAft>
              <a:spcPct val="15000"/>
            </a:spcAft>
            <a:buChar char="•"/>
          </a:pPr>
          <a:r>
            <a:rPr lang="en-US" sz="1200" b="1" kern="1200" dirty="0">
              <a:solidFill>
                <a:schemeClr val="bg1"/>
              </a:solidFill>
              <a:latin typeface="Arial" panose="020B0604020202020204" pitchFamily="34" charset="0"/>
              <a:cs typeface="Arial" panose="020B0604020202020204" pitchFamily="34" charset="0"/>
            </a:rPr>
            <a:t>Barrier</a:t>
          </a:r>
          <a:r>
            <a:rPr lang="en-US" sz="1200" b="0" kern="1200" dirty="0">
              <a:solidFill>
                <a:schemeClr val="bg1"/>
              </a:solidFill>
              <a:latin typeface="Arial" panose="020B0604020202020204" pitchFamily="34" charset="0"/>
              <a:cs typeface="Arial" panose="020B0604020202020204" pitchFamily="34" charset="0"/>
            </a:rPr>
            <a:t>: Security risks with personal health data.</a:t>
          </a:r>
        </a:p>
        <a:p>
          <a:pPr marL="114300" lvl="1" indent="-114300" algn="l" defTabSz="533400">
            <a:lnSpc>
              <a:spcPct val="90000"/>
            </a:lnSpc>
            <a:spcBef>
              <a:spcPct val="0"/>
            </a:spcBef>
            <a:spcAft>
              <a:spcPct val="15000"/>
            </a:spcAft>
            <a:buChar char="•"/>
          </a:pPr>
          <a:r>
            <a:rPr lang="en-US" sz="1200" b="1" kern="1200" dirty="0">
              <a:solidFill>
                <a:schemeClr val="bg1"/>
              </a:solidFill>
              <a:latin typeface="Arial" panose="020B0604020202020204" pitchFamily="34" charset="0"/>
              <a:cs typeface="Arial" panose="020B0604020202020204" pitchFamily="34" charset="0"/>
            </a:rPr>
            <a:t>Solution: </a:t>
          </a:r>
          <a:r>
            <a:rPr lang="en-US" sz="1200" b="0" kern="1200" dirty="0">
              <a:solidFill>
                <a:schemeClr val="bg1"/>
              </a:solidFill>
              <a:latin typeface="Arial" panose="020B0604020202020204" pitchFamily="34" charset="0"/>
              <a:cs typeface="Arial" panose="020B0604020202020204" pitchFamily="34" charset="0"/>
            </a:rPr>
            <a:t>Enhanced encryption and data protection protocols</a:t>
          </a:r>
          <a:endParaRPr lang="en-GB" sz="1200" b="0" kern="1200" dirty="0"/>
        </a:p>
      </dsp:txBody>
      <dsp:txXfrm>
        <a:off x="0" y="3323758"/>
        <a:ext cx="10053114" cy="840822"/>
      </dsp:txXfrm>
    </dsp:sp>
    <dsp:sp modelId="{6E02EAE7-29D0-4B40-8DF3-4EE1A88F3622}">
      <dsp:nvSpPr>
        <dsp:cNvPr id="0" name=""/>
        <dsp:cNvSpPr/>
      </dsp:nvSpPr>
      <dsp:spPr>
        <a:xfrm>
          <a:off x="310053" y="2777591"/>
          <a:ext cx="7037179" cy="85831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5989" tIns="0" rIns="265989" bIns="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Barrier- Solution examples: </a:t>
          </a:r>
        </a:p>
      </dsp:txBody>
      <dsp:txXfrm>
        <a:off x="351953" y="2819491"/>
        <a:ext cx="6953379" cy="7745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2127C-5DA8-4151-83F8-ED77B33A1A4D}">
      <dsp:nvSpPr>
        <dsp:cNvPr id="0" name=""/>
        <dsp:cNvSpPr/>
      </dsp:nvSpPr>
      <dsp:spPr>
        <a:xfrm>
          <a:off x="1584" y="255615"/>
          <a:ext cx="9480735" cy="908953"/>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8816" tIns="145796" rIns="768816" bIns="85344" numCol="1" spcCol="1270" anchor="t" anchorCtr="0">
          <a:noAutofit/>
        </a:bodyPr>
        <a:lstStyle/>
        <a:p>
          <a:pPr marL="114300" lvl="1" indent="-114300" algn="l" defTabSz="533400">
            <a:lnSpc>
              <a:spcPct val="90000"/>
            </a:lnSpc>
            <a:spcBef>
              <a:spcPct val="0"/>
            </a:spcBef>
            <a:spcAft>
              <a:spcPct val="15000"/>
            </a:spcAft>
            <a:buChar char="•"/>
          </a:pPr>
          <a:endParaRPr lang="en-GB" sz="1200" kern="1200" dirty="0">
            <a:latin typeface="Arial" panose="020B0604020202020204" pitchFamily="34" charset="0"/>
            <a:cs typeface="Arial" panose="020B0604020202020204" pitchFamily="34" charset="0"/>
          </a:endParaRPr>
        </a:p>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The NHS App is underpinned by statutory Directions from NHS England, grounded in the Health and Social Care Act 2012, which provide the legal mandate for its establishment and national rollout, later amended in 2023 (NHS England, 2018).</a:t>
          </a:r>
        </a:p>
      </dsp:txBody>
      <dsp:txXfrm>
        <a:off x="1584" y="255615"/>
        <a:ext cx="9480735" cy="908953"/>
      </dsp:txXfrm>
    </dsp:sp>
    <dsp:sp modelId="{819E908C-1D58-4B16-B81D-51367A4FA110}">
      <dsp:nvSpPr>
        <dsp:cNvPr id="0" name=""/>
        <dsp:cNvSpPr/>
      </dsp:nvSpPr>
      <dsp:spPr>
        <a:xfrm>
          <a:off x="219254" y="0"/>
          <a:ext cx="6924422" cy="56251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POLICIES</a:t>
          </a:r>
        </a:p>
      </dsp:txBody>
      <dsp:txXfrm>
        <a:off x="246714" y="27460"/>
        <a:ext cx="6869502" cy="507594"/>
      </dsp:txXfrm>
    </dsp:sp>
    <dsp:sp modelId="{C6A5942B-D89A-4C2D-9452-912CADF50BF0}">
      <dsp:nvSpPr>
        <dsp:cNvPr id="0" name=""/>
        <dsp:cNvSpPr/>
      </dsp:nvSpPr>
      <dsp:spPr>
        <a:xfrm>
          <a:off x="0" y="1555002"/>
          <a:ext cx="9515208" cy="78371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8816" tIns="145796" rIns="768816"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The Standards for NHS App Integration specify the requirements for services and providers seeking to connect with the NHS App, covering accessibility compliance (WCAG 2.2 AA), service design principles, clinical safety standards (DCB0129, DCB0160), and data protection obligations under GDPR and PECR (NHS Digital, 2023).</a:t>
          </a:r>
        </a:p>
      </dsp:txBody>
      <dsp:txXfrm>
        <a:off x="0" y="1555002"/>
        <a:ext cx="9515208" cy="783718"/>
      </dsp:txXfrm>
    </dsp:sp>
    <dsp:sp modelId="{EBEB2E99-8BFD-4895-8D04-70A840098B9B}">
      <dsp:nvSpPr>
        <dsp:cNvPr id="0" name=""/>
        <dsp:cNvSpPr/>
      </dsp:nvSpPr>
      <dsp:spPr>
        <a:xfrm>
          <a:off x="391782" y="1101168"/>
          <a:ext cx="6704747" cy="532247"/>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Standards</a:t>
          </a:r>
        </a:p>
      </dsp:txBody>
      <dsp:txXfrm>
        <a:off x="417764" y="1127150"/>
        <a:ext cx="6652783" cy="480283"/>
      </dsp:txXfrm>
    </dsp:sp>
    <dsp:sp modelId="{0162AC11-E641-481E-9A9B-B21CE2D51E47}">
      <dsp:nvSpPr>
        <dsp:cNvPr id="0" name=""/>
        <dsp:cNvSpPr/>
      </dsp:nvSpPr>
      <dsp:spPr>
        <a:xfrm>
          <a:off x="51808" y="2621823"/>
          <a:ext cx="7835546" cy="94284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8816" tIns="145796" rIns="768816" bIns="85344" numCol="1" spcCol="1270" anchor="t" anchorCtr="0">
          <a:noAutofit/>
        </a:bodyPr>
        <a:lstStyle/>
        <a:p>
          <a:pPr marL="114300" lvl="1" indent="-114300" algn="l" defTabSz="533400">
            <a:lnSpc>
              <a:spcPct val="90000"/>
            </a:lnSpc>
            <a:spcBef>
              <a:spcPct val="0"/>
            </a:spcBef>
            <a:spcAft>
              <a:spcPct val="15000"/>
            </a:spcAft>
            <a:buChar char="•"/>
          </a:pPr>
          <a:r>
            <a:rPr lang="en-GB" sz="1200" kern="1200" dirty="0">
              <a:latin typeface="Arial" panose="020B0604020202020204" pitchFamily="34" charset="0"/>
              <a:cs typeface="Arial" panose="020B0604020202020204" pitchFamily="34" charset="0"/>
            </a:rPr>
            <a:t>The NHS App is subject to the public sector bodies ( websites and mobile applications) accessibility regulations 2018, which are based on the Equality Act.</a:t>
          </a:r>
        </a:p>
      </dsp:txBody>
      <dsp:txXfrm>
        <a:off x="51808" y="2621823"/>
        <a:ext cx="7835546" cy="942840"/>
      </dsp:txXfrm>
    </dsp:sp>
    <dsp:sp modelId="{F911B728-2D2B-4AE1-8996-F6B0A9D5186D}">
      <dsp:nvSpPr>
        <dsp:cNvPr id="0" name=""/>
        <dsp:cNvSpPr/>
      </dsp:nvSpPr>
      <dsp:spPr>
        <a:xfrm>
          <a:off x="374531" y="2256181"/>
          <a:ext cx="7089526" cy="3910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l" defTabSz="533400">
            <a:lnSpc>
              <a:spcPct val="90000"/>
            </a:lnSpc>
            <a:spcBef>
              <a:spcPct val="0"/>
            </a:spcBef>
            <a:spcAft>
              <a:spcPct val="35000"/>
            </a:spcAft>
            <a:buNone/>
          </a:pPr>
          <a:r>
            <a:rPr lang="en-GB" sz="1200" b="1" kern="1200" dirty="0">
              <a:solidFill>
                <a:schemeClr val="bg1"/>
              </a:solidFill>
              <a:latin typeface="Arial" panose="020B0604020202020204" pitchFamily="34" charset="0"/>
              <a:cs typeface="Arial" panose="020B0604020202020204" pitchFamily="34" charset="0"/>
            </a:rPr>
            <a:t>Legislation</a:t>
          </a:r>
          <a:r>
            <a:rPr lang="en-GB" sz="1200" kern="1200" dirty="0">
              <a:latin typeface="Arial" panose="020B0604020202020204" pitchFamily="34" charset="0"/>
              <a:cs typeface="Arial" panose="020B0604020202020204" pitchFamily="34" charset="0"/>
            </a:rPr>
            <a:t> </a:t>
          </a:r>
        </a:p>
      </dsp:txBody>
      <dsp:txXfrm>
        <a:off x="393619" y="2275269"/>
        <a:ext cx="7051350" cy="3528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4E795-7CA5-4E1A-A9F8-9793F876A4A9}">
      <dsp:nvSpPr>
        <dsp:cNvPr id="0" name=""/>
        <dsp:cNvSpPr/>
      </dsp:nvSpPr>
      <dsp:spPr>
        <a:xfrm>
          <a:off x="189772" y="342679"/>
          <a:ext cx="6130671" cy="796006"/>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Key finding:</a:t>
          </a:r>
        </a:p>
      </dsp:txBody>
      <dsp:txXfrm>
        <a:off x="228630" y="381537"/>
        <a:ext cx="6052955" cy="718290"/>
      </dsp:txXfrm>
    </dsp:sp>
    <dsp:sp modelId="{E449D20D-5270-4F64-8187-A2775F671DA4}">
      <dsp:nvSpPr>
        <dsp:cNvPr id="0" name=""/>
        <dsp:cNvSpPr/>
      </dsp:nvSpPr>
      <dsp:spPr>
        <a:xfrm>
          <a:off x="0" y="1239618"/>
          <a:ext cx="6510217"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699"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US" sz="1200" kern="1200" dirty="0">
              <a:solidFill>
                <a:schemeClr val="bg1"/>
              </a:solidFill>
              <a:latin typeface="Arial" panose="020B0604020202020204" pitchFamily="34" charset="0"/>
              <a:cs typeface="Arial" panose="020B0604020202020204" pitchFamily="34" charset="0"/>
            </a:rPr>
            <a:t>The NHS App has significantly impacted on </a:t>
          </a:r>
          <a:r>
            <a:rPr lang="en-US" sz="1200" b="1" kern="1200" dirty="0">
              <a:solidFill>
                <a:schemeClr val="bg1"/>
              </a:solidFill>
              <a:latin typeface="Arial" panose="020B0604020202020204" pitchFamily="34" charset="0"/>
              <a:cs typeface="Arial" panose="020B0604020202020204" pitchFamily="34" charset="0"/>
            </a:rPr>
            <a:t>workforce efficiency</a:t>
          </a:r>
          <a:r>
            <a:rPr lang="en-US" sz="1200" kern="1200" dirty="0">
              <a:solidFill>
                <a:schemeClr val="bg1"/>
              </a:solidFill>
              <a:latin typeface="Arial" panose="020B0604020202020204" pitchFamily="34" charset="0"/>
              <a:cs typeface="Arial" panose="020B0604020202020204" pitchFamily="34" charset="0"/>
            </a:rPr>
            <a:t>, </a:t>
          </a:r>
          <a:r>
            <a:rPr lang="en-US" sz="1200" b="1" kern="1200" dirty="0">
              <a:solidFill>
                <a:schemeClr val="bg1"/>
              </a:solidFill>
              <a:latin typeface="Arial" panose="020B0604020202020204" pitchFamily="34" charset="0"/>
              <a:cs typeface="Arial" panose="020B0604020202020204" pitchFamily="34" charset="0"/>
            </a:rPr>
            <a:t>service delivery</a:t>
          </a:r>
          <a:r>
            <a:rPr lang="en-US" sz="1200" kern="1200" dirty="0">
              <a:solidFill>
                <a:schemeClr val="bg1"/>
              </a:solidFill>
              <a:latin typeface="Arial" panose="020B0604020202020204" pitchFamily="34" charset="0"/>
              <a:cs typeface="Arial" panose="020B0604020202020204" pitchFamily="34" charset="0"/>
            </a:rPr>
            <a:t>, and </a:t>
          </a:r>
          <a:r>
            <a:rPr lang="en-US" sz="1200" b="1" kern="1200" dirty="0">
              <a:solidFill>
                <a:schemeClr val="bg1"/>
              </a:solidFill>
              <a:latin typeface="Arial" panose="020B0604020202020204" pitchFamily="34" charset="0"/>
              <a:cs typeface="Arial" panose="020B0604020202020204" pitchFamily="34" charset="0"/>
            </a:rPr>
            <a:t>patient accessibility</a:t>
          </a:r>
          <a:r>
            <a:rPr lang="en-US" sz="1200" kern="1200" dirty="0">
              <a:solidFill>
                <a:schemeClr val="bg1"/>
              </a:solidFill>
              <a:latin typeface="Arial" panose="020B0604020202020204" pitchFamily="34" charset="0"/>
              <a:cs typeface="Arial" panose="020B0604020202020204" pitchFamily="34" charset="0"/>
            </a:rPr>
            <a:t>.</a:t>
          </a:r>
          <a:endParaRPr lang="en-GB" sz="1200" kern="1200" dirty="0">
            <a:solidFill>
              <a:schemeClr val="bg1"/>
            </a:solidFill>
          </a:endParaRPr>
        </a:p>
      </dsp:txBody>
      <dsp:txXfrm>
        <a:off x="0" y="1239618"/>
        <a:ext cx="6510217" cy="1076400"/>
      </dsp:txXfrm>
    </dsp:sp>
    <dsp:sp modelId="{BFDB3A52-6D31-4511-9B33-50197F55E5EF}">
      <dsp:nvSpPr>
        <dsp:cNvPr id="0" name=""/>
        <dsp:cNvSpPr/>
      </dsp:nvSpPr>
      <dsp:spPr>
        <a:xfrm>
          <a:off x="146642" y="1811543"/>
          <a:ext cx="6251435" cy="773933"/>
        </a:xfrm>
        <a:prstGeom prst="roundRect">
          <a:avLst/>
        </a:prstGeom>
        <a:solidFill>
          <a:schemeClr val="accent5">
            <a:hueOff val="-3308557"/>
            <a:satOff val="-17770"/>
            <a:lumOff val="607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latin typeface="Arial" panose="020B0604020202020204" pitchFamily="34" charset="0"/>
              <a:cs typeface="Arial" panose="020B0604020202020204" pitchFamily="34" charset="0"/>
            </a:rPr>
            <a:t>Future potential: </a:t>
          </a:r>
        </a:p>
      </dsp:txBody>
      <dsp:txXfrm>
        <a:off x="184422" y="1849323"/>
        <a:ext cx="6175875" cy="698373"/>
      </dsp:txXfrm>
    </dsp:sp>
    <dsp:sp modelId="{1C3E7FB9-B8DB-41F8-BC33-F62FF8A8CD54}">
      <dsp:nvSpPr>
        <dsp:cNvPr id="0" name=""/>
        <dsp:cNvSpPr/>
      </dsp:nvSpPr>
      <dsp:spPr>
        <a:xfrm>
          <a:off x="0" y="2717185"/>
          <a:ext cx="6510217"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699"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US" sz="1200" kern="1200" dirty="0">
              <a:solidFill>
                <a:schemeClr val="bg1"/>
              </a:solidFill>
              <a:latin typeface="Arial" panose="020B0604020202020204" pitchFamily="34" charset="0"/>
              <a:cs typeface="Arial" panose="020B0604020202020204" pitchFamily="34" charset="0"/>
            </a:rPr>
            <a:t>The NHS App has the potential to be a </a:t>
          </a:r>
          <a:r>
            <a:rPr lang="en-US" sz="1200" b="1" kern="1200" dirty="0">
              <a:solidFill>
                <a:schemeClr val="bg1"/>
              </a:solidFill>
              <a:latin typeface="Arial" panose="020B0604020202020204" pitchFamily="34" charset="0"/>
              <a:cs typeface="Arial" panose="020B0604020202020204" pitchFamily="34" charset="0"/>
            </a:rPr>
            <a:t>sustainable</a:t>
          </a:r>
          <a:r>
            <a:rPr lang="en-US" sz="1200" kern="1200" dirty="0">
              <a:solidFill>
                <a:schemeClr val="bg1"/>
              </a:solidFill>
              <a:latin typeface="Arial" panose="020B0604020202020204" pitchFamily="34" charset="0"/>
              <a:cs typeface="Arial" panose="020B0604020202020204" pitchFamily="34" charset="0"/>
            </a:rPr>
            <a:t> tool for healthcare delivery, promoting better health outcomes and a </a:t>
          </a:r>
          <a:r>
            <a:rPr lang="en-US" sz="1200" b="1" kern="1200" dirty="0">
              <a:solidFill>
                <a:schemeClr val="bg1"/>
              </a:solidFill>
              <a:latin typeface="Arial" panose="020B0604020202020204" pitchFamily="34" charset="0"/>
              <a:cs typeface="Arial" panose="020B0604020202020204" pitchFamily="34" charset="0"/>
            </a:rPr>
            <a:t>more efficient healthcare system</a:t>
          </a:r>
          <a:r>
            <a:rPr lang="en-US" sz="1200" kern="1200" dirty="0">
              <a:solidFill>
                <a:schemeClr val="bg1"/>
              </a:solidFill>
              <a:latin typeface="Arial" panose="020B0604020202020204" pitchFamily="34" charset="0"/>
              <a:cs typeface="Arial" panose="020B0604020202020204" pitchFamily="34" charset="0"/>
            </a:rPr>
            <a:t>.</a:t>
          </a:r>
          <a:endParaRPr lang="en-GB" sz="1200" kern="1200" dirty="0">
            <a:solidFill>
              <a:schemeClr val="bg1"/>
            </a:solidFill>
          </a:endParaRPr>
        </a:p>
      </dsp:txBody>
      <dsp:txXfrm>
        <a:off x="0" y="2717185"/>
        <a:ext cx="6510217" cy="1076400"/>
      </dsp:txXfrm>
    </dsp:sp>
  </dsp:spTree>
</dsp:drawing>
</file>

<file path=ppt/diagrams/layout1.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80C50CD-E178-4744-9B35-B2F624D6C5E9}" type="datetimeFigureOut">
              <a:rPr lang="en-US" smtClean="0"/>
              <a:t>11/9/25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1459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88091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79302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72123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11/9/25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75842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11/9/25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40866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11/9/25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119544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49450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11/9/25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57761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11/9/25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689130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11/9/25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5402931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11/9/25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140817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11/9/25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968150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11/9/25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31308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80C50CD-E178-4744-9B35-B2F624D6C5E9}" type="datetimeFigureOut">
              <a:rPr lang="en-US" smtClean="0"/>
              <a:pPr/>
              <a:t>11/9/25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1953000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24523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11/9/25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08692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80C50CD-E178-4744-9B35-B2F624D6C5E9}" type="datetimeFigureOut">
              <a:rPr lang="en-US" smtClean="0"/>
              <a:pPr/>
              <a:t>11/9/25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1205753700"/>
      </p:ext>
    </p:extLst>
  </p:cSld>
  <p:clrMap bg1="dk1" tx1="lt1" bg2="dk2" tx2="lt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 id="2147483778"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hyperlink" Target="https://general-southerner.blogspot.com/2017/05/" TargetMode="External"/><Relationship Id="rId4" Type="http://schemas.openxmlformats.org/officeDocument/2006/relationships/diagramData" Target="../diagrams/data1.xml"/><Relationship Id="rId9" Type="http://schemas.openxmlformats.org/officeDocument/2006/relationships/image" Target="../media/image9.jpg"/></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0.jpeg"/></Relationships>
</file>

<file path=ppt/slides/_rels/slide6.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diagramLayout" Target="../diagrams/layout3.xml"/><Relationship Id="rId7" Type="http://schemas.openxmlformats.org/officeDocument/2006/relationships/image" Target="../media/image1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Layout" Target="../diagrams/layout5.xml"/><Relationship Id="rId7" Type="http://schemas.openxmlformats.org/officeDocument/2006/relationships/image" Target="../media/image16.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hyperlink" Target="https://www.nhs.uk/nhs-app/" TargetMode="External"/><Relationship Id="rId7" Type="http://schemas.openxmlformats.org/officeDocument/2006/relationships/image" Target="../media/image14.png"/><Relationship Id="rId2" Type="http://schemas.openxmlformats.org/officeDocument/2006/relationships/hyperlink" Target="https://digital.nhs.uk/about-nhs-digital/corporate-information-and-documents/digital-inclusion?utm_source=chatgpt.com" TargetMode="External"/><Relationship Id="rId1" Type="http://schemas.openxmlformats.org/officeDocument/2006/relationships/slideLayout" Target="../slideLayouts/slideLayout2.xml"/><Relationship Id="rId6" Type="http://schemas.openxmlformats.org/officeDocument/2006/relationships/hyperlink" Target="https://digital.nhs.uk/services/nhs-app/how-to-integrate-with-the-nhs-app/standards-for-nhs-app-integration?utm_source=chatgpt.com" TargetMode="External"/><Relationship Id="rId5" Type="http://schemas.openxmlformats.org/officeDocument/2006/relationships/hyperlink" Target="https://www.nhs.uk/nhs-app/nhs-app-legal-and-cookies/nhs-app-privacy-policy/privacy-policy/?utm_source=chatgpt.com" TargetMode="External"/><Relationship Id="rId10" Type="http://schemas.openxmlformats.org/officeDocument/2006/relationships/image" Target="../media/image12.svg"/><Relationship Id="rId4" Type="http://schemas.openxmlformats.org/officeDocument/2006/relationships/hyperlink" Target="https://digital.nhs.uk/about-nhs-digital/corporate-information-and-documents/directions-and-data-provision-notices/nhs-england-directions/establishment-of-information-systems-for-nhs-services-nhs-app-directions-2018?utm_source=chatgpt.com" TargetMode="External"/><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6" name="Picture 3">
            <a:extLst>
              <a:ext uri="{FF2B5EF4-FFF2-40B4-BE49-F238E27FC236}">
                <a16:creationId xmlns:a16="http://schemas.microsoft.com/office/drawing/2014/main" id="{EC6D4AB6-645E-E1B7-57BF-70631CBF6100}"/>
              </a:ext>
            </a:extLst>
          </p:cNvPr>
          <p:cNvPicPr>
            <a:picLocks noChangeAspect="1"/>
          </p:cNvPicPr>
          <p:nvPr/>
        </p:nvPicPr>
        <p:blipFill>
          <a:blip r:embed="rId3">
            <a:alphaModFix amt="30000"/>
          </a:blip>
          <a:srcRect t="24978"/>
          <a:stretch>
            <a:fillRect/>
          </a:stretch>
        </p:blipFill>
        <p:spPr>
          <a:xfrm>
            <a:off x="-2" y="10"/>
            <a:ext cx="12188389" cy="6857990"/>
          </a:xfrm>
          <a:prstGeom prst="rect">
            <a:avLst/>
          </a:prstGeom>
        </p:spPr>
      </p:pic>
      <p:sp>
        <p:nvSpPr>
          <p:cNvPr id="2" name="Title 1">
            <a:extLst>
              <a:ext uri="{FF2B5EF4-FFF2-40B4-BE49-F238E27FC236}">
                <a16:creationId xmlns:a16="http://schemas.microsoft.com/office/drawing/2014/main" id="{DE392C7C-DB6B-EA3A-557B-A081A45A38BE}"/>
              </a:ext>
            </a:extLst>
          </p:cNvPr>
          <p:cNvSpPr>
            <a:spLocks noGrp="1"/>
          </p:cNvSpPr>
          <p:nvPr>
            <p:ph type="ctrTitle"/>
          </p:nvPr>
        </p:nvSpPr>
        <p:spPr>
          <a:xfrm>
            <a:off x="2569210" y="718483"/>
            <a:ext cx="7358380" cy="4519506"/>
          </a:xfrm>
        </p:spPr>
        <p:txBody>
          <a:bodyPr>
            <a:normAutofit fontScale="90000"/>
          </a:bodyPr>
          <a:lstStyle/>
          <a:p>
            <a:pPr algn="ctr"/>
            <a:r>
              <a:rPr lang="en-GB" sz="1800" b="1" dirty="0">
                <a:solidFill>
                  <a:schemeClr val="bg1"/>
                </a:solidFill>
                <a:latin typeface="Arial" panose="020B0604020202020204" pitchFamily="34" charset="0"/>
                <a:cs typeface="Arial" panose="020B0604020202020204" pitchFamily="34" charset="0"/>
              </a:rPr>
              <a:t>STUDENT NAME</a:t>
            </a:r>
            <a:r>
              <a:rPr lang="en-GB" sz="1800" dirty="0">
                <a:solidFill>
                  <a:schemeClr val="bg1"/>
                </a:solidFill>
                <a:latin typeface="Arial" panose="020B0604020202020204" pitchFamily="34" charset="0"/>
                <a:cs typeface="Arial" panose="020B0604020202020204" pitchFamily="34" charset="0"/>
              </a:rPr>
              <a:t>: Melody Maseko</a:t>
            </a:r>
            <a:br>
              <a:rPr lang="en-GB" sz="1800" dirty="0">
                <a:solidFill>
                  <a:schemeClr val="bg1"/>
                </a:solidFill>
                <a:latin typeface="Arial" panose="020B0604020202020204" pitchFamily="34" charset="0"/>
                <a:cs typeface="Arial" panose="020B0604020202020204" pitchFamily="34" charset="0"/>
              </a:rPr>
            </a:br>
            <a:br>
              <a:rPr lang="en-GB" sz="1800" b="1"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STUDENT NUMBER: </a:t>
            </a:r>
            <a:r>
              <a:rPr lang="en-GB" sz="1800" dirty="0">
                <a:solidFill>
                  <a:schemeClr val="bg1"/>
                </a:solidFill>
                <a:latin typeface="Arial" panose="020B0604020202020204" pitchFamily="34" charset="0"/>
                <a:cs typeface="Arial" panose="020B0604020202020204" pitchFamily="34" charset="0"/>
              </a:rPr>
              <a:t>2244812</a:t>
            </a:r>
            <a:br>
              <a:rPr lang="en-GB" sz="1800" dirty="0">
                <a:solidFill>
                  <a:schemeClr val="bg1"/>
                </a:solidFill>
                <a:latin typeface="Arial" panose="020B0604020202020204" pitchFamily="34" charset="0"/>
                <a:cs typeface="Arial" panose="020B0604020202020204" pitchFamily="34" charset="0"/>
              </a:rPr>
            </a:br>
            <a:br>
              <a:rPr lang="en-GB" sz="1800" dirty="0">
                <a:solidFill>
                  <a:schemeClr val="bg1"/>
                </a:solidFill>
                <a:latin typeface="Arial" panose="020B0604020202020204" pitchFamily="34" charset="0"/>
                <a:cs typeface="Arial" panose="020B0604020202020204" pitchFamily="34" charset="0"/>
              </a:rPr>
            </a:br>
            <a:r>
              <a:rPr lang="en-GB" sz="1800" b="1" dirty="0">
                <a:solidFill>
                  <a:schemeClr val="bg1"/>
                </a:solidFill>
                <a:latin typeface="Arial" panose="020B0604020202020204" pitchFamily="34" charset="0"/>
                <a:cs typeface="Arial" panose="020B0604020202020204" pitchFamily="34" charset="0"/>
              </a:rPr>
              <a:t>Module:</a:t>
            </a:r>
            <a:r>
              <a:rPr lang="en-GB" sz="1800" dirty="0">
                <a:solidFill>
                  <a:schemeClr val="bg1"/>
                </a:solidFill>
                <a:latin typeface="Arial" panose="020B0604020202020204" pitchFamily="34" charset="0"/>
                <a:cs typeface="Arial" panose="020B0604020202020204" pitchFamily="34" charset="0"/>
              </a:rPr>
              <a:t> Digital transformation in the health and care professions</a:t>
            </a:r>
            <a:br>
              <a:rPr lang="en-GB" sz="1800" dirty="0">
                <a:solidFill>
                  <a:schemeClr val="bg1"/>
                </a:solidFill>
                <a:latin typeface="Arial" panose="020B0604020202020204" pitchFamily="34" charset="0"/>
                <a:cs typeface="Arial" panose="020B0604020202020204" pitchFamily="34" charset="0"/>
              </a:rPr>
            </a:br>
            <a:br>
              <a:rPr lang="en-GB" sz="1800" dirty="0">
                <a:solidFill>
                  <a:schemeClr val="bg1"/>
                </a:solidFill>
                <a:latin typeface="Arial" panose="020B0604020202020204" pitchFamily="34" charset="0"/>
                <a:cs typeface="Arial" panose="020B0604020202020204" pitchFamily="34" charset="0"/>
              </a:rPr>
            </a:br>
            <a:r>
              <a:rPr lang="en-GB" sz="1800"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module code: </a:t>
            </a:r>
            <a:r>
              <a:rPr lang="en-GB" sz="18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BMHP6026</a:t>
            </a:r>
            <a:br>
              <a:rPr lang="en-GB" sz="1800" kern="100" dirty="0">
                <a:solidFill>
                  <a:schemeClr val="bg1"/>
                </a:solidFill>
                <a:latin typeface="Arial" panose="020B0604020202020204" pitchFamily="34" charset="0"/>
                <a:ea typeface="DengXian" panose="02010600030101010101" pitchFamily="2" charset="-122"/>
                <a:cs typeface="Arial" panose="020B0604020202020204" pitchFamily="34" charset="0"/>
              </a:rPr>
            </a:br>
            <a:br>
              <a:rPr lang="en-GB" sz="1800" kern="100" dirty="0">
                <a:solidFill>
                  <a:schemeClr val="bg1"/>
                </a:solidFill>
                <a:latin typeface="Arial" panose="020B0604020202020204" pitchFamily="34" charset="0"/>
                <a:ea typeface="DengXian" panose="02010600030101010101" pitchFamily="2" charset="-122"/>
                <a:cs typeface="Arial" panose="020B0604020202020204" pitchFamily="34" charset="0"/>
              </a:rPr>
            </a:br>
            <a:r>
              <a:rPr lang="en-GB" sz="1800"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lecturer’s name</a:t>
            </a:r>
            <a:r>
              <a:rPr lang="en-GB" sz="1800" b="1" kern="100" dirty="0">
                <a:solidFill>
                  <a:schemeClr val="bg1"/>
                </a:solidFill>
                <a:latin typeface="Arial" panose="020B0604020202020204" pitchFamily="34" charset="0"/>
                <a:ea typeface="DengXian" panose="02010600030101010101" pitchFamily="2" charset="-122"/>
                <a:cs typeface="Arial" panose="020B0604020202020204" pitchFamily="34" charset="0"/>
              </a:rPr>
              <a:t>: </a:t>
            </a:r>
            <a:r>
              <a:rPr lang="en-GB" sz="1800" kern="100" dirty="0">
                <a:solidFill>
                  <a:schemeClr val="bg1"/>
                </a:solidFill>
                <a:latin typeface="Arial" panose="020B0604020202020204" pitchFamily="34" charset="0"/>
                <a:ea typeface="DengXian" panose="02010600030101010101" pitchFamily="2" charset="-122"/>
                <a:cs typeface="Arial" panose="020B0604020202020204" pitchFamily="34" charset="0"/>
              </a:rPr>
              <a:t>Joanne Davies</a:t>
            </a:r>
            <a:br>
              <a:rPr lang="en-GB" sz="1800" kern="100" dirty="0">
                <a:solidFill>
                  <a:schemeClr val="bg1"/>
                </a:solidFill>
                <a:latin typeface="Arial" panose="020B0604020202020204" pitchFamily="34" charset="0"/>
                <a:ea typeface="DengXian" panose="02010600030101010101" pitchFamily="2" charset="-122"/>
                <a:cs typeface="Arial" panose="020B0604020202020204" pitchFamily="34" charset="0"/>
              </a:rPr>
            </a:br>
            <a:br>
              <a:rPr lang="en-GB" sz="1800" kern="100" dirty="0">
                <a:solidFill>
                  <a:schemeClr val="bg1"/>
                </a:solidFill>
                <a:latin typeface="Arial" panose="020B0604020202020204" pitchFamily="34" charset="0"/>
                <a:ea typeface="DengXian" panose="02010600030101010101" pitchFamily="2" charset="-122"/>
                <a:cs typeface="Arial" panose="020B0604020202020204" pitchFamily="34" charset="0"/>
              </a:rPr>
            </a:br>
            <a:r>
              <a:rPr lang="en-GB" sz="1800" b="1" kern="100" dirty="0">
                <a:solidFill>
                  <a:schemeClr val="bg1"/>
                </a:solidFill>
                <a:latin typeface="Arial" panose="020B0604020202020204" pitchFamily="34" charset="0"/>
                <a:ea typeface="DengXian" panose="02010600030101010101" pitchFamily="2" charset="-122"/>
                <a:cs typeface="Arial" panose="020B0604020202020204" pitchFamily="34" charset="0"/>
              </a:rPr>
              <a:t>title: </a:t>
            </a:r>
            <a:r>
              <a:rPr lang="en-US" sz="1800" b="1" dirty="0">
                <a:solidFill>
                  <a:schemeClr val="bg1"/>
                </a:solidFill>
                <a:latin typeface="Arial" panose="020B0604020202020204" pitchFamily="34" charset="0"/>
                <a:cs typeface="Arial" panose="020B0604020202020204" pitchFamily="34" charset="0"/>
              </a:rPr>
              <a:t>NHS App: </a:t>
            </a:r>
            <a:r>
              <a:rPr lang="en-US" sz="1800" dirty="0">
                <a:solidFill>
                  <a:schemeClr val="bg1"/>
                </a:solidFill>
                <a:latin typeface="Arial" panose="020B0604020202020204" pitchFamily="34" charset="0"/>
                <a:cs typeface="Arial" panose="020B0604020202020204" pitchFamily="34" charset="0"/>
              </a:rPr>
              <a:t>Digital Innovation in Health and Social Care</a:t>
            </a:r>
            <a:br>
              <a:rPr lang="en-US" sz="1800" b="1" dirty="0">
                <a:solidFill>
                  <a:schemeClr val="tx2"/>
                </a:solidFill>
                <a:latin typeface="Arial" panose="020B0604020202020204" pitchFamily="34" charset="0"/>
                <a:cs typeface="Arial" panose="020B0604020202020204" pitchFamily="34" charset="0"/>
              </a:rPr>
            </a:br>
            <a:br>
              <a:rPr lang="en-GB" sz="1800" kern="100" dirty="0">
                <a:solidFill>
                  <a:schemeClr val="bg1"/>
                </a:solidFill>
                <a:latin typeface="Arial" panose="020B0604020202020204" pitchFamily="34" charset="0"/>
                <a:ea typeface="DengXian" panose="02010600030101010101" pitchFamily="2" charset="-122"/>
                <a:cs typeface="Arial" panose="020B0604020202020204" pitchFamily="34" charset="0"/>
              </a:rPr>
            </a:br>
            <a:br>
              <a:rPr lang="en-GB" sz="22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br>
            <a:br>
              <a:rPr lang="en-GB" sz="20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br>
            <a:br>
              <a:rPr lang="en-GB" sz="20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br>
            <a:endParaRPr lang="en-GB" sz="2000" dirty="0">
              <a:solidFill>
                <a:schemeClr val="bg1"/>
              </a:solidFill>
              <a:latin typeface="Arial" panose="020B0604020202020204" pitchFamily="34" charset="0"/>
              <a:cs typeface="Arial" panose="020B0604020202020204" pitchFamily="34" charset="0"/>
            </a:endParaRPr>
          </a:p>
        </p:txBody>
      </p:sp>
      <p:sp>
        <p:nvSpPr>
          <p:cNvPr id="3" name="Freeform 3">
            <a:extLst>
              <a:ext uri="{FF2B5EF4-FFF2-40B4-BE49-F238E27FC236}">
                <a16:creationId xmlns:a16="http://schemas.microsoft.com/office/drawing/2014/main" id="{CA4EF380-B03B-48F5-C883-64622901CEA9}"/>
              </a:ext>
            </a:extLst>
          </p:cNvPr>
          <p:cNvSpPr/>
          <p:nvPr/>
        </p:nvSpPr>
        <p:spPr>
          <a:xfrm rot="-10252266">
            <a:off x="635092" y="-8509"/>
            <a:ext cx="3035069" cy="5380332"/>
          </a:xfrm>
          <a:custGeom>
            <a:avLst/>
            <a:gdLst/>
            <a:ahLst/>
            <a:cxnLst/>
            <a:rect l="l" t="t" r="r" b="b"/>
            <a:pathLst>
              <a:path w="3721250" h="6002016">
                <a:moveTo>
                  <a:pt x="0" y="0"/>
                </a:moveTo>
                <a:lnTo>
                  <a:pt x="3721250" y="0"/>
                </a:lnTo>
                <a:lnTo>
                  <a:pt x="3721250" y="6002016"/>
                </a:lnTo>
                <a:lnTo>
                  <a:pt x="0" y="600201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6" name="AutoShape 2" descr="Image result for NHS APP">
            <a:extLst>
              <a:ext uri="{FF2B5EF4-FFF2-40B4-BE49-F238E27FC236}">
                <a16:creationId xmlns:a16="http://schemas.microsoft.com/office/drawing/2014/main" id="{AFC06C21-43B0-8D1D-7766-0A8F0B53AC2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9C7AC314-B159-9982-D940-3115819BB217}"/>
              </a:ext>
            </a:extLst>
          </p:cNvPr>
          <p:cNvPicPr>
            <a:picLocks noChangeAspect="1"/>
          </p:cNvPicPr>
          <p:nvPr/>
        </p:nvPicPr>
        <p:blipFill>
          <a:blip r:embed="rId6"/>
          <a:stretch>
            <a:fillRect/>
          </a:stretch>
        </p:blipFill>
        <p:spPr>
          <a:xfrm>
            <a:off x="9349862" y="4124008"/>
            <a:ext cx="2733982" cy="2733982"/>
          </a:xfrm>
          <a:prstGeom prst="rect">
            <a:avLst/>
          </a:prstGeom>
        </p:spPr>
      </p:pic>
    </p:spTree>
    <p:extLst>
      <p:ext uri="{BB962C8B-B14F-4D97-AF65-F5344CB8AC3E}">
        <p14:creationId xmlns:p14="http://schemas.microsoft.com/office/powerpoint/2010/main" val="1383072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58CC0-27F5-0586-F678-14E76D1C1414}"/>
              </a:ext>
            </a:extLst>
          </p:cNvPr>
          <p:cNvSpPr>
            <a:spLocks noGrp="1"/>
          </p:cNvSpPr>
          <p:nvPr>
            <p:ph type="title"/>
          </p:nvPr>
        </p:nvSpPr>
        <p:spPr>
          <a:xfrm>
            <a:off x="1219051" y="121481"/>
            <a:ext cx="5934508" cy="1137976"/>
          </a:xfrm>
        </p:spPr>
        <p:txBody>
          <a:bodyPr>
            <a:normAutofit/>
          </a:bodyPr>
          <a:lstStyle/>
          <a:p>
            <a:r>
              <a:rPr lang="en-US" sz="1800" b="1" dirty="0">
                <a:solidFill>
                  <a:schemeClr val="bg1"/>
                </a:solidFill>
                <a:latin typeface="Arial" panose="020B0604020202020204" pitchFamily="34" charset="0"/>
                <a:cs typeface="Arial" panose="020B0604020202020204" pitchFamily="34" charset="0"/>
              </a:rPr>
              <a:t>Introduction to NHS App</a:t>
            </a:r>
            <a:br>
              <a:rPr lang="en-US" sz="2400" b="1" dirty="0">
                <a:solidFill>
                  <a:schemeClr val="bg1"/>
                </a:solidFill>
                <a:latin typeface="Arial" panose="020B0604020202020204" pitchFamily="34" charset="0"/>
                <a:cs typeface="Arial" panose="020B0604020202020204" pitchFamily="34" charset="0"/>
              </a:rPr>
            </a:br>
            <a:endParaRPr lang="en-GB" sz="2400" b="1" dirty="0">
              <a:solidFill>
                <a:schemeClr val="bg1"/>
              </a:solidFill>
              <a:latin typeface="Arial" panose="020B0604020202020204" pitchFamily="34" charset="0"/>
              <a:cs typeface="Arial" panose="020B0604020202020204" pitchFamily="34" charset="0"/>
            </a:endParaRPr>
          </a:p>
        </p:txBody>
      </p:sp>
      <p:sp>
        <p:nvSpPr>
          <p:cNvPr id="117" name="Picture Placeholder 116">
            <a:extLst>
              <a:ext uri="{FF2B5EF4-FFF2-40B4-BE49-F238E27FC236}">
                <a16:creationId xmlns:a16="http://schemas.microsoft.com/office/drawing/2014/main" id="{F52E53F8-3124-8DA6-93E0-32134A68C1E4}"/>
              </a:ext>
            </a:extLst>
          </p:cNvPr>
          <p:cNvSpPr>
            <a:spLocks noGrp="1"/>
          </p:cNvSpPr>
          <p:nvPr>
            <p:ph type="pic" idx="1"/>
          </p:nvPr>
        </p:nvSpPr>
        <p:spPr>
          <a:xfrm>
            <a:off x="7504981" y="2579299"/>
            <a:ext cx="3542430" cy="3211902"/>
          </a:xfrm>
          <a:prstGeom prst="round2DiagRect">
            <a:avLst>
              <a:gd name="adj1" fmla="val 3644"/>
              <a:gd name="adj2" fmla="val 0"/>
            </a:avLst>
          </a:prstGeom>
        </p:spPr>
        <p:txBody>
          <a:bodyPr/>
          <a:lstStyle/>
          <a:p>
            <a:r>
              <a:rPr lang="en-GB" sz="2000" b="1" dirty="0">
                <a:solidFill>
                  <a:schemeClr val="bg1"/>
                </a:solidFill>
                <a:latin typeface="Arial" panose="020B0604020202020204" pitchFamily="34" charset="0"/>
                <a:cs typeface="Arial" panose="020B0604020202020204" pitchFamily="34" charset="0"/>
              </a:rPr>
              <a:t>Focus Area</a:t>
            </a:r>
          </a:p>
          <a:p>
            <a:pPr marL="285750" indent="-285750">
              <a:buFont typeface="Arial" panose="020B0604020202020204" pitchFamily="34" charset="0"/>
              <a:buChar char="•"/>
            </a:pPr>
            <a:r>
              <a:rPr lang="en-GB" sz="1600" dirty="0">
                <a:solidFill>
                  <a:schemeClr val="bg1"/>
                </a:solidFill>
                <a:latin typeface="Arial" panose="020B0604020202020204" pitchFamily="34" charset="0"/>
                <a:cs typeface="Arial" panose="020B0604020202020204" pitchFamily="34" charset="0"/>
              </a:rPr>
              <a:t>Impact on Workforce – How it changes the work environment for healthcare professionals.</a:t>
            </a:r>
          </a:p>
          <a:p>
            <a:pPr marL="285750" indent="-28575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Impact on Patients/Community – How patients and the community benefit from the NHS App services.</a:t>
            </a:r>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600" dirty="0">
              <a:solidFill>
                <a:schemeClr val="bg1"/>
              </a:solidFill>
              <a:latin typeface="Arial" panose="020B0604020202020204" pitchFamily="34" charset="0"/>
              <a:cs typeface="Arial" panose="020B0604020202020204" pitchFamily="34" charset="0"/>
            </a:endParaRPr>
          </a:p>
        </p:txBody>
      </p:sp>
      <p:sp>
        <p:nvSpPr>
          <p:cNvPr id="21" name="Content Placeholder 20">
            <a:extLst>
              <a:ext uri="{FF2B5EF4-FFF2-40B4-BE49-F238E27FC236}">
                <a16:creationId xmlns:a16="http://schemas.microsoft.com/office/drawing/2014/main" id="{08F691E4-C26A-0321-82EB-3A5824240B98}"/>
              </a:ext>
            </a:extLst>
          </p:cNvPr>
          <p:cNvSpPr>
            <a:spLocks noGrp="1"/>
          </p:cNvSpPr>
          <p:nvPr>
            <p:ph type="body" sz="half" idx="2"/>
          </p:nvPr>
        </p:nvSpPr>
        <p:spPr>
          <a:xfrm>
            <a:off x="1082675" y="1136678"/>
            <a:ext cx="5934511" cy="3541714"/>
          </a:xfrm>
        </p:spPr>
        <p:txBody>
          <a:bodyPr>
            <a:normAutofit/>
          </a:bodyPr>
          <a:lstStyle/>
          <a:p>
            <a:pPr marL="285750" lvl="0" indent="-285750">
              <a:buSzPts val="1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The NHS App is a </a:t>
            </a:r>
            <a:r>
              <a:rPr lang="en-US" sz="1600" b="1" dirty="0">
                <a:solidFill>
                  <a:schemeClr val="bg1"/>
                </a:solidFill>
                <a:latin typeface="Arial" panose="020B0604020202020204" pitchFamily="34" charset="0"/>
                <a:cs typeface="Arial" panose="020B0604020202020204" pitchFamily="34" charset="0"/>
              </a:rPr>
              <a:t>digital innovation</a:t>
            </a:r>
            <a:r>
              <a:rPr lang="en-US" sz="1600" dirty="0">
                <a:solidFill>
                  <a:schemeClr val="bg1"/>
                </a:solidFill>
                <a:latin typeface="Arial" panose="020B0604020202020204" pitchFamily="34" charset="0"/>
                <a:cs typeface="Arial" panose="020B0604020202020204" pitchFamily="34" charset="0"/>
              </a:rPr>
              <a:t> that provides patients with access to a range of health services and information (Sheikh et al., 2021).</a:t>
            </a:r>
          </a:p>
          <a:p>
            <a:pPr marL="285750" lvl="0" indent="-285750">
              <a:buSzPts val="1000"/>
              <a:buFont typeface="Arial" panose="020B0604020202020204" pitchFamily="34" charset="0"/>
              <a:buChar char="•"/>
            </a:pPr>
            <a:r>
              <a:rPr lang="en-US" sz="1600" dirty="0">
                <a:solidFill>
                  <a:schemeClr val="bg1"/>
                </a:solidFill>
                <a:latin typeface="Arial" panose="020B0604020202020204" pitchFamily="34" charset="0"/>
                <a:cs typeface="Arial" panose="020B0604020202020204" pitchFamily="34" charset="0"/>
              </a:rPr>
              <a:t>Key features include booking appointments, ordering repeat prescriptions, and accessing medical records.</a:t>
            </a:r>
          </a:p>
          <a:p>
            <a:endParaRPr lang="en-GB" sz="2000" dirty="0"/>
          </a:p>
        </p:txBody>
      </p:sp>
      <p:grpSp>
        <p:nvGrpSpPr>
          <p:cNvPr id="22" name="Group 4">
            <a:extLst>
              <a:ext uri="{FF2B5EF4-FFF2-40B4-BE49-F238E27FC236}">
                <a16:creationId xmlns:a16="http://schemas.microsoft.com/office/drawing/2014/main" id="{1A4D5D2C-74EC-602B-FA8A-1E32B88FC1A6}"/>
              </a:ext>
            </a:extLst>
          </p:cNvPr>
          <p:cNvGrpSpPr/>
          <p:nvPr/>
        </p:nvGrpSpPr>
        <p:grpSpPr>
          <a:xfrm>
            <a:off x="1082675" y="3225724"/>
            <a:ext cx="3375947" cy="3472014"/>
            <a:chOff x="-1385661" y="677305"/>
            <a:chExt cx="656630" cy="669052"/>
          </a:xfrm>
        </p:grpSpPr>
        <p:sp>
          <p:nvSpPr>
            <p:cNvPr id="24" name="Freeform 5">
              <a:extLst>
                <a:ext uri="{FF2B5EF4-FFF2-40B4-BE49-F238E27FC236}">
                  <a16:creationId xmlns:a16="http://schemas.microsoft.com/office/drawing/2014/main" id="{FBD1F9DA-A226-2CF2-7645-634E8CB80A04}"/>
                </a:ext>
              </a:extLst>
            </p:cNvPr>
            <p:cNvSpPr/>
            <p:nvPr/>
          </p:nvSpPr>
          <p:spPr>
            <a:xfrm>
              <a:off x="-1385661" y="677305"/>
              <a:ext cx="656630" cy="669052"/>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42566" r="-7527"/>
              </a:stretch>
            </a:blipFill>
          </p:spPr>
          <p:txBody>
            <a:bodyPr/>
            <a:lstStyle/>
            <a:p>
              <a:endParaRPr lang="en-US" dirty="0"/>
            </a:p>
          </p:txBody>
        </p:sp>
      </p:grpSp>
    </p:spTree>
    <p:extLst>
      <p:ext uri="{BB962C8B-B14F-4D97-AF65-F5344CB8AC3E}">
        <p14:creationId xmlns:p14="http://schemas.microsoft.com/office/powerpoint/2010/main" val="1439830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56C66-5567-19CA-8362-42987B23B248}"/>
              </a:ext>
            </a:extLst>
          </p:cNvPr>
          <p:cNvSpPr>
            <a:spLocks noGrp="1"/>
          </p:cNvSpPr>
          <p:nvPr>
            <p:ph type="title"/>
          </p:nvPr>
        </p:nvSpPr>
        <p:spPr>
          <a:xfrm>
            <a:off x="1141413" y="609600"/>
            <a:ext cx="7545387" cy="1081177"/>
          </a:xfrm>
        </p:spPr>
        <p:txBody>
          <a:bodyPr/>
          <a:lstStyle/>
          <a:p>
            <a:r>
              <a:rPr lang="en-GB" sz="2000" b="1" kern="100" dirty="0">
                <a:solidFill>
                  <a:schemeClr val="bg1"/>
                </a:solidFill>
                <a:effectLst/>
                <a:latin typeface="Arial" panose="020B0604020202020204" pitchFamily="34" charset="0"/>
                <a:ea typeface="DengXian" panose="02010600030101010101" pitchFamily="2" charset="-122"/>
                <a:cs typeface="Arial" panose="020B0604020202020204" pitchFamily="34" charset="0"/>
              </a:rPr>
              <a:t>Overview of the Innovation</a:t>
            </a:r>
            <a:br>
              <a:rPr lang="en-GB" sz="1800" kern="100" dirty="0">
                <a:effectLst/>
                <a:latin typeface="Arial" panose="020B0604020202020204" pitchFamily="34" charset="0"/>
                <a:ea typeface="DengXian" panose="02010600030101010101" pitchFamily="2" charset="-122"/>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6" name="Text Placeholder 15">
            <a:extLst>
              <a:ext uri="{FF2B5EF4-FFF2-40B4-BE49-F238E27FC236}">
                <a16:creationId xmlns:a16="http://schemas.microsoft.com/office/drawing/2014/main" id="{E87F267F-E19D-A90D-8E84-E37FFD26AE87}"/>
              </a:ext>
            </a:extLst>
          </p:cNvPr>
          <p:cNvSpPr>
            <a:spLocks noGrp="1"/>
          </p:cNvSpPr>
          <p:nvPr>
            <p:ph type="body" idx="1"/>
          </p:nvPr>
        </p:nvSpPr>
        <p:spPr>
          <a:xfrm>
            <a:off x="1141412" y="1347877"/>
            <a:ext cx="3196899" cy="685800"/>
          </a:xfrm>
        </p:spPr>
        <p:txBody>
          <a:bodyPr/>
          <a:lstStyle/>
          <a:p>
            <a:r>
              <a:rPr lang="en-GB" sz="1600" b="1" dirty="0">
                <a:solidFill>
                  <a:schemeClr val="bg1"/>
                </a:solidFill>
                <a:latin typeface="Arial" panose="020B0604020202020204" pitchFamily="34" charset="0"/>
                <a:cs typeface="Arial" panose="020B0604020202020204" pitchFamily="34" charset="0"/>
              </a:rPr>
              <a:t>What THE NHS APP DO?</a:t>
            </a:r>
          </a:p>
        </p:txBody>
      </p:sp>
      <p:sp>
        <p:nvSpPr>
          <p:cNvPr id="19" name="Text Placeholder 18">
            <a:extLst>
              <a:ext uri="{FF2B5EF4-FFF2-40B4-BE49-F238E27FC236}">
                <a16:creationId xmlns:a16="http://schemas.microsoft.com/office/drawing/2014/main" id="{DBA4DCE9-2237-1901-943E-5D39362C9FC6}"/>
              </a:ext>
            </a:extLst>
          </p:cNvPr>
          <p:cNvSpPr>
            <a:spLocks noGrp="1"/>
          </p:cNvSpPr>
          <p:nvPr>
            <p:ph type="body" sz="half" idx="15"/>
          </p:nvPr>
        </p:nvSpPr>
        <p:spPr>
          <a:xfrm>
            <a:off x="1218341" y="2493880"/>
            <a:ext cx="3208735" cy="2430936"/>
          </a:xfrm>
        </p:spPr>
        <p:txBody>
          <a:bodyPr>
            <a:normAutofit fontScale="55000" lnSpcReduction="20000"/>
          </a:bodyPr>
          <a:lstStyle/>
          <a:p>
            <a:pPr marL="285750" indent="-28575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It allows patients to book appointments</a:t>
            </a:r>
          </a:p>
          <a:p>
            <a:pPr marL="285750" indent="-28575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View test results,</a:t>
            </a:r>
          </a:p>
          <a:p>
            <a:pPr marL="285750" indent="-28575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Request prescriptions</a:t>
            </a:r>
          </a:p>
          <a:p>
            <a:pPr marL="285750" indent="-28575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Access health advice</a:t>
            </a:r>
          </a:p>
          <a:p>
            <a:pPr marL="285750" indent="-28575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The app is integrated with GP systems </a:t>
            </a:r>
          </a:p>
          <a:p>
            <a:pPr marL="285750" indent="-285750">
              <a:buFont typeface="Arial" panose="020B0604020202020204" pitchFamily="34" charset="0"/>
              <a:buChar char="•"/>
            </a:pPr>
            <a:r>
              <a:rPr lang="en-US" sz="2200" dirty="0">
                <a:solidFill>
                  <a:schemeClr val="bg1"/>
                </a:solidFill>
                <a:latin typeface="Arial" panose="020B0604020202020204" pitchFamily="34" charset="0"/>
                <a:cs typeface="Arial" panose="020B0604020202020204" pitchFamily="34" charset="0"/>
              </a:rPr>
              <a:t>The wider NHS framework</a:t>
            </a:r>
            <a:endParaRPr lang="en-GB" sz="22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bg1"/>
              </a:solidFill>
            </a:endParaRPr>
          </a:p>
          <a:p>
            <a:endParaRPr lang="en-GB" dirty="0"/>
          </a:p>
        </p:txBody>
      </p:sp>
      <p:sp>
        <p:nvSpPr>
          <p:cNvPr id="17" name="Text Placeholder 16">
            <a:extLst>
              <a:ext uri="{FF2B5EF4-FFF2-40B4-BE49-F238E27FC236}">
                <a16:creationId xmlns:a16="http://schemas.microsoft.com/office/drawing/2014/main" id="{31EAE6F7-B33F-9313-AF60-9FEF22BF7257}"/>
              </a:ext>
            </a:extLst>
          </p:cNvPr>
          <p:cNvSpPr>
            <a:spLocks noGrp="1"/>
          </p:cNvSpPr>
          <p:nvPr>
            <p:ph type="body" sz="quarter" idx="3"/>
          </p:nvPr>
        </p:nvSpPr>
        <p:spPr>
          <a:xfrm>
            <a:off x="4515449" y="1347877"/>
            <a:ext cx="3184385" cy="685800"/>
          </a:xfrm>
        </p:spPr>
        <p:txBody>
          <a:bodyPr/>
          <a:lstStyle/>
          <a:p>
            <a:r>
              <a:rPr lang="en-GB" sz="1600" b="1" dirty="0">
                <a:solidFill>
                  <a:schemeClr val="bg1"/>
                </a:solidFill>
                <a:latin typeface="Arial" panose="020B0604020202020204" pitchFamily="34" charset="0"/>
                <a:cs typeface="Arial" panose="020B0604020202020204" pitchFamily="34" charset="0"/>
              </a:rPr>
              <a:t>How it works?</a:t>
            </a:r>
          </a:p>
        </p:txBody>
      </p:sp>
      <p:sp>
        <p:nvSpPr>
          <p:cNvPr id="20" name="Text Placeholder 19">
            <a:extLst>
              <a:ext uri="{FF2B5EF4-FFF2-40B4-BE49-F238E27FC236}">
                <a16:creationId xmlns:a16="http://schemas.microsoft.com/office/drawing/2014/main" id="{37F24E1C-0B16-A85B-5B58-739CCC0BFB4F}"/>
              </a:ext>
            </a:extLst>
          </p:cNvPr>
          <p:cNvSpPr>
            <a:spLocks noGrp="1"/>
          </p:cNvSpPr>
          <p:nvPr>
            <p:ph type="body" sz="half" idx="16"/>
          </p:nvPr>
        </p:nvSpPr>
        <p:spPr>
          <a:xfrm>
            <a:off x="4542468" y="2380744"/>
            <a:ext cx="3195830" cy="2430936"/>
          </a:xfrm>
        </p:spPr>
        <p:txBody>
          <a:bodyPr/>
          <a:lstStyle/>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A user-friendly mobile application</a:t>
            </a:r>
          </a:p>
          <a:p>
            <a:pPr marL="285750" indent="-285750">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Available for download on both Android and iOS devices (Khan et al., 2022).</a:t>
            </a:r>
          </a:p>
          <a:p>
            <a:endParaRPr lang="en-GB" dirty="0"/>
          </a:p>
        </p:txBody>
      </p:sp>
      <p:sp>
        <p:nvSpPr>
          <p:cNvPr id="18" name="Text Placeholder 17">
            <a:extLst>
              <a:ext uri="{FF2B5EF4-FFF2-40B4-BE49-F238E27FC236}">
                <a16:creationId xmlns:a16="http://schemas.microsoft.com/office/drawing/2014/main" id="{B233E457-0C35-8F2E-72AA-54BF45DD4ED0}"/>
              </a:ext>
            </a:extLst>
          </p:cNvPr>
          <p:cNvSpPr>
            <a:spLocks noGrp="1"/>
          </p:cNvSpPr>
          <p:nvPr>
            <p:ph type="body" sz="quarter" idx="13"/>
          </p:nvPr>
        </p:nvSpPr>
        <p:spPr>
          <a:xfrm>
            <a:off x="7853690" y="1348299"/>
            <a:ext cx="3194968" cy="685800"/>
          </a:xfrm>
        </p:spPr>
        <p:txBody>
          <a:bodyPr/>
          <a:lstStyle/>
          <a:p>
            <a:r>
              <a:rPr lang="en-GB" sz="1600" b="1" dirty="0">
                <a:solidFill>
                  <a:schemeClr val="bg1"/>
                </a:solidFill>
                <a:latin typeface="Arial" panose="020B0604020202020204" pitchFamily="34" charset="0"/>
                <a:cs typeface="Arial" panose="020B0604020202020204" pitchFamily="34" charset="0"/>
              </a:rPr>
              <a:t>Where it is used?</a:t>
            </a:r>
          </a:p>
        </p:txBody>
      </p:sp>
      <p:sp>
        <p:nvSpPr>
          <p:cNvPr id="21" name="Text Placeholder 20">
            <a:extLst>
              <a:ext uri="{FF2B5EF4-FFF2-40B4-BE49-F238E27FC236}">
                <a16:creationId xmlns:a16="http://schemas.microsoft.com/office/drawing/2014/main" id="{986678EC-26DA-6BD9-32AD-B2E5633D8C24}"/>
              </a:ext>
            </a:extLst>
          </p:cNvPr>
          <p:cNvSpPr>
            <a:spLocks noGrp="1"/>
          </p:cNvSpPr>
          <p:nvPr>
            <p:ph type="body" sz="half" idx="17"/>
          </p:nvPr>
        </p:nvSpPr>
        <p:spPr>
          <a:xfrm>
            <a:off x="7853690" y="2493880"/>
            <a:ext cx="3194968" cy="2430936"/>
          </a:xfrm>
        </p:spPr>
        <p:txBody>
          <a:bodyPr/>
          <a:lstStyle/>
          <a:p>
            <a:pPr marL="171450" indent="-171450">
              <a:buFont typeface="Arial" panose="020B0604020202020204" pitchFamily="34" charset="0"/>
              <a:buChar char="•"/>
            </a:pPr>
            <a:r>
              <a:rPr lang="en-US" sz="1200" dirty="0">
                <a:solidFill>
                  <a:schemeClr val="bg1"/>
                </a:solidFill>
                <a:latin typeface="Arial" panose="020B0604020202020204" pitchFamily="34" charset="0"/>
                <a:cs typeface="Arial" panose="020B0604020202020204" pitchFamily="34" charset="0"/>
              </a:rPr>
              <a:t>It’s available for use across the </a:t>
            </a:r>
            <a:r>
              <a:rPr lang="en-US" sz="1200" b="1" dirty="0">
                <a:solidFill>
                  <a:schemeClr val="bg1"/>
                </a:solidFill>
                <a:latin typeface="Arial" panose="020B0604020202020204" pitchFamily="34" charset="0"/>
                <a:cs typeface="Arial" panose="020B0604020202020204" pitchFamily="34" charset="0"/>
              </a:rPr>
              <a:t>UK</a:t>
            </a:r>
            <a:r>
              <a:rPr lang="en-US" sz="1200" dirty="0">
                <a:solidFill>
                  <a:schemeClr val="bg1"/>
                </a:solidFill>
                <a:latin typeface="Arial" panose="020B0604020202020204" pitchFamily="34" charset="0"/>
                <a:cs typeface="Arial" panose="020B0604020202020204" pitchFamily="34" charset="0"/>
              </a:rPr>
              <a:t>, connecting patients with GP surgeries and NHS services</a:t>
            </a:r>
            <a:endParaRPr lang="en-GB" sz="1200" dirty="0">
              <a:solidFill>
                <a:schemeClr val="bg1"/>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8E62D5FE-4B36-DFA6-F375-26EB6CBB42F6}"/>
              </a:ext>
            </a:extLst>
          </p:cNvPr>
          <p:cNvPicPr>
            <a:picLocks noChangeAspect="1"/>
          </p:cNvPicPr>
          <p:nvPr/>
        </p:nvPicPr>
        <p:blipFill>
          <a:blip r:embed="rId2"/>
          <a:stretch>
            <a:fillRect/>
          </a:stretch>
        </p:blipFill>
        <p:spPr>
          <a:xfrm>
            <a:off x="7699834" y="4196625"/>
            <a:ext cx="4115421" cy="2661375"/>
          </a:xfrm>
          <a:prstGeom prst="rect">
            <a:avLst/>
          </a:prstGeom>
        </p:spPr>
      </p:pic>
    </p:spTree>
    <p:extLst>
      <p:ext uri="{BB962C8B-B14F-4D97-AF65-F5344CB8AC3E}">
        <p14:creationId xmlns:p14="http://schemas.microsoft.com/office/powerpoint/2010/main" val="384840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147"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591" y="0"/>
            <a:ext cx="12192003" cy="6858001"/>
          </a:xfrm>
          <a:prstGeom prst="rect">
            <a:avLst/>
          </a:prstGeom>
          <a:noFill/>
          <a:extLst>
            <a:ext uri="{909E8E84-426E-40dd-AFC4-6F175D3DCCD1}">
              <a14:hiddenFill xmlns="" xmlns:a16="http://schemas.microsoft.com/office/drawing/2014/main" xmlns:a14="http://schemas.microsoft.com/office/drawing/2010/main">
                <a:solidFill>
                  <a:srgbClr val="FFFFFF"/>
                </a:solidFill>
              </a14:hiddenFill>
            </a:ext>
          </a:extLst>
        </p:spPr>
      </p:pic>
      <p:grpSp>
        <p:nvGrpSpPr>
          <p:cNvPr id="148" name="Group 147">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53888" cy="6858001"/>
            <a:chOff x="-14288" y="0"/>
            <a:chExt cx="12053888" cy="6858001"/>
          </a:xfrm>
        </p:grpSpPr>
        <p:grpSp>
          <p:nvGrpSpPr>
            <p:cNvPr id="58" name="Group 57">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9"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50"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1"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2"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3"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4"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5"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6"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7"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8"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59"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0"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61"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2"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3"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4"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5"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sp>
            <p:nvSpPr>
              <p:cNvPr id="166"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7"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8"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69"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0"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1"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2"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3"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4"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5"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grpSp>
        <p:grpSp>
          <p:nvGrpSpPr>
            <p:cNvPr id="59" name="Group 58">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76"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7"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8"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79"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0"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1"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2"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3"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4"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w="9525">
                    <a:solidFill>
                      <a:srgbClr val="000000"/>
                    </a:solidFill>
                    <a:round/>
                    <a:headEnd/>
                    <a:tailEnd/>
                  </a14:hiddenLine>
                </a:ext>
              </a:extLst>
            </p:spPr>
            <p:txBody>
              <a:bodyPr/>
              <a:lstStyle/>
              <a:p>
                <a:endParaRPr lang="en-GB"/>
              </a:p>
            </p:txBody>
          </p:sp>
          <p:sp>
            <p:nvSpPr>
              <p:cNvPr id="185"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w="9525">
                    <a:solidFill>
                      <a:srgbClr val="000000"/>
                    </a:solidFill>
                    <a:miter lim="800000"/>
                    <a:headEnd/>
                    <a:tailEnd/>
                  </a14:hiddenLine>
                </a:ext>
              </a:extLst>
            </p:spPr>
            <p:txBody>
              <a:bodyPr/>
              <a:lstStyle/>
              <a:p>
                <a:endParaRPr lang="en-GB"/>
              </a:p>
            </p:txBody>
          </p:sp>
        </p:grpSp>
      </p:grpSp>
      <p:sp useBgFill="1">
        <p:nvSpPr>
          <p:cNvPr id="186" name="Rectangle 185">
            <a:extLst>
              <a:ext uri="{FF2B5EF4-FFF2-40B4-BE49-F238E27FC236}">
                <a16:creationId xmlns:a16="http://schemas.microsoft.com/office/drawing/2014/main" id="{C6270675-9512-4978-8583-36659256E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031CD-F737-EC38-AD1E-A9D12AFDB1AE}"/>
              </a:ext>
            </a:extLst>
          </p:cNvPr>
          <p:cNvSpPr>
            <a:spLocks noGrp="1"/>
          </p:cNvSpPr>
          <p:nvPr>
            <p:ph type="title"/>
          </p:nvPr>
        </p:nvSpPr>
        <p:spPr>
          <a:xfrm>
            <a:off x="1141413" y="618518"/>
            <a:ext cx="9905998" cy="1478570"/>
          </a:xfrm>
        </p:spPr>
        <p:txBody>
          <a:bodyPr vert="horz" lIns="91440" tIns="45720" rIns="91440" bIns="45720" rtlCol="0" anchor="ctr">
            <a:normAutofit/>
          </a:bodyPr>
          <a:lstStyle/>
          <a:p>
            <a:r>
              <a:rPr lang="en-US" sz="2000" b="1" dirty="0" err="1">
                <a:solidFill>
                  <a:schemeClr val="bg1"/>
                </a:solidFill>
                <a:latin typeface="Arial" panose="020B0604020202020204" pitchFamily="34" charset="0"/>
                <a:cs typeface="Arial" panose="020B0604020202020204" pitchFamily="34" charset="0"/>
              </a:rPr>
              <a:t>Nhs</a:t>
            </a:r>
            <a:r>
              <a:rPr lang="en-US" sz="2000" b="1" dirty="0">
                <a:solidFill>
                  <a:schemeClr val="bg1"/>
                </a:solidFill>
                <a:latin typeface="Arial" panose="020B0604020202020204" pitchFamily="34" charset="0"/>
                <a:cs typeface="Arial" panose="020B0604020202020204" pitchFamily="34" charset="0"/>
              </a:rPr>
              <a:t> App-visual example</a:t>
            </a:r>
          </a:p>
        </p:txBody>
      </p:sp>
      <p:graphicFrame>
        <p:nvGraphicFramePr>
          <p:cNvPr id="4" name="Diagram 3">
            <a:extLst>
              <a:ext uri="{FF2B5EF4-FFF2-40B4-BE49-F238E27FC236}">
                <a16:creationId xmlns:a16="http://schemas.microsoft.com/office/drawing/2014/main" id="{E99AEF43-9CE3-C896-CA7B-35F30B6EBEAC}"/>
              </a:ext>
            </a:extLst>
          </p:cNvPr>
          <p:cNvGraphicFramePr/>
          <p:nvPr>
            <p:extLst>
              <p:ext uri="{D42A27DB-BD31-4B8C-83A1-F6EECF244321}">
                <p14:modId xmlns:p14="http://schemas.microsoft.com/office/powerpoint/2010/main" val="3493188911"/>
              </p:ext>
            </p:extLst>
          </p:nvPr>
        </p:nvGraphicFramePr>
        <p:xfrm>
          <a:off x="5191789" y="1619281"/>
          <a:ext cx="6838286" cy="42719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Picture 4" descr="A blurry image of people walking in a hospital hallway&#10;&#10;AI-generated content may be incorrect.">
            <a:extLst>
              <a:ext uri="{FF2B5EF4-FFF2-40B4-BE49-F238E27FC236}">
                <a16:creationId xmlns:a16="http://schemas.microsoft.com/office/drawing/2014/main" id="{AABC057F-7911-83E1-485B-10B7715BDB43}"/>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1035050" y="1858963"/>
            <a:ext cx="4803662" cy="2695848"/>
          </a:xfrm>
          <a:prstGeom prst="rect">
            <a:avLst/>
          </a:prstGeom>
        </p:spPr>
      </p:pic>
    </p:spTree>
    <p:extLst>
      <p:ext uri="{BB962C8B-B14F-4D97-AF65-F5344CB8AC3E}">
        <p14:creationId xmlns:p14="http://schemas.microsoft.com/office/powerpoint/2010/main" val="921599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0" name="Group 9">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24"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5"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6"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7"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8"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9"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0"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1"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2"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3"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4"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5"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6"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7"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8"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39"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4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4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12" name="Group 11">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0"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1"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22"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grpSp>
      <p:sp>
        <p:nvSpPr>
          <p:cNvPr id="2" name="Title 1">
            <a:extLst>
              <a:ext uri="{FF2B5EF4-FFF2-40B4-BE49-F238E27FC236}">
                <a16:creationId xmlns:a16="http://schemas.microsoft.com/office/drawing/2014/main" id="{13F109C0-D4C6-305B-69F7-FE30D03F1A18}"/>
              </a:ext>
            </a:extLst>
          </p:cNvPr>
          <p:cNvSpPr>
            <a:spLocks noGrp="1"/>
          </p:cNvSpPr>
          <p:nvPr>
            <p:ph type="title"/>
          </p:nvPr>
        </p:nvSpPr>
        <p:spPr>
          <a:xfrm>
            <a:off x="954087" y="172528"/>
            <a:ext cx="8293430" cy="1612123"/>
          </a:xfrm>
        </p:spPr>
        <p:txBody>
          <a:bodyPr vert="horz" lIns="91440" tIns="45720" rIns="91440" bIns="45720" rtlCol="0" anchor="ctr">
            <a:normAutofit/>
          </a:bodyPr>
          <a:lstStyle/>
          <a:p>
            <a:pPr algn="ctr"/>
            <a:r>
              <a:rPr lang="en-US" sz="2000" b="1" dirty="0">
                <a:solidFill>
                  <a:schemeClr val="bg1"/>
                </a:solidFill>
                <a:latin typeface="Arial" panose="020B0604020202020204" pitchFamily="34" charset="0"/>
                <a:cs typeface="Arial" panose="020B0604020202020204" pitchFamily="34" charset="0"/>
              </a:rPr>
              <a:t>Impact on the NHS APP WITHIN workforce</a:t>
            </a:r>
            <a:r>
              <a:rPr lang="en-US" sz="2400" b="1" dirty="0">
                <a:solidFill>
                  <a:schemeClr val="bg1"/>
                </a:solidFill>
                <a:latin typeface="Arial" panose="020B0604020202020204" pitchFamily="34" charset="0"/>
                <a:cs typeface="Arial" panose="020B0604020202020204" pitchFamily="34" charset="0"/>
              </a:rPr>
              <a:t>!</a:t>
            </a:r>
          </a:p>
        </p:txBody>
      </p:sp>
      <p:graphicFrame>
        <p:nvGraphicFramePr>
          <p:cNvPr id="3" name="Diagram 2">
            <a:extLst>
              <a:ext uri="{FF2B5EF4-FFF2-40B4-BE49-F238E27FC236}">
                <a16:creationId xmlns:a16="http://schemas.microsoft.com/office/drawing/2014/main" id="{694BE4A5-3996-B555-91FA-37437933B645}"/>
              </a:ext>
            </a:extLst>
          </p:cNvPr>
          <p:cNvGraphicFramePr/>
          <p:nvPr>
            <p:extLst>
              <p:ext uri="{D42A27DB-BD31-4B8C-83A1-F6EECF244321}">
                <p14:modId xmlns:p14="http://schemas.microsoft.com/office/powerpoint/2010/main" val="862560285"/>
              </p:ext>
            </p:extLst>
          </p:nvPr>
        </p:nvGraphicFramePr>
        <p:xfrm>
          <a:off x="404813" y="1549401"/>
          <a:ext cx="6957012" cy="46624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4" name="Group 13">
            <a:extLst>
              <a:ext uri="{FF2B5EF4-FFF2-40B4-BE49-F238E27FC236}">
                <a16:creationId xmlns:a16="http://schemas.microsoft.com/office/drawing/2014/main" id="{17B3A8F0-AEF1-CF62-1F93-936DD2EB095E}"/>
              </a:ext>
            </a:extLst>
          </p:cNvPr>
          <p:cNvGrpSpPr/>
          <p:nvPr/>
        </p:nvGrpSpPr>
        <p:grpSpPr>
          <a:xfrm>
            <a:off x="7361825" y="1844675"/>
            <a:ext cx="4284074" cy="4222271"/>
            <a:chOff x="0" y="0"/>
            <a:chExt cx="812800" cy="812800"/>
          </a:xfrm>
        </p:grpSpPr>
        <p:sp>
          <p:nvSpPr>
            <p:cNvPr id="5" name="Freeform 14">
              <a:extLst>
                <a:ext uri="{FF2B5EF4-FFF2-40B4-BE49-F238E27FC236}">
                  <a16:creationId xmlns:a16="http://schemas.microsoft.com/office/drawing/2014/main" id="{50EE1715-CF0C-51A9-B32B-6DBC7365BC06}"/>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9"/>
              <a:stretch>
                <a:fillRect l="-10987" r="-39105"/>
              </a:stretch>
            </a:blipFill>
          </p:spPr>
          <p:txBody>
            <a:bodyPr/>
            <a:lstStyle/>
            <a:p>
              <a:endParaRPr lang="en-US"/>
            </a:p>
          </p:txBody>
        </p:sp>
      </p:grpSp>
    </p:spTree>
    <p:extLst>
      <p:ext uri="{BB962C8B-B14F-4D97-AF65-F5344CB8AC3E}">
        <p14:creationId xmlns:p14="http://schemas.microsoft.com/office/powerpoint/2010/main" val="1539840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426F-D5F8-C925-04EF-76F830A25B29}"/>
              </a:ext>
            </a:extLst>
          </p:cNvPr>
          <p:cNvSpPr>
            <a:spLocks noGrp="1"/>
          </p:cNvSpPr>
          <p:nvPr>
            <p:ph type="title"/>
          </p:nvPr>
        </p:nvSpPr>
        <p:spPr/>
        <p:txBody>
          <a:bodyPr>
            <a:normAutofit/>
          </a:bodyPr>
          <a:lstStyle/>
          <a:p>
            <a:r>
              <a:rPr lang="en-GB" sz="2000" b="1" dirty="0">
                <a:solidFill>
                  <a:schemeClr val="bg1"/>
                </a:solidFill>
                <a:latin typeface="Arial" panose="020B0604020202020204" pitchFamily="34" charset="0"/>
                <a:cs typeface="Arial" panose="020B0604020202020204" pitchFamily="34" charset="0"/>
              </a:rPr>
              <a:t>Impact ON THE NHS APP within patients/service user!</a:t>
            </a:r>
          </a:p>
        </p:txBody>
      </p:sp>
      <p:graphicFrame>
        <p:nvGraphicFramePr>
          <p:cNvPr id="6" name="Content Placeholder 5">
            <a:extLst>
              <a:ext uri="{FF2B5EF4-FFF2-40B4-BE49-F238E27FC236}">
                <a16:creationId xmlns:a16="http://schemas.microsoft.com/office/drawing/2014/main" id="{15C3BD7E-29D2-B88D-B300-A2BB013163BA}"/>
              </a:ext>
            </a:extLst>
          </p:cNvPr>
          <p:cNvGraphicFramePr>
            <a:graphicFrameLocks noGrp="1"/>
          </p:cNvGraphicFramePr>
          <p:nvPr>
            <p:ph idx="1"/>
            <p:extLst>
              <p:ext uri="{D42A27DB-BD31-4B8C-83A1-F6EECF244321}">
                <p14:modId xmlns:p14="http://schemas.microsoft.com/office/powerpoint/2010/main" val="3018474445"/>
              </p:ext>
            </p:extLst>
          </p:nvPr>
        </p:nvGraphicFramePr>
        <p:xfrm>
          <a:off x="994299" y="1987834"/>
          <a:ext cx="10053114" cy="4251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Freeform 3">
            <a:extLst>
              <a:ext uri="{FF2B5EF4-FFF2-40B4-BE49-F238E27FC236}">
                <a16:creationId xmlns:a16="http://schemas.microsoft.com/office/drawing/2014/main" id="{A4645001-67F8-436E-93BF-A00A601F0F09}"/>
              </a:ext>
            </a:extLst>
          </p:cNvPr>
          <p:cNvSpPr/>
          <p:nvPr/>
        </p:nvSpPr>
        <p:spPr>
          <a:xfrm rot="7115587">
            <a:off x="-570980" y="934430"/>
            <a:ext cx="3089443" cy="990739"/>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dirty="0"/>
          </a:p>
        </p:txBody>
      </p:sp>
      <p:sp>
        <p:nvSpPr>
          <p:cNvPr id="8" name="Freeform 3">
            <a:extLst>
              <a:ext uri="{FF2B5EF4-FFF2-40B4-BE49-F238E27FC236}">
                <a16:creationId xmlns:a16="http://schemas.microsoft.com/office/drawing/2014/main" id="{94FE1B76-5DF8-9A25-DF97-2265B50DDC60}"/>
              </a:ext>
            </a:extLst>
          </p:cNvPr>
          <p:cNvSpPr/>
          <p:nvPr/>
        </p:nvSpPr>
        <p:spPr>
          <a:xfrm rot="2926490">
            <a:off x="9596690" y="992913"/>
            <a:ext cx="3089443" cy="990739"/>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dirty="0"/>
          </a:p>
        </p:txBody>
      </p:sp>
    </p:spTree>
    <p:extLst>
      <p:ext uri="{BB962C8B-B14F-4D97-AF65-F5344CB8AC3E}">
        <p14:creationId xmlns:p14="http://schemas.microsoft.com/office/powerpoint/2010/main" val="422620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05B21-94C6-06A7-1DA5-C261B6CB3F5A}"/>
              </a:ext>
            </a:extLst>
          </p:cNvPr>
          <p:cNvSpPr>
            <a:spLocks noGrp="1"/>
          </p:cNvSpPr>
          <p:nvPr>
            <p:ph type="title"/>
          </p:nvPr>
        </p:nvSpPr>
        <p:spPr>
          <a:xfrm>
            <a:off x="2915730" y="471869"/>
            <a:ext cx="6866624" cy="1478570"/>
          </a:xfrm>
        </p:spPr>
        <p:txBody>
          <a:bodyPr>
            <a:normAutofit/>
          </a:bodyPr>
          <a:lstStyle/>
          <a:p>
            <a:r>
              <a:rPr lang="en-GB" sz="2000" b="1" dirty="0">
                <a:solidFill>
                  <a:schemeClr val="bg1"/>
                </a:solidFill>
                <a:latin typeface="Arial" panose="020B0604020202020204" pitchFamily="34" charset="0"/>
                <a:cs typeface="Arial" panose="020B0604020202020204" pitchFamily="34" charset="0"/>
              </a:rPr>
              <a:t>Policies and legislation </a:t>
            </a:r>
          </a:p>
        </p:txBody>
      </p:sp>
      <p:graphicFrame>
        <p:nvGraphicFramePr>
          <p:cNvPr id="4" name="Content Placeholder 3">
            <a:extLst>
              <a:ext uri="{FF2B5EF4-FFF2-40B4-BE49-F238E27FC236}">
                <a16:creationId xmlns:a16="http://schemas.microsoft.com/office/drawing/2014/main" id="{7E88CDC1-F806-44E0-4DFC-D89C1BFF5F2F}"/>
              </a:ext>
            </a:extLst>
          </p:cNvPr>
          <p:cNvGraphicFramePr>
            <a:graphicFrameLocks noGrp="1"/>
          </p:cNvGraphicFramePr>
          <p:nvPr>
            <p:ph idx="1"/>
            <p:extLst>
              <p:ext uri="{D42A27DB-BD31-4B8C-83A1-F6EECF244321}">
                <p14:modId xmlns:p14="http://schemas.microsoft.com/office/powerpoint/2010/main" val="2034112657"/>
              </p:ext>
            </p:extLst>
          </p:nvPr>
        </p:nvGraphicFramePr>
        <p:xfrm>
          <a:off x="1141413" y="1647645"/>
          <a:ext cx="9906000" cy="40457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2660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89A65-05A0-2699-669E-8291CAEB2015}"/>
              </a:ext>
            </a:extLst>
          </p:cNvPr>
          <p:cNvSpPr>
            <a:spLocks noGrp="1"/>
          </p:cNvSpPr>
          <p:nvPr>
            <p:ph type="title"/>
          </p:nvPr>
        </p:nvSpPr>
        <p:spPr>
          <a:xfrm>
            <a:off x="1816745" y="618518"/>
            <a:ext cx="9230666" cy="1153418"/>
          </a:xfrm>
        </p:spPr>
        <p:txBody>
          <a:bodyPr/>
          <a:lstStyle/>
          <a:p>
            <a:r>
              <a:rPr lang="en-US" sz="2000" b="1" dirty="0">
                <a:solidFill>
                  <a:schemeClr val="bg1"/>
                </a:solidFill>
                <a:latin typeface="Arial" panose="020B0604020202020204" pitchFamily="34" charset="0"/>
                <a:cs typeface="Arial" panose="020B0604020202020204" pitchFamily="34" charset="0"/>
              </a:rPr>
              <a:t>Challenges and Recommendations</a:t>
            </a:r>
            <a:br>
              <a:rPr lang="en-US"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DD6B0120-2B2F-16EC-1591-EF68F9E176B2}"/>
              </a:ext>
            </a:extLst>
          </p:cNvPr>
          <p:cNvSpPr>
            <a:spLocks noGrp="1"/>
          </p:cNvSpPr>
          <p:nvPr>
            <p:ph idx="1"/>
          </p:nvPr>
        </p:nvSpPr>
        <p:spPr>
          <a:xfrm>
            <a:off x="801897" y="1461385"/>
            <a:ext cx="6642699" cy="4467546"/>
          </a:xfrm>
        </p:spPr>
        <p:txBody>
          <a:bodyPr>
            <a:normAutofit/>
          </a:bodyPr>
          <a:lstStyle/>
          <a:p>
            <a:pPr marL="342900" lvl="0" indent="-342900">
              <a:lnSpc>
                <a:spcPct val="150000"/>
              </a:lnSpc>
            </a:pPr>
            <a:r>
              <a:rPr lang="en-US" sz="1600" b="1" dirty="0">
                <a:solidFill>
                  <a:schemeClr val="bg1"/>
                </a:solidFill>
                <a:latin typeface="Arial" panose="020B0604020202020204" pitchFamily="34" charset="0"/>
                <a:cs typeface="Arial" panose="020B0604020202020204" pitchFamily="34" charset="0"/>
              </a:rPr>
              <a:t>Key Challenges:</a:t>
            </a:r>
          </a:p>
          <a:p>
            <a:pPr marL="342900" lvl="0" indent="-342900">
              <a:lnSpc>
                <a:spcPct val="150000"/>
              </a:lnSpc>
            </a:pPr>
            <a:r>
              <a:rPr lang="en-US" sz="1200" b="1" dirty="0">
                <a:solidFill>
                  <a:schemeClr val="bg1"/>
                </a:solidFill>
                <a:latin typeface="Arial" panose="020B0604020202020204" pitchFamily="34" charset="0"/>
                <a:cs typeface="Arial" panose="020B0604020202020204" pitchFamily="34" charset="0"/>
              </a:rPr>
              <a:t>Digital Divide</a:t>
            </a:r>
            <a:r>
              <a:rPr lang="en-US" sz="1200" dirty="0">
                <a:solidFill>
                  <a:schemeClr val="bg1"/>
                </a:solidFill>
                <a:latin typeface="Arial" panose="020B0604020202020204" pitchFamily="34" charset="0"/>
                <a:cs typeface="Arial" panose="020B0604020202020204" pitchFamily="34" charset="0"/>
              </a:rPr>
              <a:t> – Not all patients have access to smartphones or the internet.</a:t>
            </a:r>
          </a:p>
          <a:p>
            <a:pPr marL="342900" lvl="0" indent="-342900">
              <a:lnSpc>
                <a:spcPct val="150000"/>
              </a:lnSpc>
            </a:pPr>
            <a:r>
              <a:rPr lang="en-US" sz="1200" b="1" dirty="0">
                <a:solidFill>
                  <a:schemeClr val="bg1"/>
                </a:solidFill>
                <a:latin typeface="Arial" panose="020B0604020202020204" pitchFamily="34" charset="0"/>
                <a:cs typeface="Arial" panose="020B0604020202020204" pitchFamily="34" charset="0"/>
              </a:rPr>
              <a:t>Data Security</a:t>
            </a:r>
            <a:r>
              <a:rPr lang="en-US" sz="1200" dirty="0">
                <a:solidFill>
                  <a:schemeClr val="bg1"/>
                </a:solidFill>
                <a:latin typeface="Arial" panose="020B0604020202020204" pitchFamily="34" charset="0"/>
                <a:cs typeface="Arial" panose="020B0604020202020204" pitchFamily="34" charset="0"/>
              </a:rPr>
              <a:t> – Ensuring user data is secure.</a:t>
            </a:r>
          </a:p>
          <a:p>
            <a:pPr marL="342900" lvl="0" indent="-342900">
              <a:lnSpc>
                <a:spcPct val="150000"/>
              </a:lnSpc>
            </a:pPr>
            <a:r>
              <a:rPr lang="en-US" sz="1600" b="1" dirty="0">
                <a:solidFill>
                  <a:schemeClr val="bg1"/>
                </a:solidFill>
                <a:latin typeface="Arial" panose="020B0604020202020204" pitchFamily="34" charset="0"/>
                <a:cs typeface="Arial" panose="020B0604020202020204" pitchFamily="34" charset="0"/>
              </a:rPr>
              <a:t>Recommendations:</a:t>
            </a:r>
          </a:p>
          <a:p>
            <a:pPr>
              <a:lnSpc>
                <a:spcPct val="150000"/>
              </a:lnSpc>
            </a:pPr>
            <a:r>
              <a:rPr lang="en-US" sz="1200" dirty="0">
                <a:solidFill>
                  <a:schemeClr val="bg1"/>
                </a:solidFill>
                <a:latin typeface="Arial" panose="020B0604020202020204" pitchFamily="34" charset="0"/>
                <a:cs typeface="Arial" panose="020B0604020202020204" pitchFamily="34" charset="0"/>
              </a:rPr>
              <a:t>  Launch community outreach programs to educate populations on how to use the app           and its benefits.</a:t>
            </a:r>
          </a:p>
          <a:p>
            <a:pPr>
              <a:lnSpc>
                <a:spcPct val="150000"/>
              </a:lnSpc>
            </a:pPr>
            <a:r>
              <a:rPr lang="en-US" sz="1200" dirty="0">
                <a:solidFill>
                  <a:schemeClr val="bg1"/>
                </a:solidFill>
                <a:latin typeface="Arial" panose="020B0604020202020204" pitchFamily="34" charset="0"/>
                <a:cs typeface="Arial" panose="020B0604020202020204" pitchFamily="34" charset="0"/>
              </a:rPr>
              <a:t> Invest in training for healthcare staff to ensure they are comfortable  with the app’s features.</a:t>
            </a:r>
          </a:p>
          <a:p>
            <a:endParaRPr lang="en-GB" dirty="0"/>
          </a:p>
        </p:txBody>
      </p:sp>
      <p:grpSp>
        <p:nvGrpSpPr>
          <p:cNvPr id="4" name="Group 4">
            <a:extLst>
              <a:ext uri="{FF2B5EF4-FFF2-40B4-BE49-F238E27FC236}">
                <a16:creationId xmlns:a16="http://schemas.microsoft.com/office/drawing/2014/main" id="{0B316842-EECF-D545-1F91-924CFBA7BE52}"/>
              </a:ext>
            </a:extLst>
          </p:cNvPr>
          <p:cNvGrpSpPr/>
          <p:nvPr/>
        </p:nvGrpSpPr>
        <p:grpSpPr>
          <a:xfrm>
            <a:off x="7315200" y="2281081"/>
            <a:ext cx="4876800" cy="4313438"/>
            <a:chOff x="0" y="0"/>
            <a:chExt cx="890677" cy="812800"/>
          </a:xfrm>
        </p:grpSpPr>
        <p:sp>
          <p:nvSpPr>
            <p:cNvPr id="5" name="Freeform 5">
              <a:extLst>
                <a:ext uri="{FF2B5EF4-FFF2-40B4-BE49-F238E27FC236}">
                  <a16:creationId xmlns:a16="http://schemas.microsoft.com/office/drawing/2014/main" id="{1488CFF2-179A-1F7E-98A9-13570506C3C9}"/>
                </a:ext>
              </a:extLst>
            </p:cNvPr>
            <p:cNvSpPr/>
            <p:nvPr/>
          </p:nvSpPr>
          <p:spPr>
            <a:xfrm>
              <a:off x="0" y="0"/>
              <a:ext cx="890677" cy="812800"/>
            </a:xfrm>
            <a:custGeom>
              <a:avLst/>
              <a:gdLst/>
              <a:ahLst/>
              <a:cxnLst/>
              <a:rect l="l" t="t" r="r" b="b"/>
              <a:pathLst>
                <a:path w="890677" h="812800">
                  <a:moveTo>
                    <a:pt x="445338" y="0"/>
                  </a:moveTo>
                  <a:cubicBezTo>
                    <a:pt x="199385" y="0"/>
                    <a:pt x="0" y="181951"/>
                    <a:pt x="0" y="406400"/>
                  </a:cubicBezTo>
                  <a:cubicBezTo>
                    <a:pt x="0" y="630849"/>
                    <a:pt x="199385" y="812800"/>
                    <a:pt x="445338" y="812800"/>
                  </a:cubicBezTo>
                  <a:cubicBezTo>
                    <a:pt x="691292" y="812800"/>
                    <a:pt x="890677" y="630849"/>
                    <a:pt x="890677" y="406400"/>
                  </a:cubicBezTo>
                  <a:cubicBezTo>
                    <a:pt x="890677" y="181951"/>
                    <a:pt x="691292" y="0"/>
                    <a:pt x="445338" y="0"/>
                  </a:cubicBezTo>
                  <a:close/>
                </a:path>
              </a:pathLst>
            </a:custGeom>
            <a:blipFill>
              <a:blip r:embed="rId2"/>
              <a:stretch>
                <a:fillRect l="-27696" r="-9273"/>
              </a:stretch>
            </a:blipFill>
          </p:spPr>
          <p:txBody>
            <a:bodyPr/>
            <a:lstStyle/>
            <a:p>
              <a:endParaRPr lang="en-US"/>
            </a:p>
          </p:txBody>
        </p:sp>
      </p:grpSp>
      <p:sp>
        <p:nvSpPr>
          <p:cNvPr id="6" name="Freeform 3">
            <a:extLst>
              <a:ext uri="{FF2B5EF4-FFF2-40B4-BE49-F238E27FC236}">
                <a16:creationId xmlns:a16="http://schemas.microsoft.com/office/drawing/2014/main" id="{C611F2B8-3C90-68A0-B4BE-44118C455042}"/>
              </a:ext>
            </a:extLst>
          </p:cNvPr>
          <p:cNvSpPr/>
          <p:nvPr/>
        </p:nvSpPr>
        <p:spPr>
          <a:xfrm rot="7115587">
            <a:off x="7203917" y="933213"/>
            <a:ext cx="3487564" cy="1350747"/>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dirty="0"/>
          </a:p>
        </p:txBody>
      </p:sp>
      <p:sp>
        <p:nvSpPr>
          <p:cNvPr id="7" name="Freeform 14">
            <a:extLst>
              <a:ext uri="{FF2B5EF4-FFF2-40B4-BE49-F238E27FC236}">
                <a16:creationId xmlns:a16="http://schemas.microsoft.com/office/drawing/2014/main" id="{4E93E11C-A7DF-4CF3-A6CD-D0DDCDD4797D}"/>
              </a:ext>
            </a:extLst>
          </p:cNvPr>
          <p:cNvSpPr/>
          <p:nvPr/>
        </p:nvSpPr>
        <p:spPr>
          <a:xfrm>
            <a:off x="5575177" y="3799642"/>
            <a:ext cx="3233158" cy="3131597"/>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dirty="0"/>
          </a:p>
        </p:txBody>
      </p:sp>
    </p:spTree>
    <p:extLst>
      <p:ext uri="{BB962C8B-B14F-4D97-AF65-F5344CB8AC3E}">
        <p14:creationId xmlns:p14="http://schemas.microsoft.com/office/powerpoint/2010/main" val="3660285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9A288-D6AD-E6B7-968F-BD65878C9BB0}"/>
              </a:ext>
            </a:extLst>
          </p:cNvPr>
          <p:cNvSpPr>
            <a:spLocks noGrp="1"/>
          </p:cNvSpPr>
          <p:nvPr>
            <p:ph type="title"/>
          </p:nvPr>
        </p:nvSpPr>
        <p:spPr>
          <a:xfrm>
            <a:off x="802257" y="319723"/>
            <a:ext cx="6202392" cy="1478570"/>
          </a:xfrm>
        </p:spPr>
        <p:txBody>
          <a:bodyPr>
            <a:normAutofit/>
          </a:bodyPr>
          <a:lstStyle/>
          <a:p>
            <a:r>
              <a:rPr lang="en-US" sz="2400" b="1" dirty="0">
                <a:solidFill>
                  <a:schemeClr val="bg1"/>
                </a:solidFill>
                <a:latin typeface="Arial" panose="020B0604020202020204" pitchFamily="34" charset="0"/>
                <a:cs typeface="Arial" panose="020B0604020202020204" pitchFamily="34" charset="0"/>
              </a:rPr>
              <a:t>                             </a:t>
            </a:r>
            <a:r>
              <a:rPr lang="en-US" sz="2000" b="1" dirty="0">
                <a:solidFill>
                  <a:schemeClr val="bg1"/>
                </a:solidFill>
                <a:latin typeface="Arial" panose="020B0604020202020204" pitchFamily="34" charset="0"/>
                <a:cs typeface="Arial" panose="020B0604020202020204" pitchFamily="34" charset="0"/>
              </a:rPr>
              <a:t>Conclusion</a:t>
            </a:r>
            <a:endParaRPr lang="en-GB" sz="2000" b="1" dirty="0">
              <a:solidFill>
                <a:schemeClr val="bg1"/>
              </a:solidFill>
            </a:endParaRPr>
          </a:p>
        </p:txBody>
      </p:sp>
      <p:graphicFrame>
        <p:nvGraphicFramePr>
          <p:cNvPr id="4" name="Content Placeholder 3">
            <a:extLst>
              <a:ext uri="{FF2B5EF4-FFF2-40B4-BE49-F238E27FC236}">
                <a16:creationId xmlns:a16="http://schemas.microsoft.com/office/drawing/2014/main" id="{19B73CFC-B1D8-6852-8D2A-202943D2B78C}"/>
              </a:ext>
            </a:extLst>
          </p:cNvPr>
          <p:cNvGraphicFramePr>
            <a:graphicFrameLocks noGrp="1"/>
          </p:cNvGraphicFramePr>
          <p:nvPr>
            <p:ph idx="1"/>
            <p:extLst>
              <p:ext uri="{D42A27DB-BD31-4B8C-83A1-F6EECF244321}">
                <p14:modId xmlns:p14="http://schemas.microsoft.com/office/powerpoint/2010/main" val="3735556370"/>
              </p:ext>
            </p:extLst>
          </p:nvPr>
        </p:nvGraphicFramePr>
        <p:xfrm>
          <a:off x="1141413" y="1716657"/>
          <a:ext cx="6510217" cy="44080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oup 3">
            <a:extLst>
              <a:ext uri="{FF2B5EF4-FFF2-40B4-BE49-F238E27FC236}">
                <a16:creationId xmlns:a16="http://schemas.microsoft.com/office/drawing/2014/main" id="{74C7FB30-07FE-5F7C-6822-64D2388BD3F6}"/>
              </a:ext>
            </a:extLst>
          </p:cNvPr>
          <p:cNvGrpSpPr/>
          <p:nvPr/>
        </p:nvGrpSpPr>
        <p:grpSpPr>
          <a:xfrm>
            <a:off x="9100867" y="167585"/>
            <a:ext cx="2758360" cy="3360619"/>
            <a:chOff x="0" y="0"/>
            <a:chExt cx="812800" cy="1447450"/>
          </a:xfrm>
        </p:grpSpPr>
        <p:sp>
          <p:nvSpPr>
            <p:cNvPr id="6" name="Freeform 4">
              <a:extLst>
                <a:ext uri="{FF2B5EF4-FFF2-40B4-BE49-F238E27FC236}">
                  <a16:creationId xmlns:a16="http://schemas.microsoft.com/office/drawing/2014/main" id="{3C6C8809-0783-0617-05E2-61C6AE68268F}"/>
                </a:ext>
              </a:extLst>
            </p:cNvPr>
            <p:cNvSpPr/>
            <p:nvPr/>
          </p:nvSpPr>
          <p:spPr>
            <a:xfrm>
              <a:off x="0" y="0"/>
              <a:ext cx="812800" cy="1447450"/>
            </a:xfrm>
            <a:custGeom>
              <a:avLst/>
              <a:gdLst/>
              <a:ahLst/>
              <a:cxnLst/>
              <a:rect l="l" t="t" r="r" b="b"/>
              <a:pathLst>
                <a:path w="812800" h="1447450">
                  <a:moveTo>
                    <a:pt x="33940" y="0"/>
                  </a:moveTo>
                  <a:lnTo>
                    <a:pt x="778860" y="0"/>
                  </a:lnTo>
                  <a:cubicBezTo>
                    <a:pt x="797604" y="0"/>
                    <a:pt x="812800" y="15196"/>
                    <a:pt x="812800" y="33940"/>
                  </a:cubicBezTo>
                  <a:lnTo>
                    <a:pt x="812800" y="1413510"/>
                  </a:lnTo>
                  <a:cubicBezTo>
                    <a:pt x="812800" y="1422511"/>
                    <a:pt x="809224" y="1431144"/>
                    <a:pt x="802859" y="1437509"/>
                  </a:cubicBezTo>
                  <a:cubicBezTo>
                    <a:pt x="796494" y="1443874"/>
                    <a:pt x="787861" y="1447450"/>
                    <a:pt x="778860" y="1447450"/>
                  </a:cubicBezTo>
                  <a:lnTo>
                    <a:pt x="33940" y="1447450"/>
                  </a:lnTo>
                  <a:cubicBezTo>
                    <a:pt x="15196" y="1447450"/>
                    <a:pt x="0" y="1432254"/>
                    <a:pt x="0" y="1413510"/>
                  </a:cubicBezTo>
                  <a:lnTo>
                    <a:pt x="0" y="33940"/>
                  </a:lnTo>
                  <a:cubicBezTo>
                    <a:pt x="0" y="15196"/>
                    <a:pt x="15196" y="0"/>
                    <a:pt x="33940" y="0"/>
                  </a:cubicBezTo>
                  <a:close/>
                </a:path>
              </a:pathLst>
            </a:custGeom>
            <a:blipFill>
              <a:blip r:embed="rId7"/>
              <a:stretch>
                <a:fillRect l="-64191" r="-103098"/>
              </a:stretch>
            </a:blipFill>
          </p:spPr>
          <p:txBody>
            <a:bodyPr/>
            <a:lstStyle/>
            <a:p>
              <a:endParaRPr lang="en-US"/>
            </a:p>
          </p:txBody>
        </p:sp>
      </p:grpSp>
      <p:grpSp>
        <p:nvGrpSpPr>
          <p:cNvPr id="7" name="Group 10">
            <a:extLst>
              <a:ext uri="{FF2B5EF4-FFF2-40B4-BE49-F238E27FC236}">
                <a16:creationId xmlns:a16="http://schemas.microsoft.com/office/drawing/2014/main" id="{987CB364-4C82-658D-A0D3-9D7F57BDFA45}"/>
              </a:ext>
            </a:extLst>
          </p:cNvPr>
          <p:cNvGrpSpPr/>
          <p:nvPr/>
        </p:nvGrpSpPr>
        <p:grpSpPr>
          <a:xfrm>
            <a:off x="8238478" y="3429000"/>
            <a:ext cx="3779558" cy="3086081"/>
            <a:chOff x="0" y="0"/>
            <a:chExt cx="812800" cy="812800"/>
          </a:xfrm>
        </p:grpSpPr>
        <p:sp>
          <p:nvSpPr>
            <p:cNvPr id="8" name="Freeform 11">
              <a:extLst>
                <a:ext uri="{FF2B5EF4-FFF2-40B4-BE49-F238E27FC236}">
                  <a16:creationId xmlns:a16="http://schemas.microsoft.com/office/drawing/2014/main" id="{DB875EB3-45D7-7272-7014-74E1C7F50F4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8"/>
              <a:stretch>
                <a:fillRect l="-43768" r="-6325"/>
              </a:stretch>
            </a:blipFill>
          </p:spPr>
          <p:txBody>
            <a:bodyPr/>
            <a:lstStyle/>
            <a:p>
              <a:endParaRPr lang="en-US"/>
            </a:p>
          </p:txBody>
        </p:sp>
      </p:grpSp>
    </p:spTree>
    <p:extLst>
      <p:ext uri="{BB962C8B-B14F-4D97-AF65-F5344CB8AC3E}">
        <p14:creationId xmlns:p14="http://schemas.microsoft.com/office/powerpoint/2010/main" val="3734922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3C999-8672-C0B5-F73C-82C802965D96}"/>
              </a:ext>
            </a:extLst>
          </p:cNvPr>
          <p:cNvSpPr>
            <a:spLocks noGrp="1"/>
          </p:cNvSpPr>
          <p:nvPr>
            <p:ph type="title"/>
          </p:nvPr>
        </p:nvSpPr>
        <p:spPr>
          <a:xfrm>
            <a:off x="3174521" y="196205"/>
            <a:ext cx="7073660" cy="1188436"/>
          </a:xfrm>
        </p:spPr>
        <p:txBody>
          <a:bodyPr>
            <a:normAutofit/>
          </a:bodyPr>
          <a:lstStyle/>
          <a:p>
            <a:r>
              <a:rPr lang="en-GB" sz="2000" b="1" dirty="0">
                <a:solidFill>
                  <a:schemeClr val="bg1"/>
                </a:solidFill>
                <a:latin typeface="Arial" panose="020B0604020202020204" pitchFamily="34" charset="0"/>
                <a:cs typeface="Arial" panose="020B0604020202020204" pitchFamily="34" charset="0"/>
              </a:rPr>
              <a:t>REFERENCES</a:t>
            </a:r>
            <a:r>
              <a:rPr lang="en-GB" sz="20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CF1A107C-21A5-2FB5-A631-2C6AEC682BBE}"/>
              </a:ext>
            </a:extLst>
          </p:cNvPr>
          <p:cNvSpPr>
            <a:spLocks noGrp="1"/>
          </p:cNvSpPr>
          <p:nvPr>
            <p:ph idx="1"/>
          </p:nvPr>
        </p:nvSpPr>
        <p:spPr>
          <a:xfrm>
            <a:off x="830862" y="1210474"/>
            <a:ext cx="10133312" cy="4724500"/>
          </a:xfrm>
        </p:spPr>
        <p:txBody>
          <a:bodyPr>
            <a:normAutofit fontScale="77500" lnSpcReduction="20000"/>
          </a:bodyPr>
          <a:lstStyle/>
          <a:p>
            <a:r>
              <a:rPr lang="en-GB" sz="1300" dirty="0">
                <a:solidFill>
                  <a:schemeClr val="bg1"/>
                </a:solidFill>
                <a:latin typeface="Arial" panose="020B0604020202020204" pitchFamily="34" charset="0"/>
                <a:cs typeface="Arial" panose="020B0604020202020204" pitchFamily="34" charset="0"/>
              </a:rPr>
              <a:t>NHS England. (2024) </a:t>
            </a:r>
            <a:r>
              <a:rPr lang="en-GB" sz="1300" i="1" dirty="0">
                <a:solidFill>
                  <a:schemeClr val="bg1"/>
                </a:solidFill>
                <a:latin typeface="Arial" panose="020B0604020202020204" pitchFamily="34" charset="0"/>
                <a:cs typeface="Arial" panose="020B0604020202020204" pitchFamily="34" charset="0"/>
              </a:rPr>
              <a:t>Digital inclusion for health and social care</a:t>
            </a:r>
            <a:r>
              <a:rPr lang="en-GB" sz="1300" dirty="0">
                <a:solidFill>
                  <a:schemeClr val="bg1"/>
                </a:solidFill>
                <a:latin typeface="Arial" panose="020B0604020202020204" pitchFamily="34" charset="0"/>
                <a:cs typeface="Arial" panose="020B0604020202020204" pitchFamily="34" charset="0"/>
              </a:rPr>
              <a:t>. [online] Available at: </a:t>
            </a:r>
            <a:r>
              <a:rPr lang="en-GB" sz="13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https://digital.nhs.uk/about-nhs-digital/corporate-information-and-documents/digital-inclusion</a:t>
            </a:r>
            <a:r>
              <a:rPr lang="en-GB" sz="1300" dirty="0">
                <a:solidFill>
                  <a:schemeClr val="bg1"/>
                </a:solidFill>
                <a:latin typeface="Arial" panose="020B0604020202020204" pitchFamily="34" charset="0"/>
                <a:cs typeface="Arial" panose="020B0604020202020204" pitchFamily="34" charset="0"/>
              </a:rPr>
              <a:t> [Accessed 7 Nov. 2025]. </a:t>
            </a:r>
            <a:r>
              <a:rPr lang="en-GB" sz="1300" dirty="0">
                <a:solidFill>
                  <a:srgbClr val="B8FA56"/>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NHS England </a:t>
            </a:r>
            <a:r>
              <a:rPr lang="en-GB" sz="13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Digital</a:t>
            </a:r>
            <a:endParaRPr lang="en-GB" sz="1300" dirty="0">
              <a:solidFill>
                <a:schemeClr val="bg1"/>
              </a:solidFill>
              <a:latin typeface="Arial" panose="020B0604020202020204" pitchFamily="34" charset="0"/>
              <a:cs typeface="Arial" panose="020B0604020202020204" pitchFamily="34" charset="0"/>
            </a:endParaRPr>
          </a:p>
          <a:p>
            <a:r>
              <a:rPr lang="en-GB" sz="1300" dirty="0">
                <a:solidFill>
                  <a:schemeClr val="bg1"/>
                </a:solidFill>
                <a:latin typeface="Arial" panose="020B0604020202020204" pitchFamily="34" charset="0"/>
                <a:cs typeface="Arial" panose="020B0604020202020204" pitchFamily="34" charset="0"/>
              </a:rPr>
              <a:t>Devraj, K., Jones, L., Higgins, B., Thomas, P.B.M. and </a:t>
            </a:r>
            <a:r>
              <a:rPr lang="en-GB" sz="1300" dirty="0" err="1">
                <a:solidFill>
                  <a:schemeClr val="bg1"/>
                </a:solidFill>
                <a:latin typeface="Arial" panose="020B0604020202020204" pitchFamily="34" charset="0"/>
                <a:cs typeface="Arial" panose="020B0604020202020204" pitchFamily="34" charset="0"/>
              </a:rPr>
              <a:t>Moosajee</a:t>
            </a:r>
            <a:r>
              <a:rPr lang="en-GB" sz="1300" dirty="0">
                <a:solidFill>
                  <a:schemeClr val="bg1"/>
                </a:solidFill>
                <a:latin typeface="Arial" panose="020B0604020202020204" pitchFamily="34" charset="0"/>
                <a:cs typeface="Arial" panose="020B0604020202020204" pitchFamily="34" charset="0"/>
              </a:rPr>
              <a:t>, M. (2024) ‘User-centred design and development of a smartphone application (</a:t>
            </a:r>
            <a:r>
              <a:rPr lang="en-GB" sz="1300" dirty="0" err="1">
                <a:solidFill>
                  <a:schemeClr val="bg1"/>
                </a:solidFill>
                <a:latin typeface="Arial" panose="020B0604020202020204" pitchFamily="34" charset="0"/>
                <a:cs typeface="Arial" panose="020B0604020202020204" pitchFamily="34" charset="0"/>
              </a:rPr>
              <a:t>OverSight</a:t>
            </a:r>
            <a:r>
              <a:rPr lang="en-GB" sz="1300" dirty="0">
                <a:solidFill>
                  <a:schemeClr val="bg1"/>
                </a:solidFill>
                <a:latin typeface="Arial" panose="020B0604020202020204" pitchFamily="34" charset="0"/>
                <a:cs typeface="Arial" panose="020B0604020202020204" pitchFamily="34" charset="0"/>
              </a:rPr>
              <a:t>) for digital phenotyping in ophthalmology’, </a:t>
            </a:r>
            <a:r>
              <a:rPr lang="en-GB" sz="1300" i="1" dirty="0">
                <a:solidFill>
                  <a:schemeClr val="bg1"/>
                </a:solidFill>
                <a:latin typeface="Arial" panose="020B0604020202020204" pitchFamily="34" charset="0"/>
                <a:cs typeface="Arial" panose="020B0604020202020204" pitchFamily="34" charset="0"/>
              </a:rPr>
              <a:t>Healthcare</a:t>
            </a:r>
            <a:r>
              <a:rPr lang="en-GB" sz="1300" dirty="0">
                <a:solidFill>
                  <a:schemeClr val="bg1"/>
                </a:solidFill>
                <a:latin typeface="Arial" panose="020B0604020202020204" pitchFamily="34" charset="0"/>
                <a:cs typeface="Arial" panose="020B0604020202020204" pitchFamily="34" charset="0"/>
              </a:rPr>
              <a:t>, 12(24), p. 2550. doi:10.3390/healthcare12242550</a:t>
            </a:r>
          </a:p>
          <a:p>
            <a:r>
              <a:rPr lang="en-GB" sz="1300" dirty="0">
                <a:solidFill>
                  <a:schemeClr val="bg1"/>
                </a:solidFill>
                <a:latin typeface="Arial" panose="020B0604020202020204" pitchFamily="34" charset="0"/>
                <a:cs typeface="Arial" panose="020B0604020202020204" pitchFamily="34" charset="0"/>
              </a:rPr>
              <a:t>Reidy, C., Papoutsi, C., KC, S., </a:t>
            </a:r>
            <a:r>
              <a:rPr lang="en-GB" sz="1300" dirty="0" err="1">
                <a:solidFill>
                  <a:schemeClr val="bg1"/>
                </a:solidFill>
                <a:latin typeface="Arial" panose="020B0604020202020204" pitchFamily="34" charset="0"/>
                <a:cs typeface="Arial" panose="020B0604020202020204" pitchFamily="34" charset="0"/>
              </a:rPr>
              <a:t>Gudgin</a:t>
            </a:r>
            <a:r>
              <a:rPr lang="en-GB" sz="1300" dirty="0">
                <a:solidFill>
                  <a:schemeClr val="bg1"/>
                </a:solidFill>
                <a:latin typeface="Arial" panose="020B0604020202020204" pitchFamily="34" charset="0"/>
                <a:cs typeface="Arial" panose="020B0604020202020204" pitchFamily="34" charset="0"/>
              </a:rPr>
              <a:t>, B., Laverty, A.A., Greaves, F. and Powell, J. (2025) ‘Qualitative evaluation of the implementation and national roll-out of the NHS App in England’, </a:t>
            </a:r>
            <a:r>
              <a:rPr lang="en-GB" sz="1300" i="1" dirty="0">
                <a:solidFill>
                  <a:schemeClr val="bg1"/>
                </a:solidFill>
                <a:latin typeface="Arial" panose="020B0604020202020204" pitchFamily="34" charset="0"/>
                <a:cs typeface="Arial" panose="020B0604020202020204" pitchFamily="34" charset="0"/>
              </a:rPr>
              <a:t>BMC Medicine</a:t>
            </a:r>
            <a:r>
              <a:rPr lang="en-GB" sz="1300" dirty="0">
                <a:solidFill>
                  <a:schemeClr val="bg1"/>
                </a:solidFill>
                <a:latin typeface="Arial" panose="020B0604020202020204" pitchFamily="34" charset="0"/>
                <a:cs typeface="Arial" panose="020B0604020202020204" pitchFamily="34" charset="0"/>
              </a:rPr>
              <a:t>, 23(1). doi:10.1186/s12916-024-03842-w.</a:t>
            </a:r>
          </a:p>
          <a:p>
            <a:r>
              <a:rPr lang="en-US" sz="1300" dirty="0">
                <a:solidFill>
                  <a:schemeClr val="bg1"/>
                </a:solidFill>
                <a:latin typeface="Arial" panose="020B0604020202020204" pitchFamily="34" charset="0"/>
                <a:cs typeface="Arial" panose="020B0604020202020204" pitchFamily="34" charset="0"/>
              </a:rPr>
              <a:t>NHS. (2021, June 22). NHS App. Nhs.uk. </a:t>
            </a:r>
            <a:r>
              <a:rPr lang="en-US" sz="13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https://www.nhs.uk/nhs-app/</a:t>
            </a:r>
            <a:endParaRPr lang="en-US" sz="1300" dirty="0">
              <a:solidFill>
                <a:schemeClr val="bg1"/>
              </a:solidFill>
              <a:latin typeface="Arial" panose="020B0604020202020204" pitchFamily="34" charset="0"/>
              <a:cs typeface="Arial" panose="020B0604020202020204" pitchFamily="34" charset="0"/>
            </a:endParaRPr>
          </a:p>
          <a:p>
            <a:r>
              <a:rPr lang="en-GB" sz="1300" dirty="0">
                <a:solidFill>
                  <a:schemeClr val="bg1"/>
                </a:solidFill>
                <a:latin typeface="Arial" panose="020B0604020202020204" pitchFamily="34" charset="0"/>
                <a:cs typeface="Arial" panose="020B0604020202020204" pitchFamily="34" charset="0"/>
              </a:rPr>
              <a:t>NHS App Directions 2018: </a:t>
            </a:r>
            <a:r>
              <a:rPr lang="en-GB" sz="1300" i="1" dirty="0">
                <a:solidFill>
                  <a:schemeClr val="bg1"/>
                </a:solidFill>
                <a:latin typeface="Arial" panose="020B0604020202020204" pitchFamily="34" charset="0"/>
                <a:cs typeface="Arial" panose="020B0604020202020204" pitchFamily="34" charset="0"/>
              </a:rPr>
              <a:t>Establishment of information systems for NHS services (NHS App Directions 2018).</a:t>
            </a:r>
            <a:r>
              <a:rPr lang="en-GB" sz="1300" dirty="0">
                <a:solidFill>
                  <a:schemeClr val="bg1"/>
                </a:solidFill>
                <a:latin typeface="Arial" panose="020B0604020202020204" pitchFamily="34" charset="0"/>
                <a:cs typeface="Arial" panose="020B0604020202020204" pitchFamily="34" charset="0"/>
              </a:rPr>
              <a:t> NHS Digital. Available at: </a:t>
            </a:r>
            <a:r>
              <a:rPr lang="en-GB" sz="13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https://digital.nhs.uk/about-nhs-digital/corporate-information-and-documents/directions-and-data-provision-notices/nhs-england-directions/establishment-of-information-systems-for-nhs-services-nhs-app-directions-2018</a:t>
            </a:r>
            <a:r>
              <a:rPr lang="en-GB" sz="1300" dirty="0">
                <a:solidFill>
                  <a:schemeClr val="bg1"/>
                </a:solidFill>
                <a:latin typeface="Arial" panose="020B0604020202020204" pitchFamily="34" charset="0"/>
                <a:cs typeface="Arial" panose="020B0604020202020204" pitchFamily="34" charset="0"/>
              </a:rPr>
              <a:t> (Accessed: 9 November 2025).</a:t>
            </a:r>
          </a:p>
          <a:p>
            <a:r>
              <a:rPr lang="en-GB" sz="1300" dirty="0">
                <a:solidFill>
                  <a:schemeClr val="bg1"/>
                </a:solidFill>
                <a:latin typeface="Arial" panose="020B0604020202020204" pitchFamily="34" charset="0"/>
                <a:cs typeface="Arial" panose="020B0604020202020204" pitchFamily="34" charset="0"/>
              </a:rPr>
              <a:t>Privacy policy: NHS App. NHS. Available at: </a:t>
            </a:r>
            <a:r>
              <a:rPr lang="en-GB" sz="13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https://www.nhs.uk/nhs-app/nhs-app-legal-and-cookies/nhs-app-privacy-policy/privacy-policy/</a:t>
            </a:r>
            <a:r>
              <a:rPr lang="en-GB" sz="1300" dirty="0">
                <a:solidFill>
                  <a:schemeClr val="bg1"/>
                </a:solidFill>
                <a:latin typeface="Arial" panose="020B0604020202020204" pitchFamily="34" charset="0"/>
                <a:cs typeface="Arial" panose="020B0604020202020204" pitchFamily="34" charset="0"/>
              </a:rPr>
              <a:t> (Accessed: 9 November 2025).</a:t>
            </a:r>
          </a:p>
          <a:p>
            <a:r>
              <a:rPr lang="en-GB" sz="1300" dirty="0">
                <a:solidFill>
                  <a:schemeClr val="bg1"/>
                </a:solidFill>
                <a:latin typeface="Arial" panose="020B0604020202020204" pitchFamily="34" charset="0"/>
                <a:cs typeface="Arial" panose="020B0604020202020204" pitchFamily="34" charset="0"/>
              </a:rPr>
              <a:t>NHS Digital (2023) </a:t>
            </a:r>
            <a:r>
              <a:rPr lang="en-GB" sz="1300" i="1" dirty="0">
                <a:solidFill>
                  <a:schemeClr val="bg1"/>
                </a:solidFill>
                <a:latin typeface="Arial" panose="020B0604020202020204" pitchFamily="34" charset="0"/>
                <a:cs typeface="Arial" panose="020B0604020202020204" pitchFamily="34" charset="0"/>
              </a:rPr>
              <a:t>Standards for NHS App integration.</a:t>
            </a:r>
            <a:r>
              <a:rPr lang="en-GB" sz="1300" dirty="0">
                <a:solidFill>
                  <a:schemeClr val="bg1"/>
                </a:solidFill>
                <a:latin typeface="Arial" panose="020B0604020202020204" pitchFamily="34" charset="0"/>
                <a:cs typeface="Arial" panose="020B0604020202020204" pitchFamily="34" charset="0"/>
              </a:rPr>
              <a:t> Available at: </a:t>
            </a:r>
            <a:r>
              <a:rPr lang="en-GB" sz="1300"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https://digital.nhs.uk/services/nhs-app/how-to-integrate-with-the-nhs-app/standards-for-nhs-app-integration</a:t>
            </a:r>
            <a:r>
              <a:rPr lang="en-GB" sz="1300" dirty="0">
                <a:solidFill>
                  <a:schemeClr val="bg1"/>
                </a:solidFill>
                <a:latin typeface="Arial" panose="020B0604020202020204" pitchFamily="34" charset="0"/>
                <a:cs typeface="Arial" panose="020B0604020202020204" pitchFamily="34" charset="0"/>
              </a:rPr>
              <a:t> (Accessed: 9 November 2025).</a:t>
            </a:r>
          </a:p>
          <a:p>
            <a:r>
              <a:rPr lang="en-US" sz="1300" dirty="0">
                <a:solidFill>
                  <a:schemeClr val="bg1"/>
                </a:solidFill>
                <a:latin typeface="Arial" panose="020B0604020202020204" pitchFamily="34" charset="0"/>
                <a:cs typeface="Arial" panose="020B0604020202020204" pitchFamily="34" charset="0"/>
              </a:rPr>
              <a:t>Sharp, C.A., Bresnen, M., Austin, L., McCarthy, J., Dixon, W.G. and Sanders, C. (2020). Implementing disruptive technological change in UK healthcare: exploring development of a smart phone app for remote patient monitoring as a boundary object using qualitative methods. </a:t>
            </a:r>
            <a:r>
              <a:rPr lang="en-US" sz="1300" i="1" dirty="0">
                <a:solidFill>
                  <a:schemeClr val="bg1"/>
                </a:solidFill>
                <a:latin typeface="Arial" panose="020B0604020202020204" pitchFamily="34" charset="0"/>
                <a:cs typeface="Arial" panose="020B0604020202020204" pitchFamily="34" charset="0"/>
              </a:rPr>
              <a:t>Journal of Health Organization and Management</a:t>
            </a:r>
            <a:r>
              <a:rPr lang="en-US" sz="1300" dirty="0">
                <a:solidFill>
                  <a:schemeClr val="bg1"/>
                </a:solidFill>
                <a:latin typeface="Arial" panose="020B0604020202020204" pitchFamily="34" charset="0"/>
                <a:cs typeface="Arial" panose="020B0604020202020204" pitchFamily="34" charset="0"/>
              </a:rPr>
              <a:t>, ahead-of-print(ahead-of-print). </a:t>
            </a:r>
            <a:r>
              <a:rPr lang="en-US" sz="1300" dirty="0" err="1">
                <a:solidFill>
                  <a:schemeClr val="bg1"/>
                </a:solidFill>
                <a:latin typeface="Arial" panose="020B0604020202020204" pitchFamily="34" charset="0"/>
                <a:cs typeface="Arial" panose="020B0604020202020204" pitchFamily="34" charset="0"/>
              </a:rPr>
              <a:t>doi:https</a:t>
            </a:r>
            <a:r>
              <a:rPr lang="en-US" sz="1300" dirty="0">
                <a:solidFill>
                  <a:schemeClr val="bg1"/>
                </a:solidFill>
                <a:latin typeface="Arial" panose="020B0604020202020204" pitchFamily="34" charset="0"/>
                <a:cs typeface="Arial" panose="020B0604020202020204" pitchFamily="34" charset="0"/>
              </a:rPr>
              <a:t>://doi.org/10.1108/jhom-07-2020-0295.</a:t>
            </a:r>
          </a:p>
          <a:p>
            <a:r>
              <a:rPr lang="en-US" sz="1400" dirty="0">
                <a:solidFill>
                  <a:schemeClr val="bg1"/>
                </a:solidFill>
                <a:latin typeface="Arial" panose="020B0604020202020204" pitchFamily="34" charset="0"/>
                <a:cs typeface="Arial" panose="020B0604020202020204" pitchFamily="34" charset="0"/>
              </a:rPr>
              <a:t>Kemp, E., Trigg, J., Beatty, L., Christensen, C., Dhillon, H.M., Maeder, A., Williams, P.A.H. and Koczwara, B. (2021). Health literacy, digital health literacy, and the implementation of digital health technologies in cancer care: the need for a strategic approach. </a:t>
            </a:r>
            <a:r>
              <a:rPr lang="en-US" sz="1400" i="1" dirty="0">
                <a:solidFill>
                  <a:schemeClr val="bg1"/>
                </a:solidFill>
                <a:latin typeface="Arial" panose="020B0604020202020204" pitchFamily="34" charset="0"/>
                <a:cs typeface="Arial" panose="020B0604020202020204" pitchFamily="34" charset="0"/>
              </a:rPr>
              <a:t>Health Promotion Journal of Australia</a:t>
            </a:r>
            <a:r>
              <a:rPr lang="en-US" sz="1400" dirty="0">
                <a:solidFill>
                  <a:schemeClr val="bg1"/>
                </a:solidFill>
                <a:latin typeface="Arial" panose="020B0604020202020204" pitchFamily="34" charset="0"/>
                <a:cs typeface="Arial" panose="020B0604020202020204" pitchFamily="34" charset="0"/>
              </a:rPr>
              <a:t>, 32(S1), pp.104–114. </a:t>
            </a:r>
            <a:r>
              <a:rPr lang="en-US" sz="1400" dirty="0" err="1">
                <a:solidFill>
                  <a:schemeClr val="bg1"/>
                </a:solidFill>
                <a:latin typeface="Arial" panose="020B0604020202020204" pitchFamily="34" charset="0"/>
                <a:cs typeface="Arial" panose="020B0604020202020204" pitchFamily="34" charset="0"/>
              </a:rPr>
              <a:t>doi:https</a:t>
            </a:r>
            <a:r>
              <a:rPr lang="en-US" sz="1400" dirty="0">
                <a:solidFill>
                  <a:schemeClr val="bg1"/>
                </a:solidFill>
                <a:latin typeface="Arial" panose="020B0604020202020204" pitchFamily="34" charset="0"/>
                <a:cs typeface="Arial" panose="020B0604020202020204" pitchFamily="34" charset="0"/>
              </a:rPr>
              <a:t>://doi.org/10.1002/hpja.387.</a:t>
            </a:r>
          </a:p>
          <a:p>
            <a:r>
              <a:rPr lang="en-US" sz="1500" dirty="0">
                <a:solidFill>
                  <a:schemeClr val="bg1"/>
                </a:solidFill>
                <a:latin typeface="Arial" panose="020B0604020202020204" pitchFamily="34" charset="0"/>
                <a:cs typeface="Arial" panose="020B0604020202020204" pitchFamily="34" charset="0"/>
              </a:rPr>
              <a:t>Khan, M.A., Ahmad, I., Nordin, A.N., Ahmed, A.E.-S., </a:t>
            </a:r>
            <a:r>
              <a:rPr lang="en-US" sz="1500" dirty="0" err="1">
                <a:solidFill>
                  <a:schemeClr val="bg1"/>
                </a:solidFill>
                <a:latin typeface="Arial" panose="020B0604020202020204" pitchFamily="34" charset="0"/>
                <a:cs typeface="Arial" panose="020B0604020202020204" pitchFamily="34" charset="0"/>
              </a:rPr>
              <a:t>Mewada</a:t>
            </a:r>
            <a:r>
              <a:rPr lang="en-US" sz="1500" dirty="0">
                <a:solidFill>
                  <a:schemeClr val="bg1"/>
                </a:solidFill>
                <a:latin typeface="Arial" panose="020B0604020202020204" pitchFamily="34" charset="0"/>
                <a:cs typeface="Arial" panose="020B0604020202020204" pitchFamily="34" charset="0"/>
              </a:rPr>
              <a:t>, H., </a:t>
            </a:r>
            <a:r>
              <a:rPr lang="en-US" sz="1500" dirty="0" err="1">
                <a:solidFill>
                  <a:schemeClr val="bg1"/>
                </a:solidFill>
                <a:latin typeface="Arial" panose="020B0604020202020204" pitchFamily="34" charset="0"/>
                <a:cs typeface="Arial" panose="020B0604020202020204" pitchFamily="34" charset="0"/>
              </a:rPr>
              <a:t>Daradkeh</a:t>
            </a:r>
            <a:r>
              <a:rPr lang="en-US" sz="1500" dirty="0">
                <a:solidFill>
                  <a:schemeClr val="bg1"/>
                </a:solidFill>
                <a:latin typeface="Arial" panose="020B0604020202020204" pitchFamily="34" charset="0"/>
                <a:cs typeface="Arial" panose="020B0604020202020204" pitchFamily="34" charset="0"/>
              </a:rPr>
              <a:t>, Y.I., Rasheed, S., Eldin, E.T. and Shafiq, M. (2022). Smart Android Based Home Automation System Using Internet of Things (IoT). </a:t>
            </a:r>
            <a:r>
              <a:rPr lang="en-US" sz="1500" i="1" dirty="0">
                <a:solidFill>
                  <a:schemeClr val="bg1"/>
                </a:solidFill>
                <a:latin typeface="Arial" panose="020B0604020202020204" pitchFamily="34" charset="0"/>
                <a:cs typeface="Arial" panose="020B0604020202020204" pitchFamily="34" charset="0"/>
              </a:rPr>
              <a:t>Sustainability</a:t>
            </a:r>
            <a:r>
              <a:rPr lang="en-US" sz="1500" dirty="0">
                <a:solidFill>
                  <a:schemeClr val="bg1"/>
                </a:solidFill>
                <a:latin typeface="Arial" panose="020B0604020202020204" pitchFamily="34" charset="0"/>
                <a:cs typeface="Arial" panose="020B0604020202020204" pitchFamily="34" charset="0"/>
              </a:rPr>
              <a:t>, 14(17), p.10717. </a:t>
            </a:r>
            <a:r>
              <a:rPr lang="en-US" sz="1500" dirty="0" err="1">
                <a:solidFill>
                  <a:schemeClr val="bg1"/>
                </a:solidFill>
                <a:latin typeface="Arial" panose="020B0604020202020204" pitchFamily="34" charset="0"/>
                <a:cs typeface="Arial" panose="020B0604020202020204" pitchFamily="34" charset="0"/>
              </a:rPr>
              <a:t>doi:https</a:t>
            </a:r>
            <a:r>
              <a:rPr lang="en-US" sz="1500" dirty="0">
                <a:solidFill>
                  <a:schemeClr val="bg1"/>
                </a:solidFill>
                <a:latin typeface="Arial" panose="020B0604020202020204" pitchFamily="34" charset="0"/>
                <a:cs typeface="Arial" panose="020B0604020202020204" pitchFamily="34" charset="0"/>
              </a:rPr>
              <a:t>://doi.org/10.3390/su141710717.</a:t>
            </a:r>
          </a:p>
          <a:p>
            <a:endParaRPr lang="en-US" sz="1400" dirty="0">
              <a:solidFill>
                <a:schemeClr val="bg1"/>
              </a:solidFill>
              <a:latin typeface="Arial" panose="020B0604020202020204" pitchFamily="34" charset="0"/>
              <a:cs typeface="Arial" panose="020B0604020202020204" pitchFamily="34" charset="0"/>
            </a:endParaRPr>
          </a:p>
          <a:p>
            <a:endParaRPr lang="en-US" sz="1400" dirty="0">
              <a:solidFill>
                <a:schemeClr val="bg1"/>
              </a:solidFill>
              <a:latin typeface="Arial" panose="020B0604020202020204" pitchFamily="34" charset="0"/>
              <a:cs typeface="Arial" panose="020B0604020202020204" pitchFamily="34" charset="0"/>
            </a:endParaRPr>
          </a:p>
          <a:p>
            <a:endParaRPr lang="en-US" sz="1300" dirty="0">
              <a:solidFill>
                <a:schemeClr val="bg1"/>
              </a:solidFill>
              <a:latin typeface="Arial" panose="020B0604020202020204" pitchFamily="34" charset="0"/>
              <a:cs typeface="Arial" panose="020B0604020202020204" pitchFamily="34" charset="0"/>
            </a:endParaRPr>
          </a:p>
          <a:p>
            <a:endParaRPr lang="en-GB" sz="13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p:txBody>
      </p:sp>
      <p:sp>
        <p:nvSpPr>
          <p:cNvPr id="4" name="Freeform 14">
            <a:extLst>
              <a:ext uri="{FF2B5EF4-FFF2-40B4-BE49-F238E27FC236}">
                <a16:creationId xmlns:a16="http://schemas.microsoft.com/office/drawing/2014/main" id="{A4D9FB21-BE8D-3D70-E2F8-1E2CA501D86B}"/>
              </a:ext>
            </a:extLst>
          </p:cNvPr>
          <p:cNvSpPr/>
          <p:nvPr/>
        </p:nvSpPr>
        <p:spPr>
          <a:xfrm>
            <a:off x="9816860" y="0"/>
            <a:ext cx="2282973" cy="2372264"/>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dirty="0"/>
          </a:p>
        </p:txBody>
      </p:sp>
      <p:sp>
        <p:nvSpPr>
          <p:cNvPr id="5" name="Freeform 3">
            <a:extLst>
              <a:ext uri="{FF2B5EF4-FFF2-40B4-BE49-F238E27FC236}">
                <a16:creationId xmlns:a16="http://schemas.microsoft.com/office/drawing/2014/main" id="{540C3C94-1538-E63A-4F2E-93672D5BE4EF}"/>
              </a:ext>
            </a:extLst>
          </p:cNvPr>
          <p:cNvSpPr/>
          <p:nvPr/>
        </p:nvSpPr>
        <p:spPr>
          <a:xfrm rot="7115587">
            <a:off x="-446630" y="899937"/>
            <a:ext cx="2853308" cy="972079"/>
          </a:xfrm>
          <a:custGeom>
            <a:avLst/>
            <a:gdLst/>
            <a:ahLst/>
            <a:cxnLst/>
            <a:rect l="l" t="t" r="r" b="b"/>
            <a:pathLst>
              <a:path w="7094483" h="4114800">
                <a:moveTo>
                  <a:pt x="0" y="0"/>
                </a:moveTo>
                <a:lnTo>
                  <a:pt x="7094483" y="0"/>
                </a:lnTo>
                <a:lnTo>
                  <a:pt x="7094483"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dirty="0"/>
          </a:p>
        </p:txBody>
      </p:sp>
    </p:spTree>
    <p:extLst>
      <p:ext uri="{BB962C8B-B14F-4D97-AF65-F5344CB8AC3E}">
        <p14:creationId xmlns:p14="http://schemas.microsoft.com/office/powerpoint/2010/main" val="38226245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BC388-E5D0-D5D5-1B34-5553B36D9781}"/>
              </a:ext>
            </a:extLst>
          </p:cNvPr>
          <p:cNvSpPr>
            <a:spLocks noGrp="1"/>
          </p:cNvSpPr>
          <p:nvPr>
            <p:ph type="title"/>
          </p:nvPr>
        </p:nvSpPr>
        <p:spPr>
          <a:xfrm>
            <a:off x="3254884" y="2205778"/>
            <a:ext cx="6380821" cy="1478570"/>
          </a:xfrm>
        </p:spPr>
        <p:txBody>
          <a:bodyPr>
            <a:normAutofit/>
          </a:bodyPr>
          <a:lstStyle/>
          <a:p>
            <a:r>
              <a:rPr lang="en-GB" sz="2400" b="1" dirty="0">
                <a:solidFill>
                  <a:schemeClr val="bg1"/>
                </a:solidFill>
                <a:latin typeface="Arial" panose="020B0604020202020204" pitchFamily="34" charset="0"/>
                <a:cs typeface="Arial" panose="020B0604020202020204" pitchFamily="34" charset="0"/>
              </a:rPr>
              <a:t>ANY QUESTIONS?</a:t>
            </a:r>
          </a:p>
        </p:txBody>
      </p:sp>
      <p:sp>
        <p:nvSpPr>
          <p:cNvPr id="3" name="Freeform 14">
            <a:extLst>
              <a:ext uri="{FF2B5EF4-FFF2-40B4-BE49-F238E27FC236}">
                <a16:creationId xmlns:a16="http://schemas.microsoft.com/office/drawing/2014/main" id="{F4452556-11CB-109A-7C16-D9E8E3A5852B}"/>
              </a:ext>
            </a:extLst>
          </p:cNvPr>
          <p:cNvSpPr/>
          <p:nvPr/>
        </p:nvSpPr>
        <p:spPr>
          <a:xfrm>
            <a:off x="3108023" y="1574027"/>
            <a:ext cx="3233158" cy="3131597"/>
          </a:xfrm>
          <a:custGeom>
            <a:avLst/>
            <a:gdLst/>
            <a:ahLst/>
            <a:cxnLst/>
            <a:rect l="l" t="t" r="r" b="b"/>
            <a:pathLst>
              <a:path w="6901481" h="7055418">
                <a:moveTo>
                  <a:pt x="0" y="0"/>
                </a:moveTo>
                <a:lnTo>
                  <a:pt x="6901482" y="0"/>
                </a:lnTo>
                <a:lnTo>
                  <a:pt x="6901482" y="7055418"/>
                </a:lnTo>
                <a:lnTo>
                  <a:pt x="0" y="705541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US" dirty="0"/>
          </a:p>
        </p:txBody>
      </p:sp>
    </p:spTree>
    <p:extLst>
      <p:ext uri="{BB962C8B-B14F-4D97-AF65-F5344CB8AC3E}">
        <p14:creationId xmlns:p14="http://schemas.microsoft.com/office/powerpoint/2010/main" val="40724361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9" ma:contentTypeDescription="Create a new document." ma:contentTypeScope="" ma:versionID="32e4115b9c0934fa2aad67ed7bac0c9e">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505c539eb5e5f4df1ba96c3446c11edf"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AB547F-3048-4C4C-A55A-5AA7376BFF7E}">
  <ds:schemaRefs>
    <ds:schemaRef ds:uri="http://schemas.microsoft.com/sharepoint/v3/contenttype/forms"/>
  </ds:schemaRefs>
</ds:datastoreItem>
</file>

<file path=customXml/itemProps2.xml><?xml version="1.0" encoding="utf-8"?>
<ds:datastoreItem xmlns:ds="http://schemas.openxmlformats.org/officeDocument/2006/customXml" ds:itemID="{92D9B7D0-6C48-41A4-B35C-6C5DCC8FFA82}">
  <ds:schemaRefs>
    <ds:schemaRef ds:uri="http://schemas.microsoft.com/office/2006/metadata/properties"/>
    <ds:schemaRef ds:uri="http://www.w3.org/2000/xmlns/"/>
    <ds:schemaRef ds:uri="60ab93c2-c2e2-4a82-ab36-09e8ba3f753e"/>
    <ds:schemaRef ds:uri="http://www.w3.org/2001/XMLSchema-instance"/>
  </ds:schemaRefs>
</ds:datastoreItem>
</file>

<file path=customXml/itemProps3.xml><?xml version="1.0" encoding="utf-8"?>
<ds:datastoreItem xmlns:ds="http://schemas.openxmlformats.org/officeDocument/2006/customXml" ds:itemID="{B81E2B95-243A-4FF9-9546-FBA46AAD9157}">
  <ds:schemaRefs>
    <ds:schemaRef ds:uri="http://schemas.microsoft.com/office/2006/metadata/contentType"/>
    <ds:schemaRef ds:uri="http://schemas.microsoft.com/office/2006/metadata/properties/metaAttributes"/>
    <ds:schemaRef ds:uri="http://www.w3.org/2000/xmlns/"/>
    <ds:schemaRef ds:uri="http://www.w3.org/2001/XMLSchema"/>
    <ds:schemaRef ds:uri="60ab93c2-c2e2-4a82-ab36-09e8ba3f753e"/>
    <ds:schemaRef ds:uri="47a3e2db-67be-4841-b3a5-2f2fb1d7c7b3"/>
  </ds:schemaRefs>
</ds:datastoreItem>
</file>

<file path=docProps/app.xml><?xml version="1.0" encoding="utf-8"?>
<Properties xmlns="http://schemas.openxmlformats.org/officeDocument/2006/extended-properties" xmlns:vt="http://schemas.openxmlformats.org/officeDocument/2006/docPropsVTypes">
  <Template>TM04033919[[fn=Circuit]]</Template>
  <TotalTime>350</TotalTime>
  <Words>1206</Words>
  <Application>Microsoft Office PowerPoint</Application>
  <PresentationFormat>Widescreen</PresentationFormat>
  <Paragraphs>81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Circuit</vt:lpstr>
      <vt:lpstr>STUDENT NAME: Melody Maseko  STUDENT NUMBER: 2244812  Module: Digital transformation in the health and care professions  module code: BMHP6026  lecturer’s name: Joanne Davies  title: NHS App: Digital Innovation in Health and Social Care     </vt:lpstr>
      <vt:lpstr>Introduction to NHS App </vt:lpstr>
      <vt:lpstr>Overview of the Innovation </vt:lpstr>
      <vt:lpstr>Nhs App-visual example</vt:lpstr>
      <vt:lpstr>Impact on the NHS APP WITHIN workforce!</vt:lpstr>
      <vt:lpstr>Impact ON THE NHS APP within patients/service user!</vt:lpstr>
      <vt:lpstr>Policies and legislation </vt:lpstr>
      <vt:lpstr>Challenges and Recommendations </vt:lpstr>
      <vt:lpstr>                             Conclusion</vt:lpstr>
      <vt:lpstr>REFERENCES </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Melody Maseko  STUDENT NUMBER: 2244812  Module: Digital transformation in the health and care professions  module code: BMHP6026  lecturer’s name: Joanne Davies  title: nhs app    </dc:title>
  <dc:creator>Melody Maseko (2244812)</dc:creator>
  <cp:lastModifiedBy>melon maseko</cp:lastModifiedBy>
  <cp:revision>7</cp:revision>
  <dcterms:created xsi:type="dcterms:W3CDTF">2025-11-03T17:45:40Z</dcterms:created>
  <dcterms:modified xsi:type="dcterms:W3CDTF">2025-11-09T12:19:48Z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