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7232F-099E-B54F-6D10-5A4D9826C8CD}" v="47" dt="2026-02-21T23:56:02.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29" y="6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CE0383-F99E-4F40-B6D8-EF9579473CD3}" type="datetimeFigureOut">
              <a:rPr lang="en-US" smtClean="0"/>
              <a:t>2/21/2026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DC11D4A8-88F9-420E-A5F5-385427A1E33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0530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CE0383-F99E-4F40-B6D8-EF9579473CD3}"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11D4A8-88F9-420E-A5F5-385427A1E33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4792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CE0383-F99E-4F40-B6D8-EF9579473CD3}"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11D4A8-88F9-420E-A5F5-385427A1E33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6277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CE0383-F99E-4F40-B6D8-EF9579473CD3}"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11D4A8-88F9-420E-A5F5-385427A1E33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4667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CE0383-F99E-4F40-B6D8-EF9579473CD3}" type="datetimeFigureOut">
              <a:rPr lang="en-US" smtClean="0"/>
              <a:t>2/21/2026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11D4A8-88F9-420E-A5F5-385427A1E33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30438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CE0383-F99E-4F40-B6D8-EF9579473CD3}" type="datetimeFigureOut">
              <a:rPr lang="en-US" smtClean="0"/>
              <a:t>2/21/2026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C11D4A8-88F9-420E-A5F5-385427A1E33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5129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CE0383-F99E-4F40-B6D8-EF9579473CD3}" type="datetimeFigureOut">
              <a:rPr lang="en-US" smtClean="0"/>
              <a:t>2/21/2026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C11D4A8-88F9-420E-A5F5-385427A1E337}" type="slidenum">
              <a:rPr lang="en-US" smtClean="0"/>
              <a:t>‹#›</a:t>
            </a:fld>
            <a:endParaRPr lang="en-US"/>
          </a:p>
        </p:txBody>
      </p:sp>
    </p:spTree>
    <p:extLst>
      <p:ext uri="{BB962C8B-B14F-4D97-AF65-F5344CB8AC3E}">
        <p14:creationId xmlns:p14="http://schemas.microsoft.com/office/powerpoint/2010/main" val="2317908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CE0383-F99E-4F40-B6D8-EF9579473CD3}"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11D4A8-88F9-420E-A5F5-385427A1E33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8007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BCE0383-F99E-4F40-B6D8-EF9579473CD3}" type="datetimeFigureOut">
              <a:rPr lang="en-US" smtClean="0"/>
              <a:t>2/21/2026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DC11D4A8-88F9-420E-A5F5-385427A1E33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7639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CE0383-F99E-4F40-B6D8-EF9579473CD3}"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11D4A8-88F9-420E-A5F5-385427A1E33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2094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CE0383-F99E-4F40-B6D8-EF9579473CD3}"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11D4A8-88F9-420E-A5F5-385427A1E33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86508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BCE0383-F99E-4F40-B6D8-EF9579473CD3}" type="datetimeFigureOut">
              <a:rPr lang="en-US" smtClean="0"/>
              <a:t>2/21/2026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C11D4A8-88F9-420E-A5F5-385427A1E33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68274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6383-BBCA-61BC-B33F-775E5A7C49D6}"/>
              </a:ext>
            </a:extLst>
          </p:cNvPr>
          <p:cNvSpPr>
            <a:spLocks noGrp="1"/>
          </p:cNvSpPr>
          <p:nvPr>
            <p:ph type="ctrTitle"/>
          </p:nvPr>
        </p:nvSpPr>
        <p:spPr>
          <a:xfrm>
            <a:off x="2543039" y="2535066"/>
            <a:ext cx="8637073" cy="1255102"/>
          </a:xfrm>
        </p:spPr>
        <p:txBody>
          <a:bodyPr>
            <a:normAutofit fontScale="90000"/>
          </a:bodyPr>
          <a:lstStyle/>
          <a:p>
            <a:br>
              <a:rPr lang="en-US" dirty="0"/>
            </a:br>
            <a:br>
              <a:rPr lang="en-US" dirty="0"/>
            </a:br>
            <a:br>
              <a:rPr lang="en-US" dirty="0"/>
            </a:br>
            <a:r>
              <a:rPr lang="en-US" dirty="0"/>
              <a:t>Lchs4009_birm</a:t>
            </a:r>
            <a:br>
              <a:rPr lang="en-US" dirty="0"/>
            </a:br>
            <a:r>
              <a:rPr lang="en-US" dirty="0"/>
              <a:t>Razia begum</a:t>
            </a:r>
            <a:br>
              <a:rPr lang="en-US" dirty="0"/>
            </a:br>
            <a:r>
              <a:rPr lang="en-US" dirty="0"/>
              <a:t>2440160</a:t>
            </a:r>
            <a:br>
              <a:rPr lang="en-US" dirty="0"/>
            </a:br>
            <a:r>
              <a:rPr lang="en-US" dirty="0"/>
              <a:t>HAJRA MUSTASIM</a:t>
            </a:r>
          </a:p>
        </p:txBody>
      </p:sp>
    </p:spTree>
    <p:extLst>
      <p:ext uri="{BB962C8B-B14F-4D97-AF65-F5344CB8AC3E}">
        <p14:creationId xmlns:p14="http://schemas.microsoft.com/office/powerpoint/2010/main" val="4200243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D13D7-5A9A-EBB9-C81A-C6C78F971190}"/>
              </a:ext>
            </a:extLst>
          </p:cNvPr>
          <p:cNvSpPr>
            <a:spLocks noGrp="1"/>
          </p:cNvSpPr>
          <p:nvPr>
            <p:ph type="title"/>
          </p:nvPr>
        </p:nvSpPr>
        <p:spPr/>
        <p:txBody>
          <a:bodyPr/>
          <a:lstStyle/>
          <a:p>
            <a:r>
              <a:rPr lang="en-US" dirty="0"/>
              <a:t>DEFINATION OF Communication</a:t>
            </a:r>
          </a:p>
        </p:txBody>
      </p:sp>
      <p:sp>
        <p:nvSpPr>
          <p:cNvPr id="3" name="Content Placeholder 2">
            <a:extLst>
              <a:ext uri="{FF2B5EF4-FFF2-40B4-BE49-F238E27FC236}">
                <a16:creationId xmlns:a16="http://schemas.microsoft.com/office/drawing/2014/main" id="{5DDB02F8-377C-307D-3EC0-DF33D690F2E3}"/>
              </a:ext>
            </a:extLst>
          </p:cNvPr>
          <p:cNvSpPr>
            <a:spLocks noGrp="1"/>
          </p:cNvSpPr>
          <p:nvPr>
            <p:ph idx="1"/>
          </p:nvPr>
        </p:nvSpPr>
        <p:spPr>
          <a:xfrm>
            <a:off x="1451579" y="1853754"/>
            <a:ext cx="9603275" cy="3612591"/>
          </a:xfrm>
        </p:spPr>
        <p:txBody>
          <a:bodyPr>
            <a:normAutofit fontScale="85000" lnSpcReduction="20000"/>
          </a:bodyPr>
          <a:lstStyle/>
          <a:p>
            <a:r>
              <a:rPr lang="en-US" dirty="0"/>
              <a:t>Communication is a process of sharing information, thoughts and feelings, by use of verbal, non-verbal and written means (Taylor, 2020). </a:t>
            </a:r>
          </a:p>
          <a:p>
            <a:r>
              <a:rPr lang="en-US" dirty="0"/>
              <a:t>In health and social care, there is communication between:</a:t>
            </a:r>
          </a:p>
          <a:p>
            <a:r>
              <a:rPr lang="en-US" dirty="0"/>
              <a:t> Professionals and patients </a:t>
            </a:r>
          </a:p>
          <a:p>
            <a:r>
              <a:rPr lang="en-US" dirty="0"/>
              <a:t>Families and carers </a:t>
            </a:r>
          </a:p>
          <a:p>
            <a:r>
              <a:rPr lang="en-US" dirty="0"/>
              <a:t>Specialist teams (Department of Health and Social Care, 2021). </a:t>
            </a:r>
          </a:p>
          <a:p>
            <a:r>
              <a:rPr lang="en-US" dirty="0"/>
              <a:t>Speaker notes: </a:t>
            </a:r>
          </a:p>
          <a:p>
            <a:r>
              <a:rPr lang="en-US" dirty="0"/>
              <a:t>Communication entails listening, talking, body and written records. Little communication will make the service users feel understood, respected, and safe (Arnold and Boggs, 2020). </a:t>
            </a:r>
            <a:br>
              <a:rPr lang="en-US" dirty="0"/>
            </a:br>
            <a:endParaRPr lang="en-US" dirty="0"/>
          </a:p>
        </p:txBody>
      </p:sp>
    </p:spTree>
    <p:extLst>
      <p:ext uri="{BB962C8B-B14F-4D97-AF65-F5344CB8AC3E}">
        <p14:creationId xmlns:p14="http://schemas.microsoft.com/office/powerpoint/2010/main" val="613294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BBD8-1522-909E-67FB-BC73F4B863CB}"/>
              </a:ext>
            </a:extLst>
          </p:cNvPr>
          <p:cNvSpPr>
            <a:spLocks noGrp="1"/>
          </p:cNvSpPr>
          <p:nvPr>
            <p:ph type="title"/>
          </p:nvPr>
        </p:nvSpPr>
        <p:spPr/>
        <p:txBody>
          <a:bodyPr/>
          <a:lstStyle/>
          <a:p>
            <a:r>
              <a:rPr lang="en-US" dirty="0"/>
              <a:t>SIGNIFICANCE OF COMMUNICATION</a:t>
            </a:r>
          </a:p>
        </p:txBody>
      </p:sp>
      <p:sp>
        <p:nvSpPr>
          <p:cNvPr id="3" name="Content Placeholder 2">
            <a:extLst>
              <a:ext uri="{FF2B5EF4-FFF2-40B4-BE49-F238E27FC236}">
                <a16:creationId xmlns:a16="http://schemas.microsoft.com/office/drawing/2014/main" id="{BC39902B-9891-753A-9DE3-A885620C30DE}"/>
              </a:ext>
            </a:extLst>
          </p:cNvPr>
          <p:cNvSpPr>
            <a:spLocks noGrp="1"/>
          </p:cNvSpPr>
          <p:nvPr>
            <p:ph idx="1"/>
          </p:nvPr>
        </p:nvSpPr>
        <p:spPr/>
        <p:txBody>
          <a:bodyPr>
            <a:normAutofit fontScale="92500"/>
          </a:bodyPr>
          <a:lstStyle/>
          <a:p>
            <a:r>
              <a:rPr lang="en-US" dirty="0"/>
              <a:t>Develops a relationship of trust with the service users. </a:t>
            </a:r>
          </a:p>
          <a:p>
            <a:r>
              <a:rPr lang="en-US" dirty="0"/>
              <a:t>Eliminates errors and misconceptions. (O'Hagan et al., 2019). </a:t>
            </a:r>
          </a:p>
          <a:p>
            <a:r>
              <a:rPr lang="en-US" dirty="0"/>
              <a:t>Strives in favor of dignity and respect. </a:t>
            </a:r>
          </a:p>
          <a:p>
            <a:r>
              <a:rPr lang="en-US" dirty="0"/>
              <a:t>Improves quality of care Encourages patient-</a:t>
            </a:r>
            <a:r>
              <a:rPr lang="en-US" dirty="0" err="1"/>
              <a:t>centred</a:t>
            </a:r>
            <a:r>
              <a:rPr lang="en-US" dirty="0"/>
              <a:t> care (McCormack and McCance, 2017).</a:t>
            </a:r>
            <a:br>
              <a:rPr lang="en-US" dirty="0"/>
            </a:br>
            <a:br>
              <a:rPr lang="en-US" dirty="0"/>
            </a:br>
            <a:r>
              <a:rPr lang="en-US" dirty="0"/>
              <a:t>Good communication will make the service users feel unnecessary. The mistakes that may occur due to poor communication include the wrong treatment or the inability to comprehend the needs of a patient. (O'Hagan et al., 2019).</a:t>
            </a:r>
          </a:p>
        </p:txBody>
      </p:sp>
    </p:spTree>
    <p:extLst>
      <p:ext uri="{BB962C8B-B14F-4D97-AF65-F5344CB8AC3E}">
        <p14:creationId xmlns:p14="http://schemas.microsoft.com/office/powerpoint/2010/main" val="799724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1E159-27C6-FFDA-4CAD-20DE878F111A}"/>
              </a:ext>
            </a:extLst>
          </p:cNvPr>
          <p:cNvSpPr>
            <a:spLocks noGrp="1"/>
          </p:cNvSpPr>
          <p:nvPr>
            <p:ph type="title"/>
          </p:nvPr>
        </p:nvSpPr>
        <p:spPr>
          <a:xfrm>
            <a:off x="1294362" y="0"/>
            <a:ext cx="9603275" cy="1741459"/>
          </a:xfrm>
        </p:spPr>
        <p:txBody>
          <a:bodyPr/>
          <a:lstStyle/>
          <a:p>
            <a:r>
              <a:rPr lang="en-US" dirty="0"/>
              <a:t>COMMUNICATION MODEL(Shannon and Weaver Model)</a:t>
            </a:r>
          </a:p>
        </p:txBody>
      </p:sp>
      <p:sp>
        <p:nvSpPr>
          <p:cNvPr id="3" name="Content Placeholder 2">
            <a:extLst>
              <a:ext uri="{FF2B5EF4-FFF2-40B4-BE49-F238E27FC236}">
                <a16:creationId xmlns:a16="http://schemas.microsoft.com/office/drawing/2014/main" id="{F7E73163-C8E2-5213-4BA4-E130C1E7E897}"/>
              </a:ext>
            </a:extLst>
          </p:cNvPr>
          <p:cNvSpPr>
            <a:spLocks noGrp="1"/>
          </p:cNvSpPr>
          <p:nvPr>
            <p:ph idx="1"/>
          </p:nvPr>
        </p:nvSpPr>
        <p:spPr>
          <a:xfrm>
            <a:off x="1451579" y="1892968"/>
            <a:ext cx="9603275" cy="4170948"/>
          </a:xfrm>
        </p:spPr>
        <p:txBody>
          <a:bodyPr>
            <a:normAutofit fontScale="62500" lnSpcReduction="20000"/>
          </a:bodyPr>
          <a:lstStyle/>
          <a:p>
            <a:endParaRPr lang="en-US" dirty="0"/>
          </a:p>
          <a:p>
            <a:r>
              <a:rPr lang="en-US" dirty="0"/>
              <a:t>Shannon and Weaver model of communication (1949):</a:t>
            </a:r>
          </a:p>
          <a:p>
            <a:r>
              <a:rPr lang="en-US" dirty="0"/>
              <a:t>Sender </a:t>
            </a:r>
          </a:p>
          <a:p>
            <a:r>
              <a:rPr lang="en-US" dirty="0"/>
              <a:t>Message </a:t>
            </a:r>
          </a:p>
          <a:p>
            <a:r>
              <a:rPr lang="en-US" dirty="0"/>
              <a:t>Channel </a:t>
            </a:r>
          </a:p>
          <a:p>
            <a:r>
              <a:rPr lang="en-US" dirty="0"/>
              <a:t>Receiver </a:t>
            </a:r>
          </a:p>
          <a:p>
            <a:r>
              <a:rPr lang="en-US" dirty="0"/>
              <a:t>Feedback </a:t>
            </a:r>
          </a:p>
          <a:p>
            <a:r>
              <a:rPr lang="en-US" dirty="0"/>
              <a:t>Noise (barriers) </a:t>
            </a:r>
            <a:br>
              <a:rPr lang="en-US" dirty="0"/>
            </a:br>
            <a:br>
              <a:rPr lang="en-US" dirty="0"/>
            </a:br>
            <a:r>
              <a:rPr lang="en-US" dirty="0"/>
              <a:t>Speaker notes: </a:t>
            </a:r>
          </a:p>
          <a:p>
            <a:r>
              <a:rPr lang="en-US" dirty="0"/>
              <a:t>This model describes the process of communication and the way it may not work. Noise is some of the obstacles in the form of language barriers, stress, hearing or environmental disturbances. Health practitioners should minimize these obstacles through the use of clear language and confirmation of understanding (Taylor, 2020).</a:t>
            </a:r>
            <a:br>
              <a:rPr lang="en-US" dirty="0"/>
            </a:br>
            <a:br>
              <a:rPr lang="en-US" dirty="0"/>
            </a:br>
            <a:endParaRPr lang="en-US" dirty="0"/>
          </a:p>
        </p:txBody>
      </p:sp>
    </p:spTree>
    <p:extLst>
      <p:ext uri="{BB962C8B-B14F-4D97-AF65-F5344CB8AC3E}">
        <p14:creationId xmlns:p14="http://schemas.microsoft.com/office/powerpoint/2010/main" val="1157258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9FC38-CB80-1E05-2425-34D2FE0BC05E}"/>
              </a:ext>
            </a:extLst>
          </p:cNvPr>
          <p:cNvSpPr>
            <a:spLocks noGrp="1"/>
          </p:cNvSpPr>
          <p:nvPr>
            <p:ph type="title"/>
          </p:nvPr>
        </p:nvSpPr>
        <p:spPr/>
        <p:txBody>
          <a:bodyPr/>
          <a:lstStyle/>
          <a:p>
            <a:r>
              <a:rPr lang="en-US" dirty="0"/>
              <a:t>PRACTICAL EXAMPLE IN CARE SETTING</a:t>
            </a:r>
          </a:p>
        </p:txBody>
      </p:sp>
      <p:sp>
        <p:nvSpPr>
          <p:cNvPr id="3" name="Content Placeholder 2">
            <a:extLst>
              <a:ext uri="{FF2B5EF4-FFF2-40B4-BE49-F238E27FC236}">
                <a16:creationId xmlns:a16="http://schemas.microsoft.com/office/drawing/2014/main" id="{EA413FC8-985C-B756-6E07-874383025163}"/>
              </a:ext>
            </a:extLst>
          </p:cNvPr>
          <p:cNvSpPr>
            <a:spLocks noGrp="1"/>
          </p:cNvSpPr>
          <p:nvPr>
            <p:ph idx="1"/>
          </p:nvPr>
        </p:nvSpPr>
        <p:spPr/>
        <p:txBody>
          <a:bodyPr>
            <a:normAutofit fontScale="47500" lnSpcReduction="20000"/>
          </a:bodyPr>
          <a:lstStyle/>
          <a:p>
            <a:r>
              <a:rPr lang="en-US" dirty="0"/>
              <a:t>Scenario:</a:t>
            </a:r>
          </a:p>
          <a:p>
            <a:r>
              <a:rPr lang="en-US" dirty="0"/>
              <a:t>Nurse assistant with a non-acute aged patient with dementia. </a:t>
            </a:r>
          </a:p>
          <a:p>
            <a:pPr marL="0" indent="0">
              <a:buNone/>
            </a:pPr>
            <a:r>
              <a:rPr lang="en-US" dirty="0"/>
              <a:t>  Communication implementation: </a:t>
            </a:r>
          </a:p>
          <a:p>
            <a:r>
              <a:rPr lang="en-US" dirty="0"/>
              <a:t>Speak slowly and clearly (Arnold and Boggs, 2020).</a:t>
            </a:r>
          </a:p>
          <a:p>
            <a:r>
              <a:rPr lang="en-US" dirty="0"/>
              <a:t>Use simple words </a:t>
            </a:r>
          </a:p>
          <a:p>
            <a:r>
              <a:rPr lang="en-US" dirty="0"/>
              <a:t>Maintain eye contact (Taylor, 2020).</a:t>
            </a:r>
          </a:p>
          <a:p>
            <a:r>
              <a:rPr lang="en-US" dirty="0"/>
              <a:t>Use calm tone of voice (McCormack and McCance, 2017).  </a:t>
            </a:r>
          </a:p>
          <a:p>
            <a:r>
              <a:rPr lang="en-US" dirty="0"/>
              <a:t>Use gestures or visual aids </a:t>
            </a:r>
          </a:p>
          <a:p>
            <a:r>
              <a:rPr lang="en-US" dirty="0"/>
              <a:t>Check the understanding by asking questions (O'Hagan et al., 2019).</a:t>
            </a:r>
          </a:p>
          <a:p>
            <a:pPr marL="0" indent="0">
              <a:buNone/>
            </a:pPr>
            <a:r>
              <a:rPr lang="en-US" dirty="0"/>
              <a:t>      Speaker notes: </a:t>
            </a:r>
          </a:p>
          <a:p>
            <a:r>
              <a:rPr lang="en-US" dirty="0"/>
              <a:t>As an illustration, in assisting a patient to take medicine, the worker explains the purpose of that medicine and monitors the body language to ascertain that the patient comprehends. This lessens the anxiety and enhances collaboration (Care Quality Commission, 2022).</a:t>
            </a:r>
            <a:br>
              <a:rPr lang="en-US" dirty="0"/>
            </a:br>
            <a:endParaRPr lang="en-US" dirty="0"/>
          </a:p>
        </p:txBody>
      </p:sp>
    </p:spTree>
    <p:extLst>
      <p:ext uri="{BB962C8B-B14F-4D97-AF65-F5344CB8AC3E}">
        <p14:creationId xmlns:p14="http://schemas.microsoft.com/office/powerpoint/2010/main" val="940090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08A2F-A53D-1481-3E91-696D686D9C3B}"/>
              </a:ext>
            </a:extLst>
          </p:cNvPr>
          <p:cNvSpPr>
            <a:spLocks noGrp="1"/>
          </p:cNvSpPr>
          <p:nvPr>
            <p:ph type="title"/>
          </p:nvPr>
        </p:nvSpPr>
        <p:spPr/>
        <p:txBody>
          <a:bodyPr/>
          <a:lstStyle/>
          <a:p>
            <a:r>
              <a:rPr lang="en-US" dirty="0"/>
              <a:t>Link to professional practice</a:t>
            </a:r>
          </a:p>
        </p:txBody>
      </p:sp>
      <p:sp>
        <p:nvSpPr>
          <p:cNvPr id="3" name="Content Placeholder 2">
            <a:extLst>
              <a:ext uri="{FF2B5EF4-FFF2-40B4-BE49-F238E27FC236}">
                <a16:creationId xmlns:a16="http://schemas.microsoft.com/office/drawing/2014/main" id="{BD25E47C-7359-2D49-BC32-6CC3D10187FC}"/>
              </a:ext>
            </a:extLst>
          </p:cNvPr>
          <p:cNvSpPr>
            <a:spLocks noGrp="1"/>
          </p:cNvSpPr>
          <p:nvPr>
            <p:ph idx="1"/>
          </p:nvPr>
        </p:nvSpPr>
        <p:spPr/>
        <p:txBody>
          <a:bodyPr>
            <a:normAutofit fontScale="70000" lnSpcReduction="20000"/>
          </a:bodyPr>
          <a:lstStyle/>
          <a:p>
            <a:r>
              <a:rPr lang="en-US" dirty="0"/>
              <a:t>Enhances collaboration among employees (NHS, 2023).</a:t>
            </a:r>
          </a:p>
          <a:p>
            <a:r>
              <a:rPr lang="en-US" dirty="0"/>
              <a:t>Supports safeguarding </a:t>
            </a:r>
          </a:p>
          <a:p>
            <a:r>
              <a:rPr lang="en-US" dirty="0"/>
              <a:t>Promotes proper record keeping.</a:t>
            </a:r>
          </a:p>
          <a:p>
            <a:r>
              <a:rPr lang="en-US" dirty="0"/>
              <a:t> Achieves professional standards (McCormack and McCance, 2017).</a:t>
            </a:r>
          </a:p>
          <a:p>
            <a:r>
              <a:rPr lang="en-US" dirty="0"/>
              <a:t>Enhances consumer satisfaction. </a:t>
            </a:r>
          </a:p>
          <a:p>
            <a:r>
              <a:rPr lang="en-US" dirty="0"/>
              <a:t>Advocates the protection of the information by the transparent reporting (Department of Health and Social Care, 2021). </a:t>
            </a:r>
          </a:p>
          <a:p>
            <a:pPr marL="0" indent="0">
              <a:buNone/>
            </a:pPr>
            <a:r>
              <a:rPr lang="en-US" dirty="0"/>
              <a:t>  Speaker notes: </a:t>
            </a:r>
          </a:p>
          <a:p>
            <a:pPr marL="0" indent="0">
              <a:buNone/>
            </a:pPr>
            <a:r>
              <a:rPr lang="en-US" dirty="0"/>
              <a:t> Communication helps in safe practice to make information shared among professionals correctly. It assists in the recognition of risks and encourages ethical and respectful care (O'Hagan et al., 2019).</a:t>
            </a:r>
            <a:br>
              <a:rPr lang="en-US" dirty="0"/>
            </a:br>
            <a:br>
              <a:rPr lang="en-US" dirty="0"/>
            </a:br>
            <a:endParaRPr lang="en-US" dirty="0"/>
          </a:p>
        </p:txBody>
      </p:sp>
    </p:spTree>
    <p:extLst>
      <p:ext uri="{BB962C8B-B14F-4D97-AF65-F5344CB8AC3E}">
        <p14:creationId xmlns:p14="http://schemas.microsoft.com/office/powerpoint/2010/main" val="1911763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CC36-3FFE-F427-3E07-3CE692C49D41}"/>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862C6431-2BA8-3FE2-5EAD-3CD6A57A89CF}"/>
              </a:ext>
            </a:extLst>
          </p:cNvPr>
          <p:cNvSpPr>
            <a:spLocks noGrp="1"/>
          </p:cNvSpPr>
          <p:nvPr>
            <p:ph idx="1"/>
          </p:nvPr>
        </p:nvSpPr>
        <p:spPr/>
        <p:txBody>
          <a:bodyPr>
            <a:normAutofit fontScale="92500" lnSpcReduction="20000"/>
          </a:bodyPr>
          <a:lstStyle/>
          <a:p>
            <a:r>
              <a:rPr lang="en-US" dirty="0"/>
              <a:t>Communication is an important professional skill (Taylor, 2020).</a:t>
            </a:r>
          </a:p>
          <a:p>
            <a:r>
              <a:rPr lang="en-US" dirty="0"/>
              <a:t>It facilitates security, integrity and confidence (NHS, 2023).</a:t>
            </a:r>
          </a:p>
          <a:p>
            <a:r>
              <a:rPr lang="en-US" dirty="0"/>
              <a:t>Models facilitate the enhancement of practice (Shannon and Weaver, 1949).</a:t>
            </a:r>
          </a:p>
          <a:p>
            <a:r>
              <a:rPr lang="en-US" dirty="0"/>
              <a:t>Hands on skills enhance patient outcomes. </a:t>
            </a:r>
          </a:p>
          <a:p>
            <a:pPr marL="0" indent="0">
              <a:buNone/>
            </a:pPr>
            <a:r>
              <a:rPr lang="en-US" dirty="0"/>
              <a:t>Speaker notes: </a:t>
            </a:r>
          </a:p>
          <a:p>
            <a:pPr marL="0" indent="0">
              <a:buNone/>
            </a:pPr>
            <a:r>
              <a:rPr lang="en-US" dirty="0"/>
              <a:t>To sum up, health and social care cannot be effective without effective communication. It enhances connections, minimizes the risks and assists professionals to provide quality care (Arnold and Boggs, 2020).</a:t>
            </a:r>
            <a:br>
              <a:rPr lang="en-US" dirty="0"/>
            </a:br>
            <a:endParaRPr lang="en-US" dirty="0"/>
          </a:p>
        </p:txBody>
      </p:sp>
    </p:spTree>
    <p:extLst>
      <p:ext uri="{BB962C8B-B14F-4D97-AF65-F5344CB8AC3E}">
        <p14:creationId xmlns:p14="http://schemas.microsoft.com/office/powerpoint/2010/main" val="4269805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6A26-1920-86DB-97F5-910F5363639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E896ED8-6917-E8A7-EE87-E209E0C031B1}"/>
              </a:ext>
            </a:extLst>
          </p:cNvPr>
          <p:cNvSpPr>
            <a:spLocks noGrp="1"/>
          </p:cNvSpPr>
          <p:nvPr>
            <p:ph idx="1"/>
          </p:nvPr>
        </p:nvSpPr>
        <p:spPr/>
        <p:txBody>
          <a:bodyPr>
            <a:normAutofit fontScale="62500" lnSpcReduction="20000"/>
          </a:bodyPr>
          <a:lstStyle/>
          <a:p>
            <a:r>
              <a:rPr lang="en-US" dirty="0"/>
              <a:t>Department of Health and Social Care (2021) Integration and innovation: how to work together to improve health and social care to all. London: DHSC. </a:t>
            </a:r>
          </a:p>
          <a:p>
            <a:r>
              <a:rPr lang="en-US" dirty="0"/>
              <a:t>NHS (2023) NHS Constitution of England. London: Department of Health. Shannon, C. and Weaver, W. (1949) The Mathematical Theory of Communication. Urbana: University of Illinois Press.</a:t>
            </a:r>
          </a:p>
          <a:p>
            <a:r>
              <a:rPr lang="en-US" dirty="0"/>
              <a:t>Arnold, E. and Boggs, K. (2020) Interpersonal relationships: professional communication skills in nurses. 8 </a:t>
            </a:r>
            <a:r>
              <a:rPr lang="en-US" dirty="0" err="1"/>
              <a:t>th</a:t>
            </a:r>
            <a:r>
              <a:rPr lang="en-US" dirty="0"/>
              <a:t> </a:t>
            </a:r>
            <a:r>
              <a:rPr lang="en-US" dirty="0" err="1"/>
              <a:t>edn</a:t>
            </a:r>
            <a:r>
              <a:rPr lang="en-US" dirty="0"/>
              <a:t>. St. Louis: Elsevier. </a:t>
            </a:r>
          </a:p>
          <a:p>
            <a:r>
              <a:rPr lang="en-US" dirty="0"/>
              <a:t>Care Quality Commission (2022) Regulation 10: Dignity and respect. London: CQC.</a:t>
            </a:r>
          </a:p>
          <a:p>
            <a:r>
              <a:rPr lang="en-US" dirty="0"/>
              <a:t>Department of Health and Social Care (2021) Integration and innovation: partnering to enhance health and social care to everyone. London: DHSC. </a:t>
            </a:r>
          </a:p>
          <a:p>
            <a:r>
              <a:rPr lang="en-US" dirty="0"/>
              <a:t>McCormack, B. and McCance, T. (2017) Person-</a:t>
            </a:r>
            <a:r>
              <a:rPr lang="en-US" dirty="0" err="1"/>
              <a:t>centred</a:t>
            </a:r>
            <a:r>
              <a:rPr lang="en-US" dirty="0"/>
              <a:t> practice in nursing and health care: theory and practice. 2 </a:t>
            </a:r>
            <a:r>
              <a:rPr lang="en-US" dirty="0" err="1"/>
              <a:t>nd</a:t>
            </a:r>
            <a:r>
              <a:rPr lang="en-US" dirty="0"/>
              <a:t> </a:t>
            </a:r>
            <a:r>
              <a:rPr lang="en-US" dirty="0" err="1"/>
              <a:t>edn</a:t>
            </a:r>
            <a:r>
              <a:rPr lang="en-US" dirty="0"/>
              <a:t>. Oxford: Wiley-Blackwell. </a:t>
            </a:r>
          </a:p>
          <a:p>
            <a:r>
              <a:rPr lang="en-US" dirty="0"/>
              <a:t>NHS (2023) The NHS Constitution of England. London: Department of Health. </a:t>
            </a:r>
          </a:p>
          <a:p>
            <a:r>
              <a:rPr lang="en-US" dirty="0"/>
              <a:t>Shannon, C. and Weaver, W. (1949) The mathematical theory of communication. Urbana: University of Illinois Press.</a:t>
            </a:r>
          </a:p>
        </p:txBody>
      </p:sp>
    </p:spTree>
    <p:extLst>
      <p:ext uri="{BB962C8B-B14F-4D97-AF65-F5344CB8AC3E}">
        <p14:creationId xmlns:p14="http://schemas.microsoft.com/office/powerpoint/2010/main" val="64983001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509</TotalTime>
  <Words>853</Words>
  <Application>Microsoft Office PowerPoint</Application>
  <PresentationFormat>Widescreen</PresentationFormat>
  <Paragraphs>67</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Gallery</vt:lpstr>
      <vt:lpstr>   Lchs4009_birm Razia begum 2440160 HAJRA MUSTASIM</vt:lpstr>
      <vt:lpstr>DEFINATION OF Communication</vt:lpstr>
      <vt:lpstr>SIGNIFICANCE OF COMMUNICATION</vt:lpstr>
      <vt:lpstr>COMMUNICATION MODEL(Shannon and Weaver Model)</vt:lpstr>
      <vt:lpstr>PRACTICAL EXAMPLE IN CARE SETTING</vt:lpstr>
      <vt:lpstr>Link to professional practice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peter son</dc:creator>
  <cp:lastModifiedBy>peter son</cp:lastModifiedBy>
  <cp:revision>17</cp:revision>
  <dcterms:created xsi:type="dcterms:W3CDTF">2026-02-14T22:40:17Z</dcterms:created>
  <dcterms:modified xsi:type="dcterms:W3CDTF">2026-02-22T00:05:47Z</dcterms:modified>
</cp:coreProperties>
</file>