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39"/>
  </p:notesMasterIdLst>
  <p:handoutMasterIdLst>
    <p:handoutMasterId r:id="rId40"/>
  </p:handoutMasterIdLst>
  <p:sldIdLst>
    <p:sldId id="374" r:id="rId5"/>
    <p:sldId id="259" r:id="rId6"/>
    <p:sldId id="420" r:id="rId7"/>
    <p:sldId id="260" r:id="rId8"/>
    <p:sldId id="301" r:id="rId9"/>
    <p:sldId id="261" r:id="rId10"/>
    <p:sldId id="262" r:id="rId11"/>
    <p:sldId id="421" r:id="rId12"/>
    <p:sldId id="264" r:id="rId13"/>
    <p:sldId id="265" r:id="rId14"/>
    <p:sldId id="266" r:id="rId15"/>
    <p:sldId id="267" r:id="rId16"/>
    <p:sldId id="268" r:id="rId17"/>
    <p:sldId id="302" r:id="rId18"/>
    <p:sldId id="271" r:id="rId19"/>
    <p:sldId id="272" r:id="rId20"/>
    <p:sldId id="274" r:id="rId21"/>
    <p:sldId id="276" r:id="rId22"/>
    <p:sldId id="422" r:id="rId23"/>
    <p:sldId id="304" r:id="rId24"/>
    <p:sldId id="423" r:id="rId25"/>
    <p:sldId id="303" r:id="rId26"/>
    <p:sldId id="282" r:id="rId27"/>
    <p:sldId id="424" r:id="rId28"/>
    <p:sldId id="425" r:id="rId29"/>
    <p:sldId id="426" r:id="rId30"/>
    <p:sldId id="427" r:id="rId31"/>
    <p:sldId id="428" r:id="rId32"/>
    <p:sldId id="429" r:id="rId33"/>
    <p:sldId id="430" r:id="rId34"/>
    <p:sldId id="431" r:id="rId35"/>
    <p:sldId id="432" r:id="rId36"/>
    <p:sldId id="433" r:id="rId37"/>
    <p:sldId id="434" r:id="rId3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varScale="1">
        <p:scale>
          <a:sx n="74" d="100"/>
          <a:sy n="74" d="100"/>
        </p:scale>
        <p:origin x="552" y="33"/>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08/05/2025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08/05/2025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5E37D12-9CD5-4F70-8BAF-419001DFBED3}" type="slidenum">
              <a:rPr lang="en-GB" altLang="en-US">
                <a:latin typeface="Verdana" panose="020B0604030504040204" pitchFamily="34" charset="0"/>
              </a:rPr>
              <a:pPr>
                <a:spcBef>
                  <a:spcPct val="0"/>
                </a:spcBef>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35223165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AF93A68-DEE6-4EA6-9906-F6A24A08D0F8}" type="slidenum">
              <a:rPr lang="en-GB" altLang="en-US">
                <a:latin typeface="Verdana" panose="020B0604030504040204" pitchFamily="34" charset="0"/>
              </a:rPr>
              <a:pPr>
                <a:spcBef>
                  <a:spcPct val="0"/>
                </a:spcBef>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1782585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0031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Leadership and Management 2</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8</a:t>
            </a:r>
            <a:r>
              <a:rPr lang="en-GB" baseline="30000" dirty="0"/>
              <a:t>th</a:t>
            </a:r>
            <a:r>
              <a:rPr lang="en-GB" dirty="0"/>
              <a:t> May 2025 </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tLang="en-US" b="1" dirty="0"/>
              <a:t>What is leadership?</a:t>
            </a:r>
          </a:p>
        </p:txBody>
      </p:sp>
      <p:sp>
        <p:nvSpPr>
          <p:cNvPr id="7171" name="Content Placeholder 2"/>
          <p:cNvSpPr>
            <a:spLocks noGrp="1"/>
          </p:cNvSpPr>
          <p:nvPr>
            <p:ph idx="1"/>
          </p:nvPr>
        </p:nvSpPr>
        <p:spPr/>
        <p:txBody>
          <a:bodyPr>
            <a:normAutofit/>
          </a:bodyPr>
          <a:lstStyle/>
          <a:p>
            <a:pPr eaLnBrk="1" hangingPunct="1"/>
            <a:r>
              <a:rPr lang="en-GB" altLang="en-US" sz="2400" dirty="0"/>
              <a:t>We encounter leaders every day in all groups that we belong to.</a:t>
            </a:r>
          </a:p>
          <a:p>
            <a:pPr lvl="1"/>
            <a:r>
              <a:rPr lang="en-GB" altLang="en-US" sz="2200" dirty="0"/>
              <a:t>Can you think of any examples?</a:t>
            </a:r>
          </a:p>
        </p:txBody>
      </p:sp>
    </p:spTree>
    <p:extLst>
      <p:ext uri="{BB962C8B-B14F-4D97-AF65-F5344CB8AC3E}">
        <p14:creationId xmlns:p14="http://schemas.microsoft.com/office/powerpoint/2010/main" val="658953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Leaders…</a:t>
            </a:r>
          </a:p>
        </p:txBody>
      </p:sp>
      <p:sp>
        <p:nvSpPr>
          <p:cNvPr id="3" name="Content Placeholder 2"/>
          <p:cNvSpPr>
            <a:spLocks noGrp="1"/>
          </p:cNvSpPr>
          <p:nvPr>
            <p:ph idx="1"/>
          </p:nvPr>
        </p:nvSpPr>
        <p:spPr/>
        <p:txBody>
          <a:bodyPr/>
          <a:lstStyle/>
          <a:p>
            <a:r>
              <a:rPr lang="en-GB" altLang="en-US" sz="2000" dirty="0"/>
              <a:t>They are often people who seem to have ‘the best ideas’ which others agree on</a:t>
            </a:r>
          </a:p>
          <a:p>
            <a:r>
              <a:rPr lang="en-GB" altLang="en-US" sz="2000" dirty="0"/>
              <a:t>They are often people whom everyone else seems to follow</a:t>
            </a:r>
          </a:p>
          <a:p>
            <a:r>
              <a:rPr lang="en-GB" altLang="en-US" sz="2000" dirty="0"/>
              <a:t>These are the people who seem to have the power to make things happen</a:t>
            </a:r>
          </a:p>
          <a:p>
            <a:r>
              <a:rPr lang="en-GB" altLang="en-US" sz="2000" dirty="0"/>
              <a:t>Leaders enable groups to function as productive and coordinated wholes</a:t>
            </a:r>
          </a:p>
          <a:p>
            <a:endParaRPr lang="en-GB" dirty="0"/>
          </a:p>
        </p:txBody>
      </p:sp>
    </p:spTree>
    <p:extLst>
      <p:ext uri="{BB962C8B-B14F-4D97-AF65-F5344CB8AC3E}">
        <p14:creationId xmlns:p14="http://schemas.microsoft.com/office/powerpoint/2010/main" val="961871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ltLang="en-US" b="1" dirty="0"/>
              <a:t>What is leadership?</a:t>
            </a:r>
          </a:p>
        </p:txBody>
      </p:sp>
      <p:sp>
        <p:nvSpPr>
          <p:cNvPr id="3" name="Content Placeholder 2"/>
          <p:cNvSpPr>
            <a:spLocks noGrp="1"/>
          </p:cNvSpPr>
          <p:nvPr>
            <p:ph idx="1"/>
          </p:nvPr>
        </p:nvSpPr>
        <p:spPr/>
        <p:txBody>
          <a:bodyPr>
            <a:normAutofit/>
          </a:bodyPr>
          <a:lstStyle/>
          <a:p>
            <a:pPr eaLnBrk="1" hangingPunct="1">
              <a:defRPr/>
            </a:pPr>
            <a:r>
              <a:rPr lang="en-GB" sz="2800" dirty="0">
                <a:latin typeface="+mj-lt"/>
              </a:rPr>
              <a:t>Leadership is therefore about influencing others.</a:t>
            </a:r>
          </a:p>
          <a:p>
            <a:pPr eaLnBrk="1" hangingPunct="1">
              <a:defRPr/>
            </a:pPr>
            <a:endParaRPr lang="en-GB" dirty="0">
              <a:latin typeface="+mj-lt"/>
            </a:endParaRPr>
          </a:p>
          <a:p>
            <a:pPr eaLnBrk="1" hangingPunct="1">
              <a:defRPr/>
            </a:pPr>
            <a:r>
              <a:rPr lang="en-US" dirty="0">
                <a:latin typeface="+mj-lt"/>
              </a:rPr>
              <a:t>“Leadership is the behavioral process of influencing individuals and groups toward set goals” (Barrow, 1977, p. 32)</a:t>
            </a:r>
          </a:p>
          <a:p>
            <a:pPr eaLnBrk="1" hangingPunct="1">
              <a:buFont typeface="Wingdings" panose="05000000000000000000" pitchFamily="2" charset="2"/>
              <a:buNone/>
              <a:defRPr/>
            </a:pPr>
            <a:endParaRPr lang="en-US" sz="2800" dirty="0">
              <a:latin typeface="+mj-lt"/>
            </a:endParaRPr>
          </a:p>
          <a:p>
            <a:pPr eaLnBrk="1" hangingPunct="1">
              <a:defRPr/>
            </a:pPr>
            <a:r>
              <a:rPr lang="en-US" sz="2800" dirty="0">
                <a:latin typeface="+mj-lt"/>
              </a:rPr>
              <a:t>The process of influence typically involves facilitating motivation in others, where the leader focuses on getting individuals to collaborate in the pursuit of a common goal.</a:t>
            </a:r>
          </a:p>
          <a:p>
            <a:pPr eaLnBrk="1" hangingPunct="1">
              <a:defRPr/>
            </a:pPr>
            <a:endParaRPr lang="en-GB" dirty="0"/>
          </a:p>
          <a:p>
            <a:pPr eaLnBrk="1" hangingPunct="1">
              <a:buFont typeface="Wingdings" panose="05000000000000000000" pitchFamily="2" charset="2"/>
              <a:buNone/>
              <a:defRPr/>
            </a:pPr>
            <a:endParaRPr lang="en-GB" dirty="0"/>
          </a:p>
        </p:txBody>
      </p:sp>
    </p:spTree>
    <p:extLst>
      <p:ext uri="{BB962C8B-B14F-4D97-AF65-F5344CB8AC3E}">
        <p14:creationId xmlns:p14="http://schemas.microsoft.com/office/powerpoint/2010/main" val="2013549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b="1"/>
              <a:t>What is the difference between leadership and management?</a:t>
            </a:r>
            <a:r>
              <a:rPr lang="en-GB" altLang="en-US"/>
              <a:t> </a:t>
            </a:r>
          </a:p>
        </p:txBody>
      </p:sp>
      <p:sp>
        <p:nvSpPr>
          <p:cNvPr id="9219" name="Content Placeholder 2"/>
          <p:cNvSpPr>
            <a:spLocks noGrp="1"/>
          </p:cNvSpPr>
          <p:nvPr>
            <p:ph idx="1"/>
          </p:nvPr>
        </p:nvSpPr>
        <p:spPr/>
        <p:txBody>
          <a:bodyPr/>
          <a:lstStyle/>
          <a:p>
            <a:r>
              <a:rPr lang="en-GB" altLang="en-US" sz="2400" dirty="0"/>
              <a:t>Group Task…</a:t>
            </a:r>
          </a:p>
        </p:txBody>
      </p:sp>
    </p:spTree>
    <p:extLst>
      <p:ext uri="{BB962C8B-B14F-4D97-AF65-F5344CB8AC3E}">
        <p14:creationId xmlns:p14="http://schemas.microsoft.com/office/powerpoint/2010/main" val="1241310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b="1"/>
              <a:t>What is the difference between leadership and management?</a:t>
            </a:r>
            <a:r>
              <a:rPr lang="en-GB" altLang="en-US"/>
              <a:t> </a:t>
            </a:r>
          </a:p>
        </p:txBody>
      </p:sp>
      <p:sp>
        <p:nvSpPr>
          <p:cNvPr id="9219" name="Content Placeholder 2"/>
          <p:cNvSpPr>
            <a:spLocks noGrp="1"/>
          </p:cNvSpPr>
          <p:nvPr>
            <p:ph idx="1"/>
          </p:nvPr>
        </p:nvSpPr>
        <p:spPr/>
        <p:txBody>
          <a:bodyPr/>
          <a:lstStyle/>
          <a:p>
            <a:r>
              <a:rPr lang="en-GB" altLang="en-US" sz="2400" dirty="0"/>
              <a:t>Leaders are often viewed as different from managers in that they seek to </a:t>
            </a:r>
            <a:r>
              <a:rPr lang="en-GB" altLang="en-US" sz="2400" b="1" dirty="0"/>
              <a:t>guide</a:t>
            </a:r>
            <a:r>
              <a:rPr lang="en-GB" altLang="en-US" sz="2400" dirty="0"/>
              <a:t> and </a:t>
            </a:r>
            <a:r>
              <a:rPr lang="en-GB" altLang="en-US" sz="2400" b="1" dirty="0"/>
              <a:t>influence</a:t>
            </a:r>
            <a:r>
              <a:rPr lang="en-GB" altLang="en-US" sz="2400" dirty="0"/>
              <a:t> others into pursuing particular objectives or visions of the future, and </a:t>
            </a:r>
            <a:r>
              <a:rPr lang="en-GB" altLang="en-US" sz="2400" b="1" dirty="0"/>
              <a:t>motivate</a:t>
            </a:r>
            <a:r>
              <a:rPr lang="en-GB" altLang="en-US" sz="2400" dirty="0"/>
              <a:t> them into wanting to follow.</a:t>
            </a:r>
          </a:p>
          <a:p>
            <a:r>
              <a:rPr lang="en-GB" altLang="en-US" sz="2400" dirty="0"/>
              <a:t>Yuki (2002, p7) suggests that leadership is the process of influencing others to understand and agree about what needs to be done and how it can be done effectively, and the process of facilitating individual and collective efforts to accomplish the shared objectives.</a:t>
            </a:r>
          </a:p>
        </p:txBody>
      </p:sp>
    </p:spTree>
    <p:extLst>
      <p:ext uri="{BB962C8B-B14F-4D97-AF65-F5344CB8AC3E}">
        <p14:creationId xmlns:p14="http://schemas.microsoft.com/office/powerpoint/2010/main" val="3697686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b="1" dirty="0"/>
              <a:t>What is the difference between leadership and management?</a:t>
            </a:r>
            <a:r>
              <a:rPr lang="en-GB" altLang="en-US" dirty="0"/>
              <a:t> </a:t>
            </a:r>
          </a:p>
        </p:txBody>
      </p:sp>
      <p:sp>
        <p:nvSpPr>
          <p:cNvPr id="10243" name="Content Placeholder 2"/>
          <p:cNvSpPr>
            <a:spLocks noGrp="1"/>
          </p:cNvSpPr>
          <p:nvPr>
            <p:ph idx="1"/>
          </p:nvPr>
        </p:nvSpPr>
        <p:spPr/>
        <p:txBody>
          <a:bodyPr/>
          <a:lstStyle/>
          <a:p>
            <a:r>
              <a:rPr lang="en-GB" altLang="en-US" sz="2400" dirty="0"/>
              <a:t>According to Kotter (2001) leadership sets a direction, develops vision for the future and promotes change and direction, whereas management is more concerned with providing order and consistency in organisations through planning.</a:t>
            </a:r>
          </a:p>
          <a:p>
            <a:r>
              <a:rPr lang="en-GB" altLang="en-US" sz="2400" dirty="0"/>
              <a:t>Management works within certain paradigms, leadership creates new ones. Leaders are seen as leading people and seizing opportunities, not managing resources and things or focusing on problems.</a:t>
            </a:r>
          </a:p>
          <a:p>
            <a:endParaRPr lang="en-GB" altLang="en-US" dirty="0"/>
          </a:p>
        </p:txBody>
      </p:sp>
    </p:spTree>
    <p:extLst>
      <p:ext uri="{BB962C8B-B14F-4D97-AF65-F5344CB8AC3E}">
        <p14:creationId xmlns:p14="http://schemas.microsoft.com/office/powerpoint/2010/main" val="2894120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5"/>
          <p:cNvSpPr>
            <a:spLocks noGrp="1"/>
          </p:cNvSpPr>
          <p:nvPr>
            <p:ph type="title"/>
          </p:nvPr>
        </p:nvSpPr>
        <p:spPr/>
        <p:txBody>
          <a:bodyPr>
            <a:normAutofit/>
          </a:bodyPr>
          <a:lstStyle/>
          <a:p>
            <a:r>
              <a:rPr lang="en-GB" altLang="en-US" b="1" dirty="0"/>
              <a:t>What is the difference between leadership and management?</a:t>
            </a:r>
            <a:r>
              <a:rPr lang="en-GB" altLang="en-US" dirty="0"/>
              <a:t> </a:t>
            </a:r>
            <a:endParaRPr lang="en-US" altLang="en-US" dirty="0"/>
          </a:p>
        </p:txBody>
      </p:sp>
      <p:sp>
        <p:nvSpPr>
          <p:cNvPr id="2" name="Text Placeholder 1"/>
          <p:cNvSpPr>
            <a:spLocks noGrp="1"/>
          </p:cNvSpPr>
          <p:nvPr>
            <p:ph type="body" idx="1"/>
          </p:nvPr>
        </p:nvSpPr>
        <p:spPr/>
        <p:txBody>
          <a:bodyPr/>
          <a:lstStyle/>
          <a:p>
            <a:r>
              <a:rPr lang="en-GB" dirty="0"/>
              <a:t>Management</a:t>
            </a:r>
          </a:p>
        </p:txBody>
      </p:sp>
      <p:sp>
        <p:nvSpPr>
          <p:cNvPr id="11268" name="Rectangle 4"/>
          <p:cNvSpPr>
            <a:spLocks noGrp="1" noChangeArrowheads="1"/>
          </p:cNvSpPr>
          <p:nvPr>
            <p:ph sz="half" idx="2"/>
          </p:nvPr>
        </p:nvSpPr>
        <p:spPr/>
        <p:txBody>
          <a:bodyPr>
            <a:normAutofit/>
          </a:bodyPr>
          <a:lstStyle/>
          <a:p>
            <a:pPr lvl="1" eaLnBrk="1" hangingPunct="1"/>
            <a:r>
              <a:rPr lang="en-GB" altLang="en-US" sz="2200" dirty="0"/>
              <a:t>A Manager is usually concerned with planning, organising, scheduling, budgeting, staffing and recruiting.  </a:t>
            </a:r>
          </a:p>
        </p:txBody>
      </p:sp>
      <p:sp>
        <p:nvSpPr>
          <p:cNvPr id="3" name="Text Placeholder 2"/>
          <p:cNvSpPr>
            <a:spLocks noGrp="1"/>
          </p:cNvSpPr>
          <p:nvPr>
            <p:ph type="body" sz="quarter" idx="3"/>
          </p:nvPr>
        </p:nvSpPr>
        <p:spPr/>
        <p:txBody>
          <a:bodyPr/>
          <a:lstStyle/>
          <a:p>
            <a:r>
              <a:rPr lang="en-GB" dirty="0"/>
              <a:t>Leadership</a:t>
            </a:r>
          </a:p>
        </p:txBody>
      </p:sp>
      <p:sp>
        <p:nvSpPr>
          <p:cNvPr id="11270" name="Content Placeholder 8"/>
          <p:cNvSpPr>
            <a:spLocks noGrp="1"/>
          </p:cNvSpPr>
          <p:nvPr>
            <p:ph sz="quarter" idx="4"/>
          </p:nvPr>
        </p:nvSpPr>
        <p:spPr/>
        <p:txBody>
          <a:bodyPr>
            <a:normAutofit/>
          </a:bodyPr>
          <a:lstStyle/>
          <a:p>
            <a:pPr lvl="1" eaLnBrk="1" hangingPunct="1"/>
            <a:r>
              <a:rPr lang="en-GB" altLang="en-US" sz="2200" dirty="0"/>
              <a:t>Although leaders often perform these same functions (or delegate them to others), leaders act in some other critical ways.</a:t>
            </a:r>
          </a:p>
          <a:p>
            <a:pPr lvl="1" eaLnBrk="1" hangingPunct="1"/>
            <a:r>
              <a:rPr lang="en-GB" altLang="en-US" sz="2200" dirty="0"/>
              <a:t>Leaders provide vision that helps to determine the direction that the organisation or team pursues, including its goals and objectives.</a:t>
            </a:r>
          </a:p>
          <a:p>
            <a:endParaRPr lang="en-GB" altLang="en-US" sz="1800" dirty="0"/>
          </a:p>
        </p:txBody>
      </p:sp>
    </p:spTree>
    <p:extLst>
      <p:ext uri="{BB962C8B-B14F-4D97-AF65-F5344CB8AC3E}">
        <p14:creationId xmlns:p14="http://schemas.microsoft.com/office/powerpoint/2010/main" val="4213299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b="1" dirty="0"/>
              <a:t>Differences between Leaders and Managers</a:t>
            </a:r>
          </a:p>
        </p:txBody>
      </p:sp>
      <p:sp>
        <p:nvSpPr>
          <p:cNvPr id="12291" name="Text Placeholder 3"/>
          <p:cNvSpPr>
            <a:spLocks noGrp="1"/>
          </p:cNvSpPr>
          <p:nvPr>
            <p:ph type="body" idx="1"/>
          </p:nvPr>
        </p:nvSpPr>
        <p:spPr/>
        <p:txBody>
          <a:bodyPr/>
          <a:lstStyle/>
          <a:p>
            <a:pPr eaLnBrk="1" hangingPunct="1"/>
            <a:r>
              <a:rPr lang="en-GB" altLang="en-US"/>
              <a:t>Management</a:t>
            </a:r>
          </a:p>
        </p:txBody>
      </p:sp>
      <p:sp>
        <p:nvSpPr>
          <p:cNvPr id="12292" name="Content Placeholder 4"/>
          <p:cNvSpPr>
            <a:spLocks noGrp="1"/>
          </p:cNvSpPr>
          <p:nvPr>
            <p:ph sz="half" idx="2"/>
          </p:nvPr>
        </p:nvSpPr>
        <p:spPr/>
        <p:txBody>
          <a:bodyPr/>
          <a:lstStyle/>
          <a:p>
            <a:pPr eaLnBrk="1" hangingPunct="1"/>
            <a:r>
              <a:rPr lang="en-GB" altLang="en-US" dirty="0"/>
              <a:t>This is the process of setting objectives and making the most efficient use of financial, human and physical resources to achieve these objectives. Key task include planning, control and co-ordination.</a:t>
            </a:r>
          </a:p>
        </p:txBody>
      </p:sp>
      <p:sp>
        <p:nvSpPr>
          <p:cNvPr id="12293" name="Text Placeholder 5"/>
          <p:cNvSpPr>
            <a:spLocks noGrp="1"/>
          </p:cNvSpPr>
          <p:nvPr>
            <p:ph type="body" sz="quarter" idx="3"/>
          </p:nvPr>
        </p:nvSpPr>
        <p:spPr/>
        <p:txBody>
          <a:bodyPr/>
          <a:lstStyle/>
          <a:p>
            <a:pPr eaLnBrk="1" hangingPunct="1"/>
            <a:r>
              <a:rPr lang="en-GB" altLang="en-US"/>
              <a:t>Leadership</a:t>
            </a:r>
          </a:p>
        </p:txBody>
      </p:sp>
      <p:sp>
        <p:nvSpPr>
          <p:cNvPr id="12294" name="Content Placeholder 6"/>
          <p:cNvSpPr>
            <a:spLocks noGrp="1"/>
          </p:cNvSpPr>
          <p:nvPr>
            <p:ph sz="quarter" idx="4"/>
          </p:nvPr>
        </p:nvSpPr>
        <p:spPr/>
        <p:txBody>
          <a:bodyPr/>
          <a:lstStyle/>
          <a:p>
            <a:pPr eaLnBrk="1" hangingPunct="1"/>
            <a:r>
              <a:rPr lang="en-GB" altLang="en-US" dirty="0"/>
              <a:t>Influencing others to achieve certain aims or objectives. Effective leadership skills can help a manager to carry out their duties.</a:t>
            </a:r>
          </a:p>
        </p:txBody>
      </p:sp>
    </p:spTree>
    <p:extLst>
      <p:ext uri="{BB962C8B-B14F-4D97-AF65-F5344CB8AC3E}">
        <p14:creationId xmlns:p14="http://schemas.microsoft.com/office/powerpoint/2010/main" val="1068272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r>
              <a:rPr lang="en-GB" altLang="en-US" b="1" dirty="0"/>
              <a:t>Differences between Leaders and Managers</a:t>
            </a:r>
            <a:br>
              <a:rPr lang="en-GB" sz="4400" dirty="0"/>
            </a:br>
            <a:endParaRPr lang="en-GB" altLang="en-US" b="1" dirty="0"/>
          </a:p>
        </p:txBody>
      </p:sp>
      <p:sp>
        <p:nvSpPr>
          <p:cNvPr id="13316" name="Content Placeholder 3"/>
          <p:cNvSpPr>
            <a:spLocks noGrp="1"/>
          </p:cNvSpPr>
          <p:nvPr>
            <p:ph sz="half" idx="1"/>
          </p:nvPr>
        </p:nvSpPr>
        <p:spPr>
          <a:xfrm>
            <a:off x="838199" y="1610168"/>
            <a:ext cx="5181600" cy="4351338"/>
          </a:xfrm>
        </p:spPr>
        <p:txBody>
          <a:bodyPr>
            <a:normAutofit fontScale="92500" lnSpcReduction="10000"/>
          </a:bodyPr>
          <a:lstStyle/>
          <a:p>
            <a:pPr marL="0" indent="0">
              <a:buNone/>
            </a:pPr>
            <a:r>
              <a:rPr lang="en-GB" altLang="en-US" sz="2200" b="1" dirty="0"/>
              <a:t>Management produces order and consistency</a:t>
            </a:r>
          </a:p>
          <a:p>
            <a:r>
              <a:rPr lang="en-GB" altLang="en-US" sz="1800" dirty="0"/>
              <a:t>Planning/Budgeting</a:t>
            </a:r>
          </a:p>
          <a:p>
            <a:pPr lvl="1"/>
            <a:r>
              <a:rPr lang="en-GB" altLang="en-US" sz="1400" dirty="0"/>
              <a:t>Establish agendas</a:t>
            </a:r>
          </a:p>
          <a:p>
            <a:pPr lvl="1"/>
            <a:r>
              <a:rPr lang="en-GB" altLang="en-US" sz="1400" dirty="0"/>
              <a:t>Set Timetables</a:t>
            </a:r>
          </a:p>
          <a:p>
            <a:pPr lvl="1"/>
            <a:r>
              <a:rPr lang="en-GB" altLang="en-US" sz="1400" dirty="0"/>
              <a:t>Allocate Resources</a:t>
            </a:r>
          </a:p>
          <a:p>
            <a:r>
              <a:rPr lang="en-GB" altLang="en-US" sz="1800" dirty="0"/>
              <a:t>Organising/Staffing</a:t>
            </a:r>
          </a:p>
          <a:p>
            <a:pPr lvl="1"/>
            <a:r>
              <a:rPr lang="en-GB" altLang="en-US" sz="1400" dirty="0"/>
              <a:t>Provide Structure</a:t>
            </a:r>
          </a:p>
          <a:p>
            <a:pPr lvl="1"/>
            <a:r>
              <a:rPr lang="en-GB" altLang="en-US" sz="1400" dirty="0"/>
              <a:t>Make Job Placements</a:t>
            </a:r>
          </a:p>
          <a:p>
            <a:pPr lvl="1"/>
            <a:r>
              <a:rPr lang="en-GB" altLang="en-US" sz="1400" dirty="0"/>
              <a:t>Establish rules and procedures</a:t>
            </a:r>
          </a:p>
          <a:p>
            <a:r>
              <a:rPr lang="en-GB" altLang="en-US" sz="1800" dirty="0"/>
              <a:t>Controlling/Problem Solving</a:t>
            </a:r>
          </a:p>
          <a:p>
            <a:pPr lvl="1"/>
            <a:r>
              <a:rPr lang="en-GB" altLang="en-US" sz="1400" dirty="0"/>
              <a:t>Develop incentives</a:t>
            </a:r>
          </a:p>
          <a:p>
            <a:pPr lvl="1"/>
            <a:r>
              <a:rPr lang="en-GB" altLang="en-US" sz="1400" dirty="0"/>
              <a:t>Generate creative solutions</a:t>
            </a:r>
          </a:p>
          <a:p>
            <a:pPr lvl="1"/>
            <a:r>
              <a:rPr lang="en-GB" altLang="en-US" sz="1400" dirty="0"/>
              <a:t>Take corrective action</a:t>
            </a:r>
          </a:p>
          <a:p>
            <a:pPr lvl="1">
              <a:buFont typeface="Wingdings" panose="05000000000000000000" pitchFamily="2" charset="2"/>
              <a:buNone/>
            </a:pPr>
            <a:endParaRPr lang="en-GB" altLang="en-US" sz="1400" dirty="0"/>
          </a:p>
        </p:txBody>
      </p:sp>
      <p:sp>
        <p:nvSpPr>
          <p:cNvPr id="11270" name="Content Placeholder 5"/>
          <p:cNvSpPr>
            <a:spLocks noGrp="1"/>
          </p:cNvSpPr>
          <p:nvPr>
            <p:ph sz="half" idx="2"/>
          </p:nvPr>
        </p:nvSpPr>
        <p:spPr>
          <a:xfrm>
            <a:off x="6095999" y="1610168"/>
            <a:ext cx="5181600" cy="4351338"/>
          </a:xfrm>
        </p:spPr>
        <p:txBody>
          <a:bodyPr>
            <a:normAutofit fontScale="92500" lnSpcReduction="10000"/>
          </a:bodyPr>
          <a:lstStyle/>
          <a:p>
            <a:pPr marL="0" indent="0">
              <a:buNone/>
            </a:pPr>
            <a:r>
              <a:rPr lang="en-GB" altLang="en-US" sz="2200" b="1" dirty="0"/>
              <a:t>Leadership produces change and movement</a:t>
            </a:r>
            <a:endParaRPr lang="en-GB" sz="2200" dirty="0"/>
          </a:p>
          <a:p>
            <a:pPr>
              <a:defRPr/>
            </a:pPr>
            <a:r>
              <a:rPr lang="en-GB" sz="1800" dirty="0"/>
              <a:t>Establishing Direction</a:t>
            </a:r>
          </a:p>
          <a:p>
            <a:pPr lvl="1">
              <a:defRPr/>
            </a:pPr>
            <a:r>
              <a:rPr lang="en-GB" sz="1400" dirty="0"/>
              <a:t>Create a vision</a:t>
            </a:r>
          </a:p>
          <a:p>
            <a:pPr lvl="1">
              <a:defRPr/>
            </a:pPr>
            <a:r>
              <a:rPr lang="en-GB" sz="1400" dirty="0"/>
              <a:t>Clarify big picture</a:t>
            </a:r>
          </a:p>
          <a:p>
            <a:pPr lvl="1">
              <a:defRPr/>
            </a:pPr>
            <a:r>
              <a:rPr lang="en-GB" sz="1400" dirty="0"/>
              <a:t>Set strategies</a:t>
            </a:r>
          </a:p>
          <a:p>
            <a:pPr>
              <a:defRPr/>
            </a:pPr>
            <a:r>
              <a:rPr lang="en-GB" sz="1600" dirty="0"/>
              <a:t>Aligning People</a:t>
            </a:r>
          </a:p>
          <a:p>
            <a:pPr lvl="1">
              <a:defRPr/>
            </a:pPr>
            <a:r>
              <a:rPr lang="en-GB" sz="1400" dirty="0"/>
              <a:t>Communicate goals</a:t>
            </a:r>
          </a:p>
          <a:p>
            <a:pPr lvl="1">
              <a:defRPr/>
            </a:pPr>
            <a:r>
              <a:rPr lang="en-GB" sz="1400" dirty="0"/>
              <a:t>Seek Commitment</a:t>
            </a:r>
          </a:p>
          <a:p>
            <a:pPr lvl="1">
              <a:defRPr/>
            </a:pPr>
            <a:r>
              <a:rPr lang="en-GB" sz="1400" dirty="0"/>
              <a:t>Build teams and coalitions</a:t>
            </a:r>
          </a:p>
          <a:p>
            <a:pPr>
              <a:defRPr/>
            </a:pPr>
            <a:r>
              <a:rPr lang="en-GB" sz="1600" dirty="0"/>
              <a:t>Motivating and Inspiring</a:t>
            </a:r>
          </a:p>
          <a:p>
            <a:pPr lvl="1">
              <a:defRPr/>
            </a:pPr>
            <a:r>
              <a:rPr lang="en-GB" sz="1400" dirty="0"/>
              <a:t>Inspire and energise</a:t>
            </a:r>
          </a:p>
          <a:p>
            <a:pPr lvl="1">
              <a:defRPr/>
            </a:pPr>
            <a:r>
              <a:rPr lang="en-GB" sz="1400" dirty="0"/>
              <a:t>Empower Subordinates</a:t>
            </a:r>
          </a:p>
          <a:p>
            <a:pPr lvl="1">
              <a:defRPr/>
            </a:pPr>
            <a:r>
              <a:rPr lang="en-GB" sz="1400" dirty="0"/>
              <a:t>Satisfy unmet needs</a:t>
            </a:r>
          </a:p>
          <a:p>
            <a:pPr marL="457200" lvl="1" indent="0" algn="r">
              <a:buNone/>
              <a:defRPr/>
            </a:pPr>
            <a:r>
              <a:rPr lang="en-GB" sz="1400" dirty="0"/>
              <a:t>(Fullan, 2004)</a:t>
            </a:r>
          </a:p>
          <a:p>
            <a:pPr lvl="1" indent="0">
              <a:buNone/>
              <a:defRPr/>
            </a:pPr>
            <a:r>
              <a:rPr lang="en-GB" sz="1400" dirty="0"/>
              <a:t>		</a:t>
            </a:r>
          </a:p>
          <a:p>
            <a:pPr lvl="1" indent="0" algn="r">
              <a:buNone/>
              <a:defRPr/>
            </a:pPr>
            <a:r>
              <a:rPr lang="en-GB" sz="1400" dirty="0"/>
              <a:t>		</a:t>
            </a:r>
            <a:endParaRPr lang="en-GB" sz="1800" dirty="0"/>
          </a:p>
        </p:txBody>
      </p:sp>
    </p:spTree>
    <p:extLst>
      <p:ext uri="{BB962C8B-B14F-4D97-AF65-F5344CB8AC3E}">
        <p14:creationId xmlns:p14="http://schemas.microsoft.com/office/powerpoint/2010/main" val="666820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b="1" dirty="0"/>
              <a:t>Managing</a:t>
            </a:r>
          </a:p>
        </p:txBody>
      </p:sp>
      <p:sp>
        <p:nvSpPr>
          <p:cNvPr id="15363" name="Content Placeholder 2"/>
          <p:cNvSpPr>
            <a:spLocks noGrp="1"/>
          </p:cNvSpPr>
          <p:nvPr>
            <p:ph idx="1"/>
          </p:nvPr>
        </p:nvSpPr>
        <p:spPr/>
        <p:txBody>
          <a:bodyPr>
            <a:normAutofit/>
          </a:bodyPr>
          <a:lstStyle/>
          <a:p>
            <a:r>
              <a:rPr lang="en-GB" altLang="en-US" sz="2400" dirty="0"/>
              <a:t>Managers are often seen as performing functions in organisations such as managing finance, estates or human resources.</a:t>
            </a:r>
          </a:p>
          <a:p>
            <a:r>
              <a:rPr lang="en-GB" altLang="en-US" sz="2400" dirty="0"/>
              <a:t>As such, managing is concerned with planning, organising, commanding or controlling the activities of staff.</a:t>
            </a:r>
          </a:p>
        </p:txBody>
      </p:sp>
    </p:spTree>
    <p:extLst>
      <p:ext uri="{BB962C8B-B14F-4D97-AF65-F5344CB8AC3E}">
        <p14:creationId xmlns:p14="http://schemas.microsoft.com/office/powerpoint/2010/main" val="754952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b="1" dirty="0"/>
              <a:t>Let’s focus on leaders…</a:t>
            </a:r>
            <a:br>
              <a:rPr lang="en-GB" altLang="en-US" b="1" dirty="0"/>
            </a:br>
            <a:r>
              <a:rPr lang="en-GB" altLang="en-US" b="1" dirty="0"/>
              <a:t>How are leaders chosen?</a:t>
            </a:r>
          </a:p>
        </p:txBody>
      </p:sp>
      <p:sp>
        <p:nvSpPr>
          <p:cNvPr id="16387" name="Text Placeholder 2"/>
          <p:cNvSpPr>
            <a:spLocks noGrp="1"/>
          </p:cNvSpPr>
          <p:nvPr>
            <p:ph type="body" idx="1"/>
          </p:nvPr>
        </p:nvSpPr>
        <p:spPr>
          <a:xfrm>
            <a:off x="748915" y="1540670"/>
            <a:ext cx="5157787" cy="823912"/>
          </a:xfrm>
        </p:spPr>
        <p:txBody>
          <a:bodyPr/>
          <a:lstStyle/>
          <a:p>
            <a:pPr eaLnBrk="1" hangingPunct="1"/>
            <a:r>
              <a:rPr lang="en-GB" altLang="en-US" dirty="0"/>
              <a:t>Appointed Leaders</a:t>
            </a:r>
          </a:p>
        </p:txBody>
      </p:sp>
      <p:sp>
        <p:nvSpPr>
          <p:cNvPr id="16388" name="Content Placeholder 3"/>
          <p:cNvSpPr>
            <a:spLocks noGrp="1"/>
          </p:cNvSpPr>
          <p:nvPr>
            <p:ph sz="half" idx="2"/>
          </p:nvPr>
        </p:nvSpPr>
        <p:spPr/>
        <p:txBody>
          <a:bodyPr>
            <a:normAutofit/>
          </a:bodyPr>
          <a:lstStyle/>
          <a:p>
            <a:pPr eaLnBrk="1" hangingPunct="1"/>
            <a:r>
              <a:rPr lang="en-US" altLang="en-US" sz="2250" dirty="0"/>
              <a:t>Individuals appointed by some authority to a leadership position. For example in schools, the head chooses the teachers.</a:t>
            </a:r>
          </a:p>
          <a:p>
            <a:pPr eaLnBrk="1" hangingPunct="1"/>
            <a:r>
              <a:rPr lang="en-US" altLang="en-US" sz="2250" dirty="0"/>
              <a:t>In a youth project the senior youth worker chooses the youth club leader.</a:t>
            </a:r>
            <a:endParaRPr lang="en-GB" altLang="en-US" sz="2250" dirty="0"/>
          </a:p>
        </p:txBody>
      </p:sp>
      <p:sp>
        <p:nvSpPr>
          <p:cNvPr id="16389" name="Text Placeholder 4"/>
          <p:cNvSpPr>
            <a:spLocks noGrp="1"/>
          </p:cNvSpPr>
          <p:nvPr>
            <p:ph type="body" sz="quarter" idx="3"/>
          </p:nvPr>
        </p:nvSpPr>
        <p:spPr>
          <a:xfrm>
            <a:off x="6169024" y="1540670"/>
            <a:ext cx="5183188" cy="823912"/>
          </a:xfrm>
        </p:spPr>
        <p:txBody>
          <a:bodyPr/>
          <a:lstStyle/>
          <a:p>
            <a:pPr eaLnBrk="1" hangingPunct="1"/>
            <a:r>
              <a:rPr lang="en-GB" altLang="en-US" dirty="0"/>
              <a:t>Emergent Leaders</a:t>
            </a:r>
          </a:p>
        </p:txBody>
      </p:sp>
      <p:sp>
        <p:nvSpPr>
          <p:cNvPr id="16390" name="Content Placeholder 5"/>
          <p:cNvSpPr>
            <a:spLocks noGrp="1"/>
          </p:cNvSpPr>
          <p:nvPr>
            <p:ph sz="quarter" idx="4"/>
          </p:nvPr>
        </p:nvSpPr>
        <p:spPr>
          <a:xfrm>
            <a:off x="6165848" y="2364582"/>
            <a:ext cx="5083553" cy="3951287"/>
          </a:xfrm>
        </p:spPr>
        <p:txBody>
          <a:bodyPr>
            <a:normAutofit/>
          </a:bodyPr>
          <a:lstStyle/>
          <a:p>
            <a:pPr eaLnBrk="1" hangingPunct="1"/>
            <a:r>
              <a:rPr lang="en-US" altLang="en-US" sz="2250" dirty="0"/>
              <a:t>Individuals who emerge from a group and take charge, as with captains and coaches.</a:t>
            </a:r>
          </a:p>
          <a:p>
            <a:pPr eaLnBrk="1" hangingPunct="1"/>
            <a:r>
              <a:rPr lang="en-US" altLang="en-US" sz="2250" dirty="0"/>
              <a:t>Or within a group task/group dynamics.</a:t>
            </a:r>
          </a:p>
          <a:p>
            <a:pPr eaLnBrk="1" hangingPunct="1"/>
            <a:r>
              <a:rPr lang="en-US" altLang="en-US" sz="2250" dirty="0"/>
              <a:t>Many leaders who emerge are more effective than appointed leaders because they have the respect and support of group members.  </a:t>
            </a:r>
          </a:p>
          <a:p>
            <a:pPr eaLnBrk="1" hangingPunct="1"/>
            <a:endParaRPr lang="en-GB" altLang="en-US" b="1" u="sng" dirty="0"/>
          </a:p>
        </p:txBody>
      </p:sp>
    </p:spTree>
    <p:extLst>
      <p:ext uri="{BB962C8B-B14F-4D97-AF65-F5344CB8AC3E}">
        <p14:creationId xmlns:p14="http://schemas.microsoft.com/office/powerpoint/2010/main" val="202788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altLang="en-US" b="1" dirty="0"/>
              <a:t>Function of Leaders</a:t>
            </a:r>
          </a:p>
        </p:txBody>
      </p:sp>
      <p:sp>
        <p:nvSpPr>
          <p:cNvPr id="18435" name="Content Placeholder 3"/>
          <p:cNvSpPr>
            <a:spLocks noGrp="1"/>
          </p:cNvSpPr>
          <p:nvPr>
            <p:ph idx="1"/>
          </p:nvPr>
        </p:nvSpPr>
        <p:spPr/>
        <p:txBody>
          <a:bodyPr/>
          <a:lstStyle/>
          <a:p>
            <a:pPr eaLnBrk="1" hangingPunct="1"/>
            <a:r>
              <a:rPr lang="en-US" altLang="en-US" sz="2400" dirty="0"/>
              <a:t>Group Task…</a:t>
            </a:r>
          </a:p>
          <a:p>
            <a:pPr eaLnBrk="1" hangingPunct="1"/>
            <a:endParaRPr lang="en-US" altLang="en-US" dirty="0">
              <a:latin typeface="Arial Narrow" panose="020B0606020202030204" pitchFamily="34" charset="0"/>
            </a:endParaRPr>
          </a:p>
          <a:p>
            <a:pPr eaLnBrk="1" hangingPunct="1"/>
            <a:endParaRPr lang="en-GB" altLang="en-US" dirty="0"/>
          </a:p>
        </p:txBody>
      </p:sp>
    </p:spTree>
    <p:extLst>
      <p:ext uri="{BB962C8B-B14F-4D97-AF65-F5344CB8AC3E}">
        <p14:creationId xmlns:p14="http://schemas.microsoft.com/office/powerpoint/2010/main" val="3873213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838200" y="159292"/>
            <a:ext cx="10515600" cy="1325563"/>
          </a:xfrm>
        </p:spPr>
        <p:txBody>
          <a:bodyPr/>
          <a:lstStyle/>
          <a:p>
            <a:pPr eaLnBrk="1" hangingPunct="1"/>
            <a:r>
              <a:rPr lang="en-GB" altLang="en-US" b="1" dirty="0"/>
              <a:t>Function of Leaders</a:t>
            </a:r>
          </a:p>
        </p:txBody>
      </p:sp>
      <p:sp>
        <p:nvSpPr>
          <p:cNvPr id="18435" name="Content Placeholder 3"/>
          <p:cNvSpPr>
            <a:spLocks noGrp="1"/>
          </p:cNvSpPr>
          <p:nvPr>
            <p:ph sz="half" idx="1"/>
          </p:nvPr>
        </p:nvSpPr>
        <p:spPr>
          <a:xfrm>
            <a:off x="838200" y="1484855"/>
            <a:ext cx="5181600" cy="4351338"/>
          </a:xfrm>
        </p:spPr>
        <p:txBody>
          <a:bodyPr>
            <a:normAutofit fontScale="85000" lnSpcReduction="20000"/>
          </a:bodyPr>
          <a:lstStyle/>
          <a:p>
            <a:pPr eaLnBrk="1" hangingPunct="1"/>
            <a:r>
              <a:rPr lang="en-US" altLang="en-US" dirty="0">
                <a:latin typeface="+mj-lt"/>
              </a:rPr>
              <a:t>Ensuring that the group meets its goals and objectives</a:t>
            </a:r>
          </a:p>
          <a:p>
            <a:pPr eaLnBrk="1" hangingPunct="1"/>
            <a:r>
              <a:rPr lang="en-US" altLang="en-US" dirty="0">
                <a:latin typeface="+mj-lt"/>
              </a:rPr>
              <a:t>Ensuring that group needs are satisfied</a:t>
            </a:r>
          </a:p>
          <a:p>
            <a:r>
              <a:rPr lang="en-GB" altLang="en-US" dirty="0">
                <a:latin typeface="+mj-lt"/>
              </a:rPr>
              <a:t>Leaders create a sense of vision or mission for the group</a:t>
            </a:r>
          </a:p>
          <a:p>
            <a:r>
              <a:rPr lang="en-GB" altLang="en-US" dirty="0">
                <a:latin typeface="+mj-lt"/>
              </a:rPr>
              <a:t>Motivate others to join them in pursuit of that mission</a:t>
            </a:r>
          </a:p>
          <a:p>
            <a:r>
              <a:rPr lang="en-GB" altLang="en-US" dirty="0">
                <a:latin typeface="+mj-lt"/>
              </a:rPr>
              <a:t>Create social architecture for followers to function</a:t>
            </a:r>
          </a:p>
          <a:p>
            <a:r>
              <a:rPr lang="en-GB" altLang="en-US" dirty="0">
                <a:latin typeface="+mj-lt"/>
              </a:rPr>
              <a:t>Generate optimism and trust in followers</a:t>
            </a:r>
          </a:p>
          <a:p>
            <a:pPr eaLnBrk="1" hangingPunct="1"/>
            <a:endParaRPr lang="en-US" altLang="en-US" dirty="0">
              <a:latin typeface="Arial Narrow" panose="020B0606020202030204" pitchFamily="34" charset="0"/>
            </a:endParaRPr>
          </a:p>
          <a:p>
            <a:pPr eaLnBrk="1" hangingPunct="1"/>
            <a:endParaRPr lang="en-US" altLang="en-US" dirty="0">
              <a:latin typeface="Arial Narrow" panose="020B0606020202030204" pitchFamily="34" charset="0"/>
            </a:endParaRPr>
          </a:p>
          <a:p>
            <a:pPr eaLnBrk="1" hangingPunct="1"/>
            <a:endParaRPr lang="en-GB" altLang="en-US" dirty="0"/>
          </a:p>
        </p:txBody>
      </p:sp>
      <p:sp>
        <p:nvSpPr>
          <p:cNvPr id="5" name="Content Placeholder 4"/>
          <p:cNvSpPr>
            <a:spLocks noGrp="1"/>
          </p:cNvSpPr>
          <p:nvPr>
            <p:ph sz="half" idx="2"/>
          </p:nvPr>
        </p:nvSpPr>
        <p:spPr>
          <a:xfrm>
            <a:off x="6172202" y="1484855"/>
            <a:ext cx="5181600" cy="4351338"/>
          </a:xfrm>
        </p:spPr>
        <p:txBody>
          <a:bodyPr>
            <a:normAutofit fontScale="85000" lnSpcReduction="20000"/>
          </a:bodyPr>
          <a:lstStyle/>
          <a:p>
            <a:r>
              <a:rPr lang="en-GB" altLang="en-US" dirty="0">
                <a:latin typeface="+mj-lt"/>
              </a:rPr>
              <a:t>Develop other leaders within the group</a:t>
            </a:r>
          </a:p>
          <a:p>
            <a:r>
              <a:rPr lang="en-GB" altLang="en-US" dirty="0"/>
              <a:t>Achieve results</a:t>
            </a:r>
          </a:p>
          <a:p>
            <a:r>
              <a:rPr lang="en-GB" altLang="en-US" dirty="0">
                <a:latin typeface="+mj-lt"/>
              </a:rPr>
              <a:t>A Leader knows where the group/team is going and provides them with the direction and resources to help it get there.</a:t>
            </a:r>
          </a:p>
          <a:p>
            <a:r>
              <a:rPr lang="en-GB" altLang="en-US" dirty="0">
                <a:latin typeface="+mj-lt"/>
              </a:rPr>
              <a:t>Decides upon objectives for the organisation.</a:t>
            </a:r>
          </a:p>
          <a:p>
            <a:r>
              <a:rPr lang="en-GB" altLang="en-US" dirty="0">
                <a:latin typeface="+mj-lt"/>
              </a:rPr>
              <a:t>Provides expertise and set standards for the organisation.</a:t>
            </a:r>
          </a:p>
          <a:p>
            <a:r>
              <a:rPr lang="en-GB" altLang="en-US" dirty="0">
                <a:latin typeface="+mj-lt"/>
              </a:rPr>
              <a:t>Decide upon company structure and shape the culture of the business.</a:t>
            </a:r>
          </a:p>
          <a:p>
            <a:endParaRPr lang="en-GB" dirty="0"/>
          </a:p>
        </p:txBody>
      </p:sp>
    </p:spTree>
    <p:extLst>
      <p:ext uri="{BB962C8B-B14F-4D97-AF65-F5344CB8AC3E}">
        <p14:creationId xmlns:p14="http://schemas.microsoft.com/office/powerpoint/2010/main" val="706151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b="1" dirty="0"/>
              <a:t>What makes a good leader?</a:t>
            </a:r>
          </a:p>
        </p:txBody>
      </p:sp>
      <p:sp>
        <p:nvSpPr>
          <p:cNvPr id="21507" name="Content Placeholder 2"/>
          <p:cNvSpPr>
            <a:spLocks noGrp="1"/>
          </p:cNvSpPr>
          <p:nvPr>
            <p:ph idx="1"/>
          </p:nvPr>
        </p:nvSpPr>
        <p:spPr/>
        <p:txBody>
          <a:bodyPr>
            <a:normAutofit/>
          </a:bodyPr>
          <a:lstStyle/>
          <a:p>
            <a:pPr eaLnBrk="1" hangingPunct="1"/>
            <a:r>
              <a:rPr lang="en-GB" altLang="en-US" sz="2400" dirty="0"/>
              <a:t>Discuss what qualities make a good leader.</a:t>
            </a:r>
          </a:p>
          <a:p>
            <a:pPr eaLnBrk="1" hangingPunct="1"/>
            <a:r>
              <a:rPr lang="en-GB" altLang="en-US" sz="2400" dirty="0"/>
              <a:t>Draw the ‘ideal leader’ illustrating your discussion.</a:t>
            </a:r>
          </a:p>
          <a:p>
            <a:pPr eaLnBrk="1" hangingPunct="1"/>
            <a:r>
              <a:rPr lang="en-GB" altLang="en-US" sz="2400" dirty="0"/>
              <a:t>Feedback</a:t>
            </a:r>
          </a:p>
        </p:txBody>
      </p:sp>
    </p:spTree>
    <p:extLst>
      <p:ext uri="{BB962C8B-B14F-4D97-AF65-F5344CB8AC3E}">
        <p14:creationId xmlns:p14="http://schemas.microsoft.com/office/powerpoint/2010/main" val="2559829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altLang="en-US" b="1" dirty="0"/>
              <a:t>What makes a good leader?</a:t>
            </a:r>
          </a:p>
        </p:txBody>
      </p:sp>
      <p:sp>
        <p:nvSpPr>
          <p:cNvPr id="22531" name="Content Placeholder 2"/>
          <p:cNvSpPr>
            <a:spLocks noGrp="1"/>
          </p:cNvSpPr>
          <p:nvPr>
            <p:ph idx="1"/>
          </p:nvPr>
        </p:nvSpPr>
        <p:spPr/>
        <p:txBody>
          <a:bodyPr/>
          <a:lstStyle/>
          <a:p>
            <a:pPr eaLnBrk="1" hangingPunct="1"/>
            <a:r>
              <a:rPr lang="en-GB" altLang="en-US" sz="2000" dirty="0"/>
              <a:t>Weinberg and Gould (2011) suggests that although there isn’t one distinct set of essential core personality traits that will ensure that a person will become a leader, a successful leaders appear to have many qualities in common.</a:t>
            </a:r>
          </a:p>
          <a:p>
            <a:pPr marL="0" indent="0" eaLnBrk="1" hangingPunct="1">
              <a:buNone/>
            </a:pPr>
            <a:endParaRPr lang="en-GB" altLang="en-US" sz="2000" dirty="0"/>
          </a:p>
          <a:p>
            <a:r>
              <a:rPr lang="en-GB" altLang="en-US" sz="2000" b="1" dirty="0"/>
              <a:t>Integrity</a:t>
            </a:r>
            <a:r>
              <a:rPr lang="en-GB" altLang="en-US" sz="2000" dirty="0"/>
              <a:t>:  A leader’s philosophy must have a sound structure, must be rooted in the leader’s basic values, must be communicated and accepted throughout the organisation, must be resistant to outside pressure, and must remain in place long enough to allow for success.</a:t>
            </a:r>
          </a:p>
          <a:p>
            <a:pPr eaLnBrk="1" hangingPunct="1"/>
            <a:endParaRPr lang="en-GB" altLang="en-US" sz="2000" dirty="0"/>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1688205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b="1" dirty="0"/>
              <a:t>What makes a good leader?</a:t>
            </a:r>
          </a:p>
        </p:txBody>
      </p:sp>
      <p:sp>
        <p:nvSpPr>
          <p:cNvPr id="24579" name="Content Placeholder 2"/>
          <p:cNvSpPr>
            <a:spLocks noGrp="1"/>
          </p:cNvSpPr>
          <p:nvPr>
            <p:ph idx="1"/>
          </p:nvPr>
        </p:nvSpPr>
        <p:spPr>
          <a:xfrm>
            <a:off x="838200" y="1690688"/>
            <a:ext cx="10515600" cy="4351338"/>
          </a:xfrm>
        </p:spPr>
        <p:txBody>
          <a:bodyPr>
            <a:normAutofit fontScale="85000" lnSpcReduction="20000"/>
          </a:bodyPr>
          <a:lstStyle/>
          <a:p>
            <a:pPr eaLnBrk="1" hangingPunct="1"/>
            <a:r>
              <a:rPr lang="en-GB" altLang="en-US" b="1" dirty="0"/>
              <a:t>Flexibility:</a:t>
            </a:r>
            <a:r>
              <a:rPr lang="en-GB" altLang="en-US" dirty="0"/>
              <a:t> Traditions are made to be broken. If you are doing something just because it’s always been done that way, then you may be missing an opportunity to do better</a:t>
            </a:r>
          </a:p>
          <a:p>
            <a:r>
              <a:rPr lang="en-GB" altLang="en-US" b="1" dirty="0"/>
              <a:t>Loyalty:</a:t>
            </a:r>
            <a:r>
              <a:rPr lang="en-GB" altLang="en-US" dirty="0"/>
              <a:t> The first task of leadership is to promote and enforce collective loyalty, also known as team work</a:t>
            </a:r>
          </a:p>
          <a:p>
            <a:r>
              <a:rPr lang="en-GB" altLang="en-US" b="1" dirty="0"/>
              <a:t>Confidence:</a:t>
            </a:r>
            <a:r>
              <a:rPr lang="en-GB" altLang="en-US" dirty="0"/>
              <a:t> If you want to build confidence in the people around you, give them responsibility and decision-making capabilities and support in their attempts </a:t>
            </a:r>
          </a:p>
          <a:p>
            <a:r>
              <a:rPr lang="en-GB" altLang="en-US" b="1" dirty="0"/>
              <a:t>Accountability: </a:t>
            </a:r>
            <a:r>
              <a:rPr lang="en-GB" altLang="en-US" dirty="0"/>
              <a:t>Accountability starts at the top. You can’t build an accountable organisation without leaders who take full responsibility</a:t>
            </a:r>
          </a:p>
          <a:p>
            <a:r>
              <a:rPr lang="en-GB" altLang="en-US" b="1" dirty="0"/>
              <a:t>Truthfulness:</a:t>
            </a:r>
            <a:r>
              <a:rPr lang="en-GB" altLang="en-US" dirty="0"/>
              <a:t> When sending a message, it’s not enough to be honest and accurate. The impact of the message will hinge on who’s receiving it – and what the recipients are willing to take in at that time.</a:t>
            </a:r>
          </a:p>
          <a:p>
            <a:endParaRPr lang="en-GB" altLang="en-US" dirty="0"/>
          </a:p>
          <a:p>
            <a:endParaRPr lang="en-GB" altLang="en-US" dirty="0"/>
          </a:p>
          <a:p>
            <a:pPr eaLnBrk="1" hangingPunct="1"/>
            <a:endParaRPr lang="en-GB" altLang="en-US" dirty="0"/>
          </a:p>
        </p:txBody>
      </p:sp>
    </p:spTree>
    <p:extLst>
      <p:ext uri="{BB962C8B-B14F-4D97-AF65-F5344CB8AC3E}">
        <p14:creationId xmlns:p14="http://schemas.microsoft.com/office/powerpoint/2010/main" val="2412455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b="1" dirty="0"/>
              <a:t>What makes a good leader?</a:t>
            </a:r>
          </a:p>
        </p:txBody>
      </p:sp>
      <p:sp>
        <p:nvSpPr>
          <p:cNvPr id="26627" name="Content Placeholder 2"/>
          <p:cNvSpPr>
            <a:spLocks noGrp="1"/>
          </p:cNvSpPr>
          <p:nvPr>
            <p:ph idx="1"/>
          </p:nvPr>
        </p:nvSpPr>
        <p:spPr/>
        <p:txBody>
          <a:bodyPr>
            <a:normAutofit/>
          </a:bodyPr>
          <a:lstStyle/>
          <a:p>
            <a:r>
              <a:rPr lang="en-GB" altLang="en-US" sz="2800" b="1" dirty="0"/>
              <a:t>Preparedness:</a:t>
            </a:r>
            <a:r>
              <a:rPr lang="en-GB" altLang="en-US" sz="2800" dirty="0"/>
              <a:t> Well-prepared leaders plan ahead for all contingencies, including the ones they consider unlikely</a:t>
            </a:r>
          </a:p>
          <a:p>
            <a:r>
              <a:rPr lang="en-GB" altLang="en-US" sz="2800" b="1" dirty="0"/>
              <a:t>Resourcefulness:</a:t>
            </a:r>
            <a:r>
              <a:rPr lang="en-GB" altLang="en-US" sz="2800" dirty="0"/>
              <a:t> At its most basic level, resourcefulness is simply resilience, a refusal to quit or give in even when all seems bleak</a:t>
            </a:r>
          </a:p>
          <a:p>
            <a:r>
              <a:rPr lang="en-GB" altLang="en-US" sz="2800" b="1" dirty="0"/>
              <a:t>Self-discipline:</a:t>
            </a:r>
            <a:r>
              <a:rPr lang="en-GB" altLang="en-US" sz="2800" dirty="0"/>
              <a:t> There is always a way to compete, even against superior forces, but strict adherence to a calculated plan is required</a:t>
            </a:r>
          </a:p>
          <a:p>
            <a:endParaRPr lang="en-GB" altLang="en-US" sz="2800" dirty="0"/>
          </a:p>
          <a:p>
            <a:pPr eaLnBrk="1" hangingPunct="1"/>
            <a:endParaRPr lang="en-GB" altLang="en-US" sz="2800" dirty="0"/>
          </a:p>
        </p:txBody>
      </p:sp>
    </p:spTree>
    <p:extLst>
      <p:ext uri="{BB962C8B-B14F-4D97-AF65-F5344CB8AC3E}">
        <p14:creationId xmlns:p14="http://schemas.microsoft.com/office/powerpoint/2010/main" val="3272134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GB" altLang="en-US" b="1" dirty="0"/>
              <a:t>What makes a good leader?</a:t>
            </a:r>
          </a:p>
        </p:txBody>
      </p:sp>
      <p:sp>
        <p:nvSpPr>
          <p:cNvPr id="28675" name="Content Placeholder 2"/>
          <p:cNvSpPr>
            <a:spLocks noGrp="1"/>
          </p:cNvSpPr>
          <p:nvPr>
            <p:ph idx="1"/>
          </p:nvPr>
        </p:nvSpPr>
        <p:spPr/>
        <p:txBody>
          <a:bodyPr>
            <a:normAutofit/>
          </a:bodyPr>
          <a:lstStyle/>
          <a:p>
            <a:pPr eaLnBrk="1" hangingPunct="1"/>
            <a:r>
              <a:rPr lang="en-GB" altLang="en-US" sz="2800" b="1" dirty="0"/>
              <a:t>Patience:</a:t>
            </a:r>
            <a:r>
              <a:rPr lang="en-GB" altLang="en-US" sz="2800" dirty="0"/>
              <a:t> Patience is rarest-and the most valuable-when an organisation is performing poorly. It’s not enough to know what changes must be made; it’s equally important top decide when to make them </a:t>
            </a:r>
          </a:p>
          <a:p>
            <a:pPr eaLnBrk="1" hangingPunct="1"/>
            <a:endParaRPr lang="en-GB" altLang="en-US" sz="2800" dirty="0"/>
          </a:p>
        </p:txBody>
      </p:sp>
    </p:spTree>
    <p:extLst>
      <p:ext uri="{BB962C8B-B14F-4D97-AF65-F5344CB8AC3E}">
        <p14:creationId xmlns:p14="http://schemas.microsoft.com/office/powerpoint/2010/main" val="2710955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What makes a good leader?</a:t>
            </a:r>
            <a:endParaRPr lang="en-GB" b="1" dirty="0"/>
          </a:p>
        </p:txBody>
      </p:sp>
      <p:sp>
        <p:nvSpPr>
          <p:cNvPr id="3" name="Content Placeholder 2"/>
          <p:cNvSpPr>
            <a:spLocks noGrp="1"/>
          </p:cNvSpPr>
          <p:nvPr>
            <p:ph idx="1"/>
          </p:nvPr>
        </p:nvSpPr>
        <p:spPr/>
        <p:txBody>
          <a:bodyPr/>
          <a:lstStyle/>
          <a:p>
            <a:r>
              <a:rPr lang="en-GB" altLang="en-US" sz="2800" dirty="0"/>
              <a:t>In addition to the points that Weinberg and Gould (2011) make, other researchers have identified several other characteristics of successful leaders. </a:t>
            </a:r>
          </a:p>
          <a:p>
            <a:pPr lvl="2"/>
            <a:r>
              <a:rPr lang="en-GB" altLang="en-US" sz="2600" dirty="0"/>
              <a:t>These include: intelligence, optimism, motivation and empathy.</a:t>
            </a:r>
          </a:p>
          <a:p>
            <a:endParaRPr lang="en-GB" dirty="0"/>
          </a:p>
        </p:txBody>
      </p:sp>
    </p:spTree>
    <p:extLst>
      <p:ext uri="{BB962C8B-B14F-4D97-AF65-F5344CB8AC3E}">
        <p14:creationId xmlns:p14="http://schemas.microsoft.com/office/powerpoint/2010/main" val="1396932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b="1" dirty="0"/>
              <a:t>What makes a good leader?</a:t>
            </a:r>
          </a:p>
        </p:txBody>
      </p:sp>
      <p:sp>
        <p:nvSpPr>
          <p:cNvPr id="30723" name="Content Placeholder 2"/>
          <p:cNvSpPr>
            <a:spLocks noGrp="1"/>
          </p:cNvSpPr>
          <p:nvPr>
            <p:ph idx="1"/>
          </p:nvPr>
        </p:nvSpPr>
        <p:spPr/>
        <p:txBody>
          <a:bodyPr>
            <a:normAutofit/>
          </a:bodyPr>
          <a:lstStyle/>
          <a:p>
            <a:pPr eaLnBrk="1" hangingPunct="1"/>
            <a:r>
              <a:rPr lang="en-GB" altLang="en-US" sz="2400" dirty="0"/>
              <a:t>Weinberg and Gould (2001) believe that these are requisite or necessary qualities that someone needs to become a leader, but still they are not sufficient</a:t>
            </a:r>
          </a:p>
          <a:p>
            <a:pPr lvl="2"/>
            <a:r>
              <a:rPr lang="en-GB" altLang="en-US" sz="2200" dirty="0"/>
              <a:t>That is, the presence of all these qualities doesn’t guarantee a leader. </a:t>
            </a:r>
          </a:p>
          <a:p>
            <a:pPr eaLnBrk="1" hangingPunct="1"/>
            <a:r>
              <a:rPr lang="en-GB" altLang="en-US" sz="2400" dirty="0"/>
              <a:t>And these qualities will be needed in greater or lesser amounts depending on the preferences of the group members and the specific situation</a:t>
            </a:r>
          </a:p>
        </p:txBody>
      </p:sp>
    </p:spTree>
    <p:extLst>
      <p:ext uri="{BB962C8B-B14F-4D97-AF65-F5344CB8AC3E}">
        <p14:creationId xmlns:p14="http://schemas.microsoft.com/office/powerpoint/2010/main" val="1582732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Break!</a:t>
            </a:r>
          </a:p>
        </p:txBody>
      </p:sp>
      <p:pic>
        <p:nvPicPr>
          <p:cNvPr id="5" name="Picture 4" descr="Free Images : table, coffee, warm, tea, cup, dish, meal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62468" y="1369234"/>
            <a:ext cx="6179299" cy="4119532"/>
          </a:xfrm>
          <a:prstGeom prst="rect">
            <a:avLst/>
          </a:prstGeom>
        </p:spPr>
      </p:pic>
    </p:spTree>
    <p:extLst>
      <p:ext uri="{BB962C8B-B14F-4D97-AF65-F5344CB8AC3E}">
        <p14:creationId xmlns:p14="http://schemas.microsoft.com/office/powerpoint/2010/main" val="4196186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pPr eaLnBrk="1" hangingPunct="1"/>
            <a:r>
              <a:rPr lang="en-GB" altLang="en-US" sz="3200" b="1" dirty="0"/>
              <a:t>Leadership and Management Styles</a:t>
            </a:r>
          </a:p>
        </p:txBody>
      </p:sp>
      <p:sp>
        <p:nvSpPr>
          <p:cNvPr id="32771" name="Rectangle 3"/>
          <p:cNvSpPr>
            <a:spLocks noGrp="1" noChangeArrowheads="1"/>
          </p:cNvSpPr>
          <p:nvPr>
            <p:ph type="body" idx="1"/>
          </p:nvPr>
        </p:nvSpPr>
        <p:spPr/>
        <p:txBody>
          <a:bodyPr>
            <a:normAutofit/>
          </a:bodyPr>
          <a:lstStyle/>
          <a:p>
            <a:pPr eaLnBrk="1" hangingPunct="1">
              <a:lnSpc>
                <a:spcPct val="90000"/>
              </a:lnSpc>
            </a:pPr>
            <a:r>
              <a:rPr lang="en-GB" altLang="en-US" sz="2500" dirty="0"/>
              <a:t>Leadership and management styles vary in their approaches and are underpinned by different beliefs and theories. </a:t>
            </a:r>
          </a:p>
          <a:p>
            <a:pPr eaLnBrk="1" hangingPunct="1">
              <a:lnSpc>
                <a:spcPct val="90000"/>
              </a:lnSpc>
            </a:pPr>
            <a:r>
              <a:rPr lang="en-GB" altLang="en-US" sz="2500" dirty="0"/>
              <a:t>The individual style or combination of styles each manager or leader adopts will be based on a combination of the person’s beliefs, values, experience and preferences, as well as the organisation’s culture and purpose – but also the organisation’s vision for the future.</a:t>
            </a:r>
          </a:p>
        </p:txBody>
      </p:sp>
    </p:spTree>
    <p:extLst>
      <p:ext uri="{BB962C8B-B14F-4D97-AF65-F5344CB8AC3E}">
        <p14:creationId xmlns:p14="http://schemas.microsoft.com/office/powerpoint/2010/main" val="4144297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a:bodyPr>
          <a:lstStyle/>
          <a:p>
            <a:pPr eaLnBrk="1" hangingPunct="1"/>
            <a:r>
              <a:rPr lang="en-GB" altLang="en-US" sz="3200" b="1" dirty="0"/>
              <a:t>Leadership and Management Styles</a:t>
            </a:r>
          </a:p>
        </p:txBody>
      </p:sp>
      <p:sp>
        <p:nvSpPr>
          <p:cNvPr id="33795" name="Rectangle 3"/>
          <p:cNvSpPr>
            <a:spLocks noGrp="1" noChangeArrowheads="1"/>
          </p:cNvSpPr>
          <p:nvPr>
            <p:ph idx="1"/>
          </p:nvPr>
        </p:nvSpPr>
        <p:spPr/>
        <p:txBody>
          <a:bodyPr>
            <a:normAutofit/>
          </a:bodyPr>
          <a:lstStyle/>
          <a:p>
            <a:pPr eaLnBrk="1" hangingPunct="1">
              <a:lnSpc>
                <a:spcPct val="90000"/>
              </a:lnSpc>
            </a:pPr>
            <a:r>
              <a:rPr lang="en-GB" altLang="en-US" sz="2100" dirty="0"/>
              <a:t>The rationale for studying management and leadership styles is that employees will work better for managers/leaders who use particular styles of leadership. </a:t>
            </a:r>
          </a:p>
          <a:p>
            <a:pPr eaLnBrk="1" hangingPunct="1">
              <a:lnSpc>
                <a:spcPct val="90000"/>
              </a:lnSpc>
            </a:pPr>
            <a:r>
              <a:rPr lang="en-GB" altLang="en-US" sz="2100" dirty="0"/>
              <a:t>An understanding of management and leadership theory would result in better-educated leaders who could therefore improve their performance hence improving the performance of the individual and the organisation.</a:t>
            </a:r>
          </a:p>
          <a:p>
            <a:pPr eaLnBrk="1" hangingPunct="1">
              <a:lnSpc>
                <a:spcPct val="90000"/>
              </a:lnSpc>
            </a:pPr>
            <a:r>
              <a:rPr lang="en-GB" altLang="en-US" sz="2100" dirty="0"/>
              <a:t>Understanding these styles and their impact can help you develop your own, personal leadership style, and help you become a more effective leader. </a:t>
            </a:r>
          </a:p>
        </p:txBody>
      </p:sp>
    </p:spTree>
    <p:extLst>
      <p:ext uri="{BB962C8B-B14F-4D97-AF65-F5344CB8AC3E}">
        <p14:creationId xmlns:p14="http://schemas.microsoft.com/office/powerpoint/2010/main" val="635814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b="1" dirty="0"/>
              <a:t>Leadership Theories</a:t>
            </a:r>
          </a:p>
        </p:txBody>
      </p:sp>
      <p:sp>
        <p:nvSpPr>
          <p:cNvPr id="34819" name="Rectangle 3"/>
          <p:cNvSpPr>
            <a:spLocks noGrp="1" noChangeArrowheads="1"/>
          </p:cNvSpPr>
          <p:nvPr>
            <p:ph idx="1"/>
          </p:nvPr>
        </p:nvSpPr>
        <p:spPr/>
        <p:txBody>
          <a:bodyPr>
            <a:normAutofit/>
          </a:bodyPr>
          <a:lstStyle/>
          <a:p>
            <a:pPr eaLnBrk="1" hangingPunct="1"/>
            <a:r>
              <a:rPr lang="en-GB" altLang="en-US" sz="3200" dirty="0"/>
              <a:t>There are four main types of Leadership theory:</a:t>
            </a:r>
          </a:p>
          <a:p>
            <a:pPr lvl="1"/>
            <a:r>
              <a:rPr lang="en-GB" altLang="en-US" sz="2800" dirty="0"/>
              <a:t>Trait theories</a:t>
            </a:r>
          </a:p>
          <a:p>
            <a:pPr lvl="1"/>
            <a:r>
              <a:rPr lang="en-GB" altLang="en-US" sz="2800" dirty="0"/>
              <a:t>Behavioural theories</a:t>
            </a:r>
          </a:p>
          <a:p>
            <a:pPr lvl="1"/>
            <a:r>
              <a:rPr lang="en-GB" altLang="en-US" sz="2800" dirty="0"/>
              <a:t>Contingency theories</a:t>
            </a:r>
          </a:p>
          <a:p>
            <a:pPr lvl="1"/>
            <a:r>
              <a:rPr lang="en-GB" altLang="en-US" sz="2800" dirty="0"/>
              <a:t>Transformational theories</a:t>
            </a:r>
          </a:p>
        </p:txBody>
      </p:sp>
    </p:spTree>
    <p:extLst>
      <p:ext uri="{BB962C8B-B14F-4D97-AF65-F5344CB8AC3E}">
        <p14:creationId xmlns:p14="http://schemas.microsoft.com/office/powerpoint/2010/main" val="3096794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en-US" b="1" dirty="0"/>
              <a:t>Trait theories</a:t>
            </a:r>
          </a:p>
        </p:txBody>
      </p:sp>
      <p:sp>
        <p:nvSpPr>
          <p:cNvPr id="35843" name="Content Placeholder 2"/>
          <p:cNvSpPr>
            <a:spLocks noGrp="1"/>
          </p:cNvSpPr>
          <p:nvPr>
            <p:ph idx="1"/>
          </p:nvPr>
        </p:nvSpPr>
        <p:spPr/>
        <p:txBody>
          <a:bodyPr>
            <a:normAutofit/>
          </a:bodyPr>
          <a:lstStyle/>
          <a:p>
            <a:r>
              <a:rPr lang="en-GB" altLang="en-US" sz="2800" dirty="0"/>
              <a:t>Trait Theories assume that people inherit certain qualities and traits that make them better suited to leadership. </a:t>
            </a:r>
          </a:p>
          <a:p>
            <a:r>
              <a:rPr lang="en-GB" altLang="en-US" sz="2800" dirty="0"/>
              <a:t>Trait theories often identify particular personality or behavioural characteristics shared by leaders. </a:t>
            </a:r>
          </a:p>
        </p:txBody>
      </p:sp>
    </p:spTree>
    <p:extLst>
      <p:ext uri="{BB962C8B-B14F-4D97-AF65-F5344CB8AC3E}">
        <p14:creationId xmlns:p14="http://schemas.microsoft.com/office/powerpoint/2010/main" val="33773695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b="1" dirty="0"/>
              <a:t>Behavioural Theories</a:t>
            </a:r>
          </a:p>
        </p:txBody>
      </p:sp>
      <p:sp>
        <p:nvSpPr>
          <p:cNvPr id="36867" name="Content Placeholder 2"/>
          <p:cNvSpPr>
            <a:spLocks noGrp="1"/>
          </p:cNvSpPr>
          <p:nvPr>
            <p:ph idx="1"/>
          </p:nvPr>
        </p:nvSpPr>
        <p:spPr/>
        <p:txBody>
          <a:bodyPr>
            <a:normAutofit/>
          </a:bodyPr>
          <a:lstStyle/>
          <a:p>
            <a:pPr algn="just"/>
            <a:r>
              <a:rPr lang="en-GB" altLang="en-US" sz="2400" dirty="0"/>
              <a:t>Behavioural theories of leadership are based upon the belief that great leaders are made, not born. </a:t>
            </a:r>
          </a:p>
          <a:p>
            <a:pPr algn="just"/>
            <a:r>
              <a:rPr lang="en-GB" altLang="en-US" sz="2400" dirty="0"/>
              <a:t>Rooted in behaviourism, this leadership theory focuses on the actions of leaders not on mental qualities or internal states. </a:t>
            </a:r>
          </a:p>
          <a:p>
            <a:pPr algn="just"/>
            <a:r>
              <a:rPr lang="en-GB" altLang="en-US" sz="2400" dirty="0"/>
              <a:t>According to this theory, people can </a:t>
            </a:r>
            <a:r>
              <a:rPr lang="en-GB" altLang="en-US" sz="2400" i="1" dirty="0"/>
              <a:t>learn</a:t>
            </a:r>
            <a:r>
              <a:rPr lang="en-GB" altLang="en-US" sz="2400" dirty="0"/>
              <a:t> to become leaders through teaching and observation.</a:t>
            </a:r>
          </a:p>
        </p:txBody>
      </p:sp>
    </p:spTree>
    <p:extLst>
      <p:ext uri="{BB962C8B-B14F-4D97-AF65-F5344CB8AC3E}">
        <p14:creationId xmlns:p14="http://schemas.microsoft.com/office/powerpoint/2010/main" val="1664237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b="1" dirty="0"/>
              <a:t>Contingency Theories</a:t>
            </a:r>
          </a:p>
        </p:txBody>
      </p:sp>
      <p:sp>
        <p:nvSpPr>
          <p:cNvPr id="37891" name="Content Placeholder 2"/>
          <p:cNvSpPr>
            <a:spLocks noGrp="1"/>
          </p:cNvSpPr>
          <p:nvPr>
            <p:ph idx="1"/>
          </p:nvPr>
        </p:nvSpPr>
        <p:spPr/>
        <p:txBody>
          <a:bodyPr>
            <a:normAutofit/>
          </a:bodyPr>
          <a:lstStyle/>
          <a:p>
            <a:pPr algn="just"/>
            <a:r>
              <a:rPr lang="en-GB" altLang="en-US" sz="2400" dirty="0"/>
              <a:t>Contingency theories of leadership focus on particular variables related to the environment that might determine which particular style of leadership is best suited for the situation. </a:t>
            </a:r>
          </a:p>
          <a:p>
            <a:pPr algn="just"/>
            <a:r>
              <a:rPr lang="en-GB" altLang="en-US" sz="2400" dirty="0"/>
              <a:t>According to this theory, no leadership style is best in all situations. Success depends upon a number of variables, including the leadership style, qualities of the followers and aspects of the situation.</a:t>
            </a:r>
          </a:p>
        </p:txBody>
      </p:sp>
    </p:spTree>
    <p:extLst>
      <p:ext uri="{BB962C8B-B14F-4D97-AF65-F5344CB8AC3E}">
        <p14:creationId xmlns:p14="http://schemas.microsoft.com/office/powerpoint/2010/main" val="37172064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altLang="en-US" b="1" dirty="0"/>
              <a:t>Transformational theories</a:t>
            </a:r>
          </a:p>
        </p:txBody>
      </p:sp>
      <p:sp>
        <p:nvSpPr>
          <p:cNvPr id="38915" name="Content Placeholder 2"/>
          <p:cNvSpPr>
            <a:spLocks noGrp="1"/>
          </p:cNvSpPr>
          <p:nvPr>
            <p:ph idx="1"/>
          </p:nvPr>
        </p:nvSpPr>
        <p:spPr/>
        <p:txBody>
          <a:bodyPr>
            <a:normAutofit/>
          </a:bodyPr>
          <a:lstStyle/>
          <a:p>
            <a:pPr algn="just"/>
            <a:r>
              <a:rPr lang="en-GB" altLang="en-US" sz="2200" dirty="0"/>
              <a:t>Transformational theories – also known as relationship theories – focus upon the connections formed between leaders and followers. </a:t>
            </a:r>
          </a:p>
          <a:p>
            <a:pPr algn="just"/>
            <a:r>
              <a:rPr lang="en-GB" altLang="en-US" sz="2200" dirty="0"/>
              <a:t>Transformational leaders motivate and inspire people by helping group members see the importance and higher good of the task. </a:t>
            </a:r>
          </a:p>
          <a:p>
            <a:pPr algn="just"/>
            <a:r>
              <a:rPr lang="en-GB" altLang="en-US" sz="2200" dirty="0"/>
              <a:t>These leaders are focused on the performance of group members, but also want each person to fulfil his or her potential. </a:t>
            </a:r>
          </a:p>
          <a:p>
            <a:pPr algn="just"/>
            <a:r>
              <a:rPr lang="en-GB" altLang="en-US" sz="2200" dirty="0"/>
              <a:t>Leaders with this style often have high ethical and moral standards.</a:t>
            </a:r>
          </a:p>
        </p:txBody>
      </p:sp>
    </p:spTree>
    <p:extLst>
      <p:ext uri="{BB962C8B-B14F-4D97-AF65-F5344CB8AC3E}">
        <p14:creationId xmlns:p14="http://schemas.microsoft.com/office/powerpoint/2010/main" val="5994053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ltLang="en-US" b="1" dirty="0"/>
              <a:t>Leadership Styles: Kurt Lewin</a:t>
            </a:r>
          </a:p>
        </p:txBody>
      </p:sp>
      <p:sp>
        <p:nvSpPr>
          <p:cNvPr id="39939" name="Rectangle 3"/>
          <p:cNvSpPr>
            <a:spLocks noGrp="1" noChangeArrowheads="1"/>
          </p:cNvSpPr>
          <p:nvPr>
            <p:ph idx="1"/>
          </p:nvPr>
        </p:nvSpPr>
        <p:spPr/>
        <p:txBody>
          <a:bodyPr>
            <a:normAutofit/>
          </a:bodyPr>
          <a:lstStyle/>
          <a:p>
            <a:pPr algn="just" eaLnBrk="1" hangingPunct="1">
              <a:lnSpc>
                <a:spcPct val="90000"/>
              </a:lnSpc>
            </a:pPr>
            <a:r>
              <a:rPr lang="en-GB" altLang="en-US" sz="2100" dirty="0"/>
              <a:t>Psychologist Kurt Lewin led a group of researchers in 1939 to identify different styles of leadership</a:t>
            </a:r>
          </a:p>
          <a:p>
            <a:pPr algn="just">
              <a:lnSpc>
                <a:spcPct val="90000"/>
              </a:lnSpc>
            </a:pPr>
            <a:r>
              <a:rPr lang="en-GB" altLang="en-US" sz="2100" dirty="0"/>
              <a:t>Despite further research identifying more specific types of leadership, this early study was very influential, and established three major leadership styles:</a:t>
            </a:r>
          </a:p>
          <a:p>
            <a:pPr lvl="2" algn="just">
              <a:lnSpc>
                <a:spcPct val="90000"/>
              </a:lnSpc>
            </a:pPr>
            <a:r>
              <a:rPr lang="en-GB" altLang="en-US" sz="1900" dirty="0"/>
              <a:t>Authoritarian</a:t>
            </a:r>
          </a:p>
          <a:p>
            <a:pPr lvl="2" algn="just">
              <a:lnSpc>
                <a:spcPct val="90000"/>
              </a:lnSpc>
            </a:pPr>
            <a:r>
              <a:rPr lang="en-GB" altLang="en-US" sz="1900" dirty="0"/>
              <a:t>Democratic</a:t>
            </a:r>
          </a:p>
          <a:p>
            <a:pPr lvl="2" algn="just">
              <a:lnSpc>
                <a:spcPct val="90000"/>
              </a:lnSpc>
            </a:pPr>
            <a:r>
              <a:rPr lang="en-GB" altLang="en-US" sz="1900" dirty="0"/>
              <a:t>Laissez-faire</a:t>
            </a:r>
          </a:p>
          <a:p>
            <a:pPr algn="just">
              <a:lnSpc>
                <a:spcPct val="90000"/>
              </a:lnSpc>
            </a:pPr>
            <a:r>
              <a:rPr lang="en-GB" altLang="en-US" sz="2100" dirty="0"/>
              <a:t>In the study itself, schoolchildren were assigned to one of three groups, with a leader representing each one of these leadership styles</a:t>
            </a:r>
          </a:p>
          <a:p>
            <a:pPr algn="just">
              <a:lnSpc>
                <a:spcPct val="90000"/>
              </a:lnSpc>
            </a:pPr>
            <a:r>
              <a:rPr lang="en-GB" altLang="en-US" sz="2100" dirty="0"/>
              <a:t>Researchers observed the behaviour of the children in response to the different styles of leadership they experienced when led in arts and crafts activities</a:t>
            </a:r>
          </a:p>
        </p:txBody>
      </p:sp>
    </p:spTree>
    <p:extLst>
      <p:ext uri="{BB962C8B-B14F-4D97-AF65-F5344CB8AC3E}">
        <p14:creationId xmlns:p14="http://schemas.microsoft.com/office/powerpoint/2010/main" val="22122145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b="1" dirty="0"/>
              <a:t>Leadership Styles</a:t>
            </a:r>
          </a:p>
        </p:txBody>
      </p:sp>
      <p:sp>
        <p:nvSpPr>
          <p:cNvPr id="40963" name="Rectangle 3"/>
          <p:cNvSpPr>
            <a:spLocks noGrp="1" noChangeArrowheads="1"/>
          </p:cNvSpPr>
          <p:nvPr>
            <p:ph sz="half" idx="1"/>
          </p:nvPr>
        </p:nvSpPr>
        <p:spPr/>
        <p:txBody>
          <a:bodyPr>
            <a:normAutofit/>
          </a:bodyPr>
          <a:lstStyle/>
          <a:p>
            <a:pPr marL="0" indent="0" algn="just" eaLnBrk="1" hangingPunct="1">
              <a:lnSpc>
                <a:spcPct val="80000"/>
              </a:lnSpc>
              <a:buClr>
                <a:srgbClr val="006666"/>
              </a:buClr>
              <a:buNone/>
            </a:pPr>
            <a:r>
              <a:rPr lang="en-GB" altLang="en-US" sz="2400" b="1" dirty="0">
                <a:solidFill>
                  <a:srgbClr val="000000"/>
                </a:solidFill>
              </a:rPr>
              <a:t>Autocratic</a:t>
            </a:r>
          </a:p>
          <a:p>
            <a:pPr algn="just" eaLnBrk="1" hangingPunct="1">
              <a:lnSpc>
                <a:spcPct val="80000"/>
              </a:lnSpc>
              <a:buClr>
                <a:srgbClr val="006666"/>
              </a:buClr>
            </a:pPr>
            <a:r>
              <a:rPr lang="en-GB" altLang="en-US" sz="2000" dirty="0">
                <a:solidFill>
                  <a:srgbClr val="000000"/>
                </a:solidFill>
              </a:rPr>
              <a:t>In the autocratic style, the leader takes decisions without consulting with others. The decision is made without any form of consultation. In Lewin's experiments, he found that this caused the most level of discontent.</a:t>
            </a:r>
          </a:p>
          <a:p>
            <a:pPr algn="just" eaLnBrk="1" hangingPunct="1">
              <a:lnSpc>
                <a:spcPct val="80000"/>
              </a:lnSpc>
              <a:buClr>
                <a:srgbClr val="006666"/>
              </a:buClr>
            </a:pPr>
            <a:r>
              <a:rPr lang="en-GB" altLang="en-US" sz="2000" dirty="0">
                <a:solidFill>
                  <a:srgbClr val="000000"/>
                </a:solidFill>
              </a:rPr>
              <a:t>An autocratic style works when there is no need for input on the decision, where the decision would not change as a result of input, and where the motivation of people to carry out subsequent actions would not be affected whether they were involved in the decision-making or not.</a:t>
            </a:r>
            <a:endParaRPr lang="en-GB" altLang="en-US" sz="2000" b="1" dirty="0">
              <a:solidFill>
                <a:srgbClr val="000000"/>
              </a:solidFill>
            </a:endParaRPr>
          </a:p>
          <a:p>
            <a:pPr algn="just" eaLnBrk="1" hangingPunct="1"/>
            <a:endParaRPr lang="en-US" altLang="en-US" sz="6600" dirty="0"/>
          </a:p>
        </p:txBody>
      </p:sp>
      <p:sp>
        <p:nvSpPr>
          <p:cNvPr id="3" name="Content Placeholder 2">
            <a:extLst>
              <a:ext uri="{FF2B5EF4-FFF2-40B4-BE49-F238E27FC236}">
                <a16:creationId xmlns:a16="http://schemas.microsoft.com/office/drawing/2014/main" id="{2D11E63F-ABF6-EC21-436A-D45AFB866374}"/>
              </a:ext>
            </a:extLst>
          </p:cNvPr>
          <p:cNvSpPr>
            <a:spLocks noGrp="1"/>
          </p:cNvSpPr>
          <p:nvPr>
            <p:ph sz="half" idx="2"/>
          </p:nvPr>
        </p:nvSpPr>
        <p:spPr/>
        <p:txBody>
          <a:bodyPr>
            <a:normAutofit/>
          </a:bodyPr>
          <a:lstStyle/>
          <a:p>
            <a:pPr marL="0" indent="0">
              <a:buNone/>
            </a:pPr>
            <a:endParaRPr lang="en-GB" dirty="0"/>
          </a:p>
        </p:txBody>
      </p:sp>
      <p:pic>
        <p:nvPicPr>
          <p:cNvPr id="4096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7537" y="1825625"/>
            <a:ext cx="4728975" cy="3435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83417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b="1" dirty="0"/>
              <a:t>Leadership Styles</a:t>
            </a:r>
          </a:p>
        </p:txBody>
      </p:sp>
      <p:sp>
        <p:nvSpPr>
          <p:cNvPr id="41987" name="Content Placeholder 2"/>
          <p:cNvSpPr>
            <a:spLocks noGrp="1"/>
          </p:cNvSpPr>
          <p:nvPr>
            <p:ph sz="half" idx="1"/>
          </p:nvPr>
        </p:nvSpPr>
        <p:spPr/>
        <p:txBody>
          <a:bodyPr>
            <a:normAutofit fontScale="92500" lnSpcReduction="10000"/>
          </a:bodyPr>
          <a:lstStyle/>
          <a:p>
            <a:pPr marL="0" indent="0" eaLnBrk="1" hangingPunct="1">
              <a:lnSpc>
                <a:spcPct val="80000"/>
              </a:lnSpc>
              <a:buClr>
                <a:srgbClr val="006666"/>
              </a:buClr>
              <a:buNone/>
            </a:pPr>
            <a:r>
              <a:rPr lang="en-GB" altLang="en-US" sz="2400" b="1" dirty="0">
                <a:solidFill>
                  <a:srgbClr val="000000"/>
                </a:solidFill>
              </a:rPr>
              <a:t>Democratic</a:t>
            </a:r>
          </a:p>
          <a:p>
            <a:pPr algn="just" eaLnBrk="1" hangingPunct="1">
              <a:lnSpc>
                <a:spcPct val="80000"/>
              </a:lnSpc>
              <a:buClr>
                <a:srgbClr val="006666"/>
              </a:buClr>
            </a:pPr>
            <a:r>
              <a:rPr lang="en-GB" altLang="en-US" sz="2400" dirty="0">
                <a:solidFill>
                  <a:srgbClr val="000000"/>
                </a:solidFill>
              </a:rPr>
              <a:t>In the democratic style, the leader involves the people in the decision-making, although the process for the final decision may vary – from the leader having the final say to them facilitating consensus in the group.</a:t>
            </a:r>
          </a:p>
          <a:p>
            <a:pPr algn="just" eaLnBrk="1" hangingPunct="1">
              <a:lnSpc>
                <a:spcPct val="80000"/>
              </a:lnSpc>
              <a:buClr>
                <a:srgbClr val="006666"/>
              </a:buClr>
            </a:pPr>
            <a:r>
              <a:rPr lang="en-GB" altLang="en-US" sz="2400" dirty="0">
                <a:solidFill>
                  <a:srgbClr val="000000"/>
                </a:solidFill>
              </a:rPr>
              <a:t>Democratic decision-making is usually appreciated by the people, especially if they have been used to autocratic decisions with which they disagreed. It can be problematic when there are a wide range of opinions and there is no clear way of reaching an equitable final decision.</a:t>
            </a:r>
            <a:endParaRPr lang="en-GB" altLang="en-US" sz="2400" b="1" dirty="0">
              <a:solidFill>
                <a:srgbClr val="000000"/>
              </a:solidFill>
            </a:endParaRPr>
          </a:p>
          <a:p>
            <a:endParaRPr lang="en-GB" altLang="en-US" dirty="0"/>
          </a:p>
        </p:txBody>
      </p:sp>
      <p:sp>
        <p:nvSpPr>
          <p:cNvPr id="2" name="Content Placeholder 1"/>
          <p:cNvSpPr>
            <a:spLocks noGrp="1"/>
          </p:cNvSpPr>
          <p:nvPr>
            <p:ph sz="half" idx="2"/>
          </p:nvPr>
        </p:nvSpPr>
        <p:spPr/>
        <p:txBody>
          <a:bodyPr>
            <a:normAutofit fontScale="92500" lnSpcReduction="10000"/>
          </a:bodyPr>
          <a:lstStyle/>
          <a:p>
            <a:pPr marL="0" indent="0">
              <a:buNone/>
            </a:pPr>
            <a:endParaRPr lang="en-GB" dirty="0"/>
          </a:p>
        </p:txBody>
      </p:sp>
      <p:pic>
        <p:nvPicPr>
          <p:cNvPr id="4198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3994" y="2195044"/>
            <a:ext cx="4713152" cy="3101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83899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altLang="en-US" b="1" dirty="0"/>
              <a:t>Leadership Styles</a:t>
            </a:r>
          </a:p>
        </p:txBody>
      </p:sp>
      <p:sp>
        <p:nvSpPr>
          <p:cNvPr id="43011" name="Content Placeholder 2"/>
          <p:cNvSpPr>
            <a:spLocks noGrp="1"/>
          </p:cNvSpPr>
          <p:nvPr>
            <p:ph sz="half" idx="1"/>
          </p:nvPr>
        </p:nvSpPr>
        <p:spPr/>
        <p:txBody>
          <a:bodyPr>
            <a:normAutofit fontScale="92500" lnSpcReduction="10000"/>
          </a:bodyPr>
          <a:lstStyle/>
          <a:p>
            <a:pPr marL="0" indent="0" eaLnBrk="1" hangingPunct="1">
              <a:lnSpc>
                <a:spcPct val="80000"/>
              </a:lnSpc>
              <a:buClr>
                <a:srgbClr val="006666"/>
              </a:buClr>
              <a:buNone/>
            </a:pPr>
            <a:r>
              <a:rPr lang="en-GB" altLang="en-US" sz="2400" b="1" dirty="0">
                <a:solidFill>
                  <a:srgbClr val="000000"/>
                </a:solidFill>
              </a:rPr>
              <a:t>Laissez-Faire (leave alone)</a:t>
            </a:r>
          </a:p>
          <a:p>
            <a:pPr eaLnBrk="1" hangingPunct="1">
              <a:lnSpc>
                <a:spcPct val="80000"/>
              </a:lnSpc>
              <a:buClr>
                <a:srgbClr val="006666"/>
              </a:buClr>
            </a:pPr>
            <a:r>
              <a:rPr lang="en-GB" altLang="en-US" sz="2400" dirty="0">
                <a:solidFill>
                  <a:srgbClr val="000000"/>
                </a:solidFill>
              </a:rPr>
              <a:t>The laissez-faire style is to minimize the leader's involvement in decision-making, therefore allowing people to make their own decisions, although they may still be responsible for the outcome.</a:t>
            </a:r>
          </a:p>
          <a:p>
            <a:pPr eaLnBrk="1" hangingPunct="1">
              <a:lnSpc>
                <a:spcPct val="80000"/>
              </a:lnSpc>
              <a:buClr>
                <a:srgbClr val="006666"/>
              </a:buClr>
            </a:pPr>
            <a:r>
              <a:rPr lang="en-GB" altLang="en-US" sz="2400" dirty="0">
                <a:solidFill>
                  <a:srgbClr val="000000"/>
                </a:solidFill>
              </a:rPr>
              <a:t>The laissez-faire style works best when people are capable and motivated in making their own decisions, and where there is no requirement for a central coordination, for example in sharing resources across a range of different people and groups.</a:t>
            </a:r>
            <a:endParaRPr lang="en-GB" altLang="en-US" sz="2400" b="1" dirty="0">
              <a:solidFill>
                <a:srgbClr val="000000"/>
              </a:solidFill>
            </a:endParaRPr>
          </a:p>
          <a:p>
            <a:endParaRPr lang="en-GB" altLang="en-US" dirty="0"/>
          </a:p>
        </p:txBody>
      </p:sp>
      <p:sp>
        <p:nvSpPr>
          <p:cNvPr id="3" name="Content Placeholder 2">
            <a:extLst>
              <a:ext uri="{FF2B5EF4-FFF2-40B4-BE49-F238E27FC236}">
                <a16:creationId xmlns:a16="http://schemas.microsoft.com/office/drawing/2014/main" id="{BE311FED-5C95-C733-B99B-F4BD00B451FF}"/>
              </a:ext>
            </a:extLst>
          </p:cNvPr>
          <p:cNvSpPr>
            <a:spLocks noGrp="1"/>
          </p:cNvSpPr>
          <p:nvPr>
            <p:ph sz="half" idx="2"/>
          </p:nvPr>
        </p:nvSpPr>
        <p:spPr/>
        <p:txBody>
          <a:bodyPr>
            <a:normAutofit fontScale="92500" lnSpcReduction="10000"/>
          </a:bodyPr>
          <a:lstStyle/>
          <a:p>
            <a:pPr marL="0" indent="0">
              <a:buNone/>
            </a:pPr>
            <a:endParaRPr lang="en-GB" dirty="0"/>
          </a:p>
        </p:txBody>
      </p:sp>
      <p:pic>
        <p:nvPicPr>
          <p:cNvPr id="4301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2636" y="1956505"/>
            <a:ext cx="4661448" cy="3101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75314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b="1" dirty="0"/>
              <a:t>Discussion</a:t>
            </a:r>
          </a:p>
        </p:txBody>
      </p:sp>
      <p:sp>
        <p:nvSpPr>
          <p:cNvPr id="44035" name="Content Placeholder 2"/>
          <p:cNvSpPr>
            <a:spLocks noGrp="1"/>
          </p:cNvSpPr>
          <p:nvPr>
            <p:ph idx="1"/>
          </p:nvPr>
        </p:nvSpPr>
        <p:spPr/>
        <p:txBody>
          <a:bodyPr/>
          <a:lstStyle/>
          <a:p>
            <a:r>
              <a:rPr lang="en-GB" altLang="en-US" sz="2400" dirty="0"/>
              <a:t>In your groups, discuss the leadership theories and styles from the previous slides</a:t>
            </a:r>
          </a:p>
          <a:p>
            <a:r>
              <a:rPr lang="en-GB" altLang="en-US" sz="2400" dirty="0"/>
              <a:t>Consider some examples/case studies from your practice.  These examples could be from a youth work perspective or drawn from other experiences</a:t>
            </a:r>
          </a:p>
          <a:p>
            <a:r>
              <a:rPr lang="en-GB" altLang="en-US" sz="2400" dirty="0"/>
              <a:t>Consider your own leadership style and the leadership style of others with whom you have worked with?</a:t>
            </a:r>
          </a:p>
          <a:p>
            <a:r>
              <a:rPr lang="en-GB" altLang="en-US" sz="2400" dirty="0"/>
              <a:t>Which style would be most effective with young people?</a:t>
            </a:r>
          </a:p>
          <a:p>
            <a:r>
              <a:rPr lang="en-GB" altLang="en-US" sz="2400" dirty="0"/>
              <a:t>Feedback!</a:t>
            </a:r>
          </a:p>
        </p:txBody>
      </p:sp>
    </p:spTree>
    <p:extLst>
      <p:ext uri="{BB962C8B-B14F-4D97-AF65-F5344CB8AC3E}">
        <p14:creationId xmlns:p14="http://schemas.microsoft.com/office/powerpoint/2010/main" val="342120620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2148</Words>
  <Application>Microsoft Office PowerPoint</Application>
  <PresentationFormat>Widescreen</PresentationFormat>
  <Paragraphs>180</Paragraphs>
  <Slides>34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Arial Narrow</vt:lpstr>
      <vt:lpstr>Calibri</vt:lpstr>
      <vt:lpstr>Euphemia</vt:lpstr>
      <vt:lpstr>Verdana</vt:lpstr>
      <vt:lpstr>Wingdings</vt:lpstr>
      <vt:lpstr>Office Theme</vt:lpstr>
      <vt:lpstr>   Supervision, Leadership and Management for Professionals:  Leadership and Management 2 </vt:lpstr>
      <vt:lpstr>What is leadership?</vt:lpstr>
      <vt:lpstr>Leaders…</vt:lpstr>
      <vt:lpstr>What is leadership?</vt:lpstr>
      <vt:lpstr>What is the difference between leadership and management? </vt:lpstr>
      <vt:lpstr>What is the difference between leadership and management? </vt:lpstr>
      <vt:lpstr>What is the difference between leadership and management? </vt:lpstr>
      <vt:lpstr>What is the difference between leadership and management? </vt:lpstr>
      <vt:lpstr>Differences between Leaders and Managers</vt:lpstr>
      <vt:lpstr>Differences between Leaders and Managers </vt:lpstr>
      <vt:lpstr>Managing</vt:lpstr>
      <vt:lpstr>Let’s focus on leaders… How are leaders chosen?</vt:lpstr>
      <vt:lpstr>Function of Leaders</vt:lpstr>
      <vt:lpstr>Function of Leaders</vt:lpstr>
      <vt:lpstr>What makes a good leader?</vt:lpstr>
      <vt:lpstr>What makes a good leader?</vt:lpstr>
      <vt:lpstr>What makes a good leader?</vt:lpstr>
      <vt:lpstr>What makes a good leader?</vt:lpstr>
      <vt:lpstr>What makes a good leader?</vt:lpstr>
      <vt:lpstr>What makes a good leader?</vt:lpstr>
      <vt:lpstr>What makes a good leader?</vt:lpstr>
      <vt:lpstr>Break!</vt:lpstr>
      <vt:lpstr>Leadership and Management Styles</vt:lpstr>
      <vt:lpstr>Leadership and Management Styles</vt:lpstr>
      <vt:lpstr>Leadership Theories</vt:lpstr>
      <vt:lpstr>Trait theories</vt:lpstr>
      <vt:lpstr>Behavioural Theories</vt:lpstr>
      <vt:lpstr>Contingency Theories</vt:lpstr>
      <vt:lpstr>Transformational theories</vt:lpstr>
      <vt:lpstr>Leadership Styles: Kurt Lewin</vt:lpstr>
      <vt:lpstr>Leadership Styles</vt:lpstr>
      <vt:lpstr>Leadership Styles</vt:lpstr>
      <vt:lpstr>Leadership Styles</vt:lpstr>
      <vt:lpstr>Discussion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2025-05-08T13:18:14Z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