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9D318A-860E-463F-B0C2-FAC2BB679DEC}" v="267" dt="2021-11-05T13:15:48.128"/>
    <p1510:client id="{6028304F-6BAA-4BCC-8B22-05D49A36F9FA}" v="1097" dt="2021-11-04T15:59:16.085"/>
    <p1510:client id="{6250528D-C2BB-4948-98F9-F0846F0FA858}" v="1355" dt="2021-11-05T12:51:47.570"/>
    <p1510:client id="{739AB78B-6715-4B47-8F3D-64BD1BA5DF37}" v="508" dt="2021-11-04T16:47:11.436"/>
    <p1510:client id="{AA5508B5-D55D-4AE4-8B46-5F96B97BDA47}" v="637" dt="2021-11-04T22:11:25.811"/>
    <p1510:client id="{CD8048E9-6FCC-4B00-9A7A-F0ABCFD82BC1}" v="18" dt="2021-11-04T15:13:34.9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argaz hassan" userId="8f305d9211b87172" providerId="Windows Live" clId="Web-{439D318A-860E-463F-B0C2-FAC2BB679DEC}"/>
    <pc:docChg chg="modSld">
      <pc:chgData name="neargaz hassan" userId="8f305d9211b87172" providerId="Windows Live" clId="Web-{439D318A-860E-463F-B0C2-FAC2BB679DEC}" dt="2021-11-05T13:15:48.128" v="157" actId="1076"/>
      <pc:docMkLst>
        <pc:docMk/>
      </pc:docMkLst>
      <pc:sldChg chg="addSp modSp">
        <pc:chgData name="neargaz hassan" userId="8f305d9211b87172" providerId="Windows Live" clId="Web-{439D318A-860E-463F-B0C2-FAC2BB679DEC}" dt="2021-11-05T13:15:48.128" v="157" actId="1076"/>
        <pc:sldMkLst>
          <pc:docMk/>
          <pc:sldMk cId="117059053" sldId="256"/>
        </pc:sldMkLst>
        <pc:spChg chg="add">
          <ac:chgData name="neargaz hassan" userId="8f305d9211b87172" providerId="Windows Live" clId="Web-{439D318A-860E-463F-B0C2-FAC2BB679DEC}" dt="2021-11-05T12:56:48.295" v="16"/>
          <ac:spMkLst>
            <pc:docMk/>
            <pc:sldMk cId="117059053" sldId="256"/>
            <ac:spMk id="2" creationId="{24F6D0D9-70F1-4D57-B6F4-48B2DBBA9BB0}"/>
          </ac:spMkLst>
        </pc:spChg>
        <pc:spChg chg="mod">
          <ac:chgData name="neargaz hassan" userId="8f305d9211b87172" providerId="Windows Live" clId="Web-{439D318A-860E-463F-B0C2-FAC2BB679DEC}" dt="2021-11-05T12:56:28.560" v="15" actId="14100"/>
          <ac:spMkLst>
            <pc:docMk/>
            <pc:sldMk cId="117059053" sldId="256"/>
            <ac:spMk id="6" creationId="{F6E7F15A-F125-4577-9953-0417A8A7AF49}"/>
          </ac:spMkLst>
        </pc:spChg>
        <pc:spChg chg="add mod">
          <ac:chgData name="neargaz hassan" userId="8f305d9211b87172" providerId="Windows Live" clId="Web-{439D318A-860E-463F-B0C2-FAC2BB679DEC}" dt="2021-11-05T13:15:48.128" v="157" actId="1076"/>
          <ac:spMkLst>
            <pc:docMk/>
            <pc:sldMk cId="117059053" sldId="256"/>
            <ac:spMk id="10" creationId="{4DAC4E35-6BCF-4173-A32A-8962272CBE8C}"/>
          </ac:spMkLst>
        </pc:spChg>
        <pc:picChg chg="mod">
          <ac:chgData name="neargaz hassan" userId="8f305d9211b87172" providerId="Windows Live" clId="Web-{439D318A-860E-463F-B0C2-FAC2BB679DEC}" dt="2021-11-05T12:54:35.647" v="7" actId="14100"/>
          <ac:picMkLst>
            <pc:docMk/>
            <pc:sldMk cId="117059053" sldId="256"/>
            <ac:picMk id="3" creationId="{74A79315-8466-4F09-B56F-B9320C695FEA}"/>
          </ac:picMkLst>
        </pc:picChg>
        <pc:picChg chg="mod">
          <ac:chgData name="neargaz hassan" userId="8f305d9211b87172" providerId="Windows Live" clId="Web-{439D318A-860E-463F-B0C2-FAC2BB679DEC}" dt="2021-11-05T12:54:09.801" v="1" actId="14100"/>
          <ac:picMkLst>
            <pc:docMk/>
            <pc:sldMk cId="117059053" sldId="256"/>
            <ac:picMk id="4" creationId="{351CBDC8-B5EE-489E-819B-C68B41A2FFA7}"/>
          </ac:picMkLst>
        </pc:picChg>
        <pc:picChg chg="mod">
          <ac:chgData name="neargaz hassan" userId="8f305d9211b87172" providerId="Windows Live" clId="Web-{439D318A-860E-463F-B0C2-FAC2BB679DEC}" dt="2021-11-05T12:54:26.771" v="5" actId="14100"/>
          <ac:picMkLst>
            <pc:docMk/>
            <pc:sldMk cId="117059053" sldId="256"/>
            <ac:picMk id="7" creationId="{439A2509-2C44-4FA8-85F2-E2A5E08FD5D1}"/>
          </ac:picMkLst>
        </pc:picChg>
        <pc:picChg chg="mod">
          <ac:chgData name="neargaz hassan" userId="8f305d9211b87172" providerId="Windows Live" clId="Web-{439D318A-860E-463F-B0C2-FAC2BB679DEC}" dt="2021-11-05T12:56:23.825" v="14" actId="1076"/>
          <ac:picMkLst>
            <pc:docMk/>
            <pc:sldMk cId="117059053" sldId="256"/>
            <ac:picMk id="8" creationId="{3D5A565B-A5AB-47F7-8927-E96BC6BC51B2}"/>
          </ac:picMkLst>
        </pc:picChg>
      </pc:sldChg>
      <pc:sldChg chg="addSp delSp modSp">
        <pc:chgData name="neargaz hassan" userId="8f305d9211b87172" providerId="Windows Live" clId="Web-{439D318A-860E-463F-B0C2-FAC2BB679DEC}" dt="2021-11-05T13:09:49.982" v="64" actId="1076"/>
        <pc:sldMkLst>
          <pc:docMk/>
          <pc:sldMk cId="2349056819" sldId="257"/>
        </pc:sldMkLst>
        <pc:spChg chg="add del">
          <ac:chgData name="neargaz hassan" userId="8f305d9211b87172" providerId="Windows Live" clId="Web-{439D318A-860E-463F-B0C2-FAC2BB679DEC}" dt="2021-11-05T12:59:04.685" v="20"/>
          <ac:spMkLst>
            <pc:docMk/>
            <pc:sldMk cId="2349056819" sldId="257"/>
            <ac:spMk id="7" creationId="{542FD54B-B1DB-4F4D-80D4-371B10F4FCA3}"/>
          </ac:spMkLst>
        </pc:spChg>
        <pc:spChg chg="add mod">
          <ac:chgData name="neargaz hassan" userId="8f305d9211b87172" providerId="Windows Live" clId="Web-{439D318A-860E-463F-B0C2-FAC2BB679DEC}" dt="2021-11-05T13:09:49.982" v="64" actId="1076"/>
          <ac:spMkLst>
            <pc:docMk/>
            <pc:sldMk cId="2349056819" sldId="257"/>
            <ac:spMk id="9" creationId="{4E02F10F-B4C2-433B-9BD7-71AEAB15F64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1AEC3-EE9C-454A-A0AE-1A84F38182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89A86D-6B1B-4E5D-AB3C-3AF0CFAF1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170DC-CA1E-496C-9C1A-0E504FBEF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28C01-E3C7-46CE-82D9-71516F3F3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5DAA0-AC85-43F1-9443-584F4AD29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404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EE965-93BC-4113-9484-F03C4C49D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9166A-F9B4-4E10-AE8B-A42C42DA3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55609-D965-4B98-B2A3-C8375F47A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E63B6-E1CA-4427-B988-DF1573292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FEAC-4741-43A9-83C6-BF0DE1A2D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454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67E82-3DA6-458C-BDBD-891E5232C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4AAFB-74D3-4449-96AC-C0615D50B6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D4974-6794-45D1-A7AB-59AD7B3EE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F58D4-94C2-41F4-8DC8-356B2BE8B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FBBBEF-8729-4A14-8807-2E09B4107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869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BFEDE-07EE-41AA-A0B2-0DBA9A3F7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32D5E-A61B-4BF2-A6D5-ACF14D2E0F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10F09-E56E-4119-B5E5-4B8FCF92D2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FD6E66-9108-4070-8B32-B7F15453D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9CD05E-7221-4593-8ED7-6722CB8B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14D30A-4A34-44F8-AB43-491F8F45E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693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FD64B-CC91-40FB-A712-3B4E07C36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9FD52-0989-4325-A4FA-52D7CC57A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8D690E-51FD-44F4-8CBB-24CC98318E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644006-9581-43E7-A5EA-7F618688A6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408917-9310-402A-9C14-9819B17D26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5ECC5E-B157-4299-90C5-C6F3CACC7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AEC43D-EDC7-4DD2-A59B-367EAC748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15961A-82A4-4E6A-AA78-1F77860A6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03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90CE2-AC34-4D84-BDD2-6CE6CE51E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871820-2BA7-4640-B2EE-DAEBEE3F9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1CE733-A794-4A95-A860-90918314D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D6391-92BD-4108-99B7-E13BC27D7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90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348080-FFEA-4700-A2E1-2AC254667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CC2989-6E7C-4878-AC5C-14C5FDDF1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6E497-C2D1-4CC0-A739-7DC8FFC91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048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6CB52-DD2E-4881-8CBC-4CA2138F0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CA227-45E9-41ED-9D84-EB8F675ED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B503C1-3B85-47A2-B4B3-5BA6FCFEA3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696879-0D6D-464C-9B76-B257B127D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E5C5D5-3835-4EB7-A251-5C9AB24D0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00F47B-D75A-4C10-8675-BE0173EE5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590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EC965-05C7-41B6-A0CE-5F18A5EAF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31055B-3F5F-47EF-A2D4-8767F7D444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55DD93-F045-4563-A376-A3AABFB3B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15ABF-90C2-404C-AE04-46BE47698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9E62B-55D5-4AAD-A021-A775F02A6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CB5D36-C8F6-46AD-98E8-EB0375A1D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86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62423-9912-475B-B6DF-C3E8D9CF6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338DA4-0960-4C47-85AB-2222A33F7B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CEAEB-3670-47CA-AFED-2D94697D6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DEDB3-BC0C-410A-8970-12C277C40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FE69E-FD39-4B36-9E24-DDAA05993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56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ED6E40-99E2-4772-8F93-4077702E56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7931E4-4C45-48B3-A2C5-6E72457AC1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217C4-4CAF-4F87-8E27-741D2DE64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FDEE8-B0A5-421E-BE0D-3BABBB68E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2A21D-B60B-4C15-90F1-F4325880F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722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57646B-D580-4C9B-AB9D-FC68DBFD5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832D32-41AE-4304-A8D4-A8746668AF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06E2E-2840-414E-BC7F-CCF1AC1C6F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554A5-9650-4FEE-89DE-4A469DE2829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15B3-D0F8-41A2-9B1A-6E84BBC463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1CE61-7B1E-4DDB-9963-CE04C44C9A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2133B-C5F2-4BFA-AE9F-C44D51C74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185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astalwinetrail.com/what-wine-goes-with-sushi/" TargetMode="External"/><Relationship Id="rId2" Type="http://schemas.openxmlformats.org/officeDocument/2006/relationships/hyperlink" Target="https://www.allrecipes.com/recipe/235505/crab-boil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spruceeats.com/pairing-wine-with-seafood-13006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19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1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4422EA-8CFD-41A3-AA28-E3569C14A0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06"/>
          <a:stretch/>
        </p:blipFill>
        <p:spPr>
          <a:xfrm>
            <a:off x="218440" y="171794"/>
            <a:ext cx="11755120" cy="6400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E7F15A-F125-4577-9953-0417A8A7AF49}"/>
              </a:ext>
            </a:extLst>
          </p:cNvPr>
          <p:cNvSpPr txBox="1"/>
          <p:nvPr/>
        </p:nvSpPr>
        <p:spPr>
          <a:xfrm>
            <a:off x="1517972" y="768035"/>
            <a:ext cx="8227224" cy="6093976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5400" dirty="0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  <a:latin typeface="Colonna MT"/>
              </a:rPr>
              <a:t>Starter</a:t>
            </a:r>
          </a:p>
          <a:p>
            <a:r>
              <a:rPr lang="en-GB" sz="2400" dirty="0">
                <a:solidFill>
                  <a:srgbClr val="FFC000"/>
                </a:solidFill>
              </a:rPr>
              <a:t>Prawn salad </a:t>
            </a:r>
            <a:endParaRPr lang="en-GB" sz="2400" dirty="0">
              <a:solidFill>
                <a:srgbClr val="FFC000"/>
              </a:solidFill>
              <a:cs typeface="Calibri"/>
            </a:endParaRPr>
          </a:p>
          <a:p>
            <a:r>
              <a:rPr lang="en-GB" sz="1600" dirty="0">
                <a:solidFill>
                  <a:srgbClr val="FFC000"/>
                </a:solidFill>
              </a:rPr>
              <a:t>paired with creamy avocado’s , rocket, lettuce, finished with fresh mint sauce</a:t>
            </a:r>
            <a:r>
              <a:rPr lang="en-GB" sz="1100" dirty="0">
                <a:solidFill>
                  <a:srgbClr val="FFC000"/>
                </a:solidFill>
              </a:rPr>
              <a:t> .        </a:t>
            </a:r>
            <a:r>
              <a:rPr lang="en-GB" sz="1600" dirty="0">
                <a:solidFill>
                  <a:srgbClr val="FFC000"/>
                </a:solidFill>
              </a:rPr>
              <a:t>6.25</a:t>
            </a:r>
            <a:endParaRPr lang="en-GB" sz="1600" dirty="0">
              <a:solidFill>
                <a:srgbClr val="FFC000"/>
              </a:solidFill>
              <a:cs typeface="Calibri"/>
            </a:endParaRPr>
          </a:p>
          <a:p>
            <a:endParaRPr lang="en-GB" sz="1600">
              <a:solidFill>
                <a:srgbClr val="FFC000"/>
              </a:solidFill>
            </a:endParaRPr>
          </a:p>
          <a:p>
            <a:r>
              <a:rPr lang="en-GB" sz="2400" dirty="0">
                <a:solidFill>
                  <a:srgbClr val="FFC000"/>
                </a:solidFill>
              </a:rPr>
              <a:t>Homely scallop soup </a:t>
            </a:r>
            <a:endParaRPr lang="en-GB" sz="2400" dirty="0">
              <a:solidFill>
                <a:srgbClr val="FFC000"/>
              </a:solidFill>
              <a:cs typeface="Calibri"/>
            </a:endParaRPr>
          </a:p>
          <a:p>
            <a:r>
              <a:rPr lang="en-GB" sz="1100" dirty="0">
                <a:solidFill>
                  <a:srgbClr val="FFC000"/>
                </a:solidFill>
              </a:rPr>
              <a:t>with mushrooms, potatoes, fresh celery, scallops arrive fresh daily from our fishmongers.    </a:t>
            </a:r>
            <a:r>
              <a:rPr lang="en-GB" sz="1600" dirty="0">
                <a:solidFill>
                  <a:srgbClr val="FFC000"/>
                </a:solidFill>
              </a:rPr>
              <a:t>7.25</a:t>
            </a:r>
            <a:endParaRPr lang="en-GB" sz="1600" dirty="0">
              <a:solidFill>
                <a:srgbClr val="FFC000"/>
              </a:solidFill>
              <a:cs typeface="Calibri"/>
            </a:endParaRPr>
          </a:p>
          <a:p>
            <a:endParaRPr lang="en-GB" sz="1600">
              <a:solidFill>
                <a:srgbClr val="FFC000"/>
              </a:solidFill>
            </a:endParaRPr>
          </a:p>
          <a:p>
            <a:r>
              <a:rPr lang="en-GB" sz="2400" dirty="0">
                <a:solidFill>
                  <a:srgbClr val="FFC000"/>
                </a:solidFill>
              </a:rPr>
              <a:t>Crispy prawn dippers</a:t>
            </a:r>
            <a:endParaRPr lang="en-GB" sz="2400" dirty="0">
              <a:solidFill>
                <a:srgbClr val="FFC000"/>
              </a:solidFill>
              <a:cs typeface="Calibri"/>
            </a:endParaRPr>
          </a:p>
          <a:p>
            <a:r>
              <a:rPr lang="en-GB" sz="1400" dirty="0">
                <a:solidFill>
                  <a:srgbClr val="FFC000"/>
                </a:solidFill>
              </a:rPr>
              <a:t>With creamy batter coated in breadcrumbs, served with chefs special lemon zest sauce.       5.25</a:t>
            </a:r>
            <a:endParaRPr lang="en-GB" sz="1400" dirty="0">
              <a:solidFill>
                <a:srgbClr val="FFC000"/>
              </a:solidFill>
              <a:cs typeface="Calibri"/>
            </a:endParaRPr>
          </a:p>
          <a:p>
            <a:endParaRPr lang="en-GB" sz="1400">
              <a:solidFill>
                <a:srgbClr val="FFC000"/>
              </a:solidFill>
            </a:endParaRPr>
          </a:p>
          <a:p>
            <a:r>
              <a:rPr lang="en-GB" sz="2400" dirty="0">
                <a:solidFill>
                  <a:srgbClr val="FFC000"/>
                </a:solidFill>
              </a:rPr>
              <a:t>Scallop skewers  </a:t>
            </a:r>
            <a:endParaRPr lang="en-GB" sz="2400" dirty="0">
              <a:solidFill>
                <a:srgbClr val="FFC000"/>
              </a:solidFill>
              <a:cs typeface="Calibri"/>
            </a:endParaRPr>
          </a:p>
          <a:p>
            <a:r>
              <a:rPr lang="en-GB" sz="1400" dirty="0">
                <a:solidFill>
                  <a:srgbClr val="FFC000"/>
                </a:solidFill>
              </a:rPr>
              <a:t>With crunchy sweet peppers in between, cherry tomatoes, seasoned with chefs secret seasoning .     7.25</a:t>
            </a:r>
            <a:endParaRPr lang="en-GB" sz="2400" dirty="0">
              <a:solidFill>
                <a:srgbClr val="FFC000"/>
              </a:solidFill>
            </a:endParaRPr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r>
              <a:rPr lang="en-GB" sz="1600" dirty="0"/>
              <a:t> </a:t>
            </a:r>
            <a:r>
              <a:rPr lang="en-GB" sz="5400" dirty="0"/>
              <a:t> </a:t>
            </a:r>
            <a:endParaRPr lang="en-GB" sz="5400" dirty="0"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A79315-8466-4F09-B56F-B9320C695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2518" y="3658870"/>
            <a:ext cx="2274400" cy="21021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1CBDC8-B5EE-489E-819B-C68B41A2FF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552" y="171794"/>
            <a:ext cx="1980421" cy="16553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9A2509-2C44-4FA8-85F2-E2A5E08FD5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8410" y="294629"/>
            <a:ext cx="2219116" cy="28460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5A565B-A5AB-47F7-8927-E96BC6BC51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303" y="4704927"/>
            <a:ext cx="2084826" cy="21738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3FBBFEF-CDDB-446A-8A57-7363F6F2A461}"/>
              </a:ext>
            </a:extLst>
          </p:cNvPr>
          <p:cNvSpPr txBox="1"/>
          <p:nvPr/>
        </p:nvSpPr>
        <p:spPr>
          <a:xfrm>
            <a:off x="4326607" y="127431"/>
            <a:ext cx="2631119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chemeClr val="tx1">
                    <a:lumMod val="95000"/>
                    <a:lumOff val="5000"/>
                  </a:schemeClr>
                </a:solidFill>
              </a:rPr>
              <a:t>Hotel Trinity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F6D0D9-70F1-4D57-B6F4-48B2DBBA9BB0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AC4E35-6BCF-4173-A32A-8962272CBE8C}"/>
              </a:ext>
            </a:extLst>
          </p:cNvPr>
          <p:cNvSpPr txBox="1"/>
          <p:nvPr/>
        </p:nvSpPr>
        <p:spPr>
          <a:xfrm>
            <a:off x="2523067" y="5200651"/>
            <a:ext cx="6764865" cy="17649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Please contact us on: 0121 553 1148  to place your orders.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There will be a contact free delivery due to covid 19.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7059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6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F15D1F1-80E8-4FC8-9085-2425B252F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68"/>
          <a:stretch/>
        </p:blipFill>
        <p:spPr>
          <a:xfrm>
            <a:off x="1595119" y="10"/>
            <a:ext cx="9386603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BCF29B-3047-44B2-B808-9346D6ACC429}"/>
              </a:ext>
            </a:extLst>
          </p:cNvPr>
          <p:cNvSpPr txBox="1"/>
          <p:nvPr/>
        </p:nvSpPr>
        <p:spPr>
          <a:xfrm>
            <a:off x="118077" y="134333"/>
            <a:ext cx="2569243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accent2">
                    <a:lumMod val="75000"/>
                  </a:schemeClr>
                </a:solidFill>
              </a:rPr>
              <a:t>Main course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3BED2C-FC33-4F4D-B73F-5CB0D79F2E8C}"/>
              </a:ext>
            </a:extLst>
          </p:cNvPr>
          <p:cNvSpPr txBox="1"/>
          <p:nvPr/>
        </p:nvSpPr>
        <p:spPr>
          <a:xfrm>
            <a:off x="0" y="853440"/>
            <a:ext cx="728472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4">
                    <a:lumMod val="50000"/>
                  </a:schemeClr>
                </a:solidFill>
              </a:rPr>
              <a:t>Seafood platter serves 3-4 people 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With fresh shrimp trail, seabass, crab leg, sweetcorn, shellfish, served with lemon.        125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Complements well with  chardonnay wine or Fume Blac wine</a:t>
            </a:r>
          </a:p>
          <a:p>
            <a:r>
              <a:rPr lang="en-GB" sz="2400">
                <a:solidFill>
                  <a:schemeClr val="accent4">
                    <a:lumMod val="50000"/>
                  </a:schemeClr>
                </a:solidFill>
              </a:rPr>
              <a:t>Crispy oyster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With dill, creamy mayonnaise, coated in bread crumbs sharp crisp taste.                      15.38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Paired well with sparkling wine or light beer </a:t>
            </a:r>
          </a:p>
          <a:p>
            <a:r>
              <a:rPr lang="en-GB" sz="2400">
                <a:solidFill>
                  <a:schemeClr val="accent4">
                    <a:lumMod val="50000"/>
                  </a:schemeClr>
                </a:solidFill>
              </a:rPr>
              <a:t>Salmon sushi 🍣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With cucumber, avocado, fresh salmon.                                                                                  12.25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Paired well with Rose wine or champagne </a:t>
            </a:r>
          </a:p>
          <a:p>
            <a:r>
              <a:rPr lang="en-GB" sz="2400">
                <a:solidFill>
                  <a:schemeClr val="accent4">
                    <a:lumMod val="50000"/>
                  </a:schemeClr>
                </a:solidFill>
              </a:rPr>
              <a:t>Grilled salmon                                                                                    </a:t>
            </a:r>
            <a:endParaRPr lang="en-GB" sz="140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Served with crispy chips, boiled vegetables, fresh salmon seasoned with lemon and herbs.  15.35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Complements well with pinot Noir light red wine or Gamay light red wine  </a:t>
            </a:r>
          </a:p>
          <a:p>
            <a:r>
              <a:rPr lang="en-GB" sz="140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8CB11C-F8FA-4FF3-8626-2FEFE3497FD4}"/>
              </a:ext>
            </a:extLst>
          </p:cNvPr>
          <p:cNvSpPr txBox="1"/>
          <p:nvPr/>
        </p:nvSpPr>
        <p:spPr>
          <a:xfrm>
            <a:off x="9213882" y="134332"/>
            <a:ext cx="2773680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accent2">
                    <a:lumMod val="75000"/>
                  </a:schemeClr>
                </a:solidFill>
              </a:rPr>
              <a:t>Desserts</a:t>
            </a:r>
            <a:r>
              <a:rPr lang="en-GB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67733B-FF26-4056-B9D7-98C514659F4C}"/>
              </a:ext>
            </a:extLst>
          </p:cNvPr>
          <p:cNvSpPr txBox="1"/>
          <p:nvPr/>
        </p:nvSpPr>
        <p:spPr>
          <a:xfrm>
            <a:off x="7073053" y="939800"/>
            <a:ext cx="4907280" cy="323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solidFill>
                  <a:schemeClr val="accent4"/>
                </a:solidFill>
              </a:rPr>
              <a:t>Lemon Cheesecake</a:t>
            </a:r>
            <a:endParaRPr lang="en-GB" sz="2400">
              <a:solidFill>
                <a:schemeClr val="accent4"/>
              </a:solidFill>
              <a:cs typeface="Calibri"/>
            </a:endParaRPr>
          </a:p>
          <a:p>
            <a:r>
              <a:rPr lang="en-GB" sz="1600">
                <a:solidFill>
                  <a:schemeClr val="accent4"/>
                </a:solidFill>
              </a:rPr>
              <a:t>Creamy zesty cheesecake                                         5.25</a:t>
            </a:r>
            <a:endParaRPr lang="en-GB" sz="1600">
              <a:solidFill>
                <a:schemeClr val="accent4"/>
              </a:solidFill>
              <a:cs typeface="Calibri"/>
            </a:endParaRPr>
          </a:p>
          <a:p>
            <a:r>
              <a:rPr lang="en-GB" sz="2400">
                <a:solidFill>
                  <a:schemeClr val="accent4"/>
                </a:solidFill>
              </a:rPr>
              <a:t>Lemon meringue  </a:t>
            </a:r>
            <a:endParaRPr lang="en-GB" sz="2400">
              <a:solidFill>
                <a:schemeClr val="accent4"/>
              </a:solidFill>
              <a:cs typeface="Calibri"/>
            </a:endParaRPr>
          </a:p>
          <a:p>
            <a:r>
              <a:rPr lang="en-GB" sz="2400">
                <a:solidFill>
                  <a:schemeClr val="accent4"/>
                </a:solidFill>
                <a:cs typeface="Calibri"/>
              </a:rPr>
              <a:t>F</a:t>
            </a:r>
            <a:r>
              <a:rPr lang="en-GB" sz="1600">
                <a:solidFill>
                  <a:schemeClr val="accent4"/>
                </a:solidFill>
                <a:cs typeface="Calibri"/>
              </a:rPr>
              <a:t>or the lemon dessert lovers perfect to have after any seafood dish.                                                               5.35</a:t>
            </a:r>
          </a:p>
          <a:p>
            <a:r>
              <a:rPr lang="en-GB" sz="2400">
                <a:solidFill>
                  <a:schemeClr val="accent4"/>
                </a:solidFill>
                <a:cs typeface="Calibri"/>
              </a:rPr>
              <a:t>Chocolate shortcake </a:t>
            </a:r>
          </a:p>
          <a:p>
            <a:r>
              <a:rPr lang="en-GB" sz="1600">
                <a:solidFill>
                  <a:schemeClr val="accent4"/>
                </a:solidFill>
                <a:cs typeface="Calibri"/>
              </a:rPr>
              <a:t>A spoon of heaven on the first mouthful.               6.38</a:t>
            </a:r>
          </a:p>
          <a:p>
            <a:r>
              <a:rPr lang="en-GB" sz="2400">
                <a:solidFill>
                  <a:schemeClr val="accent4"/>
                </a:solidFill>
                <a:cs typeface="Calibri"/>
              </a:rPr>
              <a:t>Chocolate profiteroles </a:t>
            </a:r>
          </a:p>
          <a:p>
            <a:r>
              <a:rPr lang="en-GB" sz="1600">
                <a:solidFill>
                  <a:schemeClr val="accent4"/>
                </a:solidFill>
                <a:cs typeface="Calibri"/>
              </a:rPr>
              <a:t>Chefs special cream filled pastry dripped over dreamy milk chocolate.             </a:t>
            </a:r>
            <a:r>
              <a:rPr lang="en-GB" sz="1600">
                <a:solidFill>
                  <a:schemeClr val="accent6">
                    <a:lumMod val="75000"/>
                  </a:schemeClr>
                </a:solidFill>
                <a:cs typeface="Calibri"/>
              </a:rPr>
              <a:t>                                             </a:t>
            </a:r>
            <a:r>
              <a:rPr lang="en-GB" sz="1600">
                <a:solidFill>
                  <a:schemeClr val="accent4"/>
                </a:solidFill>
                <a:cs typeface="Calibri"/>
              </a:rPr>
              <a:t>  6.52 </a:t>
            </a:r>
            <a:r>
              <a:rPr lang="en-GB" sz="1600">
                <a:cs typeface="Calibri"/>
              </a:rPr>
              <a:t> </a:t>
            </a:r>
            <a:endParaRPr lang="en-GB" sz="160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8C9A98BE-6A2F-41C0-A877-D29A4AFB8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9650" y="4590151"/>
            <a:ext cx="2171699" cy="2016866"/>
          </a:xfrm>
          <a:prstGeom prst="rect">
            <a:avLst/>
          </a:prstGeom>
        </p:spPr>
      </p:pic>
      <p:pic>
        <p:nvPicPr>
          <p:cNvPr id="11" name="Picture 11" descr="A picture containing food, table, piece, dessert&#10;&#10;Description automatically generated">
            <a:extLst>
              <a:ext uri="{FF2B5EF4-FFF2-40B4-BE49-F238E27FC236}">
                <a16:creationId xmlns:a16="http://schemas.microsoft.com/office/drawing/2014/main" id="{5E837D3C-41C2-4BED-8E41-0C5A45644D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6900" y="4272462"/>
            <a:ext cx="2012950" cy="2334744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52C26E2B-FFFE-4017-B8F7-414E502EA7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0" y="4082592"/>
            <a:ext cx="2743199" cy="2058315"/>
          </a:xfrm>
          <a:prstGeom prst="rect">
            <a:avLst/>
          </a:prstGeom>
        </p:spPr>
      </p:pic>
      <p:pic>
        <p:nvPicPr>
          <p:cNvPr id="13" name="Picture 13" descr="A picture containing food, plate, meal, sliced&#10;&#10;Description automatically generated">
            <a:extLst>
              <a:ext uri="{FF2B5EF4-FFF2-40B4-BE49-F238E27FC236}">
                <a16:creationId xmlns:a16="http://schemas.microsoft.com/office/drawing/2014/main" id="{DFA39A41-6E1E-44DC-B38E-29D8F5834E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2234" y="4356100"/>
            <a:ext cx="3071283" cy="24426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02F10F-B4C2-433B-9BD7-71AEAB15F64D}"/>
              </a:ext>
            </a:extLst>
          </p:cNvPr>
          <p:cNvSpPr txBox="1"/>
          <p:nvPr/>
        </p:nvSpPr>
        <p:spPr>
          <a:xfrm>
            <a:off x="4274609" y="136525"/>
            <a:ext cx="33041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Please inform a member of staff for any allergy inquiry.</a:t>
            </a:r>
          </a:p>
        </p:txBody>
      </p:sp>
    </p:spTree>
    <p:extLst>
      <p:ext uri="{BB962C8B-B14F-4D97-AF65-F5344CB8AC3E}">
        <p14:creationId xmlns:p14="http://schemas.microsoft.com/office/powerpoint/2010/main" val="2349056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A picture containing water, outdoor, sky, grass&#10;&#10;Description automatically generated">
            <a:extLst>
              <a:ext uri="{FF2B5EF4-FFF2-40B4-BE49-F238E27FC236}">
                <a16:creationId xmlns:a16="http://schemas.microsoft.com/office/drawing/2014/main" id="{E190180B-594A-4E0E-BF17-9679D1CD9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14"/>
          <a:stretch/>
        </p:blipFill>
        <p:spPr>
          <a:xfrm>
            <a:off x="21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F8074D-F18B-49B9-99E8-5628BE82FBEB}"/>
              </a:ext>
            </a:extLst>
          </p:cNvPr>
          <p:cNvSpPr txBox="1"/>
          <p:nvPr/>
        </p:nvSpPr>
        <p:spPr>
          <a:xfrm>
            <a:off x="115361" y="73024"/>
            <a:ext cx="2290759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3600">
                <a:solidFill>
                  <a:schemeClr val="accent6">
                    <a:lumMod val="50000"/>
                  </a:schemeClr>
                </a:solidFill>
                <a:cs typeface="Calibri"/>
              </a:rPr>
              <a:t>Drinks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BA53ED-8C5E-4F48-9701-A396C5C19C3C}"/>
              </a:ext>
            </a:extLst>
          </p:cNvPr>
          <p:cNvSpPr txBox="1"/>
          <p:nvPr/>
        </p:nvSpPr>
        <p:spPr>
          <a:xfrm>
            <a:off x="4233" y="797983"/>
            <a:ext cx="6743697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 </a:t>
            </a:r>
            <a:r>
              <a:rPr lang="en-GB" sz="2400" dirty="0">
                <a:cs typeface="Calibri"/>
              </a:rPr>
              <a:t>Cocktails 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>
                <a:cs typeface="Calibri"/>
              </a:rPr>
              <a:t>Mojito cocktail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Lime juice, white rum, soda </a:t>
            </a:r>
            <a:r>
              <a:rPr lang="en-GB">
                <a:cs typeface="Calibri"/>
              </a:rPr>
              <a:t>water, refreshing  mint,  sweetener.                                </a:t>
            </a:r>
            <a:r>
              <a:rPr lang="en-GB" sz="1600">
                <a:cs typeface="Calibri"/>
              </a:rPr>
              <a:t>  10.34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>
                <a:cs typeface="Calibri"/>
              </a:rPr>
              <a:t>Dirty martini</a:t>
            </a:r>
            <a:r>
              <a:rPr lang="en-GB" dirty="0">
                <a:cs typeface="Calibri"/>
              </a:rPr>
              <a:t> </a:t>
            </a:r>
            <a:endParaRPr lang="en-GB"/>
          </a:p>
          <a:p>
            <a:r>
              <a:rPr lang="en-GB">
                <a:cs typeface="Calibri"/>
              </a:rPr>
              <a:t>Vodka, olives, dry vermouth, brine                                 </a:t>
            </a:r>
            <a:r>
              <a:rPr lang="en-GB" sz="1600">
                <a:cs typeface="Calibri"/>
              </a:rPr>
              <a:t>  13.31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>
                <a:cs typeface="Calibri"/>
              </a:rPr>
              <a:t>Whisky cocktail</a:t>
            </a:r>
            <a:endParaRPr lang="en-GB"/>
          </a:p>
          <a:p>
            <a:r>
              <a:rPr lang="en-GB">
                <a:cs typeface="Calibri"/>
              </a:rPr>
              <a:t>Jameson, lemon, sugar, bitters, whites                            </a:t>
            </a:r>
            <a:r>
              <a:rPr lang="en-GB" sz="1600">
                <a:cs typeface="Calibri"/>
              </a:rPr>
              <a:t> 12.31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>
                <a:cs typeface="Calibri"/>
              </a:rPr>
              <a:t>Bubble gum </a:t>
            </a:r>
            <a:endParaRPr lang="en-GB"/>
          </a:p>
          <a:p>
            <a:r>
              <a:rPr lang="en-GB" sz="1600" dirty="0">
                <a:cs typeface="Calibri"/>
              </a:rPr>
              <a:t>Smirnoff vodka,</a:t>
            </a:r>
            <a:r>
              <a:rPr lang="en-GB" sz="2400" dirty="0">
                <a:cs typeface="Calibri"/>
              </a:rPr>
              <a:t> </a:t>
            </a:r>
            <a:r>
              <a:rPr lang="en-GB" sz="1600" dirty="0">
                <a:cs typeface="Calibri"/>
              </a:rPr>
              <a:t>Havana white rum, </a:t>
            </a:r>
            <a:r>
              <a:rPr lang="en-GB" sz="1600">
                <a:cs typeface="Calibri"/>
              </a:rPr>
              <a:t>olmeca tequila,                14.21  </a:t>
            </a:r>
            <a:endParaRPr lang="en-GB"/>
          </a:p>
          <a:p>
            <a:r>
              <a:rPr lang="en-GB" sz="1600">
                <a:cs typeface="Calibri"/>
              </a:rPr>
              <a:t>Lemon, cranberry juice.</a:t>
            </a:r>
            <a:endParaRPr lang="en-GB" sz="2400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1AEE3C-8398-4F4F-8F1F-08ED37726DCB}"/>
              </a:ext>
            </a:extLst>
          </p:cNvPr>
          <p:cNvSpPr txBox="1"/>
          <p:nvPr/>
        </p:nvSpPr>
        <p:spPr>
          <a:xfrm>
            <a:off x="6819900" y="797983"/>
            <a:ext cx="5780615" cy="5878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White wine </a:t>
            </a:r>
          </a:p>
          <a:p>
            <a:r>
              <a:rPr lang="en-GB" sz="2000">
                <a:cs typeface="Calibri"/>
              </a:rPr>
              <a:t>Conto vecchio, pinot Grigio (Italy</a:t>
            </a:r>
            <a:r>
              <a:rPr lang="en-GB" sz="2400">
                <a:cs typeface="Calibri"/>
              </a:rPr>
              <a:t>)             </a:t>
            </a:r>
            <a:r>
              <a:rPr lang="en-GB" sz="1600">
                <a:cs typeface="Calibri"/>
              </a:rPr>
              <a:t> 15.80</a:t>
            </a:r>
            <a:r>
              <a:rPr lang="en-GB" sz="2400" dirty="0">
                <a:cs typeface="Calibri"/>
              </a:rPr>
              <a:t>    </a:t>
            </a:r>
          </a:p>
          <a:p>
            <a:r>
              <a:rPr lang="en-GB" sz="2400">
                <a:cs typeface="Calibri"/>
              </a:rPr>
              <a:t>Chardonnay, cannoball                    </a:t>
            </a:r>
            <a:r>
              <a:rPr lang="en-GB" sz="1600">
                <a:cs typeface="Calibri"/>
              </a:rPr>
              <a:t>     18.32</a:t>
            </a:r>
          </a:p>
          <a:p>
            <a:endParaRPr lang="en-GB" sz="1600" dirty="0">
              <a:cs typeface="Calibri"/>
            </a:endParaRPr>
          </a:p>
          <a:p>
            <a:r>
              <a:rPr lang="en-GB" sz="2400">
                <a:cs typeface="Calibri"/>
              </a:rPr>
              <a:t>Rose </a:t>
            </a:r>
          </a:p>
          <a:p>
            <a:r>
              <a:rPr lang="en-GB" sz="2000">
                <a:cs typeface="Calibri"/>
              </a:rPr>
              <a:t>Freixienet, Italian </a:t>
            </a:r>
            <a:r>
              <a:rPr lang="en-GB" sz="2400" dirty="0">
                <a:cs typeface="Calibri"/>
              </a:rPr>
              <a:t>                                      </a:t>
            </a:r>
            <a:r>
              <a:rPr lang="en-GB" sz="1600">
                <a:cs typeface="Calibri"/>
              </a:rPr>
              <a:t>13.48</a:t>
            </a:r>
          </a:p>
          <a:p>
            <a:r>
              <a:rPr lang="en-GB" sz="2000">
                <a:cs typeface="Calibri"/>
              </a:rPr>
              <a:t>Alize Rose Liqueur                                             </a:t>
            </a:r>
            <a:r>
              <a:rPr lang="en-GB" sz="1600">
                <a:cs typeface="Calibri"/>
              </a:rPr>
              <a:t>14.21</a:t>
            </a:r>
          </a:p>
          <a:p>
            <a:endParaRPr lang="en-GB" sz="1600" dirty="0">
              <a:cs typeface="Calibri"/>
            </a:endParaRPr>
          </a:p>
          <a:p>
            <a:r>
              <a:rPr lang="en-GB" sz="2400">
                <a:cs typeface="Calibri"/>
              </a:rPr>
              <a:t>Red Wine </a:t>
            </a:r>
          </a:p>
          <a:p>
            <a:r>
              <a:rPr lang="en-GB" sz="2000" dirty="0">
                <a:cs typeface="Calibri"/>
              </a:rPr>
              <a:t>Terra Forte, Sangiovese (Italy)</a:t>
            </a:r>
            <a:r>
              <a:rPr lang="en-GB" sz="2400" dirty="0">
                <a:cs typeface="Calibri"/>
              </a:rPr>
              <a:t>                     </a:t>
            </a:r>
            <a:r>
              <a:rPr lang="en-GB" sz="1600">
                <a:cs typeface="Calibri"/>
              </a:rPr>
              <a:t>15.63</a:t>
            </a:r>
          </a:p>
          <a:p>
            <a:r>
              <a:rPr lang="en-GB" sz="2000" dirty="0">
                <a:cs typeface="Calibri"/>
              </a:rPr>
              <a:t>Merlot, 2020, Vinamar        </a:t>
            </a:r>
            <a:r>
              <a:rPr lang="en-GB" sz="1600">
                <a:cs typeface="Calibri"/>
              </a:rPr>
              <a:t>                                     16.38</a:t>
            </a:r>
          </a:p>
          <a:p>
            <a:endParaRPr lang="en-GB" sz="1600" dirty="0">
              <a:cs typeface="Calibri"/>
            </a:endParaRPr>
          </a:p>
          <a:p>
            <a:endParaRPr lang="en-GB" sz="1600" dirty="0">
              <a:cs typeface="Calibri"/>
            </a:endParaRPr>
          </a:p>
          <a:p>
            <a:r>
              <a:rPr lang="en-GB" sz="2400">
                <a:cs typeface="Calibri"/>
              </a:rPr>
              <a:t>Sparkling </a:t>
            </a:r>
          </a:p>
          <a:p>
            <a:r>
              <a:rPr lang="en-GB" sz="2000">
                <a:cs typeface="Calibri"/>
              </a:rPr>
              <a:t>Belstar, prosecco, NV (Italy)                               </a:t>
            </a:r>
            <a:r>
              <a:rPr lang="en-GB" sz="1600">
                <a:cs typeface="Calibri"/>
              </a:rPr>
              <a:t>32.80</a:t>
            </a:r>
          </a:p>
          <a:p>
            <a:endParaRPr lang="en-GB" sz="2000" dirty="0">
              <a:cs typeface="Calibri"/>
            </a:endParaRPr>
          </a:p>
          <a:p>
            <a:r>
              <a:rPr lang="en-GB" sz="2000">
                <a:cs typeface="Calibri"/>
              </a:rPr>
              <a:t>Moet &amp; chandon, Brut NV                                </a:t>
            </a:r>
            <a:r>
              <a:rPr lang="en-GB" sz="1600">
                <a:cs typeface="Calibri"/>
              </a:rPr>
              <a:t>  23.95</a:t>
            </a:r>
            <a:endParaRPr lang="en-GB" sz="1600"/>
          </a:p>
          <a:p>
            <a:r>
              <a:rPr lang="en-GB" sz="2000">
                <a:cs typeface="Calibri"/>
              </a:rPr>
              <a:t>Champagne </a:t>
            </a:r>
            <a:endParaRPr lang="en-GB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0669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6551B9-CD2D-4C4B-BB0B-D46239D2F54F}"/>
              </a:ext>
            </a:extLst>
          </p:cNvPr>
          <p:cNvSpPr txBox="1"/>
          <p:nvPr/>
        </p:nvSpPr>
        <p:spPr>
          <a:xfrm>
            <a:off x="0" y="-4604"/>
            <a:ext cx="12090400" cy="56015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Reference </a:t>
            </a:r>
          </a:p>
          <a:p>
            <a:endParaRPr lang="en-GB" sz="1600"/>
          </a:p>
          <a:p>
            <a:r>
              <a:rPr lang="en-GB" sz="1600" err="1"/>
              <a:t>Hiwatashi.H</a:t>
            </a:r>
            <a:r>
              <a:rPr lang="en-GB" sz="1600"/>
              <a:t>.(2021) fish recipes and seafood recipes. Available </a:t>
            </a:r>
            <a:r>
              <a:rPr lang="en-GB" sz="1600" err="1"/>
              <a:t>at:https</a:t>
            </a:r>
            <a:r>
              <a:rPr lang="en-GB" sz="1600"/>
              <a:t>://www.greatbritishchefs.com/ingredients/seafood-recipes for (Accessed: 03 November 2021)</a:t>
            </a:r>
          </a:p>
          <a:p>
            <a:endParaRPr lang="en-GB" sz="1600"/>
          </a:p>
          <a:p>
            <a:r>
              <a:rPr lang="en-GB" sz="1600" err="1"/>
              <a:t>Hoover.P</a:t>
            </a:r>
            <a:r>
              <a:rPr lang="en-GB" sz="1600"/>
              <a:t>.(2021) lobster main course. Available at: </a:t>
            </a:r>
            <a:r>
              <a:rPr lang="en-GB" sz="1600">
                <a:hlinkClick r:id="rId2"/>
              </a:rPr>
              <a:t>https://www.allrecipes.com/recipe/235505/crab-boil/</a:t>
            </a:r>
            <a:r>
              <a:rPr lang="en-GB" sz="1600"/>
              <a:t> (Accessed:03 November 2021)  </a:t>
            </a:r>
          </a:p>
          <a:p>
            <a:endParaRPr lang="en-GB" sz="1600"/>
          </a:p>
          <a:p>
            <a:r>
              <a:rPr lang="en-GB" sz="1600"/>
              <a:t>Grilled salmon recipes (2021) Good food. Available at: https://www.bbcgoodfood.com/recipes/collection/grilled-salmon-recipes ( Accessed:04 November 2021) </a:t>
            </a:r>
          </a:p>
          <a:p>
            <a:endParaRPr lang="en-GB" sz="1600"/>
          </a:p>
          <a:p>
            <a:r>
              <a:rPr lang="en-GB" sz="1600"/>
              <a:t>James (2021) Wines best served with sushi. Available at: </a:t>
            </a:r>
            <a:r>
              <a:rPr lang="en-GB" sz="1600">
                <a:hlinkClick r:id="rId3"/>
              </a:rPr>
              <a:t>https://coastalwinetrail.com/what-wine-goes-with-sushi/</a:t>
            </a:r>
            <a:r>
              <a:rPr lang="en-GB" sz="1600"/>
              <a:t> ( Accessed: 04 November 2021) </a:t>
            </a:r>
          </a:p>
          <a:p>
            <a:endParaRPr lang="en-GB" sz="1600"/>
          </a:p>
          <a:p>
            <a:r>
              <a:rPr lang="en-GB" sz="1600" err="1"/>
              <a:t>Shaw.H</a:t>
            </a:r>
            <a:r>
              <a:rPr lang="en-GB" sz="1600"/>
              <a:t>.(2020) pairing wine with fish and seafood. Available at: </a:t>
            </a:r>
            <a:r>
              <a:rPr lang="en-GB" sz="1600">
                <a:hlinkClick r:id="rId4"/>
              </a:rPr>
              <a:t>https://www.thespruceeats.com/pairing-wine-with-seafood-1300638</a:t>
            </a:r>
            <a:r>
              <a:rPr lang="en-GB" sz="1600"/>
              <a:t> (Accessed: 04 November 2021) </a:t>
            </a:r>
          </a:p>
          <a:p>
            <a:endParaRPr lang="en-GB" sz="1600">
              <a:cs typeface="Calibri" panose="020F0502020204030204"/>
            </a:endParaRPr>
          </a:p>
          <a:p>
            <a:r>
              <a:rPr lang="en-GB" sz="1600">
                <a:cs typeface="Calibri" panose="020F0502020204030204"/>
              </a:rPr>
              <a:t>Best desserts to have after seafood (2020) 17 desserts that go with seafood. Available at: </a:t>
            </a:r>
            <a:r>
              <a:rPr lang="en-GB" sz="1600">
                <a:ea typeface="+mn-lt"/>
                <a:cs typeface="+mn-lt"/>
              </a:rPr>
              <a:t>17 Desserts That Go With Seafood - Insanely Good (insanelygoodrecipes.com) (Accessed 04 November2021) </a:t>
            </a:r>
            <a:endParaRPr lang="en-GB" sz="1600">
              <a:cs typeface="Calibri" panose="020F0502020204030204"/>
            </a:endParaRPr>
          </a:p>
          <a:p>
            <a:endParaRPr lang="en-GB" sz="1600">
              <a:cs typeface="Calibri" panose="020F0502020204030204"/>
            </a:endParaRPr>
          </a:p>
          <a:p>
            <a:endParaRPr lang="en-GB" sz="1600">
              <a:cs typeface="Calibri" panose="020F0502020204030204"/>
            </a:endParaRPr>
          </a:p>
          <a:p>
            <a:endParaRPr lang="en-GB"/>
          </a:p>
          <a:p>
            <a:r>
              <a:rPr lang="en-GB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2260299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neargaz hassan</dc:creator>
  <cp:revision>411</cp:revision>
  <dcterms:created xsi:type="dcterms:W3CDTF">2021-11-02T14:26:23Z</dcterms:created>
  <dcterms:modified xsi:type="dcterms:W3CDTF">2021-11-05T13:15:50Z</dcterms:modified>
</cp:coreProperties>
</file>