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4" r:id="rId4"/>
  </p:sldMasterIdLst>
  <p:notesMasterIdLst>
    <p:notesMasterId r:id="rId19"/>
  </p:notesMasterIdLst>
  <p:handoutMasterIdLst>
    <p:handoutMasterId r:id="rId20"/>
  </p:handoutMasterIdLst>
  <p:sldIdLst>
    <p:sldId id="256" r:id="rId5"/>
    <p:sldId id="281" r:id="rId6"/>
    <p:sldId id="272" r:id="rId7"/>
    <p:sldId id="302" r:id="rId8"/>
    <p:sldId id="285" r:id="rId9"/>
    <p:sldId id="286" r:id="rId10"/>
    <p:sldId id="287" r:id="rId11"/>
    <p:sldId id="301" r:id="rId12"/>
    <p:sldId id="303" r:id="rId13"/>
    <p:sldId id="297" r:id="rId14"/>
    <p:sldId id="296" r:id="rId15"/>
    <p:sldId id="299" r:id="rId16"/>
    <p:sldId id="304" r:id="rId17"/>
    <p:sldId id="294" r:id="rId1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45" y="417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presProps" Target="pres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handoutMaster" Target="handoutMasters/handout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27/09/2020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89A401A-15FF-431A-B23A-67E3E3C860F1}" type="datetimeFigureOut">
              <a:rPr lang="en-GB" smtClean="0"/>
              <a:t>27/09/2020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5640009-F439-4916-801E-BA2064851C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803854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5640009-F439-4916-801E-BA2064851CB0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028886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5640009-F439-4916-801E-BA2064851CB0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499493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-1"/>
            <a:ext cx="12192000" cy="4572001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0000"/>
                    <a:lumOff val="10000"/>
                  </a:schemeClr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800"/>
            </a:lvl4pPr>
            <a:lvl5pPr marL="1828800" indent="0" algn="ctr">
              <a:buNone/>
              <a:defRPr sz="1800"/>
            </a:lvl5pPr>
            <a:lvl6pPr marL="2286000" indent="0" algn="ctr">
              <a:buNone/>
              <a:defRPr sz="1800"/>
            </a:lvl6pPr>
            <a:lvl7pPr marL="2743200" indent="0" algn="ctr">
              <a:buNone/>
              <a:defRPr sz="1800"/>
            </a:lvl7pPr>
            <a:lvl8pPr marL="3200400" indent="0" algn="ctr">
              <a:buNone/>
              <a:defRPr sz="1800"/>
            </a:lvl8pPr>
            <a:lvl9pPr marL="3657600" indent="0" algn="ctr">
              <a:buNone/>
              <a:defRPr sz="18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algn="l">
              <a:defRPr/>
            </a:lvl1pPr>
          </a:lstStyle>
          <a:p>
            <a:fld id="{9C64F3F4-CE19-49F8-9EF4-FF4EE52031C2}" type="datetimeFigureOut">
              <a:rPr lang="en-GB" smtClean="0"/>
              <a:t>27/09/2020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2" y="5264106"/>
            <a:ext cx="0" cy="91440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271627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905222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-1"/>
            <a:ext cx="12192000" cy="45720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b="0" spc="200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0000"/>
                    <a:lumOff val="1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2" y="5264106"/>
            <a:ext cx="0" cy="914400"/>
          </a:xfrm>
          <a:prstGeom prst="line">
            <a:avLst/>
          </a:prstGeom>
          <a:ln w="19050"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133343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24128" y="2286000"/>
            <a:ext cx="4754880" cy="4023360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989320" y="2286000"/>
            <a:ext cx="4754880" cy="4023360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27/09/2020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00021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2300" b="0" cap="none" baseline="0">
                <a:solidFill>
                  <a:schemeClr val="accent2">
                    <a:lumMod val="75000"/>
                  </a:schemeClr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24128" y="2967788"/>
            <a:ext cx="4754880" cy="3341572"/>
          </a:xfrm>
        </p:spPr>
        <p:txBody>
          <a:bodyPr lIns="45720" rIns="4572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989320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lang="en-US" sz="2300" b="0" kern="1200" cap="none" baseline="0" dirty="0">
                <a:solidFill>
                  <a:schemeClr val="accent2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989320" y="2967788"/>
            <a:ext cx="4754880" cy="3341572"/>
          </a:xfrm>
        </p:spPr>
        <p:txBody>
          <a:bodyPr lIns="45720" rIns="4572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27/09/2020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550838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27/09/2020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84811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27/09/2020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213000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24128" y="471509"/>
            <a:ext cx="4389120" cy="1737360"/>
          </a:xfrm>
        </p:spPr>
        <p:txBody>
          <a:bodyPr>
            <a:noAutofit/>
          </a:bodyPr>
          <a:lstStyle>
            <a:lvl1pPr>
              <a:lnSpc>
                <a:spcPct val="80000"/>
              </a:lnSpc>
              <a:defRPr sz="4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15000" y="822960"/>
            <a:ext cx="5678424" cy="518464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128" y="2257506"/>
            <a:ext cx="4389120" cy="3762294"/>
          </a:xfrm>
        </p:spPr>
        <p:txBody>
          <a:bodyPr lIns="91440" rIns="91440">
            <a:normAutofit/>
          </a:bodyPr>
          <a:lstStyle>
            <a:lvl1pPr marL="0" indent="0">
              <a:lnSpc>
                <a:spcPct val="108000"/>
              </a:lnSpc>
              <a:spcBef>
                <a:spcPts val="6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27/09/2020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63896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8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-1"/>
            <a:ext cx="12188952" cy="4572000"/>
          </a:xfrm>
          <a:solidFill>
            <a:schemeClr val="accent2">
              <a:lumMod val="60000"/>
              <a:lumOff val="40000"/>
            </a:schemeClr>
          </a:solidFill>
        </p:spPr>
        <p:txBody>
          <a:bodyPr lIns="457200" tIns="365760" rIns="45720" bIns="4572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10600" y="4960138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0000"/>
                    <a:lumOff val="10000"/>
                  </a:schemeClr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27/09/2020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 flipV="1">
            <a:off x="8386842" y="5264106"/>
            <a:ext cx="0" cy="91440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3129519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740152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762000"/>
            <a:ext cx="2628900" cy="5410200"/>
          </a:xfrm>
        </p:spPr>
        <p:txBody>
          <a:bodyPr vert="eaVert" lIns="45720" tIns="91440" rIns="45720" bIns="91440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90600" y="762000"/>
            <a:ext cx="7581900" cy="5410200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/>
          <p:cNvCxnSpPr/>
          <p:nvPr/>
        </p:nvCxnSpPr>
        <p:spPr>
          <a:xfrm rot="5400000" flipV="1">
            <a:off x="10058400" y="59263"/>
            <a:ext cx="0" cy="91440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7518010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286000"/>
            <a:ext cx="9720071" cy="4023360"/>
          </a:xfrm>
          <a:prstGeom prst="rect">
            <a:avLst/>
          </a:prstGeom>
        </p:spPr>
        <p:txBody>
          <a:bodyPr vert="horz" lIns="45720" tIns="45720" rIns="4572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24128" y="6470704"/>
            <a:ext cx="2154142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0000"/>
                    <a:lumOff val="10000"/>
                  </a:schemeClr>
                </a:solidFill>
                <a:latin typeface="+mj-lt"/>
              </a:defRPr>
            </a:lvl1pPr>
          </a:lstStyle>
          <a:p>
            <a:fld id="{9C64F3F4-CE19-49F8-9EF4-FF4EE52031C2}" type="datetimeFigureOut">
              <a:rPr lang="en-GB" smtClean="0"/>
              <a:pPr/>
              <a:t>27/09/2020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842932" y="6470704"/>
            <a:ext cx="5901458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baseline="0">
                <a:solidFill>
                  <a:schemeClr val="tx1">
                    <a:lumMod val="90000"/>
                    <a:lumOff val="10000"/>
                  </a:schemeClr>
                </a:solidFill>
                <a:latin typeface="+mj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837334" y="6470704"/>
            <a:ext cx="973666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0000"/>
                    <a:lumOff val="10000"/>
                  </a:schemeClr>
                </a:solidFill>
                <a:latin typeface="+mj-lt"/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  <p:cxnSp>
        <p:nvCxnSpPr>
          <p:cNvPr id="7" name="Straight Connector 6"/>
          <p:cNvCxnSpPr/>
          <p:nvPr/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60974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05" r:id="rId1"/>
    <p:sldLayoutId id="2147483806" r:id="rId2"/>
    <p:sldLayoutId id="2147483807" r:id="rId3"/>
    <p:sldLayoutId id="2147483808" r:id="rId4"/>
    <p:sldLayoutId id="2147483809" r:id="rId5"/>
    <p:sldLayoutId id="2147483810" r:id="rId6"/>
    <p:sldLayoutId id="2147483811" r:id="rId7"/>
    <p:sldLayoutId id="2147483812" r:id="rId8"/>
    <p:sldLayoutId id="2147483813" r:id="rId9"/>
    <p:sldLayoutId id="2147483814" r:id="rId10"/>
    <p:sldLayoutId id="2147483815" r:id="rId11"/>
  </p:sldLayoutIdLst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sz="5000" kern="1200" cap="all" spc="100" baseline="0">
          <a:solidFill>
            <a:schemeClr val="tx1">
              <a:lumMod val="90000"/>
              <a:lumOff val="10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2"/>
        </a:buClr>
        <a:buSzPct val="100000"/>
        <a:buFont typeface="Tw Cen MT" panose="020B0602020104020603" pitchFamily="34" charset="0"/>
        <a:buChar char=" 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26517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4480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59436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77724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91440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060704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216152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13624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3392" y="0"/>
            <a:ext cx="10729192" cy="465313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35360" y="4797152"/>
            <a:ext cx="11161240" cy="1512168"/>
          </a:xfrm>
        </p:spPr>
        <p:txBody>
          <a:bodyPr>
            <a:noAutofit/>
          </a:bodyPr>
          <a:lstStyle/>
          <a:p>
            <a:r>
              <a:rPr lang="en-US" b="1" dirty="0" smtClean="0"/>
              <a:t/>
            </a:r>
            <a:br>
              <a:rPr lang="en-US" b="1" dirty="0" smtClean="0"/>
            </a:br>
            <a:r>
              <a:rPr lang="en-US" dirty="0" smtClean="0">
                <a:solidFill>
                  <a:srgbClr val="002060"/>
                </a:solidFill>
              </a:rPr>
              <a:t>Week One: Introduction </a:t>
            </a:r>
            <a:r>
              <a:rPr lang="en-US" b="1" dirty="0" smtClean="0"/>
              <a:t/>
            </a:r>
            <a:br>
              <a:rPr lang="en-US" b="1" dirty="0" smtClean="0"/>
            </a:br>
            <a:r>
              <a:rPr lang="en-US" b="1" dirty="0" smtClean="0">
                <a:solidFill>
                  <a:srgbClr val="002060"/>
                </a:solidFill>
              </a:rPr>
              <a:t>ECHC 6001 </a:t>
            </a:r>
            <a:r>
              <a:rPr lang="en-GB" b="1" dirty="0" smtClean="0">
                <a:solidFill>
                  <a:srgbClr val="002060"/>
                </a:solidFill>
              </a:rPr>
              <a:t>Counselling specialisms and Populations </a:t>
            </a:r>
            <a:endParaRPr lang="en-GB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5400" y="585216"/>
            <a:ext cx="8886750" cy="1259608"/>
          </a:xfrm>
        </p:spPr>
        <p:txBody>
          <a:bodyPr>
            <a:normAutofit/>
          </a:bodyPr>
          <a:lstStyle/>
          <a:p>
            <a:r>
              <a:rPr lang="en-GB" dirty="0" smtClean="0">
                <a:solidFill>
                  <a:srgbClr val="002060"/>
                </a:solidFill>
              </a:rPr>
              <a:t>Aims for Today</a:t>
            </a:r>
            <a:endParaRPr lang="en-GB" sz="3100" i="1" dirty="0">
              <a:solidFill>
                <a:srgbClr val="00206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95400" y="1988840"/>
            <a:ext cx="10585176" cy="3672408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sz="3300" dirty="0">
                <a:solidFill>
                  <a:srgbClr val="002060"/>
                </a:solidFill>
              </a:rPr>
              <a:t>Module Expectations and Learning Outcomes </a:t>
            </a:r>
          </a:p>
          <a:p>
            <a:pPr marL="0" indent="0">
              <a:buNone/>
            </a:pPr>
            <a:r>
              <a:rPr lang="en-GB" sz="3300" b="1" dirty="0">
                <a:solidFill>
                  <a:srgbClr val="002060"/>
                </a:solidFill>
              </a:rPr>
              <a:t>Module Structure (</a:t>
            </a:r>
            <a:r>
              <a:rPr lang="en-GB" sz="3300" b="1" dirty="0" smtClean="0">
                <a:solidFill>
                  <a:srgbClr val="002060"/>
                </a:solidFill>
              </a:rPr>
              <a:t>Wednesday-Online)</a:t>
            </a:r>
          </a:p>
          <a:p>
            <a:pPr marL="0" indent="0">
              <a:buNone/>
            </a:pPr>
            <a:r>
              <a:rPr lang="en-GB" sz="3300" dirty="0" smtClean="0">
                <a:solidFill>
                  <a:srgbClr val="002060"/>
                </a:solidFill>
              </a:rPr>
              <a:t>Module Content – Weekly Planner</a:t>
            </a:r>
          </a:p>
          <a:p>
            <a:pPr marL="0" indent="0">
              <a:buNone/>
            </a:pPr>
            <a:r>
              <a:rPr lang="en-GB" sz="3300" dirty="0" smtClean="0">
                <a:solidFill>
                  <a:srgbClr val="002060"/>
                </a:solidFill>
              </a:rPr>
              <a:t>Assessment (awaiting approval from EE) </a:t>
            </a:r>
          </a:p>
          <a:p>
            <a:pPr marL="0" indent="0">
              <a:buNone/>
            </a:pPr>
            <a:r>
              <a:rPr lang="en-GB" sz="3300" dirty="0" smtClean="0">
                <a:solidFill>
                  <a:srgbClr val="002060"/>
                </a:solidFill>
              </a:rPr>
              <a:t>Student Choice Presentations </a:t>
            </a:r>
            <a:endParaRPr lang="en-GB" sz="3300" dirty="0">
              <a:solidFill>
                <a:srgbClr val="002060"/>
              </a:solidFill>
            </a:endParaRPr>
          </a:p>
          <a:p>
            <a:pPr marL="0" indent="0">
              <a:buNone/>
            </a:pPr>
            <a:r>
              <a:rPr lang="en-GB" sz="3300" dirty="0">
                <a:solidFill>
                  <a:srgbClr val="002060"/>
                </a:solidFill>
              </a:rPr>
              <a:t>Module Lecturers – </a:t>
            </a:r>
            <a:r>
              <a:rPr lang="en-GB" sz="3300" dirty="0" smtClean="0">
                <a:solidFill>
                  <a:srgbClr val="002060"/>
                </a:solidFill>
              </a:rPr>
              <a:t>Ruth Groff, Catherine Slade </a:t>
            </a:r>
            <a:r>
              <a:rPr lang="en-GB" sz="3300" dirty="0">
                <a:solidFill>
                  <a:srgbClr val="002060"/>
                </a:solidFill>
              </a:rPr>
              <a:t>and Dr Lymarie Rodrigues </a:t>
            </a:r>
            <a:r>
              <a:rPr lang="en-GB" sz="3300" dirty="0" smtClean="0">
                <a:solidFill>
                  <a:srgbClr val="002060"/>
                </a:solidFill>
              </a:rPr>
              <a:t>Morales</a:t>
            </a:r>
          </a:p>
          <a:p>
            <a:pPr marL="0" indent="0">
              <a:buNone/>
            </a:pPr>
            <a:r>
              <a:rPr lang="en-GB" sz="3300" dirty="0" smtClean="0">
                <a:solidFill>
                  <a:srgbClr val="002060"/>
                </a:solidFill>
              </a:rPr>
              <a:t>Online Resource List</a:t>
            </a:r>
          </a:p>
          <a:p>
            <a:pPr marL="0" indent="0">
              <a:buNone/>
            </a:pPr>
            <a:r>
              <a:rPr lang="en-GB" sz="3300" dirty="0" smtClean="0">
                <a:solidFill>
                  <a:srgbClr val="002060"/>
                </a:solidFill>
              </a:rPr>
              <a:t>Next Week</a:t>
            </a:r>
            <a:endParaRPr lang="en-GB" sz="3300" dirty="0">
              <a:solidFill>
                <a:srgbClr val="002060"/>
              </a:solidFill>
            </a:endParaRPr>
          </a:p>
          <a:p>
            <a:pPr marL="0" indent="0">
              <a:buNone/>
            </a:pPr>
            <a:endParaRPr lang="en-GB" sz="2800" dirty="0">
              <a:solidFill>
                <a:schemeClr val="accent1">
                  <a:lumMod val="50000"/>
                </a:schemeClr>
              </a:solidFill>
            </a:endParaRPr>
          </a:p>
          <a:p>
            <a:endParaRPr lang="en-GB" dirty="0" smtClean="0"/>
          </a:p>
          <a:p>
            <a:endParaRPr lang="en-GB" dirty="0" smtClean="0">
              <a:solidFill>
                <a:schemeClr val="accent1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en-GB" dirty="0" smtClean="0">
              <a:solidFill>
                <a:schemeClr val="accent1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en-GB" dirty="0" smtClean="0">
              <a:solidFill>
                <a:schemeClr val="accent1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en-GB" dirty="0" smtClean="0">
              <a:solidFill>
                <a:schemeClr val="accent1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en-GB" dirty="0" smtClean="0">
              <a:solidFill>
                <a:schemeClr val="accent1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471519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7408" y="332657"/>
            <a:ext cx="9597752" cy="1325563"/>
          </a:xfrm>
        </p:spPr>
        <p:txBody>
          <a:bodyPr>
            <a:normAutofit/>
          </a:bodyPr>
          <a:lstStyle/>
          <a:p>
            <a:r>
              <a:rPr lang="en-GB" b="1" dirty="0" smtClean="0">
                <a:solidFill>
                  <a:srgbClr val="002060"/>
                </a:solidFill>
              </a:rPr>
              <a:t>Module expectations </a:t>
            </a:r>
            <a:endParaRPr lang="en-GB" sz="2000" b="1" dirty="0">
              <a:solidFill>
                <a:srgbClr val="00206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3392" y="1844824"/>
            <a:ext cx="9587408" cy="4104457"/>
          </a:xfrm>
        </p:spPr>
        <p:txBody>
          <a:bodyPr>
            <a:normAutofit lnSpcReduction="10000"/>
          </a:bodyPr>
          <a:lstStyle/>
          <a:p>
            <a:pPr>
              <a:buFont typeface="Wingdings" panose="05000000000000000000" pitchFamily="2" charset="2"/>
              <a:buChar char="q"/>
            </a:pPr>
            <a:r>
              <a:rPr lang="en-GB" sz="2800" dirty="0">
                <a:solidFill>
                  <a:srgbClr val="002060"/>
                </a:solidFill>
              </a:rPr>
              <a:t>Critical engagement with the various specialisms &amp; populations within counselling and psychotherapeutic practice practice. 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2800" dirty="0">
                <a:solidFill>
                  <a:srgbClr val="002060"/>
                </a:solidFill>
              </a:rPr>
              <a:t>Engagement with Moodle and the resources that have been provided. 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2800" dirty="0">
                <a:solidFill>
                  <a:srgbClr val="002060"/>
                </a:solidFill>
              </a:rPr>
              <a:t>Contributing and presenting research within the various topic areas.</a:t>
            </a:r>
            <a:endParaRPr lang="en-GB" sz="2800" i="1" dirty="0">
              <a:solidFill>
                <a:srgbClr val="002060"/>
              </a:solidFill>
            </a:endParaRPr>
          </a:p>
          <a:p>
            <a:pPr>
              <a:buFont typeface="Wingdings" panose="05000000000000000000" pitchFamily="2" charset="2"/>
              <a:buChar char="q"/>
            </a:pPr>
            <a:r>
              <a:rPr lang="en-GB" sz="2800" dirty="0">
                <a:solidFill>
                  <a:srgbClr val="002060"/>
                </a:solidFill>
              </a:rPr>
              <a:t>Taking responsibility for your own learning and further development. 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2800" dirty="0">
                <a:solidFill>
                  <a:srgbClr val="002060"/>
                </a:solidFill>
              </a:rPr>
              <a:t>Flexibility &amp; Patience</a:t>
            </a:r>
            <a:r>
              <a:rPr lang="en-GB" sz="2400" dirty="0">
                <a:solidFill>
                  <a:srgbClr val="002060"/>
                </a:solidFill>
              </a:rPr>
              <a:t>…</a:t>
            </a:r>
            <a:r>
              <a:rPr lang="en-GB" sz="2400" dirty="0"/>
              <a:t> </a:t>
            </a:r>
          </a:p>
          <a:p>
            <a:pPr marL="0" indent="0">
              <a:buNone/>
            </a:pPr>
            <a:endParaRPr lang="en-GB" dirty="0">
              <a:solidFill>
                <a:schemeClr val="tx2">
                  <a:lumMod val="50000"/>
                </a:schemeClr>
              </a:solidFill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544594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rgbClr val="002060"/>
                </a:solidFill>
              </a:rPr>
              <a:t>Online delivery </a:t>
            </a:r>
            <a:endParaRPr lang="en-GB" dirty="0">
              <a:solidFill>
                <a:srgbClr val="00206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0" indent="0">
              <a:buNone/>
            </a:pPr>
            <a:r>
              <a:rPr lang="en-GB" sz="3200" b="1" dirty="0">
                <a:solidFill>
                  <a:srgbClr val="002060"/>
                </a:solidFill>
              </a:rPr>
              <a:t>Synchronous Teaching:  Discussion and Assessment Support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3200" dirty="0">
                <a:solidFill>
                  <a:srgbClr val="002060"/>
                </a:solidFill>
              </a:rPr>
              <a:t>ONLINE Microsoft  TEAMS WEDNESDAY  2-5pm</a:t>
            </a:r>
          </a:p>
          <a:p>
            <a:pPr marL="0" indent="0">
              <a:buNone/>
            </a:pPr>
            <a:r>
              <a:rPr lang="en-GB" sz="3200" b="1" dirty="0">
                <a:solidFill>
                  <a:srgbClr val="002060"/>
                </a:solidFill>
              </a:rPr>
              <a:t>Asynchronous Teaching:  Recorded lectures and Resources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3200" dirty="0">
                <a:solidFill>
                  <a:srgbClr val="002060"/>
                </a:solidFill>
              </a:rPr>
              <a:t>Wednesday 5-7pm (Please review the recording prior to the next online session) </a:t>
            </a:r>
          </a:p>
        </p:txBody>
      </p:sp>
    </p:spTree>
    <p:extLst>
      <p:ext uri="{BB962C8B-B14F-4D97-AF65-F5344CB8AC3E}">
        <p14:creationId xmlns:p14="http://schemas.microsoft.com/office/powerpoint/2010/main" val="319609007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1055440" y="620688"/>
            <a:ext cx="9720072" cy="1499616"/>
          </a:xfrm>
        </p:spPr>
        <p:txBody>
          <a:bodyPr/>
          <a:lstStyle/>
          <a:p>
            <a:r>
              <a:rPr lang="en-GB" b="1" dirty="0" smtClean="0">
                <a:solidFill>
                  <a:srgbClr val="002060"/>
                </a:solidFill>
              </a:rPr>
              <a:t>Module Aims</a:t>
            </a:r>
            <a:endParaRPr lang="en-GB" b="1" dirty="0">
              <a:solidFill>
                <a:srgbClr val="00206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7408" y="2420888"/>
            <a:ext cx="9381728" cy="3312368"/>
          </a:xfrm>
        </p:spPr>
        <p:txBody>
          <a:bodyPr>
            <a:normAutofit/>
          </a:bodyPr>
          <a:lstStyle/>
          <a:p>
            <a:r>
              <a:rPr lang="en-GB" sz="3200" dirty="0" smtClean="0">
                <a:solidFill>
                  <a:srgbClr val="002060"/>
                </a:solidFill>
              </a:rPr>
              <a:t>To </a:t>
            </a:r>
            <a:r>
              <a:rPr lang="en-GB" sz="3200" dirty="0">
                <a:solidFill>
                  <a:srgbClr val="002060"/>
                </a:solidFill>
              </a:rPr>
              <a:t>consider the theoretical basis for therapeutic work with any self-defined populations. </a:t>
            </a:r>
          </a:p>
          <a:p>
            <a:r>
              <a:rPr lang="en-GB" sz="3200" dirty="0" smtClean="0">
                <a:solidFill>
                  <a:srgbClr val="002060"/>
                </a:solidFill>
              </a:rPr>
              <a:t>To </a:t>
            </a:r>
            <a:r>
              <a:rPr lang="en-GB" sz="3200" dirty="0">
                <a:solidFill>
                  <a:srgbClr val="002060"/>
                </a:solidFill>
              </a:rPr>
              <a:t>provide the opportunity to develop a range of interventions. </a:t>
            </a:r>
          </a:p>
          <a:p>
            <a:r>
              <a:rPr lang="en-GB" sz="3200" dirty="0" smtClean="0">
                <a:solidFill>
                  <a:srgbClr val="002060"/>
                </a:solidFill>
              </a:rPr>
              <a:t>To </a:t>
            </a:r>
            <a:r>
              <a:rPr lang="en-GB" sz="3200" dirty="0">
                <a:solidFill>
                  <a:srgbClr val="002060"/>
                </a:solidFill>
              </a:rPr>
              <a:t>apply evidence-based practice to a range of presenting issues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976320" y="116633"/>
            <a:ext cx="3143450" cy="20882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954101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5400" y="620688"/>
            <a:ext cx="10080112" cy="1499616"/>
          </a:xfrm>
        </p:spPr>
        <p:txBody>
          <a:bodyPr/>
          <a:lstStyle/>
          <a:p>
            <a:r>
              <a:rPr lang="en-GB" b="1" dirty="0" smtClean="0">
                <a:solidFill>
                  <a:srgbClr val="002060"/>
                </a:solidFill>
              </a:rPr>
              <a:t>Module Learning Outcomes:</a:t>
            </a:r>
            <a:endParaRPr lang="en-GB" b="1" dirty="0">
              <a:solidFill>
                <a:srgbClr val="00206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95400" y="2492897"/>
            <a:ext cx="10657184" cy="3312369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b="1" dirty="0">
                <a:solidFill>
                  <a:srgbClr val="002060"/>
                </a:solidFill>
              </a:rPr>
              <a:t>Upon the successful completion of this module, the student should be able to demonstrate the ability to</a:t>
            </a:r>
            <a:r>
              <a:rPr lang="en-GB" b="1" dirty="0">
                <a:solidFill>
                  <a:srgbClr val="002060"/>
                </a:solidFill>
              </a:rPr>
              <a:t>:</a:t>
            </a:r>
            <a:endParaRPr lang="en-GB" dirty="0">
              <a:solidFill>
                <a:srgbClr val="002060"/>
              </a:solidFill>
            </a:endParaRPr>
          </a:p>
          <a:p>
            <a:r>
              <a:rPr lang="en-GB" sz="2400" dirty="0">
                <a:solidFill>
                  <a:srgbClr val="002060"/>
                </a:solidFill>
              </a:rPr>
              <a:t>Critically </a:t>
            </a:r>
            <a:r>
              <a:rPr lang="en-GB" sz="2400" dirty="0">
                <a:solidFill>
                  <a:srgbClr val="002060"/>
                </a:solidFill>
              </a:rPr>
              <a:t>analyse ethical dilemmas and work with others as necessary, to formulate appropriate responses</a:t>
            </a:r>
            <a:r>
              <a:rPr lang="en-GB" sz="2400" dirty="0">
                <a:solidFill>
                  <a:srgbClr val="002060"/>
                </a:solidFill>
              </a:rPr>
              <a:t>.</a:t>
            </a:r>
            <a:endParaRPr lang="en-GB" sz="2400" dirty="0">
              <a:solidFill>
                <a:srgbClr val="002060"/>
              </a:solidFill>
            </a:endParaRPr>
          </a:p>
          <a:p>
            <a:r>
              <a:rPr lang="en-GB" sz="2400" dirty="0">
                <a:solidFill>
                  <a:srgbClr val="002060"/>
                </a:solidFill>
              </a:rPr>
              <a:t>Critically </a:t>
            </a:r>
            <a:r>
              <a:rPr lang="en-GB" sz="2400" dirty="0">
                <a:solidFill>
                  <a:srgbClr val="002060"/>
                </a:solidFill>
              </a:rPr>
              <a:t>appraise a range of theoretical approaches to practice</a:t>
            </a:r>
            <a:r>
              <a:rPr lang="en-GB" sz="2400" dirty="0">
                <a:solidFill>
                  <a:srgbClr val="002060"/>
                </a:solidFill>
              </a:rPr>
              <a:t>.</a:t>
            </a:r>
          </a:p>
          <a:p>
            <a:r>
              <a:rPr lang="en-GB" sz="2400" dirty="0">
                <a:solidFill>
                  <a:srgbClr val="002060"/>
                </a:solidFill>
              </a:rPr>
              <a:t>Synthesise </a:t>
            </a:r>
            <a:r>
              <a:rPr lang="en-GB" sz="2400" dirty="0">
                <a:solidFill>
                  <a:srgbClr val="002060"/>
                </a:solidFill>
              </a:rPr>
              <a:t>relevant research evidence or organisational guidance to ensure an appropriate therapeutic response for specific clients</a:t>
            </a:r>
            <a:r>
              <a:rPr lang="en-GB" sz="2400" dirty="0">
                <a:solidFill>
                  <a:srgbClr val="002060"/>
                </a:solidFill>
              </a:rPr>
              <a:t>.</a:t>
            </a:r>
          </a:p>
          <a:p>
            <a:r>
              <a:rPr lang="en-GB" sz="2400" dirty="0">
                <a:solidFill>
                  <a:srgbClr val="002060"/>
                </a:solidFill>
              </a:rPr>
              <a:t>Apply </a:t>
            </a:r>
            <a:r>
              <a:rPr lang="en-GB" sz="2400" dirty="0">
                <a:solidFill>
                  <a:srgbClr val="002060"/>
                </a:solidFill>
              </a:rPr>
              <a:t>a range of appropriate strategies and interventions in work with specific client populations and client issues</a:t>
            </a:r>
            <a:r>
              <a:rPr lang="en-GB" dirty="0">
                <a:solidFill>
                  <a:srgbClr val="002060"/>
                </a:solidFill>
              </a:rPr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22010625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5400" y="585216"/>
            <a:ext cx="10048800" cy="1499616"/>
          </a:xfrm>
        </p:spPr>
        <p:txBody>
          <a:bodyPr>
            <a:normAutofit/>
          </a:bodyPr>
          <a:lstStyle/>
          <a:p>
            <a:r>
              <a:rPr lang="en-GB" b="1" dirty="0" smtClean="0">
                <a:solidFill>
                  <a:srgbClr val="002060"/>
                </a:solidFill>
              </a:rPr>
              <a:t>Module Content – </a:t>
            </a:r>
            <a:r>
              <a:rPr lang="en-GB" b="1" dirty="0" smtClean="0">
                <a:solidFill>
                  <a:srgbClr val="002060"/>
                </a:solidFill>
              </a:rPr>
              <a:t>Weekly Planner</a:t>
            </a:r>
            <a:endParaRPr lang="en-GB" b="1" dirty="0">
              <a:solidFill>
                <a:srgbClr val="00206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9376" y="2204864"/>
            <a:ext cx="9813776" cy="3744416"/>
          </a:xfrm>
        </p:spPr>
        <p:txBody>
          <a:bodyPr>
            <a:normAutofit/>
          </a:bodyPr>
          <a:lstStyle/>
          <a:p>
            <a:pPr marL="0" indent="0" hangingPunct="0">
              <a:buNone/>
            </a:pPr>
            <a:r>
              <a:rPr lang="en-GB" sz="2400" b="1" i="1" dirty="0">
                <a:solidFill>
                  <a:srgbClr val="FF0000"/>
                </a:solidFill>
              </a:rPr>
              <a:t>Subject to adaptations and changes</a:t>
            </a:r>
            <a:endParaRPr lang="en-GB" sz="2400" b="1" dirty="0">
              <a:solidFill>
                <a:srgbClr val="FF0000"/>
              </a:solidFill>
            </a:endParaRPr>
          </a:p>
          <a:p>
            <a:pPr marL="0" indent="0" hangingPunct="0">
              <a:buNone/>
            </a:pPr>
            <a:r>
              <a:rPr lang="en-GB" sz="2800" b="1" dirty="0">
                <a:solidFill>
                  <a:srgbClr val="002060"/>
                </a:solidFill>
              </a:rPr>
              <a:t>Week 1: Introduction to Module and Modules Structure  and Overview of Specialisms and Populations. </a:t>
            </a:r>
          </a:p>
          <a:p>
            <a:pPr marL="0" indent="0" hangingPunct="0">
              <a:buNone/>
            </a:pPr>
            <a:r>
              <a:rPr lang="en-GB" sz="2800" b="1" dirty="0">
                <a:solidFill>
                  <a:srgbClr val="002060"/>
                </a:solidFill>
              </a:rPr>
              <a:t>Week 2: RG -  Bereavement, Grief and Ambiguous Loss</a:t>
            </a:r>
          </a:p>
          <a:p>
            <a:pPr marL="0" indent="0" hangingPunct="0">
              <a:buNone/>
            </a:pPr>
            <a:r>
              <a:rPr lang="en-GB" sz="2800" b="1" dirty="0">
                <a:solidFill>
                  <a:srgbClr val="002060"/>
                </a:solidFill>
              </a:rPr>
              <a:t>Week 3: RG -  Transpersonal – Working with Soul – Spirituality </a:t>
            </a:r>
          </a:p>
          <a:p>
            <a:pPr marL="0" indent="0" hangingPunct="0">
              <a:buNone/>
            </a:pPr>
            <a:r>
              <a:rPr lang="en-GB" sz="2800" b="1" dirty="0">
                <a:solidFill>
                  <a:srgbClr val="002060"/>
                </a:solidFill>
              </a:rPr>
              <a:t>Week 4</a:t>
            </a:r>
            <a:r>
              <a:rPr lang="en-GB" sz="2800" b="1" dirty="0">
                <a:solidFill>
                  <a:srgbClr val="002060"/>
                </a:solidFill>
              </a:rPr>
              <a:t>: CS - Creative Processes</a:t>
            </a:r>
            <a:r>
              <a:rPr lang="en-GB" sz="2800" b="1" dirty="0">
                <a:solidFill>
                  <a:srgbClr val="002060"/>
                </a:solidFill>
              </a:rPr>
              <a:t>: Working </a:t>
            </a:r>
            <a:r>
              <a:rPr lang="en-GB" sz="2800" b="1" dirty="0">
                <a:solidFill>
                  <a:srgbClr val="002060"/>
                </a:solidFill>
              </a:rPr>
              <a:t>with children and Adolescents</a:t>
            </a:r>
          </a:p>
          <a:p>
            <a:pPr marL="0" indent="0" hangingPunct="0">
              <a:buNone/>
            </a:pPr>
            <a:endParaRPr lang="en-GB" sz="2400" b="1" dirty="0">
              <a:solidFill>
                <a:schemeClr val="tx2"/>
              </a:solidFill>
            </a:endParaRPr>
          </a:p>
          <a:p>
            <a:pPr marL="0" indent="0" hangingPunct="0">
              <a:buNone/>
            </a:pPr>
            <a:endParaRPr lang="en-GB" sz="2400" b="1" dirty="0">
              <a:solidFill>
                <a:schemeClr val="tx2"/>
              </a:solidFill>
            </a:endParaRPr>
          </a:p>
          <a:p>
            <a:pPr marL="0" indent="0" hangingPunct="0">
              <a:buNone/>
            </a:pPr>
            <a:endParaRPr lang="en-GB" sz="2800" b="1" dirty="0">
              <a:solidFill>
                <a:schemeClr val="tx2"/>
              </a:solidFill>
            </a:endParaRPr>
          </a:p>
          <a:p>
            <a:pPr marL="0" indent="0" hangingPunct="0">
              <a:buNone/>
            </a:pPr>
            <a:endParaRPr lang="en-GB" sz="2800" b="1" dirty="0">
              <a:solidFill>
                <a:schemeClr val="tx2"/>
              </a:solidFill>
            </a:endParaRPr>
          </a:p>
          <a:p>
            <a:pPr marL="0" indent="0" hangingPunct="0">
              <a:buNone/>
            </a:pPr>
            <a:endParaRPr lang="en-GB" sz="2800" b="1" dirty="0">
              <a:solidFill>
                <a:schemeClr val="tx2"/>
              </a:solidFill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851018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solidFill>
                  <a:srgbClr val="002060"/>
                </a:solidFill>
              </a:rPr>
              <a:t>Weekly Planner </a:t>
            </a:r>
            <a:endParaRPr lang="en-GB" b="1" dirty="0">
              <a:solidFill>
                <a:srgbClr val="00206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11424" y="1916832"/>
            <a:ext cx="9832775" cy="4392528"/>
          </a:xfrm>
        </p:spPr>
        <p:txBody>
          <a:bodyPr>
            <a:normAutofit fontScale="77500" lnSpcReduction="20000"/>
          </a:bodyPr>
          <a:lstStyle/>
          <a:p>
            <a:r>
              <a:rPr lang="en-GB" sz="4200" dirty="0" smtClean="0">
                <a:solidFill>
                  <a:srgbClr val="FF0000"/>
                </a:solidFill>
              </a:rPr>
              <a:t>Reading Week of October 26</a:t>
            </a:r>
            <a:r>
              <a:rPr lang="en-GB" sz="4200" baseline="30000" dirty="0" smtClean="0">
                <a:solidFill>
                  <a:srgbClr val="FF0000"/>
                </a:solidFill>
              </a:rPr>
              <a:t>th</a:t>
            </a:r>
            <a:r>
              <a:rPr lang="en-GB" sz="4200" dirty="0" smtClean="0">
                <a:solidFill>
                  <a:srgbClr val="FF0000"/>
                </a:solidFill>
              </a:rPr>
              <a:t>.</a:t>
            </a:r>
          </a:p>
          <a:p>
            <a:endParaRPr lang="en-GB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en-GB" sz="3600" b="1" dirty="0" smtClean="0">
                <a:solidFill>
                  <a:srgbClr val="002060"/>
                </a:solidFill>
              </a:rPr>
              <a:t>Week 5: LRM – Addictions</a:t>
            </a:r>
          </a:p>
          <a:p>
            <a:pPr marL="0" indent="0">
              <a:buNone/>
            </a:pPr>
            <a:r>
              <a:rPr lang="en-GB" sz="3600" b="1" dirty="0" smtClean="0">
                <a:solidFill>
                  <a:srgbClr val="002060"/>
                </a:solidFill>
              </a:rPr>
              <a:t>Week 6: </a:t>
            </a:r>
            <a:r>
              <a:rPr lang="en-GB" sz="3600" b="1" dirty="0" smtClean="0">
                <a:solidFill>
                  <a:srgbClr val="002060"/>
                </a:solidFill>
              </a:rPr>
              <a:t>LRM Race </a:t>
            </a:r>
            <a:r>
              <a:rPr lang="en-GB" sz="3600" b="1" dirty="0" smtClean="0">
                <a:solidFill>
                  <a:srgbClr val="002060"/>
                </a:solidFill>
              </a:rPr>
              <a:t>and Cultural Issues</a:t>
            </a:r>
          </a:p>
          <a:p>
            <a:pPr marL="0" indent="0">
              <a:buNone/>
            </a:pPr>
            <a:r>
              <a:rPr lang="en-GB" sz="3600" b="1" dirty="0" smtClean="0">
                <a:solidFill>
                  <a:srgbClr val="002060"/>
                </a:solidFill>
              </a:rPr>
              <a:t>Week 7: </a:t>
            </a:r>
            <a:r>
              <a:rPr lang="en-GB" sz="3600" b="1" dirty="0" smtClean="0">
                <a:solidFill>
                  <a:srgbClr val="002060"/>
                </a:solidFill>
              </a:rPr>
              <a:t>CS Working </a:t>
            </a:r>
            <a:r>
              <a:rPr lang="en-GB" sz="3600" b="1" dirty="0" smtClean="0">
                <a:solidFill>
                  <a:srgbClr val="002060"/>
                </a:solidFill>
              </a:rPr>
              <a:t>with Trauma</a:t>
            </a:r>
          </a:p>
          <a:p>
            <a:pPr marL="0" indent="0">
              <a:buNone/>
            </a:pPr>
            <a:r>
              <a:rPr lang="en-GB" sz="3600" b="1" dirty="0" smtClean="0">
                <a:solidFill>
                  <a:srgbClr val="002060"/>
                </a:solidFill>
              </a:rPr>
              <a:t>Week 8: Student Choice presentations</a:t>
            </a:r>
          </a:p>
          <a:p>
            <a:pPr marL="0" indent="0">
              <a:buNone/>
            </a:pPr>
            <a:r>
              <a:rPr lang="en-GB" sz="3600" b="1" dirty="0" smtClean="0">
                <a:solidFill>
                  <a:srgbClr val="002060"/>
                </a:solidFill>
              </a:rPr>
              <a:t>Week 9: LRM – Eating Distress</a:t>
            </a:r>
          </a:p>
          <a:p>
            <a:pPr marL="0" indent="0">
              <a:buNone/>
            </a:pPr>
            <a:r>
              <a:rPr lang="en-GB" sz="3600" b="1" dirty="0" smtClean="0">
                <a:solidFill>
                  <a:srgbClr val="002060"/>
                </a:solidFill>
              </a:rPr>
              <a:t>Week 10</a:t>
            </a:r>
            <a:r>
              <a:rPr lang="en-GB" sz="3600" b="1" dirty="0" smtClean="0">
                <a:solidFill>
                  <a:srgbClr val="002060"/>
                </a:solidFill>
              </a:rPr>
              <a:t>: Student </a:t>
            </a:r>
            <a:r>
              <a:rPr lang="en-GB" sz="3600" b="1" dirty="0" smtClean="0">
                <a:solidFill>
                  <a:srgbClr val="002060"/>
                </a:solidFill>
              </a:rPr>
              <a:t>Choice Presentations </a:t>
            </a:r>
            <a:endParaRPr lang="en-GB" sz="3600" b="1" dirty="0">
              <a:solidFill>
                <a:srgbClr val="002060"/>
              </a:solidFill>
            </a:endParaRPr>
          </a:p>
          <a:p>
            <a:pPr marL="0" indent="0">
              <a:buNone/>
            </a:pPr>
            <a:r>
              <a:rPr lang="en-GB" sz="3600" b="1" dirty="0" smtClean="0">
                <a:solidFill>
                  <a:srgbClr val="002060"/>
                </a:solidFill>
              </a:rPr>
              <a:t> 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91212049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800" b="1" dirty="0" smtClean="0">
                <a:solidFill>
                  <a:srgbClr val="002060"/>
                </a:solidFill>
              </a:rPr>
              <a:t>Assessments</a:t>
            </a:r>
            <a:r>
              <a:rPr lang="en-GB" sz="4800" dirty="0" smtClean="0">
                <a:solidFill>
                  <a:srgbClr val="002060"/>
                </a:solidFill>
              </a:rPr>
              <a:t> </a:t>
            </a:r>
            <a:r>
              <a:rPr lang="en-GB" sz="4800" i="1" dirty="0" smtClean="0">
                <a:solidFill>
                  <a:srgbClr val="002060"/>
                </a:solidFill>
              </a:rPr>
              <a:t>(subject to External approval</a:t>
            </a:r>
            <a:r>
              <a:rPr lang="en-GB" i="1" dirty="0" smtClean="0">
                <a:solidFill>
                  <a:srgbClr val="002060"/>
                </a:solidFill>
              </a:rPr>
              <a:t>)</a:t>
            </a:r>
            <a:r>
              <a:rPr lang="en-GB" dirty="0" smtClean="0">
                <a:solidFill>
                  <a:srgbClr val="002060"/>
                </a:solidFill>
              </a:rPr>
              <a:t> </a:t>
            </a:r>
            <a:endParaRPr lang="en-GB" dirty="0">
              <a:solidFill>
                <a:srgbClr val="00206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9416" y="2286000"/>
            <a:ext cx="10513168" cy="4023360"/>
          </a:xfrm>
        </p:spPr>
        <p:txBody>
          <a:bodyPr>
            <a:normAutofit/>
          </a:bodyPr>
          <a:lstStyle/>
          <a:p>
            <a:r>
              <a:rPr lang="en-GB" b="1" dirty="0" smtClean="0">
                <a:solidFill>
                  <a:srgbClr val="FF0000"/>
                </a:solidFill>
              </a:rPr>
              <a:t>(Please review the assessment </a:t>
            </a:r>
            <a:r>
              <a:rPr lang="en-GB" b="1" dirty="0" err="1" smtClean="0">
                <a:solidFill>
                  <a:srgbClr val="FF0000"/>
                </a:solidFill>
              </a:rPr>
              <a:t>profoma</a:t>
            </a:r>
            <a:r>
              <a:rPr lang="en-GB" b="1" dirty="0" smtClean="0">
                <a:solidFill>
                  <a:srgbClr val="FF0000"/>
                </a:solidFill>
              </a:rPr>
              <a:t> that will be available </a:t>
            </a:r>
            <a:r>
              <a:rPr lang="en-GB" b="1" dirty="0">
                <a:solidFill>
                  <a:srgbClr val="FF0000"/>
                </a:solidFill>
              </a:rPr>
              <a:t>on </a:t>
            </a:r>
            <a:r>
              <a:rPr lang="en-GB" b="1" dirty="0" smtClean="0">
                <a:solidFill>
                  <a:srgbClr val="FF0000"/>
                </a:solidFill>
              </a:rPr>
              <a:t>moodle)</a:t>
            </a:r>
            <a:endParaRPr lang="en-GB" b="1" dirty="0">
              <a:solidFill>
                <a:srgbClr val="FF0000"/>
              </a:solidFill>
            </a:endParaRPr>
          </a:p>
          <a:p>
            <a:r>
              <a:rPr lang="en-GB" b="1" dirty="0">
                <a:solidFill>
                  <a:srgbClr val="002060"/>
                </a:solidFill>
              </a:rPr>
              <a:t>Assessment Component 1: 75</a:t>
            </a:r>
            <a:r>
              <a:rPr lang="en-GB" b="1" dirty="0" smtClean="0">
                <a:solidFill>
                  <a:srgbClr val="002060"/>
                </a:solidFill>
              </a:rPr>
              <a:t>% (Last week in January) </a:t>
            </a:r>
            <a:endParaRPr lang="en-GB" b="1" dirty="0">
              <a:solidFill>
                <a:srgbClr val="002060"/>
              </a:solidFill>
            </a:endParaRPr>
          </a:p>
          <a:p>
            <a:r>
              <a:rPr lang="en-GB" dirty="0">
                <a:solidFill>
                  <a:srgbClr val="002060"/>
                </a:solidFill>
              </a:rPr>
              <a:t>Coursework assessment: </a:t>
            </a:r>
            <a:r>
              <a:rPr lang="en-GB" dirty="0" smtClean="0">
                <a:solidFill>
                  <a:srgbClr val="002060"/>
                </a:solidFill>
              </a:rPr>
              <a:t>REPORT FORMAT (6000 </a:t>
            </a:r>
            <a:r>
              <a:rPr lang="en-GB" dirty="0">
                <a:solidFill>
                  <a:srgbClr val="002060"/>
                </a:solidFill>
              </a:rPr>
              <a:t>words)</a:t>
            </a:r>
          </a:p>
          <a:p>
            <a:r>
              <a:rPr lang="en-GB" dirty="0" smtClean="0">
                <a:solidFill>
                  <a:srgbClr val="002060"/>
                </a:solidFill>
              </a:rPr>
              <a:t>Critically </a:t>
            </a:r>
            <a:r>
              <a:rPr lang="en-GB" dirty="0">
                <a:solidFill>
                  <a:srgbClr val="002060"/>
                </a:solidFill>
              </a:rPr>
              <a:t>evaluate a presenting issue and a client population with reference to current </a:t>
            </a:r>
            <a:r>
              <a:rPr lang="en-GB" dirty="0" smtClean="0">
                <a:solidFill>
                  <a:srgbClr val="002060"/>
                </a:solidFill>
              </a:rPr>
              <a:t>theory, research </a:t>
            </a:r>
            <a:r>
              <a:rPr lang="en-GB" dirty="0">
                <a:solidFill>
                  <a:srgbClr val="002060"/>
                </a:solidFill>
              </a:rPr>
              <a:t>and practice.</a:t>
            </a:r>
          </a:p>
          <a:p>
            <a:r>
              <a:rPr lang="en-GB" b="1" dirty="0">
                <a:solidFill>
                  <a:srgbClr val="002060"/>
                </a:solidFill>
              </a:rPr>
              <a:t>Assessment Component 2: 25</a:t>
            </a:r>
            <a:r>
              <a:rPr lang="en-GB" b="1" dirty="0" smtClean="0">
                <a:solidFill>
                  <a:srgbClr val="002060"/>
                </a:solidFill>
              </a:rPr>
              <a:t>% (Presentations begin in end of February) </a:t>
            </a:r>
            <a:endParaRPr lang="en-GB" b="1" dirty="0">
              <a:solidFill>
                <a:srgbClr val="002060"/>
              </a:solidFill>
            </a:endParaRPr>
          </a:p>
          <a:p>
            <a:r>
              <a:rPr lang="en-GB" dirty="0">
                <a:solidFill>
                  <a:srgbClr val="002060"/>
                </a:solidFill>
              </a:rPr>
              <a:t>Oral Presentation: (20 minutes</a:t>
            </a:r>
            <a:r>
              <a:rPr lang="en-GB" dirty="0" smtClean="0">
                <a:solidFill>
                  <a:srgbClr val="002060"/>
                </a:solidFill>
              </a:rPr>
              <a:t>) </a:t>
            </a:r>
          </a:p>
          <a:p>
            <a:r>
              <a:rPr lang="en-GB" dirty="0" smtClean="0">
                <a:solidFill>
                  <a:srgbClr val="002060"/>
                </a:solidFill>
              </a:rPr>
              <a:t>Lead </a:t>
            </a:r>
            <a:r>
              <a:rPr lang="en-GB" dirty="0">
                <a:solidFill>
                  <a:srgbClr val="002060"/>
                </a:solidFill>
              </a:rPr>
              <a:t>a peer group seminar critically analysing an ethical dilemma.</a:t>
            </a:r>
          </a:p>
        </p:txBody>
      </p:sp>
    </p:spTree>
    <p:extLst>
      <p:ext uri="{BB962C8B-B14F-4D97-AF65-F5344CB8AC3E}">
        <p14:creationId xmlns:p14="http://schemas.microsoft.com/office/powerpoint/2010/main" val="278528229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4000" b="1" dirty="0" smtClean="0">
                <a:solidFill>
                  <a:srgbClr val="002060"/>
                </a:solidFill>
              </a:rPr>
              <a:t>Assessment 1:  Report Format to consider</a:t>
            </a:r>
            <a:endParaRPr lang="en-GB" sz="4000" b="1" i="1" dirty="0">
              <a:solidFill>
                <a:srgbClr val="00206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q"/>
            </a:pPr>
            <a:r>
              <a:rPr lang="en-GB" sz="3200" b="1" dirty="0" smtClean="0">
                <a:solidFill>
                  <a:srgbClr val="002060"/>
                </a:solidFill>
              </a:rPr>
              <a:t>Current Currency within the presenting issues/population</a:t>
            </a:r>
            <a:r>
              <a:rPr lang="en-GB" sz="3200" dirty="0" smtClean="0">
                <a:solidFill>
                  <a:srgbClr val="002060"/>
                </a:solidFill>
              </a:rPr>
              <a:t>– </a:t>
            </a:r>
            <a:r>
              <a:rPr lang="en-GB" sz="3200" i="1" dirty="0">
                <a:solidFill>
                  <a:srgbClr val="002060"/>
                </a:solidFill>
              </a:rPr>
              <a:t>includes current research, government doc, other literature.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3200" b="1" dirty="0" smtClean="0">
                <a:solidFill>
                  <a:srgbClr val="002060"/>
                </a:solidFill>
              </a:rPr>
              <a:t>Theoretical Approaches/interventions that address the specialism/population </a:t>
            </a:r>
            <a:r>
              <a:rPr lang="en-GB" sz="3200" dirty="0" smtClean="0">
                <a:solidFill>
                  <a:srgbClr val="002060"/>
                </a:solidFill>
              </a:rPr>
              <a:t>– </a:t>
            </a:r>
            <a:r>
              <a:rPr lang="en-GB" sz="3200" i="1" dirty="0">
                <a:solidFill>
                  <a:srgbClr val="002060"/>
                </a:solidFill>
              </a:rPr>
              <a:t>Practice Based or Evidence-based</a:t>
            </a:r>
            <a:endParaRPr lang="en-GB" sz="3200" i="1" dirty="0">
              <a:solidFill>
                <a:srgbClr val="002060"/>
              </a:solidFill>
            </a:endParaRPr>
          </a:p>
          <a:p>
            <a:pPr>
              <a:buFont typeface="Wingdings" panose="05000000000000000000" pitchFamily="2" charset="2"/>
              <a:buChar char="q"/>
            </a:pPr>
            <a:r>
              <a:rPr lang="en-GB" sz="3200" b="1" dirty="0" smtClean="0">
                <a:solidFill>
                  <a:srgbClr val="002060"/>
                </a:solidFill>
              </a:rPr>
              <a:t>Ethical Considerations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3200" b="1" dirty="0" smtClean="0">
                <a:solidFill>
                  <a:srgbClr val="002060"/>
                </a:solidFill>
              </a:rPr>
              <a:t>Recommendations/Implications</a:t>
            </a:r>
            <a:r>
              <a:rPr lang="en-GB" sz="3200" dirty="0" smtClean="0">
                <a:solidFill>
                  <a:srgbClr val="002060"/>
                </a:solidFill>
              </a:rPr>
              <a:t> </a:t>
            </a:r>
            <a:endParaRPr lang="en-GB" sz="3200" dirty="0">
              <a:solidFill>
                <a:srgbClr val="002060"/>
              </a:solidFill>
            </a:endParaRPr>
          </a:p>
          <a:p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5107767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>
                <a:solidFill>
                  <a:srgbClr val="002060"/>
                </a:solidFill>
              </a:rPr>
              <a:t>Student </a:t>
            </a:r>
            <a:r>
              <a:rPr lang="en-GB" dirty="0" smtClean="0">
                <a:solidFill>
                  <a:srgbClr val="002060"/>
                </a:solidFill>
              </a:rPr>
              <a:t>Choice - Examples</a:t>
            </a:r>
            <a:endParaRPr lang="en-GB" dirty="0">
              <a:solidFill>
                <a:srgbClr val="00206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b="1" dirty="0" smtClean="0">
                <a:solidFill>
                  <a:srgbClr val="002060"/>
                </a:solidFill>
              </a:rPr>
              <a:t>Presenting Issues – </a:t>
            </a:r>
            <a:endParaRPr lang="en-GB" i="1" dirty="0" smtClean="0">
              <a:solidFill>
                <a:srgbClr val="002060"/>
              </a:solidFill>
            </a:endParaRPr>
          </a:p>
          <a:p>
            <a:r>
              <a:rPr lang="en-GB" i="1" dirty="0" smtClean="0">
                <a:solidFill>
                  <a:srgbClr val="002060"/>
                </a:solidFill>
              </a:rPr>
              <a:t>Shame </a:t>
            </a:r>
          </a:p>
          <a:p>
            <a:r>
              <a:rPr lang="en-GB" i="1" dirty="0" smtClean="0">
                <a:solidFill>
                  <a:srgbClr val="002060"/>
                </a:solidFill>
              </a:rPr>
              <a:t>Sexuality</a:t>
            </a:r>
            <a:endParaRPr lang="en-GB" i="1" dirty="0">
              <a:solidFill>
                <a:srgbClr val="002060"/>
              </a:solidFill>
            </a:endParaRPr>
          </a:p>
          <a:p>
            <a:r>
              <a:rPr lang="en-GB" i="1" dirty="0" smtClean="0">
                <a:solidFill>
                  <a:srgbClr val="002060"/>
                </a:solidFill>
              </a:rPr>
              <a:t>Narcissism</a:t>
            </a:r>
            <a:endParaRPr lang="en-GB" i="1" dirty="0">
              <a:solidFill>
                <a:srgbClr val="002060"/>
              </a:solidFill>
            </a:endParaRPr>
          </a:p>
          <a:p>
            <a:r>
              <a:rPr lang="en-GB" i="1" dirty="0" smtClean="0">
                <a:solidFill>
                  <a:srgbClr val="002060"/>
                </a:solidFill>
              </a:rPr>
              <a:t>Gender </a:t>
            </a:r>
            <a:endParaRPr lang="en-GB" i="1" dirty="0">
              <a:solidFill>
                <a:srgbClr val="002060"/>
              </a:solidFill>
            </a:endParaRPr>
          </a:p>
          <a:p>
            <a:r>
              <a:rPr lang="en-GB" i="1" dirty="0" smtClean="0">
                <a:solidFill>
                  <a:srgbClr val="002060"/>
                </a:solidFill>
              </a:rPr>
              <a:t>Loneliness</a:t>
            </a:r>
            <a:endParaRPr lang="en-GB" i="1" dirty="0">
              <a:solidFill>
                <a:srgbClr val="002060"/>
              </a:solidFill>
            </a:endParaRPr>
          </a:p>
          <a:p>
            <a:r>
              <a:rPr lang="en-GB" i="1" dirty="0" smtClean="0">
                <a:solidFill>
                  <a:srgbClr val="002060"/>
                </a:solidFill>
              </a:rPr>
              <a:t>Fertility </a:t>
            </a:r>
            <a:r>
              <a:rPr lang="en-GB" i="1" dirty="0">
                <a:solidFill>
                  <a:srgbClr val="002060"/>
                </a:solidFill>
              </a:rPr>
              <a:t>issue</a:t>
            </a:r>
          </a:p>
          <a:p>
            <a:r>
              <a:rPr lang="en-GB" i="1" dirty="0" smtClean="0">
                <a:solidFill>
                  <a:srgbClr val="002060"/>
                </a:solidFill>
              </a:rPr>
              <a:t>Eating Disorders</a:t>
            </a:r>
          </a:p>
          <a:p>
            <a:r>
              <a:rPr lang="en-GB" i="1" dirty="0" smtClean="0">
                <a:solidFill>
                  <a:srgbClr val="002060"/>
                </a:solidFill>
              </a:rPr>
              <a:t>Self harm/Suicide</a:t>
            </a:r>
            <a:endParaRPr lang="en-GB" i="1" dirty="0">
              <a:solidFill>
                <a:srgbClr val="002060"/>
              </a:solidFill>
            </a:endParaRPr>
          </a:p>
          <a:p>
            <a:pPr marL="0" indent="0">
              <a:buNone/>
            </a:pPr>
            <a:endParaRPr lang="en-GB" b="1" dirty="0">
              <a:solidFill>
                <a:srgbClr val="002060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b="1" dirty="0" smtClean="0">
                <a:solidFill>
                  <a:srgbClr val="002060"/>
                </a:solidFill>
              </a:rPr>
              <a:t>Populations -  </a:t>
            </a:r>
          </a:p>
          <a:p>
            <a:pPr marL="0" indent="0">
              <a:buNone/>
            </a:pPr>
            <a:endParaRPr lang="en-GB" b="1" dirty="0" smtClean="0">
              <a:solidFill>
                <a:srgbClr val="002060"/>
              </a:solidFill>
            </a:endParaRPr>
          </a:p>
          <a:p>
            <a:pPr marL="0" indent="0">
              <a:buNone/>
            </a:pPr>
            <a:r>
              <a:rPr lang="en-GB" i="1" dirty="0" smtClean="0">
                <a:solidFill>
                  <a:srgbClr val="002060"/>
                </a:solidFill>
              </a:rPr>
              <a:t>LGBTQ community </a:t>
            </a:r>
          </a:p>
          <a:p>
            <a:pPr marL="0" indent="0">
              <a:buNone/>
            </a:pPr>
            <a:r>
              <a:rPr lang="en-GB" i="1" dirty="0" smtClean="0">
                <a:solidFill>
                  <a:srgbClr val="002060"/>
                </a:solidFill>
              </a:rPr>
              <a:t>Older Person</a:t>
            </a:r>
          </a:p>
          <a:p>
            <a:pPr marL="0" indent="0">
              <a:buNone/>
            </a:pPr>
            <a:r>
              <a:rPr lang="en-GB" i="1" dirty="0" smtClean="0">
                <a:solidFill>
                  <a:srgbClr val="002060"/>
                </a:solidFill>
              </a:rPr>
              <a:t>Asylum/Refugee</a:t>
            </a:r>
          </a:p>
          <a:p>
            <a:pPr marL="0" indent="0">
              <a:buNone/>
            </a:pPr>
            <a:r>
              <a:rPr lang="en-GB" i="1" dirty="0" smtClean="0">
                <a:solidFill>
                  <a:srgbClr val="002060"/>
                </a:solidFill>
              </a:rPr>
              <a:t>Prisoners- </a:t>
            </a:r>
          </a:p>
          <a:p>
            <a:pPr marL="0" indent="0">
              <a:buNone/>
            </a:pPr>
            <a:r>
              <a:rPr lang="en-GB" i="1" dirty="0" smtClean="0">
                <a:solidFill>
                  <a:srgbClr val="002060"/>
                </a:solidFill>
              </a:rPr>
              <a:t>Other</a:t>
            </a:r>
          </a:p>
          <a:p>
            <a:pPr marL="0" indent="0">
              <a:buNone/>
            </a:pPr>
            <a:r>
              <a:rPr lang="en-GB" i="1" dirty="0" smtClean="0">
                <a:solidFill>
                  <a:srgbClr val="002060"/>
                </a:solidFill>
              </a:rPr>
              <a:t>Working with relationships</a:t>
            </a:r>
          </a:p>
          <a:p>
            <a:pPr marL="0" indent="0">
              <a:buNone/>
            </a:pPr>
            <a:r>
              <a:rPr lang="en-GB" i="1" dirty="0" smtClean="0">
                <a:solidFill>
                  <a:srgbClr val="002060"/>
                </a:solidFill>
              </a:rPr>
              <a:t>homelessness </a:t>
            </a:r>
          </a:p>
          <a:p>
            <a:pPr marL="0" indent="0">
              <a:buNone/>
            </a:pPr>
            <a:endParaRPr lang="en-GB" b="1" dirty="0">
              <a:solidFill>
                <a:schemeClr val="tx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253063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rgbClr val="002060"/>
                </a:solidFill>
              </a:rPr>
              <a:t>Identifying Theoretical Model</a:t>
            </a:r>
            <a:endParaRPr lang="en-GB" dirty="0">
              <a:solidFill>
                <a:srgbClr val="00206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5400" dirty="0" smtClean="0">
                <a:solidFill>
                  <a:srgbClr val="002060"/>
                </a:solidFill>
              </a:rPr>
              <a:t>How would you describe your current way of working? </a:t>
            </a:r>
          </a:p>
          <a:p>
            <a:endParaRPr lang="en-GB" dirty="0" smtClean="0">
              <a:solidFill>
                <a:srgbClr val="002060"/>
              </a:solidFill>
            </a:endParaRPr>
          </a:p>
          <a:p>
            <a:endParaRPr lang="en-GB" dirty="0" smtClean="0">
              <a:solidFill>
                <a:srgbClr val="002060"/>
              </a:solidFill>
            </a:endParaRPr>
          </a:p>
          <a:p>
            <a:endParaRPr lang="en-GB" dirty="0" smtClean="0">
              <a:solidFill>
                <a:srgbClr val="002060"/>
              </a:solidFill>
            </a:endParaRPr>
          </a:p>
          <a:p>
            <a:pPr marL="0" indent="0">
              <a:buNone/>
            </a:pPr>
            <a:endParaRPr lang="en-GB" dirty="0" smtClean="0">
              <a:solidFill>
                <a:srgbClr val="002060"/>
              </a:solidFill>
            </a:endParaRPr>
          </a:p>
          <a:p>
            <a:pPr marL="0" indent="0">
              <a:buNone/>
            </a:pPr>
            <a:endParaRPr lang="en-GB" dirty="0" smtClean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708949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rgbClr val="002060"/>
                </a:solidFill>
              </a:rPr>
              <a:t>Online resource List (</a:t>
            </a:r>
            <a:r>
              <a:rPr lang="en-GB" dirty="0" err="1" smtClean="0">
                <a:solidFill>
                  <a:srgbClr val="002060"/>
                </a:solidFill>
              </a:rPr>
              <a:t>Leganto</a:t>
            </a:r>
            <a:r>
              <a:rPr lang="en-GB" dirty="0" smtClean="0">
                <a:solidFill>
                  <a:srgbClr val="002060"/>
                </a:solidFill>
              </a:rPr>
              <a:t>) </a:t>
            </a:r>
            <a:endParaRPr lang="en-GB" dirty="0">
              <a:solidFill>
                <a:srgbClr val="00206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3600" dirty="0">
                <a:solidFill>
                  <a:srgbClr val="002060"/>
                </a:solidFill>
              </a:rPr>
              <a:t>Available on Moodle (</a:t>
            </a:r>
            <a:r>
              <a:rPr lang="en-GB" sz="3600" i="1" dirty="0">
                <a:solidFill>
                  <a:srgbClr val="002060"/>
                </a:solidFill>
              </a:rPr>
              <a:t>please go to your Moodle Page) </a:t>
            </a:r>
          </a:p>
          <a:p>
            <a:r>
              <a:rPr lang="en-GB" sz="3600" dirty="0">
                <a:solidFill>
                  <a:srgbClr val="002060"/>
                </a:solidFill>
              </a:rPr>
              <a:t>Provides you with easy access to the see the resources that are being recommend for you to review.</a:t>
            </a:r>
          </a:p>
          <a:p>
            <a:r>
              <a:rPr lang="en-GB" sz="3600" dirty="0">
                <a:solidFill>
                  <a:srgbClr val="002060"/>
                </a:solidFill>
              </a:rPr>
              <a:t>Both online resources and books that are available through Click and Collect via the Library.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1618895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rgbClr val="002060"/>
                </a:solidFill>
              </a:rPr>
              <a:t>Semester Two</a:t>
            </a:r>
            <a:endParaRPr lang="en-GB" dirty="0">
              <a:solidFill>
                <a:srgbClr val="00206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24128" y="2348880"/>
            <a:ext cx="9720071" cy="402336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3600" b="1" dirty="0">
                <a:solidFill>
                  <a:srgbClr val="002060"/>
                </a:solidFill>
              </a:rPr>
              <a:t>Review of BACP Ethical Framework &amp; Data Protection Act 2018</a:t>
            </a:r>
            <a:endParaRPr lang="en-GB" sz="3600" dirty="0">
              <a:solidFill>
                <a:srgbClr val="002060"/>
              </a:solidFill>
            </a:endParaRPr>
          </a:p>
          <a:p>
            <a:pPr marL="0" indent="0">
              <a:buNone/>
            </a:pPr>
            <a:r>
              <a:rPr lang="en-GB" sz="3600" dirty="0">
                <a:solidFill>
                  <a:srgbClr val="002060"/>
                </a:solidFill>
              </a:rPr>
              <a:t>Exploring the BACP Ethics Hub</a:t>
            </a:r>
          </a:p>
          <a:p>
            <a:pPr marL="0" indent="0">
              <a:buNone/>
            </a:pPr>
            <a:r>
              <a:rPr lang="en-GB" sz="3600" dirty="0">
                <a:solidFill>
                  <a:srgbClr val="002060"/>
                </a:solidFill>
              </a:rPr>
              <a:t>Why </a:t>
            </a:r>
            <a:r>
              <a:rPr lang="en-GB" sz="3600" dirty="0" smtClean="0">
                <a:solidFill>
                  <a:srgbClr val="002060"/>
                </a:solidFill>
              </a:rPr>
              <a:t>do we </a:t>
            </a:r>
            <a:r>
              <a:rPr lang="en-GB" sz="3600" dirty="0">
                <a:solidFill>
                  <a:srgbClr val="002060"/>
                </a:solidFill>
              </a:rPr>
              <a:t>need to consider ethics</a:t>
            </a:r>
            <a:r>
              <a:rPr lang="en-GB" sz="3600" dirty="0" smtClean="0">
                <a:solidFill>
                  <a:srgbClr val="002060"/>
                </a:solidFill>
              </a:rPr>
              <a:t>?, or </a:t>
            </a:r>
            <a:r>
              <a:rPr lang="en-GB" sz="3600" dirty="0">
                <a:solidFill>
                  <a:srgbClr val="002060"/>
                </a:solidFill>
              </a:rPr>
              <a:t>be guided by an ethical framework? </a:t>
            </a:r>
            <a:endParaRPr lang="en-GB" sz="3600" dirty="0" smtClean="0">
              <a:solidFill>
                <a:srgbClr val="002060"/>
              </a:solidFill>
            </a:endParaRPr>
          </a:p>
          <a:p>
            <a:pPr marL="0" indent="0">
              <a:buNone/>
            </a:pPr>
            <a:r>
              <a:rPr lang="en-GB" sz="3600" dirty="0" smtClean="0">
                <a:solidFill>
                  <a:srgbClr val="002060"/>
                </a:solidFill>
              </a:rPr>
              <a:t>Ethical decision making process</a:t>
            </a:r>
          </a:p>
          <a:p>
            <a:pPr marL="0" indent="0">
              <a:buNone/>
            </a:pPr>
            <a:r>
              <a:rPr lang="en-GB" sz="3600" dirty="0" smtClean="0">
                <a:solidFill>
                  <a:srgbClr val="002060"/>
                </a:solidFill>
              </a:rPr>
              <a:t>Examples of dilemmas </a:t>
            </a:r>
            <a:endParaRPr lang="en-GB" sz="36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577124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ntegral">
  <a:themeElements>
    <a:clrScheme name="Integral">
      <a:dk1>
        <a:srgbClr val="2E2B21"/>
      </a:dk1>
      <a:lt1>
        <a:srgbClr val="FFFFFF"/>
      </a:lt1>
      <a:dk2>
        <a:srgbClr val="605B4F"/>
      </a:dk2>
      <a:lt2>
        <a:srgbClr val="D8D6BE"/>
      </a:lt2>
      <a:accent1>
        <a:srgbClr val="A9A57C"/>
      </a:accent1>
      <a:accent2>
        <a:srgbClr val="9CBEBD"/>
      </a:accent2>
      <a:accent3>
        <a:srgbClr val="D2CB6C"/>
      </a:accent3>
      <a:accent4>
        <a:srgbClr val="95A39D"/>
      </a:accent4>
      <a:accent5>
        <a:srgbClr val="C89F5D"/>
      </a:accent5>
      <a:accent6>
        <a:srgbClr val="B1A089"/>
      </a:accent6>
      <a:hlink>
        <a:srgbClr val="D25814"/>
      </a:hlink>
      <a:folHlink>
        <a:srgbClr val="849A0A"/>
      </a:folHlink>
    </a:clrScheme>
    <a:fontScheme name="Integral">
      <a:majorFont>
        <a:latin typeface="Tw Cen MT Condensed" panose="020B06060201040202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Integral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atMod val="100000"/>
                <a:lumMod val="100000"/>
              </a:schemeClr>
            </a:gs>
            <a:gs pos="100000">
              <a:schemeClr val="phClr">
                <a:tint val="61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tint val="100000"/>
                <a:shade val="85000"/>
                <a:satMod val="100000"/>
                <a:lumMod val="100000"/>
              </a:schemeClr>
            </a:gs>
            <a:gs pos="100000">
              <a:schemeClr val="phClr">
                <a:tint val="90000"/>
                <a:shade val="100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2700" dir="5400000" algn="ctr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76200" dist="25400" dir="5400000" algn="ct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contourW="12700" prstMaterial="flat">
            <a:bevelT w="38100" h="44450" prst="angle"/>
            <a:contourClr>
              <a:schemeClr val="phClr">
                <a:shade val="35000"/>
                <a:satMod val="160000"/>
              </a:schemeClr>
            </a:contourClr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98000"/>
              </a:schemeClr>
              <a:schemeClr val="phClr">
                <a:shade val="89000"/>
                <a:satMod val="145000"/>
              </a:schemeClr>
            </a:duotone>
          </a:blip>
          <a:tile tx="0" ty="0" sx="32000" sy="32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tint val="98000"/>
              </a:schemeClr>
              <a:schemeClr val="phClr">
                <a:shade val="95000"/>
              </a:schemeClr>
            </a:duotone>
          </a:blip>
          <a:tile tx="0" ty="0" sx="32000" sy="32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ntegral" id="{3577F8C9-A904-41D8-97D2-FD898F53F20E}" vid="{090DCB5F-146D-478A-852A-34B16FE9F3A8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f8039966a2f44929d0bef3cb2e66d0ad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0a3236c5ed4f32c16b2580252137c093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</SharedWithUsers>
  </documentManagement>
</p:properties>
</file>

<file path=customXml/itemProps1.xml><?xml version="1.0" encoding="utf-8"?>
<ds:datastoreItem xmlns:ds="http://schemas.openxmlformats.org/officeDocument/2006/customXml" ds:itemID="{18201FB3-9FE8-43FF-91C2-36F66CFA5A0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5FC5585-51CA-4C4C-9028-AEC8FAD67B8B}">
  <ds:schemaRefs>
    <ds:schemaRef ds:uri="http://purl.org/dc/terms/"/>
    <ds:schemaRef ds:uri="http://schemas.openxmlformats.org/package/2006/metadata/core-properties"/>
    <ds:schemaRef ds:uri="http://schemas.microsoft.com/office/2006/documentManagement/types"/>
    <ds:schemaRef ds:uri="http://schemas.microsoft.com/office/infopath/2007/PartnerControls"/>
    <ds:schemaRef ds:uri="http://purl.org/dc/elements/1.1/"/>
    <ds:schemaRef ds:uri="http://schemas.microsoft.com/office/2006/metadata/properties"/>
    <ds:schemaRef ds:uri="303dbf9b-b85b-46a0-94f1-894078c07ecd"/>
    <ds:schemaRef ds:uri="http://www.w3.org/XML/1998/namespace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Integral</Template>
  <TotalTime>4845</TotalTime>
  <Words>644</Words>
  <Application>Microsoft Office PowerPoint</Application>
  <PresentationFormat>Widescreen</PresentationFormat>
  <Paragraphs>107</Paragraphs>
  <Slides>14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1" baseType="lpstr">
      <vt:lpstr>Arial</vt:lpstr>
      <vt:lpstr>Calibri</vt:lpstr>
      <vt:lpstr>Tw Cen MT</vt:lpstr>
      <vt:lpstr>Tw Cen MT Condensed</vt:lpstr>
      <vt:lpstr>Wingdings</vt:lpstr>
      <vt:lpstr>Wingdings 3</vt:lpstr>
      <vt:lpstr>Integral</vt:lpstr>
      <vt:lpstr> Week One: Introduction  ECHC 6001 Counselling specialisms and Populations </vt:lpstr>
      <vt:lpstr>Aims for Today</vt:lpstr>
      <vt:lpstr>Module expectations </vt:lpstr>
      <vt:lpstr>Online delivery </vt:lpstr>
      <vt:lpstr>Module Aims</vt:lpstr>
      <vt:lpstr>Module Learning Outcomes:</vt:lpstr>
      <vt:lpstr>Module Content – Weekly Planner</vt:lpstr>
      <vt:lpstr>Weekly Planner </vt:lpstr>
      <vt:lpstr>Assessments (subject to External approval) </vt:lpstr>
      <vt:lpstr>Assessment 1:  Report Format to consider</vt:lpstr>
      <vt:lpstr>Student Choice - Examples</vt:lpstr>
      <vt:lpstr>Identifying Theoretical Model</vt:lpstr>
      <vt:lpstr>Online resource List (Leganto) </vt:lpstr>
      <vt:lpstr>Semester Two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Ruth Groff</cp:lastModifiedBy>
  <cp:revision>82</cp:revision>
  <dcterms:created xsi:type="dcterms:W3CDTF">2015-04-14T15:21:28Z</dcterms:created>
  <dcterms:modified xsi:type="dcterms:W3CDTF">2020-09-27T16:51:25Z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