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3" r:id="rId3"/>
    <p:sldId id="257" r:id="rId4"/>
    <p:sldId id="258" r:id="rId5"/>
    <p:sldId id="259" r:id="rId6"/>
    <p:sldId id="262" r:id="rId7"/>
    <p:sldId id="265" r:id="rId8"/>
    <p:sldId id="266"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5"/>
  </p:normalViewPr>
  <p:slideViewPr>
    <p:cSldViewPr snapToGrid="0" snapToObjects="1">
      <p:cViewPr varScale="1">
        <p:scale>
          <a:sx n="53" d="100"/>
          <a:sy n="53" d="100"/>
        </p:scale>
        <p:origin x="200" y="1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28DDA-C563-174E-8594-8DF4FEAC6A7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69A1534-E3BA-C74F-B170-3C3580EA96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F95707B-FC4E-574F-8773-5486F43E2590}"/>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5" name="Footer Placeholder 4">
            <a:extLst>
              <a:ext uri="{FF2B5EF4-FFF2-40B4-BE49-F238E27FC236}">
                <a16:creationId xmlns:a16="http://schemas.microsoft.com/office/drawing/2014/main" id="{D178DFF3-D1ED-8B48-887B-0F1ED51FF3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FCA69D-BD1E-C14A-8A19-4AFD0C10087E}"/>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1370551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DDD0F-E82C-1541-A52C-B280C3DD894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A1A2B0-A958-6C40-95B9-4B298D7AE63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235877-2F09-8841-B79E-62C4BC8177DB}"/>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5" name="Footer Placeholder 4">
            <a:extLst>
              <a:ext uri="{FF2B5EF4-FFF2-40B4-BE49-F238E27FC236}">
                <a16:creationId xmlns:a16="http://schemas.microsoft.com/office/drawing/2014/main" id="{678F506D-5805-6546-A15F-A05F728E2C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6D19A3-C69C-AB47-A1DA-DB8BA20352C2}"/>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1870382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70E9C-2D38-804D-B3DE-6E0258801B0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FF6391C-3CA9-6240-A619-5A29AE0E57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FC32045-7632-544C-A886-E62388F4E065}"/>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5" name="Footer Placeholder 4">
            <a:extLst>
              <a:ext uri="{FF2B5EF4-FFF2-40B4-BE49-F238E27FC236}">
                <a16:creationId xmlns:a16="http://schemas.microsoft.com/office/drawing/2014/main" id="{BB7621AD-4D85-D64C-BA30-A782F807F3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D33E09-8629-EE40-97EA-DA16E980537A}"/>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4148717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176D6-389B-D645-BD86-97E2013AC21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BDA7C5-5543-F448-8662-07D6B750C46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BDB4ED0-389C-9F41-A5DC-535FC30BAE2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3E77B54-9F33-2643-AB7C-AB018DF1434C}"/>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6" name="Footer Placeholder 5">
            <a:extLst>
              <a:ext uri="{FF2B5EF4-FFF2-40B4-BE49-F238E27FC236}">
                <a16:creationId xmlns:a16="http://schemas.microsoft.com/office/drawing/2014/main" id="{638A06AE-9A3A-634E-A073-6CECFA599A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2330B9-5BEC-E14E-B6BA-78D207BBB1BC}"/>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2194625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127FB-609B-3349-A5EC-026EFD36B49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560B0EC-8B97-7C46-8B3A-59C78A8B67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814675-D99A-134E-A61C-C3D7C7EE0BC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2B671FA-AA06-D447-950F-03687E958B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F239AC3-8E5A-D14F-8AF7-64617586FE0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ED0B465-DAA8-7540-B87A-E672A667733C}"/>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8" name="Footer Placeholder 7">
            <a:extLst>
              <a:ext uri="{FF2B5EF4-FFF2-40B4-BE49-F238E27FC236}">
                <a16:creationId xmlns:a16="http://schemas.microsoft.com/office/drawing/2014/main" id="{6C5D1852-224C-384B-981A-10F66A02085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B274D03-3778-9C4A-A650-077B2B88DEE9}"/>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709143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40C81-044F-6D46-805A-2DC0AAD978F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693B5CD-706E-C049-9CDB-C05DCF9CADFC}"/>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4" name="Footer Placeholder 3">
            <a:extLst>
              <a:ext uri="{FF2B5EF4-FFF2-40B4-BE49-F238E27FC236}">
                <a16:creationId xmlns:a16="http://schemas.microsoft.com/office/drawing/2014/main" id="{C921D9D3-7A7B-BD4A-B6B0-0860911FE81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CA895A-8FED-964E-B633-FE6DCF2E802F}"/>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4107665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AE3DE8-B61C-D140-A76D-C9DF5945E07B}"/>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3" name="Footer Placeholder 2">
            <a:extLst>
              <a:ext uri="{FF2B5EF4-FFF2-40B4-BE49-F238E27FC236}">
                <a16:creationId xmlns:a16="http://schemas.microsoft.com/office/drawing/2014/main" id="{FE883421-385E-1F4B-8F0B-95849CFC4DA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3BAC796-AF2C-9547-B5A0-F496A81F22C4}"/>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3850251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F05CA-E23C-A642-A0CC-9D1C588371F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CB31613-39C7-DA40-9856-625D01DF95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9CF8796-2E90-194B-B087-07A407C67A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1F6C34-E6AC-CE46-AC7D-0951EA4E24AE}"/>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6" name="Footer Placeholder 5">
            <a:extLst>
              <a:ext uri="{FF2B5EF4-FFF2-40B4-BE49-F238E27FC236}">
                <a16:creationId xmlns:a16="http://schemas.microsoft.com/office/drawing/2014/main" id="{4A16D5FB-D617-594A-AE95-5D50C3510A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1EED0D-93C4-7E4E-8922-090D2C67B4C3}"/>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4105697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36632-6BFD-3142-A204-948BC4A361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A7DCE80-7F71-274B-A48D-617DED4319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3BEE852-6E44-6C4C-B623-5FBE1E72C2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13C3F8-6C25-CC4D-AABD-E01CB64F1E62}"/>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6" name="Footer Placeholder 5">
            <a:extLst>
              <a:ext uri="{FF2B5EF4-FFF2-40B4-BE49-F238E27FC236}">
                <a16:creationId xmlns:a16="http://schemas.microsoft.com/office/drawing/2014/main" id="{BCECEE97-8016-A04C-934C-073730521B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F63A7F-E86A-834A-93F8-0D66C0C43759}"/>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1473102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37FE7-6104-0144-B3C8-CE713E68FA8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492C5B4-013F-264C-85C6-4FEEB5F1355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38C124-F398-C84B-81EF-1DAB294FE19D}"/>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5" name="Footer Placeholder 4">
            <a:extLst>
              <a:ext uri="{FF2B5EF4-FFF2-40B4-BE49-F238E27FC236}">
                <a16:creationId xmlns:a16="http://schemas.microsoft.com/office/drawing/2014/main" id="{0AB88019-0ADB-9C4B-B39F-300D1DC3AE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CC440F-0D6D-C944-BD81-B56AB70564B2}"/>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2800267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1AC1D7-501A-1A4B-BDD2-F26E863A02E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2785A0-2128-794C-BAF7-047F8E20DB5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6C48D0-5C68-4946-ADC8-771324C4DB1B}"/>
              </a:ext>
            </a:extLst>
          </p:cNvPr>
          <p:cNvSpPr>
            <a:spLocks noGrp="1"/>
          </p:cNvSpPr>
          <p:nvPr>
            <p:ph type="dt" sz="half" idx="10"/>
          </p:nvPr>
        </p:nvSpPr>
        <p:spPr/>
        <p:txBody>
          <a:bodyPr/>
          <a:lstStyle/>
          <a:p>
            <a:fld id="{C5C59687-FA03-494F-B8D9-23CBDCC7FD82}" type="datetimeFigureOut">
              <a:rPr lang="en-US" smtClean="0"/>
              <a:t>4/9/25</a:t>
            </a:fld>
            <a:endParaRPr lang="en-US"/>
          </a:p>
        </p:txBody>
      </p:sp>
      <p:sp>
        <p:nvSpPr>
          <p:cNvPr id="5" name="Footer Placeholder 4">
            <a:extLst>
              <a:ext uri="{FF2B5EF4-FFF2-40B4-BE49-F238E27FC236}">
                <a16:creationId xmlns:a16="http://schemas.microsoft.com/office/drawing/2014/main" id="{37D69C01-D61C-FE44-8A1A-1944994246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49D28B-9DE2-6B47-B982-F5E30901A843}"/>
              </a:ext>
            </a:extLst>
          </p:cNvPr>
          <p:cNvSpPr>
            <a:spLocks noGrp="1"/>
          </p:cNvSpPr>
          <p:nvPr>
            <p:ph type="sldNum" sz="quarter" idx="12"/>
          </p:nvPr>
        </p:nvSpPr>
        <p:spPr/>
        <p:txBody>
          <a:bodyPr/>
          <a:lstStyle/>
          <a:p>
            <a:fld id="{00C037F7-E1F5-174B-96F2-1544C85F6529}" type="slidenum">
              <a:rPr lang="en-US" smtClean="0"/>
              <a:t>‹#›</a:t>
            </a:fld>
            <a:endParaRPr lang="en-US"/>
          </a:p>
        </p:txBody>
      </p:sp>
    </p:spTree>
    <p:extLst>
      <p:ext uri="{BB962C8B-B14F-4D97-AF65-F5344CB8AC3E}">
        <p14:creationId xmlns:p14="http://schemas.microsoft.com/office/powerpoint/2010/main" val="2999400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1DD007-4F71-A14F-A750-0135219234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1C3D79A-3D90-4E42-8D30-516807FC5D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8EF52E-49AD-AE48-8E7D-A53F5BE78A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C59687-FA03-494F-B8D9-23CBDCC7FD82}" type="datetimeFigureOut">
              <a:rPr lang="en-US" smtClean="0"/>
              <a:t>4/9/25</a:t>
            </a:fld>
            <a:endParaRPr lang="en-US"/>
          </a:p>
        </p:txBody>
      </p:sp>
      <p:sp>
        <p:nvSpPr>
          <p:cNvPr id="5" name="Footer Placeholder 4">
            <a:extLst>
              <a:ext uri="{FF2B5EF4-FFF2-40B4-BE49-F238E27FC236}">
                <a16:creationId xmlns:a16="http://schemas.microsoft.com/office/drawing/2014/main" id="{5ECDAA6A-DBDB-FC45-9597-C189CCE7AF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24600B7-05FC-AA4B-8A22-5DB441C12A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C037F7-E1F5-174B-96F2-1544C85F6529}" type="slidenum">
              <a:rPr lang="en-US" smtClean="0"/>
              <a:t>‹#›</a:t>
            </a:fld>
            <a:endParaRPr lang="en-US"/>
          </a:p>
        </p:txBody>
      </p:sp>
    </p:spTree>
    <p:extLst>
      <p:ext uri="{BB962C8B-B14F-4D97-AF65-F5344CB8AC3E}">
        <p14:creationId xmlns:p14="http://schemas.microsoft.com/office/powerpoint/2010/main" val="24457864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westlancs.gov.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bell-foundation.org.uk/app/uploads/2022/03/Language-barriers-in-the-criminal-justice-system.pdf" TargetMode="External"/><Relationship Id="rId3" Type="http://schemas.openxmlformats.org/officeDocument/2006/relationships/hyperlink" Target="http://www.btp.police.uk/" TargetMode="External"/><Relationship Id="rId7" Type="http://schemas.openxmlformats.org/officeDocument/2006/relationships/hyperlink" Target="https://www.cityofws.org/DocumentCenter/View/491/Hosting-a-Community-Meeting-Purpose-Outcome-Process-Strategy-POPS-PDF#:~:text=A%20community%20meeting%20is%20the,plans%20are%20set%20and%20assigned" TargetMode="External"/><Relationship Id="rId2" Type="http://schemas.openxmlformats.org/officeDocument/2006/relationships/hyperlink" Target="https://www.bbc.co.uk/news/uk-england-london-58058031" TargetMode="External"/><Relationship Id="rId1" Type="http://schemas.openxmlformats.org/officeDocument/2006/relationships/slideLayout" Target="../slideLayouts/slideLayout2.xml"/><Relationship Id="rId6" Type="http://schemas.openxmlformats.org/officeDocument/2006/relationships/hyperlink" Target="https://www.greatermanchester-ca.gov.uk/media/4811/gm_violence_reduction_plan_final_amends_final_accessible.pdf" TargetMode="External"/><Relationship Id="rId5" Type="http://schemas.openxmlformats.org/officeDocument/2006/relationships/hyperlink" Target="https://www.governmentevents.co.uk/ge-insights/the-importance-of-police-community-relationships-strategies/#:~:text=Cultural%20Competency%20Training%3A%20Ensuring%20officers,public%20trust%20and%20ensuring%20accountability" TargetMode="External"/><Relationship Id="rId4" Type="http://schemas.openxmlformats.org/officeDocument/2006/relationships/hyperlink" Target="https://www.btp.police.uk/police-forces/british-transport-police/areas/about-us/about-us/in-the-community/pact-meetings/#:~:text=Your%20local%20Neighbourhood%20Policing%20Team,area%20can%20best%20be%20tackled"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eb.archive.org/web/20160306011218id_/http:/www.nhwa.com.au/wp-content/uploads/Research_community-engagement-lit-rev-myhill.pdf" TargetMode="External"/><Relationship Id="rId7" Type="http://schemas.openxmlformats.org/officeDocument/2006/relationships/hyperlink" Target="https://www.westlancs.gov.uk/more/community-safety/police-and-communities-together.aspx" TargetMode="External"/><Relationship Id="rId2" Type="http://schemas.openxmlformats.org/officeDocument/2006/relationships/hyperlink" Target="https://www.n8research.org.uk/media/CommunityEngagement_EvidenceReview.pdf" TargetMode="External"/><Relationship Id="rId1" Type="http://schemas.openxmlformats.org/officeDocument/2006/relationships/slideLayout" Target="../slideLayouts/slideLayout2.xml"/><Relationship Id="rId6" Type="http://schemas.openxmlformats.org/officeDocument/2006/relationships/hyperlink" Target="http://www.westlancs.gov.uk/" TargetMode="External"/><Relationship Id="rId5" Type="http://schemas.openxmlformats.org/officeDocument/2006/relationships/hyperlink" Target="https://vulnerabilitypolicing.org.uk/news/police-are-failing-to-meet-the-publics-minimum-standards-of-service-researchers-find/#:~:text=This%20lack%20of%20confidence%20is,people%20experience%20in%20their%20communities" TargetMode="External"/><Relationship Id="rId4" Type="http://schemas.openxmlformats.org/officeDocument/2006/relationships/hyperlink" Target="https://www.lse.ac.uk/Research/research-impact-case-studies/lse-research-causes-2011-riots-reform-police-stop-search-pow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E5169-8D1A-0646-A5AC-2D58085735EC}"/>
              </a:ext>
            </a:extLst>
          </p:cNvPr>
          <p:cNvSpPr>
            <a:spLocks noGrp="1"/>
          </p:cNvSpPr>
          <p:nvPr>
            <p:ph type="ctrTitle"/>
          </p:nvPr>
        </p:nvSpPr>
        <p:spPr>
          <a:xfrm>
            <a:off x="649705" y="1122363"/>
            <a:ext cx="10018295" cy="2387600"/>
          </a:xfrm>
        </p:spPr>
        <p:txBody>
          <a:bodyPr>
            <a:normAutofit fontScale="90000"/>
          </a:bodyPr>
          <a:lstStyle/>
          <a:p>
            <a:r>
              <a:rPr lang="en-US" dirty="0"/>
              <a:t> </a:t>
            </a:r>
            <a:br>
              <a:rPr lang="en-US" dirty="0"/>
            </a:br>
            <a:r>
              <a:rPr lang="en-US" dirty="0"/>
              <a:t>Building trust and legitimacy through  community meetings </a:t>
            </a:r>
          </a:p>
        </p:txBody>
      </p:sp>
      <p:sp>
        <p:nvSpPr>
          <p:cNvPr id="3" name="Subtitle 2">
            <a:extLst>
              <a:ext uri="{FF2B5EF4-FFF2-40B4-BE49-F238E27FC236}">
                <a16:creationId xmlns:a16="http://schemas.microsoft.com/office/drawing/2014/main" id="{D85D855A-CE46-2849-B685-541DF47F8C8B}"/>
              </a:ext>
            </a:extLst>
          </p:cNvPr>
          <p:cNvSpPr>
            <a:spLocks noGrp="1"/>
          </p:cNvSpPr>
          <p:nvPr>
            <p:ph type="subTitle" idx="1"/>
          </p:nvPr>
        </p:nvSpPr>
        <p:spPr/>
        <p:txBody>
          <a:bodyPr/>
          <a:lstStyle/>
          <a:p>
            <a:r>
              <a:rPr lang="en-US" dirty="0"/>
              <a:t>Erin Davies</a:t>
            </a:r>
          </a:p>
          <a:p>
            <a:r>
              <a:rPr lang="en-US" dirty="0"/>
              <a:t>2404320</a:t>
            </a:r>
          </a:p>
        </p:txBody>
      </p:sp>
    </p:spTree>
    <p:extLst>
      <p:ext uri="{BB962C8B-B14F-4D97-AF65-F5344CB8AC3E}">
        <p14:creationId xmlns:p14="http://schemas.microsoft.com/office/powerpoint/2010/main" val="2993370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D93A4-4D12-C844-8F80-49E47A81D5F1}"/>
              </a:ext>
            </a:extLst>
          </p:cNvPr>
          <p:cNvSpPr>
            <a:spLocks noGrp="1"/>
          </p:cNvSpPr>
          <p:nvPr>
            <p:ph type="title"/>
          </p:nvPr>
        </p:nvSpPr>
        <p:spPr/>
        <p:txBody>
          <a:bodyPr/>
          <a:lstStyle/>
          <a:p>
            <a:r>
              <a:rPr lang="en-US" dirty="0"/>
              <a:t>What is community meetings?</a:t>
            </a:r>
          </a:p>
        </p:txBody>
      </p:sp>
      <p:sp>
        <p:nvSpPr>
          <p:cNvPr id="3" name="Content Placeholder 2">
            <a:extLst>
              <a:ext uri="{FF2B5EF4-FFF2-40B4-BE49-F238E27FC236}">
                <a16:creationId xmlns:a16="http://schemas.microsoft.com/office/drawing/2014/main" id="{53AE2EC9-A596-3E43-9109-9960E24D5672}"/>
              </a:ext>
            </a:extLst>
          </p:cNvPr>
          <p:cNvSpPr>
            <a:spLocks noGrp="1"/>
          </p:cNvSpPr>
          <p:nvPr>
            <p:ph idx="1"/>
          </p:nvPr>
        </p:nvSpPr>
        <p:spPr/>
        <p:txBody>
          <a:bodyPr/>
          <a:lstStyle/>
          <a:p>
            <a:r>
              <a:rPr lang="en-US" dirty="0"/>
              <a:t>Community meetings are collaborative events where individuals from a community gather to address significant issues, exchange ideas and collaborate on solutions. ( Hosting </a:t>
            </a:r>
            <a:r>
              <a:rPr lang="en-US" dirty="0" err="1"/>
              <a:t>Communtiy</a:t>
            </a:r>
            <a:r>
              <a:rPr lang="en-US" dirty="0"/>
              <a:t> meetings that’s POPS, n.d.) </a:t>
            </a:r>
          </a:p>
          <a:p>
            <a:pPr marL="0" indent="0">
              <a:buNone/>
            </a:pPr>
            <a:endParaRPr lang="en-US" dirty="0"/>
          </a:p>
          <a:p>
            <a:r>
              <a:rPr lang="en-US" dirty="0"/>
              <a:t>British Transport Police (2023) says the object is to cultivate an open and respectful environment where all participants can contribute to making the community a safer and more vibrant place.</a:t>
            </a:r>
          </a:p>
        </p:txBody>
      </p:sp>
    </p:spTree>
    <p:extLst>
      <p:ext uri="{BB962C8B-B14F-4D97-AF65-F5344CB8AC3E}">
        <p14:creationId xmlns:p14="http://schemas.microsoft.com/office/powerpoint/2010/main" val="3816222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34D4E-22CD-A342-ACDD-3F26DB4C7C14}"/>
              </a:ext>
            </a:extLst>
          </p:cNvPr>
          <p:cNvSpPr>
            <a:spLocks noGrp="1"/>
          </p:cNvSpPr>
          <p:nvPr>
            <p:ph type="title"/>
          </p:nvPr>
        </p:nvSpPr>
        <p:spPr/>
        <p:txBody>
          <a:bodyPr/>
          <a:lstStyle/>
          <a:p>
            <a:r>
              <a:rPr lang="en-US" dirty="0"/>
              <a:t>Effectiveness of having community meetings </a:t>
            </a:r>
          </a:p>
        </p:txBody>
      </p:sp>
      <p:sp>
        <p:nvSpPr>
          <p:cNvPr id="3" name="Content Placeholder 2">
            <a:extLst>
              <a:ext uri="{FF2B5EF4-FFF2-40B4-BE49-F238E27FC236}">
                <a16:creationId xmlns:a16="http://schemas.microsoft.com/office/drawing/2014/main" id="{0160BFE1-3435-2D4C-A1B8-439ECA8DD9C5}"/>
              </a:ext>
            </a:extLst>
          </p:cNvPr>
          <p:cNvSpPr>
            <a:spLocks noGrp="1"/>
          </p:cNvSpPr>
          <p:nvPr>
            <p:ph idx="1"/>
          </p:nvPr>
        </p:nvSpPr>
        <p:spPr/>
        <p:txBody>
          <a:bodyPr/>
          <a:lstStyle/>
          <a:p>
            <a:pPr marL="0" indent="0">
              <a:buNone/>
            </a:pPr>
            <a:r>
              <a:rPr lang="en-US" dirty="0"/>
              <a:t>Community meetings with the police is effective in various ways by: </a:t>
            </a:r>
          </a:p>
          <a:p>
            <a:r>
              <a:rPr lang="en-US" dirty="0"/>
              <a:t>Building community relations</a:t>
            </a:r>
          </a:p>
          <a:p>
            <a:pPr marL="0" indent="0">
              <a:buNone/>
            </a:pPr>
            <a:r>
              <a:rPr lang="en-US" dirty="0"/>
              <a:t>(</a:t>
            </a:r>
            <a:r>
              <a:rPr lang="en-US" dirty="0" err="1"/>
              <a:t>Governement</a:t>
            </a:r>
            <a:r>
              <a:rPr lang="en-US" dirty="0"/>
              <a:t> Events, 2024)</a:t>
            </a:r>
          </a:p>
          <a:p>
            <a:r>
              <a:rPr lang="en-US" dirty="0"/>
              <a:t>Lowers fear of crime and boots confidence</a:t>
            </a:r>
          </a:p>
          <a:p>
            <a:pPr marL="0" indent="0">
              <a:buNone/>
            </a:pPr>
            <a:r>
              <a:rPr lang="en-US" dirty="0"/>
              <a:t>(</a:t>
            </a:r>
            <a:r>
              <a:rPr lang="en-US" dirty="0" err="1"/>
              <a:t>Myhill</a:t>
            </a:r>
            <a:r>
              <a:rPr lang="en-US" dirty="0"/>
              <a:t>, 2012)</a:t>
            </a:r>
          </a:p>
          <a:p>
            <a:r>
              <a:rPr lang="en-US" dirty="0"/>
              <a:t>Share problems </a:t>
            </a:r>
          </a:p>
          <a:p>
            <a:pPr marL="0" indent="0">
              <a:buNone/>
            </a:pPr>
            <a:r>
              <a:rPr lang="en-US" dirty="0"/>
              <a:t>(</a:t>
            </a:r>
            <a:r>
              <a:rPr lang="en-US" dirty="0">
                <a:hlinkClick r:id="rId2"/>
              </a:rPr>
              <a:t>www.westlancs.gov.uk</a:t>
            </a:r>
            <a:r>
              <a:rPr lang="en-US" dirty="0"/>
              <a:t>. </a:t>
            </a:r>
            <a:r>
              <a:rPr lang="en-US" dirty="0" err="1"/>
              <a:t>N.d</a:t>
            </a:r>
            <a:r>
              <a:rPr lang="en-US" dirty="0"/>
              <a:t>) </a:t>
            </a:r>
          </a:p>
        </p:txBody>
      </p:sp>
    </p:spTree>
    <p:extLst>
      <p:ext uri="{BB962C8B-B14F-4D97-AF65-F5344CB8AC3E}">
        <p14:creationId xmlns:p14="http://schemas.microsoft.com/office/powerpoint/2010/main" val="1884285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FDBEF-7303-0247-ADDB-5FD1D2B56A93}"/>
              </a:ext>
            </a:extLst>
          </p:cNvPr>
          <p:cNvSpPr>
            <a:spLocks noGrp="1"/>
          </p:cNvSpPr>
          <p:nvPr>
            <p:ph type="title"/>
          </p:nvPr>
        </p:nvSpPr>
        <p:spPr/>
        <p:txBody>
          <a:bodyPr/>
          <a:lstStyle/>
          <a:p>
            <a:r>
              <a:rPr lang="en-US" dirty="0"/>
              <a:t>Challenges of having community meetings </a:t>
            </a:r>
          </a:p>
        </p:txBody>
      </p:sp>
      <p:sp>
        <p:nvSpPr>
          <p:cNvPr id="3" name="Content Placeholder 2">
            <a:extLst>
              <a:ext uri="{FF2B5EF4-FFF2-40B4-BE49-F238E27FC236}">
                <a16:creationId xmlns:a16="http://schemas.microsoft.com/office/drawing/2014/main" id="{1FD33FDB-8FEC-EF41-99CE-55937898ED0C}"/>
              </a:ext>
            </a:extLst>
          </p:cNvPr>
          <p:cNvSpPr>
            <a:spLocks noGrp="1"/>
          </p:cNvSpPr>
          <p:nvPr>
            <p:ph idx="1"/>
          </p:nvPr>
        </p:nvSpPr>
        <p:spPr/>
        <p:txBody>
          <a:bodyPr/>
          <a:lstStyle/>
          <a:p>
            <a:pPr marL="0" indent="0">
              <a:buNone/>
            </a:pPr>
            <a:r>
              <a:rPr lang="en-US" dirty="0"/>
              <a:t>On the other hand, community meetings have some challenges which include: </a:t>
            </a:r>
          </a:p>
          <a:p>
            <a:r>
              <a:rPr lang="en-US" dirty="0"/>
              <a:t>Small amount of people turn up to the meetings</a:t>
            </a:r>
          </a:p>
          <a:p>
            <a:pPr marL="0" indent="0">
              <a:buNone/>
            </a:pPr>
            <a:r>
              <a:rPr lang="en-US" dirty="0"/>
              <a:t>(Lister &amp; Platts- Fowler, 2014) </a:t>
            </a:r>
          </a:p>
          <a:p>
            <a:r>
              <a:rPr lang="en-US" dirty="0"/>
              <a:t>Language barriers</a:t>
            </a:r>
          </a:p>
          <a:p>
            <a:pPr marL="0" indent="0">
              <a:buNone/>
            </a:pPr>
            <a:r>
              <a:rPr lang="en-US" dirty="0"/>
              <a:t>(Hunter et al, 2022)</a:t>
            </a:r>
          </a:p>
          <a:p>
            <a:r>
              <a:rPr lang="en-US" dirty="0"/>
              <a:t>Lack of trust </a:t>
            </a:r>
          </a:p>
          <a:p>
            <a:pPr marL="0" indent="0">
              <a:buNone/>
            </a:pPr>
            <a:r>
              <a:rPr lang="en-US" dirty="0"/>
              <a:t>(Vulnerability &amp; policing futures research </a:t>
            </a:r>
            <a:r>
              <a:rPr lang="en-US" dirty="0" err="1"/>
              <a:t>centre</a:t>
            </a:r>
            <a:r>
              <a:rPr lang="en-US" dirty="0"/>
              <a:t>, 2024) </a:t>
            </a:r>
          </a:p>
        </p:txBody>
      </p:sp>
    </p:spTree>
    <p:extLst>
      <p:ext uri="{BB962C8B-B14F-4D97-AF65-F5344CB8AC3E}">
        <p14:creationId xmlns:p14="http://schemas.microsoft.com/office/powerpoint/2010/main" val="3670770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E21C7-1709-3343-8BE8-D8094EA1447B}"/>
              </a:ext>
            </a:extLst>
          </p:cNvPr>
          <p:cNvSpPr>
            <a:spLocks noGrp="1"/>
          </p:cNvSpPr>
          <p:nvPr>
            <p:ph type="title"/>
          </p:nvPr>
        </p:nvSpPr>
        <p:spPr/>
        <p:txBody>
          <a:bodyPr/>
          <a:lstStyle/>
          <a:p>
            <a:r>
              <a:rPr lang="en-US" dirty="0"/>
              <a:t>Case study Tottenham Riots, London (2011) </a:t>
            </a:r>
          </a:p>
        </p:txBody>
      </p:sp>
      <p:pic>
        <p:nvPicPr>
          <p:cNvPr id="5" name="Picture 2" descr="The Tottenham residents burned out by ...">
            <a:extLst>
              <a:ext uri="{FF2B5EF4-FFF2-40B4-BE49-F238E27FC236}">
                <a16:creationId xmlns:a16="http://schemas.microsoft.com/office/drawing/2014/main" id="{3A91B1ED-95CD-F644-B9C4-690C6ABF4D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5636" y="3070808"/>
            <a:ext cx="4508042" cy="240038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25EF8DB-40ED-D04C-A97A-8F7FA1AEBA93}"/>
              </a:ext>
            </a:extLst>
          </p:cNvPr>
          <p:cNvSpPr txBox="1"/>
          <p:nvPr/>
        </p:nvSpPr>
        <p:spPr>
          <a:xfrm>
            <a:off x="6742323" y="5755245"/>
            <a:ext cx="5449677" cy="1015663"/>
          </a:xfrm>
          <a:prstGeom prst="rect">
            <a:avLst/>
          </a:prstGeom>
          <a:noFill/>
        </p:spPr>
        <p:txBody>
          <a:bodyPr wrap="square" rtlCol="0">
            <a:spAutoFit/>
          </a:bodyPr>
          <a:lstStyle/>
          <a:p>
            <a:r>
              <a:rPr lang="en-US" sz="1200" dirty="0"/>
              <a:t>https://</a:t>
            </a:r>
            <a:r>
              <a:rPr lang="en-US" sz="1200" dirty="0" err="1"/>
              <a:t>www.google.com</a:t>
            </a:r>
            <a:r>
              <a:rPr lang="en-US" sz="1200" dirty="0"/>
              <a:t>/</a:t>
            </a:r>
            <a:r>
              <a:rPr lang="en-US" sz="1200" dirty="0" err="1"/>
              <a:t>url?sa</a:t>
            </a:r>
            <a:r>
              <a:rPr lang="en-US" sz="1200" dirty="0"/>
              <a:t>=</a:t>
            </a:r>
            <a:r>
              <a:rPr lang="en-US" sz="1200" dirty="0" err="1"/>
              <a:t>i&amp;url</a:t>
            </a:r>
            <a:r>
              <a:rPr lang="en-US" sz="1200" dirty="0"/>
              <a:t>=https%3A%2F%2Fwww.channel4.com%2Fnews%2Fthe-tottenham-residents-burned-out-by-the-riots&amp;psig=AOvVaw1ARPttkI4el2QU_GTjz9ER&amp;ust=1745599509471000&amp;source=</a:t>
            </a:r>
            <a:r>
              <a:rPr lang="en-US" sz="1200" dirty="0" err="1"/>
              <a:t>images&amp;cd</a:t>
            </a:r>
            <a:r>
              <a:rPr lang="en-US" sz="1200" dirty="0"/>
              <a:t>=</a:t>
            </a:r>
            <a:r>
              <a:rPr lang="en-US" sz="1200" dirty="0" err="1"/>
              <a:t>vfe&amp;opi</a:t>
            </a:r>
            <a:r>
              <a:rPr lang="en-US" sz="1200" dirty="0"/>
              <a:t>=89978449&amp;ved=0CBcQjhxqFwoTCKCl4q6P8YwDFQAAAAAdAAAAABAE </a:t>
            </a:r>
          </a:p>
        </p:txBody>
      </p:sp>
      <p:sp>
        <p:nvSpPr>
          <p:cNvPr id="9" name="TextBox 8">
            <a:extLst>
              <a:ext uri="{FF2B5EF4-FFF2-40B4-BE49-F238E27FC236}">
                <a16:creationId xmlns:a16="http://schemas.microsoft.com/office/drawing/2014/main" id="{E9FF70D0-FE89-2440-95EB-A15C1C2A4992}"/>
              </a:ext>
            </a:extLst>
          </p:cNvPr>
          <p:cNvSpPr txBox="1"/>
          <p:nvPr/>
        </p:nvSpPr>
        <p:spPr>
          <a:xfrm>
            <a:off x="838199" y="1586429"/>
            <a:ext cx="10515599" cy="1200329"/>
          </a:xfrm>
          <a:prstGeom prst="rect">
            <a:avLst/>
          </a:prstGeom>
          <a:noFill/>
        </p:spPr>
        <p:txBody>
          <a:bodyPr wrap="square" rtlCol="0">
            <a:spAutoFit/>
          </a:bodyPr>
          <a:lstStyle/>
          <a:p>
            <a:r>
              <a:rPr lang="en-US" dirty="0"/>
              <a:t>Tottenham Riots took place on Saturday 6</a:t>
            </a:r>
            <a:r>
              <a:rPr lang="en-US" baseline="30000" dirty="0"/>
              <a:t>th</a:t>
            </a:r>
            <a:r>
              <a:rPr lang="en-US" dirty="0"/>
              <a:t> of August 2011. London was overwhelmed by fire and violence for five nights. By the end of the riots, five people had lost their lives, including a 68 year old man who was attacked while trying to put out a fire in a litter bin in </a:t>
            </a:r>
            <a:r>
              <a:rPr lang="en-US" dirty="0" err="1"/>
              <a:t>Ealing</a:t>
            </a:r>
            <a:r>
              <a:rPr lang="en-US" dirty="0"/>
              <a:t>. Many people were left without homes, and over 200 individuals were injured, mostly police officers.  </a:t>
            </a:r>
          </a:p>
        </p:txBody>
      </p:sp>
      <p:sp>
        <p:nvSpPr>
          <p:cNvPr id="10" name="TextBox 9">
            <a:extLst>
              <a:ext uri="{FF2B5EF4-FFF2-40B4-BE49-F238E27FC236}">
                <a16:creationId xmlns:a16="http://schemas.microsoft.com/office/drawing/2014/main" id="{A6FF540B-6171-DB4D-BFA5-4FD8CD4EBAD3}"/>
              </a:ext>
            </a:extLst>
          </p:cNvPr>
          <p:cNvSpPr txBox="1"/>
          <p:nvPr/>
        </p:nvSpPr>
        <p:spPr>
          <a:xfrm>
            <a:off x="838199" y="3429000"/>
            <a:ext cx="3805990" cy="2031325"/>
          </a:xfrm>
          <a:prstGeom prst="rect">
            <a:avLst/>
          </a:prstGeom>
          <a:noFill/>
        </p:spPr>
        <p:txBody>
          <a:bodyPr wrap="square" rtlCol="0">
            <a:spAutoFit/>
          </a:bodyPr>
          <a:lstStyle/>
          <a:p>
            <a:r>
              <a:rPr lang="en-US" dirty="0"/>
              <a:t>After the riots, police aim was to improve relationship with Tottenham residents. Met police did this through:</a:t>
            </a:r>
          </a:p>
          <a:p>
            <a:pPr marL="285750" indent="-285750">
              <a:buFont typeface="Wingdings" pitchFamily="2" charset="2"/>
              <a:buChar char="Ø"/>
            </a:pPr>
            <a:r>
              <a:rPr lang="en-US" dirty="0"/>
              <a:t>Public community meetings</a:t>
            </a:r>
          </a:p>
          <a:p>
            <a:pPr marL="285750" indent="-285750">
              <a:buFont typeface="Wingdings" pitchFamily="2" charset="2"/>
              <a:buChar char="Ø"/>
            </a:pPr>
            <a:r>
              <a:rPr lang="en-US" dirty="0"/>
              <a:t>Youth outreach programs</a:t>
            </a:r>
          </a:p>
          <a:p>
            <a:pPr marL="285750" indent="-285750">
              <a:buFont typeface="Wingdings" pitchFamily="2" charset="2"/>
              <a:buChar char="Ø"/>
            </a:pPr>
            <a:r>
              <a:rPr lang="en-US" dirty="0"/>
              <a:t>Partnership with local </a:t>
            </a:r>
            <a:r>
              <a:rPr lang="en-GB" dirty="0"/>
              <a:t>organisations</a:t>
            </a:r>
            <a:r>
              <a:rPr lang="en-US" dirty="0"/>
              <a:t>. </a:t>
            </a:r>
          </a:p>
        </p:txBody>
      </p:sp>
      <p:sp>
        <p:nvSpPr>
          <p:cNvPr id="11" name="TextBox 10">
            <a:extLst>
              <a:ext uri="{FF2B5EF4-FFF2-40B4-BE49-F238E27FC236}">
                <a16:creationId xmlns:a16="http://schemas.microsoft.com/office/drawing/2014/main" id="{20CE948A-88F2-1340-BF08-74FE016034BC}"/>
              </a:ext>
            </a:extLst>
          </p:cNvPr>
          <p:cNvSpPr txBox="1"/>
          <p:nvPr/>
        </p:nvSpPr>
        <p:spPr>
          <a:xfrm>
            <a:off x="760164" y="6026227"/>
            <a:ext cx="3150824" cy="369332"/>
          </a:xfrm>
          <a:prstGeom prst="rect">
            <a:avLst/>
          </a:prstGeom>
          <a:noFill/>
        </p:spPr>
        <p:txBody>
          <a:bodyPr wrap="square" rtlCol="0">
            <a:spAutoFit/>
          </a:bodyPr>
          <a:lstStyle/>
          <a:p>
            <a:r>
              <a:rPr lang="en-US" dirty="0"/>
              <a:t>(Bell 2021)</a:t>
            </a:r>
          </a:p>
        </p:txBody>
      </p:sp>
    </p:spTree>
    <p:extLst>
      <p:ext uri="{BB962C8B-B14F-4D97-AF65-F5344CB8AC3E}">
        <p14:creationId xmlns:p14="http://schemas.microsoft.com/office/powerpoint/2010/main" val="917720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B4C64-F08C-534B-A07E-A710E268374D}"/>
              </a:ext>
            </a:extLst>
          </p:cNvPr>
          <p:cNvSpPr>
            <a:spLocks noGrp="1"/>
          </p:cNvSpPr>
          <p:nvPr>
            <p:ph type="title"/>
          </p:nvPr>
        </p:nvSpPr>
        <p:spPr/>
        <p:txBody>
          <a:bodyPr/>
          <a:lstStyle/>
          <a:p>
            <a:r>
              <a:rPr lang="en-US" dirty="0"/>
              <a:t>Case study </a:t>
            </a:r>
          </a:p>
        </p:txBody>
      </p:sp>
      <p:pic>
        <p:nvPicPr>
          <p:cNvPr id="2050" name="Picture 2" descr="GMP host community engagement session ...">
            <a:extLst>
              <a:ext uri="{FF2B5EF4-FFF2-40B4-BE49-F238E27FC236}">
                <a16:creationId xmlns:a16="http://schemas.microsoft.com/office/drawing/2014/main" id="{40E725F0-BE78-FA46-8918-D6CE4BB5F50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716245" y="2337019"/>
            <a:ext cx="3340100" cy="24384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3499ACB-686E-8043-93DA-96FF15651A31}"/>
              </a:ext>
            </a:extLst>
          </p:cNvPr>
          <p:cNvSpPr txBox="1"/>
          <p:nvPr/>
        </p:nvSpPr>
        <p:spPr>
          <a:xfrm>
            <a:off x="7239305" y="4959459"/>
            <a:ext cx="4876724" cy="1815882"/>
          </a:xfrm>
          <a:prstGeom prst="rect">
            <a:avLst/>
          </a:prstGeom>
          <a:noFill/>
        </p:spPr>
        <p:txBody>
          <a:bodyPr wrap="square" rtlCol="0">
            <a:spAutoFit/>
          </a:bodyPr>
          <a:lstStyle/>
          <a:p>
            <a:r>
              <a:rPr lang="en-US" sz="1400" dirty="0"/>
              <a:t>https://</a:t>
            </a:r>
            <a:r>
              <a:rPr lang="en-US" sz="1400" dirty="0" err="1"/>
              <a:t>www.google.com</a:t>
            </a:r>
            <a:r>
              <a:rPr lang="en-US" sz="1400" dirty="0"/>
              <a:t>/</a:t>
            </a:r>
            <a:r>
              <a:rPr lang="en-US" sz="1400" dirty="0" err="1"/>
              <a:t>url?sa</a:t>
            </a:r>
            <a:r>
              <a:rPr lang="en-US" sz="1400" dirty="0"/>
              <a:t>=</a:t>
            </a:r>
            <a:r>
              <a:rPr lang="en-US" sz="1400" dirty="0" err="1"/>
              <a:t>i&amp;url</a:t>
            </a:r>
            <a:r>
              <a:rPr lang="en-US" sz="1400" dirty="0"/>
              <a:t>=https%3A%2F%2Fwww.gmp.police.uk%2Fnews%2Fgreater-manchester%2Fnews%2Fnews%2F2023%2Fjuly%2Fgmp-host-community-engagement-session-to-discuss-progress-on-tackling-violence-against-women-and-girls-in-rochdale%2F&amp;psig=AOvVaw2B68daY5gCDCL7oAF9K0FP&amp;ust=1745599726937000&amp;source=</a:t>
            </a:r>
            <a:r>
              <a:rPr lang="en-US" sz="1400" dirty="0" err="1"/>
              <a:t>images&amp;cd</a:t>
            </a:r>
            <a:r>
              <a:rPr lang="en-US" sz="1400" dirty="0"/>
              <a:t>=</a:t>
            </a:r>
            <a:r>
              <a:rPr lang="en-US" sz="1400" dirty="0" err="1"/>
              <a:t>vfe&amp;opi</a:t>
            </a:r>
            <a:r>
              <a:rPr lang="en-US" sz="1400" dirty="0"/>
              <a:t>=89978449&amp;ved=0CBcQjhxqFwoTCOif6f2P8YwDFQAAAAAdAAAAABAE </a:t>
            </a:r>
          </a:p>
        </p:txBody>
      </p:sp>
      <p:sp>
        <p:nvSpPr>
          <p:cNvPr id="5" name="TextBox 4">
            <a:extLst>
              <a:ext uri="{FF2B5EF4-FFF2-40B4-BE49-F238E27FC236}">
                <a16:creationId xmlns:a16="http://schemas.microsoft.com/office/drawing/2014/main" id="{A01E5929-3EF8-2C46-9231-ED0B64C15297}"/>
              </a:ext>
            </a:extLst>
          </p:cNvPr>
          <p:cNvSpPr txBox="1"/>
          <p:nvPr/>
        </p:nvSpPr>
        <p:spPr>
          <a:xfrm>
            <a:off x="838200" y="1870933"/>
            <a:ext cx="6489024" cy="923330"/>
          </a:xfrm>
          <a:prstGeom prst="rect">
            <a:avLst/>
          </a:prstGeom>
          <a:noFill/>
        </p:spPr>
        <p:txBody>
          <a:bodyPr wrap="square" rtlCol="0">
            <a:spAutoFit/>
          </a:bodyPr>
          <a:lstStyle/>
          <a:p>
            <a:r>
              <a:rPr lang="en-US" dirty="0"/>
              <a:t>Greater Manchester Police has faced a range of difficult issues for a long time, such as gang violence, drug related crime and social unrest in it’s various communities. </a:t>
            </a:r>
          </a:p>
        </p:txBody>
      </p:sp>
      <p:sp>
        <p:nvSpPr>
          <p:cNvPr id="6" name="TextBox 5">
            <a:extLst>
              <a:ext uri="{FF2B5EF4-FFF2-40B4-BE49-F238E27FC236}">
                <a16:creationId xmlns:a16="http://schemas.microsoft.com/office/drawing/2014/main" id="{DAE00AEF-EB0B-9644-A054-6895FDB4BD67}"/>
              </a:ext>
            </a:extLst>
          </p:cNvPr>
          <p:cNvSpPr txBox="1"/>
          <p:nvPr/>
        </p:nvSpPr>
        <p:spPr>
          <a:xfrm>
            <a:off x="838200" y="3276696"/>
            <a:ext cx="4355431" cy="1200329"/>
          </a:xfrm>
          <a:prstGeom prst="rect">
            <a:avLst/>
          </a:prstGeom>
          <a:noFill/>
        </p:spPr>
        <p:txBody>
          <a:bodyPr wrap="square" rtlCol="0">
            <a:spAutoFit/>
          </a:bodyPr>
          <a:lstStyle/>
          <a:p>
            <a:r>
              <a:rPr lang="en-US" dirty="0"/>
              <a:t>In order to tackle this, Greater Manchester Police set up neighborhood policing teams that worked in local areas and attended </a:t>
            </a:r>
            <a:r>
              <a:rPr lang="en-US"/>
              <a:t>community meetings. </a:t>
            </a:r>
            <a:endParaRPr lang="en-US" dirty="0"/>
          </a:p>
        </p:txBody>
      </p:sp>
      <p:sp>
        <p:nvSpPr>
          <p:cNvPr id="7" name="TextBox 6">
            <a:extLst>
              <a:ext uri="{FF2B5EF4-FFF2-40B4-BE49-F238E27FC236}">
                <a16:creationId xmlns:a16="http://schemas.microsoft.com/office/drawing/2014/main" id="{9EEB1EC9-2EB6-1B45-8A69-C1B5E40BDAC7}"/>
              </a:ext>
            </a:extLst>
          </p:cNvPr>
          <p:cNvSpPr txBox="1"/>
          <p:nvPr/>
        </p:nvSpPr>
        <p:spPr>
          <a:xfrm>
            <a:off x="694063" y="5867400"/>
            <a:ext cx="5288097" cy="923330"/>
          </a:xfrm>
          <a:prstGeom prst="rect">
            <a:avLst/>
          </a:prstGeom>
          <a:noFill/>
        </p:spPr>
        <p:txBody>
          <a:bodyPr wrap="square" rtlCol="0">
            <a:spAutoFit/>
          </a:bodyPr>
          <a:lstStyle/>
          <a:p>
            <a:r>
              <a:rPr lang="en-US" dirty="0"/>
              <a:t>(Greater Manchester Serious </a:t>
            </a:r>
            <a:r>
              <a:rPr lang="en-US" dirty="0" err="1"/>
              <a:t>Violance</a:t>
            </a:r>
            <a:r>
              <a:rPr lang="en-US" dirty="0"/>
              <a:t> Action Plan Providing an effective response to violence and its causes. 1. n.d.)</a:t>
            </a:r>
          </a:p>
        </p:txBody>
      </p:sp>
    </p:spTree>
    <p:extLst>
      <p:ext uri="{BB962C8B-B14F-4D97-AF65-F5344CB8AC3E}">
        <p14:creationId xmlns:p14="http://schemas.microsoft.com/office/powerpoint/2010/main" val="3521275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A1DF9-B3A6-F14C-88B0-0AA59D67AF5C}"/>
              </a:ext>
            </a:extLst>
          </p:cNvPr>
          <p:cNvSpPr>
            <a:spLocks noGrp="1"/>
          </p:cNvSpPr>
          <p:nvPr>
            <p:ph type="title"/>
          </p:nvPr>
        </p:nvSpPr>
        <p:spPr/>
        <p:txBody>
          <a:bodyPr/>
          <a:lstStyle/>
          <a:p>
            <a:r>
              <a:rPr lang="en-US" dirty="0" err="1"/>
              <a:t>Refrence</a:t>
            </a:r>
            <a:r>
              <a:rPr lang="en-US" dirty="0"/>
              <a:t> List </a:t>
            </a:r>
          </a:p>
        </p:txBody>
      </p:sp>
      <p:sp>
        <p:nvSpPr>
          <p:cNvPr id="3" name="Content Placeholder 2">
            <a:extLst>
              <a:ext uri="{FF2B5EF4-FFF2-40B4-BE49-F238E27FC236}">
                <a16:creationId xmlns:a16="http://schemas.microsoft.com/office/drawing/2014/main" id="{FE98559B-61EE-2647-82C5-D2598CE37654}"/>
              </a:ext>
            </a:extLst>
          </p:cNvPr>
          <p:cNvSpPr>
            <a:spLocks noGrp="1"/>
          </p:cNvSpPr>
          <p:nvPr>
            <p:ph idx="1"/>
          </p:nvPr>
        </p:nvSpPr>
        <p:spPr/>
        <p:txBody>
          <a:bodyPr>
            <a:normAutofit fontScale="55000" lnSpcReduction="20000"/>
          </a:bodyPr>
          <a:lstStyle/>
          <a:p>
            <a:r>
              <a:rPr lang="en-US" dirty="0"/>
              <a:t>Bell, B. (2021). Riots 10 years on: The five nights when London burned. BBC News. (online) Available at: </a:t>
            </a:r>
            <a:r>
              <a:rPr lang="en-US" dirty="0">
                <a:hlinkClick r:id="rId2"/>
              </a:rPr>
              <a:t>https://www.bbc.co.uk/news/uk-england-london-58058031</a:t>
            </a:r>
            <a:r>
              <a:rPr lang="en-US" dirty="0"/>
              <a:t> </a:t>
            </a:r>
          </a:p>
          <a:p>
            <a:r>
              <a:rPr lang="en-US" dirty="0"/>
              <a:t>British Transport Police (2023). PACT meetings. (online) </a:t>
            </a:r>
            <a:r>
              <a:rPr lang="en-US" dirty="0">
                <a:hlinkClick r:id="rId3"/>
              </a:rPr>
              <a:t>www.btp.police.uk</a:t>
            </a:r>
            <a:r>
              <a:rPr lang="en-US" dirty="0"/>
              <a:t>. Available at: </a:t>
            </a:r>
            <a:r>
              <a:rPr lang="en-US" dirty="0">
                <a:hlinkClick r:id="rId4"/>
              </a:rPr>
              <a:t>https://www.btp.police.uk/police-forces/british-transport-police/areas/about-us/about-us/in-the-community/pact-meetings/#:~:text=Your%20local%20Neighbourhood%20Policing%20Team,area%20can%20best%20be%20tackled</a:t>
            </a:r>
            <a:r>
              <a:rPr lang="en-US" dirty="0"/>
              <a:t>. </a:t>
            </a:r>
          </a:p>
          <a:p>
            <a:r>
              <a:rPr lang="en-US" dirty="0"/>
              <a:t>Government Events (2024). Police- community relationships: Importance &amp; strategies. Government Events. (online) Government Events. Available at: </a:t>
            </a:r>
            <a:r>
              <a:rPr lang="en-US" dirty="0">
                <a:hlinkClick r:id="rId5"/>
              </a:rPr>
              <a:t>https://www.governmentevents.co.uk/ge-insights/the-importance-of-police-community-relationships-strategies/#:~:text=Cultural%20Competency%20Training%3A%20Ensuring%20officers,public%20trust%20and%20ensuring%20accountability</a:t>
            </a:r>
            <a:r>
              <a:rPr lang="en-US" dirty="0"/>
              <a:t>. </a:t>
            </a:r>
          </a:p>
          <a:p>
            <a:r>
              <a:rPr lang="en-US" dirty="0"/>
              <a:t>Greater Manchester Serious </a:t>
            </a:r>
            <a:r>
              <a:rPr lang="en-US" dirty="0" err="1"/>
              <a:t>Violance</a:t>
            </a:r>
            <a:r>
              <a:rPr lang="en-US" dirty="0"/>
              <a:t> Action Plan Providing an effective response to violence and its causes. 1. (n.d.) Available at: </a:t>
            </a:r>
            <a:r>
              <a:rPr lang="en-US" dirty="0">
                <a:hlinkClick r:id="rId6"/>
              </a:rPr>
              <a:t>https://www.greatermanchester-ca.gov.uk/media/4811/gm_violence_reduction_plan_final_amends_final_accessible.pdf</a:t>
            </a:r>
            <a:r>
              <a:rPr lang="en-US" dirty="0"/>
              <a:t> </a:t>
            </a:r>
          </a:p>
          <a:p>
            <a:r>
              <a:rPr lang="en-US" dirty="0"/>
              <a:t>Hosting a Community Meeting That POPS. (n.d.). Available at: </a:t>
            </a:r>
            <a:r>
              <a:rPr lang="en-US" dirty="0">
                <a:hlinkClick r:id="rId7"/>
              </a:rPr>
              <a:t>https://www.cityofws.org/DocumentCenter/View/491/Hosting-a-Community-Meeting-Purpose-Outcome-Process-Strategy-POPS-PDF#:~:text=A%20community%20meeting%20is%20the,plans%20are%20set%20and%20assigned</a:t>
            </a:r>
            <a:r>
              <a:rPr lang="en-US" dirty="0"/>
              <a:t>. </a:t>
            </a:r>
          </a:p>
          <a:p>
            <a:r>
              <a:rPr lang="en-US" dirty="0"/>
              <a:t>Hunter, G., </a:t>
            </a:r>
            <a:r>
              <a:rPr lang="en-US" dirty="0" err="1"/>
              <a:t>Bhardwa</a:t>
            </a:r>
            <a:r>
              <a:rPr lang="en-US" dirty="0"/>
              <a:t>, B., </a:t>
            </a:r>
            <a:r>
              <a:rPr lang="en-US" dirty="0" err="1"/>
              <a:t>Dinisman</a:t>
            </a:r>
            <a:r>
              <a:rPr lang="en-US" dirty="0"/>
              <a:t>, T., </a:t>
            </a:r>
            <a:r>
              <a:rPr lang="en-US" dirty="0" err="1"/>
              <a:t>Moroz</a:t>
            </a:r>
            <a:r>
              <a:rPr lang="en-US" dirty="0"/>
              <a:t>, A., </a:t>
            </a:r>
            <a:r>
              <a:rPr lang="en-US" dirty="0" err="1"/>
              <a:t>Anastassiou</a:t>
            </a:r>
            <a:r>
              <a:rPr lang="en-US" dirty="0"/>
              <a:t>, A. and </a:t>
            </a:r>
            <a:r>
              <a:rPr lang="en-US" dirty="0" err="1"/>
              <a:t>Lynall</a:t>
            </a:r>
            <a:r>
              <a:rPr lang="en-US" dirty="0"/>
              <a:t>, A. (2022). Language barriers in the criminal justice system. (online) Available at: </a:t>
            </a:r>
            <a:r>
              <a:rPr lang="en-US" dirty="0">
                <a:hlinkClick r:id="rId8"/>
              </a:rPr>
              <a:t>https://www.bell-foundation.org.uk/app/uploads/2022/03/Language-barriers-in-the-criminal-justice-system.pdf</a:t>
            </a:r>
            <a:r>
              <a:rPr lang="en-US" dirty="0"/>
              <a:t> </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641009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D3C5-CA63-DB42-8DB2-A57AA5588E03}"/>
              </a:ext>
            </a:extLst>
          </p:cNvPr>
          <p:cNvSpPr>
            <a:spLocks noGrp="1"/>
          </p:cNvSpPr>
          <p:nvPr>
            <p:ph type="title"/>
          </p:nvPr>
        </p:nvSpPr>
        <p:spPr/>
        <p:txBody>
          <a:bodyPr/>
          <a:lstStyle/>
          <a:p>
            <a:r>
              <a:rPr lang="en-US" dirty="0" err="1"/>
              <a:t>Refrence</a:t>
            </a:r>
            <a:r>
              <a:rPr lang="en-US" dirty="0"/>
              <a:t> List</a:t>
            </a:r>
          </a:p>
        </p:txBody>
      </p:sp>
      <p:sp>
        <p:nvSpPr>
          <p:cNvPr id="3" name="Content Placeholder 2">
            <a:extLst>
              <a:ext uri="{FF2B5EF4-FFF2-40B4-BE49-F238E27FC236}">
                <a16:creationId xmlns:a16="http://schemas.microsoft.com/office/drawing/2014/main" id="{263264E9-CE82-0540-B971-B3476865B2D6}"/>
              </a:ext>
            </a:extLst>
          </p:cNvPr>
          <p:cNvSpPr>
            <a:spLocks noGrp="1"/>
          </p:cNvSpPr>
          <p:nvPr>
            <p:ph idx="1"/>
          </p:nvPr>
        </p:nvSpPr>
        <p:spPr/>
        <p:txBody>
          <a:bodyPr>
            <a:normAutofit fontScale="62500" lnSpcReduction="20000"/>
          </a:bodyPr>
          <a:lstStyle/>
          <a:p>
            <a:r>
              <a:rPr lang="en-US" dirty="0"/>
              <a:t>Lister, S. and Platts- Fowler, D. (2014). N8 policing research partnership community engagement: Evidence Review. (Online) Available at: </a:t>
            </a:r>
            <a:r>
              <a:rPr lang="en-US" dirty="0">
                <a:hlinkClick r:id="rId2"/>
              </a:rPr>
              <a:t>https://www.n8research.org.uk/media/CommunityEngagement_EvidenceReview.pdf</a:t>
            </a:r>
            <a:r>
              <a:rPr lang="en-US" dirty="0"/>
              <a:t> </a:t>
            </a:r>
          </a:p>
          <a:p>
            <a:r>
              <a:rPr lang="en-US" dirty="0" err="1"/>
              <a:t>Myhill</a:t>
            </a:r>
            <a:r>
              <a:rPr lang="en-US" dirty="0"/>
              <a:t>, A. (2012). Community </a:t>
            </a:r>
            <a:r>
              <a:rPr lang="en-US" dirty="0" err="1"/>
              <a:t>engangement</a:t>
            </a:r>
            <a:r>
              <a:rPr lang="en-US" dirty="0"/>
              <a:t> in policing lessons from the literature. (online) Available at: </a:t>
            </a:r>
            <a:r>
              <a:rPr lang="en-US" dirty="0">
                <a:hlinkClick r:id="rId3"/>
              </a:rPr>
              <a:t>https://web.archive.org/web/20160306011218id_/http://www.nhwa.com.au/wp-content/uploads/Research_community-engagement-lit-rev-myhill.pdf</a:t>
            </a:r>
            <a:r>
              <a:rPr lang="en-US" dirty="0"/>
              <a:t> </a:t>
            </a:r>
          </a:p>
          <a:p>
            <a:r>
              <a:rPr lang="en-US" dirty="0"/>
              <a:t>Science, L.S. of E and P. (2014) LSE research into the causes of the 2011 riots leads to reform of police ‘stop and search’ powers. (online) London School of Economics and Political science. Available at: </a:t>
            </a:r>
            <a:r>
              <a:rPr lang="en-US" dirty="0">
                <a:hlinkClick r:id="rId4"/>
              </a:rPr>
              <a:t>https://www.lse.ac.uk/Research/research-impact-case-studies/lse-research-causes-2011-riots-reform-police-stop-search-powers</a:t>
            </a:r>
            <a:r>
              <a:rPr lang="en-US" dirty="0"/>
              <a:t> </a:t>
            </a:r>
          </a:p>
          <a:p>
            <a:r>
              <a:rPr lang="en-US" dirty="0"/>
              <a:t>Vulnerability &amp; policing futures research Centre. (2024). Police are failing to meet the public’s minimum standards of service, researchers find – vulnerability &amp; policing futures research Centre. (online) Available at: </a:t>
            </a:r>
            <a:r>
              <a:rPr lang="en-US" dirty="0">
                <a:hlinkClick r:id="rId5"/>
              </a:rPr>
              <a:t>https://vulnerabilitypolicing.org.uk/news/police-are-failing-to-meet-the-publics-minimum-standards-of-service-researchers-find/#:~:text=This%20lack%20of%20confidence%20is,people%20experience%20in%20their%20communities</a:t>
            </a:r>
            <a:r>
              <a:rPr lang="en-US" dirty="0"/>
              <a:t>. </a:t>
            </a:r>
          </a:p>
          <a:p>
            <a:r>
              <a:rPr lang="en-US" dirty="0">
                <a:hlinkClick r:id="rId6"/>
              </a:rPr>
              <a:t>www.westlancs.gov.uk</a:t>
            </a:r>
            <a:r>
              <a:rPr lang="en-US" dirty="0"/>
              <a:t>. (n.d.) Police and communities together – West Lancashire Borough Council. (Online) Available at: </a:t>
            </a:r>
            <a:r>
              <a:rPr lang="en-US" dirty="0">
                <a:hlinkClick r:id="rId7"/>
              </a:rPr>
              <a:t>https://www.westlancs.gov.uk/more/community-safety/police-and-communities-together.aspx</a:t>
            </a:r>
            <a:r>
              <a:rPr lang="en-US" dirty="0"/>
              <a:t> </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189118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24706</TotalTime>
  <Words>1148</Words>
  <Application>Microsoft Macintosh PowerPoint</Application>
  <PresentationFormat>Widescreen</PresentationFormat>
  <Paragraphs>54</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Wingdings</vt:lpstr>
      <vt:lpstr>Office Theme</vt:lpstr>
      <vt:lpstr>  Building trust and legitimacy through  community meetings </vt:lpstr>
      <vt:lpstr>What is community meetings?</vt:lpstr>
      <vt:lpstr>Effectiveness of having community meetings </vt:lpstr>
      <vt:lpstr>Challenges of having community meetings </vt:lpstr>
      <vt:lpstr>Case study Tottenham Riots, London (2011) </vt:lpstr>
      <vt:lpstr>Case study </vt:lpstr>
      <vt:lpstr>Refrence List </vt:lpstr>
      <vt:lpstr>Refrence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approaches to community policing </dc:title>
  <dc:creator>Menna Davies</dc:creator>
  <cp:lastModifiedBy>Menna Davies</cp:lastModifiedBy>
  <cp:revision>8</cp:revision>
  <dcterms:created xsi:type="dcterms:W3CDTF">2025-04-09T13:05:06Z</dcterms:created>
  <dcterms:modified xsi:type="dcterms:W3CDTF">2025-04-26T16:51:36Z</dcterms:modified>
</cp:coreProperties>
</file>