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1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54A39B-7BEF-448B-879F-DC9197826A97}" type="datetimeFigureOut">
              <a:rPr lang="en-GB" smtClean="0"/>
              <a:t>03/04/2020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F4D9A4-57C7-4A49-9E6A-90D4A2CC182E}" type="slidenum">
              <a:rPr lang="en-GB" smtClean="0"/>
              <a:t>‹#›</a:t>
            </a:fld>
            <a:endParaRPr lang="en-GB"/>
          </a:p>
        </p:txBody>
      </p:sp>
    </p:spTree>
    <p:extLst>
      <p:ext uri="{BB962C8B-B14F-4D97-AF65-F5344CB8AC3E}">
        <p14:creationId xmlns:p14="http://schemas.microsoft.com/office/powerpoint/2010/main" val="2399983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F4D9A4-57C7-4A49-9E6A-90D4A2CC182E}" type="slidenum">
              <a:rPr lang="en-GB" smtClean="0"/>
              <a:t>1</a:t>
            </a:fld>
            <a:endParaRPr lang="en-GB"/>
          </a:p>
        </p:txBody>
      </p:sp>
    </p:spTree>
    <p:extLst>
      <p:ext uri="{BB962C8B-B14F-4D97-AF65-F5344CB8AC3E}">
        <p14:creationId xmlns:p14="http://schemas.microsoft.com/office/powerpoint/2010/main" val="661367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CEACC-EA26-48F9-87F3-EF253803F6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D39F59-1D3D-47D6-A6EA-5178A87A4D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B1E5BC-8FFF-494B-8F01-5E9C7C8C2D55}"/>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5" name="Footer Placeholder 4">
            <a:extLst>
              <a:ext uri="{FF2B5EF4-FFF2-40B4-BE49-F238E27FC236}">
                <a16:creationId xmlns:a16="http://schemas.microsoft.com/office/drawing/2014/main" id="{3D3478BF-F38A-46C5-AFB6-3D21713CD5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09FE84-B85F-4DB8-9BD1-C20223CB9656}"/>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1574784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EA8D-E23B-45A0-9CB9-259C42353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D2C23E-6F8C-47E0-ACCC-AB09EA376F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66BF02-A00A-4639-AE8D-DCC24E4B88E5}"/>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5" name="Footer Placeholder 4">
            <a:extLst>
              <a:ext uri="{FF2B5EF4-FFF2-40B4-BE49-F238E27FC236}">
                <a16:creationId xmlns:a16="http://schemas.microsoft.com/office/drawing/2014/main" id="{19C6F7C9-872E-45DD-8F79-07EEAB02DF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B4BEE8-A8C5-4D4A-9F28-86723E23EF6F}"/>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3661647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1C7A-797C-49EF-844D-009D4E6A64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DF256A-CE6F-4A78-AC35-73AD751EF3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DF9E16-06BC-4922-98B7-08A1A5E9E8B8}"/>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5" name="Footer Placeholder 4">
            <a:extLst>
              <a:ext uri="{FF2B5EF4-FFF2-40B4-BE49-F238E27FC236}">
                <a16:creationId xmlns:a16="http://schemas.microsoft.com/office/drawing/2014/main" id="{831A0E72-F1E7-4E92-9483-AA3F106E8D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7666F3-3E5A-40BC-BC28-DE2165E43BCB}"/>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135225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EBAE9-03A3-40C6-AAA9-BEE95EC372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32D4EC-CDA3-4529-B97E-1674817461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AB2779-3007-4093-9FB5-011E11EF30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D981C4-CC85-4A0E-98B1-AB5102C99C89}"/>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6" name="Footer Placeholder 5">
            <a:extLst>
              <a:ext uri="{FF2B5EF4-FFF2-40B4-BE49-F238E27FC236}">
                <a16:creationId xmlns:a16="http://schemas.microsoft.com/office/drawing/2014/main" id="{85390184-3D55-4758-A942-D5CB375E28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958005-5F4E-4A4E-AC80-DAB1FC0724B1}"/>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213873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C52C6-FDB4-4F94-9762-21593976CC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B25CBF-625D-4214-9175-01DEBD5969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39ECB3-6211-49CA-88DC-C6FF9A2605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67EEC9-96B6-4FB4-82EB-FB69C74F5C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8A25B-38D9-4D9E-8288-82425A36EC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82262C-2603-4A29-A1C9-02E8D37446C4}"/>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8" name="Footer Placeholder 7">
            <a:extLst>
              <a:ext uri="{FF2B5EF4-FFF2-40B4-BE49-F238E27FC236}">
                <a16:creationId xmlns:a16="http://schemas.microsoft.com/office/drawing/2014/main" id="{BB23E60E-0149-4F2E-B79F-72E437AD44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ED55E4-45B7-417A-A386-B5EC10EC8FC7}"/>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1446863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15606-8012-463E-BCF7-5C0673BE6C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C46E02-75D9-4C5E-8C83-422EDDF108B4}"/>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4" name="Footer Placeholder 3">
            <a:extLst>
              <a:ext uri="{FF2B5EF4-FFF2-40B4-BE49-F238E27FC236}">
                <a16:creationId xmlns:a16="http://schemas.microsoft.com/office/drawing/2014/main" id="{F88D36AB-7739-458F-B7D4-A6F88B2E1B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29DD3F-B2C2-4A07-ADD4-43D4EA28E0A4}"/>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2901347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DEF37D-E28A-448E-B909-525C4066BFDE}"/>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3" name="Footer Placeholder 2">
            <a:extLst>
              <a:ext uri="{FF2B5EF4-FFF2-40B4-BE49-F238E27FC236}">
                <a16:creationId xmlns:a16="http://schemas.microsoft.com/office/drawing/2014/main" id="{13843126-1473-471D-BB16-94ECAD9F7A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9FA54F-91B1-42D9-ABBE-D71D5E933F4E}"/>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839046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7C0DC-A79F-4E13-80B2-6A53E005EC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1018EA-5CFD-475F-8DB5-08AFB684F0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893333-92DF-4CE3-8F15-73D3D0FDB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3C575C-A3BD-4535-894D-48CAF3A149C5}"/>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6" name="Footer Placeholder 5">
            <a:extLst>
              <a:ext uri="{FF2B5EF4-FFF2-40B4-BE49-F238E27FC236}">
                <a16:creationId xmlns:a16="http://schemas.microsoft.com/office/drawing/2014/main" id="{4E10B70D-EFD1-47D6-BCA6-186B3577FC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5BE5A2-F6DC-45F0-941D-468E60A80653}"/>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2814865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9C2F-8BFC-41F8-A7CD-E29C6539DC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C2FE97-7359-4D28-98DE-71B4C4B5DD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1B4F1E-0E58-41BA-893E-81C18896FB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C25761-23AA-4439-B6CD-976AB94FE0A0}"/>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6" name="Footer Placeholder 5">
            <a:extLst>
              <a:ext uri="{FF2B5EF4-FFF2-40B4-BE49-F238E27FC236}">
                <a16:creationId xmlns:a16="http://schemas.microsoft.com/office/drawing/2014/main" id="{16E260B4-399F-4546-97FE-C91A4DE7D6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F9DC01-E314-4E75-B5B0-883C1D9AFF72}"/>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3285480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15FD0-D432-4263-B387-9D8169796C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9577BD-2FD3-4C7E-AC7E-81EF8BA9E8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D4A8A7-D7A0-409C-A870-57D273C24F7F}"/>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5" name="Footer Placeholder 4">
            <a:extLst>
              <a:ext uri="{FF2B5EF4-FFF2-40B4-BE49-F238E27FC236}">
                <a16:creationId xmlns:a16="http://schemas.microsoft.com/office/drawing/2014/main" id="{451FACBC-11F7-4814-96C8-3AFE1E3E35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75B4B6-0B9D-49D8-A579-09BF469196B5}"/>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3559328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7492D8-A20F-43DC-9275-03E218DE42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478D92-E000-4167-B834-B7A30C3B3F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3D9FC2-205B-47D5-9D3B-23971E69A320}"/>
              </a:ext>
            </a:extLst>
          </p:cNvPr>
          <p:cNvSpPr>
            <a:spLocks noGrp="1"/>
          </p:cNvSpPr>
          <p:nvPr>
            <p:ph type="dt" sz="half" idx="10"/>
          </p:nvPr>
        </p:nvSpPr>
        <p:spPr/>
        <p:txBody>
          <a:bodyPr/>
          <a:lstStyle/>
          <a:p>
            <a:fld id="{85C33AB4-9D15-4899-8838-4165BB5FA3F0}" type="datetimeFigureOut">
              <a:rPr lang="en-GB" smtClean="0"/>
              <a:t>03/04/2020</a:t>
            </a:fld>
            <a:endParaRPr lang="en-GB"/>
          </a:p>
        </p:txBody>
      </p:sp>
      <p:sp>
        <p:nvSpPr>
          <p:cNvPr id="5" name="Footer Placeholder 4">
            <a:extLst>
              <a:ext uri="{FF2B5EF4-FFF2-40B4-BE49-F238E27FC236}">
                <a16:creationId xmlns:a16="http://schemas.microsoft.com/office/drawing/2014/main" id="{B59BD082-CC90-440D-AF7B-C8FE495483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18820-D9E6-4BE2-A44B-9F605A01DFC3}"/>
              </a:ext>
            </a:extLst>
          </p:cNvPr>
          <p:cNvSpPr>
            <a:spLocks noGrp="1"/>
          </p:cNvSpPr>
          <p:nvPr>
            <p:ph type="sldNum" sz="quarter" idx="12"/>
          </p:nvPr>
        </p:nvSpPr>
        <p:spPr/>
        <p:txBody>
          <a:bodyPr/>
          <a:lstStyle/>
          <a:p>
            <a:fld id="{4EF45947-9A2F-4D0C-938D-E014C87BA1BF}" type="slidenum">
              <a:rPr lang="en-GB" smtClean="0"/>
              <a:t>‹#›</a:t>
            </a:fld>
            <a:endParaRPr lang="en-GB"/>
          </a:p>
        </p:txBody>
      </p:sp>
    </p:spTree>
    <p:extLst>
      <p:ext uri="{BB962C8B-B14F-4D97-AF65-F5344CB8AC3E}">
        <p14:creationId xmlns:p14="http://schemas.microsoft.com/office/powerpoint/2010/main" val="869394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6BA4FC-6987-4575-92A5-31DC91AF92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AB4218-AC4A-49D8-A8C5-F0F831BEAF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AE4FF7-A2B0-463B-A5B1-2A9458DC9B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C33AB4-9D15-4899-8838-4165BB5FA3F0}" type="datetimeFigureOut">
              <a:rPr lang="en-GB" smtClean="0"/>
              <a:t>03/04/2020</a:t>
            </a:fld>
            <a:endParaRPr lang="en-GB"/>
          </a:p>
        </p:txBody>
      </p:sp>
      <p:sp>
        <p:nvSpPr>
          <p:cNvPr id="5" name="Footer Placeholder 4">
            <a:extLst>
              <a:ext uri="{FF2B5EF4-FFF2-40B4-BE49-F238E27FC236}">
                <a16:creationId xmlns:a16="http://schemas.microsoft.com/office/drawing/2014/main" id="{399F7E09-8EAC-4200-BABC-0B8B4D415A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114B2DA-D759-432C-B47B-DD0E6F860F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F45947-9A2F-4D0C-938D-E014C87BA1BF}" type="slidenum">
              <a:rPr lang="en-GB" smtClean="0"/>
              <a:t>‹#›</a:t>
            </a:fld>
            <a:endParaRPr lang="en-GB"/>
          </a:p>
        </p:txBody>
      </p:sp>
    </p:spTree>
    <p:extLst>
      <p:ext uri="{BB962C8B-B14F-4D97-AF65-F5344CB8AC3E}">
        <p14:creationId xmlns:p14="http://schemas.microsoft.com/office/powerpoint/2010/main" val="30238331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gov.wales/sites/default/files/publications/2017-10/prosperity-for-all-the-national-strategy.pdf" TargetMode="External"/><Relationship Id="rId3" Type="http://schemas.openxmlformats.org/officeDocument/2006/relationships/hyperlink" Target="https://www.equalityhumanrights.com/sites/default/files/pressing-for-progress-womens-rights-and-gender-equality-in-2018-pdf.pdf" TargetMode="External"/><Relationship Id="rId7" Type="http://schemas.openxmlformats.org/officeDocument/2006/relationships/hyperlink" Target="http://www.wales.nhs.uk/sitesplus/documents/888/PHW-Prosperity-for-all-report-%28Eng-web%29.pdf" TargetMode="External"/><Relationship Id="rId2" Type="http://schemas.openxmlformats.org/officeDocument/2006/relationships/hyperlink" Target="https://www.researchgate.net/publication/333917013_Women_Empowerment_The_need_of_a_paradigm_shift_in_society_of_21_st_century/references" TargetMode="External"/><Relationship Id="rId1" Type="http://schemas.openxmlformats.org/officeDocument/2006/relationships/slideLayout" Target="../slideLayouts/slideLayout2.xml"/><Relationship Id="rId6" Type="http://schemas.openxmlformats.org/officeDocument/2006/relationships/hyperlink" Target="http://www.oecd.org/social/gender-development/1896368.pdf" TargetMode="External"/><Relationship Id="rId11" Type="http://schemas.openxmlformats.org/officeDocument/2006/relationships/hyperlink" Target="http://www.euro.who.int/en/publications/abstracts/health-equity-status-report-2019" TargetMode="External"/><Relationship Id="rId5" Type="http://schemas.openxmlformats.org/officeDocument/2006/relationships/hyperlink" Target="http://www.legislation.gov.uk/ukpga/2010/15/part/5/chapter/3/crossheading/sex-equality" TargetMode="External"/><Relationship Id="rId10" Type="http://schemas.openxmlformats.org/officeDocument/2006/relationships/hyperlink" Target="https://www.worldbank.org/content/dam/Worldbank/document/Gender/Voice_and_agency_LOWRES.pdf" TargetMode="External"/><Relationship Id="rId4" Type="http://schemas.openxmlformats.org/officeDocument/2006/relationships/hyperlink" Target="https://www.legislation.gov.uk/ukpga/1967/87/section/1" TargetMode="External"/><Relationship Id="rId9" Type="http://schemas.openxmlformats.org/officeDocument/2006/relationships/hyperlink" Target="https://openknowledge.worldbank.org/handle/10986/43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7B64C1-D3B4-423F-8610-27FCF443E1A3}"/>
              </a:ext>
            </a:extLst>
          </p:cNvPr>
          <p:cNvSpPr/>
          <p:nvPr/>
        </p:nvSpPr>
        <p:spPr>
          <a:xfrm>
            <a:off x="4198695" y="2494111"/>
            <a:ext cx="3451654" cy="1015663"/>
          </a:xfrm>
          <a:prstGeom prst="rect">
            <a:avLst/>
          </a:prstGeom>
          <a:noFill/>
        </p:spPr>
        <p:txBody>
          <a:bodyPr wrap="square" lIns="91440" tIns="45720" rIns="91440" bIns="45720">
            <a:spAutoFit/>
          </a:bodyPr>
          <a:lstStyle/>
          <a:p>
            <a:pPr algn="ctr"/>
            <a:r>
              <a:rPr lang="en-US" sz="2000" dirty="0">
                <a:ln w="0"/>
              </a:rPr>
              <a:t>Women in the UK and how they support a  Healthy and Prosperous World </a:t>
            </a:r>
          </a:p>
        </p:txBody>
      </p:sp>
      <p:sp>
        <p:nvSpPr>
          <p:cNvPr id="19" name="TextBox 18">
            <a:extLst>
              <a:ext uri="{FF2B5EF4-FFF2-40B4-BE49-F238E27FC236}">
                <a16:creationId xmlns:a16="http://schemas.microsoft.com/office/drawing/2014/main" id="{6ACA5E91-FBE2-4B49-B7C0-BFD32D2123A5}"/>
              </a:ext>
            </a:extLst>
          </p:cNvPr>
          <p:cNvSpPr txBox="1"/>
          <p:nvPr/>
        </p:nvSpPr>
        <p:spPr>
          <a:xfrm>
            <a:off x="11529506" y="6424470"/>
            <a:ext cx="2588455" cy="461665"/>
          </a:xfrm>
          <a:prstGeom prst="rect">
            <a:avLst/>
          </a:prstGeom>
          <a:noFill/>
        </p:spPr>
        <p:txBody>
          <a:bodyPr wrap="square" rtlCol="0">
            <a:spAutoFit/>
          </a:bodyPr>
          <a:lstStyle/>
          <a:p>
            <a:r>
              <a:rPr lang="en-GB" sz="1200" dirty="0"/>
              <a:t>1801507</a:t>
            </a:r>
          </a:p>
          <a:p>
            <a:r>
              <a:rPr lang="en-GB" sz="1200" dirty="0"/>
              <a:t>SJSS5001</a:t>
            </a:r>
          </a:p>
        </p:txBody>
      </p:sp>
      <p:sp>
        <p:nvSpPr>
          <p:cNvPr id="20" name="Cloud 19">
            <a:extLst>
              <a:ext uri="{FF2B5EF4-FFF2-40B4-BE49-F238E27FC236}">
                <a16:creationId xmlns:a16="http://schemas.microsoft.com/office/drawing/2014/main" id="{DF8EA87E-EFD7-4472-B7D5-B01CC43C64AC}"/>
              </a:ext>
            </a:extLst>
          </p:cNvPr>
          <p:cNvSpPr/>
          <p:nvPr/>
        </p:nvSpPr>
        <p:spPr>
          <a:xfrm rot="552115">
            <a:off x="182931" y="35169"/>
            <a:ext cx="3560330" cy="2574389"/>
          </a:xfrm>
          <a:prstGeom prst="cloud">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B07FD96C-9D3C-4E81-B44D-50634639390C}"/>
              </a:ext>
            </a:extLst>
          </p:cNvPr>
          <p:cNvSpPr/>
          <p:nvPr/>
        </p:nvSpPr>
        <p:spPr>
          <a:xfrm rot="21346851">
            <a:off x="314000" y="235953"/>
            <a:ext cx="3128866" cy="240816"/>
          </a:xfrm>
          <a:prstGeom prst="rect">
            <a:avLst/>
          </a:prstGeom>
          <a:solidFill>
            <a:schemeClr val="tx2">
              <a:lumMod val="20000"/>
              <a:lumOff val="80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8898A049-9609-4A1B-823E-20DF9CAA4C7F}"/>
              </a:ext>
            </a:extLst>
          </p:cNvPr>
          <p:cNvSpPr txBox="1"/>
          <p:nvPr/>
        </p:nvSpPr>
        <p:spPr>
          <a:xfrm rot="21442392">
            <a:off x="544156" y="225556"/>
            <a:ext cx="2668555" cy="261610"/>
          </a:xfrm>
          <a:prstGeom prst="rect">
            <a:avLst/>
          </a:prstGeom>
          <a:noFill/>
        </p:spPr>
        <p:txBody>
          <a:bodyPr wrap="square" rtlCol="0">
            <a:spAutoFit/>
          </a:bodyPr>
          <a:lstStyle/>
          <a:p>
            <a:r>
              <a:rPr lang="en-GB" sz="1100" dirty="0"/>
              <a:t>How are Women affected by Globalisation?</a:t>
            </a:r>
          </a:p>
        </p:txBody>
      </p:sp>
      <p:sp>
        <p:nvSpPr>
          <p:cNvPr id="25" name="Cloud 24">
            <a:extLst>
              <a:ext uri="{FF2B5EF4-FFF2-40B4-BE49-F238E27FC236}">
                <a16:creationId xmlns:a16="http://schemas.microsoft.com/office/drawing/2014/main" id="{46798237-C37A-4881-B0A2-D69C54730D0C}"/>
              </a:ext>
            </a:extLst>
          </p:cNvPr>
          <p:cNvSpPr/>
          <p:nvPr/>
        </p:nvSpPr>
        <p:spPr>
          <a:xfrm rot="919298">
            <a:off x="3850059" y="46959"/>
            <a:ext cx="3288799" cy="2269005"/>
          </a:xfrm>
          <a:prstGeom prst="cloud">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91AB4F2B-EE9E-444A-92E0-4995A53C6953}"/>
              </a:ext>
            </a:extLst>
          </p:cNvPr>
          <p:cNvSpPr/>
          <p:nvPr/>
        </p:nvSpPr>
        <p:spPr>
          <a:xfrm rot="21131715">
            <a:off x="3886625" y="101238"/>
            <a:ext cx="1735055" cy="37422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u="sng" dirty="0">
                <a:solidFill>
                  <a:schemeClr val="tx1"/>
                </a:solidFill>
              </a:rPr>
              <a:t>Societal</a:t>
            </a:r>
          </a:p>
          <a:p>
            <a:pPr algn="ctr"/>
            <a:r>
              <a:rPr lang="en-GB" sz="1400" u="sng" dirty="0">
                <a:solidFill>
                  <a:schemeClr val="tx1"/>
                </a:solidFill>
              </a:rPr>
              <a:t>Paradigm</a:t>
            </a:r>
          </a:p>
        </p:txBody>
      </p:sp>
      <p:sp>
        <p:nvSpPr>
          <p:cNvPr id="28" name="Cloud 27">
            <a:extLst>
              <a:ext uri="{FF2B5EF4-FFF2-40B4-BE49-F238E27FC236}">
                <a16:creationId xmlns:a16="http://schemas.microsoft.com/office/drawing/2014/main" id="{15AF0830-5BE7-4BB3-B9C6-AD7BF2756E7C}"/>
              </a:ext>
            </a:extLst>
          </p:cNvPr>
          <p:cNvSpPr/>
          <p:nvPr/>
        </p:nvSpPr>
        <p:spPr>
          <a:xfrm>
            <a:off x="7148353" y="6300"/>
            <a:ext cx="3119671" cy="2157983"/>
          </a:xfrm>
          <a:prstGeom prst="cloud">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CE40BDB9-548B-413C-8ECF-075286E643E0}"/>
              </a:ext>
            </a:extLst>
          </p:cNvPr>
          <p:cNvSpPr/>
          <p:nvPr/>
        </p:nvSpPr>
        <p:spPr>
          <a:xfrm>
            <a:off x="3447485" y="1092630"/>
            <a:ext cx="609523" cy="375781"/>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Right 30">
            <a:extLst>
              <a:ext uri="{FF2B5EF4-FFF2-40B4-BE49-F238E27FC236}">
                <a16:creationId xmlns:a16="http://schemas.microsoft.com/office/drawing/2014/main" id="{9213C0A5-546C-4D83-80DD-435A5176792B}"/>
              </a:ext>
            </a:extLst>
          </p:cNvPr>
          <p:cNvSpPr/>
          <p:nvPr/>
        </p:nvSpPr>
        <p:spPr>
          <a:xfrm>
            <a:off x="6824298" y="1420930"/>
            <a:ext cx="609523" cy="315542"/>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Cloud 31">
            <a:extLst>
              <a:ext uri="{FF2B5EF4-FFF2-40B4-BE49-F238E27FC236}">
                <a16:creationId xmlns:a16="http://schemas.microsoft.com/office/drawing/2014/main" id="{7F42B29C-068F-4646-A3D1-94E5D09B50D0}"/>
              </a:ext>
            </a:extLst>
          </p:cNvPr>
          <p:cNvSpPr/>
          <p:nvPr/>
        </p:nvSpPr>
        <p:spPr>
          <a:xfrm rot="810991">
            <a:off x="7292428" y="3413526"/>
            <a:ext cx="4871059" cy="3426725"/>
          </a:xfrm>
          <a:prstGeom prst="cloud">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Cloud 33">
            <a:extLst>
              <a:ext uri="{FF2B5EF4-FFF2-40B4-BE49-F238E27FC236}">
                <a16:creationId xmlns:a16="http://schemas.microsoft.com/office/drawing/2014/main" id="{1135B9EE-7263-423F-A497-DDD3BDC71805}"/>
              </a:ext>
            </a:extLst>
          </p:cNvPr>
          <p:cNvSpPr/>
          <p:nvPr/>
        </p:nvSpPr>
        <p:spPr>
          <a:xfrm>
            <a:off x="-13886" y="2626412"/>
            <a:ext cx="4327328" cy="4285416"/>
          </a:xfrm>
          <a:prstGeom prst="cloud">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Cloud 36">
            <a:extLst>
              <a:ext uri="{FF2B5EF4-FFF2-40B4-BE49-F238E27FC236}">
                <a16:creationId xmlns:a16="http://schemas.microsoft.com/office/drawing/2014/main" id="{DE088A48-EFD2-437E-916B-2C93F1FBF247}"/>
              </a:ext>
            </a:extLst>
          </p:cNvPr>
          <p:cNvSpPr/>
          <p:nvPr/>
        </p:nvSpPr>
        <p:spPr>
          <a:xfrm rot="919298">
            <a:off x="3623354" y="4010470"/>
            <a:ext cx="3780398" cy="2814919"/>
          </a:xfrm>
          <a:prstGeom prst="cloud">
            <a:avLst/>
          </a:prstGeom>
          <a:solidFill>
            <a:schemeClr val="bg2">
              <a:lumMod val="9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Arrow: Left 38">
            <a:extLst>
              <a:ext uri="{FF2B5EF4-FFF2-40B4-BE49-F238E27FC236}">
                <a16:creationId xmlns:a16="http://schemas.microsoft.com/office/drawing/2014/main" id="{A0747531-A2AE-4BE5-80DD-5C443F205F0F}"/>
              </a:ext>
            </a:extLst>
          </p:cNvPr>
          <p:cNvSpPr/>
          <p:nvPr/>
        </p:nvSpPr>
        <p:spPr>
          <a:xfrm>
            <a:off x="6988534" y="5430551"/>
            <a:ext cx="582714" cy="201273"/>
          </a:xfrm>
          <a:prstGeom prst="lef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Arrow: Left 39">
            <a:extLst>
              <a:ext uri="{FF2B5EF4-FFF2-40B4-BE49-F238E27FC236}">
                <a16:creationId xmlns:a16="http://schemas.microsoft.com/office/drawing/2014/main" id="{91C64C53-8611-4EF4-9A99-AD92C4BC3605}"/>
              </a:ext>
            </a:extLst>
          </p:cNvPr>
          <p:cNvSpPr/>
          <p:nvPr/>
        </p:nvSpPr>
        <p:spPr>
          <a:xfrm rot="5400000">
            <a:off x="1556213" y="2629509"/>
            <a:ext cx="621365" cy="288437"/>
          </a:xfrm>
          <a:prstGeom prst="lef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Left 40">
            <a:extLst>
              <a:ext uri="{FF2B5EF4-FFF2-40B4-BE49-F238E27FC236}">
                <a16:creationId xmlns:a16="http://schemas.microsoft.com/office/drawing/2014/main" id="{79BA5AEE-1F10-48DC-B40C-2B65F1A7D548}"/>
              </a:ext>
            </a:extLst>
          </p:cNvPr>
          <p:cNvSpPr/>
          <p:nvPr/>
        </p:nvSpPr>
        <p:spPr>
          <a:xfrm>
            <a:off x="3401771" y="5682156"/>
            <a:ext cx="469479" cy="229252"/>
          </a:xfrm>
          <a:prstGeom prst="lef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E28790A8-5C13-4495-9117-BFF49D88D943}"/>
              </a:ext>
            </a:extLst>
          </p:cNvPr>
          <p:cNvSpPr/>
          <p:nvPr/>
        </p:nvSpPr>
        <p:spPr>
          <a:xfrm rot="21398303">
            <a:off x="432771" y="350583"/>
            <a:ext cx="3251726" cy="19525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r>
              <a:rPr lang="en-GB" sz="1100" dirty="0">
                <a:solidFill>
                  <a:schemeClr val="bg1"/>
                </a:solidFill>
              </a:rPr>
              <a:t>Access to work </a:t>
            </a:r>
          </a:p>
          <a:p>
            <a:pPr marL="171450" indent="-171450">
              <a:buFont typeface="Arial" panose="020B0604020202020204" pitchFamily="34" charset="0"/>
              <a:buChar char="•"/>
            </a:pPr>
            <a:r>
              <a:rPr lang="en-GB" sz="1100" dirty="0">
                <a:solidFill>
                  <a:schemeClr val="bg1"/>
                </a:solidFill>
              </a:rPr>
              <a:t>The sectors of work in which women work/ are expected to work in</a:t>
            </a:r>
          </a:p>
          <a:p>
            <a:pPr marL="171450" indent="-171450">
              <a:buFont typeface="Arial" panose="020B0604020202020204" pitchFamily="34" charset="0"/>
              <a:buChar char="•"/>
            </a:pPr>
            <a:r>
              <a:rPr lang="en-GB" sz="1100" dirty="0">
                <a:solidFill>
                  <a:schemeClr val="bg1"/>
                </a:solidFill>
              </a:rPr>
              <a:t>Access to health care</a:t>
            </a:r>
          </a:p>
          <a:p>
            <a:pPr marL="171450" indent="-171450">
              <a:buFont typeface="Arial" panose="020B0604020202020204" pitchFamily="34" charset="0"/>
              <a:buChar char="•"/>
            </a:pPr>
            <a:r>
              <a:rPr lang="en-GB" sz="1100" dirty="0">
                <a:solidFill>
                  <a:schemeClr val="bg1"/>
                </a:solidFill>
              </a:rPr>
              <a:t>Access to equal pay</a:t>
            </a:r>
          </a:p>
          <a:p>
            <a:pPr marL="171450" indent="-171450">
              <a:buFont typeface="Arial" panose="020B0604020202020204" pitchFamily="34" charset="0"/>
              <a:buChar char="•"/>
            </a:pPr>
            <a:r>
              <a:rPr lang="en-GB" sz="1100" dirty="0">
                <a:solidFill>
                  <a:schemeClr val="bg1"/>
                </a:solidFill>
              </a:rPr>
              <a:t>The way in which they are perceived by society</a:t>
            </a:r>
          </a:p>
          <a:p>
            <a:pPr marL="171450" indent="-171450">
              <a:buFont typeface="Arial" panose="020B0604020202020204" pitchFamily="34" charset="0"/>
              <a:buChar char="•"/>
            </a:pPr>
            <a:r>
              <a:rPr lang="en-GB" sz="1100" dirty="0">
                <a:solidFill>
                  <a:schemeClr val="bg1"/>
                </a:solidFill>
              </a:rPr>
              <a:t>The distribution of paid and unpaid work in and out of the household (women's work)</a:t>
            </a:r>
          </a:p>
          <a:p>
            <a:pPr marL="171450" indent="-171450">
              <a:buFont typeface="Arial" panose="020B0604020202020204" pitchFamily="34" charset="0"/>
              <a:buChar char="•"/>
            </a:pPr>
            <a:r>
              <a:rPr lang="en-GB" sz="1100" dirty="0">
                <a:solidFill>
                  <a:schemeClr val="bg1"/>
                </a:solidFill>
              </a:rPr>
              <a:t>Access to political involvement </a:t>
            </a:r>
          </a:p>
        </p:txBody>
      </p:sp>
      <p:sp>
        <p:nvSpPr>
          <p:cNvPr id="2" name="TextBox 1">
            <a:extLst>
              <a:ext uri="{FF2B5EF4-FFF2-40B4-BE49-F238E27FC236}">
                <a16:creationId xmlns:a16="http://schemas.microsoft.com/office/drawing/2014/main" id="{71E660AE-9445-4B98-A755-3E825124D7FE}"/>
              </a:ext>
            </a:extLst>
          </p:cNvPr>
          <p:cNvSpPr txBox="1"/>
          <p:nvPr/>
        </p:nvSpPr>
        <p:spPr>
          <a:xfrm rot="1938202">
            <a:off x="-139448" y="2184156"/>
            <a:ext cx="1814166" cy="369332"/>
          </a:xfrm>
          <a:prstGeom prst="rect">
            <a:avLst/>
          </a:prstGeom>
          <a:noFill/>
        </p:spPr>
        <p:txBody>
          <a:bodyPr wrap="square" rtlCol="0">
            <a:spAutoFit/>
          </a:bodyPr>
          <a:lstStyle/>
          <a:p>
            <a:r>
              <a:rPr lang="en-GB" dirty="0"/>
              <a:t>(OECD, 1998)</a:t>
            </a:r>
          </a:p>
        </p:txBody>
      </p:sp>
      <p:sp>
        <p:nvSpPr>
          <p:cNvPr id="3" name="TextBox 2">
            <a:extLst>
              <a:ext uri="{FF2B5EF4-FFF2-40B4-BE49-F238E27FC236}">
                <a16:creationId xmlns:a16="http://schemas.microsoft.com/office/drawing/2014/main" id="{ADB485B5-BE48-40F5-9F4C-40D5CE950538}"/>
              </a:ext>
            </a:extLst>
          </p:cNvPr>
          <p:cNvSpPr txBox="1"/>
          <p:nvPr/>
        </p:nvSpPr>
        <p:spPr>
          <a:xfrm>
            <a:off x="4031936" y="480986"/>
            <a:ext cx="3119671" cy="1446550"/>
          </a:xfrm>
          <a:prstGeom prst="rect">
            <a:avLst/>
          </a:prstGeom>
          <a:noFill/>
        </p:spPr>
        <p:txBody>
          <a:bodyPr wrap="square" rtlCol="0">
            <a:spAutoFit/>
          </a:bodyPr>
          <a:lstStyle/>
          <a:p>
            <a:r>
              <a:rPr lang="en-GB" sz="1100" dirty="0"/>
              <a:t>Women throughout history have been ruled through underpinning male patriarchal values, which have often tyrannized women. </a:t>
            </a:r>
          </a:p>
          <a:p>
            <a:r>
              <a:rPr lang="en-GB" sz="1100" dirty="0"/>
              <a:t>Unequal distributions of power throughout society has also created barriers to women being able to achieve full prosperity, and health (eq. employment, contraceptive rights).</a:t>
            </a:r>
          </a:p>
          <a:p>
            <a:endParaRPr lang="en-GB" sz="1100" dirty="0"/>
          </a:p>
        </p:txBody>
      </p:sp>
      <p:sp>
        <p:nvSpPr>
          <p:cNvPr id="4" name="Rectangle 3">
            <a:extLst>
              <a:ext uri="{FF2B5EF4-FFF2-40B4-BE49-F238E27FC236}">
                <a16:creationId xmlns:a16="http://schemas.microsoft.com/office/drawing/2014/main" id="{01D50D8D-3116-4322-8356-46DE4BB6342E}"/>
              </a:ext>
            </a:extLst>
          </p:cNvPr>
          <p:cNvSpPr/>
          <p:nvPr/>
        </p:nvSpPr>
        <p:spPr>
          <a:xfrm>
            <a:off x="7601801" y="125057"/>
            <a:ext cx="2385992" cy="20673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821CC85-2A28-4E71-97FC-5F6799C36D5C}"/>
              </a:ext>
            </a:extLst>
          </p:cNvPr>
          <p:cNvSpPr txBox="1"/>
          <p:nvPr/>
        </p:nvSpPr>
        <p:spPr>
          <a:xfrm>
            <a:off x="4179008" y="1668302"/>
            <a:ext cx="2388290" cy="276999"/>
          </a:xfrm>
          <a:prstGeom prst="rect">
            <a:avLst/>
          </a:prstGeom>
          <a:noFill/>
        </p:spPr>
        <p:txBody>
          <a:bodyPr wrap="square" rtlCol="0">
            <a:spAutoFit/>
          </a:bodyPr>
          <a:lstStyle/>
          <a:p>
            <a:r>
              <a:rPr lang="en-GB" sz="1200" dirty="0"/>
              <a:t>(DK, 2019; Bhowmik </a:t>
            </a:r>
            <a:r>
              <a:rPr lang="en-GB" sz="1200" i="1" dirty="0"/>
              <a:t>et al,</a:t>
            </a:r>
            <a:r>
              <a:rPr lang="en-GB" sz="1200" dirty="0"/>
              <a:t>2015)</a:t>
            </a:r>
          </a:p>
        </p:txBody>
      </p:sp>
      <p:sp>
        <p:nvSpPr>
          <p:cNvPr id="7" name="TextBox 6">
            <a:extLst>
              <a:ext uri="{FF2B5EF4-FFF2-40B4-BE49-F238E27FC236}">
                <a16:creationId xmlns:a16="http://schemas.microsoft.com/office/drawing/2014/main" id="{7856B02C-B15D-4493-998B-680DD4C990F1}"/>
              </a:ext>
            </a:extLst>
          </p:cNvPr>
          <p:cNvSpPr txBox="1"/>
          <p:nvPr/>
        </p:nvSpPr>
        <p:spPr>
          <a:xfrm>
            <a:off x="7504495" y="92822"/>
            <a:ext cx="4002260" cy="307777"/>
          </a:xfrm>
          <a:prstGeom prst="rect">
            <a:avLst/>
          </a:prstGeom>
          <a:noFill/>
        </p:spPr>
        <p:txBody>
          <a:bodyPr wrap="square" rtlCol="0">
            <a:spAutoFit/>
          </a:bodyPr>
          <a:lstStyle/>
          <a:p>
            <a:r>
              <a:rPr lang="en-GB" sz="1400" dirty="0">
                <a:solidFill>
                  <a:schemeClr val="bg1"/>
                </a:solidFill>
              </a:rPr>
              <a:t>A Healthy and prosperous world?</a:t>
            </a:r>
          </a:p>
        </p:txBody>
      </p:sp>
      <p:sp>
        <p:nvSpPr>
          <p:cNvPr id="8" name="Cloud 7">
            <a:extLst>
              <a:ext uri="{FF2B5EF4-FFF2-40B4-BE49-F238E27FC236}">
                <a16:creationId xmlns:a16="http://schemas.microsoft.com/office/drawing/2014/main" id="{D02A6FB0-2673-4B98-B6E2-8B246B8C96E9}"/>
              </a:ext>
            </a:extLst>
          </p:cNvPr>
          <p:cNvSpPr/>
          <p:nvPr/>
        </p:nvSpPr>
        <p:spPr>
          <a:xfrm rot="1112776">
            <a:off x="9136434" y="1175583"/>
            <a:ext cx="2940147" cy="2448418"/>
          </a:xfrm>
          <a:prstGeom prst="cloud">
            <a:avLst/>
          </a:prstGeom>
          <a:solidFill>
            <a:schemeClr val="bg2">
              <a:lumMod val="9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Arrow: Down 32">
            <a:extLst>
              <a:ext uri="{FF2B5EF4-FFF2-40B4-BE49-F238E27FC236}">
                <a16:creationId xmlns:a16="http://schemas.microsoft.com/office/drawing/2014/main" id="{50427B29-3EFD-4342-9F54-68143F3D945A}"/>
              </a:ext>
            </a:extLst>
          </p:cNvPr>
          <p:cNvSpPr/>
          <p:nvPr/>
        </p:nvSpPr>
        <p:spPr>
          <a:xfrm rot="219063">
            <a:off x="10377012" y="3301828"/>
            <a:ext cx="302513" cy="363130"/>
          </a:xfrm>
          <a:prstGeom prst="down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3ED3155E-695D-4C78-9F9F-F8F7214E3727}"/>
              </a:ext>
            </a:extLst>
          </p:cNvPr>
          <p:cNvSpPr txBox="1"/>
          <p:nvPr/>
        </p:nvSpPr>
        <p:spPr>
          <a:xfrm>
            <a:off x="7408789" y="344207"/>
            <a:ext cx="2829212" cy="1384995"/>
          </a:xfrm>
          <a:prstGeom prst="rect">
            <a:avLst/>
          </a:prstGeom>
          <a:noFill/>
        </p:spPr>
        <p:txBody>
          <a:bodyPr wrap="square" rtlCol="0">
            <a:spAutoFit/>
          </a:bodyPr>
          <a:lstStyle/>
          <a:p>
            <a:r>
              <a:rPr lang="en-GB" sz="1200" dirty="0">
                <a:solidFill>
                  <a:schemeClr val="bg1"/>
                </a:solidFill>
              </a:rPr>
              <a:t>Healthy and prosperous individuals are those with positive mental, physical and social wellbeing.</a:t>
            </a:r>
          </a:p>
          <a:p>
            <a:r>
              <a:rPr lang="en-GB" sz="1200" dirty="0">
                <a:solidFill>
                  <a:schemeClr val="bg1"/>
                </a:solidFill>
              </a:rPr>
              <a:t>Promotion of sustainable and equitable living helps to create environments where people can live prosperous healthy </a:t>
            </a:r>
          </a:p>
          <a:p>
            <a:r>
              <a:rPr lang="en-GB" sz="1200" dirty="0">
                <a:solidFill>
                  <a:schemeClr val="bg1"/>
                </a:solidFill>
              </a:rPr>
              <a:t>lives</a:t>
            </a:r>
          </a:p>
        </p:txBody>
      </p:sp>
      <p:sp>
        <p:nvSpPr>
          <p:cNvPr id="10" name="TextBox 9">
            <a:extLst>
              <a:ext uri="{FF2B5EF4-FFF2-40B4-BE49-F238E27FC236}">
                <a16:creationId xmlns:a16="http://schemas.microsoft.com/office/drawing/2014/main" id="{FC750AEB-78BD-4F35-A84D-F910455AB06A}"/>
              </a:ext>
            </a:extLst>
          </p:cNvPr>
          <p:cNvSpPr txBox="1"/>
          <p:nvPr/>
        </p:nvSpPr>
        <p:spPr>
          <a:xfrm rot="305177">
            <a:off x="9703867" y="1333412"/>
            <a:ext cx="3444333" cy="369332"/>
          </a:xfrm>
          <a:prstGeom prst="rect">
            <a:avLst/>
          </a:prstGeom>
          <a:noFill/>
        </p:spPr>
        <p:txBody>
          <a:bodyPr wrap="square" rtlCol="0">
            <a:spAutoFit/>
          </a:bodyPr>
          <a:lstStyle/>
          <a:p>
            <a:r>
              <a:rPr lang="en-GB" u="sng" dirty="0"/>
              <a:t>Equality Act 2010</a:t>
            </a:r>
          </a:p>
        </p:txBody>
      </p:sp>
      <p:sp>
        <p:nvSpPr>
          <p:cNvPr id="11" name="TextBox 10">
            <a:extLst>
              <a:ext uri="{FF2B5EF4-FFF2-40B4-BE49-F238E27FC236}">
                <a16:creationId xmlns:a16="http://schemas.microsoft.com/office/drawing/2014/main" id="{22095391-7987-44F2-888F-C16468FAE1C4}"/>
              </a:ext>
            </a:extLst>
          </p:cNvPr>
          <p:cNvSpPr txBox="1"/>
          <p:nvPr/>
        </p:nvSpPr>
        <p:spPr>
          <a:xfrm>
            <a:off x="8025364" y="4177937"/>
            <a:ext cx="3323907" cy="369332"/>
          </a:xfrm>
          <a:prstGeom prst="rect">
            <a:avLst/>
          </a:prstGeom>
          <a:noFill/>
        </p:spPr>
        <p:txBody>
          <a:bodyPr wrap="square" rtlCol="0">
            <a:spAutoFit/>
          </a:bodyPr>
          <a:lstStyle/>
          <a:p>
            <a:endParaRPr lang="en-GB" dirty="0">
              <a:solidFill>
                <a:schemeClr val="bg1"/>
              </a:solidFill>
            </a:endParaRPr>
          </a:p>
        </p:txBody>
      </p:sp>
      <p:sp>
        <p:nvSpPr>
          <p:cNvPr id="14" name="TextBox 13">
            <a:extLst>
              <a:ext uri="{FF2B5EF4-FFF2-40B4-BE49-F238E27FC236}">
                <a16:creationId xmlns:a16="http://schemas.microsoft.com/office/drawing/2014/main" id="{3D0B34B3-57DA-4C0E-B3F8-926FF6D24FD0}"/>
              </a:ext>
            </a:extLst>
          </p:cNvPr>
          <p:cNvSpPr txBox="1"/>
          <p:nvPr/>
        </p:nvSpPr>
        <p:spPr>
          <a:xfrm rot="285395">
            <a:off x="9373543" y="1574314"/>
            <a:ext cx="2690860" cy="1954381"/>
          </a:xfrm>
          <a:prstGeom prst="rect">
            <a:avLst/>
          </a:prstGeom>
          <a:noFill/>
        </p:spPr>
        <p:txBody>
          <a:bodyPr wrap="square" rtlCol="0">
            <a:spAutoFit/>
          </a:bodyPr>
          <a:lstStyle/>
          <a:p>
            <a:r>
              <a:rPr lang="en-GB" sz="1100" dirty="0"/>
              <a:t>Women in the UK are protected under the Equality Act 2010, this means in terms of employment and job prospects, women can not be denied a job role based solely on the basis of their sex.</a:t>
            </a:r>
          </a:p>
          <a:p>
            <a:r>
              <a:rPr lang="en-GB" sz="1100" dirty="0"/>
              <a:t>This legislation also protects women in employments rights to pregnancy and to maternity leave. Furthermore meaning women can not be dismissed for their post in the event of becoming pregnant.</a:t>
            </a:r>
          </a:p>
          <a:p>
            <a:r>
              <a:rPr lang="en-GB" sz="1100" dirty="0"/>
              <a:t> </a:t>
            </a:r>
          </a:p>
        </p:txBody>
      </p:sp>
      <p:sp>
        <p:nvSpPr>
          <p:cNvPr id="15" name="TextBox 14">
            <a:extLst>
              <a:ext uri="{FF2B5EF4-FFF2-40B4-BE49-F238E27FC236}">
                <a16:creationId xmlns:a16="http://schemas.microsoft.com/office/drawing/2014/main" id="{A1C29CC5-3B2D-4FE1-B385-2E90FCC8449C}"/>
              </a:ext>
            </a:extLst>
          </p:cNvPr>
          <p:cNvSpPr txBox="1"/>
          <p:nvPr/>
        </p:nvSpPr>
        <p:spPr>
          <a:xfrm>
            <a:off x="7551078" y="1610722"/>
            <a:ext cx="1375028" cy="338554"/>
          </a:xfrm>
          <a:prstGeom prst="rect">
            <a:avLst/>
          </a:prstGeom>
          <a:noFill/>
        </p:spPr>
        <p:txBody>
          <a:bodyPr wrap="square" rtlCol="0">
            <a:spAutoFit/>
          </a:bodyPr>
          <a:lstStyle/>
          <a:p>
            <a:r>
              <a:rPr lang="en-GB" sz="1600" dirty="0">
                <a:solidFill>
                  <a:schemeClr val="bg1"/>
                </a:solidFill>
              </a:rPr>
              <a:t>(WHO, 2019)</a:t>
            </a:r>
          </a:p>
        </p:txBody>
      </p:sp>
      <p:sp>
        <p:nvSpPr>
          <p:cNvPr id="17" name="TextBox 16">
            <a:extLst>
              <a:ext uri="{FF2B5EF4-FFF2-40B4-BE49-F238E27FC236}">
                <a16:creationId xmlns:a16="http://schemas.microsoft.com/office/drawing/2014/main" id="{D27C0B34-ABB0-4B81-9CC0-DC2D18DEAB35}"/>
              </a:ext>
            </a:extLst>
          </p:cNvPr>
          <p:cNvSpPr txBox="1"/>
          <p:nvPr/>
        </p:nvSpPr>
        <p:spPr>
          <a:xfrm rot="19802352">
            <a:off x="10771631" y="2953605"/>
            <a:ext cx="2597156" cy="261610"/>
          </a:xfrm>
          <a:prstGeom prst="rect">
            <a:avLst/>
          </a:prstGeom>
          <a:noFill/>
        </p:spPr>
        <p:txBody>
          <a:bodyPr wrap="square" rtlCol="0">
            <a:spAutoFit/>
          </a:bodyPr>
          <a:lstStyle/>
          <a:p>
            <a:r>
              <a:rPr lang="en-GB" sz="1050" dirty="0"/>
              <a:t>(Legisaltion.gov, 2019)</a:t>
            </a:r>
            <a:endParaRPr lang="en-GB" sz="1400" dirty="0"/>
          </a:p>
        </p:txBody>
      </p:sp>
      <p:sp>
        <p:nvSpPr>
          <p:cNvPr id="16" name="Rectangle 15">
            <a:extLst>
              <a:ext uri="{FF2B5EF4-FFF2-40B4-BE49-F238E27FC236}">
                <a16:creationId xmlns:a16="http://schemas.microsoft.com/office/drawing/2014/main" id="{7BED82B1-35E0-4D02-9B51-A5D20F0CB521}"/>
              </a:ext>
            </a:extLst>
          </p:cNvPr>
          <p:cNvSpPr/>
          <p:nvPr/>
        </p:nvSpPr>
        <p:spPr>
          <a:xfrm rot="231029">
            <a:off x="7872268" y="3660200"/>
            <a:ext cx="3748053" cy="316558"/>
          </a:xfrm>
          <a:prstGeom prst="rect">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27E5AA40-2113-4F39-9ABB-F95B76F98F0D}"/>
              </a:ext>
            </a:extLst>
          </p:cNvPr>
          <p:cNvSpPr txBox="1"/>
          <p:nvPr/>
        </p:nvSpPr>
        <p:spPr>
          <a:xfrm rot="249690">
            <a:off x="8245413" y="3648131"/>
            <a:ext cx="3938378" cy="369332"/>
          </a:xfrm>
          <a:prstGeom prst="rect">
            <a:avLst/>
          </a:prstGeom>
          <a:noFill/>
        </p:spPr>
        <p:txBody>
          <a:bodyPr wrap="square" rtlCol="0">
            <a:spAutoFit/>
          </a:bodyPr>
          <a:lstStyle/>
          <a:p>
            <a:r>
              <a:rPr lang="en-GB" dirty="0"/>
              <a:t>Abortion and reproductive rights</a:t>
            </a:r>
          </a:p>
        </p:txBody>
      </p:sp>
      <p:sp>
        <p:nvSpPr>
          <p:cNvPr id="24" name="TextBox 23">
            <a:extLst>
              <a:ext uri="{FF2B5EF4-FFF2-40B4-BE49-F238E27FC236}">
                <a16:creationId xmlns:a16="http://schemas.microsoft.com/office/drawing/2014/main" id="{2B82E300-B2B2-4FF2-BE43-A6CA87063641}"/>
              </a:ext>
            </a:extLst>
          </p:cNvPr>
          <p:cNvSpPr txBox="1"/>
          <p:nvPr/>
        </p:nvSpPr>
        <p:spPr>
          <a:xfrm>
            <a:off x="7607478" y="4102761"/>
            <a:ext cx="4463790" cy="2277547"/>
          </a:xfrm>
          <a:prstGeom prst="rect">
            <a:avLst/>
          </a:prstGeom>
          <a:noFill/>
        </p:spPr>
        <p:txBody>
          <a:bodyPr wrap="square" rtlCol="0">
            <a:spAutoFit/>
          </a:bodyPr>
          <a:lstStyle/>
          <a:p>
            <a:r>
              <a:rPr lang="en-GB" sz="1400" dirty="0">
                <a:solidFill>
                  <a:schemeClr val="bg1"/>
                </a:solidFill>
              </a:rPr>
              <a:t>The World Development report (2012) reveals that ability to decide when and with who to have sex with; whether to or when to have children and how many children to have as expressions of agency.</a:t>
            </a:r>
          </a:p>
          <a:p>
            <a:endParaRPr lang="en-GB" sz="1400" dirty="0">
              <a:solidFill>
                <a:schemeClr val="bg1"/>
              </a:solidFill>
            </a:endParaRPr>
          </a:p>
          <a:p>
            <a:r>
              <a:rPr lang="en-GB" sz="1400" dirty="0">
                <a:solidFill>
                  <a:schemeClr val="bg1"/>
                </a:solidFill>
              </a:rPr>
              <a:t>The Abortion Act 1967 gives women the right to terminate pregnancy under the NHS in order to control their health, mental health and their future. (GOV.UK, 2020)</a:t>
            </a:r>
          </a:p>
          <a:p>
            <a:endParaRPr lang="en-GB" sz="1400" dirty="0">
              <a:solidFill>
                <a:schemeClr val="bg1"/>
              </a:solidFill>
            </a:endParaRPr>
          </a:p>
          <a:p>
            <a:endParaRPr lang="en-GB" sz="1600" dirty="0">
              <a:solidFill>
                <a:schemeClr val="bg1"/>
              </a:solidFill>
            </a:endParaRPr>
          </a:p>
        </p:txBody>
      </p:sp>
      <p:sp>
        <p:nvSpPr>
          <p:cNvPr id="26" name="Rectangle 25">
            <a:extLst>
              <a:ext uri="{FF2B5EF4-FFF2-40B4-BE49-F238E27FC236}">
                <a16:creationId xmlns:a16="http://schemas.microsoft.com/office/drawing/2014/main" id="{F465ADE2-2C54-4FBA-8ED5-CD3689A7C82C}"/>
              </a:ext>
            </a:extLst>
          </p:cNvPr>
          <p:cNvSpPr/>
          <p:nvPr/>
        </p:nvSpPr>
        <p:spPr>
          <a:xfrm rot="584477">
            <a:off x="4816292" y="3977353"/>
            <a:ext cx="2499785" cy="23648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EDEAABA9-7B46-4C49-9438-E62C99F59218}"/>
              </a:ext>
            </a:extLst>
          </p:cNvPr>
          <p:cNvSpPr txBox="1"/>
          <p:nvPr/>
        </p:nvSpPr>
        <p:spPr>
          <a:xfrm rot="562934">
            <a:off x="5099668" y="3917582"/>
            <a:ext cx="2251530" cy="369332"/>
          </a:xfrm>
          <a:prstGeom prst="rect">
            <a:avLst/>
          </a:prstGeom>
          <a:noFill/>
        </p:spPr>
        <p:txBody>
          <a:bodyPr wrap="square" rtlCol="0">
            <a:spAutoFit/>
          </a:bodyPr>
          <a:lstStyle/>
          <a:p>
            <a:r>
              <a:rPr lang="en-GB" dirty="0">
                <a:solidFill>
                  <a:schemeClr val="bg1"/>
                </a:solidFill>
              </a:rPr>
              <a:t>Amplifying voices</a:t>
            </a:r>
          </a:p>
        </p:txBody>
      </p:sp>
      <p:sp>
        <p:nvSpPr>
          <p:cNvPr id="35" name="Rectangle 34">
            <a:extLst>
              <a:ext uri="{FF2B5EF4-FFF2-40B4-BE49-F238E27FC236}">
                <a16:creationId xmlns:a16="http://schemas.microsoft.com/office/drawing/2014/main" id="{AA265D32-6C92-48A3-A0C1-95F89DEB0826}"/>
              </a:ext>
            </a:extLst>
          </p:cNvPr>
          <p:cNvSpPr/>
          <p:nvPr/>
        </p:nvSpPr>
        <p:spPr>
          <a:xfrm>
            <a:off x="4057008" y="4378049"/>
            <a:ext cx="2969709" cy="220130"/>
          </a:xfrm>
          <a:prstGeom prst="rect">
            <a:avLst/>
          </a:prstGeom>
          <a:solidFill>
            <a:schemeClr val="tx1">
              <a:lumMod val="95000"/>
              <a:lumOff val="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8A3DBB3C-50AB-493B-A60C-896949277792}"/>
              </a:ext>
            </a:extLst>
          </p:cNvPr>
          <p:cNvSpPr txBox="1"/>
          <p:nvPr/>
        </p:nvSpPr>
        <p:spPr>
          <a:xfrm>
            <a:off x="4050212" y="4320864"/>
            <a:ext cx="2976505" cy="338554"/>
          </a:xfrm>
          <a:prstGeom prst="rect">
            <a:avLst/>
          </a:prstGeom>
          <a:solidFill>
            <a:schemeClr val="bg2">
              <a:lumMod val="25000"/>
            </a:schemeClr>
          </a:solidFill>
          <a:ln>
            <a:solidFill>
              <a:schemeClr val="bg2">
                <a:lumMod val="25000"/>
              </a:schemeClr>
            </a:solidFill>
          </a:ln>
        </p:spPr>
        <p:txBody>
          <a:bodyPr wrap="square" rtlCol="0">
            <a:spAutoFit/>
          </a:bodyPr>
          <a:lstStyle/>
          <a:p>
            <a:r>
              <a:rPr lang="en-GB" sz="1600" dirty="0">
                <a:solidFill>
                  <a:schemeClr val="bg1"/>
                </a:solidFill>
              </a:rPr>
              <a:t>“to have a voice is to be a citizen”</a:t>
            </a:r>
          </a:p>
        </p:txBody>
      </p:sp>
      <p:sp>
        <p:nvSpPr>
          <p:cNvPr id="36" name="TextBox 35">
            <a:extLst>
              <a:ext uri="{FF2B5EF4-FFF2-40B4-BE49-F238E27FC236}">
                <a16:creationId xmlns:a16="http://schemas.microsoft.com/office/drawing/2014/main" id="{A073C1CB-38C4-42E1-9919-3D14099F0E25}"/>
              </a:ext>
            </a:extLst>
          </p:cNvPr>
          <p:cNvSpPr txBox="1"/>
          <p:nvPr/>
        </p:nvSpPr>
        <p:spPr>
          <a:xfrm>
            <a:off x="3878148" y="3906911"/>
            <a:ext cx="1143320" cy="461665"/>
          </a:xfrm>
          <a:prstGeom prst="rect">
            <a:avLst/>
          </a:prstGeom>
          <a:noFill/>
        </p:spPr>
        <p:txBody>
          <a:bodyPr wrap="square" rtlCol="0">
            <a:spAutoFit/>
          </a:bodyPr>
          <a:lstStyle/>
          <a:p>
            <a:r>
              <a:rPr lang="en-GB" sz="1200" dirty="0"/>
              <a:t>(World Bank Group, 2014)</a:t>
            </a:r>
          </a:p>
        </p:txBody>
      </p:sp>
      <p:sp>
        <p:nvSpPr>
          <p:cNvPr id="38" name="TextBox 37">
            <a:extLst>
              <a:ext uri="{FF2B5EF4-FFF2-40B4-BE49-F238E27FC236}">
                <a16:creationId xmlns:a16="http://schemas.microsoft.com/office/drawing/2014/main" id="{8BC9DB80-E534-494E-B847-030A242384B4}"/>
              </a:ext>
            </a:extLst>
          </p:cNvPr>
          <p:cNvSpPr txBox="1"/>
          <p:nvPr/>
        </p:nvSpPr>
        <p:spPr>
          <a:xfrm>
            <a:off x="3926193" y="4715619"/>
            <a:ext cx="3307995" cy="1839926"/>
          </a:xfrm>
          <a:prstGeom prst="rect">
            <a:avLst/>
          </a:prstGeom>
          <a:noFill/>
        </p:spPr>
        <p:txBody>
          <a:bodyPr wrap="square" rtlCol="0">
            <a:spAutoFit/>
          </a:bodyPr>
          <a:lstStyle/>
          <a:p>
            <a:endParaRPr lang="en-GB" dirty="0"/>
          </a:p>
        </p:txBody>
      </p:sp>
      <p:sp>
        <p:nvSpPr>
          <p:cNvPr id="44" name="TextBox 43">
            <a:extLst>
              <a:ext uri="{FF2B5EF4-FFF2-40B4-BE49-F238E27FC236}">
                <a16:creationId xmlns:a16="http://schemas.microsoft.com/office/drawing/2014/main" id="{578B559B-BDE9-4A73-BF3A-57C1980F6DA1}"/>
              </a:ext>
            </a:extLst>
          </p:cNvPr>
          <p:cNvSpPr txBox="1"/>
          <p:nvPr/>
        </p:nvSpPr>
        <p:spPr>
          <a:xfrm>
            <a:off x="3879367" y="4590131"/>
            <a:ext cx="3514316" cy="2123658"/>
          </a:xfrm>
          <a:prstGeom prst="rect">
            <a:avLst/>
          </a:prstGeom>
          <a:noFill/>
        </p:spPr>
        <p:txBody>
          <a:bodyPr wrap="square" rtlCol="0">
            <a:spAutoFit/>
          </a:bodyPr>
          <a:lstStyle/>
          <a:p>
            <a:r>
              <a:rPr lang="en-GB" sz="1200" dirty="0"/>
              <a:t>The World Bank Group (2014) explain that participation in decision making is essential in enabling women to challenge their social and political positioning and to challenge gender norms, to ensure societies move away from a male dominated paradigm. Although the UK have a 32% representation of MPS, on a Macro scale across the globe women are generally underrepresented in key public institutions. Thus, limiting opportunity for many women to participate equality and fully in 	      society.</a:t>
            </a:r>
          </a:p>
        </p:txBody>
      </p:sp>
      <p:sp>
        <p:nvSpPr>
          <p:cNvPr id="45" name="TextBox 44">
            <a:extLst>
              <a:ext uri="{FF2B5EF4-FFF2-40B4-BE49-F238E27FC236}">
                <a16:creationId xmlns:a16="http://schemas.microsoft.com/office/drawing/2014/main" id="{68BEEC9B-ACD0-4925-BCEF-FB7E0C99C30F}"/>
              </a:ext>
            </a:extLst>
          </p:cNvPr>
          <p:cNvSpPr txBox="1"/>
          <p:nvPr/>
        </p:nvSpPr>
        <p:spPr>
          <a:xfrm>
            <a:off x="6886968" y="6311664"/>
            <a:ext cx="2120136" cy="600164"/>
          </a:xfrm>
          <a:prstGeom prst="rect">
            <a:avLst/>
          </a:prstGeom>
          <a:noFill/>
        </p:spPr>
        <p:txBody>
          <a:bodyPr wrap="square" rtlCol="0">
            <a:spAutoFit/>
          </a:bodyPr>
          <a:lstStyle/>
          <a:p>
            <a:r>
              <a:rPr lang="en-GB" sz="1100" dirty="0"/>
              <a:t>(Equality and Human Rights Commission, 2018; Bronfenbrenner,  1979)</a:t>
            </a:r>
          </a:p>
        </p:txBody>
      </p:sp>
      <p:sp>
        <p:nvSpPr>
          <p:cNvPr id="46" name="Rectangle 45">
            <a:extLst>
              <a:ext uri="{FF2B5EF4-FFF2-40B4-BE49-F238E27FC236}">
                <a16:creationId xmlns:a16="http://schemas.microsoft.com/office/drawing/2014/main" id="{CB24D609-AB08-4344-A025-C2CFAD7BE1E5}"/>
              </a:ext>
            </a:extLst>
          </p:cNvPr>
          <p:cNvSpPr/>
          <p:nvPr/>
        </p:nvSpPr>
        <p:spPr>
          <a:xfrm rot="21288202">
            <a:off x="778469" y="3057754"/>
            <a:ext cx="2903342" cy="406263"/>
          </a:xfrm>
          <a:prstGeom prst="rect">
            <a:avLst/>
          </a:prstGeom>
          <a:solidFill>
            <a:schemeClr val="bg1">
              <a:lumMod val="9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a:extLst>
              <a:ext uri="{FF2B5EF4-FFF2-40B4-BE49-F238E27FC236}">
                <a16:creationId xmlns:a16="http://schemas.microsoft.com/office/drawing/2014/main" id="{4A3646A8-AF0C-4206-BA61-770452F31141}"/>
              </a:ext>
            </a:extLst>
          </p:cNvPr>
          <p:cNvSpPr txBox="1"/>
          <p:nvPr/>
        </p:nvSpPr>
        <p:spPr>
          <a:xfrm rot="21223740">
            <a:off x="1318420" y="3033140"/>
            <a:ext cx="2642057" cy="369332"/>
          </a:xfrm>
          <a:prstGeom prst="rect">
            <a:avLst/>
          </a:prstGeom>
          <a:noFill/>
        </p:spPr>
        <p:txBody>
          <a:bodyPr wrap="square" rtlCol="0">
            <a:spAutoFit/>
          </a:bodyPr>
          <a:lstStyle/>
          <a:p>
            <a:r>
              <a:rPr lang="en-GB" dirty="0"/>
              <a:t>KEY MESSAGES </a:t>
            </a:r>
          </a:p>
        </p:txBody>
      </p:sp>
      <p:sp>
        <p:nvSpPr>
          <p:cNvPr id="48" name="TextBox 47">
            <a:extLst>
              <a:ext uri="{FF2B5EF4-FFF2-40B4-BE49-F238E27FC236}">
                <a16:creationId xmlns:a16="http://schemas.microsoft.com/office/drawing/2014/main" id="{A3EA47D6-1DEB-4866-BB7E-86616AF3EB4A}"/>
              </a:ext>
            </a:extLst>
          </p:cNvPr>
          <p:cNvSpPr txBox="1"/>
          <p:nvPr/>
        </p:nvSpPr>
        <p:spPr>
          <a:xfrm rot="21346664">
            <a:off x="538695" y="3479178"/>
            <a:ext cx="3199384" cy="646331"/>
          </a:xfrm>
          <a:prstGeom prst="rect">
            <a:avLst/>
          </a:prstGeom>
          <a:noFill/>
        </p:spPr>
        <p:txBody>
          <a:bodyPr wrap="square" rtlCol="0">
            <a:spAutoFit/>
          </a:bodyPr>
          <a:lstStyle/>
          <a:p>
            <a:pPr marL="285750" indent="-285750">
              <a:buFont typeface="Arial" panose="020B0604020202020204" pitchFamily="34" charset="0"/>
              <a:buChar char="•"/>
            </a:pPr>
            <a:r>
              <a:rPr lang="en-GB" sz="1200" dirty="0">
                <a:solidFill>
                  <a:schemeClr val="bg1"/>
                </a:solidFill>
              </a:rPr>
              <a:t>Globalisation shifts occur which effect women both positively and negatively in terms of social and political involvement </a:t>
            </a:r>
          </a:p>
        </p:txBody>
      </p:sp>
      <p:sp>
        <p:nvSpPr>
          <p:cNvPr id="49" name="TextBox 48">
            <a:extLst>
              <a:ext uri="{FF2B5EF4-FFF2-40B4-BE49-F238E27FC236}">
                <a16:creationId xmlns:a16="http://schemas.microsoft.com/office/drawing/2014/main" id="{7F9C1E2E-3B69-493F-8DCA-B5C952B4A051}"/>
              </a:ext>
            </a:extLst>
          </p:cNvPr>
          <p:cNvSpPr txBox="1"/>
          <p:nvPr/>
        </p:nvSpPr>
        <p:spPr>
          <a:xfrm rot="21372769">
            <a:off x="228371" y="4059712"/>
            <a:ext cx="3830263" cy="1477328"/>
          </a:xfrm>
          <a:prstGeom prst="rect">
            <a:avLst/>
          </a:prstGeom>
          <a:noFill/>
        </p:spPr>
        <p:txBody>
          <a:bodyPr wrap="square" rtlCol="0">
            <a:spAutoFit/>
          </a:bodyPr>
          <a:lstStyle/>
          <a:p>
            <a:pPr marL="285750" indent="-285750">
              <a:buFont typeface="Arial" panose="020B0604020202020204" pitchFamily="34" charset="0"/>
              <a:buChar char="•"/>
            </a:pPr>
            <a:r>
              <a:rPr lang="en-GB" sz="1200" dirty="0">
                <a:solidFill>
                  <a:schemeClr val="bg1"/>
                </a:solidFill>
              </a:rPr>
              <a:t>The paradigm which exists in society concerning women is underpinned by male patriarchy, however, advancements in legislation and participation by women can result, and is resulting in significant shifts in paradigm</a:t>
            </a:r>
          </a:p>
          <a:p>
            <a:pPr marL="285750" indent="-285750">
              <a:buFont typeface="Arial" panose="020B0604020202020204" pitchFamily="34" charset="0"/>
              <a:buChar char="•"/>
            </a:pPr>
            <a:endParaRPr lang="en-GB" sz="1200"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50" name="TextBox 49">
            <a:extLst>
              <a:ext uri="{FF2B5EF4-FFF2-40B4-BE49-F238E27FC236}">
                <a16:creationId xmlns:a16="http://schemas.microsoft.com/office/drawing/2014/main" id="{A18CE032-D16D-41E0-9911-6A192B5CCC49}"/>
              </a:ext>
            </a:extLst>
          </p:cNvPr>
          <p:cNvSpPr txBox="1"/>
          <p:nvPr/>
        </p:nvSpPr>
        <p:spPr>
          <a:xfrm rot="21347917">
            <a:off x="323981" y="5013454"/>
            <a:ext cx="3356191" cy="1384995"/>
          </a:xfrm>
          <a:prstGeom prst="rect">
            <a:avLst/>
          </a:prstGeom>
          <a:noFill/>
        </p:spPr>
        <p:txBody>
          <a:bodyPr wrap="square" rtlCol="0">
            <a:spAutoFit/>
          </a:bodyPr>
          <a:lstStyle/>
          <a:p>
            <a:pPr marL="285750" indent="-285750">
              <a:buFont typeface="Arial" panose="020B0604020202020204" pitchFamily="34" charset="0"/>
              <a:buChar char="•"/>
            </a:pPr>
            <a:r>
              <a:rPr lang="en-GB" sz="1200" dirty="0">
                <a:solidFill>
                  <a:schemeClr val="bg1"/>
                </a:solidFill>
              </a:rPr>
              <a:t>Voice and agency are key to ensuring women's empowerment can advance, and to ensure women can have their say in policy development and implementation and to ensure women can become healthy and prosperous beings who support a healthy and prosperous world.</a:t>
            </a:r>
          </a:p>
        </p:txBody>
      </p:sp>
      <p:sp>
        <p:nvSpPr>
          <p:cNvPr id="51" name="TextBox 50">
            <a:extLst>
              <a:ext uri="{FF2B5EF4-FFF2-40B4-BE49-F238E27FC236}">
                <a16:creationId xmlns:a16="http://schemas.microsoft.com/office/drawing/2014/main" id="{F3BA3EAE-C5FC-4BF5-820F-9F20D0BFFF96}"/>
              </a:ext>
            </a:extLst>
          </p:cNvPr>
          <p:cNvSpPr txBox="1"/>
          <p:nvPr/>
        </p:nvSpPr>
        <p:spPr>
          <a:xfrm>
            <a:off x="-48128" y="6370110"/>
            <a:ext cx="1643071" cy="553998"/>
          </a:xfrm>
          <a:prstGeom prst="rect">
            <a:avLst/>
          </a:prstGeom>
          <a:noFill/>
        </p:spPr>
        <p:txBody>
          <a:bodyPr wrap="square" rtlCol="0">
            <a:spAutoFit/>
          </a:bodyPr>
          <a:lstStyle/>
          <a:p>
            <a:r>
              <a:rPr lang="en-GB" sz="1000" dirty="0"/>
              <a:t>(OECD, 1998; dk, 2019; WHO, 2019 Equality and Human Rights Commission)</a:t>
            </a:r>
          </a:p>
        </p:txBody>
      </p:sp>
    </p:spTree>
    <p:extLst>
      <p:ext uri="{BB962C8B-B14F-4D97-AF65-F5344CB8AC3E}">
        <p14:creationId xmlns:p14="http://schemas.microsoft.com/office/powerpoint/2010/main" val="2569048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8C94F-2E41-4DBB-A6E6-D67786423F97}"/>
              </a:ext>
            </a:extLst>
          </p:cNvPr>
          <p:cNvSpPr>
            <a:spLocks noGrp="1"/>
          </p:cNvSpPr>
          <p:nvPr>
            <p:ph type="title"/>
          </p:nvPr>
        </p:nvSpPr>
        <p:spPr>
          <a:xfrm>
            <a:off x="0" y="-324192"/>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04C76A03-2538-4121-B241-65E4825A4EEA}"/>
              </a:ext>
            </a:extLst>
          </p:cNvPr>
          <p:cNvSpPr>
            <a:spLocks noGrp="1"/>
          </p:cNvSpPr>
          <p:nvPr>
            <p:ph idx="1"/>
          </p:nvPr>
        </p:nvSpPr>
        <p:spPr>
          <a:xfrm>
            <a:off x="0" y="601734"/>
            <a:ext cx="12192000" cy="6115588"/>
          </a:xfrm>
        </p:spPr>
        <p:txBody>
          <a:bodyPr>
            <a:normAutofit fontScale="70000" lnSpcReduction="20000"/>
          </a:bodyPr>
          <a:lstStyle/>
          <a:p>
            <a:pPr marL="0" indent="-360000" algn="just">
              <a:buNone/>
            </a:pPr>
            <a:r>
              <a:rPr lang="en-GB" sz="2000" dirty="0"/>
              <a:t>Bhowmik, D., Pandey, J, K., </a:t>
            </a:r>
            <a:r>
              <a:rPr lang="en-GB" sz="2000" dirty="0" err="1"/>
              <a:t>Chintu</a:t>
            </a:r>
            <a:r>
              <a:rPr lang="en-GB" sz="2000" dirty="0"/>
              <a:t>, A, K., Ranjan. R (2015) </a:t>
            </a:r>
            <a:r>
              <a:rPr lang="en-GB" sz="2000" i="1" dirty="0"/>
              <a:t>Women Empowerment: The need of a paradigm shift in society of 21st century. </a:t>
            </a:r>
            <a:r>
              <a:rPr lang="en-GB" sz="2000" dirty="0"/>
              <a:t>Available at: </a:t>
            </a:r>
            <a:r>
              <a:rPr lang="en-GB" sz="2000" dirty="0">
                <a:hlinkClick r:id="rId2"/>
              </a:rPr>
              <a:t>https://www.researchgate.net/publication/333917013_Women_Empowerment_The_need_of_a_paradigm_shift_in_society_of_21_st_century/references</a:t>
            </a:r>
            <a:r>
              <a:rPr lang="en-GB" sz="2000" dirty="0"/>
              <a:t> (Accessed on: 01/04/2020)</a:t>
            </a:r>
          </a:p>
          <a:p>
            <a:pPr marL="0" indent="-360000" algn="just">
              <a:buNone/>
            </a:pPr>
            <a:r>
              <a:rPr lang="en-GB" sz="2000" dirty="0"/>
              <a:t>Bronfenbrenner, U. (1979) </a:t>
            </a:r>
            <a:r>
              <a:rPr lang="en-GB" sz="2000" i="1" dirty="0"/>
              <a:t>The ecology of human development. </a:t>
            </a:r>
            <a:r>
              <a:rPr lang="en-GB" sz="2000" dirty="0"/>
              <a:t>Cambridge, Mass.: Harvard University Press</a:t>
            </a:r>
            <a:r>
              <a:rPr lang="en-GB" sz="2000" i="1" dirty="0"/>
              <a:t>.</a:t>
            </a:r>
          </a:p>
          <a:p>
            <a:pPr marL="0" indent="-360000" algn="just">
              <a:buNone/>
            </a:pPr>
            <a:r>
              <a:rPr lang="en-GB" sz="2000" dirty="0"/>
              <a:t>DK (2019) The feminism Book: Big Ideas Simply Explained. 4th ed. DK Publishing.</a:t>
            </a:r>
          </a:p>
          <a:p>
            <a:pPr marL="0" indent="-360000" algn="just">
              <a:buNone/>
            </a:pPr>
            <a:r>
              <a:rPr lang="en-GB" sz="2000" dirty="0"/>
              <a:t>Equality and Human Rights Commission (2018) </a:t>
            </a:r>
            <a:r>
              <a:rPr lang="en-GB" sz="2000" i="1" dirty="0"/>
              <a:t>Pressing for progress: women’s rights and gender equality in 2018 </a:t>
            </a:r>
            <a:r>
              <a:rPr lang="en-GB" sz="2000" dirty="0"/>
              <a:t>Available at: </a:t>
            </a:r>
            <a:r>
              <a:rPr lang="en-GB" sz="2000" dirty="0">
                <a:hlinkClick r:id="rId3"/>
              </a:rPr>
              <a:t>https://www.equalityhumanrights.com/sites/default/files/pressing-for-progress-womens-rights-and-gender-equality-in-2018-pdf.pdf</a:t>
            </a:r>
            <a:r>
              <a:rPr lang="en-GB" sz="2000" dirty="0"/>
              <a:t> </a:t>
            </a:r>
            <a:endParaRPr lang="en-GB" sz="2000" i="1" dirty="0"/>
          </a:p>
          <a:p>
            <a:pPr marL="0" indent="-360000" algn="just">
              <a:buNone/>
            </a:pPr>
            <a:r>
              <a:rPr lang="en-GB" sz="2000" dirty="0"/>
              <a:t>GOV.UK (2020, c.87) </a:t>
            </a:r>
            <a:r>
              <a:rPr lang="en-GB" sz="2000" i="1" dirty="0"/>
              <a:t>Abortion Act 1967</a:t>
            </a:r>
            <a:r>
              <a:rPr lang="en-GB" sz="2000" dirty="0"/>
              <a:t>. Available at: </a:t>
            </a:r>
            <a:r>
              <a:rPr lang="en-GB" sz="2000" dirty="0">
                <a:hlinkClick r:id="rId4"/>
              </a:rPr>
              <a:t>https://www.legislation.gov.uk/ukpga/1967/87/section/1</a:t>
            </a:r>
            <a:r>
              <a:rPr lang="en-GB" sz="2000" dirty="0"/>
              <a:t> (accessed on: 03/04/2020) London: HMSO</a:t>
            </a:r>
          </a:p>
          <a:p>
            <a:pPr marL="0" indent="-360000" algn="just">
              <a:buNone/>
            </a:pPr>
            <a:r>
              <a:rPr lang="en-GB" sz="2000" dirty="0"/>
              <a:t>Maslow, A and American Psychological Association (1943) A Theory of Human Motivation. Indianapolis: </a:t>
            </a:r>
            <a:r>
              <a:rPr lang="en-GB" sz="2000" dirty="0" err="1"/>
              <a:t>Bobbs-Merill</a:t>
            </a:r>
            <a:endParaRPr lang="en-GB" sz="2000" dirty="0"/>
          </a:p>
          <a:p>
            <a:pPr marL="0" indent="-360000" algn="just">
              <a:buNone/>
            </a:pPr>
            <a:r>
              <a:rPr lang="en-GB" sz="2000" dirty="0" err="1"/>
              <a:t>Legislation.Gov</a:t>
            </a:r>
            <a:r>
              <a:rPr lang="en-GB" sz="2000" dirty="0"/>
              <a:t> (2019,c.15) </a:t>
            </a:r>
            <a:r>
              <a:rPr lang="en-GB" sz="2000" i="1" dirty="0"/>
              <a:t>Equality Act 2010. </a:t>
            </a:r>
            <a:r>
              <a:rPr lang="en-GB" sz="2000" dirty="0"/>
              <a:t>Available at: </a:t>
            </a:r>
            <a:r>
              <a:rPr lang="en-GB" sz="2000" dirty="0">
                <a:hlinkClick r:id="rId5"/>
              </a:rPr>
              <a:t>http://www.legislation.gov.uk/ukpga/2010/15/part/5/chapter/3/crossheading/sex-equality</a:t>
            </a:r>
            <a:r>
              <a:rPr lang="en-GB" sz="2000" dirty="0"/>
              <a:t> (accessed on:02/04/2020) London: HMSO</a:t>
            </a:r>
            <a:endParaRPr lang="en-GB" sz="2000" i="1" dirty="0"/>
          </a:p>
          <a:p>
            <a:pPr marL="0" indent="-360000" algn="just">
              <a:buNone/>
            </a:pPr>
            <a:r>
              <a:rPr lang="en-GB" sz="2000" dirty="0"/>
              <a:t>Organisation for economic co-operation and development (OECD) (1998) </a:t>
            </a:r>
            <a:r>
              <a:rPr lang="en-GB" sz="2000" i="1" dirty="0"/>
              <a:t>Globalisation. </a:t>
            </a:r>
            <a:r>
              <a:rPr lang="en-GB" sz="2000" dirty="0"/>
              <a:t>Available at: </a:t>
            </a:r>
            <a:r>
              <a:rPr lang="en-GB" sz="2000" dirty="0">
                <a:hlinkClick r:id="rId6"/>
              </a:rPr>
              <a:t>http://www.oecd.org/social/gender-development/1896368.pdf</a:t>
            </a:r>
            <a:r>
              <a:rPr lang="en-GB" sz="2000" dirty="0"/>
              <a:t> (accessed at: 01/04/2020)</a:t>
            </a:r>
          </a:p>
          <a:p>
            <a:pPr marL="0" indent="-360000" algn="just">
              <a:buNone/>
            </a:pPr>
            <a:r>
              <a:rPr lang="en-GB" sz="2000" dirty="0"/>
              <a:t>Public Health Wales (2019) </a:t>
            </a:r>
            <a:r>
              <a:rPr lang="en-GB" sz="2000" i="1" dirty="0"/>
              <a:t>Driving Prosperity for All through Investing for Health and Well-being. </a:t>
            </a:r>
            <a:r>
              <a:rPr lang="en-GB" sz="2000" dirty="0"/>
              <a:t>Available at: </a:t>
            </a:r>
            <a:r>
              <a:rPr lang="en-GB" sz="2000" dirty="0">
                <a:hlinkClick r:id="rId7"/>
              </a:rPr>
              <a:t>http://www.wales.nhs.uk/sitesplus/documents/888/PHW-Prosperity-for-all-report-%28Eng-web%29.pdf</a:t>
            </a:r>
            <a:r>
              <a:rPr lang="en-GB" sz="2000" dirty="0"/>
              <a:t> (02/04/2020)</a:t>
            </a:r>
            <a:endParaRPr lang="en-GB" sz="2000" i="1" dirty="0"/>
          </a:p>
          <a:p>
            <a:pPr marL="0" indent="-360000" algn="just">
              <a:buNone/>
            </a:pPr>
            <a:r>
              <a:rPr lang="en-GB" sz="2000" dirty="0" err="1"/>
              <a:t>Seriner</a:t>
            </a:r>
            <a:r>
              <a:rPr lang="en-GB" sz="2000" dirty="0"/>
              <a:t>, I and </a:t>
            </a:r>
            <a:r>
              <a:rPr lang="en-GB" sz="2000" dirty="0" err="1"/>
              <a:t>Nenicka</a:t>
            </a:r>
            <a:r>
              <a:rPr lang="en-GB" sz="2000" dirty="0"/>
              <a:t>, L (2011) </a:t>
            </a:r>
            <a:r>
              <a:rPr lang="en-GB" sz="2000" i="1" dirty="0"/>
              <a:t>Globalisation, Dimensions &amp; Impacts </a:t>
            </a:r>
            <a:r>
              <a:rPr lang="en-GB" sz="2000" dirty="0"/>
              <a:t>IJOPEC Publication: London</a:t>
            </a:r>
          </a:p>
          <a:p>
            <a:pPr marL="0" indent="-360000" algn="just">
              <a:buNone/>
            </a:pPr>
            <a:r>
              <a:rPr lang="en-GB" sz="2000" dirty="0"/>
              <a:t>The Institute for Fiscal Studies (2018) </a:t>
            </a:r>
            <a:r>
              <a:rPr lang="en-GB" sz="2000" i="1" dirty="0"/>
              <a:t>The rise and rise of women’s employment in the UK. </a:t>
            </a:r>
            <a:r>
              <a:rPr lang="en-GB" sz="2000" dirty="0"/>
              <a:t>Available at:</a:t>
            </a:r>
          </a:p>
          <a:p>
            <a:pPr marL="0" indent="-360000" algn="just">
              <a:buNone/>
            </a:pPr>
            <a:r>
              <a:rPr lang="en-GB" sz="2000" dirty="0"/>
              <a:t>Welsh Government (2017) </a:t>
            </a:r>
            <a:r>
              <a:rPr lang="en-GB" sz="2000" i="1" dirty="0"/>
              <a:t>Prosperity for All: the national strategy </a:t>
            </a:r>
            <a:r>
              <a:rPr lang="en-GB" sz="2000" dirty="0"/>
              <a:t>Available at: </a:t>
            </a:r>
            <a:r>
              <a:rPr lang="en-GB" sz="2000" dirty="0">
                <a:hlinkClick r:id="rId8"/>
              </a:rPr>
              <a:t>https://gov.wales/sites/default/files/publications/2017-10/prosperity-for-all-the-national-strategy.pdf</a:t>
            </a:r>
            <a:r>
              <a:rPr lang="en-GB" sz="2000" dirty="0"/>
              <a:t> (accessed at: 02/04/2020)</a:t>
            </a:r>
          </a:p>
          <a:p>
            <a:pPr marL="0" indent="-360000" algn="just">
              <a:buNone/>
            </a:pPr>
            <a:r>
              <a:rPr lang="en-GB" sz="2000" dirty="0"/>
              <a:t>The World Bank (2012) </a:t>
            </a:r>
            <a:r>
              <a:rPr lang="en-GB" sz="2000" i="1" dirty="0"/>
              <a:t>World Development Report 2012: Gender Equality and Development. </a:t>
            </a:r>
            <a:r>
              <a:rPr lang="en-GB" sz="2000" dirty="0"/>
              <a:t>Available at: </a:t>
            </a:r>
            <a:r>
              <a:rPr lang="en-GB" sz="2000" dirty="0">
                <a:hlinkClick r:id="rId9"/>
              </a:rPr>
              <a:t>https://openknowledge.worldbank.org/handle/10986/4391</a:t>
            </a:r>
            <a:r>
              <a:rPr lang="en-GB" sz="2000" dirty="0"/>
              <a:t> (accessed on: 03/04/2020)</a:t>
            </a:r>
          </a:p>
          <a:p>
            <a:pPr marL="0" indent="-360000" algn="just">
              <a:buNone/>
            </a:pPr>
            <a:r>
              <a:rPr lang="en-GB" sz="2000" dirty="0"/>
              <a:t>The World Bank Group (2014) </a:t>
            </a:r>
            <a:r>
              <a:rPr lang="en-GB" sz="2000" i="1" dirty="0"/>
              <a:t>Voice and Agency Empowering Women and girls for shared prosperity. </a:t>
            </a:r>
            <a:r>
              <a:rPr lang="en-GB" sz="2000" dirty="0"/>
              <a:t>Available at: </a:t>
            </a:r>
            <a:r>
              <a:rPr lang="en-GB" sz="2000" dirty="0">
                <a:hlinkClick r:id="rId10"/>
              </a:rPr>
              <a:t>https://www.worldbank.org/content/dam/Worldbank/document/Gender/Voice_and_agency_LOWRES.pdf</a:t>
            </a:r>
            <a:r>
              <a:rPr lang="en-GB" sz="2000" dirty="0"/>
              <a:t> (accessed on: 03/04/2020)</a:t>
            </a:r>
          </a:p>
          <a:p>
            <a:pPr marL="0" indent="-360000" algn="just">
              <a:buNone/>
            </a:pPr>
            <a:r>
              <a:rPr lang="en-GB" sz="2000" dirty="0"/>
              <a:t>World Health Organisation (2019) </a:t>
            </a:r>
            <a:r>
              <a:rPr lang="en-GB" sz="2000" i="1" dirty="0"/>
              <a:t>Healthy, Prosperous lives for all: the European Health Equity Status Report. </a:t>
            </a:r>
            <a:r>
              <a:rPr lang="en-GB" sz="2000" dirty="0"/>
              <a:t>Available at: </a:t>
            </a:r>
            <a:r>
              <a:rPr lang="en-GB" sz="2000" dirty="0">
                <a:hlinkClick r:id="rId11"/>
              </a:rPr>
              <a:t>http://www.euro.who.int/en/publications/abstracts/health-equity-status-report-2019</a:t>
            </a:r>
            <a:r>
              <a:rPr lang="en-GB" sz="2000" dirty="0"/>
              <a:t> (accessed on: 01/04/2020)</a:t>
            </a:r>
          </a:p>
          <a:p>
            <a:pPr marL="0" indent="0">
              <a:buNone/>
            </a:pPr>
            <a:endParaRPr lang="en-GB" sz="3600" dirty="0"/>
          </a:p>
        </p:txBody>
      </p:sp>
    </p:spTree>
    <p:extLst>
      <p:ext uri="{BB962C8B-B14F-4D97-AF65-F5344CB8AC3E}">
        <p14:creationId xmlns:p14="http://schemas.microsoft.com/office/powerpoint/2010/main" val="3158962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842</TotalTime>
  <Words>1159</Words>
  <Application>Microsoft Office PowerPoint</Application>
  <PresentationFormat>Widescreen</PresentationFormat>
  <Paragraphs>58</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Lois Brunton (1801507)</dc:creator>
  <cp:lastModifiedBy>Lois Brunton (1801507)</cp:lastModifiedBy>
  <cp:revision>44</cp:revision>
  <dcterms:created xsi:type="dcterms:W3CDTF">2020-03-31T12:22:31Z</dcterms:created>
  <dcterms:modified xsi:type="dcterms:W3CDTF">2020-04-03T14:40:03Z</dcterms:modified>
</cp:coreProperties>
</file>