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2"/>
  </p:notesMasterIdLst>
  <p:sldIdLst>
    <p:sldId id="256" r:id="rId7"/>
    <p:sldId id="257" r:id="rId8"/>
    <p:sldId id="1164" r:id="rId9"/>
    <p:sldId id="260" r:id="rId10"/>
    <p:sldId id="828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1162" r:id="rId19"/>
    <p:sldId id="305" r:id="rId20"/>
    <p:sldId id="80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E20640-140A-4D58-ACCD-CB6728A35B21}" v="2" dt="2026-10-17T10:02:37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10-17T10:03:01.032" v="1156" actId="478"/>
      <pc:docMkLst>
        <pc:docMk/>
      </pc:docMkLst>
      <pc:sldChg chg="addSp delSp modSp mod">
        <pc:chgData name="Munyaradzi Nicholas Murira" userId="6ab3fae5-94bd-47ef-9f25-6c1f645127cf" providerId="ADAL" clId="{BBAD60DF-75FC-47FB-864F-62F5392E6509}" dt="2026-10-17T10:03:01.032" v="1156" actId="478"/>
        <pc:sldMkLst>
          <pc:docMk/>
          <pc:sldMk cId="1330686874" sldId="257"/>
        </pc:sldMkLst>
        <pc:spChg chg="mod">
          <ac:chgData name="Munyaradzi Nicholas Murira" userId="6ab3fae5-94bd-47ef-9f25-6c1f645127cf" providerId="ADAL" clId="{BBAD60DF-75FC-47FB-864F-62F5392E6509}" dt="2026-10-17T10:02:51.559" v="1155" actId="207"/>
          <ac:spMkLst>
            <pc:docMk/>
            <pc:sldMk cId="1330686874" sldId="257"/>
            <ac:spMk id="2" creationId="{381D7CC7-DEF3-6229-82D8-79144F0FDA07}"/>
          </ac:spMkLst>
        </pc:spChg>
        <pc:spChg chg="del mod">
          <ac:chgData name="Munyaradzi Nicholas Murira" userId="6ab3fae5-94bd-47ef-9f25-6c1f645127cf" providerId="ADAL" clId="{BBAD60DF-75FC-47FB-864F-62F5392E6509}" dt="2026-10-17T10:00:04.361" v="1087" actId="478"/>
          <ac:spMkLst>
            <pc:docMk/>
            <pc:sldMk cId="1330686874" sldId="257"/>
            <ac:spMk id="3" creationId="{8E81C026-E836-3455-D412-BD640C1FC20C}"/>
          </ac:spMkLst>
        </pc:spChg>
        <pc:spChg chg="add del mod">
          <ac:chgData name="Munyaradzi Nicholas Murira" userId="6ab3fae5-94bd-47ef-9f25-6c1f645127cf" providerId="ADAL" clId="{BBAD60DF-75FC-47FB-864F-62F5392E6509}" dt="2026-10-17T10:03:01.032" v="1156" actId="478"/>
          <ac:spMkLst>
            <pc:docMk/>
            <pc:sldMk cId="1330686874" sldId="257"/>
            <ac:spMk id="4" creationId="{8A24508A-09F8-407C-BCEE-EED5957725C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0F546-4816-463D-8723-6B5A80DE8798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DE0918-0E41-4A15-BE42-A921FFC6A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85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12 – IPv6 Addressing</a:t>
            </a:r>
          </a:p>
          <a:p>
            <a:r>
              <a:rPr lang="en-US" dirty="0"/>
              <a:t>12.4 – GUA and LLA Static Configuration</a:t>
            </a:r>
          </a:p>
          <a:p>
            <a:r>
              <a:rPr lang="en-US" dirty="0"/>
              <a:t>12.4.2 – Static GUA Configuration on a Windows Host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34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64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05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3" y="1797051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380910" marR="0" indent="-380910" algn="ctr" defTabSz="609458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667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49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  <p:sldLayoutId id="21474837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1D7CC7-DEF3-6229-82D8-79144F0FDA07}"/>
              </a:ext>
            </a:extLst>
          </p:cNvPr>
          <p:cNvSpPr txBox="1">
            <a:spLocks/>
          </p:cNvSpPr>
          <p:nvPr/>
        </p:nvSpPr>
        <p:spPr>
          <a:xfrm>
            <a:off x="282467" y="1470581"/>
            <a:ext cx="7179381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and Cybersecurity Essentials </a:t>
            </a:r>
            <a:r>
              <a:rPr lang="en-GB" sz="4000" i="1" dirty="0">
                <a:solidFill>
                  <a:schemeClr val="bg2"/>
                </a:solidFill>
              </a:rPr>
              <a:t>(ACCA4024)</a:t>
            </a:r>
            <a:br>
              <a:rPr lang="en-GB" sz="4000" i="1" dirty="0">
                <a:solidFill>
                  <a:schemeClr val="bg2"/>
                </a:solidFill>
              </a:rPr>
            </a:br>
            <a:endParaRPr lang="en-GB" sz="4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sz="4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sz="4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Addressing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686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To Do List  /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8468172" cy="2812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US" dirty="0"/>
              <a:t>Explain the need for IPV6 addressing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lvl="1" indent="0">
              <a:buNone/>
            </a:pPr>
            <a:r>
              <a:rPr lang="en-US" dirty="0"/>
              <a:t>Explain how IPV6 addresses are represented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lvl="1" indent="0">
              <a:buNone/>
            </a:pPr>
            <a:r>
              <a:rPr lang="en-US" dirty="0"/>
              <a:t>IPV6 Address Types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Cisco Switch and Router and verify connectivity.</a:t>
            </a:r>
          </a:p>
        </p:txBody>
      </p:sp>
    </p:spTree>
    <p:extLst>
      <p:ext uri="{BB962C8B-B14F-4D97-AF65-F5344CB8AC3E}">
        <p14:creationId xmlns:p14="http://schemas.microsoft.com/office/powerpoint/2010/main" val="3390358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IPV6 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2000" b="1" i="1" dirty="0" err="1">
                <a:solidFill>
                  <a:schemeClr val="bg1"/>
                </a:solidFill>
              </a:rPr>
              <a:t>nd</a:t>
            </a:r>
            <a:r>
              <a:rPr lang="en-GB" sz="2000" b="1" i="1" dirty="0">
                <a:solidFill>
                  <a:schemeClr val="bg1"/>
                </a:solidFill>
              </a:rPr>
              <a:t> verify connectivity.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88E6-FEBF-8364-D1A2-20AF0881C363}"/>
              </a:ext>
            </a:extLst>
          </p:cNvPr>
          <p:cNvSpPr txBox="1">
            <a:spLocks/>
          </p:cNvSpPr>
          <p:nvPr/>
        </p:nvSpPr>
        <p:spPr>
          <a:xfrm>
            <a:off x="395535" y="1571481"/>
            <a:ext cx="9619774" cy="4199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The next generation IP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Created to answer problems of IPv4.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IPV4( 32 bit)  addresses are running out so IPV6 (128 bit) gives a larger addresses space.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At the end IP version 6 (IPV6) serves as the replacement protocol for IP version 4 (IPV4).</a:t>
            </a:r>
          </a:p>
          <a:p>
            <a:r>
              <a:rPr lang="en-US" b="1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NB:  </a:t>
            </a:r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The primary purpose of IPV6 mirrors the same purpose  of the IPV4 protocol.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IPV6  defines a packet concept, addresses for those packets , and the role of hosts and Routers. This affords devices to forward packets sourced by hosts through multiple routers , so that they arrive at the correct destination host.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72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IPV6 Introduction Continue…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2000" b="1" i="1" dirty="0" err="1">
                <a:solidFill>
                  <a:schemeClr val="bg1"/>
                </a:solidFill>
              </a:rPr>
              <a:t>nd</a:t>
            </a:r>
            <a:r>
              <a:rPr lang="en-GB" sz="2000" b="1" i="1" dirty="0">
                <a:solidFill>
                  <a:schemeClr val="bg1"/>
                </a:solidFill>
              </a:rPr>
              <a:t> verify connectivity.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88E6-FEBF-8364-D1A2-20AF0881C363}"/>
              </a:ext>
            </a:extLst>
          </p:cNvPr>
          <p:cNvSpPr txBox="1">
            <a:spLocks/>
          </p:cNvSpPr>
          <p:nvPr/>
        </p:nvSpPr>
        <p:spPr>
          <a:xfrm>
            <a:off x="413915" y="1690688"/>
            <a:ext cx="9619774" cy="31550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In most enterprise networks , the routers will route both IPv4 and IPv6 packets at the same time.</a:t>
            </a:r>
          </a:p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The migration strategy of running both IPv4 and IPv6 is </a:t>
            </a:r>
            <a:r>
              <a:rPr lang="en-US" sz="2550" b="1" dirty="0">
                <a:latin typeface="+mj-lt"/>
              </a:rPr>
              <a:t>called dual stack.</a:t>
            </a:r>
          </a:p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All you have to do is configure the router to route IPv6 packets, in addition to the existing configuration for routing IPv4 packets.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592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Migration of Enterprise Networks to use TCP/IP Stack Only, IPv4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6691" y="1706503"/>
            <a:ext cx="9177135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79343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Likely Path Through Dual-Stack (IPv4 and IPv6) over a Long Period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1308" y="2590801"/>
            <a:ext cx="8961649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2016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17" y="1446062"/>
            <a:ext cx="11481847" cy="3575934"/>
          </a:xfrm>
        </p:spPr>
        <p:txBody>
          <a:bodyPr>
            <a:normAutofit fontScale="92500"/>
          </a:bodyPr>
          <a:lstStyle/>
          <a:p>
            <a:r>
              <a:rPr lang="en-US" sz="2539" dirty="0"/>
              <a:t>Structure of an IPV6 address (128 bit).</a:t>
            </a:r>
          </a:p>
          <a:p>
            <a:r>
              <a:rPr lang="en-US" sz="2539" dirty="0"/>
              <a:t>Writing an IPV6 address in binary would be a problem, so we use 32 hexadecimal digits (one hex digit per 4 bits), with methods  to abbreviate the hexadecimal addresses as well.</a:t>
            </a:r>
          </a:p>
          <a:p>
            <a:pPr marL="0" indent="0">
              <a:buNone/>
            </a:pPr>
            <a:r>
              <a:rPr lang="en-US" sz="2539" dirty="0"/>
              <a:t>Example all the following are valid IPV6 Address each with 32 or less hex digits.</a:t>
            </a:r>
          </a:p>
          <a:p>
            <a:pPr marL="0" indent="0">
              <a:buNone/>
            </a:pPr>
            <a:endParaRPr lang="en-US" sz="2539" dirty="0"/>
          </a:p>
          <a:p>
            <a:pPr marL="0" indent="0">
              <a:buNone/>
            </a:pPr>
            <a:r>
              <a:rPr lang="en-US" sz="2539" dirty="0"/>
              <a:t>2345:1111:2222:3333:4444:5555:6666:AAAA</a:t>
            </a:r>
          </a:p>
          <a:p>
            <a:pPr marL="0" indent="0">
              <a:buNone/>
            </a:pPr>
            <a:r>
              <a:rPr lang="en-US" sz="2539" dirty="0"/>
              <a:t>2000:1:2:3:4:5:6:A</a:t>
            </a:r>
          </a:p>
          <a:p>
            <a:pPr marL="0" indent="0">
              <a:buNone/>
            </a:pPr>
            <a:r>
              <a:rPr lang="en-US" sz="2539" dirty="0"/>
              <a:t>FE80::1</a:t>
            </a:r>
          </a:p>
        </p:txBody>
      </p:sp>
    </p:spTree>
    <p:extLst>
      <p:ext uri="{BB962C8B-B14F-4D97-AF65-F5344CB8AC3E}">
        <p14:creationId xmlns:p14="http://schemas.microsoft.com/office/powerpoint/2010/main" val="476961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176" b="1" dirty="0"/>
              <a:t>Representing full (Unabbreviated) IPv6  Addresses</a:t>
            </a:r>
          </a:p>
          <a:p>
            <a:pPr marL="0" indent="0">
              <a:buNone/>
            </a:pPr>
            <a:r>
              <a:rPr lang="en-US" sz="2176" dirty="0"/>
              <a:t>Example 2340:1111:AAAA:0001:1234:5678:9ABC:1234</a:t>
            </a:r>
          </a:p>
          <a:p>
            <a:pPr marL="0" indent="0">
              <a:buNone/>
            </a:pPr>
            <a:r>
              <a:rPr lang="en-US" sz="2176" dirty="0"/>
              <a:t>To make it readable IPv6 uses a format with </a:t>
            </a:r>
            <a:r>
              <a:rPr lang="en-US" sz="2176" b="1" dirty="0"/>
              <a:t>8 sets of 4 hex digits(quartet), </a:t>
            </a:r>
            <a:r>
              <a:rPr lang="en-US" sz="2176" dirty="0"/>
              <a:t>with each quartet separated by a colon.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Abbreviating IPv6 Addresses</a:t>
            </a:r>
          </a:p>
          <a:p>
            <a:pPr marL="0" indent="0">
              <a:buNone/>
            </a:pPr>
            <a:r>
              <a:rPr lang="en-US" sz="2176" dirty="0"/>
              <a:t>The IPv6 address abbreviation rules let you shorten the 32 –digit hex number using following </a:t>
            </a:r>
            <a:r>
              <a:rPr lang="en-US" sz="2176" b="1" dirty="0"/>
              <a:t>Two basic rules.</a:t>
            </a:r>
          </a:p>
          <a:p>
            <a:pPr marL="466413" indent="-466413">
              <a:buFont typeface="+mj-lt"/>
              <a:buAutoNum type="arabicPeriod"/>
            </a:pPr>
            <a:r>
              <a:rPr lang="en-US" sz="2176" dirty="0"/>
              <a:t>Inside each quartet of four hex digits, removing the </a:t>
            </a:r>
            <a:r>
              <a:rPr lang="en-US" sz="2176" b="1" dirty="0"/>
              <a:t>leading 0s (0s on the left side of the quartet ) </a:t>
            </a:r>
            <a:r>
              <a:rPr lang="en-US" sz="2176" dirty="0"/>
              <a:t>in the 3 positions on the left.</a:t>
            </a:r>
          </a:p>
          <a:p>
            <a:pPr marL="466413" indent="-466413">
              <a:buFont typeface="+mj-lt"/>
              <a:buAutoNum type="arabicPeriod"/>
            </a:pPr>
            <a:r>
              <a:rPr lang="en-US" sz="2176" dirty="0"/>
              <a:t>Find any string of 2 or more consecutive quartets of all hex 0s , and replace that set of quartets with a double colon(::). Therefore the :: means “2 or more quartets of all 0s “  </a:t>
            </a:r>
            <a:r>
              <a:rPr lang="en-US" sz="2176" dirty="0">
                <a:solidFill>
                  <a:srgbClr val="FF0000"/>
                </a:solidFill>
              </a:rPr>
              <a:t>NB: you can only use :: once in a single address, because the exact IPv6 might not be clear .</a:t>
            </a:r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2726720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 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825624"/>
            <a:ext cx="11570336" cy="385835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600" b="1" dirty="0"/>
              <a:t>Abbreviate the following IPV6:</a:t>
            </a:r>
          </a:p>
          <a:p>
            <a:pPr marL="0" indent="0">
              <a:buNone/>
            </a:pPr>
            <a:r>
              <a:rPr lang="en-US" sz="2176" dirty="0"/>
              <a:t>FE80:0000:0000:0001:0000:0000:0000:00AB</a:t>
            </a:r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Applying the first rule we get</a:t>
            </a:r>
          </a:p>
          <a:p>
            <a:pPr marL="0" indent="0">
              <a:buNone/>
            </a:pPr>
            <a:r>
              <a:rPr lang="en-US" sz="2176" dirty="0"/>
              <a:t>FE80: 0: 0 :1 :0: 0: 0 : AB</a:t>
            </a:r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Applying the second rule we get</a:t>
            </a:r>
          </a:p>
          <a:p>
            <a:pPr marL="0" indent="0">
              <a:buNone/>
            </a:pPr>
            <a:r>
              <a:rPr lang="en-US" sz="2176" dirty="0"/>
              <a:t>FE80: 0 : 0: 1 ::AB</a:t>
            </a:r>
          </a:p>
          <a:p>
            <a:pPr marL="0" indent="0">
              <a:buNone/>
            </a:pPr>
            <a:r>
              <a:rPr lang="en-US" sz="2176" dirty="0"/>
              <a:t>Why is FE80::1 :: AB not the best answer ?</a:t>
            </a:r>
          </a:p>
          <a:p>
            <a:pPr marL="0" indent="0">
              <a:buNone/>
            </a:pPr>
            <a:endParaRPr lang="en-US" sz="2176" b="1" dirty="0"/>
          </a:p>
          <a:p>
            <a:pPr marL="0" indent="0">
              <a:buNone/>
            </a:pPr>
            <a:r>
              <a:rPr lang="en-US" sz="2600" b="1" dirty="0"/>
              <a:t>Abbreviate the following  IPv6</a:t>
            </a:r>
          </a:p>
          <a:p>
            <a:pPr marL="0" indent="0">
              <a:buNone/>
            </a:pPr>
            <a:r>
              <a:rPr lang="en-US" sz="2300" dirty="0"/>
              <a:t>210F:0000:0000:0000:ACAD:0000:0000:000D</a:t>
            </a:r>
          </a:p>
          <a:p>
            <a:pPr marL="0" indent="0">
              <a:buNone/>
            </a:pPr>
            <a:r>
              <a:rPr lang="en-ZA" sz="2300" dirty="0"/>
              <a:t>2000:0000:BEEF:0000:0000:0000:DEAD:131C.</a:t>
            </a:r>
            <a:endParaRPr lang="en-US" sz="2300" dirty="0"/>
          </a:p>
          <a:p>
            <a:pPr marL="0" indent="0">
              <a:buNone/>
            </a:pPr>
            <a:endParaRPr lang="en-US" sz="2358" dirty="0"/>
          </a:p>
          <a:p>
            <a:pPr marL="466413" indent="-466413">
              <a:buFont typeface="+mj-lt"/>
              <a:buAutoNum type="arabicPeriod"/>
            </a:pPr>
            <a:endParaRPr lang="en-US" sz="2358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260158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 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176" b="1" dirty="0"/>
              <a:t>Expand Abbreviated IPV6 Addresses</a:t>
            </a:r>
          </a:p>
          <a:p>
            <a:pPr marL="0" indent="0">
              <a:buNone/>
            </a:pPr>
            <a:r>
              <a:rPr lang="en-US" sz="2176" dirty="0"/>
              <a:t>To expand an IPv6 address back into its full unabbreviated 32-digit number, use two similar  rules. The rules basically reverse  the logic of the previous two rules:</a:t>
            </a:r>
          </a:p>
          <a:p>
            <a:pPr marL="414589" indent="-414589">
              <a:buFont typeface="+mj-lt"/>
              <a:buAutoNum type="arabicPeriod"/>
            </a:pPr>
            <a:r>
              <a:rPr lang="en-US" sz="2176" dirty="0"/>
              <a:t>In each quartet , add leading  0s as needed until the quartet has 4 hex digits.</a:t>
            </a:r>
          </a:p>
          <a:p>
            <a:pPr marL="414589" indent="-414589">
              <a:buFont typeface="+mj-lt"/>
              <a:buAutoNum type="arabicPeriod"/>
            </a:pPr>
            <a:r>
              <a:rPr lang="en-US" sz="2176" dirty="0"/>
              <a:t>If a double colon (::) exists, count the quartets shown ; the total should be less than 8. Replace the :: with multiple quartets of 0000 so that eight total quartets exist .</a:t>
            </a:r>
          </a:p>
          <a:p>
            <a:pPr marL="0" indent="0">
              <a:buNone/>
            </a:pPr>
            <a:r>
              <a:rPr lang="en-US" sz="2176" dirty="0"/>
              <a:t>Try it  Expand 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/>
              <a:t>fe80::2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 err="1"/>
              <a:t>deaf:e:e</a:t>
            </a:r>
            <a:r>
              <a:rPr lang="en-US" sz="2176" dirty="0"/>
              <a:t>::60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/>
              <a:t>babe:0:2d0:300::8</a:t>
            </a:r>
          </a:p>
          <a:p>
            <a:pPr marL="0" indent="0">
              <a:buNone/>
            </a:pPr>
            <a:endParaRPr lang="en-US" sz="2176" dirty="0"/>
          </a:p>
          <a:p>
            <a:pPr marL="414589" indent="-414589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3289029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Adress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497962"/>
            <a:ext cx="11481847" cy="42040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176" dirty="0"/>
              <a:t>In IPv4 we are familiar with </a:t>
            </a:r>
            <a:r>
              <a:rPr lang="en-US" sz="2176" b="1" dirty="0"/>
              <a:t>Unicast , broadcast and multicast addresses.</a:t>
            </a:r>
          </a:p>
          <a:p>
            <a:pPr marL="0" indent="0">
              <a:buNone/>
            </a:pPr>
            <a:r>
              <a:rPr lang="en-US" sz="2176" dirty="0"/>
              <a:t>Onto this trio IPv6 does not use </a:t>
            </a:r>
            <a:r>
              <a:rPr lang="en-US" sz="2176" b="1" dirty="0"/>
              <a:t>Broadcast</a:t>
            </a:r>
            <a:r>
              <a:rPr lang="en-US" sz="2176" dirty="0"/>
              <a:t>, it uses </a:t>
            </a:r>
            <a:r>
              <a:rPr lang="en-US" sz="2176" b="1" dirty="0"/>
              <a:t>Multicast</a:t>
            </a:r>
            <a:r>
              <a:rPr lang="en-US" sz="2176" dirty="0"/>
              <a:t> instead.</a:t>
            </a:r>
          </a:p>
          <a:p>
            <a:pPr marL="0" indent="0">
              <a:buNone/>
            </a:pPr>
            <a:r>
              <a:rPr lang="en-US" sz="2176" b="1" dirty="0"/>
              <a:t>Unicast</a:t>
            </a:r>
            <a:r>
              <a:rPr lang="en-US" sz="2176" dirty="0"/>
              <a:t>- Packets addressed to a unicast address are delivered to a single interface ,same as  in IPv4.</a:t>
            </a:r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r>
              <a:rPr lang="en-US" sz="2176" dirty="0"/>
              <a:t>The following are </a:t>
            </a:r>
            <a:r>
              <a:rPr lang="en-US" sz="2176" b="1" dirty="0"/>
              <a:t>IPV 6  Unicast Addresses: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Global Unicast Address </a:t>
            </a:r>
            <a:r>
              <a:rPr lang="en-US" sz="2176" dirty="0"/>
              <a:t>– </a:t>
            </a:r>
            <a:r>
              <a:rPr lang="en-US" sz="2200" dirty="0"/>
              <a:t>These are the typical publicly routable addresses and are used in the same way as public addresses in IPv4..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Unique Local Addresses-</a:t>
            </a:r>
            <a:r>
              <a:rPr lang="en-US" sz="2176" dirty="0"/>
              <a:t> </a:t>
            </a:r>
            <a:r>
              <a:rPr lang="en-US" sz="2200" dirty="0"/>
              <a:t>These addresses are intended for non-routing purposes, yet they are globally unique. They function similarly to IPv4 private addresses by allowing communication across a site while being routable to multiple local networks</a:t>
            </a:r>
          </a:p>
          <a:p>
            <a:r>
              <a:rPr lang="en-US" sz="2176" b="1" dirty="0"/>
              <a:t>Link-Local Address(LLA)- </a:t>
            </a:r>
            <a:r>
              <a:rPr lang="en-US" sz="2400" dirty="0">
                <a:solidFill>
                  <a:srgbClr val="000000"/>
                </a:solidFill>
              </a:rPr>
              <a:t>An IPv6 link-local address (LLA) enables a device to communicate with other IPv6-enabled devices on the same link and only on that link (subnet).</a:t>
            </a:r>
          </a:p>
          <a:p>
            <a:pPr>
              <a:buFont typeface="Arial" pitchFamily="34" charset="0"/>
              <a:buChar char="•"/>
            </a:pPr>
            <a:endParaRPr lang="en-US" sz="2176" b="1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14589" indent="-414589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915599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GUA and LLA Static Configuration</a:t>
            </a:r>
            <a:br>
              <a:rPr lang="en-US" dirty="0"/>
            </a:br>
            <a:r>
              <a:rPr lang="en-US" sz="3200" dirty="0"/>
              <a:t>Static GUA Configuration on a Windows Host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734" y="1380068"/>
            <a:ext cx="4632500" cy="3009053"/>
          </a:xfrm>
        </p:spPr>
        <p:txBody>
          <a:bodyPr/>
          <a:lstStyle/>
          <a:p>
            <a:pPr marL="380990" indent="-38099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2133" dirty="0">
                <a:solidFill>
                  <a:srgbClr val="000000"/>
                </a:solidFill>
              </a:rPr>
              <a:t>Manually configuring the IPv6 address on a host is similar to configuring an IPv4 address.</a:t>
            </a:r>
          </a:p>
          <a:p>
            <a:pPr marL="380990" indent="-38099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2133" dirty="0">
                <a:solidFill>
                  <a:srgbClr val="000000"/>
                </a:solidFill>
              </a:rPr>
              <a:t>The GUA or LLA of the router interface can be used as the default gateway. Best practice is to use the LLA.</a:t>
            </a:r>
          </a:p>
          <a:p>
            <a:pPr marL="226478" indent="-226478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endParaRPr lang="en-US" sz="1867" dirty="0">
              <a:solidFill>
                <a:srgbClr val="000000"/>
              </a:solidFill>
            </a:endParaRPr>
          </a:p>
          <a:p>
            <a:pPr marL="0" indent="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</a:pPr>
            <a:endParaRPr lang="en-US" sz="1867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528590-4F2F-4C75-AAF1-01FE9ADDA800}"/>
              </a:ext>
            </a:extLst>
          </p:cNvPr>
          <p:cNvSpPr txBox="1"/>
          <p:nvPr/>
        </p:nvSpPr>
        <p:spPr>
          <a:xfrm>
            <a:off x="418453" y="4206811"/>
            <a:ext cx="4632500" cy="954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b="1" dirty="0">
                <a:solidFill>
                  <a:srgbClr val="000000"/>
                </a:solidFill>
              </a:rPr>
              <a:t>Note</a:t>
            </a:r>
            <a:r>
              <a:rPr lang="en-US" sz="1867" dirty="0">
                <a:solidFill>
                  <a:srgbClr val="000000"/>
                </a:solidFill>
              </a:rPr>
              <a:t>: When DHCPv6 or SLAAC is used, the LLA of the router will automatically be specified as the default gateway address.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CB2F87-7F31-D87A-F0DB-0C73E0586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5515" y="1078303"/>
            <a:ext cx="4831002" cy="397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4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622" y="294748"/>
            <a:ext cx="6300104" cy="563562"/>
          </a:xfrm>
        </p:spPr>
        <p:txBody>
          <a:bodyPr>
            <a:noAutofit/>
          </a:bodyPr>
          <a:lstStyle/>
          <a:p>
            <a:pPr algn="l"/>
            <a:r>
              <a:rPr lang="en-US" sz="4171" b="1" dirty="0">
                <a:solidFill>
                  <a:schemeClr val="bg1"/>
                </a:solidFill>
              </a:rPr>
              <a:t> </a:t>
            </a:r>
            <a:r>
              <a:rPr lang="en-US" sz="4171" b="1" dirty="0">
                <a:solidFill>
                  <a:srgbClr val="FF0000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1700" y="1470092"/>
            <a:ext cx="7182662" cy="372192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en-US" sz="2176" dirty="0">
                <a:solidFill>
                  <a:srgbClr val="FF0000"/>
                </a:solidFill>
              </a:rPr>
              <a:t> </a:t>
            </a:r>
          </a:p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734390" y="1600201"/>
            <a:ext cx="8723221" cy="4525963"/>
          </a:xfrm>
          <a:prstGeom prst="rect">
            <a:avLst/>
          </a:prstGeom>
        </p:spPr>
        <p:txBody>
          <a:bodyPr vert="horz" lIns="94568" tIns="47284" rIns="94568" bIns="47284" rtlCol="0">
            <a:normAutofit/>
          </a:bodyPr>
          <a:lstStyle>
            <a:lvl1pPr marL="391077" indent="-391077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47334" indent="-325898" algn="l" defTabSz="521437" rtl="0" eaLnBrk="1" latinLnBrk="0" hangingPunct="1">
              <a:spcBef>
                <a:spcPct val="20000"/>
              </a:spcBef>
              <a:buFont typeface="Arial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3592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5028" indent="-260718" algn="l" defTabSz="521437" rtl="0" eaLnBrk="1" latinLnBrk="0" hangingPunct="1">
              <a:spcBef>
                <a:spcPct val="20000"/>
              </a:spcBef>
              <a:buFont typeface="Arial"/>
              <a:buChar char="–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6465" indent="-260718" algn="l" defTabSz="521437" rtl="0" eaLnBrk="1" latinLnBrk="0" hangingPunct="1">
              <a:spcBef>
                <a:spcPct val="20000"/>
              </a:spcBef>
              <a:buFont typeface="Arial"/>
              <a:buChar char="»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67901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89338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10775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432211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3264" dirty="0"/>
              <a:t> In this chapter you learned  the basics of IPv6 its benefits.</a:t>
            </a:r>
          </a:p>
          <a:p>
            <a:pPr algn="just"/>
            <a:endParaRPr lang="en-US" sz="3264" dirty="0"/>
          </a:p>
          <a:p>
            <a:endParaRPr lang="en-US" sz="3264" dirty="0"/>
          </a:p>
        </p:txBody>
      </p:sp>
    </p:spTree>
    <p:extLst>
      <p:ext uri="{BB962C8B-B14F-4D97-AF65-F5344CB8AC3E}">
        <p14:creationId xmlns:p14="http://schemas.microsoft.com/office/powerpoint/2010/main" val="3174975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71DF-3A08-5ED1-A876-9174176D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C6299-31E9-56C6-E1AE-CDACCDF8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 questions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06866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930</Words>
  <Application>Microsoft Office PowerPoint</Application>
  <PresentationFormat>Widescreen</PresentationFormat>
  <Paragraphs>116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To Do List  / Objectives</vt:lpstr>
      <vt:lpstr>IPV6 Introduction</vt:lpstr>
      <vt:lpstr>IPV6 Introduction Continue…</vt:lpstr>
      <vt:lpstr>Migration of Enterprise Networks to use TCP/IP Stack Only, IPv4</vt:lpstr>
      <vt:lpstr>Likely Path Through Dual-Stack (IPv4 and IPv6) over a Long Period</vt:lpstr>
      <vt:lpstr>IPV6 Structure</vt:lpstr>
      <vt:lpstr>IPV6  Representation</vt:lpstr>
      <vt:lpstr>IPV6  Representation Example 1</vt:lpstr>
      <vt:lpstr>IPV6  Representation Example 2</vt:lpstr>
      <vt:lpstr>IPV6 Adress Types</vt:lpstr>
      <vt:lpstr>GUA and LLA Static Configuration Static GUA Configuration on a Windows Host</vt:lpstr>
      <vt:lpstr>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18</cp:revision>
  <dcterms:created xsi:type="dcterms:W3CDTF">2021-03-09T15:35:42Z</dcterms:created>
  <dcterms:modified xsi:type="dcterms:W3CDTF">2026-10-17T10:03:05Z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