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71" r:id="rId5"/>
    <p:sldId id="256" r:id="rId6"/>
    <p:sldId id="257" r:id="rId7"/>
    <p:sldId id="267" r:id="rId8"/>
    <p:sldId id="268" r:id="rId9"/>
    <p:sldId id="258" r:id="rId10"/>
    <p:sldId id="259" r:id="rId11"/>
    <p:sldId id="260" r:id="rId12"/>
    <p:sldId id="270" r:id="rId13"/>
    <p:sldId id="263" r:id="rId14"/>
    <p:sldId id="269" r:id="rId15"/>
    <p:sldId id="262" r:id="rId16"/>
    <p:sldId id="261" r:id="rId17"/>
    <p:sldId id="265" r:id="rId18"/>
    <p:sldId id="26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ie Smith (1917849)" initials="KS(" lastIdx="2" clrIdx="0">
    <p:extLst>
      <p:ext uri="{19B8F6BF-5375-455C-9EA6-DF929625EA0E}">
        <p15:presenceInfo xmlns:p15="http://schemas.microsoft.com/office/powerpoint/2012/main" userId="S::1917849@student.uwtsd.ac.uk::1bffc7fc-c4a8-4174-b977-018701e745d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34A41C-17CA-473E-9A2F-4498A76BFF26}" v="41" dt="2020-05-17T23:40:31.5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5-25T12:51:43.226" idx="2">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6ED1AF-3D37-44CA-9D91-4F35EF9D0809}"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488520EC-49AB-45DD-8217-FF105614390D}">
      <dgm:prSet/>
      <dgm:spPr/>
      <dgm:t>
        <a:bodyPr/>
        <a:lstStyle/>
        <a:p>
          <a:r>
            <a:rPr lang="en-GB" b="1" dirty="0"/>
            <a:t>Co-ordinator-</a:t>
          </a:r>
          <a:r>
            <a:rPr lang="en-GB" dirty="0"/>
            <a:t> Natural adopts the leader role provides everyone is keeping busy and getting to work weaknesses are to shift responsibilities to others</a:t>
          </a:r>
          <a:endParaRPr lang="en-US" dirty="0"/>
        </a:p>
      </dgm:t>
    </dgm:pt>
    <dgm:pt modelId="{F630951D-1D21-4A86-97C0-930DCDE68693}" type="parTrans" cxnId="{03FD02FB-8D06-46D9-A05D-D381D5119317}">
      <dgm:prSet/>
      <dgm:spPr/>
      <dgm:t>
        <a:bodyPr/>
        <a:lstStyle/>
        <a:p>
          <a:endParaRPr lang="en-US"/>
        </a:p>
      </dgm:t>
    </dgm:pt>
    <dgm:pt modelId="{74B021DF-4E69-44D7-8D84-1A3E899F0E39}" type="sibTrans" cxnId="{03FD02FB-8D06-46D9-A05D-D381D5119317}">
      <dgm:prSet/>
      <dgm:spPr/>
      <dgm:t>
        <a:bodyPr/>
        <a:lstStyle/>
        <a:p>
          <a:endParaRPr lang="en-US"/>
        </a:p>
      </dgm:t>
    </dgm:pt>
    <dgm:pt modelId="{22C43AB3-DF84-45A1-AC33-FCD93BED7F8A}">
      <dgm:prSet/>
      <dgm:spPr/>
      <dgm:t>
        <a:bodyPr/>
        <a:lstStyle/>
        <a:p>
          <a:r>
            <a:rPr lang="en-GB" b="1" dirty="0"/>
            <a:t>Team worker- </a:t>
          </a:r>
          <a:r>
            <a:rPr lang="en-GB" dirty="0"/>
            <a:t>contributes the harmony within a group often or not sacrifices their own Personal achievements for the sake of the group's efforts</a:t>
          </a:r>
          <a:endParaRPr lang="en-US" dirty="0"/>
        </a:p>
      </dgm:t>
    </dgm:pt>
    <dgm:pt modelId="{4F8E483F-FA41-454C-B9DF-34C6D70C6414}" type="parTrans" cxnId="{C03B09D4-80E3-4D35-8130-73EB0BB599E2}">
      <dgm:prSet/>
      <dgm:spPr/>
      <dgm:t>
        <a:bodyPr/>
        <a:lstStyle/>
        <a:p>
          <a:endParaRPr lang="en-US"/>
        </a:p>
      </dgm:t>
    </dgm:pt>
    <dgm:pt modelId="{04DC54E4-4682-4795-9D47-79E3E797BABD}" type="sibTrans" cxnId="{C03B09D4-80E3-4D35-8130-73EB0BB599E2}">
      <dgm:prSet/>
      <dgm:spPr/>
      <dgm:t>
        <a:bodyPr/>
        <a:lstStyle/>
        <a:p>
          <a:endParaRPr lang="en-US"/>
        </a:p>
      </dgm:t>
    </dgm:pt>
    <dgm:pt modelId="{42B96052-E9E7-400F-9F95-7B1F582A915E}">
      <dgm:prSet/>
      <dgm:spPr/>
      <dgm:t>
        <a:bodyPr/>
        <a:lstStyle/>
        <a:p>
          <a:r>
            <a:rPr lang="en-GB" b="1" dirty="0"/>
            <a:t>Resource investigator- </a:t>
          </a:r>
          <a:r>
            <a:rPr lang="en-GB" dirty="0"/>
            <a:t>Sociable people extroverted workers that strive to achieve to the full potential </a:t>
          </a:r>
          <a:endParaRPr lang="en-US" dirty="0"/>
        </a:p>
      </dgm:t>
    </dgm:pt>
    <dgm:pt modelId="{828AB9E5-44B9-4D42-9F3D-FE857F6E40BC}" type="parTrans" cxnId="{A14B4EC8-B5C3-44EC-8361-057617E0F156}">
      <dgm:prSet/>
      <dgm:spPr/>
      <dgm:t>
        <a:bodyPr/>
        <a:lstStyle/>
        <a:p>
          <a:endParaRPr lang="en-US"/>
        </a:p>
      </dgm:t>
    </dgm:pt>
    <dgm:pt modelId="{8AAD3526-91C2-428F-84B5-DAE9E6C72272}" type="sibTrans" cxnId="{A14B4EC8-B5C3-44EC-8361-057617E0F156}">
      <dgm:prSet/>
      <dgm:spPr/>
      <dgm:t>
        <a:bodyPr/>
        <a:lstStyle/>
        <a:p>
          <a:endParaRPr lang="en-US"/>
        </a:p>
      </dgm:t>
    </dgm:pt>
    <dgm:pt modelId="{42377338-6C45-465A-AF89-51071E3CBF41}">
      <dgm:prSet/>
      <dgm:spPr/>
      <dgm:t>
        <a:bodyPr/>
        <a:lstStyle/>
        <a:p>
          <a:r>
            <a:rPr lang="en-GB"/>
            <a:t>Over years of research these 3 behaviour traits help identify in people to help lead an efficient team that create a better working solution these methods are still in practice today. </a:t>
          </a:r>
          <a:endParaRPr lang="en-US"/>
        </a:p>
      </dgm:t>
    </dgm:pt>
    <dgm:pt modelId="{FB09A888-222D-4276-B765-2D97BF008271}" type="parTrans" cxnId="{3D5C0224-80AF-4C81-99D6-40019FC6BBF7}">
      <dgm:prSet/>
      <dgm:spPr/>
      <dgm:t>
        <a:bodyPr/>
        <a:lstStyle/>
        <a:p>
          <a:endParaRPr lang="en-US"/>
        </a:p>
      </dgm:t>
    </dgm:pt>
    <dgm:pt modelId="{DB315E5A-0906-4C8C-B219-A479CED2E816}" type="sibTrans" cxnId="{3D5C0224-80AF-4C81-99D6-40019FC6BBF7}">
      <dgm:prSet/>
      <dgm:spPr/>
      <dgm:t>
        <a:bodyPr/>
        <a:lstStyle/>
        <a:p>
          <a:endParaRPr lang="en-US"/>
        </a:p>
      </dgm:t>
    </dgm:pt>
    <dgm:pt modelId="{BB520144-F850-4AEB-B37A-0F64C41F6A25}" type="pres">
      <dgm:prSet presAssocID="{E96ED1AF-3D37-44CA-9D91-4F35EF9D0809}" presName="vert0" presStyleCnt="0">
        <dgm:presLayoutVars>
          <dgm:dir/>
          <dgm:animOne val="branch"/>
          <dgm:animLvl val="lvl"/>
        </dgm:presLayoutVars>
      </dgm:prSet>
      <dgm:spPr/>
    </dgm:pt>
    <dgm:pt modelId="{2F7A085F-FD06-4DF4-87E7-701960888839}" type="pres">
      <dgm:prSet presAssocID="{488520EC-49AB-45DD-8217-FF105614390D}" presName="thickLine" presStyleLbl="alignNode1" presStyleIdx="0" presStyleCnt="4"/>
      <dgm:spPr/>
    </dgm:pt>
    <dgm:pt modelId="{94FF1F69-0C76-4272-ADC1-0996DBE4C9CA}" type="pres">
      <dgm:prSet presAssocID="{488520EC-49AB-45DD-8217-FF105614390D}" presName="horz1" presStyleCnt="0"/>
      <dgm:spPr/>
    </dgm:pt>
    <dgm:pt modelId="{8F6E842C-79D6-42A3-ABB0-EB0FE9AF12B0}" type="pres">
      <dgm:prSet presAssocID="{488520EC-49AB-45DD-8217-FF105614390D}" presName="tx1" presStyleLbl="revTx" presStyleIdx="0" presStyleCnt="4"/>
      <dgm:spPr/>
    </dgm:pt>
    <dgm:pt modelId="{A8B6144B-160A-49CF-B7AE-38060F1AAC73}" type="pres">
      <dgm:prSet presAssocID="{488520EC-49AB-45DD-8217-FF105614390D}" presName="vert1" presStyleCnt="0"/>
      <dgm:spPr/>
    </dgm:pt>
    <dgm:pt modelId="{03B13501-C1BD-4E0B-891F-DD8B99A36C86}" type="pres">
      <dgm:prSet presAssocID="{22C43AB3-DF84-45A1-AC33-FCD93BED7F8A}" presName="thickLine" presStyleLbl="alignNode1" presStyleIdx="1" presStyleCnt="4"/>
      <dgm:spPr/>
    </dgm:pt>
    <dgm:pt modelId="{63B67788-5E46-4E80-BAEF-CEDF801A80BF}" type="pres">
      <dgm:prSet presAssocID="{22C43AB3-DF84-45A1-AC33-FCD93BED7F8A}" presName="horz1" presStyleCnt="0"/>
      <dgm:spPr/>
    </dgm:pt>
    <dgm:pt modelId="{950604E2-D138-4054-9B02-56CEBF650AB0}" type="pres">
      <dgm:prSet presAssocID="{22C43AB3-DF84-45A1-AC33-FCD93BED7F8A}" presName="tx1" presStyleLbl="revTx" presStyleIdx="1" presStyleCnt="4"/>
      <dgm:spPr/>
    </dgm:pt>
    <dgm:pt modelId="{FA0DA6EF-DBE2-4102-8368-F1B21805924A}" type="pres">
      <dgm:prSet presAssocID="{22C43AB3-DF84-45A1-AC33-FCD93BED7F8A}" presName="vert1" presStyleCnt="0"/>
      <dgm:spPr/>
    </dgm:pt>
    <dgm:pt modelId="{24D400FC-AFDA-4C07-81FA-B7CB8A9C140D}" type="pres">
      <dgm:prSet presAssocID="{42B96052-E9E7-400F-9F95-7B1F582A915E}" presName="thickLine" presStyleLbl="alignNode1" presStyleIdx="2" presStyleCnt="4"/>
      <dgm:spPr/>
    </dgm:pt>
    <dgm:pt modelId="{8F9B56CF-2CD2-40DC-ABD8-B73D22AC4582}" type="pres">
      <dgm:prSet presAssocID="{42B96052-E9E7-400F-9F95-7B1F582A915E}" presName="horz1" presStyleCnt="0"/>
      <dgm:spPr/>
    </dgm:pt>
    <dgm:pt modelId="{9B79F945-F5D7-4892-8094-5F5D69A751A5}" type="pres">
      <dgm:prSet presAssocID="{42B96052-E9E7-400F-9F95-7B1F582A915E}" presName="tx1" presStyleLbl="revTx" presStyleIdx="2" presStyleCnt="4"/>
      <dgm:spPr/>
    </dgm:pt>
    <dgm:pt modelId="{6F11844E-8071-4635-9B53-514988FA62DE}" type="pres">
      <dgm:prSet presAssocID="{42B96052-E9E7-400F-9F95-7B1F582A915E}" presName="vert1" presStyleCnt="0"/>
      <dgm:spPr/>
    </dgm:pt>
    <dgm:pt modelId="{47BCCF36-0005-48C0-A7D3-6FE2ECA75FF6}" type="pres">
      <dgm:prSet presAssocID="{42377338-6C45-465A-AF89-51071E3CBF41}" presName="thickLine" presStyleLbl="alignNode1" presStyleIdx="3" presStyleCnt="4"/>
      <dgm:spPr/>
    </dgm:pt>
    <dgm:pt modelId="{674B127B-34EC-4E7E-88BE-7DDC6030AC74}" type="pres">
      <dgm:prSet presAssocID="{42377338-6C45-465A-AF89-51071E3CBF41}" presName="horz1" presStyleCnt="0"/>
      <dgm:spPr/>
    </dgm:pt>
    <dgm:pt modelId="{F3E41252-FC47-4591-8D26-C39C84A526AF}" type="pres">
      <dgm:prSet presAssocID="{42377338-6C45-465A-AF89-51071E3CBF41}" presName="tx1" presStyleLbl="revTx" presStyleIdx="3" presStyleCnt="4"/>
      <dgm:spPr/>
    </dgm:pt>
    <dgm:pt modelId="{38AC3C33-BB8E-401D-9BCD-59DCB2AE1536}" type="pres">
      <dgm:prSet presAssocID="{42377338-6C45-465A-AF89-51071E3CBF41}" presName="vert1" presStyleCnt="0"/>
      <dgm:spPr/>
    </dgm:pt>
  </dgm:ptLst>
  <dgm:cxnLst>
    <dgm:cxn modelId="{474F070E-3701-4B4C-A5B7-3664B761B8DB}" type="presOf" srcId="{42B96052-E9E7-400F-9F95-7B1F582A915E}" destId="{9B79F945-F5D7-4892-8094-5F5D69A751A5}" srcOrd="0" destOrd="0" presId="urn:microsoft.com/office/officeart/2008/layout/LinedList"/>
    <dgm:cxn modelId="{891D1B1C-C05B-4CA6-9D48-06D817817FAE}" type="presOf" srcId="{42377338-6C45-465A-AF89-51071E3CBF41}" destId="{F3E41252-FC47-4591-8D26-C39C84A526AF}" srcOrd="0" destOrd="0" presId="urn:microsoft.com/office/officeart/2008/layout/LinedList"/>
    <dgm:cxn modelId="{3D5C0224-80AF-4C81-99D6-40019FC6BBF7}" srcId="{E96ED1AF-3D37-44CA-9D91-4F35EF9D0809}" destId="{42377338-6C45-465A-AF89-51071E3CBF41}" srcOrd="3" destOrd="0" parTransId="{FB09A888-222D-4276-B765-2D97BF008271}" sibTransId="{DB315E5A-0906-4C8C-B219-A479CED2E816}"/>
    <dgm:cxn modelId="{5249E352-04F3-472D-9F11-F89E5D168F2F}" type="presOf" srcId="{E96ED1AF-3D37-44CA-9D91-4F35EF9D0809}" destId="{BB520144-F850-4AEB-B37A-0F64C41F6A25}" srcOrd="0" destOrd="0" presId="urn:microsoft.com/office/officeart/2008/layout/LinedList"/>
    <dgm:cxn modelId="{D385F653-5BD0-47C6-B9DE-83EFD0E0635E}" type="presOf" srcId="{22C43AB3-DF84-45A1-AC33-FCD93BED7F8A}" destId="{950604E2-D138-4054-9B02-56CEBF650AB0}" srcOrd="0" destOrd="0" presId="urn:microsoft.com/office/officeart/2008/layout/LinedList"/>
    <dgm:cxn modelId="{2D787E8F-CD4A-473C-8CCB-428A6404C451}" type="presOf" srcId="{488520EC-49AB-45DD-8217-FF105614390D}" destId="{8F6E842C-79D6-42A3-ABB0-EB0FE9AF12B0}" srcOrd="0" destOrd="0" presId="urn:microsoft.com/office/officeart/2008/layout/LinedList"/>
    <dgm:cxn modelId="{A14B4EC8-B5C3-44EC-8361-057617E0F156}" srcId="{E96ED1AF-3D37-44CA-9D91-4F35EF9D0809}" destId="{42B96052-E9E7-400F-9F95-7B1F582A915E}" srcOrd="2" destOrd="0" parTransId="{828AB9E5-44B9-4D42-9F3D-FE857F6E40BC}" sibTransId="{8AAD3526-91C2-428F-84B5-DAE9E6C72272}"/>
    <dgm:cxn modelId="{C03B09D4-80E3-4D35-8130-73EB0BB599E2}" srcId="{E96ED1AF-3D37-44CA-9D91-4F35EF9D0809}" destId="{22C43AB3-DF84-45A1-AC33-FCD93BED7F8A}" srcOrd="1" destOrd="0" parTransId="{4F8E483F-FA41-454C-B9DF-34C6D70C6414}" sibTransId="{04DC54E4-4682-4795-9D47-79E3E797BABD}"/>
    <dgm:cxn modelId="{03FD02FB-8D06-46D9-A05D-D381D5119317}" srcId="{E96ED1AF-3D37-44CA-9D91-4F35EF9D0809}" destId="{488520EC-49AB-45DD-8217-FF105614390D}" srcOrd="0" destOrd="0" parTransId="{F630951D-1D21-4A86-97C0-930DCDE68693}" sibTransId="{74B021DF-4E69-44D7-8D84-1A3E899F0E39}"/>
    <dgm:cxn modelId="{FE2658B5-6655-4021-A527-AA78FDCDC6A3}" type="presParOf" srcId="{BB520144-F850-4AEB-B37A-0F64C41F6A25}" destId="{2F7A085F-FD06-4DF4-87E7-701960888839}" srcOrd="0" destOrd="0" presId="urn:microsoft.com/office/officeart/2008/layout/LinedList"/>
    <dgm:cxn modelId="{F68DF95B-D6F8-4DB6-9C85-D9757AB504FC}" type="presParOf" srcId="{BB520144-F850-4AEB-B37A-0F64C41F6A25}" destId="{94FF1F69-0C76-4272-ADC1-0996DBE4C9CA}" srcOrd="1" destOrd="0" presId="urn:microsoft.com/office/officeart/2008/layout/LinedList"/>
    <dgm:cxn modelId="{4A554B12-A04C-4843-80E2-8535EBD6F7EF}" type="presParOf" srcId="{94FF1F69-0C76-4272-ADC1-0996DBE4C9CA}" destId="{8F6E842C-79D6-42A3-ABB0-EB0FE9AF12B0}" srcOrd="0" destOrd="0" presId="urn:microsoft.com/office/officeart/2008/layout/LinedList"/>
    <dgm:cxn modelId="{13120443-B4E7-4FCE-99BF-14514B5F8316}" type="presParOf" srcId="{94FF1F69-0C76-4272-ADC1-0996DBE4C9CA}" destId="{A8B6144B-160A-49CF-B7AE-38060F1AAC73}" srcOrd="1" destOrd="0" presId="urn:microsoft.com/office/officeart/2008/layout/LinedList"/>
    <dgm:cxn modelId="{F33595D5-5B04-4F4C-BE3E-4DA37FC2C5F1}" type="presParOf" srcId="{BB520144-F850-4AEB-B37A-0F64C41F6A25}" destId="{03B13501-C1BD-4E0B-891F-DD8B99A36C86}" srcOrd="2" destOrd="0" presId="urn:microsoft.com/office/officeart/2008/layout/LinedList"/>
    <dgm:cxn modelId="{21DA6994-DDB8-4AC0-A9F6-B0C49B951D32}" type="presParOf" srcId="{BB520144-F850-4AEB-B37A-0F64C41F6A25}" destId="{63B67788-5E46-4E80-BAEF-CEDF801A80BF}" srcOrd="3" destOrd="0" presId="urn:microsoft.com/office/officeart/2008/layout/LinedList"/>
    <dgm:cxn modelId="{987AE31A-73F9-4354-8ACB-BD784A8BD6B2}" type="presParOf" srcId="{63B67788-5E46-4E80-BAEF-CEDF801A80BF}" destId="{950604E2-D138-4054-9B02-56CEBF650AB0}" srcOrd="0" destOrd="0" presId="urn:microsoft.com/office/officeart/2008/layout/LinedList"/>
    <dgm:cxn modelId="{B80A1EF1-A447-4748-8815-5FACB0A524A6}" type="presParOf" srcId="{63B67788-5E46-4E80-BAEF-CEDF801A80BF}" destId="{FA0DA6EF-DBE2-4102-8368-F1B21805924A}" srcOrd="1" destOrd="0" presId="urn:microsoft.com/office/officeart/2008/layout/LinedList"/>
    <dgm:cxn modelId="{D36C3795-DE3C-4585-ACAC-AC5AA0480779}" type="presParOf" srcId="{BB520144-F850-4AEB-B37A-0F64C41F6A25}" destId="{24D400FC-AFDA-4C07-81FA-B7CB8A9C140D}" srcOrd="4" destOrd="0" presId="urn:microsoft.com/office/officeart/2008/layout/LinedList"/>
    <dgm:cxn modelId="{1B64E50B-E568-4F9A-A272-2BE291F7DAA5}" type="presParOf" srcId="{BB520144-F850-4AEB-B37A-0F64C41F6A25}" destId="{8F9B56CF-2CD2-40DC-ABD8-B73D22AC4582}" srcOrd="5" destOrd="0" presId="urn:microsoft.com/office/officeart/2008/layout/LinedList"/>
    <dgm:cxn modelId="{9F0804EE-B175-48AB-AEAC-E1A6583712BD}" type="presParOf" srcId="{8F9B56CF-2CD2-40DC-ABD8-B73D22AC4582}" destId="{9B79F945-F5D7-4892-8094-5F5D69A751A5}" srcOrd="0" destOrd="0" presId="urn:microsoft.com/office/officeart/2008/layout/LinedList"/>
    <dgm:cxn modelId="{2363485D-7428-4C95-BAE0-96ABF38036A1}" type="presParOf" srcId="{8F9B56CF-2CD2-40DC-ABD8-B73D22AC4582}" destId="{6F11844E-8071-4635-9B53-514988FA62DE}" srcOrd="1" destOrd="0" presId="urn:microsoft.com/office/officeart/2008/layout/LinedList"/>
    <dgm:cxn modelId="{31D962D6-2672-4539-892B-E388E9E574BF}" type="presParOf" srcId="{BB520144-F850-4AEB-B37A-0F64C41F6A25}" destId="{47BCCF36-0005-48C0-A7D3-6FE2ECA75FF6}" srcOrd="6" destOrd="0" presId="urn:microsoft.com/office/officeart/2008/layout/LinedList"/>
    <dgm:cxn modelId="{BD974350-7663-4568-8291-BF2F0DF4F561}" type="presParOf" srcId="{BB520144-F850-4AEB-B37A-0F64C41F6A25}" destId="{674B127B-34EC-4E7E-88BE-7DDC6030AC74}" srcOrd="7" destOrd="0" presId="urn:microsoft.com/office/officeart/2008/layout/LinedList"/>
    <dgm:cxn modelId="{BBDA5B29-339C-4DB0-8684-C88E8B8B03A4}" type="presParOf" srcId="{674B127B-34EC-4E7E-88BE-7DDC6030AC74}" destId="{F3E41252-FC47-4591-8D26-C39C84A526AF}" srcOrd="0" destOrd="0" presId="urn:microsoft.com/office/officeart/2008/layout/LinedList"/>
    <dgm:cxn modelId="{A5D00D26-BF76-4359-87B8-373BF428671D}" type="presParOf" srcId="{674B127B-34EC-4E7E-88BE-7DDC6030AC74}" destId="{38AC3C33-BB8E-401D-9BCD-59DCB2AE153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913893-4B6E-4EBC-9031-A9EF6634EFC5}" type="doc">
      <dgm:prSet loTypeId="urn:microsoft.com/office/officeart/2008/layout/LinedList" loCatId="list" qsTypeId="urn:microsoft.com/office/officeart/2005/8/quickstyle/simple5" qsCatId="simple" csTypeId="urn:microsoft.com/office/officeart/2005/8/colors/accent6_2" csCatId="accent6" phldr="1"/>
      <dgm:spPr/>
      <dgm:t>
        <a:bodyPr/>
        <a:lstStyle/>
        <a:p>
          <a:endParaRPr lang="en-US"/>
        </a:p>
      </dgm:t>
    </dgm:pt>
    <dgm:pt modelId="{97A98622-5C24-4A99-9BFC-D9F3DE94D960}">
      <dgm:prSet/>
      <dgm:spPr/>
      <dgm:t>
        <a:bodyPr/>
        <a:lstStyle/>
        <a:p>
          <a:r>
            <a:rPr lang="en-GB" b="0" i="0" dirty="0"/>
            <a:t>In 1970 Dr Tuckman identified the 4 stages </a:t>
          </a:r>
          <a:r>
            <a:rPr lang="en-GB" b="1" i="0" dirty="0"/>
            <a:t>Forming, Norming, Storming, and performing.</a:t>
          </a:r>
          <a:r>
            <a:rPr lang="en-GB" b="0" i="0" dirty="0"/>
            <a:t> When studying the progress of a group of people that may not know each other, carefully watching their progress over time. It is difficult to comply with the instruction to a team when most people clash with personalities, which is seen as the storming stages of communication. His theory explains that this is the stage where most will fail as a team. (Belbin, 2020).</a:t>
          </a:r>
          <a:endParaRPr lang="en-US" dirty="0"/>
        </a:p>
      </dgm:t>
    </dgm:pt>
    <dgm:pt modelId="{EE4813A3-FCD3-4EF6-B859-FC509DDD8C6A}" type="parTrans" cxnId="{4A34936C-5059-47E6-98B2-3512F4A0C065}">
      <dgm:prSet/>
      <dgm:spPr/>
      <dgm:t>
        <a:bodyPr/>
        <a:lstStyle/>
        <a:p>
          <a:endParaRPr lang="en-US"/>
        </a:p>
      </dgm:t>
    </dgm:pt>
    <dgm:pt modelId="{9C01C346-1C67-4671-AC62-643F670DD0D8}" type="sibTrans" cxnId="{4A34936C-5059-47E6-98B2-3512F4A0C065}">
      <dgm:prSet/>
      <dgm:spPr/>
      <dgm:t>
        <a:bodyPr/>
        <a:lstStyle/>
        <a:p>
          <a:endParaRPr lang="en-US"/>
        </a:p>
      </dgm:t>
    </dgm:pt>
    <dgm:pt modelId="{87E0E8D2-BED7-42D3-9FF0-2D9B3ABACF1C}">
      <dgm:prSet/>
      <dgm:spPr/>
      <dgm:t>
        <a:bodyPr/>
        <a:lstStyle/>
        <a:p>
          <a:endParaRPr lang="en-US"/>
        </a:p>
      </dgm:t>
    </dgm:pt>
    <dgm:pt modelId="{CEC0239F-9B38-45C5-A495-6181EFA590E8}" type="parTrans" cxnId="{F4C6F4D0-CE48-4A0E-A2D0-0C3ED3F53D33}">
      <dgm:prSet/>
      <dgm:spPr/>
      <dgm:t>
        <a:bodyPr/>
        <a:lstStyle/>
        <a:p>
          <a:endParaRPr lang="en-US"/>
        </a:p>
      </dgm:t>
    </dgm:pt>
    <dgm:pt modelId="{02E7587C-A8CE-449C-B450-08CC2B33DCDE}" type="sibTrans" cxnId="{F4C6F4D0-CE48-4A0E-A2D0-0C3ED3F53D33}">
      <dgm:prSet/>
      <dgm:spPr/>
      <dgm:t>
        <a:bodyPr/>
        <a:lstStyle/>
        <a:p>
          <a:endParaRPr lang="en-US"/>
        </a:p>
      </dgm:t>
    </dgm:pt>
    <dgm:pt modelId="{4F48B8CA-759D-4FCB-A98E-A38D49951953}" type="pres">
      <dgm:prSet presAssocID="{D8913893-4B6E-4EBC-9031-A9EF6634EFC5}" presName="vert0" presStyleCnt="0">
        <dgm:presLayoutVars>
          <dgm:dir/>
          <dgm:animOne val="branch"/>
          <dgm:animLvl val="lvl"/>
        </dgm:presLayoutVars>
      </dgm:prSet>
      <dgm:spPr/>
    </dgm:pt>
    <dgm:pt modelId="{769F6B55-B3C0-42BB-B15B-BCDEE404BCFF}" type="pres">
      <dgm:prSet presAssocID="{97A98622-5C24-4A99-9BFC-D9F3DE94D960}" presName="thickLine" presStyleLbl="alignNode1" presStyleIdx="0" presStyleCnt="2"/>
      <dgm:spPr/>
    </dgm:pt>
    <dgm:pt modelId="{B6CF613C-518C-4872-ADDB-EC3F786169F1}" type="pres">
      <dgm:prSet presAssocID="{97A98622-5C24-4A99-9BFC-D9F3DE94D960}" presName="horz1" presStyleCnt="0"/>
      <dgm:spPr/>
    </dgm:pt>
    <dgm:pt modelId="{6FE1337F-8A72-48CC-9A85-DA3CA2723135}" type="pres">
      <dgm:prSet presAssocID="{97A98622-5C24-4A99-9BFC-D9F3DE94D960}" presName="tx1" presStyleLbl="revTx" presStyleIdx="0" presStyleCnt="2"/>
      <dgm:spPr/>
    </dgm:pt>
    <dgm:pt modelId="{7CC26AA7-593F-4D31-99FC-00D682419880}" type="pres">
      <dgm:prSet presAssocID="{97A98622-5C24-4A99-9BFC-D9F3DE94D960}" presName="vert1" presStyleCnt="0"/>
      <dgm:spPr/>
    </dgm:pt>
    <dgm:pt modelId="{73FF7629-35F7-4670-A95E-5F4979A99BCE}" type="pres">
      <dgm:prSet presAssocID="{87E0E8D2-BED7-42D3-9FF0-2D9B3ABACF1C}" presName="thickLine" presStyleLbl="alignNode1" presStyleIdx="1" presStyleCnt="2"/>
      <dgm:spPr/>
    </dgm:pt>
    <dgm:pt modelId="{AE831BB6-47CF-4ACE-89EF-484FE6A390A1}" type="pres">
      <dgm:prSet presAssocID="{87E0E8D2-BED7-42D3-9FF0-2D9B3ABACF1C}" presName="horz1" presStyleCnt="0"/>
      <dgm:spPr/>
    </dgm:pt>
    <dgm:pt modelId="{AB6DAAAC-BC37-4259-9B72-3A4431FFF0F0}" type="pres">
      <dgm:prSet presAssocID="{87E0E8D2-BED7-42D3-9FF0-2D9B3ABACF1C}" presName="tx1" presStyleLbl="revTx" presStyleIdx="1" presStyleCnt="2"/>
      <dgm:spPr/>
    </dgm:pt>
    <dgm:pt modelId="{4ED03669-50B1-4A7E-AAB6-58DCAF33CCAA}" type="pres">
      <dgm:prSet presAssocID="{87E0E8D2-BED7-42D3-9FF0-2D9B3ABACF1C}" presName="vert1" presStyleCnt="0"/>
      <dgm:spPr/>
    </dgm:pt>
  </dgm:ptLst>
  <dgm:cxnLst>
    <dgm:cxn modelId="{4A34936C-5059-47E6-98B2-3512F4A0C065}" srcId="{D8913893-4B6E-4EBC-9031-A9EF6634EFC5}" destId="{97A98622-5C24-4A99-9BFC-D9F3DE94D960}" srcOrd="0" destOrd="0" parTransId="{EE4813A3-FCD3-4EF6-B859-FC509DDD8C6A}" sibTransId="{9C01C346-1C67-4671-AC62-643F670DD0D8}"/>
    <dgm:cxn modelId="{3B4F877B-54CA-4D34-B524-DBC9823C5E57}" type="presOf" srcId="{97A98622-5C24-4A99-9BFC-D9F3DE94D960}" destId="{6FE1337F-8A72-48CC-9A85-DA3CA2723135}" srcOrd="0" destOrd="0" presId="urn:microsoft.com/office/officeart/2008/layout/LinedList"/>
    <dgm:cxn modelId="{587C6A8E-4C95-4ED4-865A-5191292D0A83}" type="presOf" srcId="{87E0E8D2-BED7-42D3-9FF0-2D9B3ABACF1C}" destId="{AB6DAAAC-BC37-4259-9B72-3A4431FFF0F0}" srcOrd="0" destOrd="0" presId="urn:microsoft.com/office/officeart/2008/layout/LinedList"/>
    <dgm:cxn modelId="{F4C6F4D0-CE48-4A0E-A2D0-0C3ED3F53D33}" srcId="{D8913893-4B6E-4EBC-9031-A9EF6634EFC5}" destId="{87E0E8D2-BED7-42D3-9FF0-2D9B3ABACF1C}" srcOrd="1" destOrd="0" parTransId="{CEC0239F-9B38-45C5-A495-6181EFA590E8}" sibTransId="{02E7587C-A8CE-449C-B450-08CC2B33DCDE}"/>
    <dgm:cxn modelId="{7B4A66D4-2B5B-43F1-B74B-9B9AB209CEFC}" type="presOf" srcId="{D8913893-4B6E-4EBC-9031-A9EF6634EFC5}" destId="{4F48B8CA-759D-4FCB-A98E-A38D49951953}" srcOrd="0" destOrd="0" presId="urn:microsoft.com/office/officeart/2008/layout/LinedList"/>
    <dgm:cxn modelId="{5FE3856D-9608-4D59-99C5-CDE2C9AB4849}" type="presParOf" srcId="{4F48B8CA-759D-4FCB-A98E-A38D49951953}" destId="{769F6B55-B3C0-42BB-B15B-BCDEE404BCFF}" srcOrd="0" destOrd="0" presId="urn:microsoft.com/office/officeart/2008/layout/LinedList"/>
    <dgm:cxn modelId="{FCB08C1D-613A-42D2-AE2D-C70378FD5833}" type="presParOf" srcId="{4F48B8CA-759D-4FCB-A98E-A38D49951953}" destId="{B6CF613C-518C-4872-ADDB-EC3F786169F1}" srcOrd="1" destOrd="0" presId="urn:microsoft.com/office/officeart/2008/layout/LinedList"/>
    <dgm:cxn modelId="{3A6CCDAC-0D93-4FC5-ACA5-8D5AB249150E}" type="presParOf" srcId="{B6CF613C-518C-4872-ADDB-EC3F786169F1}" destId="{6FE1337F-8A72-48CC-9A85-DA3CA2723135}" srcOrd="0" destOrd="0" presId="urn:microsoft.com/office/officeart/2008/layout/LinedList"/>
    <dgm:cxn modelId="{56AF679F-7134-4C5A-9879-1013699D3114}" type="presParOf" srcId="{B6CF613C-518C-4872-ADDB-EC3F786169F1}" destId="{7CC26AA7-593F-4D31-99FC-00D682419880}" srcOrd="1" destOrd="0" presId="urn:microsoft.com/office/officeart/2008/layout/LinedList"/>
    <dgm:cxn modelId="{6C1DD9D1-DB16-415F-AFD0-E2F98B07D83A}" type="presParOf" srcId="{4F48B8CA-759D-4FCB-A98E-A38D49951953}" destId="{73FF7629-35F7-4670-A95E-5F4979A99BCE}" srcOrd="2" destOrd="0" presId="urn:microsoft.com/office/officeart/2008/layout/LinedList"/>
    <dgm:cxn modelId="{3FBA855D-5A0D-4BF2-81D3-2FBE9E6EA052}" type="presParOf" srcId="{4F48B8CA-759D-4FCB-A98E-A38D49951953}" destId="{AE831BB6-47CF-4ACE-89EF-484FE6A390A1}" srcOrd="3" destOrd="0" presId="urn:microsoft.com/office/officeart/2008/layout/LinedList"/>
    <dgm:cxn modelId="{D42DDA76-5870-4A79-B3E1-41D96F1AD969}" type="presParOf" srcId="{AE831BB6-47CF-4ACE-89EF-484FE6A390A1}" destId="{AB6DAAAC-BC37-4259-9B72-3A4431FFF0F0}" srcOrd="0" destOrd="0" presId="urn:microsoft.com/office/officeart/2008/layout/LinedList"/>
    <dgm:cxn modelId="{D2C67F55-0D58-4099-8D7C-28C87FBFC2B2}" type="presParOf" srcId="{AE831BB6-47CF-4ACE-89EF-484FE6A390A1}" destId="{4ED03669-50B1-4A7E-AAB6-58DCAF33CCA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A085F-FD06-4DF4-87E7-701960888839}">
      <dsp:nvSpPr>
        <dsp:cNvPr id="0" name=""/>
        <dsp:cNvSpPr/>
      </dsp:nvSpPr>
      <dsp:spPr>
        <a:xfrm>
          <a:off x="0" y="0"/>
          <a:ext cx="5954183"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6E842C-79D6-42A3-ABB0-EB0FE9AF12B0}">
      <dsp:nvSpPr>
        <dsp:cNvPr id="0" name=""/>
        <dsp:cNvSpPr/>
      </dsp:nvSpPr>
      <dsp:spPr>
        <a:xfrm>
          <a:off x="0" y="0"/>
          <a:ext cx="5954183" cy="1315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Co-ordinator-</a:t>
          </a:r>
          <a:r>
            <a:rPr lang="en-GB" sz="2200" kern="1200" dirty="0"/>
            <a:t> Natural adopts the leader role provides everyone is keeping busy and getting to work weaknesses are to shift responsibilities to others</a:t>
          </a:r>
          <a:endParaRPr lang="en-US" sz="2200" kern="1200" dirty="0"/>
        </a:p>
      </dsp:txBody>
      <dsp:txXfrm>
        <a:off x="0" y="0"/>
        <a:ext cx="5954183" cy="1315111"/>
      </dsp:txXfrm>
    </dsp:sp>
    <dsp:sp modelId="{03B13501-C1BD-4E0B-891F-DD8B99A36C86}">
      <dsp:nvSpPr>
        <dsp:cNvPr id="0" name=""/>
        <dsp:cNvSpPr/>
      </dsp:nvSpPr>
      <dsp:spPr>
        <a:xfrm>
          <a:off x="0" y="1315111"/>
          <a:ext cx="5954183" cy="0"/>
        </a:xfrm>
        <a:prstGeom prst="line">
          <a:avLst/>
        </a:prstGeom>
        <a:solidFill>
          <a:schemeClr val="accent5">
            <a:hueOff val="785595"/>
            <a:satOff val="-3757"/>
            <a:lumOff val="4118"/>
            <a:alphaOff val="0"/>
          </a:schemeClr>
        </a:solidFill>
        <a:ln w="15875" cap="flat" cmpd="sng" algn="ctr">
          <a:solidFill>
            <a:schemeClr val="accent5">
              <a:hueOff val="785595"/>
              <a:satOff val="-3757"/>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0604E2-D138-4054-9B02-56CEBF650AB0}">
      <dsp:nvSpPr>
        <dsp:cNvPr id="0" name=""/>
        <dsp:cNvSpPr/>
      </dsp:nvSpPr>
      <dsp:spPr>
        <a:xfrm>
          <a:off x="0" y="1315111"/>
          <a:ext cx="5954183" cy="1315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Team worker- </a:t>
          </a:r>
          <a:r>
            <a:rPr lang="en-GB" sz="2200" kern="1200" dirty="0"/>
            <a:t>contributes the harmony within a group often or not sacrifices their own Personal achievements for the sake of the group's efforts</a:t>
          </a:r>
          <a:endParaRPr lang="en-US" sz="2200" kern="1200" dirty="0"/>
        </a:p>
      </dsp:txBody>
      <dsp:txXfrm>
        <a:off x="0" y="1315111"/>
        <a:ext cx="5954183" cy="1315111"/>
      </dsp:txXfrm>
    </dsp:sp>
    <dsp:sp modelId="{24D400FC-AFDA-4C07-81FA-B7CB8A9C140D}">
      <dsp:nvSpPr>
        <dsp:cNvPr id="0" name=""/>
        <dsp:cNvSpPr/>
      </dsp:nvSpPr>
      <dsp:spPr>
        <a:xfrm>
          <a:off x="0" y="2630222"/>
          <a:ext cx="5954183" cy="0"/>
        </a:xfrm>
        <a:prstGeom prst="line">
          <a:avLst/>
        </a:prstGeom>
        <a:solidFill>
          <a:schemeClr val="accent5">
            <a:hueOff val="1571189"/>
            <a:satOff val="-7513"/>
            <a:lumOff val="8235"/>
            <a:alphaOff val="0"/>
          </a:schemeClr>
        </a:solidFill>
        <a:ln w="15875" cap="flat" cmpd="sng" algn="ctr">
          <a:solidFill>
            <a:schemeClr val="accent5">
              <a:hueOff val="1571189"/>
              <a:satOff val="-7513"/>
              <a:lumOff val="82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79F945-F5D7-4892-8094-5F5D69A751A5}">
      <dsp:nvSpPr>
        <dsp:cNvPr id="0" name=""/>
        <dsp:cNvSpPr/>
      </dsp:nvSpPr>
      <dsp:spPr>
        <a:xfrm>
          <a:off x="0" y="2630222"/>
          <a:ext cx="5954183" cy="1315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Resource investigator- </a:t>
          </a:r>
          <a:r>
            <a:rPr lang="en-GB" sz="2200" kern="1200" dirty="0"/>
            <a:t>Sociable people extroverted workers that strive to achieve to the full potential </a:t>
          </a:r>
          <a:endParaRPr lang="en-US" sz="2200" kern="1200" dirty="0"/>
        </a:p>
      </dsp:txBody>
      <dsp:txXfrm>
        <a:off x="0" y="2630222"/>
        <a:ext cx="5954183" cy="1315111"/>
      </dsp:txXfrm>
    </dsp:sp>
    <dsp:sp modelId="{47BCCF36-0005-48C0-A7D3-6FE2ECA75FF6}">
      <dsp:nvSpPr>
        <dsp:cNvPr id="0" name=""/>
        <dsp:cNvSpPr/>
      </dsp:nvSpPr>
      <dsp:spPr>
        <a:xfrm>
          <a:off x="0" y="3945333"/>
          <a:ext cx="5954183" cy="0"/>
        </a:xfrm>
        <a:prstGeom prst="line">
          <a:avLst/>
        </a:prstGeom>
        <a:solidFill>
          <a:schemeClr val="accent5">
            <a:hueOff val="2356783"/>
            <a:satOff val="-11270"/>
            <a:lumOff val="12353"/>
            <a:alphaOff val="0"/>
          </a:schemeClr>
        </a:solidFill>
        <a:ln w="15875" cap="flat"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E41252-FC47-4591-8D26-C39C84A526AF}">
      <dsp:nvSpPr>
        <dsp:cNvPr id="0" name=""/>
        <dsp:cNvSpPr/>
      </dsp:nvSpPr>
      <dsp:spPr>
        <a:xfrm>
          <a:off x="0" y="3945333"/>
          <a:ext cx="5954183" cy="1315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Over years of research these 3 behaviour traits help identify in people to help lead an efficient team that create a better working solution these methods are still in practice today. </a:t>
          </a:r>
          <a:endParaRPr lang="en-US" sz="2200" kern="1200"/>
        </a:p>
      </dsp:txBody>
      <dsp:txXfrm>
        <a:off x="0" y="3945333"/>
        <a:ext cx="5954183" cy="13151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F6B55-B3C0-42BB-B15B-BCDEE404BCFF}">
      <dsp:nvSpPr>
        <dsp:cNvPr id="0" name=""/>
        <dsp:cNvSpPr/>
      </dsp:nvSpPr>
      <dsp:spPr>
        <a:xfrm>
          <a:off x="0" y="0"/>
          <a:ext cx="5794770"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6FE1337F-8A72-48CC-9A85-DA3CA2723135}">
      <dsp:nvSpPr>
        <dsp:cNvPr id="0" name=""/>
        <dsp:cNvSpPr/>
      </dsp:nvSpPr>
      <dsp:spPr>
        <a:xfrm>
          <a:off x="0" y="0"/>
          <a:ext cx="5794770" cy="2011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dirty="0"/>
            <a:t>In 1970 Dr Tuckman identified the 4 stages </a:t>
          </a:r>
          <a:r>
            <a:rPr lang="en-GB" sz="1800" b="1" i="0" kern="1200" dirty="0"/>
            <a:t>Forming, Norming, Storming, and performing.</a:t>
          </a:r>
          <a:r>
            <a:rPr lang="en-GB" sz="1800" b="0" i="0" kern="1200" dirty="0"/>
            <a:t> When studying the progress of a group of people that may not know each other, carefully watching their progress over time. It is difficult to comply with the instruction to a team when most people clash with personalities, which is seen as the storming stages of communication. His theory explains that this is the stage where most will fail as a team. (Belbin, 2020).</a:t>
          </a:r>
          <a:endParaRPr lang="en-US" sz="1800" kern="1200" dirty="0"/>
        </a:p>
      </dsp:txBody>
      <dsp:txXfrm>
        <a:off x="0" y="0"/>
        <a:ext cx="5794770" cy="2011680"/>
      </dsp:txXfrm>
    </dsp:sp>
    <dsp:sp modelId="{73FF7629-35F7-4670-A95E-5F4979A99BCE}">
      <dsp:nvSpPr>
        <dsp:cNvPr id="0" name=""/>
        <dsp:cNvSpPr/>
      </dsp:nvSpPr>
      <dsp:spPr>
        <a:xfrm>
          <a:off x="0" y="2011680"/>
          <a:ext cx="5794770"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AB6DAAAC-BC37-4259-9B72-3A4431FFF0F0}">
      <dsp:nvSpPr>
        <dsp:cNvPr id="0" name=""/>
        <dsp:cNvSpPr/>
      </dsp:nvSpPr>
      <dsp:spPr>
        <a:xfrm>
          <a:off x="0" y="2011680"/>
          <a:ext cx="5794770" cy="2011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endParaRPr lang="en-US" sz="1800" kern="1200"/>
        </a:p>
      </dsp:txBody>
      <dsp:txXfrm>
        <a:off x="0" y="2011680"/>
        <a:ext cx="5794770" cy="20116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0E3C41-F46B-40C9-8794-2A6226525F2E}" type="datetimeFigureOut">
              <a:rPr lang="en-GB" smtClean="0"/>
              <a:t>30/05/2020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D11939-59CC-49A5-814A-0D573D425AAD}" type="slidenum">
              <a:rPr lang="en-GB" smtClean="0"/>
              <a:t>‹#›</a:t>
            </a:fld>
            <a:endParaRPr lang="en-GB"/>
          </a:p>
        </p:txBody>
      </p:sp>
    </p:spTree>
    <p:extLst>
      <p:ext uri="{BB962C8B-B14F-4D97-AF65-F5344CB8AC3E}">
        <p14:creationId xmlns:p14="http://schemas.microsoft.com/office/powerpoint/2010/main" val="3582474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4F4C01E-3314-417C-A78F-BC04A5988854}" type="datetime1">
              <a:rPr lang="en-GB" smtClean="0"/>
              <a:t>30/05/2020</a:t>
            </a:fld>
            <a:endParaRPr lang="en-GB"/>
          </a:p>
        </p:txBody>
      </p:sp>
      <p:sp>
        <p:nvSpPr>
          <p:cNvPr id="5" name="Footer Placeholder 4"/>
          <p:cNvSpPr>
            <a:spLocks noGrp="1"/>
          </p:cNvSpPr>
          <p:nvPr>
            <p:ph type="ftr" sz="quarter" idx="11"/>
          </p:nvPr>
        </p:nvSpPr>
        <p:spPr/>
        <p:txBody>
          <a:bodyPr/>
          <a:lstStyle/>
          <a:p>
            <a:r>
              <a:rPr lang="en-GB"/>
              <a:t>Katie Smith-BSKM4002-1917849</a:t>
            </a:r>
          </a:p>
        </p:txBody>
      </p:sp>
      <p:sp>
        <p:nvSpPr>
          <p:cNvPr id="6" name="Slide Number Placeholder 5"/>
          <p:cNvSpPr>
            <a:spLocks noGrp="1"/>
          </p:cNvSpPr>
          <p:nvPr>
            <p:ph type="sldNum" sz="quarter" idx="12"/>
          </p:nvPr>
        </p:nvSpPr>
        <p:spPr/>
        <p:txBody>
          <a:bodyPr/>
          <a:lstStyle/>
          <a:p>
            <a:fld id="{06E6FD91-598E-4328-9FB7-86ED27D3CEE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656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64799-D307-4D2D-A2EF-90B5726765EF}" type="datetime1">
              <a:rPr lang="en-GB" smtClean="0"/>
              <a:t>30/05/2020</a:t>
            </a:fld>
            <a:endParaRPr lang="en-GB"/>
          </a:p>
        </p:txBody>
      </p:sp>
      <p:sp>
        <p:nvSpPr>
          <p:cNvPr id="5" name="Footer Placeholder 4"/>
          <p:cNvSpPr>
            <a:spLocks noGrp="1"/>
          </p:cNvSpPr>
          <p:nvPr>
            <p:ph type="ftr" sz="quarter" idx="11"/>
          </p:nvPr>
        </p:nvSpPr>
        <p:spPr/>
        <p:txBody>
          <a:bodyPr/>
          <a:lstStyle/>
          <a:p>
            <a:r>
              <a:rPr lang="en-GB"/>
              <a:t>Katie Smith-BSKM4002-1917849</a:t>
            </a:r>
          </a:p>
        </p:txBody>
      </p:sp>
      <p:sp>
        <p:nvSpPr>
          <p:cNvPr id="6" name="Slide Number Placeholder 5"/>
          <p:cNvSpPr>
            <a:spLocks noGrp="1"/>
          </p:cNvSpPr>
          <p:nvPr>
            <p:ph type="sldNum" sz="quarter" idx="12"/>
          </p:nvPr>
        </p:nvSpPr>
        <p:spPr/>
        <p:txBody>
          <a:bodyPr/>
          <a:lstStyle/>
          <a:p>
            <a:fld id="{06E6FD91-598E-4328-9FB7-86ED27D3CEEC}" type="slidenum">
              <a:rPr lang="en-GB" smtClean="0"/>
              <a:t>‹#›</a:t>
            </a:fld>
            <a:endParaRPr lang="en-GB"/>
          </a:p>
        </p:txBody>
      </p:sp>
    </p:spTree>
    <p:extLst>
      <p:ext uri="{BB962C8B-B14F-4D97-AF65-F5344CB8AC3E}">
        <p14:creationId xmlns:p14="http://schemas.microsoft.com/office/powerpoint/2010/main" val="3275392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2B1C65-38BB-4F75-8A84-A239222588B4}" type="datetime1">
              <a:rPr lang="en-GB" smtClean="0"/>
              <a:t>30/05/2020</a:t>
            </a:fld>
            <a:endParaRPr lang="en-GB"/>
          </a:p>
        </p:txBody>
      </p:sp>
      <p:sp>
        <p:nvSpPr>
          <p:cNvPr id="5" name="Footer Placeholder 4"/>
          <p:cNvSpPr>
            <a:spLocks noGrp="1"/>
          </p:cNvSpPr>
          <p:nvPr>
            <p:ph type="ftr" sz="quarter" idx="11"/>
          </p:nvPr>
        </p:nvSpPr>
        <p:spPr/>
        <p:txBody>
          <a:bodyPr/>
          <a:lstStyle/>
          <a:p>
            <a:r>
              <a:rPr lang="en-GB"/>
              <a:t>Katie Smith-BSKM4002-1917849</a:t>
            </a:r>
          </a:p>
        </p:txBody>
      </p:sp>
      <p:sp>
        <p:nvSpPr>
          <p:cNvPr id="6" name="Slide Number Placeholder 5"/>
          <p:cNvSpPr>
            <a:spLocks noGrp="1"/>
          </p:cNvSpPr>
          <p:nvPr>
            <p:ph type="sldNum" sz="quarter" idx="12"/>
          </p:nvPr>
        </p:nvSpPr>
        <p:spPr/>
        <p:txBody>
          <a:bodyPr/>
          <a:lstStyle/>
          <a:p>
            <a:fld id="{06E6FD91-598E-4328-9FB7-86ED27D3CEE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8242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B277BB-86C6-4934-9D19-F5EC6B2A52C9}" type="datetime1">
              <a:rPr lang="en-GB" smtClean="0"/>
              <a:t>30/05/2020</a:t>
            </a:fld>
            <a:endParaRPr lang="en-GB"/>
          </a:p>
        </p:txBody>
      </p:sp>
      <p:sp>
        <p:nvSpPr>
          <p:cNvPr id="6" name="Footer Placeholder 5"/>
          <p:cNvSpPr>
            <a:spLocks noGrp="1"/>
          </p:cNvSpPr>
          <p:nvPr>
            <p:ph type="ftr" sz="quarter" idx="11"/>
          </p:nvPr>
        </p:nvSpPr>
        <p:spPr/>
        <p:txBody>
          <a:bodyPr/>
          <a:lstStyle/>
          <a:p>
            <a:r>
              <a:rPr lang="en-GB"/>
              <a:t>Katie Smith-BSKM4002-1917849</a:t>
            </a:r>
          </a:p>
        </p:txBody>
      </p:sp>
      <p:sp>
        <p:nvSpPr>
          <p:cNvPr id="7" name="Slide Number Placeholder 6"/>
          <p:cNvSpPr>
            <a:spLocks noGrp="1"/>
          </p:cNvSpPr>
          <p:nvPr>
            <p:ph type="sldNum" sz="quarter" idx="12"/>
          </p:nvPr>
        </p:nvSpPr>
        <p:spPr/>
        <p:txBody>
          <a:bodyPr/>
          <a:lstStyle/>
          <a:p>
            <a:fld id="{06E6FD91-598E-4328-9FB7-86ED27D3CEEC}" type="slidenum">
              <a:rPr lang="en-GB" smtClean="0"/>
              <a:t>‹#›</a:t>
            </a:fld>
            <a:endParaRPr lang="en-GB"/>
          </a:p>
        </p:txBody>
      </p:sp>
    </p:spTree>
    <p:extLst>
      <p:ext uri="{BB962C8B-B14F-4D97-AF65-F5344CB8AC3E}">
        <p14:creationId xmlns:p14="http://schemas.microsoft.com/office/powerpoint/2010/main" val="1725590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0B5D8E-15E0-4A34-AB36-9ED9BDD39D56}" type="datetime1">
              <a:rPr lang="en-GB" smtClean="0"/>
              <a:t>30/05/2020</a:t>
            </a:fld>
            <a:endParaRPr lang="en-GB"/>
          </a:p>
        </p:txBody>
      </p:sp>
      <p:sp>
        <p:nvSpPr>
          <p:cNvPr id="8" name="Footer Placeholder 7"/>
          <p:cNvSpPr>
            <a:spLocks noGrp="1"/>
          </p:cNvSpPr>
          <p:nvPr>
            <p:ph type="ftr" sz="quarter" idx="11"/>
          </p:nvPr>
        </p:nvSpPr>
        <p:spPr/>
        <p:txBody>
          <a:bodyPr/>
          <a:lstStyle/>
          <a:p>
            <a:r>
              <a:rPr lang="en-GB"/>
              <a:t>Katie Smith-BSKM4002-1917849</a:t>
            </a:r>
          </a:p>
        </p:txBody>
      </p:sp>
      <p:sp>
        <p:nvSpPr>
          <p:cNvPr id="9" name="Slide Number Placeholder 8"/>
          <p:cNvSpPr>
            <a:spLocks noGrp="1"/>
          </p:cNvSpPr>
          <p:nvPr>
            <p:ph type="sldNum" sz="quarter" idx="12"/>
          </p:nvPr>
        </p:nvSpPr>
        <p:spPr/>
        <p:txBody>
          <a:bodyPr/>
          <a:lstStyle/>
          <a:p>
            <a:fld id="{06E6FD91-598E-4328-9FB7-86ED27D3CEEC}" type="slidenum">
              <a:rPr lang="en-GB" smtClean="0"/>
              <a:t>‹#›</a:t>
            </a:fld>
            <a:endParaRPr lang="en-GB"/>
          </a:p>
        </p:txBody>
      </p:sp>
    </p:spTree>
    <p:extLst>
      <p:ext uri="{BB962C8B-B14F-4D97-AF65-F5344CB8AC3E}">
        <p14:creationId xmlns:p14="http://schemas.microsoft.com/office/powerpoint/2010/main" val="215224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3159B0-71E3-4516-A893-96BBE87AA9C9}" type="datetime1">
              <a:rPr lang="en-GB" smtClean="0"/>
              <a:t>30/05/2020</a:t>
            </a:fld>
            <a:endParaRPr lang="en-GB"/>
          </a:p>
        </p:txBody>
      </p:sp>
      <p:sp>
        <p:nvSpPr>
          <p:cNvPr id="4" name="Footer Placeholder 3"/>
          <p:cNvSpPr>
            <a:spLocks noGrp="1"/>
          </p:cNvSpPr>
          <p:nvPr>
            <p:ph type="ftr" sz="quarter" idx="11"/>
          </p:nvPr>
        </p:nvSpPr>
        <p:spPr/>
        <p:txBody>
          <a:bodyPr/>
          <a:lstStyle/>
          <a:p>
            <a:r>
              <a:rPr lang="en-GB"/>
              <a:t>Katie Smith-BSKM4002-1917849</a:t>
            </a:r>
          </a:p>
        </p:txBody>
      </p:sp>
      <p:sp>
        <p:nvSpPr>
          <p:cNvPr id="5" name="Slide Number Placeholder 4"/>
          <p:cNvSpPr>
            <a:spLocks noGrp="1"/>
          </p:cNvSpPr>
          <p:nvPr>
            <p:ph type="sldNum" sz="quarter" idx="12"/>
          </p:nvPr>
        </p:nvSpPr>
        <p:spPr/>
        <p:txBody>
          <a:bodyPr/>
          <a:lstStyle/>
          <a:p>
            <a:fld id="{06E6FD91-598E-4328-9FB7-86ED27D3CEEC}" type="slidenum">
              <a:rPr lang="en-GB" smtClean="0"/>
              <a:t>‹#›</a:t>
            </a:fld>
            <a:endParaRPr lang="en-GB"/>
          </a:p>
        </p:txBody>
      </p:sp>
    </p:spTree>
    <p:extLst>
      <p:ext uri="{BB962C8B-B14F-4D97-AF65-F5344CB8AC3E}">
        <p14:creationId xmlns:p14="http://schemas.microsoft.com/office/powerpoint/2010/main" val="1588990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A8D74B-5557-4298-B18B-FE942C6FB9C0}" type="datetime1">
              <a:rPr lang="en-GB" smtClean="0"/>
              <a:t>30/05/2020</a:t>
            </a:fld>
            <a:endParaRPr lang="en-GB"/>
          </a:p>
        </p:txBody>
      </p:sp>
      <p:sp>
        <p:nvSpPr>
          <p:cNvPr id="3" name="Footer Placeholder 2"/>
          <p:cNvSpPr>
            <a:spLocks noGrp="1"/>
          </p:cNvSpPr>
          <p:nvPr>
            <p:ph type="ftr" sz="quarter" idx="11"/>
          </p:nvPr>
        </p:nvSpPr>
        <p:spPr/>
        <p:txBody>
          <a:bodyPr/>
          <a:lstStyle/>
          <a:p>
            <a:r>
              <a:rPr lang="en-GB"/>
              <a:t>Katie Smith-BSKM4002-1917849</a:t>
            </a:r>
          </a:p>
        </p:txBody>
      </p:sp>
      <p:sp>
        <p:nvSpPr>
          <p:cNvPr id="4" name="Slide Number Placeholder 3"/>
          <p:cNvSpPr>
            <a:spLocks noGrp="1"/>
          </p:cNvSpPr>
          <p:nvPr>
            <p:ph type="sldNum" sz="quarter" idx="12"/>
          </p:nvPr>
        </p:nvSpPr>
        <p:spPr/>
        <p:txBody>
          <a:bodyPr/>
          <a:lstStyle/>
          <a:p>
            <a:fld id="{06E6FD91-598E-4328-9FB7-86ED27D3CEEC}" type="slidenum">
              <a:rPr lang="en-GB" smtClean="0"/>
              <a:t>‹#›</a:t>
            </a:fld>
            <a:endParaRPr lang="en-GB"/>
          </a:p>
        </p:txBody>
      </p:sp>
    </p:spTree>
    <p:extLst>
      <p:ext uri="{BB962C8B-B14F-4D97-AF65-F5344CB8AC3E}">
        <p14:creationId xmlns:p14="http://schemas.microsoft.com/office/powerpoint/2010/main" val="158629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CC3836-51FA-4202-B95D-746E8F36F756}" type="datetime1">
              <a:rPr lang="en-GB" smtClean="0"/>
              <a:t>30/05/2020</a:t>
            </a:fld>
            <a:endParaRPr lang="en-GB"/>
          </a:p>
        </p:txBody>
      </p:sp>
      <p:sp>
        <p:nvSpPr>
          <p:cNvPr id="6" name="Footer Placeholder 5"/>
          <p:cNvSpPr>
            <a:spLocks noGrp="1"/>
          </p:cNvSpPr>
          <p:nvPr>
            <p:ph type="ftr" sz="quarter" idx="11"/>
          </p:nvPr>
        </p:nvSpPr>
        <p:spPr/>
        <p:txBody>
          <a:bodyPr/>
          <a:lstStyle/>
          <a:p>
            <a:r>
              <a:rPr lang="en-GB"/>
              <a:t>Katie Smith-BSKM4002-1917849</a:t>
            </a:r>
          </a:p>
        </p:txBody>
      </p:sp>
      <p:sp>
        <p:nvSpPr>
          <p:cNvPr id="7" name="Slide Number Placeholder 6"/>
          <p:cNvSpPr>
            <a:spLocks noGrp="1"/>
          </p:cNvSpPr>
          <p:nvPr>
            <p:ph type="sldNum" sz="quarter" idx="12"/>
          </p:nvPr>
        </p:nvSpPr>
        <p:spPr/>
        <p:txBody>
          <a:bodyPr/>
          <a:lstStyle/>
          <a:p>
            <a:fld id="{06E6FD91-598E-4328-9FB7-86ED27D3CEEC}" type="slidenum">
              <a:rPr lang="en-GB" smtClean="0"/>
              <a:t>‹#›</a:t>
            </a:fld>
            <a:endParaRPr lang="en-GB"/>
          </a:p>
        </p:txBody>
      </p:sp>
    </p:spTree>
    <p:extLst>
      <p:ext uri="{BB962C8B-B14F-4D97-AF65-F5344CB8AC3E}">
        <p14:creationId xmlns:p14="http://schemas.microsoft.com/office/powerpoint/2010/main" val="573947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75E926-F533-4081-9B80-4A020B1D1800}" type="datetime1">
              <a:rPr lang="en-GB" smtClean="0"/>
              <a:t>30/05/2020</a:t>
            </a:fld>
            <a:endParaRPr lang="en-GB"/>
          </a:p>
        </p:txBody>
      </p:sp>
      <p:sp>
        <p:nvSpPr>
          <p:cNvPr id="6" name="Footer Placeholder 5"/>
          <p:cNvSpPr>
            <a:spLocks noGrp="1"/>
          </p:cNvSpPr>
          <p:nvPr>
            <p:ph type="ftr" sz="quarter" idx="11"/>
          </p:nvPr>
        </p:nvSpPr>
        <p:spPr/>
        <p:txBody>
          <a:bodyPr/>
          <a:lstStyle/>
          <a:p>
            <a:r>
              <a:rPr lang="en-GB"/>
              <a:t>Katie Smith-BSKM4002-1917849</a:t>
            </a:r>
          </a:p>
        </p:txBody>
      </p:sp>
      <p:sp>
        <p:nvSpPr>
          <p:cNvPr id="7" name="Slide Number Placeholder 6"/>
          <p:cNvSpPr>
            <a:spLocks noGrp="1"/>
          </p:cNvSpPr>
          <p:nvPr>
            <p:ph type="sldNum" sz="quarter" idx="12"/>
          </p:nvPr>
        </p:nvSpPr>
        <p:spPr/>
        <p:txBody>
          <a:bodyPr/>
          <a:lstStyle/>
          <a:p>
            <a:fld id="{06E6FD91-598E-4328-9FB7-86ED27D3CEE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9219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00005D-36F5-4326-9B49-14046C8B9E3B}" type="datetime1">
              <a:rPr lang="en-GB" smtClean="0"/>
              <a:t>30/05/2020</a:t>
            </a:fld>
            <a:endParaRPr lang="en-GB"/>
          </a:p>
        </p:txBody>
      </p:sp>
      <p:sp>
        <p:nvSpPr>
          <p:cNvPr id="5" name="Footer Placeholder 4"/>
          <p:cNvSpPr>
            <a:spLocks noGrp="1"/>
          </p:cNvSpPr>
          <p:nvPr>
            <p:ph type="ftr" sz="quarter" idx="11"/>
          </p:nvPr>
        </p:nvSpPr>
        <p:spPr/>
        <p:txBody>
          <a:bodyPr/>
          <a:lstStyle/>
          <a:p>
            <a:r>
              <a:rPr lang="en-GB"/>
              <a:t>Katie Smith-BSKM4002-1917849</a:t>
            </a:r>
          </a:p>
        </p:txBody>
      </p:sp>
      <p:sp>
        <p:nvSpPr>
          <p:cNvPr id="6" name="Slide Number Placeholder 5"/>
          <p:cNvSpPr>
            <a:spLocks noGrp="1"/>
          </p:cNvSpPr>
          <p:nvPr>
            <p:ph type="sldNum" sz="quarter" idx="12"/>
          </p:nvPr>
        </p:nvSpPr>
        <p:spPr/>
        <p:txBody>
          <a:bodyPr/>
          <a:lstStyle/>
          <a:p>
            <a:fld id="{06E6FD91-598E-4328-9FB7-86ED27D3CEEC}" type="slidenum">
              <a:rPr lang="en-GB" smtClean="0"/>
              <a:t>‹#›</a:t>
            </a:fld>
            <a:endParaRPr lang="en-GB"/>
          </a:p>
        </p:txBody>
      </p:sp>
    </p:spTree>
    <p:extLst>
      <p:ext uri="{BB962C8B-B14F-4D97-AF65-F5344CB8AC3E}">
        <p14:creationId xmlns:p14="http://schemas.microsoft.com/office/powerpoint/2010/main" val="2504143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F72BF8-684E-46E4-A23B-75AF32729108}" type="datetime1">
              <a:rPr lang="en-GB" smtClean="0"/>
              <a:t>30/05/2020</a:t>
            </a:fld>
            <a:endParaRPr lang="en-GB"/>
          </a:p>
        </p:txBody>
      </p:sp>
      <p:sp>
        <p:nvSpPr>
          <p:cNvPr id="5" name="Footer Placeholder 4"/>
          <p:cNvSpPr>
            <a:spLocks noGrp="1"/>
          </p:cNvSpPr>
          <p:nvPr>
            <p:ph type="ftr" sz="quarter" idx="11"/>
          </p:nvPr>
        </p:nvSpPr>
        <p:spPr/>
        <p:txBody>
          <a:bodyPr/>
          <a:lstStyle/>
          <a:p>
            <a:r>
              <a:rPr lang="en-GB"/>
              <a:t>Katie Smith-BSKM4002-1917849</a:t>
            </a:r>
          </a:p>
        </p:txBody>
      </p:sp>
      <p:sp>
        <p:nvSpPr>
          <p:cNvPr id="6" name="Slide Number Placeholder 5"/>
          <p:cNvSpPr>
            <a:spLocks noGrp="1"/>
          </p:cNvSpPr>
          <p:nvPr>
            <p:ph type="sldNum" sz="quarter" idx="12"/>
          </p:nvPr>
        </p:nvSpPr>
        <p:spPr/>
        <p:txBody>
          <a:bodyPr/>
          <a:lstStyle/>
          <a:p>
            <a:fld id="{06E6FD91-598E-4328-9FB7-86ED27D3CEE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0379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2DE8BBC-10F4-44D8-A435-058D53959CC9}" type="datetime1">
              <a:rPr lang="en-GB" smtClean="0"/>
              <a:t>30/05/2020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GB"/>
              <a:t>Katie Smith-BSKM4002-1917849</a:t>
            </a: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6E6FD91-598E-4328-9FB7-86ED27D3CEE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79267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8" Type="http://schemas.openxmlformats.org/officeDocument/2006/relationships/hyperlink" Target="https://www.thecoachingtoolscompany.com/get-your-team-performing-beautifully-with-this-powerful-group-development-model/"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ndtools.com/pages/article/newLDR_83.htm" TargetMode="External"/><Relationship Id="rId2" Type="http://schemas.openxmlformats.org/officeDocument/2006/relationships/hyperlink" Target="https://www.youtube.com/watch?v=1rKZAd1s6wE" TargetMode="External"/><Relationship Id="rId1" Type="http://schemas.openxmlformats.org/officeDocument/2006/relationships/slideLayout" Target="../slideLayouts/slideLayout2.xml"/><Relationship Id="rId6" Type="http://schemas.openxmlformats.org/officeDocument/2006/relationships/hyperlink" Target="https://www.youtube.com/watch?v=KqKAG-hRIyE" TargetMode="External"/><Relationship Id="rId5" Type="http://schemas.openxmlformats.org/officeDocument/2006/relationships/hyperlink" Target="https://www.belbin.com/about/belbin-team-roles/" TargetMode="External"/><Relationship Id="rId4" Type="http://schemas.openxmlformats.org/officeDocument/2006/relationships/hyperlink" Target="https://www.youtube.com/watch?v=K8xdzBfX6x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611484B8-CF55-44A2-A091-E6335AB30E13}"/>
              </a:ext>
            </a:extLst>
          </p:cNvPr>
          <p:cNvGraphicFramePr>
            <a:graphicFrameLocks noGrp="1"/>
          </p:cNvGraphicFramePr>
          <p:nvPr>
            <p:ph idx="1"/>
            <p:extLst>
              <p:ext uri="{D42A27DB-BD31-4B8C-83A1-F6EECF244321}">
                <p14:modId xmlns:p14="http://schemas.microsoft.com/office/powerpoint/2010/main" val="4082421072"/>
              </p:ext>
            </p:extLst>
          </p:nvPr>
        </p:nvGraphicFramePr>
        <p:xfrm>
          <a:off x="1722885" y="1573710"/>
          <a:ext cx="8388523" cy="2552627"/>
        </p:xfrm>
        <a:graphic>
          <a:graphicData uri="http://schemas.openxmlformats.org/drawingml/2006/table">
            <a:tbl>
              <a:tblPr firstRow="1" firstCol="1" lastRow="1" lastCol="1" bandRow="1" bandCol="1"/>
              <a:tblGrid>
                <a:gridCol w="3038000">
                  <a:extLst>
                    <a:ext uri="{9D8B030D-6E8A-4147-A177-3AD203B41FA5}">
                      <a16:colId xmlns:a16="http://schemas.microsoft.com/office/drawing/2014/main" val="2775370195"/>
                    </a:ext>
                  </a:extLst>
                </a:gridCol>
                <a:gridCol w="5350523">
                  <a:extLst>
                    <a:ext uri="{9D8B030D-6E8A-4147-A177-3AD203B41FA5}">
                      <a16:colId xmlns:a16="http://schemas.microsoft.com/office/drawing/2014/main" val="1140338018"/>
                    </a:ext>
                  </a:extLst>
                </a:gridCol>
              </a:tblGrid>
              <a:tr h="451085">
                <a:tc>
                  <a:txBody>
                    <a:bodyPr/>
                    <a:lstStyle/>
                    <a:p>
                      <a:pPr>
                        <a:lnSpc>
                          <a:spcPct val="150000"/>
                        </a:lnSpc>
                        <a:spcBef>
                          <a:spcPts val="600"/>
                        </a:spcBef>
                        <a:spcAft>
                          <a:spcPts val="600"/>
                        </a:spcAft>
                      </a:pPr>
                      <a:r>
                        <a:rPr lang="en-GB" sz="1400">
                          <a:effectLst/>
                          <a:latin typeface="Tahoma" panose="020B0604030504040204" pitchFamily="34" charset="0"/>
                          <a:ea typeface="Calibri" panose="020F0502020204030204" pitchFamily="34" charset="0"/>
                          <a:cs typeface="Times New Roman" panose="02020603050405020304" pitchFamily="18" charset="0"/>
                        </a:rPr>
                        <a:t>Student Name: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50000"/>
                        </a:lnSpc>
                        <a:spcBef>
                          <a:spcPts val="600"/>
                        </a:spcBef>
                        <a:spcAft>
                          <a:spcPts val="600"/>
                        </a:spcAft>
                      </a:pPr>
                      <a:r>
                        <a:rPr lang="en-GB" sz="1400" dirty="0">
                          <a:effectLst/>
                          <a:latin typeface="Tahoma" panose="020B0604030504040204" pitchFamily="34" charset="0"/>
                          <a:ea typeface="Calibri" panose="020F0502020204030204" pitchFamily="34" charset="0"/>
                          <a:cs typeface="Times New Roman" panose="02020603050405020304" pitchFamily="18" charset="0"/>
                        </a:rPr>
                        <a:t>Katie Smith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64671545"/>
                  </a:ext>
                </a:extLst>
              </a:tr>
              <a:tr h="451085">
                <a:tc>
                  <a:txBody>
                    <a:bodyPr/>
                    <a:lstStyle/>
                    <a:p>
                      <a:pPr>
                        <a:lnSpc>
                          <a:spcPct val="150000"/>
                        </a:lnSpc>
                        <a:spcBef>
                          <a:spcPts val="600"/>
                        </a:spcBef>
                        <a:spcAft>
                          <a:spcPts val="600"/>
                        </a:spcAft>
                      </a:pPr>
                      <a:r>
                        <a:rPr lang="en-GB" sz="1400" dirty="0">
                          <a:solidFill>
                            <a:srgbClr val="000000"/>
                          </a:solidFill>
                          <a:effectLst/>
                          <a:latin typeface="Tahoma" panose="020B0604030504040204" pitchFamily="34" charset="0"/>
                          <a:ea typeface="Calibri" panose="020F0502020204030204" pitchFamily="34" charset="0"/>
                          <a:cs typeface="Times New Roman" panose="02020603050405020304" pitchFamily="18" charset="0"/>
                        </a:rPr>
                        <a:t>Student Number: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50000"/>
                        </a:lnSpc>
                        <a:spcBef>
                          <a:spcPts val="600"/>
                        </a:spcBef>
                        <a:spcAft>
                          <a:spcPts val="600"/>
                        </a:spcAft>
                      </a:pPr>
                      <a:r>
                        <a:rPr lang="en-GB" sz="1400">
                          <a:effectLst/>
                          <a:latin typeface="Tahoma" panose="020B0604030504040204" pitchFamily="34" charset="0"/>
                          <a:ea typeface="Calibri" panose="020F0502020204030204" pitchFamily="34" charset="0"/>
                          <a:cs typeface="Times New Roman" panose="02020603050405020304" pitchFamily="18" charset="0"/>
                        </a:rPr>
                        <a:t>1914989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1439290"/>
                  </a:ext>
                </a:extLst>
              </a:tr>
              <a:tr h="451085">
                <a:tc>
                  <a:txBody>
                    <a:bodyPr/>
                    <a:lstStyle/>
                    <a:p>
                      <a:pPr>
                        <a:lnSpc>
                          <a:spcPct val="150000"/>
                        </a:lnSpc>
                        <a:spcBef>
                          <a:spcPts val="600"/>
                        </a:spcBef>
                        <a:spcAft>
                          <a:spcPts val="600"/>
                        </a:spcAft>
                      </a:pPr>
                      <a:r>
                        <a:rPr lang="en-GB" sz="1400">
                          <a:solidFill>
                            <a:srgbClr val="000000"/>
                          </a:solidFill>
                          <a:effectLst/>
                          <a:latin typeface="Tahoma" panose="020B0604030504040204" pitchFamily="34" charset="0"/>
                          <a:ea typeface="Calibri" panose="020F0502020204030204" pitchFamily="34" charset="0"/>
                          <a:cs typeface="Times New Roman" panose="02020603050405020304" pitchFamily="18" charset="0"/>
                        </a:rPr>
                        <a:t>Module No: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50000"/>
                        </a:lnSpc>
                        <a:spcBef>
                          <a:spcPts val="600"/>
                        </a:spcBef>
                        <a:spcAft>
                          <a:spcPts val="600"/>
                        </a:spcAft>
                      </a:pPr>
                      <a:r>
                        <a:rPr lang="en-GB" sz="1400">
                          <a:solidFill>
                            <a:srgbClr val="FF0000"/>
                          </a:solidFill>
                          <a:effectLst/>
                          <a:latin typeface="Tahoma" panose="020B0604030504040204" pitchFamily="34" charset="0"/>
                          <a:ea typeface="Calibri" panose="020F0502020204030204" pitchFamily="34" charset="0"/>
                          <a:cs typeface="Times New Roman" panose="02020603050405020304" pitchFamily="18" charset="0"/>
                        </a:rPr>
                        <a:t>BMSK4002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21470848"/>
                  </a:ext>
                </a:extLst>
              </a:tr>
              <a:tr h="1199372">
                <a:tc>
                  <a:txBody>
                    <a:bodyPr/>
                    <a:lstStyle/>
                    <a:p>
                      <a:pPr>
                        <a:lnSpc>
                          <a:spcPct val="150000"/>
                        </a:lnSpc>
                        <a:spcBef>
                          <a:spcPts val="600"/>
                        </a:spcBef>
                        <a:spcAft>
                          <a:spcPts val="600"/>
                        </a:spcAft>
                      </a:pPr>
                      <a:r>
                        <a:rPr lang="en-GB" sz="1400">
                          <a:solidFill>
                            <a:srgbClr val="000000"/>
                          </a:solidFill>
                          <a:effectLst/>
                          <a:latin typeface="Tahoma" panose="020B0604030504040204" pitchFamily="34" charset="0"/>
                          <a:ea typeface="Calibri" panose="020F0502020204030204" pitchFamily="34" charset="0"/>
                          <a:cs typeface="Times New Roman" panose="02020603050405020304" pitchFamily="18" charset="0"/>
                        </a:rPr>
                        <a:t>Module Title: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50000"/>
                        </a:lnSpc>
                        <a:spcBef>
                          <a:spcPts val="600"/>
                        </a:spcBef>
                        <a:spcAft>
                          <a:spcPts val="600"/>
                        </a:spcAft>
                      </a:pPr>
                      <a:r>
                        <a:rPr lang="en-GB" sz="1400" dirty="0">
                          <a:solidFill>
                            <a:srgbClr val="FF0000"/>
                          </a:solidFill>
                          <a:effectLst/>
                          <a:latin typeface="Tahoma" panose="020B0604030504040204" pitchFamily="34" charset="0"/>
                          <a:ea typeface="Calibri" panose="020F0502020204030204" pitchFamily="34" charset="0"/>
                          <a:cs typeface="Times New Roman" panose="02020603050405020304" pitchFamily="18" charset="0"/>
                        </a:rPr>
                        <a:t>Effective Team Working and Communication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600"/>
                        </a:spcBef>
                        <a:spcAft>
                          <a:spcPts val="600"/>
                        </a:spcAft>
                      </a:pPr>
                      <a:r>
                        <a:rPr lang="en-GB" sz="1400" dirty="0">
                          <a:solidFill>
                            <a:srgbClr val="FF0000"/>
                          </a:solidFill>
                          <a:effectLst/>
                          <a:latin typeface="Tahoma" panose="020B0604030504040204" pitchFamily="34" charset="0"/>
                          <a:ea typeface="Calibri" panose="020F0502020204030204" pitchFamily="34" charset="0"/>
                          <a:cs typeface="Times New Roman" panose="02020603050405020304" pitchFamily="18" charset="0"/>
                        </a:rPr>
                        <a:t>Part 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85114617"/>
                  </a:ext>
                </a:extLst>
              </a:tr>
            </a:tbl>
          </a:graphicData>
        </a:graphic>
      </p:graphicFrame>
      <p:sp>
        <p:nvSpPr>
          <p:cNvPr id="4" name="Footer Placeholder 3">
            <a:extLst>
              <a:ext uri="{FF2B5EF4-FFF2-40B4-BE49-F238E27FC236}">
                <a16:creationId xmlns:a16="http://schemas.microsoft.com/office/drawing/2014/main" id="{B8CE8ACB-380D-499A-AFFC-3BDE098562FB}"/>
              </a:ext>
            </a:extLst>
          </p:cNvPr>
          <p:cNvSpPr>
            <a:spLocks noGrp="1"/>
          </p:cNvSpPr>
          <p:nvPr>
            <p:ph type="ftr" sz="quarter" idx="11"/>
          </p:nvPr>
        </p:nvSpPr>
        <p:spPr/>
        <p:txBody>
          <a:bodyPr/>
          <a:lstStyle/>
          <a:p>
            <a:r>
              <a:rPr lang="en-GB"/>
              <a:t>Katie Smith-BSKM4002-1917849</a:t>
            </a:r>
          </a:p>
        </p:txBody>
      </p:sp>
      <p:sp>
        <p:nvSpPr>
          <p:cNvPr id="5" name="Slide Number Placeholder 4">
            <a:extLst>
              <a:ext uri="{FF2B5EF4-FFF2-40B4-BE49-F238E27FC236}">
                <a16:creationId xmlns:a16="http://schemas.microsoft.com/office/drawing/2014/main" id="{9076F3BB-6E20-4B9E-9111-74BE8A996398}"/>
              </a:ext>
            </a:extLst>
          </p:cNvPr>
          <p:cNvSpPr>
            <a:spLocks noGrp="1"/>
          </p:cNvSpPr>
          <p:nvPr>
            <p:ph type="sldNum" sz="quarter" idx="12"/>
          </p:nvPr>
        </p:nvSpPr>
        <p:spPr/>
        <p:txBody>
          <a:bodyPr/>
          <a:lstStyle/>
          <a:p>
            <a:fld id="{06E6FD91-598E-4328-9FB7-86ED27D3CEEC}" type="slidenum">
              <a:rPr lang="en-GB" smtClean="0"/>
              <a:t>1</a:t>
            </a:fld>
            <a:endParaRPr lang="en-GB"/>
          </a:p>
        </p:txBody>
      </p:sp>
      <p:sp>
        <p:nvSpPr>
          <p:cNvPr id="7" name="Rectangle 2">
            <a:extLst>
              <a:ext uri="{FF2B5EF4-FFF2-40B4-BE49-F238E27FC236}">
                <a16:creationId xmlns:a16="http://schemas.microsoft.com/office/drawing/2014/main" id="{11AB78DA-4ED5-4715-8A63-22BD3742DF8A}"/>
              </a:ext>
            </a:extLst>
          </p:cNvPr>
          <p:cNvSpPr>
            <a:spLocks noChangeArrowheads="1"/>
          </p:cNvSpPr>
          <p:nvPr/>
        </p:nvSpPr>
        <p:spPr bwMode="auto">
          <a:xfrm>
            <a:off x="1829063" y="1792851"/>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descr="Description: :::::::Desktop:In progress desktop:TRINITY SAINT DAVID:logo:TSD_logo2010.jpg">
            <a:extLst>
              <a:ext uri="{FF2B5EF4-FFF2-40B4-BE49-F238E27FC236}">
                <a16:creationId xmlns:a16="http://schemas.microsoft.com/office/drawing/2014/main" id="{0C65FF0D-4C9B-47B3-AD69-1B67BAA764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2885" y="562230"/>
            <a:ext cx="2209800" cy="74295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3">
            <a:extLst>
              <a:ext uri="{FF2B5EF4-FFF2-40B4-BE49-F238E27FC236}">
                <a16:creationId xmlns:a16="http://schemas.microsoft.com/office/drawing/2014/main" id="{DBC9087D-6C21-4836-A163-360161505BCF}"/>
              </a:ext>
            </a:extLst>
          </p:cNvPr>
          <p:cNvSpPr>
            <a:spLocks noChangeArrowheads="1"/>
          </p:cNvSpPr>
          <p:nvPr/>
        </p:nvSpPr>
        <p:spPr bwMode="auto">
          <a:xfrm>
            <a:off x="1722885" y="4206867"/>
            <a:ext cx="8282345" cy="24314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6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b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t>Statement of Confirmation of Authenticity</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t>Attention is drawn to the plagiarism and unfair practice policies of both the University and of ILM.</a:t>
            </a: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2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b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5E7ABE94-104B-459D-92B1-BA6E1A9A5CCA}"/>
              </a:ext>
            </a:extLst>
          </p:cNvPr>
          <p:cNvSpPr txBox="1"/>
          <p:nvPr/>
        </p:nvSpPr>
        <p:spPr>
          <a:xfrm>
            <a:off x="4842932" y="562230"/>
            <a:ext cx="5387746" cy="923330"/>
          </a:xfrm>
          <a:prstGeom prst="rect">
            <a:avLst/>
          </a:prstGeom>
          <a:noFill/>
        </p:spPr>
        <p:txBody>
          <a:bodyPr wrap="square" rtlCol="0">
            <a:spAutoFit/>
          </a:bodyPr>
          <a:lstStyle/>
          <a:p>
            <a:r>
              <a:rPr kumimoji="0" lang="en-GB" altLang="en-US" sz="18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t>Skills for the Workplace</a:t>
            </a:r>
            <a:br>
              <a:rPr kumimoji="0" lang="en-GB" altLang="en-US" sz="18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br>
            <a:r>
              <a:rPr kumimoji="0" lang="en-GB" altLang="en-US" sz="18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t>Module Assignment Submission </a:t>
            </a:r>
            <a:br>
              <a:rPr kumimoji="0" lang="en-GB" altLang="en-US" sz="18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br>
            <a:endParaRPr lang="en-GB" dirty="0"/>
          </a:p>
        </p:txBody>
      </p:sp>
    </p:spTree>
    <p:extLst>
      <p:ext uri="{BB962C8B-B14F-4D97-AF65-F5344CB8AC3E}">
        <p14:creationId xmlns:p14="http://schemas.microsoft.com/office/powerpoint/2010/main" val="2264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32" name="Rectangle 22">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26">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6F8DC-5871-4AE0-8F0B-1D53C96F49A3}"/>
              </a:ext>
            </a:extLst>
          </p:cNvPr>
          <p:cNvSpPr>
            <a:spLocks noGrp="1"/>
          </p:cNvSpPr>
          <p:nvPr>
            <p:ph type="ctrTitle"/>
          </p:nvPr>
        </p:nvSpPr>
        <p:spPr>
          <a:xfrm>
            <a:off x="4713224" y="1105351"/>
            <a:ext cx="6353967" cy="3023981"/>
          </a:xfrm>
        </p:spPr>
        <p:txBody>
          <a:bodyPr anchor="b">
            <a:normAutofit/>
          </a:bodyPr>
          <a:lstStyle/>
          <a:p>
            <a:pPr algn="l"/>
            <a:r>
              <a:rPr lang="en-GB" sz="4800" dirty="0">
                <a:solidFill>
                  <a:srgbClr val="FFFFFF"/>
                </a:solidFill>
              </a:rPr>
              <a:t>Communication and working within a team</a:t>
            </a:r>
          </a:p>
        </p:txBody>
      </p:sp>
      <p:sp>
        <p:nvSpPr>
          <p:cNvPr id="3" name="Subtitle 2">
            <a:extLst>
              <a:ext uri="{FF2B5EF4-FFF2-40B4-BE49-F238E27FC236}">
                <a16:creationId xmlns:a16="http://schemas.microsoft.com/office/drawing/2014/main" id="{E8B584B8-231A-406B-A46B-0AD9492E5CA4}"/>
              </a:ext>
            </a:extLst>
          </p:cNvPr>
          <p:cNvSpPr>
            <a:spLocks noGrp="1"/>
          </p:cNvSpPr>
          <p:nvPr>
            <p:ph type="subTitle" idx="1"/>
          </p:nvPr>
        </p:nvSpPr>
        <p:spPr>
          <a:xfrm>
            <a:off x="4713224" y="4297556"/>
            <a:ext cx="6353968" cy="1433391"/>
          </a:xfrm>
        </p:spPr>
        <p:txBody>
          <a:bodyPr anchor="t">
            <a:normAutofit/>
          </a:bodyPr>
          <a:lstStyle/>
          <a:p>
            <a:r>
              <a:rPr lang="en-GB">
                <a:solidFill>
                  <a:srgbClr val="FFFFFF"/>
                </a:solidFill>
              </a:rPr>
              <a:t>Katie Smith-BSMK4002-01-06-2020</a:t>
            </a:r>
            <a:endParaRPr lang="en-GB" dirty="0">
              <a:solidFill>
                <a:srgbClr val="FFFFFF"/>
              </a:solidFill>
            </a:endParaRPr>
          </a:p>
        </p:txBody>
      </p:sp>
      <p:cxnSp>
        <p:nvCxnSpPr>
          <p:cNvPr id="35" name="Straight Connector 28">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31" name="Rectangle 30">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1F99F418-2B42-4A2E-9B2B-AF7DB1834E7C}"/>
              </a:ext>
            </a:extLst>
          </p:cNvPr>
          <p:cNvSpPr>
            <a:spLocks noGrp="1"/>
          </p:cNvSpPr>
          <p:nvPr>
            <p:ph type="ftr" sz="quarter" idx="11"/>
          </p:nvPr>
        </p:nvSpPr>
        <p:spPr>
          <a:xfrm>
            <a:off x="4842932" y="6470704"/>
            <a:ext cx="5901459" cy="274320"/>
          </a:xfrm>
        </p:spPr>
        <p:txBody>
          <a:bodyPr>
            <a:normAutofit/>
          </a:bodyPr>
          <a:lstStyle/>
          <a:p>
            <a:pPr>
              <a:spcAft>
                <a:spcPts val="600"/>
              </a:spcAft>
            </a:pPr>
            <a:r>
              <a:rPr lang="en-GB"/>
              <a:t>Katie Smith-BSKM4002-1917849</a:t>
            </a:r>
          </a:p>
        </p:txBody>
      </p:sp>
      <p:sp>
        <p:nvSpPr>
          <p:cNvPr id="5" name="Slide Number Placeholder 4">
            <a:extLst>
              <a:ext uri="{FF2B5EF4-FFF2-40B4-BE49-F238E27FC236}">
                <a16:creationId xmlns:a16="http://schemas.microsoft.com/office/drawing/2014/main" id="{C6A4AEA7-9A3C-4AA7-BC08-9C06AC29D8A8}"/>
              </a:ext>
            </a:extLst>
          </p:cNvPr>
          <p:cNvSpPr>
            <a:spLocks noGrp="1"/>
          </p:cNvSpPr>
          <p:nvPr>
            <p:ph type="sldNum" sz="quarter" idx="12"/>
          </p:nvPr>
        </p:nvSpPr>
        <p:spPr>
          <a:xfrm>
            <a:off x="10837333" y="6470704"/>
            <a:ext cx="973667" cy="274320"/>
          </a:xfrm>
        </p:spPr>
        <p:txBody>
          <a:bodyPr>
            <a:normAutofit/>
          </a:bodyPr>
          <a:lstStyle/>
          <a:p>
            <a:pPr>
              <a:spcAft>
                <a:spcPts val="600"/>
              </a:spcAft>
            </a:pPr>
            <a:fld id="{06E6FD91-598E-4328-9FB7-86ED27D3CEEC}" type="slidenum">
              <a:rPr lang="en-GB" smtClean="0"/>
              <a:pPr>
                <a:spcAft>
                  <a:spcPts val="600"/>
                </a:spcAft>
              </a:pPr>
              <a:t>2</a:t>
            </a:fld>
            <a:endParaRPr lang="en-GB"/>
          </a:p>
        </p:txBody>
      </p:sp>
    </p:spTree>
    <p:extLst>
      <p:ext uri="{BB962C8B-B14F-4D97-AF65-F5344CB8AC3E}">
        <p14:creationId xmlns:p14="http://schemas.microsoft.com/office/powerpoint/2010/main" val="370957885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4">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36">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F7051CF-20F6-41E8-847D-0769FA7A3FE0}"/>
              </a:ext>
            </a:extLst>
          </p:cNvPr>
          <p:cNvSpPr/>
          <p:nvPr/>
        </p:nvSpPr>
        <p:spPr>
          <a:xfrm>
            <a:off x="291548" y="609600"/>
            <a:ext cx="4065140" cy="5444067"/>
          </a:xfrm>
          <a:prstGeom prst="rect">
            <a:avLst/>
          </a:prstGeom>
        </p:spPr>
        <p:txBody>
          <a:bodyPr vert="horz" lIns="91440" tIns="45720" rIns="91440" bIns="45720" rtlCol="0" anchor="ctr">
            <a:normAutofit/>
          </a:bodyPr>
          <a:lstStyle/>
          <a:p>
            <a:pPr algn="r" defTabSz="914400">
              <a:lnSpc>
                <a:spcPct val="80000"/>
              </a:lnSpc>
              <a:spcBef>
                <a:spcPct val="0"/>
              </a:spcBef>
              <a:spcAft>
                <a:spcPts val="600"/>
              </a:spcAft>
            </a:pPr>
            <a:r>
              <a:rPr lang="en-US" sz="5000" b="0" cap="all" spc="100" dirty="0">
                <a:ln w="0"/>
                <a:solidFill>
                  <a:srgbClr val="FFFFFF"/>
                </a:solidFill>
                <a:effectLst>
                  <a:outerShdw blurRad="38100" dist="19050" dir="2700000" algn="tl" rotWithShape="0">
                    <a:schemeClr val="dk1">
                      <a:alpha val="40000"/>
                    </a:schemeClr>
                  </a:outerShdw>
                </a:effectLst>
                <a:latin typeface="+mj-lt"/>
                <a:ea typeface="+mj-ea"/>
                <a:cs typeface="+mj-cs"/>
              </a:rPr>
              <a:t>Introduction for Effective communications and working in a team</a:t>
            </a:r>
          </a:p>
        </p:txBody>
      </p:sp>
      <p:sp>
        <p:nvSpPr>
          <p:cNvPr id="10" name="TextBox 9">
            <a:extLst>
              <a:ext uri="{FF2B5EF4-FFF2-40B4-BE49-F238E27FC236}">
                <a16:creationId xmlns:a16="http://schemas.microsoft.com/office/drawing/2014/main" id="{8DF60891-A06A-4037-A850-1CC5ADF97795}"/>
              </a:ext>
            </a:extLst>
          </p:cNvPr>
          <p:cNvSpPr txBox="1"/>
          <p:nvPr/>
        </p:nvSpPr>
        <p:spPr>
          <a:xfrm>
            <a:off x="4951048" y="706582"/>
            <a:ext cx="6381970" cy="5347085"/>
          </a:xfrm>
          <a:prstGeom prst="rect">
            <a:avLst/>
          </a:prstGeom>
        </p:spPr>
        <p:txBody>
          <a:bodyPr vert="horz" lIns="45720" tIns="45720" rIns="45720" bIns="45720" rtlCol="0" anchor="ctr">
            <a:normAutofit fontScale="85000" lnSpcReduction="10000"/>
          </a:bodyPr>
          <a:lstStyle/>
          <a:p>
            <a:pPr rtl="0">
              <a:spcBef>
                <a:spcPts val="0"/>
              </a:spcBef>
              <a:spcAft>
                <a:spcPts val="600"/>
              </a:spcAft>
            </a:pPr>
            <a:r>
              <a:rPr lang="en-GB" sz="1800" b="0" i="0" u="none" strike="noStrike" dirty="0">
                <a:solidFill>
                  <a:srgbClr val="000000"/>
                </a:solidFill>
                <a:effectLst/>
                <a:latin typeface="Arial" panose="020B0604020202020204" pitchFamily="34" charset="0"/>
              </a:rPr>
              <a:t>This presentation is about effective communication and will demonstrate the dynamics of teamwork and explore the key behaviours that enable a team to achieve success. Body language will be researched as well as gestures, tone, vocabulary and physical appearance.</a:t>
            </a:r>
            <a:endParaRPr lang="en-GB" dirty="0"/>
          </a:p>
          <a:p>
            <a:pPr rtl="0">
              <a:spcBef>
                <a:spcPts val="0"/>
              </a:spcBef>
              <a:spcAft>
                <a:spcPts val="600"/>
              </a:spcAft>
            </a:pPr>
            <a:r>
              <a:rPr lang="en-GB" sz="1800" b="0" i="0" u="none" strike="noStrike" dirty="0">
                <a:solidFill>
                  <a:srgbClr val="000000"/>
                </a:solidFill>
                <a:effectLst/>
                <a:latin typeface="Arial" panose="020B0604020202020204" pitchFamily="34" charset="0"/>
              </a:rPr>
              <a:t>The art of communication and trust will help to encourage the team to work optimally. Robins (2017) states that “we must be able to build rapport with others, rapport is power”. Theories will be researched and discussed which have helped teams develop the ways they can succeed. To explain Tuckman’s 1965 hypothesis he was studying the 4 stages a new team goes through, they are Forming, Storming, Norming, and performing (Clayton, 2017).  A 5</a:t>
            </a:r>
            <a:r>
              <a:rPr lang="en-GB" sz="1800" b="0" i="0" u="none" strike="noStrike" baseline="30000" dirty="0">
                <a:solidFill>
                  <a:srgbClr val="000000"/>
                </a:solidFill>
                <a:effectLst/>
                <a:latin typeface="Arial" panose="020B0604020202020204" pitchFamily="34" charset="0"/>
              </a:rPr>
              <a:t>th</a:t>
            </a:r>
            <a:r>
              <a:rPr lang="en-GB" sz="1800" b="0" i="0" u="none" strike="noStrike" dirty="0">
                <a:solidFill>
                  <a:srgbClr val="000000"/>
                </a:solidFill>
                <a:effectLst/>
                <a:latin typeface="Arial" panose="020B0604020202020204" pitchFamily="34" charset="0"/>
              </a:rPr>
              <a:t> stage was introduced </a:t>
            </a:r>
            <a:r>
              <a:rPr lang="en-GB" dirty="0">
                <a:solidFill>
                  <a:srgbClr val="000000"/>
                </a:solidFill>
                <a:latin typeface="Arial" panose="020B0604020202020204" pitchFamily="34" charset="0"/>
              </a:rPr>
              <a:t>1977 </a:t>
            </a:r>
            <a:r>
              <a:rPr lang="en-GB" sz="1800" b="0" i="0" u="none" strike="noStrike" dirty="0">
                <a:solidFill>
                  <a:srgbClr val="000000"/>
                </a:solidFill>
                <a:effectLst/>
                <a:latin typeface="Arial" panose="020B0604020202020204" pitchFamily="34" charset="0"/>
              </a:rPr>
              <a:t>as the breakup stage for when teams transfer or move into new teams also known as mourning (</a:t>
            </a:r>
            <a:r>
              <a:rPr lang="en-GB" dirty="0">
                <a:solidFill>
                  <a:srgbClr val="000000"/>
                </a:solidFill>
                <a:latin typeface="Arial" panose="020B0604020202020204" pitchFamily="34" charset="0"/>
              </a:rPr>
              <a:t>O</a:t>
            </a:r>
            <a:r>
              <a:rPr lang="en-GB" sz="1800" b="0" i="0" u="none" strike="noStrike" dirty="0">
                <a:solidFill>
                  <a:srgbClr val="000000"/>
                </a:solidFill>
                <a:effectLst/>
                <a:latin typeface="Arial" panose="020B0604020202020204" pitchFamily="34" charset="0"/>
              </a:rPr>
              <a:t>rito, 2018). Then the whole cycle starts again.</a:t>
            </a:r>
          </a:p>
          <a:p>
            <a:pPr rtl="0">
              <a:spcBef>
                <a:spcPts val="0"/>
              </a:spcBef>
              <a:spcAft>
                <a:spcPts val="600"/>
              </a:spcAft>
            </a:pPr>
            <a:r>
              <a:rPr lang="en-GB" sz="1800" b="0" i="0" u="none" strike="noStrike" dirty="0">
                <a:solidFill>
                  <a:srgbClr val="000000"/>
                </a:solidFill>
                <a:effectLst/>
                <a:latin typeface="Arial" panose="020B0604020202020204" pitchFamily="34" charset="0"/>
              </a:rPr>
              <a:t>Another model that discusses working strategies is Dr Meredith Belbin's’ theory Invented in 1970. Years of research were taken to identify key behaviours to identified 3 key groups, they were, Thinking-oriented roles, Action-oriented roles and People-oriented roles. These were set to 9 various groups with certain characteristics of personality, with knowledge of each person’s behaviour were allowable weakness which adapt throughout the team with help of others (EPM, 2017)</a:t>
            </a:r>
            <a:endParaRPr lang="en-GB" b="0" dirty="0">
              <a:effectLst/>
            </a:endParaRPr>
          </a:p>
          <a:p>
            <a:br>
              <a:rPr lang="en-GB" b="0" dirty="0">
                <a:effectLst/>
              </a:rPr>
            </a:br>
            <a:endParaRPr lang="en-US" dirty="0"/>
          </a:p>
        </p:txBody>
      </p:sp>
      <p:sp>
        <p:nvSpPr>
          <p:cNvPr id="4" name="Footer Placeholder 3">
            <a:extLst>
              <a:ext uri="{FF2B5EF4-FFF2-40B4-BE49-F238E27FC236}">
                <a16:creationId xmlns:a16="http://schemas.microsoft.com/office/drawing/2014/main" id="{F9FB49E6-E8C5-45BD-B122-5141BDC91256}"/>
              </a:ext>
            </a:extLst>
          </p:cNvPr>
          <p:cNvSpPr>
            <a:spLocks noGrp="1"/>
          </p:cNvSpPr>
          <p:nvPr>
            <p:ph type="ftr" sz="quarter" idx="11"/>
          </p:nvPr>
        </p:nvSpPr>
        <p:spPr>
          <a:xfrm>
            <a:off x="4842932" y="6470704"/>
            <a:ext cx="5901459" cy="274320"/>
          </a:xfrm>
        </p:spPr>
        <p:txBody>
          <a:bodyPr vert="horz" lIns="91440" tIns="45720" rIns="91440" bIns="45720" rtlCol="0" anchor="ctr">
            <a:normAutofit/>
          </a:bodyPr>
          <a:lstStyle/>
          <a:p>
            <a:pPr>
              <a:spcAft>
                <a:spcPts val="600"/>
              </a:spcAft>
            </a:pPr>
            <a:r>
              <a:rPr lang="en-US" kern="1200" cap="all" baseline="0" dirty="0">
                <a:solidFill>
                  <a:schemeClr val="tx1">
                    <a:lumMod val="95000"/>
                    <a:lumOff val="5000"/>
                  </a:schemeClr>
                </a:solidFill>
                <a:latin typeface="+mj-lt"/>
                <a:ea typeface="+mn-ea"/>
                <a:cs typeface="+mn-cs"/>
              </a:rPr>
              <a:t>Katie Smith-BSKM4002-1917849</a:t>
            </a:r>
          </a:p>
        </p:txBody>
      </p:sp>
      <p:sp>
        <p:nvSpPr>
          <p:cNvPr id="5" name="Slide Number Placeholder 4">
            <a:extLst>
              <a:ext uri="{FF2B5EF4-FFF2-40B4-BE49-F238E27FC236}">
                <a16:creationId xmlns:a16="http://schemas.microsoft.com/office/drawing/2014/main" id="{16658164-F542-4341-B51A-443576F2303E}"/>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06E6FD91-598E-4328-9FB7-86ED27D3CEEC}" type="slidenum">
              <a:rPr lang="en-US" kern="1200" dirty="0">
                <a:solidFill>
                  <a:schemeClr val="tx1">
                    <a:lumMod val="95000"/>
                    <a:lumOff val="5000"/>
                  </a:schemeClr>
                </a:solidFill>
                <a:latin typeface="+mj-lt"/>
                <a:ea typeface="+mn-ea"/>
                <a:cs typeface="+mn-cs"/>
              </a:rPr>
              <a:pPr>
                <a:spcAft>
                  <a:spcPts val="600"/>
                </a:spcAft>
              </a:pPr>
              <a:t>3</a:t>
            </a:fld>
            <a:endParaRPr lang="en-US" kern="1200" dirty="0">
              <a:solidFill>
                <a:schemeClr val="tx1">
                  <a:lumMod val="95000"/>
                  <a:lumOff val="5000"/>
                </a:schemeClr>
              </a:solidFill>
              <a:latin typeface="+mj-lt"/>
              <a:ea typeface="+mn-ea"/>
              <a:cs typeface="+mn-cs"/>
            </a:endParaRPr>
          </a:p>
        </p:txBody>
      </p:sp>
    </p:spTree>
    <p:extLst>
      <p:ext uri="{BB962C8B-B14F-4D97-AF65-F5344CB8AC3E}">
        <p14:creationId xmlns:p14="http://schemas.microsoft.com/office/powerpoint/2010/main" val="253287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204F7-6D80-4F8F-AAFA-277130CF4778}"/>
              </a:ext>
            </a:extLst>
          </p:cNvPr>
          <p:cNvSpPr>
            <a:spLocks noGrp="1"/>
          </p:cNvSpPr>
          <p:nvPr>
            <p:ph type="title"/>
          </p:nvPr>
        </p:nvSpPr>
        <p:spPr>
          <a:xfrm>
            <a:off x="964788" y="804333"/>
            <a:ext cx="3391900" cy="5249334"/>
          </a:xfrm>
        </p:spPr>
        <p:txBody>
          <a:bodyPr>
            <a:normAutofit/>
          </a:bodyPr>
          <a:lstStyle/>
          <a:p>
            <a:pPr algn="r"/>
            <a:r>
              <a:rPr lang="en-GB" b="1" cap="none" spc="0" dirty="0">
                <a:ln w="22225">
                  <a:solidFill>
                    <a:schemeClr val="accent2"/>
                  </a:solidFill>
                  <a:prstDash val="solid"/>
                </a:ln>
              </a:rPr>
              <a:t>Introducing Dr Meredith Belbin’s Theory 1965</a:t>
            </a:r>
          </a:p>
        </p:txBody>
      </p:sp>
      <p:cxnSp>
        <p:nvCxnSpPr>
          <p:cNvPr id="12" name="Straight Connector 11">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21A85E-C7EE-43EC-A018-BC696086BC68}"/>
              </a:ext>
            </a:extLst>
          </p:cNvPr>
          <p:cNvSpPr>
            <a:spLocks noGrp="1"/>
          </p:cNvSpPr>
          <p:nvPr>
            <p:ph idx="1"/>
          </p:nvPr>
        </p:nvSpPr>
        <p:spPr>
          <a:xfrm>
            <a:off x="4998507" y="849575"/>
            <a:ext cx="6579454" cy="5940691"/>
          </a:xfrm>
        </p:spPr>
        <p:txBody>
          <a:bodyPr anchor="ctr">
            <a:normAutofit/>
          </a:bodyPr>
          <a:lstStyle/>
          <a:p>
            <a:pPr marL="0" indent="0">
              <a:buNone/>
            </a:pPr>
            <a:r>
              <a:rPr lang="en-GB" dirty="0"/>
              <a:t>Dr Meredith Belbin in 1965 published his 3 key behaviours Thinking, Action, and Working with people theory, Belbin began his research into managers all over the world Belbin learned how people do their job in a team setting, studying he focused on the development of each person noticing each key trait the team had redirecting people into 9 groups of 4 a teams work by placing teams in curial roles to enhance the productivity of the group (EPM, 2017). </a:t>
            </a:r>
          </a:p>
          <a:p>
            <a:pPr marL="0" indent="0">
              <a:buNone/>
            </a:pPr>
            <a:r>
              <a:rPr lang="en-GB" dirty="0"/>
              <a:t>Its suggested that Belbin provides the allowable weaknesses by managing them helps develop strengths he realises when others are understanding their roles each take the crucial part in the creation of highly performing teams, they create better solutions where one lacks another gains, putting the teams in a position of efficient success (Mindtools, no date). </a:t>
            </a:r>
          </a:p>
          <a:p>
            <a:pPr marL="0" indent="0">
              <a:buNone/>
            </a:pPr>
            <a:endParaRPr lang="en-GB" dirty="0"/>
          </a:p>
          <a:p>
            <a:pPr marL="0" indent="0">
              <a:buNone/>
            </a:pPr>
            <a:endParaRPr lang="en-GB" dirty="0"/>
          </a:p>
        </p:txBody>
      </p:sp>
      <p:sp>
        <p:nvSpPr>
          <p:cNvPr id="4" name="Footer Placeholder 3">
            <a:extLst>
              <a:ext uri="{FF2B5EF4-FFF2-40B4-BE49-F238E27FC236}">
                <a16:creationId xmlns:a16="http://schemas.microsoft.com/office/drawing/2014/main" id="{BA6BC3F9-6A55-4241-B646-8DB0C0350E51}"/>
              </a:ext>
            </a:extLst>
          </p:cNvPr>
          <p:cNvSpPr>
            <a:spLocks noGrp="1"/>
          </p:cNvSpPr>
          <p:nvPr>
            <p:ph type="ftr" sz="quarter" idx="11"/>
          </p:nvPr>
        </p:nvSpPr>
        <p:spPr>
          <a:xfrm>
            <a:off x="4842932" y="6470704"/>
            <a:ext cx="5901459" cy="274320"/>
          </a:xfrm>
        </p:spPr>
        <p:txBody>
          <a:bodyPr>
            <a:normAutofit/>
          </a:bodyPr>
          <a:lstStyle/>
          <a:p>
            <a:pPr>
              <a:spcAft>
                <a:spcPts val="600"/>
              </a:spcAft>
            </a:pPr>
            <a:r>
              <a:rPr lang="en-GB"/>
              <a:t>Katie Smith-BSKM4002-1917849</a:t>
            </a:r>
          </a:p>
        </p:txBody>
      </p:sp>
      <p:sp>
        <p:nvSpPr>
          <p:cNvPr id="5" name="Slide Number Placeholder 4">
            <a:extLst>
              <a:ext uri="{FF2B5EF4-FFF2-40B4-BE49-F238E27FC236}">
                <a16:creationId xmlns:a16="http://schemas.microsoft.com/office/drawing/2014/main" id="{CD3EDA8B-AD34-4F76-9D5F-2BBB995A0E5B}"/>
              </a:ext>
            </a:extLst>
          </p:cNvPr>
          <p:cNvSpPr>
            <a:spLocks noGrp="1"/>
          </p:cNvSpPr>
          <p:nvPr>
            <p:ph type="sldNum" sz="quarter" idx="12"/>
          </p:nvPr>
        </p:nvSpPr>
        <p:spPr>
          <a:xfrm>
            <a:off x="10837333" y="6470704"/>
            <a:ext cx="973667" cy="274320"/>
          </a:xfrm>
        </p:spPr>
        <p:txBody>
          <a:bodyPr>
            <a:normAutofit/>
          </a:bodyPr>
          <a:lstStyle/>
          <a:p>
            <a:pPr>
              <a:spcAft>
                <a:spcPts val="600"/>
              </a:spcAft>
            </a:pPr>
            <a:fld id="{06E6FD91-598E-4328-9FB7-86ED27D3CEEC}" type="slidenum">
              <a:rPr lang="en-GB" smtClean="0"/>
              <a:pPr>
                <a:spcAft>
                  <a:spcPts val="600"/>
                </a:spcAft>
              </a:pPr>
              <a:t>4</a:t>
            </a:fld>
            <a:endParaRPr lang="en-GB"/>
          </a:p>
        </p:txBody>
      </p:sp>
    </p:spTree>
    <p:extLst>
      <p:ext uri="{BB962C8B-B14F-4D97-AF65-F5344CB8AC3E}">
        <p14:creationId xmlns:p14="http://schemas.microsoft.com/office/powerpoint/2010/main" val="1651535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3D47A-305A-48EB-B24E-27BA45250D7C}"/>
              </a:ext>
            </a:extLst>
          </p:cNvPr>
          <p:cNvSpPr>
            <a:spLocks noGrp="1"/>
          </p:cNvSpPr>
          <p:nvPr>
            <p:ph type="title"/>
          </p:nvPr>
        </p:nvSpPr>
        <p:spPr>
          <a:xfrm>
            <a:off x="964788" y="804333"/>
            <a:ext cx="3391900" cy="5249334"/>
          </a:xfrm>
        </p:spPr>
        <p:txBody>
          <a:bodyPr>
            <a:normAutofit/>
          </a:bodyPr>
          <a:lstStyle/>
          <a:p>
            <a:pPr algn="r"/>
            <a:r>
              <a:rPr lang="en-GB" b="0" cap="none" spc="0" dirty="0">
                <a:ln w="0"/>
                <a:solidFill>
                  <a:srgbClr val="FFFFFF"/>
                </a:solidFill>
                <a:effectLst>
                  <a:outerShdw blurRad="38100" dist="19050" dir="2700000" algn="tl" rotWithShape="0">
                    <a:schemeClr val="dk1">
                      <a:alpha val="40000"/>
                    </a:schemeClr>
                  </a:outerShdw>
                </a:effectLst>
              </a:rPr>
              <a:t>1. Thinking-</a:t>
            </a:r>
            <a:r>
              <a:rPr lang="en-GB" cap="none" spc="0" dirty="0">
                <a:ln w="0"/>
                <a:solidFill>
                  <a:srgbClr val="FFFFFF"/>
                </a:solidFill>
                <a:effectLst>
                  <a:outerShdw blurRad="38100" dist="19050" dir="2700000" algn="tl" rotWithShape="0">
                    <a:schemeClr val="dk1">
                      <a:alpha val="40000"/>
                    </a:schemeClr>
                  </a:outerShdw>
                </a:effectLst>
              </a:rPr>
              <a:t>Ro</a:t>
            </a:r>
            <a:r>
              <a:rPr lang="en-GB" b="0" cap="none" spc="0" dirty="0">
                <a:ln w="0"/>
                <a:solidFill>
                  <a:srgbClr val="FFFFFF"/>
                </a:solidFill>
                <a:effectLst>
                  <a:outerShdw blurRad="38100" dist="19050" dir="2700000" algn="tl" rotWithShape="0">
                    <a:schemeClr val="dk1">
                      <a:alpha val="40000"/>
                    </a:schemeClr>
                  </a:outerShdw>
                </a:effectLst>
              </a:rPr>
              <a:t>les and </a:t>
            </a:r>
            <a:r>
              <a:rPr lang="en-GB" b="0" cap="none" spc="0" dirty="0">
                <a:ln w="0"/>
                <a:solidFill>
                  <a:srgbClr val="FFFFFF"/>
                </a:solidFill>
                <a:effectLst>
                  <a:outerShdw blurRad="38100" dist="19050" dir="2700000" algn="tl" rotWithShape="0">
                    <a:schemeClr val="dk1">
                      <a:alpha val="40000"/>
                    </a:schemeClr>
                  </a:outerShdw>
                </a:effectLst>
                <a:latin typeface="+mn-lt"/>
              </a:rPr>
              <a:t>Ideas</a:t>
            </a:r>
            <a:br>
              <a:rPr lang="en-GB" b="0" cap="none" spc="0" dirty="0">
                <a:ln w="0"/>
                <a:solidFill>
                  <a:srgbClr val="FFFFFF"/>
                </a:solidFill>
                <a:effectLst>
                  <a:outerShdw blurRad="38100" dist="19050" dir="2700000" algn="tl" rotWithShape="0">
                    <a:schemeClr val="dk1">
                      <a:alpha val="40000"/>
                    </a:schemeClr>
                  </a:outerShdw>
                </a:effectLst>
              </a:rPr>
            </a:br>
            <a:endParaRPr lang="en-GB" dirty="0">
              <a:solidFill>
                <a:srgbClr val="FFFFFF"/>
              </a:solidFill>
            </a:endParaRPr>
          </a:p>
        </p:txBody>
      </p:sp>
      <p:sp>
        <p:nvSpPr>
          <p:cNvPr id="3" name="Content Placeholder 2">
            <a:extLst>
              <a:ext uri="{FF2B5EF4-FFF2-40B4-BE49-F238E27FC236}">
                <a16:creationId xmlns:a16="http://schemas.microsoft.com/office/drawing/2014/main" id="{C940FFB9-DDC9-44EE-94B9-56A22A5E5222}"/>
              </a:ext>
            </a:extLst>
          </p:cNvPr>
          <p:cNvSpPr>
            <a:spLocks noGrp="1"/>
          </p:cNvSpPr>
          <p:nvPr>
            <p:ph idx="1"/>
          </p:nvPr>
        </p:nvSpPr>
        <p:spPr>
          <a:xfrm>
            <a:off x="4942448" y="804333"/>
            <a:ext cx="6306003" cy="5249334"/>
          </a:xfrm>
        </p:spPr>
        <p:txBody>
          <a:bodyPr anchor="ctr">
            <a:normAutofit/>
          </a:bodyPr>
          <a:lstStyle/>
          <a:p>
            <a:pPr marL="0" indent="0">
              <a:spcBef>
                <a:spcPts val="0"/>
              </a:spcBef>
              <a:spcAft>
                <a:spcPts val="0"/>
              </a:spcAft>
              <a:buNone/>
            </a:pPr>
            <a:r>
              <a:rPr lang="en-GB" b="1" dirty="0"/>
              <a:t>Plant- </a:t>
            </a:r>
            <a:r>
              <a:rPr lang="en-GB" dirty="0"/>
              <a:t>constantly are thinking of new ideas but even though they are introverted people Weakness are they tend to not  work with deadlines, ideas that are not practical with the ideas they think of.  </a:t>
            </a:r>
          </a:p>
          <a:p>
            <a:pPr marL="0" indent="0">
              <a:spcBef>
                <a:spcPts val="0"/>
              </a:spcBef>
              <a:spcAft>
                <a:spcPts val="0"/>
              </a:spcAft>
              <a:buNone/>
            </a:pPr>
            <a:endParaRPr lang="en-GB" dirty="0"/>
          </a:p>
          <a:p>
            <a:pPr marL="0" indent="0">
              <a:spcBef>
                <a:spcPts val="0"/>
              </a:spcBef>
              <a:spcAft>
                <a:spcPts val="0"/>
              </a:spcAft>
              <a:buNone/>
            </a:pPr>
            <a:r>
              <a:rPr lang="en-GB" b="1" dirty="0"/>
              <a:t>Monitors-</a:t>
            </a:r>
            <a:r>
              <a:rPr lang="en-GB" dirty="0"/>
              <a:t> Full of ideas to analyse them into what works or don’t, these are great critical thinkers' weakness -tend to lack the motivation for themselves and overly critical of others.</a:t>
            </a:r>
          </a:p>
          <a:p>
            <a:pPr marL="0" indent="0">
              <a:spcBef>
                <a:spcPts val="0"/>
              </a:spcBef>
              <a:spcAft>
                <a:spcPts val="0"/>
              </a:spcAft>
              <a:buNone/>
            </a:pPr>
            <a:endParaRPr lang="en-GB" dirty="0"/>
          </a:p>
          <a:p>
            <a:pPr marL="0" indent="0">
              <a:spcBef>
                <a:spcPts val="0"/>
              </a:spcBef>
              <a:spcAft>
                <a:spcPts val="0"/>
              </a:spcAft>
              <a:buNone/>
            </a:pPr>
            <a:r>
              <a:rPr lang="en-GB" b="1" dirty="0"/>
              <a:t>Specialists-</a:t>
            </a:r>
            <a:r>
              <a:rPr lang="en-GB" dirty="0"/>
              <a:t> Particularly a crucial member of the group as no one will be able to fulfil this role of certain jobs. Weakness are they do not like to see the whole picture and lacks varsity.</a:t>
            </a:r>
          </a:p>
          <a:p>
            <a:pPr marL="0" indent="0">
              <a:buNone/>
            </a:pPr>
            <a:endParaRPr lang="en-GB" dirty="0"/>
          </a:p>
          <a:p>
            <a:endParaRPr lang="en-GB" dirty="0"/>
          </a:p>
        </p:txBody>
      </p:sp>
      <p:sp>
        <p:nvSpPr>
          <p:cNvPr id="4" name="Footer Placeholder 3">
            <a:extLst>
              <a:ext uri="{FF2B5EF4-FFF2-40B4-BE49-F238E27FC236}">
                <a16:creationId xmlns:a16="http://schemas.microsoft.com/office/drawing/2014/main" id="{734A882C-A730-45D4-B57B-6CDF3BC34611}"/>
              </a:ext>
            </a:extLst>
          </p:cNvPr>
          <p:cNvSpPr>
            <a:spLocks noGrp="1"/>
          </p:cNvSpPr>
          <p:nvPr>
            <p:ph type="ftr" sz="quarter" idx="11"/>
          </p:nvPr>
        </p:nvSpPr>
        <p:spPr>
          <a:xfrm>
            <a:off x="4842932" y="6470704"/>
            <a:ext cx="5901459" cy="274320"/>
          </a:xfrm>
        </p:spPr>
        <p:txBody>
          <a:bodyPr>
            <a:normAutofit/>
          </a:bodyPr>
          <a:lstStyle/>
          <a:p>
            <a:pPr>
              <a:spcAft>
                <a:spcPts val="600"/>
              </a:spcAft>
            </a:pPr>
            <a:r>
              <a:rPr lang="en-GB"/>
              <a:t>Katie Smith-BSKM4002-1917849</a:t>
            </a:r>
          </a:p>
        </p:txBody>
      </p:sp>
      <p:sp>
        <p:nvSpPr>
          <p:cNvPr id="5" name="Slide Number Placeholder 4">
            <a:extLst>
              <a:ext uri="{FF2B5EF4-FFF2-40B4-BE49-F238E27FC236}">
                <a16:creationId xmlns:a16="http://schemas.microsoft.com/office/drawing/2014/main" id="{44D8E402-FA4E-4606-A1E8-40424023E3ED}"/>
              </a:ext>
            </a:extLst>
          </p:cNvPr>
          <p:cNvSpPr>
            <a:spLocks noGrp="1"/>
          </p:cNvSpPr>
          <p:nvPr>
            <p:ph type="sldNum" sz="quarter" idx="12"/>
          </p:nvPr>
        </p:nvSpPr>
        <p:spPr>
          <a:xfrm>
            <a:off x="10837333" y="6470704"/>
            <a:ext cx="973667" cy="274320"/>
          </a:xfrm>
        </p:spPr>
        <p:txBody>
          <a:bodyPr>
            <a:normAutofit/>
          </a:bodyPr>
          <a:lstStyle/>
          <a:p>
            <a:pPr>
              <a:spcAft>
                <a:spcPts val="600"/>
              </a:spcAft>
            </a:pPr>
            <a:fld id="{06E6FD91-598E-4328-9FB7-86ED27D3CEEC}" type="slidenum">
              <a:rPr lang="en-GB" smtClean="0"/>
              <a:pPr>
                <a:spcAft>
                  <a:spcPts val="600"/>
                </a:spcAft>
              </a:pPr>
              <a:t>5</a:t>
            </a:fld>
            <a:endParaRPr lang="en-GB"/>
          </a:p>
        </p:txBody>
      </p:sp>
    </p:spTree>
    <p:extLst>
      <p:ext uri="{BB962C8B-B14F-4D97-AF65-F5344CB8AC3E}">
        <p14:creationId xmlns:p14="http://schemas.microsoft.com/office/powerpoint/2010/main" val="3675806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 name="Straight Connector 2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5" name="TextBox 15">
            <a:extLst>
              <a:ext uri="{FF2B5EF4-FFF2-40B4-BE49-F238E27FC236}">
                <a16:creationId xmlns:a16="http://schemas.microsoft.com/office/drawing/2014/main" id="{257CA57C-564B-4471-9375-D7554A2BE9CD}"/>
              </a:ext>
            </a:extLst>
          </p:cNvPr>
          <p:cNvSpPr txBox="1"/>
          <p:nvPr/>
        </p:nvSpPr>
        <p:spPr>
          <a:xfrm>
            <a:off x="4919335" y="866294"/>
            <a:ext cx="6257721" cy="5125412"/>
          </a:xfrm>
          <a:prstGeom prst="rect">
            <a:avLst/>
          </a:prstGeom>
        </p:spPr>
        <p:txBody>
          <a:bodyPr vert="horz" lIns="45720" tIns="45720" rIns="45720" bIns="45720" rtlCol="0" anchor="ctr">
            <a:normAutofit fontScale="92500" lnSpcReduction="10000"/>
          </a:bodyPr>
          <a:lstStyle/>
          <a:p>
            <a:pPr marL="0" indent="0" defTabSz="914400">
              <a:lnSpc>
                <a:spcPct val="90000"/>
              </a:lnSpc>
              <a:spcBef>
                <a:spcPts val="0"/>
              </a:spcBef>
              <a:spcAft>
                <a:spcPts val="600"/>
              </a:spcAft>
              <a:buClr>
                <a:schemeClr val="accent1"/>
              </a:buClr>
              <a:buNone/>
            </a:pPr>
            <a:endParaRPr lang="en-US" dirty="0"/>
          </a:p>
          <a:p>
            <a:pPr marL="0" indent="0" defTabSz="914400">
              <a:lnSpc>
                <a:spcPct val="90000"/>
              </a:lnSpc>
              <a:spcBef>
                <a:spcPts val="0"/>
              </a:spcBef>
              <a:spcAft>
                <a:spcPts val="600"/>
              </a:spcAft>
              <a:buClr>
                <a:schemeClr val="accent1"/>
              </a:buClr>
              <a:buNone/>
            </a:pPr>
            <a:endParaRPr lang="en-US" dirty="0"/>
          </a:p>
          <a:p>
            <a:pPr marL="0" indent="0" defTabSz="914400">
              <a:lnSpc>
                <a:spcPct val="90000"/>
              </a:lnSpc>
              <a:spcBef>
                <a:spcPts val="0"/>
              </a:spcBef>
              <a:spcAft>
                <a:spcPts val="600"/>
              </a:spcAft>
              <a:buClr>
                <a:schemeClr val="accent1"/>
              </a:buClr>
              <a:buNone/>
            </a:pPr>
            <a:r>
              <a:rPr lang="en-US" sz="2000" b="1" dirty="0"/>
              <a:t>Shaper-</a:t>
            </a:r>
            <a:r>
              <a:rPr lang="en-US" sz="2000" dirty="0"/>
              <a:t> Natural leaders, always give a high performance towards the team, motivates everyone, not afraid to be confrontational towards colleague’s if they don’t show the same workload. Weaknesses of shapers they are argumentative, having one shaper per group will innovate the imbalance within a team, objectives are too many shapers in a team elevates too much conflict within one group.</a:t>
            </a:r>
          </a:p>
          <a:p>
            <a:pPr marL="0" indent="0" defTabSz="914400">
              <a:lnSpc>
                <a:spcPct val="90000"/>
              </a:lnSpc>
              <a:spcBef>
                <a:spcPts val="0"/>
              </a:spcBef>
              <a:spcAft>
                <a:spcPts val="600"/>
              </a:spcAft>
              <a:buClr>
                <a:schemeClr val="accent1"/>
              </a:buClr>
              <a:buNone/>
            </a:pPr>
            <a:endParaRPr lang="en-US" sz="2000" dirty="0"/>
          </a:p>
          <a:p>
            <a:pPr defTabSz="914400">
              <a:lnSpc>
                <a:spcPct val="90000"/>
              </a:lnSpc>
              <a:spcAft>
                <a:spcPts val="600"/>
              </a:spcAft>
              <a:buClr>
                <a:schemeClr val="accent1"/>
              </a:buClr>
            </a:pPr>
            <a:r>
              <a:rPr lang="en-US" sz="2000" b="1" dirty="0"/>
              <a:t>Implementor</a:t>
            </a:r>
            <a:r>
              <a:rPr lang="en-US" sz="2000" dirty="0"/>
              <a:t>- Once  tasks is in place these type of people like to get straight to action. Weaknesses are that they can be resistant to changes occurring in a team in flexible towards their co-workers which create too much of an imbalance.</a:t>
            </a:r>
          </a:p>
          <a:p>
            <a:pPr defTabSz="914400">
              <a:lnSpc>
                <a:spcPct val="90000"/>
              </a:lnSpc>
              <a:spcAft>
                <a:spcPts val="600"/>
              </a:spcAft>
              <a:buClr>
                <a:schemeClr val="accent1"/>
              </a:buClr>
            </a:pPr>
            <a:endParaRPr lang="en-US" sz="2000" dirty="0"/>
          </a:p>
          <a:p>
            <a:pPr marL="0" indent="0" defTabSz="914400">
              <a:lnSpc>
                <a:spcPct val="90000"/>
              </a:lnSpc>
              <a:spcBef>
                <a:spcPts val="0"/>
              </a:spcBef>
              <a:spcAft>
                <a:spcPts val="600"/>
              </a:spcAft>
              <a:buClr>
                <a:schemeClr val="accent1"/>
              </a:buClr>
              <a:buNone/>
            </a:pPr>
            <a:r>
              <a:rPr lang="en-US" sz="2000" b="1" dirty="0"/>
              <a:t>Completer finisher- </a:t>
            </a:r>
            <a:r>
              <a:rPr lang="en-US" sz="2000" dirty="0"/>
              <a:t>Focusing on the deadlines and precisely taking in the finer details. Weaknesses they tend to focus on all deadlines making sure there are all met.</a:t>
            </a:r>
          </a:p>
          <a:p>
            <a:pPr defTabSz="914400">
              <a:lnSpc>
                <a:spcPct val="90000"/>
              </a:lnSpc>
              <a:spcAft>
                <a:spcPts val="600"/>
              </a:spcAft>
              <a:buClr>
                <a:schemeClr val="accent1"/>
              </a:buClr>
            </a:pPr>
            <a:endParaRPr lang="en-US" dirty="0"/>
          </a:p>
        </p:txBody>
      </p:sp>
      <p:sp>
        <p:nvSpPr>
          <p:cNvPr id="4" name="Footer Placeholder 3">
            <a:extLst>
              <a:ext uri="{FF2B5EF4-FFF2-40B4-BE49-F238E27FC236}">
                <a16:creationId xmlns:a16="http://schemas.microsoft.com/office/drawing/2014/main" id="{695541D3-16EF-425D-B19B-6D45C11D1442}"/>
              </a:ext>
            </a:extLst>
          </p:cNvPr>
          <p:cNvSpPr>
            <a:spLocks noGrp="1"/>
          </p:cNvSpPr>
          <p:nvPr>
            <p:ph type="ftr" sz="quarter" idx="11"/>
          </p:nvPr>
        </p:nvSpPr>
        <p:spPr>
          <a:xfrm>
            <a:off x="4842932" y="6470704"/>
            <a:ext cx="5901459" cy="274320"/>
          </a:xfrm>
        </p:spPr>
        <p:txBody>
          <a:bodyPr vert="horz" lIns="91440" tIns="45720" rIns="91440" bIns="45720" rtlCol="0" anchor="ctr">
            <a:normAutofit/>
          </a:bodyPr>
          <a:lstStyle/>
          <a:p>
            <a:pPr>
              <a:spcAft>
                <a:spcPts val="600"/>
              </a:spcAft>
            </a:pPr>
            <a:r>
              <a:rPr lang="en-US" kern="1200" cap="all" baseline="0" dirty="0">
                <a:solidFill>
                  <a:schemeClr val="tx1">
                    <a:lumMod val="95000"/>
                    <a:lumOff val="5000"/>
                  </a:schemeClr>
                </a:solidFill>
                <a:latin typeface="+mj-lt"/>
                <a:ea typeface="+mn-ea"/>
                <a:cs typeface="+mn-cs"/>
              </a:rPr>
              <a:t>Katie Smith-BSKM4002-1917849</a:t>
            </a:r>
          </a:p>
        </p:txBody>
      </p:sp>
      <p:sp>
        <p:nvSpPr>
          <p:cNvPr id="5" name="Slide Number Placeholder 4">
            <a:extLst>
              <a:ext uri="{FF2B5EF4-FFF2-40B4-BE49-F238E27FC236}">
                <a16:creationId xmlns:a16="http://schemas.microsoft.com/office/drawing/2014/main" id="{E9CF5A8D-7CB0-45C2-8A89-DB595B0CA629}"/>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06E6FD91-598E-4328-9FB7-86ED27D3CEEC}" type="slidenum">
              <a:rPr lang="en-US" kern="1200" dirty="0">
                <a:solidFill>
                  <a:schemeClr val="tx1">
                    <a:lumMod val="95000"/>
                    <a:lumOff val="5000"/>
                  </a:schemeClr>
                </a:solidFill>
                <a:latin typeface="+mj-lt"/>
                <a:ea typeface="+mn-ea"/>
                <a:cs typeface="+mn-cs"/>
              </a:rPr>
              <a:pPr>
                <a:spcAft>
                  <a:spcPts val="600"/>
                </a:spcAft>
              </a:pPr>
              <a:t>6</a:t>
            </a:fld>
            <a:endParaRPr lang="en-US" kern="1200" dirty="0">
              <a:solidFill>
                <a:schemeClr val="tx1">
                  <a:lumMod val="95000"/>
                  <a:lumOff val="5000"/>
                </a:schemeClr>
              </a:solidFill>
              <a:latin typeface="+mj-lt"/>
              <a:ea typeface="+mn-ea"/>
              <a:cs typeface="+mn-cs"/>
            </a:endParaRPr>
          </a:p>
        </p:txBody>
      </p:sp>
      <p:sp>
        <p:nvSpPr>
          <p:cNvPr id="17" name="Rectangle 16">
            <a:extLst>
              <a:ext uri="{FF2B5EF4-FFF2-40B4-BE49-F238E27FC236}">
                <a16:creationId xmlns:a16="http://schemas.microsoft.com/office/drawing/2014/main" id="{FD575A3C-7D35-4CA2-9026-ACDC54622F0B}"/>
              </a:ext>
            </a:extLst>
          </p:cNvPr>
          <p:cNvSpPr/>
          <p:nvPr/>
        </p:nvSpPr>
        <p:spPr>
          <a:xfrm>
            <a:off x="212059" y="1385455"/>
            <a:ext cx="3931747" cy="3405796"/>
          </a:xfrm>
          <a:prstGeom prst="rect">
            <a:avLst/>
          </a:prstGeom>
          <a:noFill/>
        </p:spPr>
        <p:txBody>
          <a:bodyPr wrap="squar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2. Action-roles- head down to finish the job</a:t>
            </a:r>
          </a:p>
        </p:txBody>
      </p:sp>
    </p:spTree>
    <p:extLst>
      <p:ext uri="{BB962C8B-B14F-4D97-AF65-F5344CB8AC3E}">
        <p14:creationId xmlns:p14="http://schemas.microsoft.com/office/powerpoint/2010/main" val="1782878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7108B27-84C4-4BAF-A00D-14258E424364}"/>
              </a:ext>
            </a:extLst>
          </p:cNvPr>
          <p:cNvSpPr/>
          <p:nvPr/>
        </p:nvSpPr>
        <p:spPr>
          <a:xfrm>
            <a:off x="643468" y="643467"/>
            <a:ext cx="3415612" cy="5571066"/>
          </a:xfrm>
          <a:prstGeom prst="rect">
            <a:avLst/>
          </a:prstGeom>
        </p:spPr>
        <p:txBody>
          <a:bodyPr vert="horz" lIns="91440" tIns="45720" rIns="91440" bIns="45720" rtlCol="0" anchor="ctr">
            <a:normAutofit/>
          </a:bodyPr>
          <a:lstStyle/>
          <a:p>
            <a:pPr defTabSz="914400">
              <a:lnSpc>
                <a:spcPct val="80000"/>
              </a:lnSpc>
              <a:spcBef>
                <a:spcPct val="0"/>
              </a:spcBef>
              <a:spcAft>
                <a:spcPts val="600"/>
              </a:spcAft>
            </a:pPr>
            <a:r>
              <a:rPr lang="en-US" sz="5000" b="0" kern="1200" cap="all" spc="100" baseline="0" dirty="0">
                <a:ln w="0"/>
                <a:solidFill>
                  <a:srgbClr val="FFFFFF"/>
                </a:solidFill>
                <a:effectLst>
                  <a:outerShdw blurRad="38100" dist="19050" dir="2700000" algn="tl" rotWithShape="0">
                    <a:schemeClr val="dk1">
                      <a:alpha val="40000"/>
                    </a:schemeClr>
                  </a:outerShdw>
                </a:effectLst>
                <a:latin typeface="+mj-lt"/>
                <a:ea typeface="+mj-ea"/>
                <a:cs typeface="+mj-cs"/>
              </a:rPr>
              <a:t>3. People-roles</a:t>
            </a:r>
          </a:p>
        </p:txBody>
      </p:sp>
      <p:sp>
        <p:nvSpPr>
          <p:cNvPr id="4" name="Footer Placeholder 3">
            <a:extLst>
              <a:ext uri="{FF2B5EF4-FFF2-40B4-BE49-F238E27FC236}">
                <a16:creationId xmlns:a16="http://schemas.microsoft.com/office/drawing/2014/main" id="{B3CF1207-2783-44AB-BD76-D36B65C585D5}"/>
              </a:ext>
            </a:extLst>
          </p:cNvPr>
          <p:cNvSpPr>
            <a:spLocks noGrp="1"/>
          </p:cNvSpPr>
          <p:nvPr>
            <p:ph type="ftr" sz="quarter" idx="11"/>
          </p:nvPr>
        </p:nvSpPr>
        <p:spPr>
          <a:xfrm>
            <a:off x="4842932" y="6470704"/>
            <a:ext cx="5901459" cy="274320"/>
          </a:xfrm>
        </p:spPr>
        <p:txBody>
          <a:bodyPr vert="horz" lIns="91440" tIns="45720" rIns="91440" bIns="45720" rtlCol="0" anchor="ctr">
            <a:normAutofit/>
          </a:bodyPr>
          <a:lstStyle/>
          <a:p>
            <a:pPr>
              <a:spcAft>
                <a:spcPts val="600"/>
              </a:spcAft>
            </a:pPr>
            <a:r>
              <a:rPr lang="en-US" kern="1200" cap="all" baseline="0" dirty="0">
                <a:solidFill>
                  <a:schemeClr val="tx1">
                    <a:lumMod val="95000"/>
                    <a:lumOff val="5000"/>
                  </a:schemeClr>
                </a:solidFill>
                <a:latin typeface="+mj-lt"/>
                <a:ea typeface="+mn-ea"/>
                <a:cs typeface="+mn-cs"/>
              </a:rPr>
              <a:t>Katie Smith-BSKM4002-1917849</a:t>
            </a:r>
          </a:p>
        </p:txBody>
      </p:sp>
      <p:sp>
        <p:nvSpPr>
          <p:cNvPr id="5" name="Slide Number Placeholder 4">
            <a:extLst>
              <a:ext uri="{FF2B5EF4-FFF2-40B4-BE49-F238E27FC236}">
                <a16:creationId xmlns:a16="http://schemas.microsoft.com/office/drawing/2014/main" id="{336C8F2A-53A7-4F4C-8482-25248BC04552}"/>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06E6FD91-598E-4328-9FB7-86ED27D3CEEC}" type="slidenum">
              <a:rPr lang="en-US" kern="1200" dirty="0">
                <a:solidFill>
                  <a:schemeClr val="tx1">
                    <a:lumMod val="95000"/>
                    <a:lumOff val="5000"/>
                  </a:schemeClr>
                </a:solidFill>
                <a:latin typeface="+mj-lt"/>
                <a:ea typeface="+mn-ea"/>
                <a:cs typeface="+mn-cs"/>
              </a:rPr>
              <a:pPr>
                <a:spcAft>
                  <a:spcPts val="600"/>
                </a:spcAft>
              </a:pPr>
              <a:t>7</a:t>
            </a:fld>
            <a:endParaRPr lang="en-US" kern="1200" dirty="0">
              <a:solidFill>
                <a:schemeClr val="tx1">
                  <a:lumMod val="95000"/>
                  <a:lumOff val="5000"/>
                </a:schemeClr>
              </a:solidFill>
              <a:latin typeface="+mj-lt"/>
              <a:ea typeface="+mn-ea"/>
              <a:cs typeface="+mn-cs"/>
            </a:endParaRPr>
          </a:p>
        </p:txBody>
      </p:sp>
      <p:graphicFrame>
        <p:nvGraphicFramePr>
          <p:cNvPr id="24" name="Content Placeholder 2">
            <a:extLst>
              <a:ext uri="{FF2B5EF4-FFF2-40B4-BE49-F238E27FC236}">
                <a16:creationId xmlns:a16="http://schemas.microsoft.com/office/drawing/2014/main" id="{5BAD47AE-368C-468A-B283-FA95D98DC4C8}"/>
              </a:ext>
            </a:extLst>
          </p:cNvPr>
          <p:cNvGraphicFramePr>
            <a:graphicFrameLocks noGrp="1"/>
          </p:cNvGraphicFramePr>
          <p:nvPr>
            <p:ph idx="1"/>
            <p:extLst>
              <p:ext uri="{D42A27DB-BD31-4B8C-83A1-F6EECF244321}">
                <p14:modId xmlns:p14="http://schemas.microsoft.com/office/powerpoint/2010/main" val="2558917427"/>
              </p:ext>
            </p:extLst>
          </p:nvPr>
        </p:nvGraphicFramePr>
        <p:xfrm>
          <a:off x="5291667" y="954087"/>
          <a:ext cx="5954183" cy="52604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9409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86F20-DFC9-45E8-BBC9-5BB22767DF93}"/>
              </a:ext>
            </a:extLst>
          </p:cNvPr>
          <p:cNvSpPr>
            <a:spLocks noGrp="1"/>
          </p:cNvSpPr>
          <p:nvPr>
            <p:ph type="title"/>
          </p:nvPr>
        </p:nvSpPr>
        <p:spPr>
          <a:xfrm>
            <a:off x="1024128" y="585216"/>
            <a:ext cx="9720072" cy="1499616"/>
          </a:xfrm>
        </p:spPr>
        <p:txBody>
          <a:bodyPr>
            <a:normAutofit/>
          </a:bodyPr>
          <a:lstStyle/>
          <a:p>
            <a:r>
              <a:rPr lang="en-GB" sz="5400" dirty="0">
                <a:solidFill>
                  <a:schemeClr val="bg2">
                    <a:lumMod val="10000"/>
                  </a:schemeClr>
                </a:solidFill>
              </a:rPr>
              <a:t>Tuckman’s 1970 stages of group development.</a:t>
            </a:r>
            <a:endParaRPr lang="en-GB" dirty="0">
              <a:solidFill>
                <a:schemeClr val="bg2">
                  <a:lumMod val="10000"/>
                </a:schemeClr>
              </a:solidFill>
            </a:endParaRPr>
          </a:p>
        </p:txBody>
      </p:sp>
      <p:pic>
        <p:nvPicPr>
          <p:cNvPr id="18" name="Picture 4" descr="Tuckman's Team and Group Development Model-Forming-Storming-Norming-Performing">
            <a:extLst>
              <a:ext uri="{FF2B5EF4-FFF2-40B4-BE49-F238E27FC236}">
                <a16:creationId xmlns:a16="http://schemas.microsoft.com/office/drawing/2014/main" id="{DBF0D697-B157-496A-924E-6B5E95F2CCF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8367" y="2180585"/>
            <a:ext cx="4331054" cy="3167857"/>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7C87623-86D2-4494-84BF-1B79B4A73DFB}"/>
              </a:ext>
            </a:extLst>
          </p:cNvPr>
          <p:cNvSpPr>
            <a:spLocks noGrp="1"/>
          </p:cNvSpPr>
          <p:nvPr>
            <p:ph type="ftr" sz="quarter" idx="11"/>
          </p:nvPr>
        </p:nvSpPr>
        <p:spPr>
          <a:xfrm>
            <a:off x="4842932" y="6470704"/>
            <a:ext cx="5901459" cy="274320"/>
          </a:xfrm>
        </p:spPr>
        <p:txBody>
          <a:bodyPr>
            <a:normAutofit/>
          </a:bodyPr>
          <a:lstStyle/>
          <a:p>
            <a:pPr>
              <a:spcAft>
                <a:spcPts val="600"/>
              </a:spcAft>
            </a:pPr>
            <a:r>
              <a:rPr lang="en-GB"/>
              <a:t>Katie Smith-BSKM4002-1917849</a:t>
            </a:r>
            <a:endParaRPr lang="en-GB" b="1"/>
          </a:p>
        </p:txBody>
      </p:sp>
      <p:sp>
        <p:nvSpPr>
          <p:cNvPr id="5" name="Slide Number Placeholder 4">
            <a:extLst>
              <a:ext uri="{FF2B5EF4-FFF2-40B4-BE49-F238E27FC236}">
                <a16:creationId xmlns:a16="http://schemas.microsoft.com/office/drawing/2014/main" id="{5BEFFBC0-8D20-4AC5-8DAC-7D38C9109AC3}"/>
              </a:ext>
            </a:extLst>
          </p:cNvPr>
          <p:cNvSpPr>
            <a:spLocks noGrp="1"/>
          </p:cNvSpPr>
          <p:nvPr>
            <p:ph type="sldNum" sz="quarter" idx="12"/>
          </p:nvPr>
        </p:nvSpPr>
        <p:spPr>
          <a:xfrm>
            <a:off x="10837333" y="6470704"/>
            <a:ext cx="973667" cy="274320"/>
          </a:xfrm>
        </p:spPr>
        <p:txBody>
          <a:bodyPr>
            <a:normAutofit/>
          </a:bodyPr>
          <a:lstStyle/>
          <a:p>
            <a:pPr>
              <a:spcAft>
                <a:spcPts val="600"/>
              </a:spcAft>
            </a:pPr>
            <a:fld id="{06E6FD91-598E-4328-9FB7-86ED27D3CEEC}" type="slidenum">
              <a:rPr lang="en-GB" smtClean="0"/>
              <a:pPr>
                <a:spcAft>
                  <a:spcPts val="600"/>
                </a:spcAft>
              </a:pPr>
              <a:t>8</a:t>
            </a:fld>
            <a:endParaRPr lang="en-GB"/>
          </a:p>
        </p:txBody>
      </p:sp>
      <p:graphicFrame>
        <p:nvGraphicFramePr>
          <p:cNvPr id="7" name="Content Placeholder 2">
            <a:extLst>
              <a:ext uri="{FF2B5EF4-FFF2-40B4-BE49-F238E27FC236}">
                <a16:creationId xmlns:a16="http://schemas.microsoft.com/office/drawing/2014/main" id="{2BE60583-CFAA-4816-B6DA-FFC892402A93}"/>
              </a:ext>
            </a:extLst>
          </p:cNvPr>
          <p:cNvGraphicFramePr>
            <a:graphicFrameLocks noGrp="1"/>
          </p:cNvGraphicFramePr>
          <p:nvPr>
            <p:ph idx="1"/>
            <p:extLst>
              <p:ext uri="{D42A27DB-BD31-4B8C-83A1-F6EECF244321}">
                <p14:modId xmlns:p14="http://schemas.microsoft.com/office/powerpoint/2010/main" val="2299117274"/>
              </p:ext>
            </p:extLst>
          </p:nvPr>
        </p:nvGraphicFramePr>
        <p:xfrm>
          <a:off x="5373102" y="2057886"/>
          <a:ext cx="579477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92B3EBB4-E747-4669-AE3D-EB9CF0C415F1}"/>
              </a:ext>
            </a:extLst>
          </p:cNvPr>
          <p:cNvSpPr txBox="1"/>
          <p:nvPr/>
        </p:nvSpPr>
        <p:spPr>
          <a:xfrm>
            <a:off x="810947" y="5402937"/>
            <a:ext cx="4608421" cy="1200329"/>
          </a:xfrm>
          <a:prstGeom prst="rect">
            <a:avLst/>
          </a:prstGeom>
          <a:noFill/>
        </p:spPr>
        <p:txBody>
          <a:bodyPr wrap="square" rtlCol="0">
            <a:spAutoFit/>
          </a:bodyPr>
          <a:lstStyle/>
          <a:p>
            <a:pPr algn="l"/>
            <a:r>
              <a:rPr lang="en-GB" dirty="0">
                <a:solidFill>
                  <a:schemeClr val="bg2">
                    <a:lumMod val="10000"/>
                  </a:schemeClr>
                </a:solidFill>
                <a:cs typeface="Aparajita" panose="020B0502040204020203" pitchFamily="18" charset="0"/>
              </a:rPr>
              <a:t>The coaching tools Tuckman’s team and group development model by </a:t>
            </a:r>
          </a:p>
          <a:p>
            <a:pPr algn="l"/>
            <a:r>
              <a:rPr lang="en-GB" b="0" i="0" strike="noStrike" dirty="0">
                <a:solidFill>
                  <a:schemeClr val="bg2">
                    <a:lumMod val="10000"/>
                  </a:schemeClr>
                </a:solidFill>
                <a:effectLst/>
                <a:cs typeface="Aparajita" panose="020B0502040204020203" pitchFamily="18" charset="0"/>
              </a:rPr>
              <a:t>(</a:t>
            </a:r>
            <a:r>
              <a:rPr lang="en-GB" sz="1800" b="0" i="0" dirty="0">
                <a:solidFill>
                  <a:schemeClr val="bg2">
                    <a:lumMod val="10000"/>
                  </a:schemeClr>
                </a:solidFill>
                <a:effectLst/>
                <a:cs typeface="Aparajita" panose="020B0502040204020203" pitchFamily="18" charset="0"/>
              </a:rPr>
              <a:t>Elsey</a:t>
            </a:r>
            <a:r>
              <a:rPr lang="en-GB" dirty="0">
                <a:solidFill>
                  <a:schemeClr val="bg2">
                    <a:lumMod val="10000"/>
                  </a:schemeClr>
                </a:solidFill>
                <a:cs typeface="Aparajita" panose="020B0502040204020203" pitchFamily="18" charset="0"/>
              </a:rPr>
              <a:t>,</a:t>
            </a:r>
            <a:r>
              <a:rPr lang="en-GB" sz="1800" b="0" i="0" dirty="0">
                <a:solidFill>
                  <a:schemeClr val="bg2">
                    <a:lumMod val="10000"/>
                  </a:schemeClr>
                </a:solidFill>
                <a:effectLst/>
                <a:cs typeface="Aparajita" panose="020B0502040204020203" pitchFamily="18" charset="0"/>
              </a:rPr>
              <a:t> 2014b). </a:t>
            </a:r>
            <a:br>
              <a:rPr lang="en-GB" b="0" i="0" u="none" strike="noStrike" dirty="0">
                <a:solidFill>
                  <a:srgbClr val="F1F3F4"/>
                </a:solidFill>
                <a:effectLst/>
                <a:cs typeface="Aparajita" panose="020B0502040204020203" pitchFamily="18" charset="0"/>
                <a:hlinkClick r:id="rId8"/>
              </a:rPr>
            </a:br>
            <a:endParaRPr lang="en-GB" dirty="0">
              <a:cs typeface="Aparajita" panose="020B0502040204020203" pitchFamily="18" charset="0"/>
            </a:endParaRPr>
          </a:p>
        </p:txBody>
      </p:sp>
      <p:sp>
        <p:nvSpPr>
          <p:cNvPr id="8" name="TextBox 7">
            <a:extLst>
              <a:ext uri="{FF2B5EF4-FFF2-40B4-BE49-F238E27FC236}">
                <a16:creationId xmlns:a16="http://schemas.microsoft.com/office/drawing/2014/main" id="{711B7F4E-AFCA-4663-B8D4-38ADC2F1A89F}"/>
              </a:ext>
            </a:extLst>
          </p:cNvPr>
          <p:cNvSpPr txBox="1"/>
          <p:nvPr/>
        </p:nvSpPr>
        <p:spPr>
          <a:xfrm>
            <a:off x="5319499" y="4294942"/>
            <a:ext cx="6013174" cy="2308324"/>
          </a:xfrm>
          <a:prstGeom prst="rect">
            <a:avLst/>
          </a:prstGeom>
          <a:noFill/>
        </p:spPr>
        <p:txBody>
          <a:bodyPr wrap="square" rtlCol="0">
            <a:spAutoFit/>
          </a:bodyPr>
          <a:lstStyle/>
          <a:p>
            <a:r>
              <a:rPr lang="en-GB" b="0" i="0" dirty="0"/>
              <a:t>Apparently according to Dr Tuckman’s</a:t>
            </a:r>
            <a:r>
              <a:rPr lang="en-GB" dirty="0"/>
              <a:t> stages of group development’’ </a:t>
            </a:r>
            <a:r>
              <a:rPr lang="en-GB" b="0" i="0" dirty="0">
                <a:solidFill>
                  <a:srgbClr val="000000"/>
                </a:solidFill>
                <a:effectLst/>
              </a:rPr>
              <a:t>Bruce Tuckman teamed up with Mary Ann Jensen in 1977 </a:t>
            </a:r>
            <a:r>
              <a:rPr lang="en-GB" b="0" i="0" dirty="0"/>
              <a:t> later in 1977 Tuckman added the </a:t>
            </a:r>
            <a:r>
              <a:rPr lang="en-GB" b="1" i="0" dirty="0"/>
              <a:t>Adjourning/mourning stage</a:t>
            </a:r>
            <a:r>
              <a:rPr lang="en-GB" b="0" i="0" dirty="0"/>
              <a:t> this stage in where either team has developed their task and now has continued onto larger scales or a promotion where the team fail into different avenues. </a:t>
            </a:r>
            <a:r>
              <a:rPr lang="en-GB" b="0" i="0" strike="noStrike" dirty="0">
                <a:solidFill>
                  <a:schemeClr val="bg2">
                    <a:lumMod val="10000"/>
                  </a:schemeClr>
                </a:solidFill>
                <a:effectLst/>
              </a:rPr>
              <a:t>(</a:t>
            </a:r>
            <a:r>
              <a:rPr lang="en-GB" b="0" i="0" dirty="0">
                <a:solidFill>
                  <a:schemeClr val="bg2">
                    <a:lumMod val="10000"/>
                  </a:schemeClr>
                </a:solidFill>
                <a:effectLst/>
              </a:rPr>
              <a:t>Elsey</a:t>
            </a:r>
            <a:r>
              <a:rPr lang="en-GB" dirty="0">
                <a:solidFill>
                  <a:schemeClr val="bg2">
                    <a:lumMod val="10000"/>
                  </a:schemeClr>
                </a:solidFill>
              </a:rPr>
              <a:t>,</a:t>
            </a:r>
            <a:r>
              <a:rPr lang="en-GB" b="0" i="0" dirty="0">
                <a:solidFill>
                  <a:schemeClr val="bg2">
                    <a:lumMod val="10000"/>
                  </a:schemeClr>
                </a:solidFill>
                <a:effectLst/>
              </a:rPr>
              <a:t> 2014a). </a:t>
            </a:r>
            <a:endParaRPr lang="en-GB" dirty="0">
              <a:solidFill>
                <a:schemeClr val="bg2">
                  <a:lumMod val="10000"/>
                </a:schemeClr>
              </a:solidFill>
            </a:endParaRPr>
          </a:p>
          <a:p>
            <a:endParaRPr lang="en-GB" dirty="0"/>
          </a:p>
        </p:txBody>
      </p:sp>
    </p:spTree>
    <p:extLst>
      <p:ext uri="{BB962C8B-B14F-4D97-AF65-F5344CB8AC3E}">
        <p14:creationId xmlns:p14="http://schemas.microsoft.com/office/powerpoint/2010/main" val="2487199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1A165F-007C-469A-9ACB-5DBE6ABFD9E8}"/>
              </a:ext>
            </a:extLst>
          </p:cNvPr>
          <p:cNvSpPr>
            <a:spLocks noGrp="1"/>
          </p:cNvSpPr>
          <p:nvPr>
            <p:ph type="title"/>
          </p:nvPr>
        </p:nvSpPr>
        <p:spPr>
          <a:xfrm>
            <a:off x="943943" y="1009522"/>
            <a:ext cx="4091882" cy="914400"/>
          </a:xfrm>
        </p:spPr>
        <p:txBody>
          <a:bodyPr>
            <a:normAutofit fontScale="90000"/>
          </a:bodyPr>
          <a:lstStyle/>
          <a:p>
            <a:r>
              <a:rPr lang="en-GB" sz="4300" dirty="0">
                <a:solidFill>
                  <a:srgbClr val="FFFFFF"/>
                </a:solidFill>
              </a:rPr>
              <a:t>Tuckman’s 1970 stages of group development. </a:t>
            </a:r>
            <a:r>
              <a:rPr lang="en-GB" sz="1600" b="0" i="0" dirty="0"/>
              <a:t>(EPM, 2017).</a:t>
            </a:r>
            <a:br>
              <a:rPr lang="en-GB" sz="1400" dirty="0"/>
            </a:br>
            <a:endParaRPr lang="en-GB" sz="4300" dirty="0">
              <a:solidFill>
                <a:srgbClr val="FFFFFF"/>
              </a:solidFill>
            </a:endParaRPr>
          </a:p>
        </p:txBody>
      </p:sp>
      <p:cxnSp>
        <p:nvCxnSpPr>
          <p:cNvPr id="77" name="Straight Connector 76">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98636B80-CA81-4E0C-B575-48FE54DCEBD7}"/>
              </a:ext>
            </a:extLst>
          </p:cNvPr>
          <p:cNvSpPr>
            <a:spLocks noGrp="1"/>
          </p:cNvSpPr>
          <p:nvPr>
            <p:ph type="ftr" sz="quarter" idx="11"/>
          </p:nvPr>
        </p:nvSpPr>
        <p:spPr>
          <a:xfrm>
            <a:off x="4842932" y="6470704"/>
            <a:ext cx="5901459" cy="274320"/>
          </a:xfrm>
        </p:spPr>
        <p:txBody>
          <a:bodyPr>
            <a:normAutofit/>
          </a:bodyPr>
          <a:lstStyle/>
          <a:p>
            <a:pPr>
              <a:spcAft>
                <a:spcPts val="600"/>
              </a:spcAft>
            </a:pPr>
            <a:r>
              <a:rPr lang="en-GB"/>
              <a:t>Katie Smith-BSKM4002-1917849</a:t>
            </a:r>
          </a:p>
        </p:txBody>
      </p:sp>
      <p:sp>
        <p:nvSpPr>
          <p:cNvPr id="5" name="Slide Number Placeholder 4">
            <a:extLst>
              <a:ext uri="{FF2B5EF4-FFF2-40B4-BE49-F238E27FC236}">
                <a16:creationId xmlns:a16="http://schemas.microsoft.com/office/drawing/2014/main" id="{138E6290-EADF-4399-B6C3-576C1F8E4ED2}"/>
              </a:ext>
            </a:extLst>
          </p:cNvPr>
          <p:cNvSpPr>
            <a:spLocks noGrp="1"/>
          </p:cNvSpPr>
          <p:nvPr>
            <p:ph type="sldNum" sz="quarter" idx="12"/>
          </p:nvPr>
        </p:nvSpPr>
        <p:spPr>
          <a:xfrm>
            <a:off x="10837333" y="6470704"/>
            <a:ext cx="973667" cy="274320"/>
          </a:xfrm>
        </p:spPr>
        <p:txBody>
          <a:bodyPr>
            <a:normAutofit/>
          </a:bodyPr>
          <a:lstStyle/>
          <a:p>
            <a:pPr>
              <a:spcAft>
                <a:spcPts val="600"/>
              </a:spcAft>
            </a:pPr>
            <a:fld id="{06E6FD91-598E-4328-9FB7-86ED27D3CEEC}" type="slidenum">
              <a:rPr lang="en-GB" smtClean="0"/>
              <a:pPr>
                <a:spcAft>
                  <a:spcPts val="600"/>
                </a:spcAft>
              </a:pPr>
              <a:t>9</a:t>
            </a:fld>
            <a:endParaRPr lang="en-GB"/>
          </a:p>
        </p:txBody>
      </p:sp>
      <p:sp>
        <p:nvSpPr>
          <p:cNvPr id="13" name="TextBox 12">
            <a:extLst>
              <a:ext uri="{FF2B5EF4-FFF2-40B4-BE49-F238E27FC236}">
                <a16:creationId xmlns:a16="http://schemas.microsoft.com/office/drawing/2014/main" id="{79A6790B-BE09-47AD-9785-E09694F53C7A}"/>
              </a:ext>
            </a:extLst>
          </p:cNvPr>
          <p:cNvSpPr txBox="1"/>
          <p:nvPr/>
        </p:nvSpPr>
        <p:spPr>
          <a:xfrm>
            <a:off x="5773595" y="189383"/>
            <a:ext cx="5340528" cy="2585323"/>
          </a:xfrm>
          <a:prstGeom prst="rect">
            <a:avLst/>
          </a:prstGeom>
          <a:noFill/>
        </p:spPr>
        <p:txBody>
          <a:bodyPr wrap="square" rtlCol="0">
            <a:spAutoFit/>
          </a:bodyPr>
          <a:lstStyle/>
          <a:p>
            <a:r>
              <a:rPr lang="en-GB" b="1" dirty="0"/>
              <a:t>Storming Stage </a:t>
            </a:r>
            <a:r>
              <a:rPr lang="en-GB" dirty="0"/>
              <a:t>Is where most employees began to test their limits. Teams seem to fail at this stage. Including with managers and team leaders, mixture of personalities may cause conflict, people find miscommunication happens then competition poses people to become restless towards their work which provide the ultimatum to balance their differences. </a:t>
            </a:r>
            <a:r>
              <a:rPr lang="en-GB" b="1" dirty="0"/>
              <a:t>Leaders</a:t>
            </a:r>
            <a:r>
              <a:rPr lang="en-GB" dirty="0"/>
              <a:t> need to become stagnant during this stage to direct their members back to functionable team ethic.</a:t>
            </a:r>
          </a:p>
        </p:txBody>
      </p:sp>
      <p:sp>
        <p:nvSpPr>
          <p:cNvPr id="16" name="TextBox 15">
            <a:extLst>
              <a:ext uri="{FF2B5EF4-FFF2-40B4-BE49-F238E27FC236}">
                <a16:creationId xmlns:a16="http://schemas.microsoft.com/office/drawing/2014/main" id="{B26A7565-0241-44C0-8994-D5BF07CB3A05}"/>
              </a:ext>
            </a:extLst>
          </p:cNvPr>
          <p:cNvSpPr txBox="1"/>
          <p:nvPr/>
        </p:nvSpPr>
        <p:spPr>
          <a:xfrm>
            <a:off x="325257" y="1923922"/>
            <a:ext cx="2815129" cy="5078313"/>
          </a:xfrm>
          <a:prstGeom prst="rect">
            <a:avLst/>
          </a:prstGeom>
          <a:noFill/>
        </p:spPr>
        <p:txBody>
          <a:bodyPr wrap="square" rtlCol="0">
            <a:spAutoFit/>
          </a:bodyPr>
          <a:lstStyle/>
          <a:p>
            <a:r>
              <a:rPr lang="en-GB" b="1" dirty="0"/>
              <a:t>Forming </a:t>
            </a:r>
            <a:r>
              <a:rPr lang="en-GB" dirty="0"/>
              <a:t>is the first stage where the group are introduced, or a new member starts. Everyone is welcoming, ready to know you and understand what your strength and weakness are.</a:t>
            </a:r>
          </a:p>
          <a:p>
            <a:r>
              <a:rPr lang="en-GB" dirty="0"/>
              <a:t>Conflict is avoided focusing on the main goal of the task. Everyone wants the be accepted by the team, The </a:t>
            </a:r>
            <a:r>
              <a:rPr lang="en-GB" b="1" dirty="0"/>
              <a:t>Leaders </a:t>
            </a:r>
            <a:r>
              <a:rPr lang="en-GB" dirty="0"/>
              <a:t>role at this stage is to allow the team to adjust to their work responsibilities to obtain rapport.</a:t>
            </a:r>
          </a:p>
          <a:p>
            <a:br>
              <a:rPr lang="en-GB" sz="1800" b="0" i="0" dirty="0">
                <a:solidFill>
                  <a:srgbClr val="000000"/>
                </a:solidFill>
                <a:effectLst/>
                <a:latin typeface="Arial" panose="020B0604020202020204" pitchFamily="34" charset="0"/>
                <a:cs typeface="Arial" panose="020B0604020202020204" pitchFamily="34" charset="0"/>
              </a:rPr>
            </a:br>
            <a:endParaRPr lang="en-GB" dirty="0"/>
          </a:p>
        </p:txBody>
      </p:sp>
      <p:cxnSp>
        <p:nvCxnSpPr>
          <p:cNvPr id="18" name="Straight Arrow Connector 17">
            <a:extLst>
              <a:ext uri="{FF2B5EF4-FFF2-40B4-BE49-F238E27FC236}">
                <a16:creationId xmlns:a16="http://schemas.microsoft.com/office/drawing/2014/main" id="{494C57AC-1A0D-4C69-AE5F-D3236B412FB8}"/>
              </a:ext>
            </a:extLst>
          </p:cNvPr>
          <p:cNvCxnSpPr>
            <a:cxnSpLocks/>
          </p:cNvCxnSpPr>
          <p:nvPr/>
        </p:nvCxnSpPr>
        <p:spPr>
          <a:xfrm>
            <a:off x="6277079" y="2729051"/>
            <a:ext cx="0" cy="57723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Connector: Elbow 20">
            <a:extLst>
              <a:ext uri="{FF2B5EF4-FFF2-40B4-BE49-F238E27FC236}">
                <a16:creationId xmlns:a16="http://schemas.microsoft.com/office/drawing/2014/main" id="{EEDB998F-BF71-40A0-90B9-079161854377}"/>
              </a:ext>
            </a:extLst>
          </p:cNvPr>
          <p:cNvCxnSpPr>
            <a:cxnSpLocks/>
          </p:cNvCxnSpPr>
          <p:nvPr/>
        </p:nvCxnSpPr>
        <p:spPr>
          <a:xfrm flipV="1">
            <a:off x="3152931" y="2048105"/>
            <a:ext cx="1677456" cy="1361892"/>
          </a:xfrm>
          <a:prstGeom prst="bent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sp>
        <p:nvSpPr>
          <p:cNvPr id="27" name="TextBox 26">
            <a:extLst>
              <a:ext uri="{FF2B5EF4-FFF2-40B4-BE49-F238E27FC236}">
                <a16:creationId xmlns:a16="http://schemas.microsoft.com/office/drawing/2014/main" id="{F897ED73-DB1D-409B-BB47-EBDAFF149E8B}"/>
              </a:ext>
            </a:extLst>
          </p:cNvPr>
          <p:cNvSpPr txBox="1"/>
          <p:nvPr/>
        </p:nvSpPr>
        <p:spPr>
          <a:xfrm>
            <a:off x="5793805" y="3489674"/>
            <a:ext cx="5745443" cy="2862322"/>
          </a:xfrm>
          <a:prstGeom prst="rect">
            <a:avLst/>
          </a:prstGeom>
          <a:noFill/>
        </p:spPr>
        <p:txBody>
          <a:bodyPr wrap="square" rtlCol="0">
            <a:spAutoFit/>
          </a:bodyPr>
          <a:lstStyle/>
          <a:p>
            <a:r>
              <a:rPr lang="en-GB" b="1" dirty="0"/>
              <a:t>Norming Stage </a:t>
            </a:r>
            <a:r>
              <a:rPr lang="en-GB" dirty="0"/>
              <a:t>Is where people are familiar to each others' personalities leaving behind their differences from the storming stage and ready to move on completing the task at hand, the main key is that the team are agreed upon working together. The </a:t>
            </a:r>
            <a:r>
              <a:rPr lang="en-GB" b="1" dirty="0"/>
              <a:t>Leader</a:t>
            </a:r>
            <a:r>
              <a:rPr lang="en-GB" dirty="0"/>
              <a:t> must keep a close key of their development in order to continue they must lead members to work closely and make progress, trust is gained then work is improved. Objectives are that at this stage reflections of the storming stage can prevent new ideas of being exposed so this norming stage continues to prolong until it blows over.</a:t>
            </a:r>
          </a:p>
        </p:txBody>
      </p:sp>
    </p:spTree>
    <p:extLst>
      <p:ext uri="{BB962C8B-B14F-4D97-AF65-F5344CB8AC3E}">
        <p14:creationId xmlns:p14="http://schemas.microsoft.com/office/powerpoint/2010/main" val="4793568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39CF2-DA5C-4278-9420-8ECB1EA2AA03}"/>
              </a:ext>
            </a:extLst>
          </p:cNvPr>
          <p:cNvSpPr>
            <a:spLocks noGrp="1"/>
          </p:cNvSpPr>
          <p:nvPr>
            <p:ph type="title"/>
          </p:nvPr>
        </p:nvSpPr>
        <p:spPr/>
        <p:txBody>
          <a:bodyPr>
            <a:normAutofit/>
          </a:bodyPr>
          <a:lstStyle/>
          <a:p>
            <a:r>
              <a:rPr lang="en-GB" dirty="0"/>
              <a:t>Tuckman’s 1970 Theory of working developing teams</a:t>
            </a:r>
            <a:r>
              <a:rPr lang="en-GB" dirty="0">
                <a:solidFill>
                  <a:schemeClr val="bg2">
                    <a:lumMod val="10000"/>
                  </a:schemeClr>
                </a:solidFill>
              </a:rPr>
              <a:t>.</a:t>
            </a:r>
            <a:endParaRPr lang="en-GB" dirty="0"/>
          </a:p>
        </p:txBody>
      </p:sp>
      <p:sp>
        <p:nvSpPr>
          <p:cNvPr id="3" name="Content Placeholder 2">
            <a:extLst>
              <a:ext uri="{FF2B5EF4-FFF2-40B4-BE49-F238E27FC236}">
                <a16:creationId xmlns:a16="http://schemas.microsoft.com/office/drawing/2014/main" id="{03DC399E-8CCE-4082-A79C-A43583C29EAB}"/>
              </a:ext>
            </a:extLst>
          </p:cNvPr>
          <p:cNvSpPr>
            <a:spLocks noGrp="1"/>
          </p:cNvSpPr>
          <p:nvPr>
            <p:ph idx="1"/>
          </p:nvPr>
        </p:nvSpPr>
        <p:spPr>
          <a:xfrm>
            <a:off x="1024128" y="2285999"/>
            <a:ext cx="9720073" cy="3160643"/>
          </a:xfrm>
        </p:spPr>
        <p:txBody>
          <a:bodyPr>
            <a:normAutofit/>
          </a:bodyPr>
          <a:lstStyle/>
          <a:p>
            <a:r>
              <a:rPr lang="en-GB" sz="2000" b="1" dirty="0">
                <a:solidFill>
                  <a:srgbClr val="000000"/>
                </a:solidFill>
                <a:latin typeface="Arial" panose="020B0604020202020204" pitchFamily="34" charset="0"/>
                <a:cs typeface="Arial" panose="020B0604020202020204" pitchFamily="34" charset="0"/>
              </a:rPr>
              <a:t>P</a:t>
            </a:r>
            <a:r>
              <a:rPr lang="en-GB" sz="2000" b="1" i="0" dirty="0">
                <a:solidFill>
                  <a:srgbClr val="000000"/>
                </a:solidFill>
                <a:effectLst/>
                <a:latin typeface="Arial" panose="020B0604020202020204" pitchFamily="34" charset="0"/>
                <a:cs typeface="Arial" panose="020B0604020202020204" pitchFamily="34" charset="0"/>
              </a:rPr>
              <a:t>erforming stage</a:t>
            </a:r>
            <a:r>
              <a:rPr lang="en-GB" sz="2000" b="0" i="0" dirty="0">
                <a:solidFill>
                  <a:srgbClr val="000000"/>
                </a:solidFill>
                <a:effectLst/>
                <a:latin typeface="Arial" panose="020B0604020202020204" pitchFamily="34" charset="0"/>
                <a:cs typeface="Arial" panose="020B0604020202020204" pitchFamily="34" charset="0"/>
              </a:rPr>
              <a:t>, This </a:t>
            </a:r>
            <a:r>
              <a:rPr lang="en-GB" sz="2000" dirty="0">
                <a:solidFill>
                  <a:srgbClr val="000000"/>
                </a:solidFill>
                <a:latin typeface="Arial" panose="020B0604020202020204" pitchFamily="34" charset="0"/>
                <a:cs typeface="Arial" panose="020B0604020202020204" pitchFamily="34" charset="0"/>
              </a:rPr>
              <a:t>is </a:t>
            </a:r>
            <a:r>
              <a:rPr lang="en-GB" sz="2000" b="0" i="0" dirty="0">
                <a:solidFill>
                  <a:srgbClr val="000000"/>
                </a:solidFill>
                <a:effectLst/>
                <a:latin typeface="Arial" panose="020B0604020202020204" pitchFamily="34" charset="0"/>
                <a:cs typeface="Arial" panose="020B0604020202020204" pitchFamily="34" charset="0"/>
              </a:rPr>
              <a:t>a successful stage that proves the best team can come together after all their differences. (EPM, 2017) </a:t>
            </a:r>
          </a:p>
          <a:p>
            <a:r>
              <a:rPr lang="en-GB" sz="2000" b="1" dirty="0">
                <a:solidFill>
                  <a:srgbClr val="000000"/>
                </a:solidFill>
                <a:latin typeface="Arial" panose="020B0604020202020204" pitchFamily="34" charset="0"/>
                <a:cs typeface="Arial" panose="020B0604020202020204" pitchFamily="34" charset="0"/>
              </a:rPr>
              <a:t>Adjourning/Mourning </a:t>
            </a:r>
            <a:r>
              <a:rPr lang="en-GB" sz="2000" dirty="0">
                <a:solidFill>
                  <a:srgbClr val="000000"/>
                </a:solidFill>
                <a:latin typeface="Arial" panose="020B0604020202020204" pitchFamily="34" charset="0"/>
                <a:cs typeface="Arial" panose="020B0604020202020204" pitchFamily="34" charset="0"/>
              </a:rPr>
              <a:t>This is the fifth stage apparently this was added in 1977 to allow the team to separate into new career path and eventually the understanding of the easy methods to create a team then it is to find the qualified members, each stage must be followed correctly to let individuals come together and form a team</a:t>
            </a:r>
            <a:r>
              <a:rPr lang="en-GB" sz="2000" b="1" dirty="0">
                <a:solidFill>
                  <a:srgbClr val="000000"/>
                </a:solidFill>
                <a:latin typeface="Arial" panose="020B0604020202020204" pitchFamily="34" charset="0"/>
                <a:cs typeface="Arial" panose="020B0604020202020204" pitchFamily="34" charset="0"/>
              </a:rPr>
              <a:t> </a:t>
            </a:r>
            <a:r>
              <a:rPr lang="en-GB" sz="2000" dirty="0">
                <a:solidFill>
                  <a:srgbClr val="000000"/>
                </a:solidFill>
                <a:latin typeface="Arial" panose="020B0604020202020204" pitchFamily="34" charset="0"/>
                <a:cs typeface="Arial" panose="020B0604020202020204" pitchFamily="34" charset="0"/>
              </a:rPr>
              <a:t>It’s a Leader who</a:t>
            </a:r>
            <a:r>
              <a:rPr lang="en-GB" sz="2000" b="1" dirty="0">
                <a:solidFill>
                  <a:srgbClr val="000000"/>
                </a:solidFill>
                <a:latin typeface="Arial" panose="020B0604020202020204" pitchFamily="34" charset="0"/>
                <a:cs typeface="Arial" panose="020B0604020202020204" pitchFamily="34" charset="0"/>
              </a:rPr>
              <a:t> </a:t>
            </a:r>
            <a:r>
              <a:rPr lang="en-GB" sz="2000" dirty="0">
                <a:solidFill>
                  <a:srgbClr val="000000"/>
                </a:solidFill>
                <a:latin typeface="Arial" panose="020B0604020202020204" pitchFamily="34" charset="0"/>
                <a:cs typeface="Arial" panose="020B0604020202020204" pitchFamily="34" charset="0"/>
              </a:rPr>
              <a:t>will acknowledge behaviours of  his/her employees maybe let them go or continue to further their career </a:t>
            </a:r>
            <a:r>
              <a:rPr lang="en-GB" sz="2000" b="0" i="0" dirty="0">
                <a:solidFill>
                  <a:schemeClr val="bg2">
                    <a:lumMod val="10000"/>
                  </a:schemeClr>
                </a:solidFill>
                <a:effectLst/>
                <a:latin typeface="Arial" panose="020B0604020202020204" pitchFamily="34" charset="0"/>
                <a:cs typeface="Arial" panose="020B0604020202020204" pitchFamily="34" charset="0"/>
              </a:rPr>
              <a:t>(Orito,2018). </a:t>
            </a:r>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9E16399-2D19-4B30-9683-DE9897AAF1E4}"/>
              </a:ext>
            </a:extLst>
          </p:cNvPr>
          <p:cNvSpPr>
            <a:spLocks noGrp="1"/>
          </p:cNvSpPr>
          <p:nvPr>
            <p:ph type="ftr" sz="quarter" idx="11"/>
          </p:nvPr>
        </p:nvSpPr>
        <p:spPr/>
        <p:txBody>
          <a:bodyPr/>
          <a:lstStyle/>
          <a:p>
            <a:r>
              <a:rPr lang="en-GB"/>
              <a:t>Katie Smith-BSKM4002-1917849</a:t>
            </a:r>
          </a:p>
        </p:txBody>
      </p:sp>
      <p:sp>
        <p:nvSpPr>
          <p:cNvPr id="5" name="Slide Number Placeholder 4">
            <a:extLst>
              <a:ext uri="{FF2B5EF4-FFF2-40B4-BE49-F238E27FC236}">
                <a16:creationId xmlns:a16="http://schemas.microsoft.com/office/drawing/2014/main" id="{6654E0D3-4699-4762-BF64-5B42CABA876E}"/>
              </a:ext>
            </a:extLst>
          </p:cNvPr>
          <p:cNvSpPr>
            <a:spLocks noGrp="1"/>
          </p:cNvSpPr>
          <p:nvPr>
            <p:ph type="sldNum" sz="quarter" idx="12"/>
          </p:nvPr>
        </p:nvSpPr>
        <p:spPr/>
        <p:txBody>
          <a:bodyPr/>
          <a:lstStyle/>
          <a:p>
            <a:fld id="{06E6FD91-598E-4328-9FB7-86ED27D3CEEC}" type="slidenum">
              <a:rPr lang="en-GB" smtClean="0"/>
              <a:t>10</a:t>
            </a:fld>
            <a:endParaRPr lang="en-GB"/>
          </a:p>
        </p:txBody>
      </p:sp>
    </p:spTree>
    <p:extLst>
      <p:ext uri="{BB962C8B-B14F-4D97-AF65-F5344CB8AC3E}">
        <p14:creationId xmlns:p14="http://schemas.microsoft.com/office/powerpoint/2010/main" val="22316482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F9ED7-DA6F-4B84-8187-D0E1A877D9A0}"/>
              </a:ext>
            </a:extLst>
          </p:cNvPr>
          <p:cNvSpPr>
            <a:spLocks noGrp="1"/>
          </p:cNvSpPr>
          <p:nvPr>
            <p:ph type="title"/>
          </p:nvPr>
        </p:nvSpPr>
        <p:spPr/>
        <p:txBody>
          <a:bodyPr/>
          <a:lstStyle/>
          <a:p>
            <a:r>
              <a:rPr lang="en-GB" dirty="0"/>
              <a:t>What makes a group a team effective.</a:t>
            </a:r>
          </a:p>
        </p:txBody>
      </p:sp>
      <p:sp>
        <p:nvSpPr>
          <p:cNvPr id="3" name="Content Placeholder 2">
            <a:extLst>
              <a:ext uri="{FF2B5EF4-FFF2-40B4-BE49-F238E27FC236}">
                <a16:creationId xmlns:a16="http://schemas.microsoft.com/office/drawing/2014/main" id="{9D6BB798-091D-4192-A83B-B4C1936CB091}"/>
              </a:ext>
            </a:extLst>
          </p:cNvPr>
          <p:cNvSpPr>
            <a:spLocks noGrp="1"/>
          </p:cNvSpPr>
          <p:nvPr>
            <p:ph idx="1"/>
          </p:nvPr>
        </p:nvSpPr>
        <p:spPr>
          <a:xfrm>
            <a:off x="1054343" y="2084832"/>
            <a:ext cx="9720073" cy="4023360"/>
          </a:xfrm>
        </p:spPr>
        <p:txBody>
          <a:bodyPr>
            <a:normAutofit lnSpcReduction="10000"/>
          </a:bodyPr>
          <a:lstStyle/>
          <a:p>
            <a:pPr rtl="0">
              <a:spcBef>
                <a:spcPts val="1200"/>
              </a:spcBef>
              <a:spcAft>
                <a:spcPts val="200"/>
              </a:spcAft>
            </a:pPr>
            <a:r>
              <a:rPr lang="en-GB" sz="2300" b="0" i="0" u="none" strike="noStrike" dirty="0">
                <a:solidFill>
                  <a:srgbClr val="000000"/>
                </a:solidFill>
                <a:effectLst/>
                <a:latin typeface="Arial" panose="020B0604020202020204" pitchFamily="34" charset="0"/>
                <a:cs typeface="Arial" panose="020B0604020202020204" pitchFamily="34" charset="0"/>
              </a:rPr>
              <a:t>To establish a team it is essential to know each person individually as well as allowing the team to grow and connect with each other. This creates unity between members and opens communication to assist each other when working towards a common goal. A leader who knows their team can pair members to learn from each other’s strengths and improve their weaknesses </a:t>
            </a:r>
            <a:r>
              <a:rPr lang="en-GB" sz="2300" b="0" i="0" dirty="0">
                <a:solidFill>
                  <a:srgbClr val="000000"/>
                </a:solidFill>
                <a:effectLst/>
                <a:latin typeface="Arial" panose="020B0604020202020204" pitchFamily="34" charset="0"/>
                <a:cs typeface="Arial" panose="020B0604020202020204" pitchFamily="34" charset="0"/>
              </a:rPr>
              <a:t>(Middleton, 2019).</a:t>
            </a:r>
          </a:p>
          <a:p>
            <a:pPr marL="0" indent="0" rtl="0">
              <a:spcBef>
                <a:spcPts val="1200"/>
              </a:spcBef>
              <a:spcAft>
                <a:spcPts val="200"/>
              </a:spcAft>
              <a:buNone/>
            </a:pPr>
            <a:r>
              <a:rPr lang="en-GB" sz="2300" u="none" strike="noStrike" dirty="0">
                <a:solidFill>
                  <a:srgbClr val="000000"/>
                </a:solidFill>
                <a:latin typeface="Arial" panose="020B0604020202020204" pitchFamily="34" charset="0"/>
                <a:cs typeface="Arial" panose="020B0604020202020204" pitchFamily="34" charset="0"/>
              </a:rPr>
              <a:t>This implies that</a:t>
            </a:r>
            <a:r>
              <a:rPr lang="en-GB" sz="2300" dirty="0">
                <a:solidFill>
                  <a:srgbClr val="000000"/>
                </a:solidFill>
                <a:latin typeface="Arial" panose="020B0604020202020204" pitchFamily="34" charset="0"/>
                <a:cs typeface="Arial" panose="020B0604020202020204" pitchFamily="34" charset="0"/>
              </a:rPr>
              <a:t> strong teamwork skills are needed to gain leadership skills achieve goals According to Orito (2018) Most Chief Operating Officer’s, CEO’s, and company owner’s all have one thing in common and that is to be able to become a great leader is to first become an excellent follower.’’</a:t>
            </a:r>
            <a:endParaRPr lang="en-GB" sz="2400" dirty="0">
              <a:solidFill>
                <a:srgbClr val="000000"/>
              </a:solidFill>
              <a:latin typeface="Arial" panose="020B0604020202020204" pitchFamily="34" charset="0"/>
              <a:cs typeface="Arial" panose="020B0604020202020204" pitchFamily="34" charset="0"/>
            </a:endParaRPr>
          </a:p>
          <a:p>
            <a:pPr rtl="0">
              <a:spcBef>
                <a:spcPts val="1200"/>
              </a:spcBef>
              <a:spcAft>
                <a:spcPts val="200"/>
              </a:spcAft>
            </a:pPr>
            <a:br>
              <a:rPr lang="en-GB" sz="2400" b="0" i="0" dirty="0">
                <a:solidFill>
                  <a:srgbClr val="000000"/>
                </a:solidFill>
                <a:effectLst/>
                <a:latin typeface="Arial" panose="020B0604020202020204" pitchFamily="34" charset="0"/>
                <a:cs typeface="Arial" panose="020B0604020202020204" pitchFamily="34" charset="0"/>
              </a:rPr>
            </a:br>
            <a:endParaRPr lang="en-GB" sz="1600" dirty="0">
              <a:solidFill>
                <a:schemeClr val="tx2">
                  <a:lumMod val="60000"/>
                  <a:lumOff val="40000"/>
                </a:schemeClr>
              </a:solidFill>
            </a:endParaRPr>
          </a:p>
        </p:txBody>
      </p:sp>
      <p:sp>
        <p:nvSpPr>
          <p:cNvPr id="4" name="Footer Placeholder 3">
            <a:extLst>
              <a:ext uri="{FF2B5EF4-FFF2-40B4-BE49-F238E27FC236}">
                <a16:creationId xmlns:a16="http://schemas.microsoft.com/office/drawing/2014/main" id="{01EC735F-BD0E-4262-ADD4-6C3BBBA8D67D}"/>
              </a:ext>
            </a:extLst>
          </p:cNvPr>
          <p:cNvSpPr>
            <a:spLocks noGrp="1"/>
          </p:cNvSpPr>
          <p:nvPr>
            <p:ph type="ftr" sz="quarter" idx="11"/>
          </p:nvPr>
        </p:nvSpPr>
        <p:spPr/>
        <p:txBody>
          <a:bodyPr/>
          <a:lstStyle/>
          <a:p>
            <a:r>
              <a:rPr lang="en-GB"/>
              <a:t>Katie Smith-BSKM4002-1917849</a:t>
            </a:r>
          </a:p>
        </p:txBody>
      </p:sp>
      <p:sp>
        <p:nvSpPr>
          <p:cNvPr id="5" name="Slide Number Placeholder 4">
            <a:extLst>
              <a:ext uri="{FF2B5EF4-FFF2-40B4-BE49-F238E27FC236}">
                <a16:creationId xmlns:a16="http://schemas.microsoft.com/office/drawing/2014/main" id="{0504BB7A-7479-4722-A30D-B68484B182E9}"/>
              </a:ext>
            </a:extLst>
          </p:cNvPr>
          <p:cNvSpPr>
            <a:spLocks noGrp="1"/>
          </p:cNvSpPr>
          <p:nvPr>
            <p:ph type="sldNum" sz="quarter" idx="12"/>
          </p:nvPr>
        </p:nvSpPr>
        <p:spPr/>
        <p:txBody>
          <a:bodyPr/>
          <a:lstStyle/>
          <a:p>
            <a:fld id="{06E6FD91-598E-4328-9FB7-86ED27D3CEEC}" type="slidenum">
              <a:rPr lang="en-GB" smtClean="0"/>
              <a:t>11</a:t>
            </a:fld>
            <a:endParaRPr lang="en-GB"/>
          </a:p>
        </p:txBody>
      </p:sp>
    </p:spTree>
    <p:extLst>
      <p:ext uri="{BB962C8B-B14F-4D97-AF65-F5344CB8AC3E}">
        <p14:creationId xmlns:p14="http://schemas.microsoft.com/office/powerpoint/2010/main" val="8071138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D3934-31F7-481A-9303-A0C82A1B021E}"/>
              </a:ext>
            </a:extLst>
          </p:cNvPr>
          <p:cNvSpPr>
            <a:spLocks noGrp="1"/>
          </p:cNvSpPr>
          <p:nvPr>
            <p:ph type="title"/>
          </p:nvPr>
        </p:nvSpPr>
        <p:spPr/>
        <p:txBody>
          <a:bodyPr/>
          <a:lstStyle/>
          <a:p>
            <a:r>
              <a:rPr lang="en-GB" dirty="0"/>
              <a:t>Work experience </a:t>
            </a:r>
          </a:p>
        </p:txBody>
      </p:sp>
      <p:sp>
        <p:nvSpPr>
          <p:cNvPr id="3" name="Content Placeholder 2">
            <a:extLst>
              <a:ext uri="{FF2B5EF4-FFF2-40B4-BE49-F238E27FC236}">
                <a16:creationId xmlns:a16="http://schemas.microsoft.com/office/drawing/2014/main" id="{B0F579CC-29C6-4233-8229-677508A783C0}"/>
              </a:ext>
            </a:extLst>
          </p:cNvPr>
          <p:cNvSpPr>
            <a:spLocks noGrp="1"/>
          </p:cNvSpPr>
          <p:nvPr>
            <p:ph idx="1"/>
          </p:nvPr>
        </p:nvSpPr>
        <p:spPr>
          <a:xfrm>
            <a:off x="1024127" y="2084832"/>
            <a:ext cx="9720073" cy="4023360"/>
          </a:xfrm>
        </p:spPr>
        <p:txBody>
          <a:bodyPr/>
          <a:lstStyle/>
          <a:p>
            <a:r>
              <a:rPr lang="en-GB" dirty="0"/>
              <a:t>Reflecting my current role the first day experience working at a call centre with larges departments, and small department inside, then the teams are split into two. For me, particularly as a new starter was dauting but exciting and everyone was welcoming, training with a team member that has the most experience had taught me the basics, I trained in Finance for two weeks and then I started my first day alone to be able to understand the role better this was to be done alone.  There was continuous help provided by subject matter team experts, leaders assisted with the telephone escalations, my finance department is split into two and there are two team leaders, for expert help there is a SME department (separate department) that can provide advice for query’s they play a crucial role this is a similar set out as the Tuckman’s theory as certain people are forming and storming together from other department the cycles continue throughout the year and each time we all appreciate each others position in the company.</a:t>
            </a:r>
          </a:p>
        </p:txBody>
      </p:sp>
      <p:sp>
        <p:nvSpPr>
          <p:cNvPr id="4" name="Footer Placeholder 3">
            <a:extLst>
              <a:ext uri="{FF2B5EF4-FFF2-40B4-BE49-F238E27FC236}">
                <a16:creationId xmlns:a16="http://schemas.microsoft.com/office/drawing/2014/main" id="{EB8289F4-19D2-4C61-934F-8FA589D002E6}"/>
              </a:ext>
            </a:extLst>
          </p:cNvPr>
          <p:cNvSpPr>
            <a:spLocks noGrp="1"/>
          </p:cNvSpPr>
          <p:nvPr>
            <p:ph type="ftr" sz="quarter" idx="11"/>
          </p:nvPr>
        </p:nvSpPr>
        <p:spPr/>
        <p:txBody>
          <a:bodyPr/>
          <a:lstStyle/>
          <a:p>
            <a:r>
              <a:rPr lang="en-GB"/>
              <a:t>Katie Smith-BSKM4002-1917849</a:t>
            </a:r>
          </a:p>
        </p:txBody>
      </p:sp>
      <p:sp>
        <p:nvSpPr>
          <p:cNvPr id="5" name="Slide Number Placeholder 4">
            <a:extLst>
              <a:ext uri="{FF2B5EF4-FFF2-40B4-BE49-F238E27FC236}">
                <a16:creationId xmlns:a16="http://schemas.microsoft.com/office/drawing/2014/main" id="{E13609DF-4BC1-4ED4-BB50-F2FC25C46647}"/>
              </a:ext>
            </a:extLst>
          </p:cNvPr>
          <p:cNvSpPr>
            <a:spLocks noGrp="1"/>
          </p:cNvSpPr>
          <p:nvPr>
            <p:ph type="sldNum" sz="quarter" idx="12"/>
          </p:nvPr>
        </p:nvSpPr>
        <p:spPr/>
        <p:txBody>
          <a:bodyPr/>
          <a:lstStyle/>
          <a:p>
            <a:fld id="{06E6FD91-598E-4328-9FB7-86ED27D3CEEC}" type="slidenum">
              <a:rPr lang="en-GB" smtClean="0"/>
              <a:t>12</a:t>
            </a:fld>
            <a:endParaRPr lang="en-GB"/>
          </a:p>
        </p:txBody>
      </p:sp>
    </p:spTree>
    <p:extLst>
      <p:ext uri="{BB962C8B-B14F-4D97-AF65-F5344CB8AC3E}">
        <p14:creationId xmlns:p14="http://schemas.microsoft.com/office/powerpoint/2010/main" val="3785566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FC1B5-8FE8-4FD8-B2EB-9C453FB0BC5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2A43DC6A-B19C-4FB0-919C-9D4F4BD9A437}"/>
              </a:ext>
            </a:extLst>
          </p:cNvPr>
          <p:cNvSpPr>
            <a:spLocks noGrp="1"/>
          </p:cNvSpPr>
          <p:nvPr>
            <p:ph idx="1"/>
          </p:nvPr>
        </p:nvSpPr>
        <p:spPr>
          <a:xfrm>
            <a:off x="781878" y="1775791"/>
            <a:ext cx="10055455" cy="4332401"/>
          </a:xfrm>
        </p:spPr>
        <p:txBody>
          <a:bodyPr>
            <a:normAutofit fontScale="70000" lnSpcReduction="20000"/>
          </a:bodyPr>
          <a:lstStyle/>
          <a:p>
            <a:endParaRPr lang="en-GB" dirty="0"/>
          </a:p>
          <a:p>
            <a:r>
              <a:rPr lang="en-GB" dirty="0"/>
              <a:t>I think that the methods to build a team is consistency and close observation is definitely needed to be able to identify the flaws and milestones that people make in order to work as a team in the work environment, </a:t>
            </a:r>
            <a:r>
              <a:rPr lang="en-GB" dirty="0" err="1"/>
              <a:t>awrknowledge</a:t>
            </a:r>
            <a:r>
              <a:rPr lang="en-GB" dirty="0"/>
              <a:t> how they interact with </a:t>
            </a:r>
            <a:r>
              <a:rPr lang="en-GB" dirty="0" err="1"/>
              <a:t>eachother</a:t>
            </a:r>
            <a:r>
              <a:rPr lang="en-GB" dirty="0"/>
              <a:t> teamwork is essential in for a company to build rapport it is vital that the roles for those who are qualified to do so, such as I.T technician they are the teams assets, working in  a team of call handlers a leader would need to be identifying the weakest link that resources failure for teams to be successful, to conclude a team build a company having leaders underneath CEO’s allows work to be off loaded to do other tasks. So leaders play an important role which is to construct a group of individuals a team. Understanding the Tuckman theory is to understand that to obtain the position of leadership requires you to be a great follower to improve your skill to keep the </a:t>
            </a:r>
          </a:p>
          <a:p>
            <a:r>
              <a:rPr lang="en-GB" dirty="0"/>
              <a:t>would be beneficial for profitable income more team leader to be an example create better teams</a:t>
            </a:r>
          </a:p>
          <a:p>
            <a:r>
              <a:rPr lang="en-GB" dirty="0"/>
              <a:t>No personal recognition for example, such as deadlines met some must wait for others to present their work for feedback to be fully understood on all parts. Some may play a more crucial role then others so when recognition is provided it may not be deserved as those with the qualification. Most of the team will develop a sense of appreciation of each other’s talents and level of qualification. The adjourning stage is where the team will depart onto different avenues and work careers this is a time of further success with the sense of knowledge to. (EMP, 2017)</a:t>
            </a:r>
          </a:p>
          <a:p>
            <a:r>
              <a:rPr lang="en-GB" dirty="0"/>
              <a:t>To conclude both theories is associable to most companies, communication is digital improve data can be stored to keep all targets and goals documented and scored.</a:t>
            </a:r>
          </a:p>
          <a:p>
            <a:endParaRPr lang="en-GB" dirty="0"/>
          </a:p>
          <a:p>
            <a:pPr marL="0" indent="0">
              <a:buNone/>
            </a:pPr>
            <a:r>
              <a:rPr lang="en-GB" dirty="0"/>
              <a:t> </a:t>
            </a:r>
          </a:p>
          <a:p>
            <a:endParaRPr lang="en-GB" dirty="0"/>
          </a:p>
        </p:txBody>
      </p:sp>
      <p:sp>
        <p:nvSpPr>
          <p:cNvPr id="4" name="Footer Placeholder 3">
            <a:extLst>
              <a:ext uri="{FF2B5EF4-FFF2-40B4-BE49-F238E27FC236}">
                <a16:creationId xmlns:a16="http://schemas.microsoft.com/office/drawing/2014/main" id="{D59B3CF8-EE6B-4F56-84DC-76FB226BEBBC}"/>
              </a:ext>
            </a:extLst>
          </p:cNvPr>
          <p:cNvSpPr>
            <a:spLocks noGrp="1"/>
          </p:cNvSpPr>
          <p:nvPr>
            <p:ph type="ftr" sz="quarter" idx="11"/>
          </p:nvPr>
        </p:nvSpPr>
        <p:spPr/>
        <p:txBody>
          <a:bodyPr/>
          <a:lstStyle/>
          <a:p>
            <a:r>
              <a:rPr lang="en-GB"/>
              <a:t>Katie Smith-BSKM4002-1917849</a:t>
            </a:r>
          </a:p>
        </p:txBody>
      </p:sp>
      <p:sp>
        <p:nvSpPr>
          <p:cNvPr id="5" name="Slide Number Placeholder 4">
            <a:extLst>
              <a:ext uri="{FF2B5EF4-FFF2-40B4-BE49-F238E27FC236}">
                <a16:creationId xmlns:a16="http://schemas.microsoft.com/office/drawing/2014/main" id="{CF3D072E-DFEE-4512-B92F-D76E440678AD}"/>
              </a:ext>
            </a:extLst>
          </p:cNvPr>
          <p:cNvSpPr>
            <a:spLocks noGrp="1"/>
          </p:cNvSpPr>
          <p:nvPr>
            <p:ph type="sldNum" sz="quarter" idx="12"/>
          </p:nvPr>
        </p:nvSpPr>
        <p:spPr/>
        <p:txBody>
          <a:bodyPr/>
          <a:lstStyle/>
          <a:p>
            <a:fld id="{06E6FD91-598E-4328-9FB7-86ED27D3CEEC}" type="slidenum">
              <a:rPr lang="en-GB" smtClean="0"/>
              <a:t>13</a:t>
            </a:fld>
            <a:endParaRPr lang="en-GB"/>
          </a:p>
        </p:txBody>
      </p:sp>
    </p:spTree>
    <p:extLst>
      <p:ext uri="{BB962C8B-B14F-4D97-AF65-F5344CB8AC3E}">
        <p14:creationId xmlns:p14="http://schemas.microsoft.com/office/powerpoint/2010/main" val="4215703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341B9C0-3285-4DAB-94BB-13E2F608AEDD}"/>
              </a:ext>
            </a:extLst>
          </p:cNvPr>
          <p:cNvSpPr>
            <a:spLocks noGrp="1"/>
          </p:cNvSpPr>
          <p:nvPr>
            <p:ph type="ftr" sz="quarter" idx="11"/>
          </p:nvPr>
        </p:nvSpPr>
        <p:spPr/>
        <p:txBody>
          <a:bodyPr/>
          <a:lstStyle/>
          <a:p>
            <a:r>
              <a:rPr lang="en-GB"/>
              <a:t>Katie Smith-BSKM4002-1917849</a:t>
            </a:r>
          </a:p>
        </p:txBody>
      </p:sp>
      <p:sp>
        <p:nvSpPr>
          <p:cNvPr id="5" name="Slide Number Placeholder 4">
            <a:extLst>
              <a:ext uri="{FF2B5EF4-FFF2-40B4-BE49-F238E27FC236}">
                <a16:creationId xmlns:a16="http://schemas.microsoft.com/office/drawing/2014/main" id="{D4AB22E1-4654-436D-8F56-1B8EF9D27257}"/>
              </a:ext>
            </a:extLst>
          </p:cNvPr>
          <p:cNvSpPr>
            <a:spLocks noGrp="1"/>
          </p:cNvSpPr>
          <p:nvPr>
            <p:ph type="sldNum" sz="quarter" idx="12"/>
          </p:nvPr>
        </p:nvSpPr>
        <p:spPr/>
        <p:txBody>
          <a:bodyPr/>
          <a:lstStyle/>
          <a:p>
            <a:fld id="{06E6FD91-598E-4328-9FB7-86ED27D3CEEC}" type="slidenum">
              <a:rPr lang="en-GB" smtClean="0"/>
              <a:t>14</a:t>
            </a:fld>
            <a:endParaRPr lang="en-GB"/>
          </a:p>
        </p:txBody>
      </p:sp>
      <p:sp>
        <p:nvSpPr>
          <p:cNvPr id="6" name="TextBox 5">
            <a:extLst>
              <a:ext uri="{FF2B5EF4-FFF2-40B4-BE49-F238E27FC236}">
                <a16:creationId xmlns:a16="http://schemas.microsoft.com/office/drawing/2014/main" id="{82730995-4CAF-4A92-8CC4-4F942603E2AD}"/>
              </a:ext>
            </a:extLst>
          </p:cNvPr>
          <p:cNvSpPr txBox="1"/>
          <p:nvPr/>
        </p:nvSpPr>
        <p:spPr>
          <a:xfrm>
            <a:off x="861391" y="344557"/>
            <a:ext cx="10510346" cy="6617196"/>
          </a:xfrm>
          <a:prstGeom prst="rect">
            <a:avLst/>
          </a:prstGeom>
          <a:noFill/>
        </p:spPr>
        <p:txBody>
          <a:bodyPr wrap="square" rtlCol="0">
            <a:spAutoFit/>
          </a:bodyPr>
          <a:lstStyle/>
          <a:p>
            <a:r>
              <a:rPr lang="en-GB" sz="1400" b="0" i="0" dirty="0">
                <a:solidFill>
                  <a:srgbClr val="000000"/>
                </a:solidFill>
                <a:effectLst/>
              </a:rPr>
              <a:t>Elsey, E.-L. (2014). </a:t>
            </a:r>
            <a:r>
              <a:rPr lang="en-GB" sz="1400" b="0" i="1" dirty="0">
                <a:solidFill>
                  <a:srgbClr val="000000"/>
                </a:solidFill>
                <a:effectLst/>
              </a:rPr>
              <a:t>Tuckman’s Team &amp; Group Development Model: What You Need To Know To Get Your New Group or Team Performing Beautifully! | The Launchpad - The Coaching Tools Company Blog</a:t>
            </a:r>
            <a:r>
              <a:rPr lang="en-GB" sz="1400" b="0" i="0" dirty="0">
                <a:solidFill>
                  <a:srgbClr val="000000"/>
                </a:solidFill>
                <a:effectLst/>
              </a:rPr>
              <a:t>. [online] The Coaching Tools Company. Available at: https://www.thecoachingtoolscompany.com/get-your-team-performing-beautifully-with-this-powerful-group-development-model/ [Accessed 22 May 2020a].</a:t>
            </a:r>
          </a:p>
          <a:p>
            <a:endParaRPr lang="en-GB" sz="1400" b="0" i="0" dirty="0">
              <a:solidFill>
                <a:srgbClr val="000000"/>
              </a:solidFill>
              <a:effectLst/>
            </a:endParaRPr>
          </a:p>
          <a:p>
            <a:r>
              <a:rPr lang="en-GB" sz="1400" b="0" i="0" dirty="0">
                <a:solidFill>
                  <a:schemeClr val="bg2">
                    <a:lumMod val="10000"/>
                  </a:schemeClr>
                </a:solidFill>
                <a:effectLst/>
              </a:rPr>
              <a:t>Elsey, E.-L. (2014). Tuckman’s Team and Group Development Model. Available at: https://www.thecoachingtoolscompany.com/get-your-team-performing-beautifully-with-this-powerful-group-development-model/ [Accessed 25 May 2020b].</a:t>
            </a:r>
          </a:p>
          <a:p>
            <a:endParaRPr lang="en-GB" sz="1400" dirty="0"/>
          </a:p>
          <a:p>
            <a:r>
              <a:rPr lang="en-GB" sz="1400" dirty="0"/>
              <a:t>EPM (2017). </a:t>
            </a:r>
            <a:r>
              <a:rPr lang="en-GB" sz="1400" b="0" i="1" dirty="0">
                <a:effectLst/>
              </a:rPr>
              <a:t>Belbin's Team Roles </a:t>
            </a:r>
            <a:r>
              <a:rPr lang="en-GB" sz="1400" dirty="0">
                <a:solidFill>
                  <a:srgbClr val="333333"/>
                </a:solidFill>
                <a:effectLst/>
              </a:rPr>
              <a:t>Available at</a:t>
            </a:r>
            <a:r>
              <a:rPr lang="en-GB" sz="1400" dirty="0">
                <a:effectLst/>
              </a:rPr>
              <a:t>: </a:t>
            </a:r>
            <a:r>
              <a:rPr lang="en-GB" sz="1400" dirty="0">
                <a:hlinkClick r:id="rId2">
                  <a:extLst>
                    <a:ext uri="{A12FA001-AC4F-418D-AE19-62706E023703}">
                      <ahyp:hlinkClr xmlns:ahyp="http://schemas.microsoft.com/office/drawing/2018/hyperlinkcolor" val="tx"/>
                    </a:ext>
                  </a:extLst>
                </a:hlinkClick>
              </a:rPr>
              <a:t>https://www.youtube.com/watch?v=1rKZAd1s6wE</a:t>
            </a:r>
            <a:r>
              <a:rPr lang="en-GB" sz="1400" dirty="0"/>
              <a:t> (Accessed at: 15</a:t>
            </a:r>
            <a:r>
              <a:rPr lang="en-GB" sz="1400" baseline="30000" dirty="0"/>
              <a:t>th</a:t>
            </a:r>
            <a:r>
              <a:rPr lang="en-GB" sz="1400" dirty="0"/>
              <a:t> May 2020).</a:t>
            </a:r>
          </a:p>
          <a:p>
            <a:endParaRPr lang="en-GB" sz="1400" b="0" i="1" dirty="0">
              <a:effectLst/>
            </a:endParaRPr>
          </a:p>
          <a:p>
            <a:r>
              <a:rPr lang="en-GB" sz="1400" b="0" i="0" dirty="0">
                <a:solidFill>
                  <a:srgbClr val="000000"/>
                </a:solidFill>
                <a:effectLst/>
                <a:latin typeface="Times New Roman" panose="02020603050405020304" pitchFamily="18" charset="0"/>
              </a:rPr>
              <a:t>Middleton, T. (2019). </a:t>
            </a:r>
            <a:r>
              <a:rPr lang="en-GB" sz="1400" b="0" i="1" dirty="0">
                <a:solidFill>
                  <a:srgbClr val="000000"/>
                </a:solidFill>
                <a:effectLst/>
                <a:latin typeface="Times New Roman" panose="02020603050405020304" pitchFamily="18" charset="0"/>
              </a:rPr>
              <a:t>The importance of teamwork (as proven by...</a:t>
            </a:r>
            <a:r>
              <a:rPr lang="en-GB" sz="1400" b="0" i="0" dirty="0">
                <a:solidFill>
                  <a:srgbClr val="000000"/>
                </a:solidFill>
                <a:effectLst/>
                <a:latin typeface="Times New Roman" panose="02020603050405020304" pitchFamily="18" charset="0"/>
              </a:rPr>
              <a:t> [online] Work Life by Atlassian. Available at: https://www.atlassian.com/blog/teamwork/the-importance-of-teamwork.</a:t>
            </a:r>
            <a:endParaRPr lang="en-GB" sz="1400" i="1" dirty="0"/>
          </a:p>
          <a:p>
            <a:endParaRPr lang="en-GB" sz="1400" b="0" i="1" dirty="0">
              <a:effectLst/>
            </a:endParaRPr>
          </a:p>
          <a:p>
            <a:pPr algn="l" fontAlgn="base"/>
            <a:r>
              <a:rPr lang="en-GB" sz="1400" dirty="0"/>
              <a:t>Mind Tools (no date) </a:t>
            </a:r>
            <a:r>
              <a:rPr lang="en-GB" sz="1400" dirty="0">
                <a:effectLst/>
              </a:rPr>
              <a:t>Belbin's Team Roles</a:t>
            </a:r>
          </a:p>
          <a:p>
            <a:pPr algn="l" fontAlgn="base"/>
            <a:r>
              <a:rPr lang="en-GB" sz="1400" dirty="0">
                <a:effectLst/>
              </a:rPr>
              <a:t>How Understanding Team Roles Can Improve Team Performance. Available at: </a:t>
            </a:r>
            <a:r>
              <a:rPr lang="en-GB" sz="1400" dirty="0">
                <a:hlinkClick r:id="rId3">
                  <a:extLst>
                    <a:ext uri="{A12FA001-AC4F-418D-AE19-62706E023703}">
                      <ahyp:hlinkClr xmlns:ahyp="http://schemas.microsoft.com/office/drawing/2018/hyperlinkcolor" val="tx"/>
                    </a:ext>
                  </a:extLst>
                </a:hlinkClick>
              </a:rPr>
              <a:t>https://www.mindtools.com/pages/article/newLDR_83.htm</a:t>
            </a:r>
            <a:r>
              <a:rPr lang="en-GB" sz="1400" dirty="0"/>
              <a:t> (Accessed at: 17 May 2020).</a:t>
            </a:r>
            <a:endParaRPr lang="en-GB" sz="1400" i="1" dirty="0"/>
          </a:p>
          <a:p>
            <a:endParaRPr lang="en-GB" sz="1400" i="1" dirty="0"/>
          </a:p>
          <a:p>
            <a:r>
              <a:rPr lang="en-GB" sz="1400" b="0" i="0" dirty="0">
                <a:effectLst/>
              </a:rPr>
              <a:t>Mike Clayton (2017) </a:t>
            </a:r>
            <a:r>
              <a:rPr lang="en-GB" sz="1400" b="0" i="1" dirty="0">
                <a:effectLst/>
              </a:rPr>
              <a:t>What is the Tuckman Model of Group Development?</a:t>
            </a:r>
            <a:r>
              <a:rPr lang="en-GB" sz="1400" dirty="0">
                <a:effectLst/>
              </a:rPr>
              <a:t> Available at:</a:t>
            </a:r>
          </a:p>
          <a:p>
            <a:r>
              <a:rPr lang="en-GB" sz="1400" b="0" i="1" dirty="0">
                <a:effectLst/>
              </a:rPr>
              <a:t> </a:t>
            </a:r>
            <a:r>
              <a:rPr lang="en-GB" sz="1400" dirty="0">
                <a:hlinkClick r:id="rId4">
                  <a:extLst>
                    <a:ext uri="{A12FA001-AC4F-418D-AE19-62706E023703}">
                      <ahyp:hlinkClr xmlns:ahyp="http://schemas.microsoft.com/office/drawing/2018/hyperlinkcolor" val="tx"/>
                    </a:ext>
                  </a:extLst>
                </a:hlinkClick>
              </a:rPr>
              <a:t>https://www.youtube.com/watch?v=K8xdzBfX6x0</a:t>
            </a:r>
            <a:r>
              <a:rPr lang="en-GB" sz="1400" dirty="0"/>
              <a:t> </a:t>
            </a:r>
            <a:r>
              <a:rPr lang="en-GB" sz="1400" b="0" dirty="0">
                <a:effectLst/>
              </a:rPr>
              <a:t>(Accessed at: 15 May 2020).</a:t>
            </a:r>
          </a:p>
          <a:p>
            <a:endParaRPr lang="en-GB" sz="1400" b="0" dirty="0">
              <a:effectLst/>
            </a:endParaRPr>
          </a:p>
          <a:p>
            <a:r>
              <a:rPr lang="en-GB" sz="1400" b="0" i="0" dirty="0">
                <a:solidFill>
                  <a:schemeClr val="bg2">
                    <a:lumMod val="10000"/>
                  </a:schemeClr>
                </a:solidFill>
                <a:effectLst/>
                <a:latin typeface="Roboto"/>
              </a:rPr>
              <a:t>Orito, M. (2018). Tuckman’s Team &amp; Group Development Model: What You Need To Know To Get Your New Group or Team Performing Beautifully! | The Launchpad - The Coaching Tools Company Blog. </a:t>
            </a:r>
            <a:r>
              <a:rPr lang="en-GB" sz="1400" b="0" i="1" dirty="0">
                <a:solidFill>
                  <a:schemeClr val="bg2">
                    <a:lumMod val="10000"/>
                  </a:schemeClr>
                </a:solidFill>
                <a:effectLst/>
                <a:latin typeface="Roboto"/>
              </a:rPr>
              <a:t>The Coaching Tools Company</a:t>
            </a:r>
            <a:r>
              <a:rPr lang="en-GB" sz="1400" b="0" i="0" dirty="0">
                <a:solidFill>
                  <a:schemeClr val="bg2">
                    <a:lumMod val="10000"/>
                  </a:schemeClr>
                </a:solidFill>
                <a:effectLst/>
                <a:latin typeface="Roboto"/>
              </a:rPr>
              <a:t>. Available at: https://blog.mandatorytraining.co.uk/bruce-tuckmans-forming-storming-norming-performing-model [Accessed 22 May 2020].</a:t>
            </a:r>
            <a:endParaRPr lang="en-GB" sz="1400" b="0" i="1" dirty="0">
              <a:solidFill>
                <a:schemeClr val="bg2">
                  <a:lumMod val="10000"/>
                </a:schemeClr>
              </a:solidFill>
              <a:effectLst/>
            </a:endParaRPr>
          </a:p>
          <a:p>
            <a:pPr algn="l"/>
            <a:endParaRPr lang="en-GB" sz="1400" b="0" i="0" dirty="0">
              <a:solidFill>
                <a:schemeClr val="bg2">
                  <a:lumMod val="10000"/>
                </a:schemeClr>
              </a:solidFill>
              <a:effectLst/>
            </a:endParaRPr>
          </a:p>
          <a:p>
            <a:r>
              <a:rPr lang="en-GB" sz="1400" dirty="0"/>
              <a:t>Belbin (2020) The nine Belbin’s team roles </a:t>
            </a:r>
            <a:r>
              <a:rPr lang="en-GB" sz="1400" dirty="0">
                <a:effectLst/>
              </a:rPr>
              <a:t>Available at:</a:t>
            </a:r>
          </a:p>
          <a:p>
            <a:r>
              <a:rPr lang="en-GB" sz="1400" dirty="0"/>
              <a:t> </a:t>
            </a:r>
            <a:r>
              <a:rPr lang="en-GB" sz="1400" dirty="0">
                <a:hlinkClick r:id="rId5">
                  <a:extLst>
                    <a:ext uri="{A12FA001-AC4F-418D-AE19-62706E023703}">
                      <ahyp:hlinkClr xmlns:ahyp="http://schemas.microsoft.com/office/drawing/2018/hyperlinkcolor" val="tx"/>
                    </a:ext>
                  </a:extLst>
                </a:hlinkClick>
              </a:rPr>
              <a:t>https://www.belbin.com/about/belbin-team-roles/</a:t>
            </a:r>
            <a:r>
              <a:rPr lang="en-GB" sz="1400" dirty="0"/>
              <a:t>  (Accessed at: 17 May 2020)</a:t>
            </a:r>
            <a:r>
              <a:rPr lang="en-GB" sz="1400" i="1" dirty="0"/>
              <a:t>.</a:t>
            </a:r>
            <a:endParaRPr lang="en-GB" sz="1400" dirty="0"/>
          </a:p>
          <a:p>
            <a:pPr algn="l"/>
            <a:endParaRPr lang="en-GB" sz="1400" b="0" i="0" dirty="0">
              <a:effectLst/>
            </a:endParaRPr>
          </a:p>
          <a:p>
            <a:pPr algn="l"/>
            <a:r>
              <a:rPr lang="en-GB" sz="1400" b="0" i="0" dirty="0">
                <a:effectLst/>
              </a:rPr>
              <a:t>Tony Robbins (2017) </a:t>
            </a:r>
            <a:r>
              <a:rPr lang="en-GB" sz="1400" b="0" i="1" dirty="0">
                <a:effectLst/>
              </a:rPr>
              <a:t>The Art Of Effective Communication </a:t>
            </a:r>
            <a:r>
              <a:rPr lang="en-GB" sz="1400" b="0" dirty="0">
                <a:effectLst/>
              </a:rPr>
              <a:t>Available at: </a:t>
            </a:r>
            <a:r>
              <a:rPr lang="en-GB" sz="1400" dirty="0">
                <a:hlinkClick r:id="rId6">
                  <a:extLst>
                    <a:ext uri="{A12FA001-AC4F-418D-AE19-62706E023703}">
                      <ahyp:hlinkClr xmlns:ahyp="http://schemas.microsoft.com/office/drawing/2018/hyperlinkcolor" val="tx"/>
                    </a:ext>
                  </a:extLst>
                </a:hlinkClick>
              </a:rPr>
              <a:t>https://www.youtube.com/watch?v=KqKAG-hRIyE</a:t>
            </a:r>
            <a:r>
              <a:rPr lang="en-GB" sz="1400" b="0" dirty="0">
                <a:effectLst/>
              </a:rPr>
              <a:t> (Accessed at: 15 May 2020).</a:t>
            </a:r>
          </a:p>
          <a:p>
            <a:pPr algn="l"/>
            <a:endParaRPr lang="en-GB" dirty="0">
              <a:latin typeface="Roboto"/>
            </a:endParaRPr>
          </a:p>
        </p:txBody>
      </p:sp>
    </p:spTree>
    <p:extLst>
      <p:ext uri="{BB962C8B-B14F-4D97-AF65-F5344CB8AC3E}">
        <p14:creationId xmlns:p14="http://schemas.microsoft.com/office/powerpoint/2010/main" val="2173808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0FBB7-E0A4-405B-B29D-4FBF51541FD8}"/>
              </a:ext>
            </a:extLst>
          </p:cNvPr>
          <p:cNvSpPr>
            <a:spLocks noGrp="1"/>
          </p:cNvSpPr>
          <p:nvPr>
            <p:ph type="title"/>
          </p:nvPr>
        </p:nvSpPr>
        <p:spPr/>
        <p:txBody>
          <a:bodyPr/>
          <a:lstStyle/>
          <a:p>
            <a:r>
              <a:rPr lang="en-GB" dirty="0"/>
              <a:t>Feedback Questions</a:t>
            </a:r>
          </a:p>
        </p:txBody>
      </p:sp>
      <p:sp>
        <p:nvSpPr>
          <p:cNvPr id="3" name="Content Placeholder 2">
            <a:extLst>
              <a:ext uri="{FF2B5EF4-FFF2-40B4-BE49-F238E27FC236}">
                <a16:creationId xmlns:a16="http://schemas.microsoft.com/office/drawing/2014/main" id="{B5022F52-2B65-4813-A5DC-A68D2E3D0783}"/>
              </a:ext>
            </a:extLst>
          </p:cNvPr>
          <p:cNvSpPr>
            <a:spLocks noGrp="1"/>
          </p:cNvSpPr>
          <p:nvPr>
            <p:ph idx="1"/>
          </p:nvPr>
        </p:nvSpPr>
        <p:spPr>
          <a:xfrm>
            <a:off x="1024127" y="1702904"/>
            <a:ext cx="9720073" cy="4767799"/>
          </a:xfrm>
        </p:spPr>
        <p:txBody>
          <a:bodyPr>
            <a:normAutofit/>
          </a:bodyPr>
          <a:lstStyle/>
          <a:p>
            <a:r>
              <a:rPr lang="en-GB" dirty="0"/>
              <a:t>What did you like most about this presentation?</a:t>
            </a:r>
          </a:p>
          <a:p>
            <a:r>
              <a:rPr lang="en-GB" dirty="0"/>
              <a:t>Did I speak clearly?</a:t>
            </a:r>
          </a:p>
          <a:p>
            <a:r>
              <a:rPr lang="en-GB" dirty="0"/>
              <a:t>What was the layout like?</a:t>
            </a:r>
          </a:p>
          <a:p>
            <a:r>
              <a:rPr lang="en-GB" dirty="0"/>
              <a:t>Did I explain clearly?</a:t>
            </a:r>
          </a:p>
          <a:p>
            <a:r>
              <a:rPr lang="en-GB" dirty="0"/>
              <a:t>What could I do differently?</a:t>
            </a:r>
          </a:p>
          <a:p>
            <a:r>
              <a:rPr lang="en-GB" dirty="0"/>
              <a:t>Would you take this information away and teach to others?</a:t>
            </a:r>
          </a:p>
          <a:p>
            <a:r>
              <a:rPr lang="en-GB" dirty="0"/>
              <a:t>Can you understand the effective ways of communicating?</a:t>
            </a:r>
          </a:p>
          <a:p>
            <a:r>
              <a:rPr lang="en-GB" dirty="0"/>
              <a:t>Does this help you change your own communication skills?</a:t>
            </a:r>
          </a:p>
          <a:p>
            <a:r>
              <a:rPr lang="en-GB" dirty="0"/>
              <a:t>What have I missed in this presentation? </a:t>
            </a:r>
          </a:p>
          <a:p>
            <a:endParaRPr lang="en-GB" dirty="0"/>
          </a:p>
        </p:txBody>
      </p:sp>
      <p:sp>
        <p:nvSpPr>
          <p:cNvPr id="4" name="Footer Placeholder 3">
            <a:extLst>
              <a:ext uri="{FF2B5EF4-FFF2-40B4-BE49-F238E27FC236}">
                <a16:creationId xmlns:a16="http://schemas.microsoft.com/office/drawing/2014/main" id="{E27B3F26-6550-469E-9856-0D8BA25873DF}"/>
              </a:ext>
            </a:extLst>
          </p:cNvPr>
          <p:cNvSpPr>
            <a:spLocks noGrp="1"/>
          </p:cNvSpPr>
          <p:nvPr>
            <p:ph type="ftr" sz="quarter" idx="11"/>
          </p:nvPr>
        </p:nvSpPr>
        <p:spPr/>
        <p:txBody>
          <a:bodyPr/>
          <a:lstStyle/>
          <a:p>
            <a:r>
              <a:rPr lang="en-GB"/>
              <a:t>Katie Smith-BSKM4002-1917849</a:t>
            </a:r>
          </a:p>
        </p:txBody>
      </p:sp>
      <p:sp>
        <p:nvSpPr>
          <p:cNvPr id="5" name="Slide Number Placeholder 4">
            <a:extLst>
              <a:ext uri="{FF2B5EF4-FFF2-40B4-BE49-F238E27FC236}">
                <a16:creationId xmlns:a16="http://schemas.microsoft.com/office/drawing/2014/main" id="{4E90BE04-78AE-4C11-AC54-25DB582BE106}"/>
              </a:ext>
            </a:extLst>
          </p:cNvPr>
          <p:cNvSpPr>
            <a:spLocks noGrp="1"/>
          </p:cNvSpPr>
          <p:nvPr>
            <p:ph type="sldNum" sz="quarter" idx="12"/>
          </p:nvPr>
        </p:nvSpPr>
        <p:spPr/>
        <p:txBody>
          <a:bodyPr/>
          <a:lstStyle/>
          <a:p>
            <a:fld id="{06E6FD91-598E-4328-9FB7-86ED27D3CEEC}" type="slidenum">
              <a:rPr lang="en-GB" smtClean="0"/>
              <a:t>15</a:t>
            </a:fld>
            <a:endParaRPr lang="en-GB"/>
          </a:p>
        </p:txBody>
      </p:sp>
    </p:spTree>
    <p:extLst>
      <p:ext uri="{BB962C8B-B14F-4D97-AF65-F5344CB8AC3E}">
        <p14:creationId xmlns:p14="http://schemas.microsoft.com/office/powerpoint/2010/main" val="14384988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1EA93FCFC434443B0AE604161AB70C3" ma:contentTypeVersion="4" ma:contentTypeDescription="Create a new document." ma:contentTypeScope="" ma:versionID="ee18f8e3abbd6c2fe9e4e4d3d49f5112">
  <xsd:schema xmlns:xsd="http://www.w3.org/2001/XMLSchema" xmlns:xs="http://www.w3.org/2001/XMLSchema" xmlns:p="http://schemas.microsoft.com/office/2006/metadata/properties" xmlns:ns3="c82ff366-8b5f-4e68-9f1d-9bc90fbcbde6" targetNamespace="http://schemas.microsoft.com/office/2006/metadata/properties" ma:root="true" ma:fieldsID="f6f85d1a47d610edc2045e921c24967a" ns3:_="">
    <xsd:import namespace="c82ff366-8b5f-4e68-9f1d-9bc90fbcbde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2ff366-8b5f-4e68-9f1d-9bc90fbcbde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513D342-4512-48AE-A48B-A9F3A7B2C8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2ff366-8b5f-4e68-9f1d-9bc90fbcbde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9833BD-0085-4114-9F48-D152D597ABBE}">
  <ds:schemaRefs>
    <ds:schemaRef ds:uri="http://schemas.microsoft.com/sharepoint/v3/contenttype/forms"/>
  </ds:schemaRefs>
</ds:datastoreItem>
</file>

<file path=customXml/itemProps3.xml><?xml version="1.0" encoding="utf-8"?>
<ds:datastoreItem xmlns:ds="http://schemas.openxmlformats.org/officeDocument/2006/customXml" ds:itemID="{468429AC-DE25-4E44-B6FA-6193F1165F7D}">
  <ds:schemaRefs>
    <ds:schemaRef ds:uri="http://www.w3.org/XML/1998/namespace"/>
    <ds:schemaRef ds:uri="http://purl.org/dc/terms/"/>
    <ds:schemaRef ds:uri="http://purl.org/dc/elements/1.1/"/>
    <ds:schemaRef ds:uri="http://schemas.microsoft.com/office/2006/metadata/propertie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c82ff366-8b5f-4e68-9f1d-9bc90fbcbde6"/>
  </ds:schemaRefs>
</ds:datastoreItem>
</file>

<file path=docProps/app.xml><?xml version="1.0" encoding="utf-8"?>
<Properties xmlns="http://schemas.openxmlformats.org/officeDocument/2006/extended-properties" xmlns:vt="http://schemas.openxmlformats.org/officeDocument/2006/docPropsVTypes">
  <TotalTime>8492</TotalTime>
  <Words>2640</Words>
  <Application>Microsoft Office PowerPoint</Application>
  <PresentationFormat>Widescreen</PresentationFormat>
  <Paragraphs>132</Paragraphs>
  <Slides>15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Roboto</vt:lpstr>
      <vt:lpstr>Tahoma</vt:lpstr>
      <vt:lpstr>Times New Roman</vt:lpstr>
      <vt:lpstr>Tw Cen MT</vt:lpstr>
      <vt:lpstr>Tw Cen MT Condensed</vt:lpstr>
      <vt:lpstr>Wingdings 3</vt:lpstr>
      <vt:lpstr>Integral</vt:lpstr>
      <vt:lpstr>PowerPoint Presentation</vt:lpstr>
      <vt:lpstr>Communication and working within a team</vt:lpstr>
      <vt:lpstr>PowerPoint Presentation</vt:lpstr>
      <vt:lpstr>Introducing Dr Meredith Belbin’s Theory 1965</vt:lpstr>
      <vt:lpstr>1. Thinking-Roles and Ideas </vt:lpstr>
      <vt:lpstr>PowerPoint Presentation</vt:lpstr>
      <vt:lpstr>PowerPoint Presentation</vt:lpstr>
      <vt:lpstr>Tuckman’s 1970 stages of group development.</vt:lpstr>
      <vt:lpstr>Tuckman’s 1970 stages of group development. (EPM, 2017). </vt:lpstr>
      <vt:lpstr>Tuckman’s 1970 Theory of working developing teams.</vt:lpstr>
      <vt:lpstr>What makes a group a team effective.</vt:lpstr>
      <vt:lpstr>Work experience </vt:lpstr>
      <vt:lpstr>conclusion</vt:lpstr>
      <vt:lpstr>PowerPoint Presentation</vt:lpstr>
      <vt:lpstr>Feedback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and working within a team</dc:title>
  <dc:creator>Katie Smith</dc:creator>
  <cp:lastModifiedBy>Katie Smith</cp:lastModifiedBy>
  <cp:revision>10</cp:revision>
  <dcterms:created xsi:type="dcterms:W3CDTF">2020-05-21T23:42:20Z</dcterms:created>
  <dcterms:modified xsi:type="dcterms:W3CDTF">2020-05-31T23:28:18Z</dcterms:modified>
</cp:coreProperties>
</file>