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0"/>
  </p:notesMasterIdLst>
  <p:sldIdLst>
    <p:sldId id="256" r:id="rId2"/>
    <p:sldId id="263" r:id="rId3"/>
    <p:sldId id="257" r:id="rId4"/>
    <p:sldId id="258" r:id="rId5"/>
    <p:sldId id="259" r:id="rId6"/>
    <p:sldId id="260" r:id="rId7"/>
    <p:sldId id="261" r:id="rId8"/>
    <p:sldId id="262"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86022" autoAdjust="0"/>
  </p:normalViewPr>
  <p:slideViewPr>
    <p:cSldViewPr>
      <p:cViewPr>
        <p:scale>
          <a:sx n="66" d="100"/>
          <a:sy n="66" d="100"/>
        </p:scale>
        <p:origin x="-1506" y="-2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9084BEE-E0B9-4ADE-B26C-1A627D790298}" type="datetimeFigureOut">
              <a:rPr lang="en-US" smtClean="0"/>
              <a:pPr/>
              <a:t>8/4/2022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B70ECC2-A34D-4CA1-A569-2852D605628B}"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1" kern="1200" dirty="0" smtClean="0">
                <a:solidFill>
                  <a:schemeClr val="tx1"/>
                </a:solidFill>
                <a:latin typeface="+mn-lt"/>
                <a:ea typeface="+mn-ea"/>
                <a:cs typeface="+mn-cs"/>
              </a:rPr>
              <a:t>Introduction</a:t>
            </a:r>
            <a:endParaRPr lang="en-US" sz="1200" b="1" kern="1200" dirty="0" smtClean="0">
              <a:solidFill>
                <a:schemeClr val="tx1"/>
              </a:solidFill>
              <a:latin typeface="+mn-lt"/>
              <a:ea typeface="+mn-ea"/>
              <a:cs typeface="+mn-cs"/>
            </a:endParaRPr>
          </a:p>
          <a:p>
            <a:r>
              <a:rPr lang="en-IN" sz="1200" kern="1200" dirty="0" smtClean="0">
                <a:solidFill>
                  <a:schemeClr val="tx1"/>
                </a:solidFill>
                <a:latin typeface="+mn-lt"/>
                <a:ea typeface="+mn-ea"/>
                <a:cs typeface="+mn-cs"/>
              </a:rPr>
              <a:t>As a Human Resources Manager of the UK based retail company John Lewis that has more than 1000 staff members at different location of UK, the case study will analyse the adaptation of flexible working conditions in relation to diversity and inclusion at work. Working practice in the retail industry is very important as this has the direct impact on the employee relation with the company. Human Resource Manager has a strong connection in promoting diversity and inclusion through flexible working within the company. So the case study will effectively analyze the implemented flexible working practices to enhance the diversity.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B70ECC2-A34D-4CA1-A569-2852D605628B}"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IN" sz="1200" b="1" kern="1200" dirty="0" smtClean="0">
                <a:solidFill>
                  <a:schemeClr val="tx1"/>
                </a:solidFill>
                <a:latin typeface="+mn-lt"/>
                <a:ea typeface="+mn-ea"/>
                <a:cs typeface="+mn-cs"/>
              </a:rPr>
              <a:t>Major Analysis </a:t>
            </a:r>
            <a:endParaRPr lang="en-US" sz="1200" b="1" kern="1200" dirty="0" smtClean="0">
              <a:solidFill>
                <a:schemeClr val="tx1"/>
              </a:solidFill>
              <a:latin typeface="+mn-lt"/>
              <a:ea typeface="+mn-ea"/>
              <a:cs typeface="+mn-cs"/>
            </a:endParaRPr>
          </a:p>
          <a:p>
            <a:r>
              <a:rPr lang="en-US" sz="1200" b="1" kern="1200" dirty="0" smtClean="0">
                <a:solidFill>
                  <a:schemeClr val="tx1"/>
                </a:solidFill>
                <a:latin typeface="+mn-lt"/>
                <a:ea typeface="+mn-ea"/>
                <a:cs typeface="+mn-cs"/>
              </a:rPr>
              <a:t>Flexible working in relation to diversity and inclusion at work</a:t>
            </a:r>
          </a:p>
          <a:p>
            <a:r>
              <a:rPr lang="en-IN" sz="1200" kern="1200" dirty="0" smtClean="0">
                <a:solidFill>
                  <a:schemeClr val="tx1"/>
                </a:solidFill>
                <a:latin typeface="+mn-lt"/>
                <a:ea typeface="+mn-ea"/>
                <a:cs typeface="+mn-cs"/>
              </a:rPr>
              <a:t>The case study will be responsible to show relation between flexible working practices and inclusion and diversity in the workplace. Ability to work in the flexible working place is very critical in the retail industry. Diversity and inclusion in the teams can make the employees smarter. If there is a bit of discomfort still the team will be able to perform better (</a:t>
            </a:r>
            <a:r>
              <a:rPr lang="en-US" sz="1200" kern="1200" dirty="0" smtClean="0">
                <a:solidFill>
                  <a:schemeClr val="tx1"/>
                </a:solidFill>
                <a:latin typeface="+mn-lt"/>
                <a:ea typeface="+mn-ea"/>
                <a:cs typeface="+mn-cs"/>
              </a:rPr>
              <a:t>Khan, </a:t>
            </a:r>
            <a:r>
              <a:rPr lang="en-US" sz="1200" kern="1200" dirty="0" smtClean="0">
                <a:solidFill>
                  <a:schemeClr val="tx1"/>
                </a:solidFill>
                <a:latin typeface="+mn-lt"/>
                <a:ea typeface="+mn-ea"/>
                <a:cs typeface="+mn-cs"/>
              </a:rPr>
              <a:t>et al. 2019</a:t>
            </a:r>
            <a:r>
              <a:rPr lang="en-IN" sz="1200" kern="1200" dirty="0" smtClean="0">
                <a:solidFill>
                  <a:schemeClr val="tx1"/>
                </a:solidFill>
                <a:latin typeface="+mn-lt"/>
                <a:ea typeface="+mn-ea"/>
                <a:cs typeface="+mn-cs"/>
              </a:rPr>
              <a:t>). Possible groupthink will not be strayed away in the team. “Homogeneity” can be an enemy against the creativity. Diverse background among the employee will add some fresh perspectives in the team. Chances of getting more talented employees will be promoted by diversity. </a:t>
            </a:r>
            <a:endParaRPr lang="en-US" sz="1200" kern="1200" dirty="0" smtClean="0">
              <a:solidFill>
                <a:schemeClr val="tx1"/>
              </a:solidFill>
              <a:latin typeface="+mn-lt"/>
              <a:ea typeface="+mn-ea"/>
              <a:cs typeface="+mn-cs"/>
            </a:endParaRPr>
          </a:p>
          <a:p>
            <a:r>
              <a:rPr lang="en-IN" sz="1200" kern="1200" dirty="0" smtClean="0">
                <a:solidFill>
                  <a:schemeClr val="tx1"/>
                </a:solidFill>
                <a:latin typeface="+mn-lt"/>
                <a:ea typeface="+mn-ea"/>
                <a:cs typeface="+mn-cs"/>
              </a:rPr>
              <a:t>Flexible works within the company will be inclusive. Flexible work setup will open up pool of employees as well as they will feel very much included in the company. The case study shows the maintenance between rising expectations of the employees and their work life balance (</a:t>
            </a:r>
            <a:r>
              <a:rPr lang="en-US" sz="1200" kern="1200" dirty="0" err="1" smtClean="0">
                <a:solidFill>
                  <a:schemeClr val="tx1"/>
                </a:solidFill>
                <a:latin typeface="+mn-lt"/>
                <a:ea typeface="+mn-ea"/>
                <a:cs typeface="+mn-cs"/>
              </a:rPr>
              <a:t>Kharroubi</a:t>
            </a:r>
            <a:r>
              <a:rPr lang="en-US" sz="1200" kern="1200" dirty="0" smtClean="0">
                <a:solidFill>
                  <a:schemeClr val="tx1"/>
                </a:solidFill>
                <a:latin typeface="+mn-lt"/>
                <a:ea typeface="+mn-ea"/>
                <a:cs typeface="+mn-cs"/>
              </a:rPr>
              <a:t>, 2021</a:t>
            </a:r>
            <a:r>
              <a:rPr lang="en-IN" sz="1200" kern="1200" dirty="0" smtClean="0">
                <a:solidFill>
                  <a:schemeClr val="tx1"/>
                </a:solidFill>
                <a:latin typeface="+mn-lt"/>
                <a:ea typeface="+mn-ea"/>
                <a:cs typeface="+mn-cs"/>
              </a:rPr>
              <a:t>). Flexible workplace within the UK based Retail Company John Lewis acknowledges individuals live of the employees outside of the work. The attraction of the employees will increase after knowing the benefit of the flexibility measures in the company. </a:t>
            </a:r>
            <a:endParaRPr lang="en-US" sz="1200" kern="1200" dirty="0" smtClean="0">
              <a:solidFill>
                <a:schemeClr val="tx1"/>
              </a:solidFill>
              <a:latin typeface="+mn-lt"/>
              <a:ea typeface="+mn-ea"/>
              <a:cs typeface="+mn-cs"/>
            </a:endParaRPr>
          </a:p>
          <a:p>
            <a:r>
              <a:rPr lang="en-IN" sz="1200" kern="1200" dirty="0" smtClean="0">
                <a:solidFill>
                  <a:schemeClr val="tx1"/>
                </a:solidFill>
                <a:latin typeface="+mn-lt"/>
                <a:ea typeface="+mn-ea"/>
                <a:cs typeface="+mn-cs"/>
              </a:rPr>
              <a:t>John Lewis employs, produces, and encourages employees established on excellence and furnishes open, validating, and inclusive working conditions. As a human resource manager, it is important to show that John Lewis Company is a place where every employee can be themselves and reach their prospect.</a:t>
            </a:r>
            <a:endParaRPr lang="en-US" sz="1200" kern="1200" dirty="0" smtClean="0">
              <a:solidFill>
                <a:schemeClr val="tx1"/>
              </a:solidFill>
              <a:latin typeface="+mn-lt"/>
              <a:ea typeface="+mn-ea"/>
              <a:cs typeface="+mn-cs"/>
            </a:endParaRPr>
          </a:p>
          <a:p>
            <a:r>
              <a:rPr lang="en-IN" sz="1200" kern="1200" dirty="0" smtClean="0">
                <a:solidFill>
                  <a:schemeClr val="tx1"/>
                </a:solidFill>
                <a:latin typeface="+mn-lt"/>
                <a:ea typeface="+mn-ea"/>
                <a:cs typeface="+mn-cs"/>
              </a:rPr>
              <a:t>John Lewis is dedicated to making a diverse and inclusive culture where all workers are valued and esteemed. The company has an approach to attaching a contrast, assuming a variety of thoughts and perspectives (</a:t>
            </a:r>
            <a:r>
              <a:rPr lang="en-US" sz="1200" kern="1200" dirty="0" err="1" smtClean="0">
                <a:solidFill>
                  <a:schemeClr val="tx1"/>
                </a:solidFill>
                <a:latin typeface="+mn-lt"/>
                <a:ea typeface="+mn-ea"/>
                <a:cs typeface="+mn-cs"/>
              </a:rPr>
              <a:t>Mousa</a:t>
            </a:r>
            <a:r>
              <a:rPr lang="en-US" sz="1200" kern="1200" dirty="0" smtClean="0">
                <a:solidFill>
                  <a:schemeClr val="tx1"/>
                </a:solidFill>
                <a:latin typeface="+mn-lt"/>
                <a:ea typeface="+mn-ea"/>
                <a:cs typeface="+mn-cs"/>
              </a:rPr>
              <a:t>, </a:t>
            </a:r>
            <a:r>
              <a:rPr lang="en-US" sz="1200" kern="1200" dirty="0" smtClean="0">
                <a:solidFill>
                  <a:schemeClr val="tx1"/>
                </a:solidFill>
                <a:latin typeface="+mn-lt"/>
                <a:ea typeface="+mn-ea"/>
                <a:cs typeface="+mn-cs"/>
              </a:rPr>
              <a:t>et al. 2020</a:t>
            </a:r>
            <a:r>
              <a:rPr lang="en-IN" sz="1200" kern="1200" dirty="0" smtClean="0">
                <a:solidFill>
                  <a:schemeClr val="tx1"/>
                </a:solidFill>
                <a:latin typeface="+mn-lt"/>
                <a:ea typeface="+mn-ea"/>
                <a:cs typeface="+mn-cs"/>
              </a:rPr>
              <a:t>). As well as existing the right thing to do, this allows the company to react to the requirements of our customers and originate better products and services.</a:t>
            </a:r>
            <a:endParaRPr lang="en-US" sz="1200" kern="1200" dirty="0" smtClean="0">
              <a:solidFill>
                <a:schemeClr val="tx1"/>
              </a:solidFill>
              <a:latin typeface="+mn-lt"/>
              <a:ea typeface="+mn-ea"/>
              <a:cs typeface="+mn-cs"/>
            </a:endParaRPr>
          </a:p>
          <a:p>
            <a:r>
              <a:rPr lang="en-IN" sz="1200" kern="1200" dirty="0" smtClean="0">
                <a:solidFill>
                  <a:schemeClr val="tx1"/>
                </a:solidFill>
                <a:latin typeface="+mn-lt"/>
                <a:ea typeface="+mn-ea"/>
                <a:cs typeface="+mn-cs"/>
              </a:rPr>
              <a:t>As part of that workplace culture, John Lewis works hard to assure to have a diverse workforce and supervisory team. The company industriously strives to entice and evolve provincial skills in the communities where John Lewis operates.</a:t>
            </a:r>
            <a:endParaRPr lang="en-US" sz="1200" kern="1200" dirty="0" smtClean="0">
              <a:solidFill>
                <a:schemeClr val="tx1"/>
              </a:solidFill>
              <a:latin typeface="+mn-lt"/>
              <a:ea typeface="+mn-ea"/>
              <a:cs typeface="+mn-cs"/>
            </a:endParaRPr>
          </a:p>
          <a:p>
            <a:r>
              <a:rPr lang="en-IN" sz="1200" kern="1200" dirty="0" smtClean="0">
                <a:solidFill>
                  <a:schemeClr val="tx1"/>
                </a:solidFill>
                <a:latin typeface="+mn-lt"/>
                <a:ea typeface="+mn-ea"/>
                <a:cs typeface="+mn-cs"/>
              </a:rPr>
              <a:t>John Lewis has more than 1000 employee networks at different retail locations covering places such as "gender, ethnicity, age, sexual orientation, and disability" as well as underlying distinctions such as "beliefs, ways of thinking, responsibilities, and lifestyles". They help to make sure that John Lewis proposes welcoming work surroundings and supports an influential conversation between management and employees.</a:t>
            </a:r>
            <a:endParaRPr lang="en-US" sz="1200" kern="1200" dirty="0" smtClean="0">
              <a:solidFill>
                <a:schemeClr val="tx1"/>
              </a:solidFill>
              <a:latin typeface="+mn-lt"/>
              <a:ea typeface="+mn-ea"/>
              <a:cs typeface="+mn-cs"/>
            </a:endParaRPr>
          </a:p>
          <a:p>
            <a:r>
              <a:rPr lang="en-IN" sz="1200" kern="1200" dirty="0" smtClean="0">
                <a:solidFill>
                  <a:schemeClr val="tx1"/>
                </a:solidFill>
                <a:latin typeface="+mn-lt"/>
                <a:ea typeface="+mn-ea"/>
                <a:cs typeface="+mn-cs"/>
              </a:rPr>
              <a:t>The company also supports its employees to embrace flexible and alternative methods of working, assisting them to accomplish their prospects and counteract their individual and professional adherence.</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B70ECC2-A34D-4CA1-A569-2852D605628B}"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US" sz="1200" b="1" kern="1200" dirty="0" smtClean="0">
                <a:solidFill>
                  <a:schemeClr val="tx1"/>
                </a:solidFill>
                <a:latin typeface="+mn-lt"/>
                <a:ea typeface="+mn-ea"/>
                <a:cs typeface="+mn-cs"/>
              </a:rPr>
              <a:t>Role of Human Resources in promoting diversity and inclusion through flexible working</a:t>
            </a:r>
          </a:p>
          <a:p>
            <a:r>
              <a:rPr lang="en-US" sz="1200" kern="1200" dirty="0" smtClean="0">
                <a:solidFill>
                  <a:schemeClr val="tx1"/>
                </a:solidFill>
                <a:latin typeface="+mn-lt"/>
                <a:ea typeface="+mn-ea"/>
                <a:cs typeface="+mn-cs"/>
              </a:rPr>
              <a:t>A new trend in the companies that provides diversity inclusion is a kind of strategy. It is very essential to identify those strategies (</a:t>
            </a:r>
            <a:r>
              <a:rPr lang="en-US" sz="1200" kern="1200" dirty="0" err="1" smtClean="0">
                <a:solidFill>
                  <a:schemeClr val="tx1"/>
                </a:solidFill>
                <a:latin typeface="+mn-lt"/>
                <a:ea typeface="+mn-ea"/>
                <a:cs typeface="+mn-cs"/>
              </a:rPr>
              <a:t>Sakdiyakorn</a:t>
            </a:r>
            <a:r>
              <a:rPr lang="en-US" sz="1200" kern="1200" dirty="0" smtClean="0">
                <a:solidFill>
                  <a:schemeClr val="tx1"/>
                </a:solidFill>
                <a:latin typeface="+mn-lt"/>
                <a:ea typeface="+mn-ea"/>
                <a:cs typeface="+mn-cs"/>
              </a:rPr>
              <a:t>, </a:t>
            </a:r>
            <a:r>
              <a:rPr lang="en-US" sz="1200" kern="1200" dirty="0" smtClean="0">
                <a:solidFill>
                  <a:schemeClr val="tx1"/>
                </a:solidFill>
                <a:latin typeface="+mn-lt"/>
                <a:ea typeface="+mn-ea"/>
                <a:cs typeface="+mn-cs"/>
              </a:rPr>
              <a:t>and </a:t>
            </a:r>
            <a:r>
              <a:rPr lang="en-US" sz="1200" kern="1200" dirty="0" err="1" smtClean="0">
                <a:solidFill>
                  <a:schemeClr val="tx1"/>
                </a:solidFill>
                <a:latin typeface="+mn-lt"/>
                <a:ea typeface="+mn-ea"/>
                <a:cs typeface="+mn-cs"/>
              </a:rPr>
              <a:t>Wattanacharoensil</a:t>
            </a:r>
            <a:r>
              <a:rPr lang="en-US" sz="1200" kern="1200" dirty="0" smtClean="0">
                <a:solidFill>
                  <a:schemeClr val="tx1"/>
                </a:solidFill>
                <a:latin typeface="+mn-lt"/>
                <a:ea typeface="+mn-ea"/>
                <a:cs typeface="+mn-cs"/>
              </a:rPr>
              <a:t>, 2018). Human resource Manager has a big role to play in this journey. As per the case study of the </a:t>
            </a:r>
            <a:r>
              <a:rPr lang="en-IN" sz="1200" kern="1200" dirty="0" smtClean="0">
                <a:solidFill>
                  <a:schemeClr val="tx1"/>
                </a:solidFill>
                <a:latin typeface="+mn-lt"/>
                <a:ea typeface="+mn-ea"/>
                <a:cs typeface="+mn-cs"/>
              </a:rPr>
              <a:t>UK based retail company John Lewis, HR is acknowledged as workforce representatives of its consumers. HR has the ability to motivate the staff, reduce their absenteeism, and enhance productivity by creating an inclusive atmosphere in the workplace. </a:t>
            </a:r>
            <a:endParaRPr lang="en-US" sz="1200" kern="1200" dirty="0" smtClean="0">
              <a:solidFill>
                <a:schemeClr val="tx1"/>
              </a:solidFill>
              <a:latin typeface="+mn-lt"/>
              <a:ea typeface="+mn-ea"/>
              <a:cs typeface="+mn-cs"/>
            </a:endParaRPr>
          </a:p>
          <a:p>
            <a:r>
              <a:rPr lang="en-IN" sz="1200" kern="1200" dirty="0" smtClean="0">
                <a:solidFill>
                  <a:schemeClr val="tx1"/>
                </a:solidFill>
                <a:latin typeface="+mn-lt"/>
                <a:ea typeface="+mn-ea"/>
                <a:cs typeface="+mn-cs"/>
              </a:rPr>
              <a:t> One of the key roles of the HR in the management and leadership is to empower diversity and inclusive workplace culture. If the workplace is diverse then every employee will respect each other, grants wide opportunity to learn, grow and make huge contribution in the company. Most companies face difficulties to get a precise picture of what variety or diversity in the workplace looks like for that respective organization. To fight this, HR groups should observe diversity.  This can be done via audits (</a:t>
            </a:r>
            <a:r>
              <a:rPr lang="en-US" sz="1200" kern="1200" dirty="0" smtClean="0">
                <a:solidFill>
                  <a:schemeClr val="tx1"/>
                </a:solidFill>
                <a:latin typeface="+mn-lt"/>
                <a:ea typeface="+mn-ea"/>
                <a:cs typeface="+mn-cs"/>
              </a:rPr>
              <a:t>Cletus et al. 2018</a:t>
            </a:r>
            <a:r>
              <a:rPr lang="en-IN" sz="1200" kern="1200" dirty="0" smtClean="0">
                <a:solidFill>
                  <a:schemeClr val="tx1"/>
                </a:solidFill>
                <a:latin typeface="+mn-lt"/>
                <a:ea typeface="+mn-ea"/>
                <a:cs typeface="+mn-cs"/>
              </a:rPr>
              <a:t>).  This should be done, not only for existing employees but for new recruitment techniques as well.  This will authorize improvement to be calculated actually. </a:t>
            </a:r>
            <a:r>
              <a:rPr lang="en-US" sz="1200" kern="1200" dirty="0" smtClean="0">
                <a:solidFill>
                  <a:schemeClr val="tx1"/>
                </a:solidFill>
                <a:latin typeface="+mn-lt"/>
                <a:ea typeface="+mn-ea"/>
                <a:cs typeface="+mn-cs"/>
              </a:rPr>
              <a:t>  </a:t>
            </a:r>
          </a:p>
          <a:p>
            <a:r>
              <a:rPr lang="en-US" sz="1200" kern="1200" dirty="0" smtClean="0">
                <a:solidFill>
                  <a:schemeClr val="tx1"/>
                </a:solidFill>
                <a:latin typeface="+mn-lt"/>
                <a:ea typeface="+mn-ea"/>
                <a:cs typeface="+mn-cs"/>
              </a:rPr>
              <a:t>The case study shows that HR of the </a:t>
            </a:r>
            <a:r>
              <a:rPr lang="en-IN" sz="1200" kern="1200" dirty="0" smtClean="0">
                <a:solidFill>
                  <a:schemeClr val="tx1"/>
                </a:solidFill>
                <a:latin typeface="+mn-lt"/>
                <a:ea typeface="+mn-ea"/>
                <a:cs typeface="+mn-cs"/>
              </a:rPr>
              <a:t>UK based retail company John Lewis widens the talent pool when it comes to the point of diversity. The HR of the company focuses on the diverse workforce by evaluating their recruitment and development. Like recruitment, internal or external monitoring is also essential for a company (</a:t>
            </a:r>
            <a:r>
              <a:rPr lang="en-US" sz="1200" kern="1200" dirty="0" err="1" smtClean="0">
                <a:solidFill>
                  <a:schemeClr val="tx1"/>
                </a:solidFill>
                <a:latin typeface="+mn-lt"/>
                <a:ea typeface="+mn-ea"/>
                <a:cs typeface="+mn-cs"/>
              </a:rPr>
              <a:t>Anglim</a:t>
            </a:r>
            <a:r>
              <a:rPr lang="en-US" sz="1200" kern="1200" dirty="0" smtClean="0">
                <a:solidFill>
                  <a:schemeClr val="tx1"/>
                </a:solidFill>
                <a:latin typeface="+mn-lt"/>
                <a:ea typeface="+mn-ea"/>
                <a:cs typeface="+mn-cs"/>
              </a:rPr>
              <a:t> et al. 2019</a:t>
            </a:r>
            <a:r>
              <a:rPr lang="en-IN" sz="1200" kern="1200" dirty="0" smtClean="0">
                <a:solidFill>
                  <a:schemeClr val="tx1"/>
                </a:solidFill>
                <a:latin typeface="+mn-lt"/>
                <a:ea typeface="+mn-ea"/>
                <a:cs typeface="+mn-cs"/>
              </a:rPr>
              <a:t>). This helps with promoting talent prematurely and creating sure more diverse people are conscious of the possibilities.</a:t>
            </a:r>
            <a:endParaRPr lang="en-US" sz="1200" kern="1200" dirty="0" smtClean="0">
              <a:solidFill>
                <a:schemeClr val="tx1"/>
              </a:solidFill>
              <a:latin typeface="+mn-lt"/>
              <a:ea typeface="+mn-ea"/>
              <a:cs typeface="+mn-cs"/>
            </a:endParaRPr>
          </a:p>
          <a:p>
            <a:r>
              <a:rPr lang="en-IN" sz="1200" kern="1200" dirty="0" smtClean="0">
                <a:solidFill>
                  <a:schemeClr val="tx1"/>
                </a:solidFill>
                <a:latin typeface="+mn-lt"/>
                <a:ea typeface="+mn-ea"/>
                <a:cs typeface="+mn-cs"/>
              </a:rPr>
              <a:t>The necessity and importance of diversity culture within the company is vital as it ensures the diversity of the supply chain of the company. The supply chain diversity reflects also in the consumer base. It is obvious HR has a critical role in diversity.  Companies should begin, if they’re not started yet, considering completing these modifications to recruitment, but they will have to execute them as soon as possible. </a:t>
            </a:r>
            <a:endParaRPr lang="en-US" sz="1200" kern="1200" dirty="0" smtClean="0">
              <a:solidFill>
                <a:schemeClr val="tx1"/>
              </a:solidFill>
              <a:latin typeface="+mn-lt"/>
              <a:ea typeface="+mn-ea"/>
              <a:cs typeface="+mn-cs"/>
            </a:endParaRPr>
          </a:p>
          <a:p>
            <a:r>
              <a:rPr lang="en-IN" sz="1200" kern="1200" dirty="0" smtClean="0">
                <a:solidFill>
                  <a:schemeClr val="tx1"/>
                </a:solidFill>
                <a:latin typeface="+mn-lt"/>
                <a:ea typeface="+mn-ea"/>
                <a:cs typeface="+mn-cs"/>
              </a:rPr>
              <a:t>These actions can help drive the company onto a favourable revolution (</a:t>
            </a:r>
            <a:r>
              <a:rPr lang="en-US" sz="1200" kern="1200" dirty="0" smtClean="0">
                <a:solidFill>
                  <a:schemeClr val="tx1"/>
                </a:solidFill>
                <a:latin typeface="+mn-lt"/>
                <a:ea typeface="+mn-ea"/>
                <a:cs typeface="+mn-cs"/>
              </a:rPr>
              <a:t>Jiang et al. 2022</a:t>
            </a:r>
            <a:r>
              <a:rPr lang="en-IN" sz="1200" kern="1200" dirty="0" smtClean="0">
                <a:solidFill>
                  <a:schemeClr val="tx1"/>
                </a:solidFill>
                <a:latin typeface="+mn-lt"/>
                <a:ea typeface="+mn-ea"/>
                <a:cs typeface="+mn-cs"/>
              </a:rPr>
              <a:t>).  Even with optimistic modifications in recruitment, other areas such as mentoring, supplier chain diversity and advancement, and administration still need to be concentrated on to guarantee companies are aiding ethnic minority advancement within the organizations.</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B70ECC2-A34D-4CA1-A569-2852D605628B}" type="slidenum">
              <a:rPr lang="en-US" smtClean="0"/>
              <a:pPr/>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b="1" kern="1200" dirty="0" smtClean="0">
                <a:solidFill>
                  <a:schemeClr val="tx1"/>
                </a:solidFill>
                <a:latin typeface="+mn-lt"/>
                <a:ea typeface="+mn-ea"/>
                <a:cs typeface="+mn-cs"/>
              </a:rPr>
              <a:t>Conclusion</a:t>
            </a:r>
            <a:endParaRPr lang="en-US" sz="1200" b="1" kern="1200" dirty="0" smtClean="0">
              <a:solidFill>
                <a:schemeClr val="tx1"/>
              </a:solidFill>
              <a:latin typeface="+mn-lt"/>
              <a:ea typeface="+mn-ea"/>
              <a:cs typeface="+mn-cs"/>
            </a:endParaRPr>
          </a:p>
          <a:p>
            <a:r>
              <a:rPr lang="en-IN" sz="1200" kern="1200" dirty="0" smtClean="0">
                <a:solidFill>
                  <a:schemeClr val="tx1"/>
                </a:solidFill>
                <a:latin typeface="+mn-lt"/>
                <a:ea typeface="+mn-ea"/>
                <a:cs typeface="+mn-cs"/>
              </a:rPr>
              <a:t>The case study critically analyzes the implication of the diversity and inclusive workplace practice in the UK based retail company John Lewis. Diversity and inclusion in the teams can make the employees smarter. If there is a bit of discomfort still the team will be able to perform better. Possible groupthink will not be strayed away in the team. “Homogeneity” can be an enemy against the creativity. Role of HR in maintaining diversity culture within the company is vital as the HR is responsible for close evaluation of the importance of the workplace diversity movement. The company John Lewis successfully used diversity management to reach its potential success in its respective industry. </a:t>
            </a:r>
            <a:r>
              <a:rPr lang="en-IN" sz="1200" b="1" kern="1200" dirty="0" smtClean="0">
                <a:solidFill>
                  <a:schemeClr val="tx1"/>
                </a:solidFill>
                <a:latin typeface="+mn-lt"/>
                <a:ea typeface="+mn-ea"/>
                <a:cs typeface="+mn-cs"/>
              </a:rPr>
              <a:t> </a:t>
            </a:r>
            <a:endParaRPr lang="en-US" sz="1200" kern="120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B70ECC2-A34D-4CA1-A569-2852D605628B}" type="slidenum">
              <a:rPr lang="en-US" smtClean="0"/>
              <a:pPr/>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err="1" smtClean="0">
                <a:solidFill>
                  <a:schemeClr val="tx1"/>
                </a:solidFill>
                <a:latin typeface="+mn-lt"/>
                <a:ea typeface="+mn-ea"/>
                <a:cs typeface="+mn-cs"/>
              </a:rPr>
              <a:t>Anglim</a:t>
            </a:r>
            <a:r>
              <a:rPr lang="en-US" sz="1200" kern="1200" dirty="0" smtClean="0">
                <a:solidFill>
                  <a:schemeClr val="tx1"/>
                </a:solidFill>
                <a:latin typeface="+mn-lt"/>
                <a:ea typeface="+mn-ea"/>
                <a:cs typeface="+mn-cs"/>
              </a:rPr>
              <a:t>, J., </a:t>
            </a:r>
            <a:r>
              <a:rPr lang="en-US" sz="1200" kern="1200" dirty="0" err="1" smtClean="0">
                <a:solidFill>
                  <a:schemeClr val="tx1"/>
                </a:solidFill>
                <a:latin typeface="+mn-lt"/>
                <a:ea typeface="+mn-ea"/>
                <a:cs typeface="+mn-cs"/>
              </a:rPr>
              <a:t>Sojo</a:t>
            </a:r>
            <a:r>
              <a:rPr lang="en-US" sz="1200" kern="1200" dirty="0" smtClean="0">
                <a:solidFill>
                  <a:schemeClr val="tx1"/>
                </a:solidFill>
                <a:latin typeface="+mn-lt"/>
                <a:ea typeface="+mn-ea"/>
                <a:cs typeface="+mn-cs"/>
              </a:rPr>
              <a:t>, V., Ashford, L.J., Newman, A. and Marty, A., 2019. Predicting employee attitudes to workplace diversity from personality, values, and cognitive ability. </a:t>
            </a:r>
            <a:r>
              <a:rPr lang="en-US" sz="1200" i="1" kern="1200" dirty="0" smtClean="0">
                <a:solidFill>
                  <a:schemeClr val="tx1"/>
                </a:solidFill>
                <a:latin typeface="+mn-lt"/>
                <a:ea typeface="+mn-ea"/>
                <a:cs typeface="+mn-cs"/>
              </a:rPr>
              <a:t>Journal of Research in Personality</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83</a:t>
            </a:r>
            <a:r>
              <a:rPr lang="en-US" sz="1200" kern="1200" dirty="0" smtClean="0">
                <a:solidFill>
                  <a:schemeClr val="tx1"/>
                </a:solidFill>
                <a:latin typeface="+mn-lt"/>
                <a:ea typeface="+mn-ea"/>
                <a:cs typeface="+mn-cs"/>
              </a:rPr>
              <a:t>, p.103865.</a:t>
            </a:r>
          </a:p>
          <a:p>
            <a:r>
              <a:rPr lang="en-US" sz="1200" kern="1200" dirty="0" smtClean="0">
                <a:solidFill>
                  <a:schemeClr val="tx1"/>
                </a:solidFill>
                <a:latin typeface="+mn-lt"/>
                <a:ea typeface="+mn-ea"/>
                <a:cs typeface="+mn-cs"/>
              </a:rPr>
              <a:t>Cletus, H.E., </a:t>
            </a:r>
            <a:r>
              <a:rPr lang="en-US" sz="1200" kern="1200" dirty="0" err="1" smtClean="0">
                <a:solidFill>
                  <a:schemeClr val="tx1"/>
                </a:solidFill>
                <a:latin typeface="+mn-lt"/>
                <a:ea typeface="+mn-ea"/>
                <a:cs typeface="+mn-cs"/>
              </a:rPr>
              <a:t>Mahmood</a:t>
            </a:r>
            <a:r>
              <a:rPr lang="en-US" sz="1200" kern="1200" dirty="0" smtClean="0">
                <a:solidFill>
                  <a:schemeClr val="tx1"/>
                </a:solidFill>
                <a:latin typeface="+mn-lt"/>
                <a:ea typeface="+mn-ea"/>
                <a:cs typeface="+mn-cs"/>
              </a:rPr>
              <a:t>, N.A., </a:t>
            </a:r>
            <a:r>
              <a:rPr lang="en-US" sz="1200" kern="1200" dirty="0" err="1" smtClean="0">
                <a:solidFill>
                  <a:schemeClr val="tx1"/>
                </a:solidFill>
                <a:latin typeface="+mn-lt"/>
                <a:ea typeface="+mn-ea"/>
                <a:cs typeface="+mn-cs"/>
              </a:rPr>
              <a:t>Umar</a:t>
            </a:r>
            <a:r>
              <a:rPr lang="en-US" sz="1200" kern="1200" dirty="0" smtClean="0">
                <a:solidFill>
                  <a:schemeClr val="tx1"/>
                </a:solidFill>
                <a:latin typeface="+mn-lt"/>
                <a:ea typeface="+mn-ea"/>
                <a:cs typeface="+mn-cs"/>
              </a:rPr>
              <a:t>, A. and Ibrahim, A.D., 2018. Prospects and challenges of workplace diversity in modern day organizations: A critical review. </a:t>
            </a:r>
            <a:r>
              <a:rPr lang="en-US" sz="1200" i="1" kern="1200" dirty="0" smtClean="0">
                <a:solidFill>
                  <a:schemeClr val="tx1"/>
                </a:solidFill>
                <a:latin typeface="+mn-lt"/>
                <a:ea typeface="+mn-ea"/>
                <a:cs typeface="+mn-cs"/>
              </a:rPr>
              <a:t>HOLISTICA–Journal of Business and Public Administration</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9</a:t>
            </a:r>
            <a:r>
              <a:rPr lang="en-US" sz="1200" kern="1200" dirty="0" smtClean="0">
                <a:solidFill>
                  <a:schemeClr val="tx1"/>
                </a:solidFill>
                <a:latin typeface="+mn-lt"/>
                <a:ea typeface="+mn-ea"/>
                <a:cs typeface="+mn-cs"/>
              </a:rPr>
              <a:t>(2), pp.35-52.</a:t>
            </a:r>
          </a:p>
          <a:p>
            <a:r>
              <a:rPr lang="en-US" sz="1200" kern="1200" dirty="0" smtClean="0">
                <a:solidFill>
                  <a:schemeClr val="tx1"/>
                </a:solidFill>
                <a:latin typeface="+mn-lt"/>
                <a:ea typeface="+mn-ea"/>
                <a:cs typeface="+mn-cs"/>
              </a:rPr>
              <a:t>Jiang, Z., </a:t>
            </a:r>
            <a:r>
              <a:rPr lang="en-US" sz="1200" kern="1200" dirty="0" err="1" smtClean="0">
                <a:solidFill>
                  <a:schemeClr val="tx1"/>
                </a:solidFill>
                <a:latin typeface="+mn-lt"/>
                <a:ea typeface="+mn-ea"/>
                <a:cs typeface="+mn-cs"/>
              </a:rPr>
              <a:t>DeHart</a:t>
            </a:r>
            <a:r>
              <a:rPr lang="en-US" sz="1200" kern="1200" dirty="0" smtClean="0">
                <a:solidFill>
                  <a:schemeClr val="tx1"/>
                </a:solidFill>
                <a:latin typeface="+mn-lt"/>
                <a:ea typeface="+mn-ea"/>
                <a:cs typeface="+mn-cs"/>
              </a:rPr>
              <a:t>‐Davis, L. and </a:t>
            </a:r>
            <a:r>
              <a:rPr lang="en-US" sz="1200" kern="1200" dirty="0" err="1" smtClean="0">
                <a:solidFill>
                  <a:schemeClr val="tx1"/>
                </a:solidFill>
                <a:latin typeface="+mn-lt"/>
                <a:ea typeface="+mn-ea"/>
                <a:cs typeface="+mn-cs"/>
              </a:rPr>
              <a:t>Borry</a:t>
            </a:r>
            <a:r>
              <a:rPr lang="en-US" sz="1200" kern="1200" dirty="0" smtClean="0">
                <a:solidFill>
                  <a:schemeClr val="tx1"/>
                </a:solidFill>
                <a:latin typeface="+mn-lt"/>
                <a:ea typeface="+mn-ea"/>
                <a:cs typeface="+mn-cs"/>
              </a:rPr>
              <a:t>, E.L., 2022. Managerial Practice and Diversity Climate: The Roles of Workplace Voice, Centralization, and Teamwork. </a:t>
            </a:r>
            <a:r>
              <a:rPr lang="en-US" sz="1200" i="1" kern="1200" dirty="0" smtClean="0">
                <a:solidFill>
                  <a:schemeClr val="tx1"/>
                </a:solidFill>
                <a:latin typeface="+mn-lt"/>
                <a:ea typeface="+mn-ea"/>
                <a:cs typeface="+mn-cs"/>
              </a:rPr>
              <a:t>Public Administration Review</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82</a:t>
            </a:r>
            <a:r>
              <a:rPr lang="en-US" sz="1200" kern="1200" dirty="0" smtClean="0">
                <a:solidFill>
                  <a:schemeClr val="tx1"/>
                </a:solidFill>
                <a:latin typeface="+mn-lt"/>
                <a:ea typeface="+mn-ea"/>
                <a:cs typeface="+mn-cs"/>
              </a:rPr>
              <a:t>(3), pp.459-472.</a:t>
            </a:r>
          </a:p>
          <a:p>
            <a:r>
              <a:rPr lang="en-US" sz="1200" kern="1200" dirty="0" smtClean="0">
                <a:solidFill>
                  <a:schemeClr val="tx1"/>
                </a:solidFill>
                <a:latin typeface="+mn-lt"/>
                <a:ea typeface="+mn-ea"/>
                <a:cs typeface="+mn-cs"/>
              </a:rPr>
              <a:t>Khan, N., </a:t>
            </a:r>
            <a:r>
              <a:rPr lang="en-US" sz="1200" kern="1200" dirty="0" err="1" smtClean="0">
                <a:solidFill>
                  <a:schemeClr val="tx1"/>
                </a:solidFill>
                <a:latin typeface="+mn-lt"/>
                <a:ea typeface="+mn-ea"/>
                <a:cs typeface="+mn-cs"/>
              </a:rPr>
              <a:t>Korac‐Kakabadse</a:t>
            </a:r>
            <a:r>
              <a:rPr lang="en-US" sz="1200" kern="1200" dirty="0" smtClean="0">
                <a:solidFill>
                  <a:schemeClr val="tx1"/>
                </a:solidFill>
                <a:latin typeface="+mn-lt"/>
                <a:ea typeface="+mn-ea"/>
                <a:cs typeface="+mn-cs"/>
              </a:rPr>
              <a:t>, N., </a:t>
            </a:r>
            <a:r>
              <a:rPr lang="en-US" sz="1200" kern="1200" dirty="0" err="1" smtClean="0">
                <a:solidFill>
                  <a:schemeClr val="tx1"/>
                </a:solidFill>
                <a:latin typeface="+mn-lt"/>
                <a:ea typeface="+mn-ea"/>
                <a:cs typeface="+mn-cs"/>
              </a:rPr>
              <a:t>Skouloudis</a:t>
            </a:r>
            <a:r>
              <a:rPr lang="en-US" sz="1200" kern="1200" dirty="0" smtClean="0">
                <a:solidFill>
                  <a:schemeClr val="tx1"/>
                </a:solidFill>
                <a:latin typeface="+mn-lt"/>
                <a:ea typeface="+mn-ea"/>
                <a:cs typeface="+mn-cs"/>
              </a:rPr>
              <a:t>, A. and </a:t>
            </a:r>
            <a:r>
              <a:rPr lang="en-US" sz="1200" kern="1200" dirty="0" err="1" smtClean="0">
                <a:solidFill>
                  <a:schemeClr val="tx1"/>
                </a:solidFill>
                <a:latin typeface="+mn-lt"/>
                <a:ea typeface="+mn-ea"/>
                <a:cs typeface="+mn-cs"/>
              </a:rPr>
              <a:t>Dimopoulos</a:t>
            </a:r>
            <a:r>
              <a:rPr lang="en-US" sz="1200" kern="1200" dirty="0" smtClean="0">
                <a:solidFill>
                  <a:schemeClr val="tx1"/>
                </a:solidFill>
                <a:latin typeface="+mn-lt"/>
                <a:ea typeface="+mn-ea"/>
                <a:cs typeface="+mn-cs"/>
              </a:rPr>
              <a:t>, A., 2019. Diversity in the workplace: An overview of disability employment disclosures among UK firms. </a:t>
            </a:r>
            <a:r>
              <a:rPr lang="en-US" sz="1200" i="1" kern="1200" dirty="0" smtClean="0">
                <a:solidFill>
                  <a:schemeClr val="tx1"/>
                </a:solidFill>
                <a:latin typeface="+mn-lt"/>
                <a:ea typeface="+mn-ea"/>
                <a:cs typeface="+mn-cs"/>
              </a:rPr>
              <a:t>Corporate Social Responsibility and Environmental Management</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26</a:t>
            </a:r>
            <a:r>
              <a:rPr lang="en-US" sz="1200" kern="1200" dirty="0" smtClean="0">
                <a:solidFill>
                  <a:schemeClr val="tx1"/>
                </a:solidFill>
                <a:latin typeface="+mn-lt"/>
                <a:ea typeface="+mn-ea"/>
                <a:cs typeface="+mn-cs"/>
              </a:rPr>
              <a:t>(1), pp.170-185.</a:t>
            </a:r>
          </a:p>
          <a:p>
            <a:r>
              <a:rPr lang="en-US" sz="1200" kern="1200" dirty="0" err="1" smtClean="0">
                <a:solidFill>
                  <a:schemeClr val="tx1"/>
                </a:solidFill>
                <a:latin typeface="+mn-lt"/>
                <a:ea typeface="+mn-ea"/>
                <a:cs typeface="+mn-cs"/>
              </a:rPr>
              <a:t>Kharroubi</a:t>
            </a:r>
            <a:r>
              <a:rPr lang="en-US" sz="1200" kern="1200" dirty="0" smtClean="0">
                <a:solidFill>
                  <a:schemeClr val="tx1"/>
                </a:solidFill>
                <a:latin typeface="+mn-lt"/>
                <a:ea typeface="+mn-ea"/>
                <a:cs typeface="+mn-cs"/>
              </a:rPr>
              <a:t>, D., 2021. Global workforce diversity management: Challenges across the world. In </a:t>
            </a:r>
            <a:r>
              <a:rPr lang="en-US" sz="1200" i="1" kern="1200" dirty="0" smtClean="0">
                <a:solidFill>
                  <a:schemeClr val="tx1"/>
                </a:solidFill>
                <a:latin typeface="+mn-lt"/>
                <a:ea typeface="+mn-ea"/>
                <a:cs typeface="+mn-cs"/>
              </a:rPr>
              <a:t>SHS web of conferences</a:t>
            </a:r>
            <a:r>
              <a:rPr lang="en-US" sz="1200" kern="1200" dirty="0" smtClean="0">
                <a:solidFill>
                  <a:schemeClr val="tx1"/>
                </a:solidFill>
                <a:latin typeface="+mn-lt"/>
                <a:ea typeface="+mn-ea"/>
                <a:cs typeface="+mn-cs"/>
              </a:rPr>
              <a:t> (Vol. 92, p. 02026). EDP Sciences.</a:t>
            </a:r>
          </a:p>
          <a:p>
            <a:r>
              <a:rPr lang="en-US" sz="1200" kern="1200" dirty="0" err="1" smtClean="0">
                <a:solidFill>
                  <a:schemeClr val="tx1"/>
                </a:solidFill>
                <a:latin typeface="+mn-lt"/>
                <a:ea typeface="+mn-ea"/>
                <a:cs typeface="+mn-cs"/>
              </a:rPr>
              <a:t>Mousa</a:t>
            </a:r>
            <a:r>
              <a:rPr lang="en-US" sz="1200" kern="1200" dirty="0" smtClean="0">
                <a:solidFill>
                  <a:schemeClr val="tx1"/>
                </a:solidFill>
                <a:latin typeface="+mn-lt"/>
                <a:ea typeface="+mn-ea"/>
                <a:cs typeface="+mn-cs"/>
              </a:rPr>
              <a:t>, M., </a:t>
            </a:r>
            <a:r>
              <a:rPr lang="en-US" sz="1200" kern="1200" dirty="0" err="1" smtClean="0">
                <a:solidFill>
                  <a:schemeClr val="tx1"/>
                </a:solidFill>
                <a:latin typeface="+mn-lt"/>
                <a:ea typeface="+mn-ea"/>
                <a:cs typeface="+mn-cs"/>
              </a:rPr>
              <a:t>Massoud</a:t>
            </a:r>
            <a:r>
              <a:rPr lang="en-US" sz="1200" kern="1200" dirty="0" smtClean="0">
                <a:solidFill>
                  <a:schemeClr val="tx1"/>
                </a:solidFill>
                <a:latin typeface="+mn-lt"/>
                <a:ea typeface="+mn-ea"/>
                <a:cs typeface="+mn-cs"/>
              </a:rPr>
              <a:t>, H.K. and </a:t>
            </a:r>
            <a:r>
              <a:rPr lang="en-US" sz="1200" kern="1200" dirty="0" err="1" smtClean="0">
                <a:solidFill>
                  <a:schemeClr val="tx1"/>
                </a:solidFill>
                <a:latin typeface="+mn-lt"/>
                <a:ea typeface="+mn-ea"/>
                <a:cs typeface="+mn-cs"/>
              </a:rPr>
              <a:t>Ayoubi</a:t>
            </a:r>
            <a:r>
              <a:rPr lang="en-US" sz="1200" kern="1200" dirty="0" smtClean="0">
                <a:solidFill>
                  <a:schemeClr val="tx1"/>
                </a:solidFill>
                <a:latin typeface="+mn-lt"/>
                <a:ea typeface="+mn-ea"/>
                <a:cs typeface="+mn-cs"/>
              </a:rPr>
              <a:t>, R.M., 2020. Gender, diversity management perceptions, workplace happiness and </a:t>
            </a:r>
            <a:r>
              <a:rPr lang="en-US" sz="1200" kern="1200" dirty="0" err="1" smtClean="0">
                <a:solidFill>
                  <a:schemeClr val="tx1"/>
                </a:solidFill>
                <a:latin typeface="+mn-lt"/>
                <a:ea typeface="+mn-ea"/>
                <a:cs typeface="+mn-cs"/>
              </a:rPr>
              <a:t>organisational</a:t>
            </a:r>
            <a:r>
              <a:rPr lang="en-US" sz="1200" kern="1200" dirty="0" smtClean="0">
                <a:solidFill>
                  <a:schemeClr val="tx1"/>
                </a:solidFill>
                <a:latin typeface="+mn-lt"/>
                <a:ea typeface="+mn-ea"/>
                <a:cs typeface="+mn-cs"/>
              </a:rPr>
              <a:t> citizenship </a:t>
            </a:r>
            <a:r>
              <a:rPr lang="en-US" sz="1200" kern="1200" dirty="0" err="1" smtClean="0">
                <a:solidFill>
                  <a:schemeClr val="tx1"/>
                </a:solidFill>
                <a:latin typeface="+mn-lt"/>
                <a:ea typeface="+mn-ea"/>
                <a:cs typeface="+mn-cs"/>
              </a:rPr>
              <a:t>behaviour</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Employee Relations: The International Journal</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42</a:t>
            </a:r>
            <a:r>
              <a:rPr lang="en-US" sz="1200" kern="1200" dirty="0" smtClean="0">
                <a:solidFill>
                  <a:schemeClr val="tx1"/>
                </a:solidFill>
                <a:latin typeface="+mn-lt"/>
                <a:ea typeface="+mn-ea"/>
                <a:cs typeface="+mn-cs"/>
              </a:rPr>
              <a:t>(6), pp.1249-1269.</a:t>
            </a:r>
          </a:p>
          <a:p>
            <a:r>
              <a:rPr lang="en-US" sz="1200" kern="1200" dirty="0" err="1" smtClean="0">
                <a:solidFill>
                  <a:schemeClr val="tx1"/>
                </a:solidFill>
                <a:latin typeface="+mn-lt"/>
                <a:ea typeface="+mn-ea"/>
                <a:cs typeface="+mn-cs"/>
              </a:rPr>
              <a:t>Sakdiyakorn</a:t>
            </a:r>
            <a:r>
              <a:rPr lang="en-US" sz="1200" kern="1200" dirty="0" smtClean="0">
                <a:solidFill>
                  <a:schemeClr val="tx1"/>
                </a:solidFill>
                <a:latin typeface="+mn-lt"/>
                <a:ea typeface="+mn-ea"/>
                <a:cs typeface="+mn-cs"/>
              </a:rPr>
              <a:t>, M. and </a:t>
            </a:r>
            <a:r>
              <a:rPr lang="en-US" sz="1200" kern="1200" dirty="0" err="1" smtClean="0">
                <a:solidFill>
                  <a:schemeClr val="tx1"/>
                </a:solidFill>
                <a:latin typeface="+mn-lt"/>
                <a:ea typeface="+mn-ea"/>
                <a:cs typeface="+mn-cs"/>
              </a:rPr>
              <a:t>Wattanacharoensil</a:t>
            </a:r>
            <a:r>
              <a:rPr lang="en-US" sz="1200" kern="1200" dirty="0" smtClean="0">
                <a:solidFill>
                  <a:schemeClr val="tx1"/>
                </a:solidFill>
                <a:latin typeface="+mn-lt"/>
                <a:ea typeface="+mn-ea"/>
                <a:cs typeface="+mn-cs"/>
              </a:rPr>
              <a:t>, W., 2018. Generational diversity in the workplace: A systematic review in the hospitality context. </a:t>
            </a:r>
            <a:r>
              <a:rPr lang="en-US" sz="1200" i="1" kern="1200" dirty="0" smtClean="0">
                <a:solidFill>
                  <a:schemeClr val="tx1"/>
                </a:solidFill>
                <a:latin typeface="+mn-lt"/>
                <a:ea typeface="+mn-ea"/>
                <a:cs typeface="+mn-cs"/>
              </a:rPr>
              <a:t>Cornell Hospitality Quarterly</a:t>
            </a:r>
            <a:r>
              <a:rPr lang="en-US" sz="1200" kern="1200" dirty="0" smtClean="0">
                <a:solidFill>
                  <a:schemeClr val="tx1"/>
                </a:solidFill>
                <a:latin typeface="+mn-lt"/>
                <a:ea typeface="+mn-ea"/>
                <a:cs typeface="+mn-cs"/>
              </a:rPr>
              <a:t>, </a:t>
            </a:r>
            <a:r>
              <a:rPr lang="en-US" sz="1200" i="1" kern="1200" dirty="0" smtClean="0">
                <a:solidFill>
                  <a:schemeClr val="tx1"/>
                </a:solidFill>
                <a:latin typeface="+mn-lt"/>
                <a:ea typeface="+mn-ea"/>
                <a:cs typeface="+mn-cs"/>
              </a:rPr>
              <a:t>59</a:t>
            </a:r>
            <a:r>
              <a:rPr lang="en-US" sz="1200" kern="1200" dirty="0" smtClean="0">
                <a:solidFill>
                  <a:schemeClr val="tx1"/>
                </a:solidFill>
                <a:latin typeface="+mn-lt"/>
                <a:ea typeface="+mn-ea"/>
                <a:cs typeface="+mn-cs"/>
              </a:rPr>
              <a:t>(2), pp.135-159.</a:t>
            </a:r>
          </a:p>
          <a:p>
            <a:endParaRPr lang="en-US" dirty="0"/>
          </a:p>
        </p:txBody>
      </p:sp>
      <p:sp>
        <p:nvSpPr>
          <p:cNvPr id="4" name="Slide Number Placeholder 3"/>
          <p:cNvSpPr>
            <a:spLocks noGrp="1"/>
          </p:cNvSpPr>
          <p:nvPr>
            <p:ph type="sldNum" sz="quarter" idx="10"/>
          </p:nvPr>
        </p:nvSpPr>
        <p:spPr/>
        <p:txBody>
          <a:bodyPr/>
          <a:lstStyle/>
          <a:p>
            <a:fld id="{8B70ECC2-A34D-4CA1-A569-2852D605628B}" type="slidenum">
              <a:rPr lang="en-US" smtClean="0"/>
              <a:pPr/>
              <a:t>7</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915BC1AA-D8CC-4451-AC1A-0B2059B5F5E8}" type="datetimeFigureOut">
              <a:rPr lang="en-US" smtClean="0"/>
              <a:pPr/>
              <a:t>8/4/2022</a:t>
            </a:fld>
            <a:endParaRPr lang="en-US"/>
          </a:p>
        </p:txBody>
      </p:sp>
      <p:sp>
        <p:nvSpPr>
          <p:cNvPr id="20" name="Footer Placeholder 19"/>
          <p:cNvSpPr>
            <a:spLocks noGrp="1"/>
          </p:cNvSpPr>
          <p:nvPr>
            <p:ph type="ftr" sz="quarter" idx="11"/>
          </p:nvPr>
        </p:nvSpPr>
        <p:spPr/>
        <p:txBody>
          <a:bodyPr/>
          <a:lstStyle>
            <a:extLst/>
          </a:lstStyle>
          <a:p>
            <a:endParaRPr lang="en-US"/>
          </a:p>
        </p:txBody>
      </p:sp>
      <p:sp>
        <p:nvSpPr>
          <p:cNvPr id="10" name="Slide Number Placeholder 9"/>
          <p:cNvSpPr>
            <a:spLocks noGrp="1"/>
          </p:cNvSpPr>
          <p:nvPr>
            <p:ph type="sldNum" sz="quarter" idx="12"/>
          </p:nvPr>
        </p:nvSpPr>
        <p:spPr/>
        <p:txBody>
          <a:bodyPr/>
          <a:lstStyle>
            <a:extLst/>
          </a:lstStyle>
          <a:p>
            <a:fld id="{F22EFFA3-5D52-486A-AFB1-62BF9FD025F4}" type="slidenum">
              <a:rPr lang="en-US" smtClean="0"/>
              <a:pPr/>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915BC1AA-D8CC-4451-AC1A-0B2059B5F5E8}" type="datetimeFigureOut">
              <a:rPr lang="en-US" smtClean="0"/>
              <a:pPr/>
              <a:t>8/4/2022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F22EFFA3-5D52-486A-AFB1-62BF9FD025F4}"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915BC1AA-D8CC-4451-AC1A-0B2059B5F5E8}" type="datetimeFigureOut">
              <a:rPr lang="en-US" smtClean="0"/>
              <a:pPr/>
              <a:t>8/4/2022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F22EFFA3-5D52-486A-AFB1-62BF9FD025F4}" type="slidenum">
              <a:rPr lang="en-US" smtClean="0"/>
              <a:pPr/>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915BC1AA-D8CC-4451-AC1A-0B2059B5F5E8}" type="datetimeFigureOut">
              <a:rPr lang="en-US" smtClean="0"/>
              <a:pPr/>
              <a:t>8/4/2022</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F22EFFA3-5D52-486A-AFB1-62BF9FD025F4}"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915BC1AA-D8CC-4451-AC1A-0B2059B5F5E8}" type="datetimeFigureOut">
              <a:rPr lang="en-US" smtClean="0"/>
              <a:pPr/>
              <a:t>8/4/2022</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F22EFFA3-5D52-486A-AFB1-62BF9FD025F4}"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915BC1AA-D8CC-4451-AC1A-0B2059B5F5E8}" type="datetimeFigureOut">
              <a:rPr lang="en-US" smtClean="0"/>
              <a:pPr/>
              <a:t>8/4/2022</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F22EFFA3-5D52-486A-AFB1-62BF9FD025F4}"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915BC1AA-D8CC-4451-AC1A-0B2059B5F5E8}" type="datetimeFigureOut">
              <a:rPr lang="en-US" smtClean="0"/>
              <a:pPr/>
              <a:t>8/4/2022</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F22EFFA3-5D52-486A-AFB1-62BF9FD025F4}" type="slidenum">
              <a:rPr lang="en-US" smtClean="0"/>
              <a:pPr/>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915BC1AA-D8CC-4451-AC1A-0B2059B5F5E8}" type="datetimeFigureOut">
              <a:rPr lang="en-US" smtClean="0"/>
              <a:pPr/>
              <a:t>8/4/2022</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F22EFFA3-5D52-486A-AFB1-62BF9FD025F4}"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extLst/>
          </a:lstStyle>
          <a:p>
            <a:fld id="{915BC1AA-D8CC-4451-AC1A-0B2059B5F5E8}" type="datetimeFigureOut">
              <a:rPr lang="en-US" smtClean="0"/>
              <a:pPr/>
              <a:t>8/4/2022</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F22EFFA3-5D52-486A-AFB1-62BF9FD025F4}" type="slidenum">
              <a:rPr lang="en-US" smtClean="0"/>
              <a:pPr/>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915BC1AA-D8CC-4451-AC1A-0B2059B5F5E8}" type="datetimeFigureOut">
              <a:rPr lang="en-US" smtClean="0"/>
              <a:pPr/>
              <a:t>8/4/2022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F22EFFA3-5D52-486A-AFB1-62BF9FD025F4}"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915BC1AA-D8CC-4451-AC1A-0B2059B5F5E8}" type="datetimeFigureOut">
              <a:rPr lang="en-US" smtClean="0"/>
              <a:pPr/>
              <a:t>8/4/2022</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F22EFFA3-5D52-486A-AFB1-62BF9FD025F4}"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915BC1AA-D8CC-4451-AC1A-0B2059B5F5E8}" type="datetimeFigureOut">
              <a:rPr lang="en-US" smtClean="0"/>
              <a:pPr/>
              <a:t>8/4/2022</a:t>
            </a:fld>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F22EFFA3-5D52-486A-AFB1-62BF9FD025F4}" type="slidenum">
              <a:rPr lang="en-US" smtClean="0"/>
              <a:pPr/>
              <a:t>‹#›</a:t>
            </a:fld>
            <a:endParaRPr lang="en-US"/>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42976" y="1000108"/>
            <a:ext cx="7772400" cy="1870079"/>
          </a:xfrm>
        </p:spPr>
        <p:txBody>
          <a:bodyPr>
            <a:normAutofit fontScale="90000"/>
          </a:bodyPr>
          <a:lstStyle/>
          <a:p>
            <a:r>
              <a:rPr lang="en-US" b="1" dirty="0"/>
              <a:t>INDIVIDUAL PRESENTATION </a:t>
            </a:r>
            <a:r>
              <a:rPr lang="en-US" dirty="0"/>
              <a:t/>
            </a:r>
            <a:br>
              <a:rPr lang="en-US" dirty="0"/>
            </a:br>
            <a:endParaRPr lang="en-US" dirty="0"/>
          </a:p>
        </p:txBody>
      </p:sp>
      <p:pic>
        <p:nvPicPr>
          <p:cNvPr id="2050" name="Picture 2"/>
          <p:cNvPicPr>
            <a:picLocks noChangeAspect="1" noChangeArrowheads="1"/>
          </p:cNvPicPr>
          <p:nvPr/>
        </p:nvPicPr>
        <p:blipFill>
          <a:blip r:embed="rId2"/>
          <a:srcRect/>
          <a:stretch>
            <a:fillRect/>
          </a:stretch>
        </p:blipFill>
        <p:spPr bwMode="auto">
          <a:xfrm>
            <a:off x="1071538" y="2643182"/>
            <a:ext cx="7572428" cy="3143272"/>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smtClean="0"/>
              <a:t>Contents</a:t>
            </a:r>
            <a:endParaRPr lang="en-US" dirty="0"/>
          </a:p>
        </p:txBody>
      </p:sp>
      <p:sp>
        <p:nvSpPr>
          <p:cNvPr id="3" name="Content Placeholder 2"/>
          <p:cNvSpPr>
            <a:spLocks noGrp="1"/>
          </p:cNvSpPr>
          <p:nvPr>
            <p:ph idx="1"/>
          </p:nvPr>
        </p:nvSpPr>
        <p:spPr/>
        <p:txBody>
          <a:bodyPr/>
          <a:lstStyle/>
          <a:p>
            <a:r>
              <a:rPr lang="en-IN" dirty="0" smtClean="0"/>
              <a:t>Introduction</a:t>
            </a:r>
          </a:p>
          <a:p>
            <a:r>
              <a:rPr lang="en-IN" dirty="0" smtClean="0"/>
              <a:t>Major analysis</a:t>
            </a:r>
          </a:p>
          <a:p>
            <a:r>
              <a:rPr lang="en-IN" dirty="0" smtClean="0"/>
              <a:t>Major analysis (contd.)</a:t>
            </a:r>
          </a:p>
          <a:p>
            <a:r>
              <a:rPr lang="en-IN" dirty="0" smtClean="0"/>
              <a:t>Conclusion</a:t>
            </a:r>
          </a:p>
          <a:p>
            <a:r>
              <a:rPr lang="en-IN" dirty="0" smtClean="0"/>
              <a:t>Reference list</a:t>
            </a:r>
          </a:p>
          <a:p>
            <a:pPr>
              <a:buNone/>
            </a:pPr>
            <a:endParaRPr lang="en-IN" dirty="0" smtClean="0"/>
          </a:p>
          <a:p>
            <a:pPr>
              <a:buNone/>
            </a:pPr>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smtClean="0"/>
              <a:t>Introduction</a:t>
            </a:r>
            <a:r>
              <a:rPr lang="en-US" b="1" dirty="0" smtClean="0"/>
              <a:t/>
            </a:r>
            <a:br>
              <a:rPr lang="en-US" b="1" dirty="0" smtClean="0"/>
            </a:br>
            <a:endParaRPr lang="en-US" dirty="0"/>
          </a:p>
        </p:txBody>
      </p:sp>
      <p:sp>
        <p:nvSpPr>
          <p:cNvPr id="3" name="Content Placeholder 2"/>
          <p:cNvSpPr>
            <a:spLocks noGrp="1"/>
          </p:cNvSpPr>
          <p:nvPr>
            <p:ph idx="1"/>
          </p:nvPr>
        </p:nvSpPr>
        <p:spPr/>
        <p:txBody>
          <a:bodyPr/>
          <a:lstStyle/>
          <a:p>
            <a:r>
              <a:rPr lang="en-IN" dirty="0" smtClean="0"/>
              <a:t>Working practice in the retail industry is very important as this has the direct impact on the employee relation </a:t>
            </a:r>
          </a:p>
          <a:p>
            <a:r>
              <a:rPr lang="en-IN" dirty="0" smtClean="0"/>
              <a:t>Human Resource Manager has a strong connection in promoting diversity and inclusion through flexible working</a:t>
            </a:r>
          </a:p>
          <a:p>
            <a:r>
              <a:rPr lang="en-IN" dirty="0" smtClean="0"/>
              <a:t>The case study will effectively analyze the implemented flexible working practices to enhance the diversity</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smtClean="0"/>
              <a:t>Major Analysis </a:t>
            </a:r>
            <a:r>
              <a:rPr lang="en-US" b="1" dirty="0" smtClean="0"/>
              <a:t/>
            </a:r>
            <a:br>
              <a:rPr lang="en-US" b="1" dirty="0" smtClean="0"/>
            </a:br>
            <a:endParaRPr lang="en-US" dirty="0"/>
          </a:p>
        </p:txBody>
      </p:sp>
      <p:sp>
        <p:nvSpPr>
          <p:cNvPr id="3" name="Content Placeholder 2"/>
          <p:cNvSpPr>
            <a:spLocks noGrp="1"/>
          </p:cNvSpPr>
          <p:nvPr>
            <p:ph idx="1"/>
          </p:nvPr>
        </p:nvSpPr>
        <p:spPr/>
        <p:txBody>
          <a:bodyPr>
            <a:normAutofit fontScale="85000" lnSpcReduction="10000"/>
          </a:bodyPr>
          <a:lstStyle/>
          <a:p>
            <a:r>
              <a:rPr lang="en-IN" dirty="0" smtClean="0"/>
              <a:t>Diversity and inclusion in the teams can make the employees smarter</a:t>
            </a:r>
          </a:p>
          <a:p>
            <a:r>
              <a:rPr lang="en-IN" dirty="0" smtClean="0"/>
              <a:t>Diverse background among the employee will add some fresh perspectives in the </a:t>
            </a:r>
            <a:r>
              <a:rPr lang="en-IN" dirty="0" smtClean="0"/>
              <a:t>team </a:t>
            </a:r>
            <a:r>
              <a:rPr lang="en-IN" dirty="0" smtClean="0"/>
              <a:t>(</a:t>
            </a:r>
            <a:r>
              <a:rPr lang="en-US" dirty="0" smtClean="0"/>
              <a:t>Khan, et al. 2019</a:t>
            </a:r>
            <a:r>
              <a:rPr lang="en-IN" dirty="0" smtClean="0"/>
              <a:t>). </a:t>
            </a:r>
            <a:endParaRPr lang="en-IN" dirty="0" smtClean="0"/>
          </a:p>
          <a:p>
            <a:r>
              <a:rPr lang="en-IN" dirty="0" smtClean="0"/>
              <a:t>John Lewis employs, produces, and encourages employees established on excellence and furnishes open, validating, and inclusive working </a:t>
            </a:r>
            <a:r>
              <a:rPr lang="en-IN" dirty="0" smtClean="0"/>
              <a:t>conditions </a:t>
            </a:r>
            <a:r>
              <a:rPr lang="en-IN" dirty="0" smtClean="0"/>
              <a:t>(</a:t>
            </a:r>
            <a:r>
              <a:rPr lang="en-US" dirty="0" err="1" smtClean="0"/>
              <a:t>Mousa</a:t>
            </a:r>
            <a:r>
              <a:rPr lang="en-US" dirty="0" smtClean="0"/>
              <a:t>, et al. 2020</a:t>
            </a:r>
            <a:r>
              <a:rPr lang="en-IN" dirty="0" smtClean="0"/>
              <a:t>). </a:t>
            </a:r>
            <a:endParaRPr lang="en-IN" dirty="0" smtClean="0"/>
          </a:p>
          <a:p>
            <a:r>
              <a:rPr lang="en-IN" dirty="0" smtClean="0"/>
              <a:t>As part of that workplace culture, John Lewis works hard to assure to have a diverse workforce and supervisory </a:t>
            </a:r>
            <a:r>
              <a:rPr lang="en-IN" dirty="0" smtClean="0"/>
              <a:t>team</a:t>
            </a:r>
            <a:r>
              <a:rPr lang="en-IN" dirty="0" smtClean="0"/>
              <a:t> </a:t>
            </a:r>
            <a:r>
              <a:rPr lang="en-IN" dirty="0" smtClean="0"/>
              <a:t>(</a:t>
            </a:r>
            <a:r>
              <a:rPr lang="en-US" dirty="0" err="1" smtClean="0"/>
              <a:t>Kharroubi</a:t>
            </a:r>
            <a:r>
              <a:rPr lang="en-US" dirty="0" smtClean="0"/>
              <a:t>, 2021</a:t>
            </a:r>
            <a:r>
              <a:rPr lang="en-IN" dirty="0" smtClean="0"/>
              <a:t>). </a:t>
            </a:r>
            <a:endParaRPr lang="en-IN" dirty="0" smtClean="0"/>
          </a:p>
          <a:p>
            <a:pPr>
              <a:buNone/>
            </a:pP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smtClean="0"/>
              <a:t>Major Analysis (Contd.) </a:t>
            </a:r>
            <a:r>
              <a:rPr lang="en-US" b="1" dirty="0" smtClean="0"/>
              <a:t/>
            </a:r>
            <a:br>
              <a:rPr lang="en-US" b="1" dirty="0" smtClean="0"/>
            </a:br>
            <a:endParaRPr lang="en-US" dirty="0"/>
          </a:p>
        </p:txBody>
      </p:sp>
      <p:sp>
        <p:nvSpPr>
          <p:cNvPr id="3" name="Content Placeholder 2"/>
          <p:cNvSpPr>
            <a:spLocks noGrp="1"/>
          </p:cNvSpPr>
          <p:nvPr>
            <p:ph idx="1"/>
          </p:nvPr>
        </p:nvSpPr>
        <p:spPr/>
        <p:txBody>
          <a:bodyPr>
            <a:normAutofit fontScale="77500" lnSpcReduction="20000"/>
          </a:bodyPr>
          <a:lstStyle/>
          <a:p>
            <a:r>
              <a:rPr lang="en-US" dirty="0" smtClean="0"/>
              <a:t>Human resource Manager has a big role to play in this </a:t>
            </a:r>
            <a:r>
              <a:rPr lang="en-US" dirty="0" smtClean="0"/>
              <a:t>journey </a:t>
            </a:r>
            <a:r>
              <a:rPr lang="en-IN" dirty="0" smtClean="0"/>
              <a:t>(</a:t>
            </a:r>
            <a:r>
              <a:rPr lang="en-US" dirty="0" smtClean="0"/>
              <a:t>Jiang et al. 2022</a:t>
            </a:r>
            <a:r>
              <a:rPr lang="en-IN" dirty="0" smtClean="0"/>
              <a:t>). </a:t>
            </a:r>
            <a:endParaRPr lang="en-US" dirty="0" smtClean="0"/>
          </a:p>
          <a:p>
            <a:r>
              <a:rPr lang="en-IN" dirty="0" smtClean="0"/>
              <a:t>One of the key roles of the HR in the management and leadership is to empower diversity and inclusive workplace </a:t>
            </a:r>
            <a:r>
              <a:rPr lang="en-IN" dirty="0" smtClean="0"/>
              <a:t>culture </a:t>
            </a:r>
            <a:r>
              <a:rPr lang="en-US" dirty="0" smtClean="0"/>
              <a:t>strategies (</a:t>
            </a:r>
            <a:r>
              <a:rPr lang="en-US" dirty="0" err="1" smtClean="0"/>
              <a:t>Sakdiyakorn</a:t>
            </a:r>
            <a:r>
              <a:rPr lang="en-US" dirty="0" smtClean="0"/>
              <a:t>, and </a:t>
            </a:r>
            <a:r>
              <a:rPr lang="en-US" dirty="0" err="1" smtClean="0"/>
              <a:t>Wattanacharoensil</a:t>
            </a:r>
            <a:r>
              <a:rPr lang="en-US" dirty="0" smtClean="0"/>
              <a:t>, 2018). </a:t>
            </a:r>
            <a:endParaRPr lang="en-IN" dirty="0" smtClean="0"/>
          </a:p>
          <a:p>
            <a:r>
              <a:rPr lang="en-IN" dirty="0" smtClean="0"/>
              <a:t>The HR of the company focuses on the diverse workforce by evaluating their recruitment and </a:t>
            </a:r>
            <a:r>
              <a:rPr lang="en-IN" dirty="0" smtClean="0"/>
              <a:t>development </a:t>
            </a:r>
            <a:r>
              <a:rPr lang="en-IN" dirty="0" smtClean="0"/>
              <a:t>(</a:t>
            </a:r>
            <a:r>
              <a:rPr lang="en-US" dirty="0" smtClean="0"/>
              <a:t>Cletus et al. 2018</a:t>
            </a:r>
            <a:r>
              <a:rPr lang="en-IN" dirty="0" smtClean="0"/>
              <a:t>). </a:t>
            </a:r>
            <a:endParaRPr lang="en-IN" dirty="0" smtClean="0"/>
          </a:p>
          <a:p>
            <a:r>
              <a:rPr lang="en-IN" dirty="0" smtClean="0"/>
              <a:t>The necessity and importance of diversity culture within the company is vital as it ensures the diversity of the supply chain of the </a:t>
            </a:r>
            <a:r>
              <a:rPr lang="en-IN" dirty="0" smtClean="0"/>
              <a:t>company </a:t>
            </a:r>
            <a:r>
              <a:rPr lang="en-IN" dirty="0" smtClean="0"/>
              <a:t>(</a:t>
            </a:r>
            <a:r>
              <a:rPr lang="en-US" dirty="0" err="1" smtClean="0"/>
              <a:t>Anglim</a:t>
            </a:r>
            <a:r>
              <a:rPr lang="en-US" dirty="0" smtClean="0"/>
              <a:t> et al. 2019</a:t>
            </a:r>
            <a:r>
              <a:rPr lang="en-IN" dirty="0" smtClean="0"/>
              <a:t>). </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smtClean="0"/>
              <a:t>Conclusion</a:t>
            </a:r>
            <a:r>
              <a:rPr lang="en-US" b="1" dirty="0" smtClean="0"/>
              <a:t/>
            </a:r>
            <a:br>
              <a:rPr lang="en-US" b="1" dirty="0" smtClean="0"/>
            </a:br>
            <a:endParaRPr lang="en-US" dirty="0"/>
          </a:p>
        </p:txBody>
      </p:sp>
      <p:sp>
        <p:nvSpPr>
          <p:cNvPr id="3" name="Content Placeholder 2"/>
          <p:cNvSpPr>
            <a:spLocks noGrp="1"/>
          </p:cNvSpPr>
          <p:nvPr>
            <p:ph idx="1"/>
          </p:nvPr>
        </p:nvSpPr>
        <p:spPr/>
        <p:txBody>
          <a:bodyPr>
            <a:normAutofit lnSpcReduction="10000"/>
          </a:bodyPr>
          <a:lstStyle/>
          <a:p>
            <a:r>
              <a:rPr lang="en-IN" dirty="0" smtClean="0"/>
              <a:t>The case study critically analyzes the implication of the diversity and inclusive workplace practice in the UK based retail company John Lewis</a:t>
            </a:r>
          </a:p>
          <a:p>
            <a:r>
              <a:rPr lang="en-IN" dirty="0" smtClean="0"/>
              <a:t>Diversity and inclusion in the teams can make the employees smarter</a:t>
            </a:r>
          </a:p>
          <a:p>
            <a:r>
              <a:rPr lang="en-IN" dirty="0" smtClean="0"/>
              <a:t>“Homogeneity” can be an enemy against the creativity</a:t>
            </a:r>
          </a:p>
          <a:p>
            <a:r>
              <a:rPr lang="en-IN" dirty="0" smtClean="0"/>
              <a:t>HR is responsible for close evaluation of the importance of the workplace diversity </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smtClean="0"/>
              <a:t>Reference list</a:t>
            </a:r>
            <a:r>
              <a:rPr lang="en-US" b="1" dirty="0" smtClean="0"/>
              <a:t/>
            </a:r>
            <a:br>
              <a:rPr lang="en-US" b="1" dirty="0" smtClean="0"/>
            </a:br>
            <a:endParaRPr lang="en-US" dirty="0"/>
          </a:p>
        </p:txBody>
      </p:sp>
      <p:sp>
        <p:nvSpPr>
          <p:cNvPr id="3" name="Content Placeholder 2"/>
          <p:cNvSpPr>
            <a:spLocks noGrp="1"/>
          </p:cNvSpPr>
          <p:nvPr>
            <p:ph idx="1"/>
          </p:nvPr>
        </p:nvSpPr>
        <p:spPr/>
        <p:txBody>
          <a:bodyPr>
            <a:normAutofit fontScale="47500" lnSpcReduction="20000"/>
          </a:bodyPr>
          <a:lstStyle/>
          <a:p>
            <a:r>
              <a:rPr lang="en-US" dirty="0" err="1" smtClean="0"/>
              <a:t>Anglim</a:t>
            </a:r>
            <a:r>
              <a:rPr lang="en-US" dirty="0" smtClean="0"/>
              <a:t>, J., </a:t>
            </a:r>
            <a:r>
              <a:rPr lang="en-US" dirty="0" err="1" smtClean="0"/>
              <a:t>Sojo</a:t>
            </a:r>
            <a:r>
              <a:rPr lang="en-US" dirty="0" smtClean="0"/>
              <a:t>, V., Ashford, L.J., Newman, A. and Marty, A., 2019. Predicting employee attitudes to workplace diversity from personality, values, and cognitive ability. </a:t>
            </a:r>
            <a:r>
              <a:rPr lang="en-US" i="1" dirty="0" smtClean="0"/>
              <a:t>Journal of Research in Personality</a:t>
            </a:r>
            <a:r>
              <a:rPr lang="en-US" dirty="0" smtClean="0"/>
              <a:t>, </a:t>
            </a:r>
            <a:r>
              <a:rPr lang="en-US" i="1" dirty="0" smtClean="0"/>
              <a:t>83</a:t>
            </a:r>
            <a:r>
              <a:rPr lang="en-US" dirty="0" smtClean="0"/>
              <a:t>, p.103865.</a:t>
            </a:r>
          </a:p>
          <a:p>
            <a:r>
              <a:rPr lang="en-US" dirty="0" smtClean="0"/>
              <a:t>Cletus, H.E., </a:t>
            </a:r>
            <a:r>
              <a:rPr lang="en-US" dirty="0" err="1" smtClean="0"/>
              <a:t>Mahmood</a:t>
            </a:r>
            <a:r>
              <a:rPr lang="en-US" dirty="0" smtClean="0"/>
              <a:t>, N.A., </a:t>
            </a:r>
            <a:r>
              <a:rPr lang="en-US" dirty="0" err="1" smtClean="0"/>
              <a:t>Umar</a:t>
            </a:r>
            <a:r>
              <a:rPr lang="en-US" dirty="0" smtClean="0"/>
              <a:t>, A. and Ibrahim, A.D., 2018. Prospects and challenges of workplace diversity in modern day organizations: A critical review. </a:t>
            </a:r>
            <a:r>
              <a:rPr lang="en-US" i="1" dirty="0" smtClean="0"/>
              <a:t>HOLISTICA–Journal of Business and Public Administration</a:t>
            </a:r>
            <a:r>
              <a:rPr lang="en-US" dirty="0" smtClean="0"/>
              <a:t>, </a:t>
            </a:r>
            <a:r>
              <a:rPr lang="en-US" i="1" dirty="0" smtClean="0"/>
              <a:t>9</a:t>
            </a:r>
            <a:r>
              <a:rPr lang="en-US" dirty="0" smtClean="0"/>
              <a:t>(2), pp.35-52.</a:t>
            </a:r>
          </a:p>
          <a:p>
            <a:r>
              <a:rPr lang="en-US" dirty="0" smtClean="0"/>
              <a:t>Jiang, Z., </a:t>
            </a:r>
            <a:r>
              <a:rPr lang="en-US" dirty="0" err="1" smtClean="0"/>
              <a:t>DeHart</a:t>
            </a:r>
            <a:r>
              <a:rPr lang="en-US" dirty="0" smtClean="0"/>
              <a:t>‐Davis, L. and </a:t>
            </a:r>
            <a:r>
              <a:rPr lang="en-US" dirty="0" err="1" smtClean="0"/>
              <a:t>Borry</a:t>
            </a:r>
            <a:r>
              <a:rPr lang="en-US" dirty="0" smtClean="0"/>
              <a:t>, E.L., 2022. Managerial Practice and Diversity Climate: The Roles of Workplace Voice, Centralization, and Teamwork. </a:t>
            </a:r>
            <a:r>
              <a:rPr lang="en-US" i="1" dirty="0" smtClean="0"/>
              <a:t>Public Administration Review</a:t>
            </a:r>
            <a:r>
              <a:rPr lang="en-US" dirty="0" smtClean="0"/>
              <a:t>, </a:t>
            </a:r>
            <a:r>
              <a:rPr lang="en-US" i="1" dirty="0" smtClean="0"/>
              <a:t>82</a:t>
            </a:r>
            <a:r>
              <a:rPr lang="en-US" dirty="0" smtClean="0"/>
              <a:t>(3), pp.459-472.</a:t>
            </a:r>
          </a:p>
          <a:p>
            <a:r>
              <a:rPr lang="en-US" dirty="0" smtClean="0"/>
              <a:t>Khan, N., </a:t>
            </a:r>
            <a:r>
              <a:rPr lang="en-US" dirty="0" err="1" smtClean="0"/>
              <a:t>Korac‐Kakabadse</a:t>
            </a:r>
            <a:r>
              <a:rPr lang="en-US" dirty="0" smtClean="0"/>
              <a:t>, N., </a:t>
            </a:r>
            <a:r>
              <a:rPr lang="en-US" dirty="0" err="1" smtClean="0"/>
              <a:t>Skouloudis</a:t>
            </a:r>
            <a:r>
              <a:rPr lang="en-US" dirty="0" smtClean="0"/>
              <a:t>, A. and </a:t>
            </a:r>
            <a:r>
              <a:rPr lang="en-US" dirty="0" err="1" smtClean="0"/>
              <a:t>Dimopoulos</a:t>
            </a:r>
            <a:r>
              <a:rPr lang="en-US" dirty="0" smtClean="0"/>
              <a:t>, A., 2019. Diversity in the workplace: An overview of disability employment disclosures among UK firms. </a:t>
            </a:r>
            <a:r>
              <a:rPr lang="en-US" i="1" dirty="0" smtClean="0"/>
              <a:t>Corporate Social Responsibility and Environmental Management</a:t>
            </a:r>
            <a:r>
              <a:rPr lang="en-US" dirty="0" smtClean="0"/>
              <a:t>, </a:t>
            </a:r>
            <a:r>
              <a:rPr lang="en-US" i="1" dirty="0" smtClean="0"/>
              <a:t>26</a:t>
            </a:r>
            <a:r>
              <a:rPr lang="en-US" dirty="0" smtClean="0"/>
              <a:t>(1), pp.170-185.</a:t>
            </a:r>
          </a:p>
          <a:p>
            <a:r>
              <a:rPr lang="en-US" dirty="0" err="1" smtClean="0"/>
              <a:t>Kharroubi</a:t>
            </a:r>
            <a:r>
              <a:rPr lang="en-US" dirty="0" smtClean="0"/>
              <a:t>, D., 2021. Global workforce diversity management: Challenges across the world. In </a:t>
            </a:r>
            <a:r>
              <a:rPr lang="en-US" i="1" dirty="0" smtClean="0"/>
              <a:t>SHS web of conferences</a:t>
            </a:r>
            <a:r>
              <a:rPr lang="en-US" dirty="0" smtClean="0"/>
              <a:t> (Vol. 92, p. 02026). EDP Sciences.</a:t>
            </a:r>
          </a:p>
          <a:p>
            <a:r>
              <a:rPr lang="en-US" dirty="0" err="1" smtClean="0"/>
              <a:t>Mousa</a:t>
            </a:r>
            <a:r>
              <a:rPr lang="en-US" dirty="0" smtClean="0"/>
              <a:t>, M., </a:t>
            </a:r>
            <a:r>
              <a:rPr lang="en-US" dirty="0" err="1" smtClean="0"/>
              <a:t>Massoud</a:t>
            </a:r>
            <a:r>
              <a:rPr lang="en-US" dirty="0" smtClean="0"/>
              <a:t>, H.K. and </a:t>
            </a:r>
            <a:r>
              <a:rPr lang="en-US" dirty="0" err="1" smtClean="0"/>
              <a:t>Ayoubi</a:t>
            </a:r>
            <a:r>
              <a:rPr lang="en-US" dirty="0" smtClean="0"/>
              <a:t>, R.M., 2020. Gender, diversity management perceptions, workplace happiness and </a:t>
            </a:r>
            <a:r>
              <a:rPr lang="en-US" dirty="0" err="1" smtClean="0"/>
              <a:t>organisational</a:t>
            </a:r>
            <a:r>
              <a:rPr lang="en-US" dirty="0" smtClean="0"/>
              <a:t> citizenship </a:t>
            </a:r>
            <a:r>
              <a:rPr lang="en-US" dirty="0" err="1" smtClean="0"/>
              <a:t>behaviour</a:t>
            </a:r>
            <a:r>
              <a:rPr lang="en-US" dirty="0" smtClean="0"/>
              <a:t>. </a:t>
            </a:r>
            <a:r>
              <a:rPr lang="en-US" i="1" dirty="0" smtClean="0"/>
              <a:t>Employee Relations: The International Journal</a:t>
            </a:r>
            <a:r>
              <a:rPr lang="en-US" dirty="0" smtClean="0"/>
              <a:t>, </a:t>
            </a:r>
            <a:r>
              <a:rPr lang="en-US" i="1" dirty="0" smtClean="0"/>
              <a:t>42</a:t>
            </a:r>
            <a:r>
              <a:rPr lang="en-US" dirty="0" smtClean="0"/>
              <a:t>(6), pp.1249-1269.</a:t>
            </a:r>
          </a:p>
          <a:p>
            <a:r>
              <a:rPr lang="en-US" dirty="0" err="1" smtClean="0"/>
              <a:t>Sakdiyakorn</a:t>
            </a:r>
            <a:r>
              <a:rPr lang="en-US" dirty="0" smtClean="0"/>
              <a:t>, M. and </a:t>
            </a:r>
            <a:r>
              <a:rPr lang="en-US" dirty="0" err="1" smtClean="0"/>
              <a:t>Wattanacharoensil</a:t>
            </a:r>
            <a:r>
              <a:rPr lang="en-US" dirty="0" smtClean="0"/>
              <a:t>, W., 2018. Generational diversity in the workplace: A systematic review in the hospitality context. </a:t>
            </a:r>
            <a:r>
              <a:rPr lang="en-US" i="1" dirty="0" smtClean="0"/>
              <a:t>Cornell Hospitality Quarterly</a:t>
            </a:r>
            <a:r>
              <a:rPr lang="en-US" dirty="0" smtClean="0"/>
              <a:t>, </a:t>
            </a:r>
            <a:r>
              <a:rPr lang="en-US" i="1" dirty="0" smtClean="0"/>
              <a:t>59</a:t>
            </a:r>
            <a:r>
              <a:rPr lang="en-US" dirty="0" smtClean="0"/>
              <a:t>(2), pp.135-159.</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srcRect/>
          <a:stretch>
            <a:fillRect/>
          </a:stretch>
        </p:blipFill>
        <p:spPr bwMode="auto">
          <a:xfrm>
            <a:off x="1071538" y="2000240"/>
            <a:ext cx="7786742" cy="3028950"/>
          </a:xfrm>
          <a:prstGeom prst="rect">
            <a:avLst/>
          </a:prstGeom>
          <a:noFill/>
          <a:ln w="9525">
            <a:noFill/>
            <a:miter lim="800000"/>
            <a:headEnd/>
            <a:tailEnd/>
          </a:ln>
          <a:effectLst/>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73</TotalTime>
  <Words>1566</Words>
  <Application>Microsoft Office PowerPoint</Application>
  <PresentationFormat>On-screen Show (4:3)</PresentationFormat>
  <Paragraphs>65</Paragraphs>
  <Slides>8</Slides>
  <Notes>5</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Solstice</vt:lpstr>
      <vt:lpstr>INDIVIDUAL PRESENTATION  </vt:lpstr>
      <vt:lpstr>Contents</vt:lpstr>
      <vt:lpstr>Introduction </vt:lpstr>
      <vt:lpstr>Major Analysis  </vt:lpstr>
      <vt:lpstr>Major Analysis (Contd.)  </vt:lpstr>
      <vt:lpstr>Conclusion </vt:lpstr>
      <vt:lpstr>Reference list </vt:lpstr>
      <vt:lpstr>Slide 8</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PRESENTATION</dc:title>
  <dc:creator>USER</dc:creator>
  <cp:lastModifiedBy>Jyoti sah</cp:lastModifiedBy>
  <cp:revision>14</cp:revision>
  <dcterms:created xsi:type="dcterms:W3CDTF">2022-08-03T17:24:56Z</dcterms:created>
  <dcterms:modified xsi:type="dcterms:W3CDTF">2022-08-03T19:55:46Z</dcterms:modified>
</cp:coreProperties>
</file>