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w=3840&amp;q=75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3"/>
  </p:notesMasterIdLst>
  <p:handoutMasterIdLst>
    <p:handoutMasterId r:id="rId14"/>
  </p:handoutMasterIdLst>
  <p:sldIdLst>
    <p:sldId id="1497" r:id="rId5"/>
    <p:sldId id="1514" r:id="rId6"/>
    <p:sldId id="1519" r:id="rId7"/>
    <p:sldId id="1500" r:id="rId8"/>
    <p:sldId id="1520" r:id="rId9"/>
    <p:sldId id="1517" r:id="rId10"/>
    <p:sldId id="1521" r:id="rId11"/>
    <p:sldId id="152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79" autoAdjust="0"/>
  </p:normalViewPr>
  <p:slideViewPr>
    <p:cSldViewPr snapToGrid="0">
      <p:cViewPr varScale="1">
        <p:scale>
          <a:sx n="57" d="100"/>
          <a:sy n="57" d="100"/>
        </p:scale>
        <p:origin x="101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notesMaster" Target="notesMasters/notesMaster1.xml" /><Relationship Id="rId18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theme" Target="theme/theme1.xml" /><Relationship Id="rId2" Type="http://schemas.openxmlformats.org/officeDocument/2006/relationships/customXml" Target="../customXml/item2.xml" /><Relationship Id="rId16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presProps" Target="presProp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handoutMaster" Target="handoutMasters/handoutMaster1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Car Detailing Spa Ltd is a mobile and appointment-based car detailing business based in Birmingham.</a:t>
            </a:r>
          </a:p>
          <a:p>
            <a:r>
              <a:rPr lang="en-GB" dirty="0"/>
              <a:t>The service offers premium interior and exterior detailing, paint enhancement, and protective treatments.</a:t>
            </a:r>
          </a:p>
          <a:p>
            <a:r>
              <a:rPr lang="en-GB" dirty="0"/>
              <a:t>The business is eco-conscious and community-oriented, using convenient customer-focused service delivery.</a:t>
            </a:r>
          </a:p>
          <a:p>
            <a:r>
              <a:rPr lang="en-GB" dirty="0"/>
              <a:t>Target customers include households, professionals, SMEs, taxi drivers, garages, and used car dealers.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768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989C4-9BF9-1083-E751-37F9E15AE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A4FEBD-6E5E-7FA8-AF39-3196338494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4BC7B1-B840-7C44-9803-2640A80AAC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business will operate as a </a:t>
            </a:r>
            <a:r>
              <a:rPr lang="en-GB" b="1" dirty="0"/>
              <a:t>Private Limited Company</a:t>
            </a:r>
            <a:r>
              <a:rPr lang="en-GB" dirty="0"/>
              <a:t>.</a:t>
            </a:r>
          </a:p>
          <a:p>
            <a:r>
              <a:rPr lang="en-GB" dirty="0"/>
              <a:t>This structure gives the business a separate legal identity and limited liability.</a:t>
            </a:r>
          </a:p>
          <a:p>
            <a:r>
              <a:rPr lang="en-GB" dirty="0"/>
              <a:t>The first-year structure will be lean and cost-effective.</a:t>
            </a:r>
          </a:p>
          <a:p>
            <a:r>
              <a:rPr lang="en-GB" dirty="0"/>
              <a:t>The founder-director will manage operations, quality control, marketing, and customer service, supported by a part-time assistant and outsourced bookkeeping.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9AD2E-7A4F-F886-6E1B-9752A6A2D9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485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Political: company formation is straightforward, but compliance with regulation and environmental rules is important.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Economic: premium services may be affected by cost-of-living pressure, so flexible pricing is useful.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Social: customers value convenience, cleanliness, and professional presentation.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Technological: digital marketing, online reviews, and digital payments support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Environmental: water-efficient methods and biodegradable products strengthen the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Legal: insurance, tax, company records, and health and safety compliance are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 comes from budget hand washes, specialist detailing studios, and mobile </a:t>
            </a:r>
            <a:r>
              <a:rPr lang="en-GB" dirty="0" err="1"/>
              <a:t>valeters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84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 total startup funding required is </a:t>
            </a:r>
            <a:r>
              <a:rPr lang="en-GB" sz="1200" b="1" dirty="0"/>
              <a:t>£8,500</a:t>
            </a:r>
            <a:r>
              <a:rPr lang="en-GB" sz="1200" dirty="0"/>
              <a:t>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Funding will come from </a:t>
            </a:r>
            <a:r>
              <a:rPr lang="en-GB" sz="1200" b="1" dirty="0"/>
              <a:t>£4,500 personal savings</a:t>
            </a:r>
            <a:r>
              <a:rPr lang="en-GB" sz="1200" dirty="0"/>
              <a:t> and </a:t>
            </a:r>
            <a:r>
              <a:rPr lang="en-GB" sz="1200" b="1" dirty="0"/>
              <a:t>£4,000 startup loan</a:t>
            </a:r>
            <a:r>
              <a:rPr lang="en-GB" sz="1200" dirty="0"/>
              <a:t>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The funding will cover equipment, products, branding, insurance, marketing, and contingency costs.</a:t>
            </a:r>
            <a:br>
              <a:rPr lang="en-GB" sz="1200" dirty="0"/>
            </a:br>
            <a:br>
              <a:rPr lang="en-GB" sz="1200" dirty="0"/>
            </a:br>
            <a:r>
              <a:rPr lang="en-GB" sz="1200" dirty="0"/>
              <a:t>The mobile model keeps overheads lower than a fixed-site business.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0880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40F72-067E-F6E5-0CB7-09B2D13DE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7AF1FA-1393-EBE1-9DEB-1AAEA61C35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ED5044-6937-08D4-0661-4E7E7112F8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business has strong local demand in Birmingham and nearby areas.</a:t>
            </a:r>
          </a:p>
          <a:p>
            <a:r>
              <a:rPr lang="en-GB" dirty="0"/>
              <a:t>Eco-friendly positioning and mobile convenience create a clear point of difference.</a:t>
            </a:r>
          </a:p>
          <a:p>
            <a:r>
              <a:rPr lang="en-GB" dirty="0"/>
              <a:t>A lean management structure and controlled startup costs support early stability.</a:t>
            </a:r>
          </a:p>
          <a:p>
            <a:r>
              <a:rPr lang="en-GB" dirty="0"/>
              <a:t>Growth can come from repeat customers, subscriptions, and local partnerships.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95E41-3A10-D8AF-D804-2EEEE10CF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827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301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1.xml" 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Master" Target="../slideMasters/slideMaster1.xml" 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Master" Target="../slideMasters/slideMaster1.xml" 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Master" Target="../slideMasters/slideMaster1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Master" Target="../slideMasters/slideMaster1.xml" 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Master" Target="../slideMasters/slideMaster1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Master" Target="../slideMasters/slideMaster1.xml" 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Master" Target="../slideMasters/slideMaster1.xml" 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Master" Target="../slideMasters/slideMaster1.xml" 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Master" Target="../slideMasters/slideMaster1.xml" 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Master" Target="../slideMasters/slideMaster1.xml" 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Master" Target="../slideMasters/slideMaster1.xml" 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26" Type="http://schemas.openxmlformats.org/officeDocument/2006/relationships/slideLayout" Target="../slideLayouts/slideLayout26.xml" /><Relationship Id="rId39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3.xml" /><Relationship Id="rId21" Type="http://schemas.openxmlformats.org/officeDocument/2006/relationships/slideLayout" Target="../slideLayouts/slideLayout21.xml" /><Relationship Id="rId34" Type="http://schemas.openxmlformats.org/officeDocument/2006/relationships/slideLayout" Target="../slideLayouts/slideLayout34.xml" /><Relationship Id="rId42" Type="http://schemas.openxmlformats.org/officeDocument/2006/relationships/slideLayout" Target="../slideLayouts/slideLayout42.xml" /><Relationship Id="rId47" Type="http://schemas.openxmlformats.org/officeDocument/2006/relationships/slideLayout" Target="../slideLayouts/slideLayout47.xml" /><Relationship Id="rId50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5" Type="http://schemas.openxmlformats.org/officeDocument/2006/relationships/slideLayout" Target="../slideLayouts/slideLayout25.xml" /><Relationship Id="rId33" Type="http://schemas.openxmlformats.org/officeDocument/2006/relationships/slideLayout" Target="../slideLayouts/slideLayout33.xml" /><Relationship Id="rId38" Type="http://schemas.openxmlformats.org/officeDocument/2006/relationships/slideLayout" Target="../slideLayouts/slideLayout38.xml" /><Relationship Id="rId46" Type="http://schemas.openxmlformats.org/officeDocument/2006/relationships/slideLayout" Target="../slideLayouts/slideLayout46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slideLayout" Target="../slideLayouts/slideLayout20.xml" /><Relationship Id="rId29" Type="http://schemas.openxmlformats.org/officeDocument/2006/relationships/slideLayout" Target="../slideLayouts/slideLayout29.xml" /><Relationship Id="rId41" Type="http://schemas.openxmlformats.org/officeDocument/2006/relationships/slideLayout" Target="../slideLayouts/slideLayout41.xml" /><Relationship Id="rId54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24" Type="http://schemas.openxmlformats.org/officeDocument/2006/relationships/slideLayout" Target="../slideLayouts/slideLayout24.xml" /><Relationship Id="rId32" Type="http://schemas.openxmlformats.org/officeDocument/2006/relationships/slideLayout" Target="../slideLayouts/slideLayout32.xml" /><Relationship Id="rId37" Type="http://schemas.openxmlformats.org/officeDocument/2006/relationships/slideLayout" Target="../slideLayouts/slideLayout37.xml" /><Relationship Id="rId40" Type="http://schemas.openxmlformats.org/officeDocument/2006/relationships/slideLayout" Target="../slideLayouts/slideLayout40.xml" /><Relationship Id="rId45" Type="http://schemas.openxmlformats.org/officeDocument/2006/relationships/slideLayout" Target="../slideLayouts/slideLayout45.xml" /><Relationship Id="rId53" Type="http://schemas.openxmlformats.org/officeDocument/2006/relationships/slideLayout" Target="../slideLayouts/slideLayout53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23" Type="http://schemas.openxmlformats.org/officeDocument/2006/relationships/slideLayout" Target="../slideLayouts/slideLayout23.xml" /><Relationship Id="rId28" Type="http://schemas.openxmlformats.org/officeDocument/2006/relationships/slideLayout" Target="../slideLayouts/slideLayout28.xml" /><Relationship Id="rId36" Type="http://schemas.openxmlformats.org/officeDocument/2006/relationships/slideLayout" Target="../slideLayouts/slideLayout36.xml" /><Relationship Id="rId49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10.xml" /><Relationship Id="rId19" Type="http://schemas.openxmlformats.org/officeDocument/2006/relationships/slideLayout" Target="../slideLayouts/slideLayout19.xml" /><Relationship Id="rId31" Type="http://schemas.openxmlformats.org/officeDocument/2006/relationships/slideLayout" Target="../slideLayouts/slideLayout31.xml" /><Relationship Id="rId44" Type="http://schemas.openxmlformats.org/officeDocument/2006/relationships/slideLayout" Target="../slideLayouts/slideLayout44.xml" /><Relationship Id="rId52" Type="http://schemas.openxmlformats.org/officeDocument/2006/relationships/slideLayout" Target="../slideLayouts/slideLayout52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slideLayout" Target="../slideLayouts/slideLayout22.xml" /><Relationship Id="rId27" Type="http://schemas.openxmlformats.org/officeDocument/2006/relationships/slideLayout" Target="../slideLayouts/slideLayout27.xml" /><Relationship Id="rId30" Type="http://schemas.openxmlformats.org/officeDocument/2006/relationships/slideLayout" Target="../slideLayouts/slideLayout30.xml" /><Relationship Id="rId35" Type="http://schemas.openxmlformats.org/officeDocument/2006/relationships/slideLayout" Target="../slideLayouts/slideLayout35.xml" /><Relationship Id="rId43" Type="http://schemas.openxmlformats.org/officeDocument/2006/relationships/slideLayout" Target="../slideLayouts/slideLayout43.xml" /><Relationship Id="rId48" Type="http://schemas.openxmlformats.org/officeDocument/2006/relationships/slideLayout" Target="../slideLayouts/slideLayout48.xml" /><Relationship Id="rId8" Type="http://schemas.openxmlformats.org/officeDocument/2006/relationships/slideLayout" Target="../slideLayouts/slideLayout8.xml" /><Relationship Id="rId51" Type="http://schemas.openxmlformats.org/officeDocument/2006/relationships/slideLayout" Target="../slideLayouts/slideLayout5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7/12/2026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4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&amp;w=3840&amp;q=75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4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3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4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9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288" y="2790778"/>
            <a:ext cx="10079155" cy="256590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b="1" dirty="0"/>
              <a:t>My Car Detailing Spa Ltd</a:t>
            </a:r>
            <a:br>
              <a:rPr lang="en-GB" sz="4900" b="1" dirty="0"/>
            </a:br>
            <a:br>
              <a:rPr lang="en-GB" sz="4900" dirty="0"/>
            </a:br>
            <a:r>
              <a:rPr lang="en-GB" sz="4900" dirty="0"/>
              <a:t>Business Plan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5199676" cy="547908"/>
          </a:xfrm>
        </p:spPr>
        <p:txBody>
          <a:bodyPr>
            <a:noAutofit/>
          </a:bodyPr>
          <a:lstStyle/>
          <a:p>
            <a:r>
              <a:rPr lang="en-US" sz="2400" dirty="0"/>
              <a:t>Presented by: </a:t>
            </a:r>
            <a:r>
              <a:rPr lang="en-GB" sz="2400" dirty="0"/>
              <a:t>Mohammad Yusuf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1386965"/>
          </a:xfrm>
        </p:spPr>
        <p:txBody>
          <a:bodyPr/>
          <a:lstStyle/>
          <a:p>
            <a:pPr algn="ctr"/>
            <a:r>
              <a:rPr lang="en-GB" sz="2400" b="1" dirty="0"/>
              <a:t>Overview of the Business Idea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My Car Detailing Spa Ltd is a mobile and appointment-based car detailing business based in Birmingham.</a:t>
            </a:r>
          </a:p>
          <a:p>
            <a:r>
              <a:rPr lang="en-GB" dirty="0"/>
              <a:t>The service offers premium interior and exterior detailing, paint enhancement, and protective treatments.</a:t>
            </a:r>
          </a:p>
          <a:p>
            <a:r>
              <a:rPr lang="en-GB" dirty="0"/>
              <a:t>The business is eco-conscious and community-oriented, using convenient customer-focused service delivery.</a:t>
            </a:r>
          </a:p>
          <a:p>
            <a:r>
              <a:rPr lang="en-GB" dirty="0"/>
              <a:t>Target customers include households, professionals, SMEs, taxi drivers, garages, and used car dealers.</a:t>
            </a:r>
          </a:p>
          <a:p>
            <a:pPr marL="0" indent="0">
              <a:buNone/>
            </a:pPr>
            <a:r>
              <a:rPr lang="en-GB" dirty="0"/>
              <a:t> (Store My Car, 2025)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72EC8716-91F1-C3E1-C2D5-24ED9B3F4D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1A8D01-7ECF-475C-EC03-F4DDCAB0FC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51"/>
          <a:stretch>
            <a:fillRect/>
          </a:stretch>
        </p:blipFill>
        <p:spPr>
          <a:xfrm>
            <a:off x="5749422" y="1152060"/>
            <a:ext cx="6086539" cy="45538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8D4660-3279-5FA8-298D-F1BF1658BFDB}"/>
              </a:ext>
            </a:extLst>
          </p:cNvPr>
          <p:cNvSpPr txBox="1"/>
          <p:nvPr/>
        </p:nvSpPr>
        <p:spPr>
          <a:xfrm>
            <a:off x="5865540" y="5865541"/>
            <a:ext cx="5765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1: (Theworksautocenter.com, 2022)</a:t>
            </a:r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C9E88-E023-AEB4-3C59-03CB0D12F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031B2-5079-C4CF-D24E-612A3B537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1386965"/>
          </a:xfrm>
        </p:spPr>
        <p:txBody>
          <a:bodyPr/>
          <a:lstStyle/>
          <a:p>
            <a:pPr algn="ctr"/>
            <a:r>
              <a:rPr lang="en-GB" sz="2400" dirty="0"/>
              <a:t>Legal Format &amp; Management Structure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CD4F0-CA81-4515-08DE-40563F4E7D7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business will operate as a </a:t>
            </a:r>
            <a:r>
              <a:rPr lang="en-GB" b="1" dirty="0"/>
              <a:t>Private Limited Company</a:t>
            </a:r>
            <a:r>
              <a:rPr lang="en-GB" dirty="0"/>
              <a:t>.</a:t>
            </a:r>
          </a:p>
          <a:p>
            <a:r>
              <a:rPr lang="en-GB" dirty="0"/>
              <a:t>This structure gives the business a separate legal identity and limited liability.</a:t>
            </a:r>
          </a:p>
          <a:p>
            <a:r>
              <a:rPr lang="en-GB" dirty="0"/>
              <a:t>The first-year structure will be lean and cost-effective.</a:t>
            </a:r>
          </a:p>
          <a:p>
            <a:r>
              <a:rPr lang="en-GB" dirty="0"/>
              <a:t>The founder-director will manage operations, quality control, marketing, and customer service, supported by a part-time assistant and outsourced bookkeeping.</a:t>
            </a:r>
          </a:p>
          <a:p>
            <a:pPr marL="0" indent="0">
              <a:buNone/>
            </a:pPr>
            <a:r>
              <a:rPr lang="en-GB" dirty="0"/>
              <a:t>(Campion, 2025)</a:t>
            </a:r>
          </a:p>
          <a:p>
            <a:endParaRPr lang="en-GB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A8AC5A-11D0-369F-98C8-71A275D1256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guide to UK business structures and how to choose one">
            <a:extLst>
              <a:ext uri="{FF2B5EF4-FFF2-40B4-BE49-F238E27FC236}">
                <a16:creationId xmlns:a16="http://schemas.microsoft.com/office/drawing/2014/main" id="{45822796-06BD-22B8-6AD4-F93AAFD65F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529" r="-23363"/>
          <a:stretch>
            <a:fillRect/>
          </a:stretch>
        </p:blipFill>
        <p:spPr>
          <a:xfrm>
            <a:off x="5749422" y="543226"/>
            <a:ext cx="7996045" cy="57763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F5522-7CAC-35DE-B954-26D0D289D086}"/>
              </a:ext>
            </a:extLst>
          </p:cNvPr>
          <p:cNvSpPr txBox="1"/>
          <p:nvPr/>
        </p:nvSpPr>
        <p:spPr>
          <a:xfrm>
            <a:off x="7896463" y="5950697"/>
            <a:ext cx="4295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2: (Campion,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837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34176"/>
            <a:ext cx="10505118" cy="1304692"/>
          </a:xfrm>
        </p:spPr>
        <p:txBody>
          <a:bodyPr>
            <a:normAutofit/>
          </a:bodyPr>
          <a:lstStyle/>
          <a:p>
            <a:r>
              <a:rPr lang="en-GB" dirty="0"/>
              <a:t>PESTEL Analysis &amp; </a:t>
            </a:r>
            <a:br>
              <a:rPr lang="en-GB" dirty="0"/>
            </a:br>
            <a:r>
              <a:rPr lang="en-GB" dirty="0"/>
              <a:t>Competition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1538868"/>
            <a:ext cx="5483353" cy="5084956"/>
          </a:xfrm>
        </p:spPr>
        <p:txBody>
          <a:bodyPr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Political: company formation is straightforward, but compliance with regulation and environmental rules is important.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Economic: premium services may be affected by cost-of-living pressure, so flexible pricing is useful.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Social: customers value convenience, cleanliness, and professional presentation.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Technological: digital marketing, online reviews, and digital payments support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Environmental: water-efficient methods and biodegradable products strengthen the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Legal: insurance, tax, company records, and health and safety compliance are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 comes from budget hand washes, specialist detailing studios, and mobile </a:t>
            </a:r>
            <a:r>
              <a:rPr lang="en-GB" dirty="0" err="1"/>
              <a:t>valeters</a:t>
            </a:r>
            <a:r>
              <a:rPr lang="en-GB" dirty="0"/>
              <a:t>.</a:t>
            </a:r>
          </a:p>
          <a:p>
            <a:r>
              <a:rPr lang="en-GB" dirty="0"/>
              <a:t>(CIPD, 2025)</a:t>
            </a:r>
          </a:p>
        </p:txBody>
      </p:sp>
      <p:pic>
        <p:nvPicPr>
          <p:cNvPr id="8" name="Picture 7" descr="SpringWorks - Le co-pilote de votre stratégie">
            <a:extLst>
              <a:ext uri="{FF2B5EF4-FFF2-40B4-BE49-F238E27FC236}">
                <a16:creationId xmlns:a16="http://schemas.microsoft.com/office/drawing/2014/main" id="{FEB44AF9-D3FA-72A6-088E-C37DC45FD9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5639" y="881725"/>
            <a:ext cx="5300546" cy="5300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5D5149-BEA4-11C3-70E2-5821E479AE51}"/>
              </a:ext>
            </a:extLst>
          </p:cNvPr>
          <p:cNvSpPr txBox="1"/>
          <p:nvPr/>
        </p:nvSpPr>
        <p:spPr>
          <a:xfrm>
            <a:off x="6356195" y="6182271"/>
            <a:ext cx="4516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3: (</a:t>
            </a:r>
            <a:r>
              <a:rPr lang="en-GB" dirty="0" err="1"/>
              <a:t>SpringWorks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87A13-942C-72A0-D5C1-DCB7C2DA0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990" y="1583473"/>
            <a:ext cx="11285034" cy="3925229"/>
          </a:xfrm>
        </p:spPr>
        <p:txBody>
          <a:bodyPr/>
          <a:lstStyle/>
          <a:p>
            <a:r>
              <a:rPr lang="en-GB" sz="2400" dirty="0"/>
              <a:t>The total startup funding required is </a:t>
            </a:r>
            <a:r>
              <a:rPr lang="en-GB" sz="2400" b="1" dirty="0"/>
              <a:t>£8,500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Funding will come from </a:t>
            </a:r>
            <a:r>
              <a:rPr lang="en-GB" sz="2400" b="1" dirty="0"/>
              <a:t>£4,500 personal savings</a:t>
            </a:r>
            <a:r>
              <a:rPr lang="en-GB" sz="2400" dirty="0"/>
              <a:t> and </a:t>
            </a:r>
            <a:r>
              <a:rPr lang="en-GB" sz="2400" b="1" dirty="0"/>
              <a:t>£4,000 startup loan</a:t>
            </a:r>
            <a:r>
              <a:rPr lang="en-GB" sz="2400" dirty="0"/>
              <a:t>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 funding will cover equipment, products, branding, insurance, marketing, and contingency costs.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 mobile model keeps overheads lower than a fixed-site business.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37A833-1B91-B31E-9CE5-0A9221FE45E7}"/>
              </a:ext>
            </a:extLst>
          </p:cNvPr>
          <p:cNvSpPr txBox="1"/>
          <p:nvPr/>
        </p:nvSpPr>
        <p:spPr>
          <a:xfrm>
            <a:off x="814039" y="613317"/>
            <a:ext cx="9545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Funding and First-Month Expenses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38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 sz="2800" dirty="0"/>
              <a:t>Table of Estimated First-Month Startup Expenses</a:t>
            </a:r>
            <a:endParaRPr lang="en-US" sz="2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CE8333-D73B-0C80-E380-4C79BCD20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06570"/>
              </p:ext>
            </p:extLst>
          </p:nvPr>
        </p:nvGraphicFramePr>
        <p:xfrm>
          <a:off x="2219092" y="2240149"/>
          <a:ext cx="8731406" cy="3611652"/>
        </p:xfrm>
        <a:graphic>
          <a:graphicData uri="http://schemas.openxmlformats.org/drawingml/2006/table">
            <a:tbl>
              <a:tblPr/>
              <a:tblGrid>
                <a:gridCol w="4365703">
                  <a:extLst>
                    <a:ext uri="{9D8B030D-6E8A-4147-A177-3AD203B41FA5}">
                      <a16:colId xmlns:a16="http://schemas.microsoft.com/office/drawing/2014/main" val="3800604262"/>
                    </a:ext>
                  </a:extLst>
                </a:gridCol>
                <a:gridCol w="4365703">
                  <a:extLst>
                    <a:ext uri="{9D8B030D-6E8A-4147-A177-3AD203B41FA5}">
                      <a16:colId xmlns:a16="http://schemas.microsoft.com/office/drawing/2014/main" val="1563206258"/>
                    </a:ext>
                  </a:extLst>
                </a:gridCol>
              </a:tblGrid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Expense item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Estimated cost (£)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3698012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Pressure washer, vacuum, extractor, hoses, buckets, tools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2,000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6766011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Cleaning chemicals, cloths, brushes, PPE and stock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1,000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777078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Vehicle deposit or initial adaptation including logo/branding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1,600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6197098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Insurance: public liability, tools, business vehicle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650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4155449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Website setup, domain and business email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795272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Startup marketing, leaflets, QR cards, social media ads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082219"/>
                  </a:ext>
                </a:extLst>
              </a:tr>
              <a:tr h="38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Companies House registration and administration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150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3935177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Fuel and travel costs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400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2376995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Accountant setup and bookkeeping software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300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4462797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Contingency reserve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1,500</a:t>
                      </a:r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9002312"/>
                  </a:ext>
                </a:extLst>
              </a:tr>
              <a:tr h="2171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/>
                        <a:t>Total</a:t>
                      </a:r>
                      <a:endParaRPr lang="en-GB" sz="1100"/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8,500</a:t>
                      </a:r>
                      <a:endParaRPr lang="en-GB" sz="1100" dirty="0"/>
                    </a:p>
                  </a:txBody>
                  <a:tcPr marL="54288" marR="54288" marT="27144" marB="2714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3504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3204E0-965A-1AFD-0CD2-69D2205F8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C5965-794C-7DD1-F397-D712D2FC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3522893" cy="564659"/>
          </a:xfrm>
        </p:spPr>
        <p:txBody>
          <a:bodyPr/>
          <a:lstStyle/>
          <a:p>
            <a:pPr algn="ctr"/>
            <a:r>
              <a:rPr lang="en-GB" sz="2400" b="1" dirty="0"/>
              <a:t>Conclusion </a:t>
            </a:r>
            <a:br>
              <a:rPr lang="en-GB" sz="2400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9A432-43E5-0D84-2094-7E2E46B9617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>
            <a:normAutofit/>
          </a:bodyPr>
          <a:lstStyle/>
          <a:p>
            <a:r>
              <a:rPr lang="en-GB" dirty="0"/>
              <a:t>The business has strong local demand in Birmingham and nearby areas.</a:t>
            </a:r>
          </a:p>
          <a:p>
            <a:r>
              <a:rPr lang="en-GB" dirty="0"/>
              <a:t>Eco-friendly positioning and mobile convenience create a clear point of difference.</a:t>
            </a:r>
          </a:p>
          <a:p>
            <a:r>
              <a:rPr lang="en-GB" dirty="0"/>
              <a:t>A lean management structure and controlled startup costs support early stability.</a:t>
            </a:r>
          </a:p>
          <a:p>
            <a:r>
              <a:rPr lang="en-GB" dirty="0"/>
              <a:t>Growth can come from repeat customers, subscriptions, and local partnerships.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059AA0-F900-0459-FA0B-EE0BA75072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ar Detailing for Dummies - 11 Step Guide">
            <a:extLst>
              <a:ext uri="{FF2B5EF4-FFF2-40B4-BE49-F238E27FC236}">
                <a16:creationId xmlns:a16="http://schemas.microsoft.com/office/drawing/2014/main" id="{812C2C29-DA47-C956-5315-875C0DF58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446" y="435363"/>
            <a:ext cx="4508811" cy="56360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04D053-3B1D-CEB7-2749-F01C6C406E12}"/>
              </a:ext>
            </a:extLst>
          </p:cNvPr>
          <p:cNvSpPr txBox="1"/>
          <p:nvPr/>
        </p:nvSpPr>
        <p:spPr>
          <a:xfrm>
            <a:off x="5801709" y="6215669"/>
            <a:ext cx="2776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4: (Malik, 2024)</a:t>
            </a:r>
          </a:p>
        </p:txBody>
      </p:sp>
    </p:spTree>
    <p:extLst>
      <p:ext uri="{BB962C8B-B14F-4D97-AF65-F5344CB8AC3E}">
        <p14:creationId xmlns:p14="http://schemas.microsoft.com/office/powerpoint/2010/main" val="3485726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7B4B6-B621-4E25-7171-0AF73CF8AF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6750" y="1012904"/>
            <a:ext cx="9145991" cy="436755"/>
          </a:xfrm>
        </p:spPr>
        <p:txBody>
          <a:bodyPr/>
          <a:lstStyle/>
          <a:p>
            <a:r>
              <a:rPr lang="en-GB" sz="2800" dirty="0"/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A80A0F-AB99-BD10-3787-736664C50701}"/>
              </a:ext>
            </a:extLst>
          </p:cNvPr>
          <p:cNvSpPr txBox="1"/>
          <p:nvPr/>
        </p:nvSpPr>
        <p:spPr>
          <a:xfrm>
            <a:off x="602166" y="1761893"/>
            <a:ext cx="1115121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Campion, N. (2025). </a:t>
            </a:r>
            <a:r>
              <a:rPr lang="en-GB" sz="1400" i="1" dirty="0">
                <a:solidFill>
                  <a:schemeClr val="bg1"/>
                </a:solidFill>
              </a:rPr>
              <a:t>A guide to UK business structures and how to choose one</a:t>
            </a:r>
            <a:r>
              <a:rPr lang="en-GB" sz="1400" dirty="0">
                <a:solidFill>
                  <a:schemeClr val="bg1"/>
                </a:solidFill>
              </a:rPr>
              <a:t>. [online] 1st Formations. Available at: https://www.1stformations.co.uk/resources/uk-business-structures/ [Accessed 12 July 2026].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CIPD (2025). </a:t>
            </a:r>
            <a:r>
              <a:rPr lang="en-GB" sz="1400" i="1" dirty="0">
                <a:solidFill>
                  <a:schemeClr val="bg1"/>
                </a:solidFill>
              </a:rPr>
              <a:t>PESTLE Analysis</a:t>
            </a:r>
            <a:r>
              <a:rPr lang="en-GB" sz="1400" dirty="0">
                <a:solidFill>
                  <a:schemeClr val="bg1"/>
                </a:solidFill>
              </a:rPr>
              <a:t>. [online] CIPD. Available at: https://www.cipd.org/uk/knowledge/factsheets/pestle-analysis-factsheet/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Malik, A. (2024). </a:t>
            </a:r>
            <a:r>
              <a:rPr lang="en-GB" sz="1400" i="1" dirty="0">
                <a:solidFill>
                  <a:schemeClr val="bg1"/>
                </a:solidFill>
              </a:rPr>
              <a:t>How to detail your own car at home - a beginner’s guide to the basics</a:t>
            </a:r>
            <a:r>
              <a:rPr lang="en-GB" sz="1400" dirty="0">
                <a:solidFill>
                  <a:schemeClr val="bg1"/>
                </a:solidFill>
              </a:rPr>
              <a:t>. [online] My Car Cleaning. Available at: https://www.mycarcleaning.co.uk/blogs/news/car-detailing-for-dummies-11-step-guide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 err="1">
                <a:solidFill>
                  <a:schemeClr val="bg1"/>
                </a:solidFill>
              </a:rPr>
              <a:t>SpringWorks</a:t>
            </a:r>
            <a:r>
              <a:rPr lang="en-GB" sz="1400" dirty="0">
                <a:solidFill>
                  <a:schemeClr val="bg1"/>
                </a:solidFill>
              </a:rPr>
              <a:t> (2021). </a:t>
            </a:r>
            <a:r>
              <a:rPr lang="en-GB" sz="1400" i="1" dirty="0">
                <a:solidFill>
                  <a:schemeClr val="bg1"/>
                </a:solidFill>
              </a:rPr>
              <a:t>How to conduct an effective PESTEL Analysis?</a:t>
            </a:r>
            <a:r>
              <a:rPr lang="en-GB" sz="1400" dirty="0">
                <a:solidFill>
                  <a:schemeClr val="bg1"/>
                </a:solidFill>
              </a:rPr>
              <a:t> [online] </a:t>
            </a:r>
            <a:r>
              <a:rPr lang="en-GB" sz="1400" dirty="0" err="1">
                <a:solidFill>
                  <a:schemeClr val="bg1"/>
                </a:solidFill>
              </a:rPr>
              <a:t>SpringWorks</a:t>
            </a:r>
            <a:r>
              <a:rPr lang="en-GB" sz="1400" dirty="0">
                <a:solidFill>
                  <a:schemeClr val="bg1"/>
                </a:solidFill>
              </a:rPr>
              <a:t>. Available at: https://springworks.ch/en/pestel-analysis/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Store My Car. (2025). </a:t>
            </a:r>
            <a:r>
              <a:rPr lang="en-GB" sz="1400" i="1" dirty="0">
                <a:solidFill>
                  <a:schemeClr val="bg1"/>
                </a:solidFill>
              </a:rPr>
              <a:t>Store My Car | Car Detailing in Sutton Coldfield, Birmingham</a:t>
            </a:r>
            <a:r>
              <a:rPr lang="en-GB" sz="1400" dirty="0">
                <a:solidFill>
                  <a:schemeClr val="bg1"/>
                </a:solidFill>
              </a:rPr>
              <a:t>. [online] Available at: https://store-my-car.co.uk/premium-car-detailing/ [Accessed 12 July 2026].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Theworksautocenter.com. (2022). </a:t>
            </a:r>
            <a:r>
              <a:rPr lang="en-GB" sz="1400" i="1" dirty="0">
                <a:solidFill>
                  <a:schemeClr val="bg1"/>
                </a:solidFill>
              </a:rPr>
              <a:t>\r\n \n 7 Essential Steps for Professional Car Detailing\n \r\n</a:t>
            </a:r>
            <a:r>
              <a:rPr lang="en-GB" sz="1400" dirty="0">
                <a:solidFill>
                  <a:schemeClr val="bg1"/>
                </a:solidFill>
              </a:rPr>
              <a:t>. [online] Available at: https://www.theworksautocenter.com/7-tips-to-giving-your-car-a-professional-detailing [Accessed 12 July 2026].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34401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{2D40E147-FD9B-419E-B98B-772600E7639E}f4c2fa09-5552-4190-875c-1979579583e2-TFc553d604-a3b6-4c52-b2ed-3a769335c0fd_win32</Template>
  <TotalTime>42</TotalTime>
  <Words>1123</Words>
  <Application>Microsoft Office PowerPoint</Application>
  <PresentationFormat>Widescreen</PresentationFormat>
  <Paragraphs>99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Gradient Circle</vt:lpstr>
      <vt:lpstr> My Car Detailing Spa Ltd  Business Plan Presentation</vt:lpstr>
      <vt:lpstr>Overview of the Business Idea </vt:lpstr>
      <vt:lpstr>Legal Format &amp; Management Structure </vt:lpstr>
      <vt:lpstr>PESTEL Analysis &amp;  Competition</vt:lpstr>
      <vt:lpstr>The total startup funding required is £8,500.  Funding will come from £4,500 personal savings and £4,000 startup loan.  The funding will cover equipment, products, branding, insurance, marketing, and contingency costs.  The mobile model keeps overheads lower than a fixed-site business. </vt:lpstr>
      <vt:lpstr>Table of Estimated First-Month Startup Expenses</vt:lpstr>
      <vt:lpstr>Conclusion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My Car Detailing Spa Ltd  Business Plan Presentation</dc:title>
  <dc:creator>naazim qureshi</dc:creator>
  <cp:lastModifiedBy>447584847024</cp:lastModifiedBy>
  <cp:revision>2</cp:revision>
  <dcterms:created xsi:type="dcterms:W3CDTF">2026-07-12T18:43:14Z</dcterms:created>
  <dcterms:modified xsi:type="dcterms:W3CDTF">2026-07-12T19:56:27Z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