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46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6" d="100"/>
          <a:sy n="46" d="100"/>
        </p:scale>
        <p:origin x="60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/>
          </a:bodyPr>
          <a:lstStyle/>
          <a:p>
            <a:r>
              <a:rPr lang="en-US" sz="8000" dirty="0"/>
              <a:t>Location, Location, Location.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Green exercise: Does environment really matter? A comparative study on mood and exertion whilst circuit training indoors and outside. 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8985" y="304933"/>
            <a:ext cx="10058400" cy="1295135"/>
          </a:xfrm>
        </p:spPr>
        <p:txBody>
          <a:bodyPr anchor="ctr">
            <a:normAutofit fontScale="90000"/>
          </a:bodyPr>
          <a:lstStyle/>
          <a:p>
            <a:r>
              <a:rPr lang="en-GB" sz="2700" b="1" u="sng" dirty="0"/>
              <a:t>Aim: </a:t>
            </a:r>
            <a:br>
              <a:rPr lang="en-GB" sz="2700" dirty="0"/>
            </a:br>
            <a:r>
              <a:rPr lang="en-GB" sz="2700" dirty="0"/>
              <a:t> To compare the relative rates of exertion and mood state in indoor    </a:t>
            </a:r>
            <a:br>
              <a:rPr lang="en-GB" sz="2700" dirty="0"/>
            </a:br>
            <a:r>
              <a:rPr lang="en-GB" sz="2700" dirty="0"/>
              <a:t> and outdoor environments. </a:t>
            </a:r>
            <a:br>
              <a:rPr lang="en-GB" sz="2000" dirty="0"/>
            </a:br>
            <a:r>
              <a:rPr lang="en-GB" sz="2000" dirty="0"/>
              <a:t> </a:t>
            </a:r>
            <a:br>
              <a:rPr lang="en-GB" sz="2000" dirty="0"/>
            </a:br>
            <a:endParaRPr lang="en-US" sz="2000" i="1" dirty="0">
              <a:solidFill>
                <a:srgbClr val="FFFFFF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FA9AE8-A198-47B4-B229-04BED3447AD7}"/>
              </a:ext>
            </a:extLst>
          </p:cNvPr>
          <p:cNvSpPr txBox="1"/>
          <p:nvPr/>
        </p:nvSpPr>
        <p:spPr>
          <a:xfrm>
            <a:off x="818985" y="1479139"/>
            <a:ext cx="10058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+mj-lt"/>
              </a:rPr>
              <a:t>Objectives: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To compare the physiological responses of participants whilst     </a:t>
            </a:r>
          </a:p>
          <a:p>
            <a:r>
              <a:rPr lang="en-GB" sz="2400" dirty="0">
                <a:latin typeface="+mj-lt"/>
              </a:rPr>
              <a:t>    exercising indoors and outdoors.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To compare the environmental influence on the perceived </a:t>
            </a:r>
          </a:p>
          <a:p>
            <a:r>
              <a:rPr lang="en-GB" sz="2400" dirty="0">
                <a:latin typeface="+mj-lt"/>
              </a:rPr>
              <a:t>   difficulty of exercise.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To compare the environmental influence on mood state.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To evaluate the association between heart rate (HR) and rate of </a:t>
            </a:r>
          </a:p>
          <a:p>
            <a:r>
              <a:rPr lang="en-GB" sz="2400" dirty="0">
                <a:latin typeface="+mj-lt"/>
              </a:rPr>
              <a:t>    perceived exertion (RPE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1714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286" y="4590"/>
            <a:ext cx="3753015" cy="1171537"/>
          </a:xfrm>
        </p:spPr>
        <p:txBody>
          <a:bodyPr anchor="ctr">
            <a:normAutofit/>
          </a:bodyPr>
          <a:lstStyle/>
          <a:p>
            <a:r>
              <a:rPr lang="en-GB" sz="2400" b="1" u="sng" dirty="0"/>
              <a:t>Supporting Literature:</a:t>
            </a:r>
            <a:br>
              <a:rPr lang="en-GB" sz="2000" dirty="0"/>
            </a:br>
            <a:r>
              <a:rPr lang="en-GB" sz="2000" dirty="0"/>
              <a:t> </a:t>
            </a:r>
            <a:br>
              <a:rPr lang="en-GB" sz="2000" dirty="0"/>
            </a:br>
            <a:endParaRPr lang="en-US" sz="2000" i="1" dirty="0">
              <a:solidFill>
                <a:srgbClr val="FFFFFF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A0E24F1-4BE5-4EB0-A679-0B49EC337C62}"/>
              </a:ext>
            </a:extLst>
          </p:cNvPr>
          <p:cNvSpPr/>
          <p:nvPr/>
        </p:nvSpPr>
        <p:spPr>
          <a:xfrm>
            <a:off x="168300" y="1671903"/>
            <a:ext cx="11628779" cy="10745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Green exercise (Pretty et al., 2005)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Blue exercise (</a:t>
            </a:r>
            <a:r>
              <a:rPr lang="en-GB" sz="1600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Depledge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Bird, 2009)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Biophilia (Wilson, 1984)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4EC5AE1-9741-4B5A-96DA-114E50CF1D09}"/>
              </a:ext>
            </a:extLst>
          </p:cNvPr>
          <p:cNvSpPr/>
          <p:nvPr/>
        </p:nvSpPr>
        <p:spPr>
          <a:xfrm>
            <a:off x="168300" y="676007"/>
            <a:ext cx="11798413" cy="86177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World Health Organisation (WHO) guidelines recommend 150 minutes of moderate intensity or 75 minutes of vigorous intensity (or a combination of both) together with </a:t>
            </a:r>
            <a:r>
              <a:rPr lang="en-GB" sz="1600" dirty="0"/>
              <a:t>muscle strengthening exercises or activities twice a week 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(WHO 2018). </a:t>
            </a:r>
            <a:endParaRPr lang="en-GB" sz="1600" dirty="0"/>
          </a:p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05E90A-06FB-4C47-B339-480FD717A123}"/>
              </a:ext>
            </a:extLst>
          </p:cNvPr>
          <p:cNvSpPr/>
          <p:nvPr/>
        </p:nvSpPr>
        <p:spPr>
          <a:xfrm>
            <a:off x="168299" y="5364835"/>
            <a:ext cx="11628780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Circuit based exercise combines aerobic exercise with multi-joint resistance training 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</a:rPr>
              <a:t>Contrò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 et al.,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Exercises vary, are of short duration and sessions rarely follow the same format from week to week.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Drop out rates of 50% within six months of commencing an exercise regime (Moore, Moore and Murphy, 2011)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Why? Lack of time, Lack of motivation, No workout partner. </a:t>
            </a:r>
            <a:endParaRPr lang="en-GB" sz="16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9755E0D-6552-4EB6-8253-253FD3ED68E3}"/>
              </a:ext>
            </a:extLst>
          </p:cNvPr>
          <p:cNvSpPr/>
          <p:nvPr/>
        </p:nvSpPr>
        <p:spPr>
          <a:xfrm>
            <a:off x="168299" y="2927858"/>
            <a:ext cx="11628780" cy="22310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Green environments lead to psychological feelings of calm, peace and mindfulness (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Brymer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Davies, 2014).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Stress recovery is possible following exposure to nature and physiological measures are reduced following such exposure (Ulrich 1981, 1984, 1991)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 spent in forest environments reduce endocrine stress markers: Urinary adrenaline and noradrenaline, blood cortisol and salivary cortisol (Li et al., 2011; Park et al., 2010 and Mao et al., 2012).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 spent in nature promoted involuntary attention, giving respite from what Kaplan (1995) describes as directed attention fatigue (Rogerson and Barton 2015).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6781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680" y="2133865"/>
            <a:ext cx="11373016" cy="1295135"/>
          </a:xfrm>
        </p:spPr>
        <p:txBody>
          <a:bodyPr anchor="ctr">
            <a:normAutofit fontScale="90000"/>
          </a:bodyPr>
          <a:lstStyle/>
          <a:p>
            <a:br>
              <a:rPr lang="en-GB" sz="3100" dirty="0">
                <a:solidFill>
                  <a:schemeClr val="tx1"/>
                </a:solidFill>
              </a:rPr>
            </a:br>
            <a:r>
              <a:rPr lang="en-GB" sz="2700" b="1" u="sng" dirty="0">
                <a:solidFill>
                  <a:schemeClr val="tx1"/>
                </a:solidFill>
              </a:rPr>
              <a:t>Methods</a:t>
            </a:r>
            <a:br>
              <a:rPr lang="en-GB" sz="3100" dirty="0">
                <a:solidFill>
                  <a:schemeClr val="tx1"/>
                </a:solidFill>
              </a:rPr>
            </a:br>
            <a:br>
              <a:rPr lang="en-GB" sz="3100" dirty="0">
                <a:solidFill>
                  <a:schemeClr val="tx1"/>
                </a:solidFill>
              </a:rPr>
            </a:br>
            <a:r>
              <a:rPr lang="en-GB" sz="3100" dirty="0">
                <a:solidFill>
                  <a:schemeClr val="tx1"/>
                </a:solidFill>
              </a:rPr>
              <a:t>* </a:t>
            </a:r>
            <a:r>
              <a:rPr lang="en-GB" sz="2700" dirty="0">
                <a:solidFill>
                  <a:schemeClr val="tx1"/>
                </a:solidFill>
              </a:rPr>
              <a:t>A quantitative approach adopted.</a:t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* Twelve participants recruited.</a:t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* Repeated measures design. </a:t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* Three circuit classes – Indoors, Beach, Park. </a:t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* BRUMS (Terry et al.,1999; Terry, Lane and Fogarty,  </a:t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  2003) mood scale inventory completed prior to each class. </a:t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* HR monitored throughout via Polar Team Pro® hardware and software.</a:t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* RPE assessed via the Borg scale at regular intervals.</a:t>
            </a:r>
            <a:br>
              <a:rPr lang="en-GB" sz="2700" dirty="0"/>
            </a:br>
            <a:br>
              <a:rPr lang="en-GB" sz="2000" dirty="0"/>
            </a:br>
            <a:br>
              <a:rPr lang="en-GB" sz="2000" dirty="0"/>
            </a:br>
            <a:endParaRPr lang="en-US" sz="2000" i="1" dirty="0">
              <a:solidFill>
                <a:srgbClr val="FFFFFF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94265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8985" y="304933"/>
            <a:ext cx="10058400" cy="1295135"/>
          </a:xfrm>
        </p:spPr>
        <p:txBody>
          <a:bodyPr anchor="ctr">
            <a:normAutofit/>
          </a:bodyPr>
          <a:lstStyle/>
          <a:p>
            <a:br>
              <a:rPr lang="en-GB" sz="2000" dirty="0"/>
            </a:br>
            <a:r>
              <a:rPr lang="en-GB" sz="2000" dirty="0"/>
              <a:t> </a:t>
            </a:r>
            <a:br>
              <a:rPr lang="en-GB" sz="2000" dirty="0"/>
            </a:br>
            <a:endParaRPr lang="en-US" sz="2000" i="1" dirty="0">
              <a:solidFill>
                <a:srgbClr val="FFFFFF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3C2DBAE-2F67-43A4-8DDF-541B6685CFDD}"/>
              </a:ext>
            </a:extLst>
          </p:cNvPr>
          <p:cNvSpPr/>
          <p:nvPr/>
        </p:nvSpPr>
        <p:spPr>
          <a:xfrm>
            <a:off x="251791" y="304933"/>
            <a:ext cx="11396870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latin typeface="+mj-lt"/>
              </a:rPr>
              <a:t>Circuit Training Session</a:t>
            </a:r>
            <a:endParaRPr lang="en-GB" dirty="0">
              <a:latin typeface="+mj-lt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10-minute warm-up following the RAMP protocol (</a:t>
            </a:r>
            <a:r>
              <a:rPr lang="en-GB" sz="2000" dirty="0" err="1">
                <a:latin typeface="+mj-lt"/>
              </a:rPr>
              <a:t>Baechle</a:t>
            </a:r>
            <a:r>
              <a:rPr lang="en-GB" sz="2000" dirty="0">
                <a:latin typeface="+mj-lt"/>
              </a:rPr>
              <a:t>, 2016). HR and RPE recorded immediately on completion of the warm-up.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Participants will be split randomly into four groups of three.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One person -body weight exercises, one cardiovascular exercise, one resting.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Each bout - one minute, each group performing the sets three times totalling 9 minutes per set.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All participants will have a minute to move onto the next ‘station’ of exercises.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There will be four ‘stations’ in total, equalling 40 minutes of circuit training.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Participants’ HR and RPE recorded at the end of each bout of exercise.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 cool-down, 10-minute, self-selected pace jog and dynamic stretching session conducted at the end of the circuit training session.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BRUMS (Terry et al.,1999; Terry, Lane and Fogarty, 2003) scale completed prior to and at the end of the 60 minute session. </a:t>
            </a:r>
          </a:p>
        </p:txBody>
      </p:sp>
    </p:spTree>
    <p:extLst>
      <p:ext uri="{BB962C8B-B14F-4D97-AF65-F5344CB8AC3E}">
        <p14:creationId xmlns:p14="http://schemas.microsoft.com/office/powerpoint/2010/main" val="3896453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5975" y="1905000"/>
            <a:ext cx="11015207" cy="1295135"/>
          </a:xfrm>
        </p:spPr>
        <p:txBody>
          <a:bodyPr anchor="ctr">
            <a:normAutofit fontScale="90000"/>
          </a:bodyPr>
          <a:lstStyle/>
          <a:p>
            <a:r>
              <a:rPr lang="en-GB" sz="2700" b="1" u="sng" dirty="0"/>
              <a:t>Data Analysis:</a:t>
            </a:r>
            <a:br>
              <a:rPr lang="en-GB" sz="2400" b="1" u="sng" dirty="0"/>
            </a:br>
            <a:br>
              <a:rPr lang="en-GB" sz="2000" b="1" u="sng" dirty="0"/>
            </a:br>
            <a:r>
              <a:rPr lang="en-GB" sz="2000" dirty="0"/>
              <a:t>* </a:t>
            </a:r>
            <a:r>
              <a:rPr lang="en-GB" sz="2700" dirty="0"/>
              <a:t>Data will be recorded in Microsoft® Excel and analysed using IBM® </a:t>
            </a:r>
            <a:br>
              <a:rPr lang="en-GB" sz="2700" dirty="0"/>
            </a:br>
            <a:r>
              <a:rPr lang="en-GB" sz="2700" dirty="0"/>
              <a:t>  SPSS v26 software. </a:t>
            </a:r>
            <a:br>
              <a:rPr lang="en-GB" sz="2700" dirty="0"/>
            </a:br>
            <a:r>
              <a:rPr lang="en-GB" sz="2700" dirty="0"/>
              <a:t>* The impact of environment on HR, RPE and dimensions of mood  </a:t>
            </a:r>
            <a:br>
              <a:rPr lang="en-GB" sz="2700" dirty="0"/>
            </a:br>
            <a:r>
              <a:rPr lang="en-GB" sz="2700" dirty="0"/>
              <a:t>  state will be analysed using repeated measures with post hoc   </a:t>
            </a:r>
            <a:br>
              <a:rPr lang="en-GB" sz="2700" dirty="0"/>
            </a:br>
            <a:r>
              <a:rPr lang="en-GB" sz="2700" dirty="0"/>
              <a:t>  Tukey analysis with alpha values set at p&lt;0.05.</a:t>
            </a:r>
            <a:br>
              <a:rPr lang="en-GB" sz="2700" dirty="0"/>
            </a:br>
            <a:r>
              <a:rPr lang="en-GB" sz="2700" dirty="0"/>
              <a:t>* Associations between HR, RPE and mood state for each environment will  </a:t>
            </a:r>
            <a:br>
              <a:rPr lang="en-GB" sz="2700" dirty="0"/>
            </a:br>
            <a:r>
              <a:rPr lang="en-GB" sz="2700" dirty="0"/>
              <a:t>  be evaluated using a Pearson’s moment correlation.</a:t>
            </a:r>
            <a:br>
              <a:rPr lang="en-GB" sz="2700" dirty="0"/>
            </a:br>
            <a:r>
              <a:rPr lang="en-GB" sz="2700" dirty="0"/>
              <a:t>* All significance values and confidence intervals will be set at  </a:t>
            </a:r>
            <a:br>
              <a:rPr lang="en-GB" sz="2700" dirty="0"/>
            </a:br>
            <a:r>
              <a:rPr lang="en-GB" sz="2700" dirty="0"/>
              <a:t>  P&lt;0.05. </a:t>
            </a:r>
            <a:endParaRPr lang="en-US" sz="2700" i="1" dirty="0">
              <a:solidFill>
                <a:srgbClr val="FFFFFF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60012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8985" y="304933"/>
            <a:ext cx="10058400" cy="1295135"/>
          </a:xfrm>
        </p:spPr>
        <p:txBody>
          <a:bodyPr anchor="ctr">
            <a:normAutofit/>
          </a:bodyPr>
          <a:lstStyle/>
          <a:p>
            <a:r>
              <a:rPr lang="en-GB" sz="2400" b="1" u="sng" dirty="0"/>
              <a:t>Ethical Review:</a:t>
            </a:r>
            <a:br>
              <a:rPr lang="en-GB" sz="2000" dirty="0"/>
            </a:br>
            <a:r>
              <a:rPr lang="en-GB" sz="2000" dirty="0"/>
              <a:t> </a:t>
            </a:r>
            <a:br>
              <a:rPr lang="en-GB" sz="2000" dirty="0"/>
            </a:br>
            <a:endParaRPr lang="en-US" sz="2000" i="1" dirty="0">
              <a:solidFill>
                <a:srgbClr val="FFFFFF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F88DEC-9362-4118-9D70-EEA053767EAB}"/>
              </a:ext>
            </a:extLst>
          </p:cNvPr>
          <p:cNvSpPr txBox="1"/>
          <p:nvPr/>
        </p:nvSpPr>
        <p:spPr>
          <a:xfrm>
            <a:off x="5638800" y="297511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B5CBA9-1B41-426F-9E6F-DF8706F3801B}"/>
              </a:ext>
            </a:extLst>
          </p:cNvPr>
          <p:cNvSpPr txBox="1"/>
          <p:nvPr/>
        </p:nvSpPr>
        <p:spPr>
          <a:xfrm>
            <a:off x="818985" y="1099931"/>
            <a:ext cx="1029958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Consent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Transparency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Right to withdraw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Incentives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Harm arising from participation in research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Privacy and data storage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Disclosure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F223A-3235-45C7-96BA-06682F2A60B1}"/>
              </a:ext>
            </a:extLst>
          </p:cNvPr>
          <p:cNvSpPr/>
          <p:nvPr/>
        </p:nvSpPr>
        <p:spPr>
          <a:xfrm>
            <a:off x="5638800" y="509296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dirty="0">
                <a:solidFill>
                  <a:srgbClr val="FFFFFF"/>
                </a:solidFill>
                <a:latin typeface="Helvetica Neue W05"/>
              </a:rPr>
              <a:t>Ethical Guidelines for Educational Research, fourth edition (2018)</a:t>
            </a:r>
            <a:endParaRPr lang="en-GB" b="0" i="0" dirty="0">
              <a:solidFill>
                <a:srgbClr val="FFFFFF"/>
              </a:solidFill>
              <a:effectLst/>
              <a:latin typeface="Helvetica Neue W05"/>
            </a:endParaRPr>
          </a:p>
        </p:txBody>
      </p:sp>
    </p:spTree>
    <p:extLst>
      <p:ext uri="{BB962C8B-B14F-4D97-AF65-F5344CB8AC3E}">
        <p14:creationId xmlns:p14="http://schemas.microsoft.com/office/powerpoint/2010/main" val="1601588814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{ED475206-CEAF-4388-916B-9E4A28047D20}tf56160789</Template>
  <TotalTime>0</TotalTime>
  <Words>767</Words>
  <Application>Microsoft Office PowerPoint</Application>
  <PresentationFormat>Widescreen</PresentationFormat>
  <Paragraphs>46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Bookman Old Style</vt:lpstr>
      <vt:lpstr>Calibri</vt:lpstr>
      <vt:lpstr>Franklin Gothic Book</vt:lpstr>
      <vt:lpstr>Helvetica Neue W05</vt:lpstr>
      <vt:lpstr>1_RetrospectVTI</vt:lpstr>
      <vt:lpstr>Location, Location, Location.</vt:lpstr>
      <vt:lpstr>Aim:   To compare the relative rates of exertion and mood state in indoor      and outdoor environments.    </vt:lpstr>
      <vt:lpstr>Supporting Literature:   </vt:lpstr>
      <vt:lpstr> Methods  * A quantitative approach adopted. * Twelve participants recruited. * Repeated measures design.  * Three circuit classes – Indoors, Beach, Park.  * BRUMS (Terry et al.,1999; Terry, Lane and Fogarty,     2003) mood scale inventory completed prior to each class.  * HR monitored throughout via Polar Team Pro® hardware and software. * RPE assessed via the Borg scale at regular intervals.   </vt:lpstr>
      <vt:lpstr>   </vt:lpstr>
      <vt:lpstr>Data Analysis:  * Data will be recorded in Microsoft® Excel and analysed using IBM®    SPSS v26 software.  * The impact of environment on HR, RPE and dimensions of mood     state will be analysed using repeated measures with post hoc      Tukey analysis with alpha values set at p&lt;0.05. * Associations between HR, RPE and mood state for each environment will     be evaluated using a Pearson’s moment correlation. * All significance values and confidence intervals will be set at     P&lt;0.05. </vt:lpstr>
      <vt:lpstr>Ethical Review: 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2020-02-18T11:19:47Z</dcterms:created>
  <dcterms:modified xsi:type="dcterms:W3CDTF">2020-05-27T23:34:37Z</dcterms:modified>
</cp:coreProperties>
</file>