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7" r:id="rId2"/>
    <p:sldId id="294" r:id="rId3"/>
    <p:sldId id="719" r:id="rId4"/>
    <p:sldId id="750" r:id="rId5"/>
    <p:sldId id="751" r:id="rId6"/>
    <p:sldId id="763" r:id="rId7"/>
    <p:sldId id="752" r:id="rId8"/>
    <p:sldId id="753" r:id="rId9"/>
    <p:sldId id="754" r:id="rId10"/>
    <p:sldId id="755" r:id="rId11"/>
    <p:sldId id="756" r:id="rId12"/>
    <p:sldId id="757" r:id="rId13"/>
    <p:sldId id="758" r:id="rId14"/>
    <p:sldId id="759"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059"/>
    <p:restoredTop sz="47452"/>
  </p:normalViewPr>
  <p:slideViewPr>
    <p:cSldViewPr snapToGrid="0" snapToObjects="1">
      <p:cViewPr varScale="1">
        <p:scale>
          <a:sx n="70" d="100"/>
          <a:sy n="70" d="100"/>
        </p:scale>
        <p:origin x="1760" y="17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8/28/20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Define cost quality and time, in writing. If you’re not really sure what you’re setting out to do then you’ll probably suffer from people moving the goalposts during your project and possibly complaining afterwards that you didn’t do what they wanted. If you’re being asked to do the impossible, for the good of your customer and yourself be assertive – remember that planning makes you stronger!</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Find out what’s the key driver – is it cost quality or time? This is what you’ll be judged on – the one area where you must not fail. Do this by asking your customer (or the various stakeholders) what they want, why they want it, and what will happen if they don’t get it?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List the tasks. Be careful not to miss any! Do a group mind map, ask any experts you can find, look at history if previous similar projects have been done and draw up a structured breakdown diagram of all the tasks.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Draw the network diagram – this is best done by sticking post-it notes on a whiteboard, and this is the stage where you have to decide which tasks depend on which. In what order will you do the project? Put estimates of times on each task. This diagram will then tell you how long the project will take – the longest route through the diagram is the critical path which is the quickest you can do the job.</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Put in some contingency to allow for unexpected tasks and problems, in order that you still deliver on time. This will make your customer happy in the long run.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the critical path is too long you might need to crash it – pick on the biggest critical tasks and think about reducing them by spending more money on them, or reducing their quality. There is always a price for doing something quicker!</a:t>
            </a:r>
          </a:p>
          <a:p>
            <a:r>
              <a:rPr lang="en-GB" sz="1200" b="0" i="0" kern="1200" dirty="0">
                <a:solidFill>
                  <a:schemeClr val="tx1"/>
                </a:solidFill>
                <a:effectLst/>
                <a:latin typeface="+mn-lt"/>
                <a:ea typeface="+mn-ea"/>
                <a:cs typeface="+mn-cs"/>
              </a:rPr>
              <a:t>Use the critical path to draw the Gantt chart. Start by drawing the critical tasks to scale, going diagonally down your chart. Put in the floating tasks wherever they fit between the critical ones.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Think about resources / loading – by looking vertically down your Gantt chart you can see how many people you’ll need at each stage – do you have enough people? You can slide floating tasks sideways to get rid of any horrible peaks, and you may have to extend the whole project (breaking the critical path) if you don’t have enough people.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Consider risk – what are all the things that might go wrong? Are they likely, or serious, or both?? How can you make them less likely to happen, or make the effects less serious if they do happen?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Once your project has started, monitor progress to your Gantt chart by colouring in the tasks as you complete them and seeing if you are keeping up with the “Now line”. If you’re starting to run late you can choose between leaving it as it is (= letting the plan slip) or crashing some of the tasks in order to catch up the time. Either way you need to issue a new updated Gantt chart, and check that the new timings are OK with those who need to do the work, and probably also the customer (even if you’re still going to achieve the end date the costs and quality will probably be affected so the customer needs to know).</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Compare costs with Gantt: if you are over budget but ahead of schedule that might be OK. More likely is that you are behind, so an under spend might not be a real under spend, just a sign of lateness. Even being bang on plan financially can signal a problem: you might be going at half the planned speed but spending at twice the planned rate! But these problems will be obvious if you’ve got a coloured in Gantt chart to show your progress.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Review – have a short meeting with your team, and ask “What was good / what was bad / what could we have done better?” This ensures that people get thanked, the organisation learns from its mistakes, and good practices get repeated (and even improved upon).</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1854762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 well defined project has more chance of staying on track, on time and on budget.  This can only be achieved by agreement and understanding of all involved in what is required, based on the 3 key aspects of time, quality and costs.  Remember that project scope will be determined and defined by the sponsor and stakeholders alike, but this must be established before the project commences.</a:t>
            </a:r>
            <a:br>
              <a:rPr lang="en-US" b="0" dirty="0"/>
            </a:br>
            <a:br>
              <a:rPr lang="en-US" b="0" dirty="0"/>
            </a:br>
            <a:r>
              <a:rPr lang="en-US" b="0" dirty="0"/>
              <a:t>Look to get the agreement in writing – there is less ambiguity and allows for prevention of project creep.</a:t>
            </a:r>
          </a:p>
          <a:p>
            <a:endParaRPr lang="en-US" b="0" dirty="0"/>
          </a:p>
          <a:p>
            <a:r>
              <a:rPr lang="en-US" b="0" dirty="0"/>
              <a:t>Have a kick off meeting This meeting would follow definition of the base elements for the project and other project planning activities. Introduce members of the project team and the client, this provides the opportunity to discuss the role of team members. </a:t>
            </a:r>
          </a:p>
          <a:p>
            <a:endParaRPr lang="en-US" b="0" dirty="0"/>
          </a:p>
          <a:p>
            <a:r>
              <a:rPr lang="en-US" b="0" dirty="0"/>
              <a:t>Are there any legalities involved in the project? (</a:t>
            </a:r>
            <a:r>
              <a:rPr lang="en-US" b="0" dirty="0" err="1"/>
              <a:t>ie</a:t>
            </a:r>
            <a:r>
              <a:rPr lang="en-US" b="0" dirty="0"/>
              <a:t>, design team interacting with test team may want a car to be tested on city roads. If the legal permissions are not mentioned by the concerned stakeholder during kickoff, the test may get modified later to comply with local traffic laws (this causes unplanned delay in project implementation))</a:t>
            </a:r>
          </a:p>
          <a:p>
            <a:endParaRPr lang="en-US" b="0" dirty="0"/>
          </a:p>
          <a:p>
            <a:r>
              <a:rPr lang="en-US" b="0" dirty="0"/>
              <a:t>Good practice to discuss during kickoff meeting and follow up separately, rather than proceed on assumptions and later be forced to reconsider test procedures.</a:t>
            </a:r>
          </a:p>
          <a:p>
            <a:endParaRPr lang="en-US" b="0" dirty="0"/>
          </a:p>
          <a:p>
            <a:r>
              <a:rPr lang="en-US" b="0" dirty="0"/>
              <a:t>The kickoff meeting is an enthusiasm-generator for the customer and displays a full summary of the project so far. By displaying a thorough knowledge of the goal and steps on how to reach it, the customer gains confidence in the team's ability to deliver the work. (Kickoff means that the work starts.)</a:t>
            </a:r>
            <a:br>
              <a:rPr lang="en-US" b="0" dirty="0"/>
            </a:br>
            <a:br>
              <a:rPr lang="en-US" b="0" dirty="0"/>
            </a:br>
            <a:r>
              <a:rPr lang="en-US" b="0" dirty="0"/>
              <a:t>PID – Project Initiation Document</a:t>
            </a:r>
            <a:br>
              <a:rPr lang="en-US" b="0" dirty="0"/>
            </a:br>
            <a:r>
              <a:rPr lang="en-US" b="0" dirty="0"/>
              <a:t>Primarily driven by the 3 aspects of the iron triangle.  Remember, one of these is more important, so define the most important; cost, time, quality.</a:t>
            </a:r>
            <a:br>
              <a:rPr lang="en-US" b="0" dirty="0"/>
            </a:br>
            <a:br>
              <a:rPr lang="en-US" b="0" dirty="0"/>
            </a:b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Never agree to a project you cannot deliver or maybe.  This is far too ambiguous and will end up badly for all parties.</a:t>
            </a:r>
          </a:p>
          <a:p>
            <a:br>
              <a:rPr lang="en-US" b="0" dirty="0"/>
            </a:br>
            <a:br>
              <a:rPr lang="en-US" b="0" dirty="0"/>
            </a:br>
            <a:br>
              <a:rPr lang="en-US" b="0" dirty="0"/>
            </a:br>
            <a:br>
              <a:rPr lang="en-US" b="0" dirty="0"/>
            </a:b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87599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Make sure no tasks are omitted otherwise costs, quality and time are affected.</a:t>
            </a:r>
          </a:p>
          <a:p>
            <a:endParaRPr lang="en-US" b="0" dirty="0"/>
          </a:p>
          <a:p>
            <a:r>
              <a:rPr lang="en-US" b="1" dirty="0"/>
              <a:t>Brainstorm with team</a:t>
            </a:r>
          </a:p>
          <a:p>
            <a:r>
              <a:rPr lang="en-US" b="0" dirty="0"/>
              <a:t>A good starting point to include all members of the team to create inclusiveness and determine the best methodology to approach the project.  It is essential nothing is overlooked at this stage, so ensure regular checks are undertaken to ensure all aspects of the project are addressed and assessed.</a:t>
            </a:r>
            <a:br>
              <a:rPr lang="en-US" b="0" dirty="0"/>
            </a:br>
            <a:endParaRPr lang="en-US" b="0" dirty="0"/>
          </a:p>
          <a:p>
            <a:r>
              <a:rPr lang="en-US" b="1" dirty="0"/>
              <a:t>Produce WBS</a:t>
            </a:r>
          </a:p>
          <a:p>
            <a:r>
              <a:rPr lang="en-US" b="0" dirty="0"/>
              <a:t>The project will start to come to life and the various stages of work will become evident.  This will also determine additional tasks that may have been overlooked.</a:t>
            </a:r>
            <a:br>
              <a:rPr lang="en-US" b="0" dirty="0"/>
            </a:br>
            <a:br>
              <a:rPr lang="en-US" b="0" dirty="0"/>
            </a:br>
            <a:r>
              <a:rPr lang="en-US" b="1" dirty="0"/>
              <a:t>List the tasks</a:t>
            </a:r>
          </a:p>
          <a:p>
            <a:r>
              <a:rPr lang="en-US" b="0" dirty="0"/>
              <a:t>Identify what is required for each of the tasks.  Again, consider time, cost and quality, paying particular attention to the key drivers.</a:t>
            </a:r>
            <a:br>
              <a:rPr lang="en-US" b="0" dirty="0"/>
            </a:br>
            <a:br>
              <a:rPr lang="en-US" b="0" dirty="0"/>
            </a:br>
            <a:r>
              <a:rPr lang="en-US" b="1" dirty="0"/>
              <a:t>Consider historical factors</a:t>
            </a:r>
          </a:p>
          <a:p>
            <a:r>
              <a:rPr lang="en-US" b="0" dirty="0"/>
              <a:t>Has this project been completed before?  </a:t>
            </a:r>
            <a:br>
              <a:rPr lang="en-US" b="0" dirty="0"/>
            </a:br>
            <a:r>
              <a:rPr lang="en-US" b="0" dirty="0"/>
              <a:t>Can the project be adapted to deliver this project?</a:t>
            </a:r>
            <a:br>
              <a:rPr lang="en-US" b="0" dirty="0"/>
            </a:br>
            <a:r>
              <a:rPr lang="en-US" b="0" dirty="0"/>
              <a:t>What lessons were or have been learnt from previous projects?</a:t>
            </a:r>
            <a:br>
              <a:rPr lang="en-US" b="0" dirty="0"/>
            </a:br>
            <a:r>
              <a:rPr lang="en-US" b="0" dirty="0"/>
              <a:t>Can these lessons be incorporated?</a:t>
            </a:r>
            <a:br>
              <a:rPr lang="en-US" b="0" dirty="0"/>
            </a:br>
            <a:r>
              <a:rPr lang="en-US" b="0" dirty="0"/>
              <a:t>Discuss or include expert on the subject</a:t>
            </a:r>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354503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Do not promise the average.  There is a 50% chance of project failure in this event so the best rule of thumb is to apply a safety margin cost between 50% average and worst case cost plus 10%</a:t>
            </a:r>
            <a:br>
              <a:rPr lang="en-US" b="0" dirty="0"/>
            </a:br>
            <a:br>
              <a:rPr lang="en-US" b="0" dirty="0"/>
            </a:br>
            <a:r>
              <a:rPr lang="en-US" b="0" dirty="0"/>
              <a:t>Example:</a:t>
            </a:r>
            <a:br>
              <a:rPr lang="en-US" b="0" dirty="0"/>
            </a:br>
            <a:r>
              <a:rPr lang="en-US" b="0" dirty="0"/>
              <a:t>time expected: 4 weeks</a:t>
            </a:r>
          </a:p>
          <a:p>
            <a:r>
              <a:rPr lang="en-US" b="0" dirty="0"/>
              <a:t>Might take: 6 weeks</a:t>
            </a:r>
          </a:p>
          <a:p>
            <a:r>
              <a:rPr lang="en-US" b="0" dirty="0"/>
              <a:t>Estimate: 5 weeks</a:t>
            </a:r>
          </a:p>
          <a:p>
            <a:endParaRPr lang="en-US" b="0" dirty="0"/>
          </a:p>
          <a:p>
            <a:r>
              <a:rPr lang="en-US" b="1" dirty="0"/>
              <a:t>Analogous Estimating</a:t>
            </a:r>
          </a:p>
          <a:p>
            <a:r>
              <a:rPr lang="en-US" b="0" dirty="0"/>
              <a:t>Analogous estimating uses a similar past project to estimate the duration or cost of project.</a:t>
            </a:r>
          </a:p>
          <a:p>
            <a:endParaRPr lang="en-US" b="0" dirty="0"/>
          </a:p>
          <a:p>
            <a:r>
              <a:rPr lang="en-US" b="0" dirty="0"/>
              <a:t>Used when there is limited information regarding current project, is considered “top-down” and is generally not as accurate as other estimating techniques. Because the project manager’s, and possibly the team’s, experience and judgment are applied to the estimating process, it is considered a combination of historical information and expert judgment.</a:t>
            </a:r>
          </a:p>
          <a:p>
            <a:endParaRPr lang="en-US" b="0" dirty="0"/>
          </a:p>
          <a:p>
            <a:r>
              <a:rPr lang="en-US" b="0" dirty="0"/>
              <a:t>Example</a:t>
            </a:r>
            <a:br>
              <a:rPr lang="en-US" b="0" dirty="0"/>
            </a:br>
            <a:r>
              <a:rPr lang="en-US" b="0" dirty="0"/>
              <a:t>cost £4,500 to build a garage some months ago and you are responsible for developing a similar project, you estimate cost at £4,500.</a:t>
            </a:r>
          </a:p>
          <a:p>
            <a:endParaRPr lang="en-US" b="0" dirty="0"/>
          </a:p>
          <a:p>
            <a:r>
              <a:rPr lang="en-US" b="1" dirty="0"/>
              <a:t>Parametric Estimating</a:t>
            </a:r>
            <a:br>
              <a:rPr lang="en-US" b="1" dirty="0"/>
            </a:br>
            <a:r>
              <a:rPr lang="en-US" b="0" dirty="0"/>
              <a:t>More accurate technique for estimating cost and duration, uses the relationship between variables to calculate the cost or duration by identifying the unit cost or duration and the number of units required for the project or activity.</a:t>
            </a:r>
          </a:p>
          <a:p>
            <a:endParaRPr lang="en-US" b="0" dirty="0"/>
          </a:p>
          <a:p>
            <a:r>
              <a:rPr lang="en-US" b="0" dirty="0"/>
              <a:t>The measurement must be scalable in order to be accurate.</a:t>
            </a:r>
          </a:p>
          <a:p>
            <a:endParaRPr lang="en-US" b="0" dirty="0"/>
          </a:p>
          <a:p>
            <a:r>
              <a:rPr lang="en-US" b="0" dirty="0"/>
              <a:t>Example</a:t>
            </a:r>
            <a:br>
              <a:rPr lang="en-US" b="0" dirty="0"/>
            </a:br>
            <a:r>
              <a:rPr lang="en-US" b="0" dirty="0"/>
              <a:t>2 hours to produce 20 products and now required to produce 80, the estimate is 8 hours.</a:t>
            </a:r>
          </a:p>
          <a:p>
            <a:r>
              <a:rPr lang="en-US" b="0" dirty="0"/>
              <a:t>However, if the first one hour was spent commuting to the location then this also needs to be included, </a:t>
            </a:r>
            <a:r>
              <a:rPr lang="en-US" b="0" dirty="0" err="1"/>
              <a:t>ie</a:t>
            </a:r>
            <a:r>
              <a:rPr lang="en-US" b="0" dirty="0"/>
              <a:t>, 10hrs.</a:t>
            </a:r>
          </a:p>
          <a:p>
            <a:endParaRPr lang="en-US" b="0" dirty="0"/>
          </a:p>
          <a:p>
            <a:r>
              <a:rPr lang="en-US" b="1" dirty="0"/>
              <a:t>Bottom Up</a:t>
            </a:r>
          </a:p>
          <a:p>
            <a:r>
              <a:rPr lang="en-GB" sz="1200" b="0" i="0" kern="1200" dirty="0">
                <a:solidFill>
                  <a:schemeClr val="tx1"/>
                </a:solidFill>
                <a:effectLst/>
                <a:latin typeface="+mn-lt"/>
                <a:ea typeface="+mn-ea"/>
                <a:cs typeface="+mn-cs"/>
              </a:rPr>
              <a:t>Involves the estimation of work at the lowest possible level of detail. These estimates are then aggregated in order to arrive at summary totals. By building detailed cost and time estimates for a work package, the probability of being able to meet the estimated amounts improves substantially.. Bottom-up estimates take more time to complete, but they also are more accurate than either analogous or parametric estimates.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Three Point</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 technique which utilizes an optimistic and pessimistic estimate to determine the ideal estimate value for a project task. </a:t>
            </a:r>
          </a:p>
          <a:p>
            <a:endParaRPr lang="en-GB" sz="1200" b="0" i="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 = (a + 4m + b) / 6</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Where:</a:t>
            </a:r>
          </a:p>
          <a:p>
            <a:r>
              <a:rPr lang="en-GB" sz="1200" b="0" i="0" kern="1200" dirty="0">
                <a:solidFill>
                  <a:schemeClr val="tx1"/>
                </a:solidFill>
                <a:effectLst/>
                <a:latin typeface="+mn-lt"/>
                <a:ea typeface="+mn-ea"/>
                <a:cs typeface="+mn-cs"/>
              </a:rPr>
              <a:t>E = estimated cost</a:t>
            </a:r>
          </a:p>
          <a:p>
            <a:r>
              <a:rPr lang="en-GB" sz="1200" b="0" i="0" kern="1200" dirty="0">
                <a:solidFill>
                  <a:schemeClr val="tx1"/>
                </a:solidFill>
                <a:effectLst/>
                <a:latin typeface="+mn-lt"/>
                <a:ea typeface="+mn-ea"/>
                <a:cs typeface="+mn-cs"/>
              </a:rPr>
              <a:t>a = optimistic value</a:t>
            </a:r>
          </a:p>
          <a:p>
            <a:r>
              <a:rPr lang="en-GB" sz="1200" b="0" i="0" kern="1200" dirty="0">
                <a:solidFill>
                  <a:schemeClr val="tx1"/>
                </a:solidFill>
                <a:effectLst/>
                <a:latin typeface="+mn-lt"/>
                <a:ea typeface="+mn-ea"/>
                <a:cs typeface="+mn-cs"/>
              </a:rPr>
              <a:t>m = most likely value</a:t>
            </a:r>
          </a:p>
          <a:p>
            <a:r>
              <a:rPr lang="en-GB" sz="1200" b="0" i="0" kern="1200" dirty="0">
                <a:solidFill>
                  <a:schemeClr val="tx1"/>
                </a:solidFill>
                <a:effectLst/>
                <a:latin typeface="+mn-lt"/>
                <a:ea typeface="+mn-ea"/>
                <a:cs typeface="+mn-cs"/>
              </a:rPr>
              <a:t>b = pessimistic value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triangular distribution is the default and should be used if there is no reason to use anything else. </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7201016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Put all tasks on ‘pot it’ notes and place on a wall.</a:t>
            </a:r>
          </a:p>
          <a:p>
            <a:r>
              <a:rPr lang="en-US" b="0" dirty="0"/>
              <a:t>Get these in roughly the right order </a:t>
            </a:r>
          </a:p>
          <a:p>
            <a:r>
              <a:rPr lang="en-US" b="0" dirty="0"/>
              <a:t>Draw arrows connecting them so you can develop the order of processes</a:t>
            </a:r>
          </a:p>
          <a:p>
            <a:endParaRPr lang="en-US" b="0" dirty="0"/>
          </a:p>
          <a:p>
            <a:r>
              <a:rPr lang="en-US" b="0" dirty="0"/>
              <a:t>This allows determination of the longest path (critical path)</a:t>
            </a:r>
          </a:p>
          <a:p>
            <a:endParaRPr lang="en-US" b="0" dirty="0"/>
          </a:p>
          <a:p>
            <a:r>
              <a:rPr lang="en-US" b="0" dirty="0"/>
              <a:t>This is the heart of the planning process as this is when the decisions are made how the project is actually going to be delivered.  This network diagram will allow the development of the subsequent Gantt chart or method that is used to deliver the project.</a:t>
            </a:r>
            <a:br>
              <a:rPr lang="en-US" b="0" dirty="0"/>
            </a:br>
            <a:br>
              <a:rPr lang="en-US" b="0" dirty="0"/>
            </a:br>
            <a:r>
              <a:rPr lang="en-US" b="0" dirty="0"/>
              <a:t>It is essential this process is undertaken thoroughly before proceeding to the next stage.</a:t>
            </a: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07176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It may become necessary at this stage to increase the speed of some tasks, dependent on the impact of other tasks and factors. This is termed ‘crashing’  Generally it involves increasing one of the iron triangle factors at the expense of another, </a:t>
            </a:r>
            <a:r>
              <a:rPr lang="en-US" b="0" dirty="0" err="1"/>
              <a:t>ie</a:t>
            </a:r>
            <a:r>
              <a:rPr lang="en-US" b="0" dirty="0"/>
              <a:t>, increasing the cost at the expense of time or quality.</a:t>
            </a:r>
            <a:br>
              <a:rPr lang="en-US" b="0" dirty="0"/>
            </a:br>
            <a:br>
              <a:rPr lang="en-US" b="0" dirty="0"/>
            </a:br>
            <a:r>
              <a:rPr lang="en-US" b="0" dirty="0"/>
              <a:t>There is also the occasion where overlap exists:</a:t>
            </a:r>
            <a:br>
              <a:rPr lang="en-US" b="0" dirty="0"/>
            </a:br>
            <a:br>
              <a:rPr lang="en-US" b="0" dirty="0"/>
            </a:br>
            <a:br>
              <a:rPr lang="en-US" b="0" dirty="0"/>
            </a:br>
            <a:r>
              <a:rPr lang="en-US" b="0" dirty="0"/>
              <a:t>Remember, the tasks that ‘crash’ are on the </a:t>
            </a:r>
            <a:r>
              <a:rPr lang="en-US" b="1" dirty="0"/>
              <a:t>critical path</a:t>
            </a:r>
            <a:r>
              <a:rPr lang="en-US" b="0" dirty="0"/>
              <a:t>, not the floating paths. Exercise care not to shorten the tasks too much otherwise some of the floating paths may become critical.</a:t>
            </a:r>
          </a:p>
          <a:p>
            <a:endParaRPr lang="en-US" b="0" dirty="0"/>
          </a:p>
          <a:p>
            <a:r>
              <a:rPr lang="en-US" b="0" dirty="0"/>
              <a:t>Crashing is a schedule compression technique in which costs and schedule tradeoffs are analyzed to determine how to obtain the greatest amount of compression for the least incremental cost</a:t>
            </a:r>
          </a:p>
          <a:p>
            <a:endParaRPr lang="en-US" b="0" dirty="0"/>
          </a:p>
          <a:p>
            <a:r>
              <a:rPr lang="en-US" b="0" dirty="0"/>
              <a:t>crashing concentrates on the project schedule in an effort to accelerate the project's completion date. Plausible examples of crashing include the following:</a:t>
            </a:r>
          </a:p>
          <a:p>
            <a:endParaRPr lang="en-US" b="0" dirty="0"/>
          </a:p>
          <a:p>
            <a:pPr marL="171450" indent="-171450">
              <a:buFont typeface="Arial" panose="020B0604020202020204" pitchFamily="34" charset="0"/>
              <a:buChar char="•"/>
            </a:pPr>
            <a:r>
              <a:rPr lang="en-US" b="0" dirty="0"/>
              <a:t>Over-time</a:t>
            </a:r>
          </a:p>
          <a:p>
            <a:pPr marL="171450" indent="-171450">
              <a:buFont typeface="Arial" panose="020B0604020202020204" pitchFamily="34" charset="0"/>
              <a:buChar char="•"/>
            </a:pPr>
            <a:r>
              <a:rPr lang="en-US" b="0" dirty="0"/>
              <a:t>Allocating additional resources to specific activities</a:t>
            </a:r>
          </a:p>
          <a:p>
            <a:pPr marL="171450" indent="-171450">
              <a:buFont typeface="Arial" panose="020B0604020202020204" pitchFamily="34" charset="0"/>
              <a:buChar char="•"/>
            </a:pPr>
            <a:r>
              <a:rPr lang="en-US" b="0" dirty="0"/>
              <a:t>Hiring additional resources</a:t>
            </a:r>
          </a:p>
          <a:p>
            <a:pPr marL="171450" indent="-171450">
              <a:buFont typeface="Arial" panose="020B0604020202020204" pitchFamily="34" charset="0"/>
              <a:buChar char="•"/>
            </a:pPr>
            <a:r>
              <a:rPr lang="en-US" b="0" dirty="0"/>
              <a:t>Incentive payments for early completion</a:t>
            </a:r>
            <a:br>
              <a:rPr lang="en-US" b="0" dirty="0"/>
            </a:br>
            <a:endParaRPr lang="en-US" b="0" dirty="0"/>
          </a:p>
          <a:p>
            <a:r>
              <a:rPr lang="en-US" b="0" dirty="0"/>
              <a:t>Subsequently outsourcing portions of the project to be completed within a shorter time period than would have been possible if the same work was to be completed by internal resources.</a:t>
            </a:r>
          </a:p>
          <a:p>
            <a:endParaRPr lang="en-US" b="0" dirty="0"/>
          </a:p>
          <a:p>
            <a:endParaRPr lang="en-US" b="0" dirty="0"/>
          </a:p>
          <a:p>
            <a:r>
              <a:rPr lang="en-US" b="0" i="1" dirty="0"/>
              <a:t>(A Guide to the Project Management Body of Knowledge (PMBOK® Guide) - Fourth Edition)</a:t>
            </a:r>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671921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Gantt Chart</a:t>
            </a:r>
          </a:p>
          <a:p>
            <a:r>
              <a:rPr lang="en-US" b="0" dirty="0"/>
              <a:t>A Gantt chart is a popular project management bar chart that tracks tasks across time. Gantt charts have become an industry standard. They are an important project management tool used for showing the phases, tasks, milestones and resources needed as part of a project.</a:t>
            </a:r>
          </a:p>
          <a:p>
            <a:endParaRPr lang="en-US" b="0" dirty="0"/>
          </a:p>
          <a:p>
            <a:r>
              <a:rPr lang="en-US" b="0" dirty="0"/>
              <a:t>One of the first uses was on America's Hoover Dam project started in 1931.</a:t>
            </a:r>
          </a:p>
          <a:p>
            <a:endParaRPr lang="en-US" b="0" dirty="0"/>
          </a:p>
          <a:p>
            <a:r>
              <a:rPr lang="en-US" b="0" dirty="0"/>
              <a:t>Logic Network</a:t>
            </a:r>
          </a:p>
          <a:p>
            <a:r>
              <a:rPr lang="en-US" b="0" dirty="0"/>
              <a:t>A Logic Network indicates the sequence of activities in a project over time. It shows which activity logically precedes or follows another activity. It can be used to identify the milestones and critical path of a project. It will help you understand the dependencies in your project, timescale, and its workflow. Valuable information that you may otherwise overlook can be revealed using this technique.</a:t>
            </a:r>
          </a:p>
          <a:p>
            <a:endParaRPr lang="en-US" b="0" dirty="0"/>
          </a:p>
          <a:p>
            <a:r>
              <a:rPr lang="en-US" b="0" dirty="0"/>
              <a:t>PERT Chart</a:t>
            </a:r>
          </a:p>
          <a:p>
            <a:r>
              <a:rPr lang="en-US" b="0" dirty="0"/>
              <a:t>Method for </a:t>
            </a:r>
            <a:r>
              <a:rPr lang="en-US" b="0" dirty="0" err="1"/>
              <a:t>analysing</a:t>
            </a:r>
            <a:r>
              <a:rPr lang="en-US" b="0" dirty="0"/>
              <a:t> tasks involved in completing a given project, especially the time needed to complete each task and identifying the minimum time required to complete the total project.</a:t>
            </a:r>
          </a:p>
          <a:p>
            <a:endParaRPr lang="en-US" b="0" dirty="0"/>
          </a:p>
          <a:p>
            <a:r>
              <a:rPr lang="en-US" b="0" dirty="0"/>
              <a:t>Product Breakdown Structure (PBS)</a:t>
            </a:r>
          </a:p>
          <a:p>
            <a:r>
              <a:rPr lang="en-US" b="0" dirty="0"/>
              <a:t>an exhaustive, hierarchical tree structure of components that make up a project deliverable, arranged in whole-part relationship.</a:t>
            </a:r>
          </a:p>
          <a:p>
            <a:r>
              <a:rPr lang="en-US" b="0" dirty="0"/>
              <a:t>PBS can help clarify what is to be delivered by the project and can contribute to building a work breakdown structure.</a:t>
            </a:r>
          </a:p>
          <a:p>
            <a:endParaRPr lang="en-US" b="0" dirty="0"/>
          </a:p>
          <a:p>
            <a:r>
              <a:rPr lang="en-US" b="0" dirty="0"/>
              <a:t>The PRINCE2 project management method suggests the use of product based planning, part of which is developing a Product Breakdown Structure.</a:t>
            </a:r>
          </a:p>
          <a:p>
            <a:endParaRPr lang="en-US" b="0" dirty="0"/>
          </a:p>
          <a:p>
            <a:r>
              <a:rPr lang="en-US" b="0" dirty="0"/>
              <a:t>Work Breakdown Structure (WBS)</a:t>
            </a:r>
          </a:p>
          <a:p>
            <a:r>
              <a:rPr lang="en-US" b="0" dirty="0"/>
              <a:t>A hierarchical decomposition of the deliverables needed to complete a project. It breaks the deliverables down into manageable work packages that can be scheduled, costed and have people assigned to them. A Work Breakdown Structure is a standard project management tool and the basis for much project planning.</a:t>
            </a:r>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3703510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Advantages</a:t>
            </a:r>
            <a:br>
              <a:rPr lang="en-US" b="1" dirty="0"/>
            </a:br>
            <a:br>
              <a:rPr lang="en-US" b="1" dirty="0"/>
            </a:br>
            <a:r>
              <a:rPr lang="en-US" b="0" dirty="0"/>
              <a:t>Provides a clear overview, allows amendment of the floating tasks and modification of floating paths</a:t>
            </a:r>
          </a:p>
          <a:p>
            <a:r>
              <a:rPr lang="en-US" b="0" dirty="0"/>
              <a:t>Shows when all parts of project are to be completed</a:t>
            </a:r>
          </a:p>
          <a:p>
            <a:r>
              <a:rPr lang="en-US" b="0" dirty="0"/>
              <a:t>Shows busiest times (if </a:t>
            </a:r>
            <a:r>
              <a:rPr lang="en-US" b="0" dirty="0" err="1"/>
              <a:t>labour</a:t>
            </a:r>
            <a:r>
              <a:rPr lang="en-US" b="0" dirty="0"/>
              <a:t> intensive project then allows control of </a:t>
            </a:r>
            <a:r>
              <a:rPr lang="en-US" b="0" dirty="0" err="1"/>
              <a:t>labour</a:t>
            </a:r>
            <a:r>
              <a:rPr lang="en-US" b="0" dirty="0"/>
              <a:t> in terms of costs and numbers)</a:t>
            </a:r>
            <a:br>
              <a:rPr lang="en-US" b="0" dirty="0"/>
            </a:br>
            <a:r>
              <a:rPr lang="en-US" b="0" dirty="0"/>
              <a:t>Monitors progress via </a:t>
            </a:r>
            <a:r>
              <a:rPr lang="en-US" b="0" dirty="0" err="1"/>
              <a:t>colour</a:t>
            </a:r>
            <a:r>
              <a:rPr lang="en-US" b="0" dirty="0"/>
              <a:t> coded system</a:t>
            </a:r>
            <a:br>
              <a:rPr lang="en-US" b="1" dirty="0"/>
            </a:br>
            <a:br>
              <a:rPr lang="en-US" b="1" dirty="0"/>
            </a:br>
            <a:endParaRPr lang="en-US" b="1" dirty="0"/>
          </a:p>
          <a:p>
            <a:r>
              <a:rPr lang="en-US" b="0" dirty="0"/>
              <a:t>It creates a picture of complexity</a:t>
            </a:r>
            <a:br>
              <a:rPr lang="en-US" b="0" dirty="0"/>
            </a:br>
            <a:r>
              <a:rPr lang="en-US" b="0" dirty="0"/>
              <a:t>It demonstrates that you know what you’re doing.</a:t>
            </a:r>
            <a:br>
              <a:rPr lang="en-US" b="0" dirty="0"/>
            </a:br>
            <a:br>
              <a:rPr lang="en-US" b="0" dirty="0"/>
            </a:br>
            <a:r>
              <a:rPr lang="en-US" b="0" dirty="0"/>
              <a:t>When you produce a nicely presented Gantt chart with high level tasks properly organized and resources allocated to those tasks, it speaks volumes about whether you are on top of the needs of the project and whether the project will be successful.</a:t>
            </a:r>
          </a:p>
          <a:p>
            <a:r>
              <a:rPr lang="en-US" b="0" dirty="0"/>
              <a:t>It (should) help you to set realistic time frames. The bars on the chart indicate in which period a particular task or set of tasks will be completed. This can help you to get things in perspective properly. And when you do this, make sure that you think about events in your </a:t>
            </a:r>
            <a:r>
              <a:rPr lang="en-US" b="0" dirty="0" err="1"/>
              <a:t>organisation</a:t>
            </a:r>
            <a:r>
              <a:rPr lang="en-US" b="0" dirty="0"/>
              <a:t> that have nothing to do with this project that might consume resources and time.</a:t>
            </a:r>
            <a:br>
              <a:rPr lang="en-US" b="0" dirty="0"/>
            </a:br>
            <a:endParaRPr lang="en-US" b="0" dirty="0"/>
          </a:p>
          <a:p>
            <a:r>
              <a:rPr lang="en-US" b="0" dirty="0"/>
              <a:t>It can be highly visible. It can be useful to place the chart, or a large version of it, where everyone can see it. This helps to remind people of the objectives and when certain things are going to happen. It is useful if everyone in your enterprise can have a basic level of understanding of what is happening with the project even if they may not be directly involved with it.</a:t>
            </a:r>
          </a:p>
          <a:p>
            <a:br>
              <a:rPr lang="en-US" b="1" dirty="0"/>
            </a:br>
            <a:r>
              <a:rPr lang="en-US" b="1" dirty="0"/>
              <a:t>Disadvantages of Gantt Charts</a:t>
            </a:r>
          </a:p>
          <a:p>
            <a:r>
              <a:rPr lang="en-US" b="0" dirty="0"/>
              <a:t>They can become extraordinarily complex. Except for the most simple projects, there will be large numbers of tasks undertaken and resources employed to complete the project. </a:t>
            </a:r>
            <a:br>
              <a:rPr lang="en-US" b="0" dirty="0"/>
            </a:br>
            <a:endParaRPr lang="en-US" b="0" dirty="0"/>
          </a:p>
          <a:p>
            <a:r>
              <a:rPr lang="en-US" b="0" dirty="0"/>
              <a:t>However, when the project gets to this level, it must be managed by a small number of people (perhaps one) who manages all of the details. Sometimes this does not work so well in a business that is not used to this type of management. Big businesses will frequently employ one or more project managers who are very skilled in this. For a range of reasons, this may not work so well in a smaller enterprise.</a:t>
            </a:r>
            <a:br>
              <a:rPr lang="en-US" b="0" dirty="0"/>
            </a:br>
            <a:endParaRPr lang="en-US" b="0" dirty="0"/>
          </a:p>
          <a:p>
            <a:r>
              <a:rPr lang="en-US" b="0" dirty="0"/>
              <a:t>The size of the bar does not indicate the amount of work. Each bar on the chart indicates the time period over which a particular set of tasks will be completed. However, by looking at the bar for a particular set of tasks, you cannot tell what level of resources are required to achieve those tasks. So, a short bar might take 500 man hours while a longer bar may only take 20 man hours. The longer bar may indicate to the uninformed that it is a bigger task, when in fact it is not.</a:t>
            </a:r>
            <a:br>
              <a:rPr lang="en-US" b="0" dirty="0"/>
            </a:br>
            <a:endParaRPr lang="en-US" b="0" dirty="0"/>
          </a:p>
          <a:p>
            <a:r>
              <a:rPr lang="en-US" b="0" dirty="0"/>
              <a:t>They need to be constantly updated. </a:t>
            </a:r>
            <a:br>
              <a:rPr lang="en-US" b="0" dirty="0"/>
            </a:br>
            <a:r>
              <a:rPr lang="en-US" b="0" dirty="0"/>
              <a:t>As you get into a project, things will change. If you’re going to use a Gantt chart you must have the ability to change the chart easily and frequently. If you don’t do this, it will be ignored. Again, you will probably need software to do this unless you’re keeping your project management at a high level.</a:t>
            </a:r>
          </a:p>
          <a:p>
            <a:br>
              <a:rPr lang="en-US" b="0" dirty="0"/>
            </a:br>
            <a:r>
              <a:rPr lang="en-US" b="0" dirty="0"/>
              <a:t>Difficult to see on one sheet of paper. </a:t>
            </a:r>
            <a:br>
              <a:rPr lang="en-US" b="0" dirty="0"/>
            </a:br>
            <a:r>
              <a:rPr lang="en-US" b="0" dirty="0"/>
              <a:t>The software products that produce these charts need to be viewed on a computer screen, usually in segments, to be able to see the whole project. It then becomes difficult to show the details of the plan to an audience. </a:t>
            </a:r>
          </a:p>
          <a:p>
            <a:endParaRPr lang="en-US" b="0" dirty="0"/>
          </a:p>
          <a:p>
            <a:endParaRPr lang="en-US" b="0" dirty="0"/>
          </a:p>
          <a:p>
            <a:endParaRPr lang="en-US" b="0" dirty="0"/>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732766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All this and the previous steps need to be addressed and completed properly before committing to a project.</a:t>
            </a:r>
            <a:br>
              <a:rPr lang="en-US" b="0" dirty="0"/>
            </a:br>
            <a:br>
              <a:rPr lang="en-US" b="0" dirty="0"/>
            </a:br>
            <a:r>
              <a:rPr lang="en-US" b="0" dirty="0"/>
              <a:t>It is worthwhile looping back to the first stage (iterative process) to ensure thorough attention to detail has been applied, identifying and addressing areas that arise following the stages up to and including the risk management. </a:t>
            </a:r>
          </a:p>
          <a:p>
            <a:endParaRPr lang="en-US" b="0" dirty="0"/>
          </a:p>
          <a:p>
            <a:r>
              <a:rPr lang="en-US" b="0" dirty="0"/>
              <a:t>At this stage it might transpire the project is not possible – a good project manager will identify this and inform the sponsor or whoever wants the project that the project is not viable.  Remember, there are good reasons for this, particularly from the aspect of project managers and reputation.  A good project manager is assertive, but the planning delivers strength both to the project manager but also to rationale and argument.</a:t>
            </a:r>
            <a:br>
              <a:rPr lang="en-US" b="0" dirty="0"/>
            </a:br>
            <a:br>
              <a:rPr lang="en-US" b="0" dirty="0"/>
            </a:br>
            <a:r>
              <a:rPr lang="en-US" b="0" dirty="0"/>
              <a:t>A properly developed Gantt chart can be used as a tool to present not only the project but also the rationale and argument behind the decisions and processes so that all team members and stakeholders can understand what and why things are being done. </a:t>
            </a:r>
          </a:p>
          <a:p>
            <a:endParaRPr lang="en-US" b="0" dirty="0"/>
          </a:p>
          <a:p>
            <a:r>
              <a:rPr lang="en-US" b="0" dirty="0"/>
              <a:t>Once the project is agreed by ALL parties it can be started.</a:t>
            </a: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2542911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Meetings are as required but depending on project complexity can be weekly or monthly. Meetings are based around the Gantt chart, which can determine progress.</a:t>
            </a:r>
            <a:br>
              <a:rPr lang="en-US" b="0" dirty="0"/>
            </a:br>
            <a:br>
              <a:rPr lang="en-US" b="0" dirty="0"/>
            </a:br>
            <a:r>
              <a:rPr lang="en-US" b="0" dirty="0"/>
              <a:t>Monitor also Finance.</a:t>
            </a:r>
          </a:p>
          <a:p>
            <a:r>
              <a:rPr lang="en-US" b="0" dirty="0"/>
              <a:t>If underspend starts to manifest ask why?  What is the cause – has the work been completed?  If not, why?  What is the impact on time?  </a:t>
            </a:r>
          </a:p>
          <a:p>
            <a:endParaRPr lang="en-US" b="0" dirty="0"/>
          </a:p>
          <a:p>
            <a:r>
              <a:rPr lang="en-US" b="0" dirty="0"/>
              <a:t>Overspent is a serious situation and an indicator of problems.</a:t>
            </a:r>
          </a:p>
          <a:p>
            <a:endParaRPr lang="en-US" b="0" dirty="0"/>
          </a:p>
          <a:p>
            <a:r>
              <a:rPr lang="en-US" b="0" dirty="0"/>
              <a:t>Compare progress and money spent is very important</a:t>
            </a: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4053252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This is where it becomes necessary to reschedule and project and if this has become a consideration then it most likely will become a requirement.  One of the main things here is that the project is likely to extend in time which will have an impact on the costs (Iron Triangle).  The PM will need to make a case to the project sponsor.</a:t>
            </a:r>
            <a:br>
              <a:rPr lang="en-US" b="0" dirty="0"/>
            </a:br>
            <a:br>
              <a:rPr lang="en-US" b="0" dirty="0"/>
            </a:br>
            <a:r>
              <a:rPr lang="en-US" b="0" dirty="0"/>
              <a:t>Contingency should be addressed in the early stages of the project (Step 3) to account for rescheduling if it becomes necessary.</a:t>
            </a:r>
          </a:p>
          <a:p>
            <a:endParaRPr lang="en-US" b="0" dirty="0"/>
          </a:p>
          <a:p>
            <a:br>
              <a:rPr lang="en-US" b="0" dirty="0"/>
            </a:br>
            <a:endParaRPr lang="en-US" b="0" dirty="0"/>
          </a:p>
          <a:p>
            <a:r>
              <a:rPr lang="en-US" b="0" dirty="0"/>
              <a:t>1. Agree the success criteria and major constraints with the customer, in writing.</a:t>
            </a:r>
          </a:p>
          <a:p>
            <a:r>
              <a:rPr lang="en-US" b="0" dirty="0"/>
              <a:t>2. List the tasks</a:t>
            </a:r>
          </a:p>
          <a:p>
            <a:r>
              <a:rPr lang="en-US" b="0" dirty="0"/>
              <a:t>3. Estimate dependencies, times and costs for each task</a:t>
            </a:r>
          </a:p>
          <a:p>
            <a:r>
              <a:rPr lang="en-US" b="0" dirty="0"/>
              <a:t>4. Draw CPA network:  find the critical path and the float of the non-critical tasks</a:t>
            </a:r>
          </a:p>
          <a:p>
            <a:r>
              <a:rPr lang="en-US" b="0" dirty="0"/>
              <a:t>5. Consider crashing or overlapping critical tasks</a:t>
            </a:r>
          </a:p>
          <a:p>
            <a:r>
              <a:rPr lang="en-US" b="0" dirty="0"/>
              <a:t>6. Draw Gantt (bar) chart for the project</a:t>
            </a:r>
          </a:p>
          <a:p>
            <a:r>
              <a:rPr lang="en-US" b="0" dirty="0"/>
              <a:t>7. Calculate resource requirements over time: adjust using float of non-critical tasks</a:t>
            </a:r>
          </a:p>
          <a:p>
            <a:r>
              <a:rPr lang="en-US" b="0" dirty="0"/>
              <a:t>8. Assess risks, and prepare action plans</a:t>
            </a:r>
            <a:br>
              <a:rPr lang="en-US" b="0" dirty="0"/>
            </a:br>
            <a:r>
              <a:rPr lang="en-US" b="0" dirty="0"/>
              <a:t>	• preventative and protective</a:t>
            </a:r>
          </a:p>
          <a:p>
            <a:r>
              <a:rPr lang="en-US" b="0" dirty="0"/>
              <a:t>	• ensure contingency</a:t>
            </a:r>
          </a:p>
          <a:p>
            <a:r>
              <a:rPr lang="en-US" b="0" dirty="0"/>
              <a:t>9. Monitor progress to the Gantt chart (watching the critical ones particularly closely)</a:t>
            </a:r>
          </a:p>
          <a:p>
            <a:r>
              <a:rPr lang="en-US" b="0" dirty="0"/>
              <a:t>10. Monitor cumulative cost</a:t>
            </a:r>
          </a:p>
          <a:p>
            <a:r>
              <a:rPr lang="en-US" b="0" dirty="0"/>
              <a:t>11. Communicate progress and changes</a:t>
            </a:r>
          </a:p>
          <a:p>
            <a:r>
              <a:rPr lang="en-US" b="0" dirty="0"/>
              <a:t>12. Review: learn and praise </a:t>
            </a:r>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39937806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What was good/bad/better</a:t>
            </a:r>
            <a:br>
              <a:rPr lang="en-US" b="0" dirty="0"/>
            </a:br>
            <a:br>
              <a:rPr lang="en-US" b="0" dirty="0"/>
            </a:br>
            <a:r>
              <a:rPr lang="en-US" b="0" dirty="0"/>
              <a:t>What went well that can be repeated next time or in similar projects.</a:t>
            </a:r>
            <a:br>
              <a:rPr lang="en-US" b="0" dirty="0"/>
            </a:br>
            <a:r>
              <a:rPr lang="en-US" b="0" dirty="0"/>
              <a:t>What was bad, </a:t>
            </a:r>
            <a:r>
              <a:rPr lang="en-US" b="0" dirty="0" err="1"/>
              <a:t>ie</a:t>
            </a:r>
            <a:r>
              <a:rPr lang="en-US" b="0" dirty="0"/>
              <a:t>, the things that need to be avoided in future projects</a:t>
            </a:r>
          </a:p>
          <a:p>
            <a:r>
              <a:rPr lang="en-US" b="0" dirty="0"/>
              <a:t>What could have been done better</a:t>
            </a:r>
          </a:p>
          <a:p>
            <a:endParaRPr lang="en-US" b="0" dirty="0"/>
          </a:p>
          <a:p>
            <a:r>
              <a:rPr lang="en-GB" b="0" dirty="0"/>
              <a:t>Project </a:t>
            </a:r>
            <a:r>
              <a:rPr lang="en-GB" sz="1200" b="0" i="0" kern="1200" dirty="0">
                <a:solidFill>
                  <a:schemeClr val="tx1"/>
                </a:solidFill>
                <a:effectLst/>
                <a:latin typeface="+mn-lt"/>
                <a:ea typeface="+mn-ea"/>
                <a:cs typeface="+mn-cs"/>
              </a:rPr>
              <a:t>reviews enable managers to say that the project is well-governed. They provide reassurance that structured methods are being used.</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Other benefits: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They form part of the audit trail enabling a good historical record of what happened.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They make it easier to compare projects.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They enable the project manager and the team to continually assess project practice, ensuring that project management approaches are tailored throughout the project for the best possible outcomes. They enable the continuous collection of lessons which make sure that you can learn lessons at every step in the project life cycle and every member of the team can take part. This contrasts with the idea of waiting for the post-project review to discuss lessons learned.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Reviews can help motivate the team and provide recognition for a job well done.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They enable corrective action to be taken including closing down the project if appropriate. They do this by reviewing the current status against the planned outcomes, evaluating the project against the original business case.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Generally, the overarching benefit of spending time reviewing your project is that you get to be certain that you are doing the right things in the right way. Reviews provide decision support information to decision-makers, ensuring the portfolio remains healthy and only projects are providing a suitable return consuming resources.</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3623487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15</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28/08/2020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28/08/2020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28/08/2020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28/08/2020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28/08/2020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28/08/2020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28/08/2020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28/08/2020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28/08/2020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28/08/2020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28/08/2020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28/08/2020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tiff"/></Relationships>
</file>

<file path=ppt/slides/_rels/slide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tiff"/></Relationships>
</file>

<file path=ppt/slides/_rels/slide10.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8</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8 – Managing Projects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1648072"/>
          </a:xfrm>
        </p:spPr>
        <p:txBody>
          <a:bodyPr>
            <a:normAutofit/>
          </a:bodyPr>
          <a:lstStyle/>
          <a:p>
            <a:r>
              <a:rPr lang="en-GB" dirty="0">
                <a:latin typeface="Arial" panose="020B0604020202020204" pitchFamily="34" charset="0"/>
                <a:cs typeface="Arial" panose="020B0604020202020204" pitchFamily="34" charset="0"/>
              </a:rPr>
              <a:t>Project Management Overview</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3"/>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20393" y="947957"/>
            <a:ext cx="7820521"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285750" indent="-285750">
              <a:buFont typeface="Arial" panose="020B0604020202020204" pitchFamily="34" charset="0"/>
              <a:buChar char="•"/>
            </a:pPr>
            <a:r>
              <a:rPr lang="en-GB" sz="1600" b="1" dirty="0"/>
              <a:t>Agree success criteria &amp; constraints with customers (preferably in writing)</a:t>
            </a:r>
            <a:br>
              <a:rPr lang="en-GB" sz="1600" b="1" dirty="0"/>
            </a:br>
            <a:endParaRPr lang="en-GB" sz="1600" b="1" dirty="0"/>
          </a:p>
          <a:p>
            <a:pPr marL="285750" indent="-285750">
              <a:buFont typeface="Arial" panose="020B0604020202020204" pitchFamily="34" charset="0"/>
              <a:buChar char="•"/>
            </a:pPr>
            <a:r>
              <a:rPr lang="en-GB" sz="1600" b="1" dirty="0">
                <a:solidFill>
                  <a:srgbClr val="0070C0"/>
                </a:solidFill>
              </a:rPr>
              <a:t>List the tasks</a:t>
            </a:r>
          </a:p>
          <a:p>
            <a:pPr marL="285750" indent="-285750">
              <a:buFont typeface="Arial" panose="020B0604020202020204" pitchFamily="34" charset="0"/>
              <a:buChar char="•"/>
            </a:pPr>
            <a:r>
              <a:rPr lang="en-GB" sz="1600" b="1" dirty="0">
                <a:solidFill>
                  <a:srgbClr val="0070C0"/>
                </a:solidFill>
              </a:rPr>
              <a:t>Estimate time and costs for each task</a:t>
            </a:r>
          </a:p>
          <a:p>
            <a:pPr marL="285750" indent="-285750">
              <a:buFont typeface="Arial" panose="020B0604020202020204" pitchFamily="34" charset="0"/>
              <a:buChar char="•"/>
            </a:pPr>
            <a:r>
              <a:rPr lang="en-GB" sz="1600" b="1" dirty="0">
                <a:solidFill>
                  <a:srgbClr val="0070C0"/>
                </a:solidFill>
              </a:rPr>
              <a:t>Assess dependencies (CPA &amp; time for each process)</a:t>
            </a:r>
          </a:p>
          <a:p>
            <a:pPr marL="285750" indent="-285750">
              <a:buFont typeface="Arial" panose="020B0604020202020204" pitchFamily="34" charset="0"/>
              <a:buChar char="•"/>
            </a:pPr>
            <a:r>
              <a:rPr lang="en-GB" sz="1600" b="1" dirty="0">
                <a:solidFill>
                  <a:srgbClr val="0070C0"/>
                </a:solidFill>
              </a:rPr>
              <a:t>Existing, clashing or overlapping tasks</a:t>
            </a:r>
          </a:p>
          <a:p>
            <a:pPr marL="285750" indent="-285750">
              <a:buFont typeface="Arial" panose="020B0604020202020204" pitchFamily="34" charset="0"/>
              <a:buChar char="•"/>
            </a:pPr>
            <a:r>
              <a:rPr lang="en-GB" sz="1600" b="1" dirty="0">
                <a:solidFill>
                  <a:srgbClr val="0070C0"/>
                </a:solidFill>
              </a:rPr>
              <a:t>Develop Gantt (or other chart)</a:t>
            </a:r>
          </a:p>
          <a:p>
            <a:pPr marL="285750" indent="-285750">
              <a:buFont typeface="Arial" panose="020B0604020202020204" pitchFamily="34" charset="0"/>
              <a:buChar char="•"/>
            </a:pPr>
            <a:r>
              <a:rPr lang="en-GB" sz="1600" b="1" dirty="0">
                <a:solidFill>
                  <a:srgbClr val="0070C0"/>
                </a:solidFill>
              </a:rPr>
              <a:t>Calculate resource requirements over time</a:t>
            </a:r>
          </a:p>
          <a:p>
            <a:pPr marL="285750" indent="-285750">
              <a:buFont typeface="Arial" panose="020B0604020202020204" pitchFamily="34" charset="0"/>
              <a:buChar char="•"/>
            </a:pPr>
            <a:r>
              <a:rPr lang="en-GB" sz="1600" b="1" dirty="0">
                <a:solidFill>
                  <a:srgbClr val="0070C0"/>
                </a:solidFill>
              </a:rPr>
              <a:t>Assess risks &amp; prepare action plans</a:t>
            </a:r>
          </a:p>
          <a:p>
            <a:pPr marL="1028700" lvl="1">
              <a:buFont typeface="Arial" panose="020B0604020202020204" pitchFamily="34" charset="0"/>
              <a:buChar char="•"/>
            </a:pPr>
            <a:r>
              <a:rPr lang="en-GB" sz="1600" b="1" dirty="0">
                <a:solidFill>
                  <a:srgbClr val="0070C0"/>
                </a:solidFill>
              </a:rPr>
              <a:t>Preventative &amp; protective</a:t>
            </a:r>
          </a:p>
          <a:p>
            <a:pPr marL="1028700" lvl="1">
              <a:buFont typeface="Arial" panose="020B0604020202020204" pitchFamily="34" charset="0"/>
              <a:buChar char="•"/>
            </a:pPr>
            <a:r>
              <a:rPr lang="en-GB" sz="1600" b="1" dirty="0">
                <a:solidFill>
                  <a:srgbClr val="0070C0"/>
                </a:solidFill>
              </a:rPr>
              <a:t>Contingency</a:t>
            </a:r>
            <a:br>
              <a:rPr lang="en-GB" sz="1600" b="1" dirty="0">
                <a:solidFill>
                  <a:srgbClr val="0070C0"/>
                </a:solidFill>
              </a:rPr>
            </a:br>
            <a:endParaRPr lang="en-GB" sz="1600" b="1" dirty="0">
              <a:solidFill>
                <a:srgbClr val="0070C0"/>
              </a:solidFill>
            </a:endParaRPr>
          </a:p>
          <a:p>
            <a:pPr marL="285750" indent="-285750">
              <a:buFont typeface="Arial" panose="020B0604020202020204" pitchFamily="34" charset="0"/>
              <a:buChar char="•"/>
            </a:pPr>
            <a:r>
              <a:rPr lang="en-GB" sz="1600" b="1" dirty="0">
                <a:solidFill>
                  <a:srgbClr val="FF0000"/>
                </a:solidFill>
              </a:rPr>
              <a:t>Monitor progress (Gantt chart)</a:t>
            </a:r>
          </a:p>
          <a:p>
            <a:pPr marL="285750" indent="-285750">
              <a:buFont typeface="Arial" panose="020B0604020202020204" pitchFamily="34" charset="0"/>
              <a:buChar char="•"/>
            </a:pPr>
            <a:r>
              <a:rPr lang="en-GB" sz="1600" b="1" dirty="0">
                <a:solidFill>
                  <a:srgbClr val="FF0000"/>
                </a:solidFill>
              </a:rPr>
              <a:t>Monitor costs</a:t>
            </a:r>
          </a:p>
          <a:p>
            <a:pPr marL="285750" indent="-285750">
              <a:buFont typeface="Arial" panose="020B0604020202020204" pitchFamily="34" charset="0"/>
              <a:buChar char="•"/>
            </a:pPr>
            <a:r>
              <a:rPr lang="en-GB" sz="1600" b="1" dirty="0">
                <a:solidFill>
                  <a:srgbClr val="FF0000"/>
                </a:solidFill>
              </a:rPr>
              <a:t>Communicate progress &amp; changes</a:t>
            </a:r>
            <a:br>
              <a:rPr lang="en-GB" sz="1600" b="1" dirty="0">
                <a:solidFill>
                  <a:srgbClr val="FF0000"/>
                </a:solidFill>
              </a:rPr>
            </a:br>
            <a:endParaRPr lang="en-GB" sz="1600" b="1" dirty="0">
              <a:solidFill>
                <a:srgbClr val="FF0000"/>
              </a:solidFill>
            </a:endParaRPr>
          </a:p>
          <a:p>
            <a:pPr marL="285750" indent="-285750">
              <a:buFont typeface="Arial" panose="020B0604020202020204" pitchFamily="34" charset="0"/>
              <a:buChar char="•"/>
            </a:pPr>
            <a:r>
              <a:rPr lang="en-GB" sz="1600" b="1" dirty="0">
                <a:solidFill>
                  <a:srgbClr val="00B050"/>
                </a:solidFill>
              </a:rPr>
              <a:t>Review </a:t>
            </a:r>
          </a:p>
          <a:p>
            <a:pPr marL="1028700" lvl="1">
              <a:buFont typeface="Arial" panose="020B0604020202020204" pitchFamily="34" charset="0"/>
              <a:buChar char="•"/>
            </a:pPr>
            <a:r>
              <a:rPr lang="en-GB" sz="1600" b="1" dirty="0">
                <a:solidFill>
                  <a:srgbClr val="00B050"/>
                </a:solidFill>
              </a:rPr>
              <a:t>Learn &amp; praise</a:t>
            </a:r>
          </a:p>
        </p:txBody>
      </p:sp>
      <p:pic>
        <p:nvPicPr>
          <p:cNvPr id="6" name="Picture 5">
            <a:extLst>
              <a:ext uri="{FF2B5EF4-FFF2-40B4-BE49-F238E27FC236}">
                <a16:creationId xmlns:a16="http://schemas.microsoft.com/office/drawing/2014/main" id="{B09C3868-E664-FE48-B05B-39A687722BF5}"/>
              </a:ext>
            </a:extLst>
          </p:cNvPr>
          <p:cNvPicPr>
            <a:picLocks noChangeAspect="1"/>
          </p:cNvPicPr>
          <p:nvPr/>
        </p:nvPicPr>
        <p:blipFill>
          <a:blip r:embed="rId3"/>
          <a:stretch>
            <a:fillRect/>
          </a:stretch>
        </p:blipFill>
        <p:spPr>
          <a:xfrm>
            <a:off x="8040914" y="1889121"/>
            <a:ext cx="3732330" cy="2641986"/>
          </a:xfrm>
          <a:prstGeom prst="rect">
            <a:avLst/>
          </a:prstGeom>
        </p:spPr>
      </p:pic>
    </p:spTree>
    <p:extLst>
      <p:ext uri="{BB962C8B-B14F-4D97-AF65-F5344CB8AC3E}">
        <p14:creationId xmlns:p14="http://schemas.microsoft.com/office/powerpoint/2010/main" val="3378429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pic>
        <p:nvPicPr>
          <p:cNvPr id="3" name="Picture 2">
            <a:extLst>
              <a:ext uri="{FF2B5EF4-FFF2-40B4-BE49-F238E27FC236}">
                <a16:creationId xmlns:a16="http://schemas.microsoft.com/office/drawing/2014/main" id="{86776670-9563-394B-81CA-7F370280CA8B}"/>
              </a:ext>
            </a:extLst>
          </p:cNvPr>
          <p:cNvPicPr>
            <a:picLocks noChangeAspect="1"/>
          </p:cNvPicPr>
          <p:nvPr/>
        </p:nvPicPr>
        <p:blipFill>
          <a:blip r:embed="rId3"/>
          <a:stretch>
            <a:fillRect/>
          </a:stretch>
        </p:blipFill>
        <p:spPr>
          <a:xfrm>
            <a:off x="7496622" y="1264499"/>
            <a:ext cx="4550235" cy="3443011"/>
          </a:xfrm>
          <a:prstGeom prst="rect">
            <a:avLst/>
          </a:prstGeom>
        </p:spPr>
      </p:pic>
      <p:sp>
        <p:nvSpPr>
          <p:cNvPr id="9" name="Text Box 12">
            <a:extLst>
              <a:ext uri="{FF2B5EF4-FFF2-40B4-BE49-F238E27FC236}">
                <a16:creationId xmlns:a16="http://schemas.microsoft.com/office/drawing/2014/main" id="{E4AC4A2D-1832-0245-AF2B-9B53168006E0}"/>
              </a:ext>
            </a:extLst>
          </p:cNvPr>
          <p:cNvSpPr txBox="1">
            <a:spLocks noChangeArrowheads="1"/>
          </p:cNvSpPr>
          <p:nvPr/>
        </p:nvSpPr>
        <p:spPr bwMode="auto">
          <a:xfrm>
            <a:off x="220393" y="947957"/>
            <a:ext cx="7820521"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Define your project</a:t>
            </a:r>
          </a:p>
          <a:p>
            <a:endParaRPr lang="en-GB" sz="1800" b="1" dirty="0"/>
          </a:p>
          <a:p>
            <a:r>
              <a:rPr lang="en-GB" sz="1800" b="1" dirty="0"/>
              <a:t>Agree with everybody</a:t>
            </a:r>
          </a:p>
          <a:p>
            <a:endParaRPr lang="en-GB" sz="1800" b="1" dirty="0"/>
          </a:p>
          <a:p>
            <a:r>
              <a:rPr lang="en-GB" sz="1800" b="1" dirty="0"/>
              <a:t>Have a meeting to start (Kick off meeting)</a:t>
            </a:r>
            <a:br>
              <a:rPr lang="en-GB" sz="1800" b="1" dirty="0"/>
            </a:br>
            <a:br>
              <a:rPr lang="en-GB" sz="1800" b="1" dirty="0"/>
            </a:br>
            <a:r>
              <a:rPr lang="en-GB" sz="1800" b="1" dirty="0"/>
              <a:t>Consider – PID</a:t>
            </a:r>
          </a:p>
          <a:p>
            <a:br>
              <a:rPr lang="en-GB" sz="1800" b="1" dirty="0"/>
            </a:br>
            <a:r>
              <a:rPr lang="en-GB" sz="1800" b="1" dirty="0"/>
              <a:t>Delivering:</a:t>
            </a:r>
          </a:p>
          <a:p>
            <a:pPr marL="285750" indent="-285750">
              <a:buFont typeface="Arial" panose="020B0604020202020204" pitchFamily="34" charset="0"/>
              <a:buChar char="•"/>
            </a:pPr>
            <a:r>
              <a:rPr lang="en-GB" sz="1800" b="1" dirty="0"/>
              <a:t>Quality</a:t>
            </a:r>
          </a:p>
          <a:p>
            <a:pPr marL="285750" indent="-285750">
              <a:buFont typeface="Arial" panose="020B0604020202020204" pitchFamily="34" charset="0"/>
              <a:buChar char="•"/>
            </a:pPr>
            <a:r>
              <a:rPr lang="en-GB" sz="1800" b="1" dirty="0"/>
              <a:t>Time</a:t>
            </a:r>
          </a:p>
          <a:p>
            <a:pPr marL="285750" indent="-285750">
              <a:buFont typeface="Arial" panose="020B0604020202020204" pitchFamily="34" charset="0"/>
              <a:buChar char="•"/>
            </a:pPr>
            <a:r>
              <a:rPr lang="en-GB" sz="1800" b="1" dirty="0"/>
              <a:t>Costs</a:t>
            </a:r>
          </a:p>
          <a:p>
            <a:pPr marL="285750" indent="-285750">
              <a:buFont typeface="Arial" panose="020B0604020202020204" pitchFamily="34" charset="0"/>
              <a:buChar char="•"/>
            </a:pPr>
            <a:endParaRPr lang="en-GB" sz="1800" b="1" dirty="0"/>
          </a:p>
          <a:p>
            <a:r>
              <a:rPr lang="en-GB" sz="1800" b="1" dirty="0"/>
              <a:t>Never agree to a project you cannot deliver</a:t>
            </a:r>
          </a:p>
          <a:p>
            <a:endParaRPr lang="en-GB" sz="1600" b="1" dirty="0"/>
          </a:p>
          <a:p>
            <a:endParaRPr lang="en-GB" sz="1600" b="1" dirty="0"/>
          </a:p>
        </p:txBody>
      </p:sp>
    </p:spTree>
    <p:extLst>
      <p:ext uri="{BB962C8B-B14F-4D97-AF65-F5344CB8AC3E}">
        <p14:creationId xmlns:p14="http://schemas.microsoft.com/office/powerpoint/2010/main" val="2772435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074B34D1-CAEC-0F40-85CB-A39893540D59}"/>
              </a:ext>
            </a:extLst>
          </p:cNvPr>
          <p:cNvSpPr txBox="1">
            <a:spLocks noChangeArrowheads="1"/>
          </p:cNvSpPr>
          <p:nvPr/>
        </p:nvSpPr>
        <p:spPr bwMode="auto">
          <a:xfrm>
            <a:off x="220393" y="947957"/>
            <a:ext cx="7820521"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List the Tasks</a:t>
            </a:r>
          </a:p>
          <a:p>
            <a:endParaRPr lang="en-GB" sz="1800" b="1" dirty="0"/>
          </a:p>
          <a:p>
            <a:r>
              <a:rPr lang="en-GB" sz="1800" b="1" dirty="0"/>
              <a:t>Agree with everybody</a:t>
            </a:r>
          </a:p>
          <a:p>
            <a:pPr marL="285750" indent="-285750">
              <a:buFont typeface="Arial" panose="020B0604020202020204" pitchFamily="34" charset="0"/>
              <a:buChar char="•"/>
            </a:pPr>
            <a:r>
              <a:rPr lang="en-GB" sz="1800" b="1" dirty="0"/>
              <a:t>Brainstorm with team</a:t>
            </a:r>
          </a:p>
          <a:p>
            <a:pPr marL="285750" indent="-285750">
              <a:buFont typeface="Arial" panose="020B0604020202020204" pitchFamily="34" charset="0"/>
              <a:buChar char="•"/>
            </a:pPr>
            <a:r>
              <a:rPr lang="en-GB" sz="1800" b="1" dirty="0"/>
              <a:t>Produce WBS</a:t>
            </a:r>
          </a:p>
          <a:p>
            <a:pPr marL="285750" indent="-285750">
              <a:buFont typeface="Arial" panose="020B0604020202020204" pitchFamily="34" charset="0"/>
              <a:buChar char="•"/>
            </a:pPr>
            <a:r>
              <a:rPr lang="en-GB" sz="1800" b="1" dirty="0"/>
              <a:t>List the tasks</a:t>
            </a:r>
          </a:p>
          <a:p>
            <a:pPr marL="285750" indent="-285750">
              <a:buFont typeface="Arial" panose="020B0604020202020204" pitchFamily="34" charset="0"/>
              <a:buChar char="•"/>
            </a:pPr>
            <a:r>
              <a:rPr lang="en-GB" sz="1800" b="1" dirty="0"/>
              <a:t>Consider historical factors</a:t>
            </a:r>
          </a:p>
          <a:p>
            <a:pPr marL="285750" indent="-285750">
              <a:buFont typeface="Arial" panose="020B0604020202020204" pitchFamily="34" charset="0"/>
              <a:buChar char="•"/>
            </a:pPr>
            <a:endParaRPr lang="en-GB" sz="1800" b="1" dirty="0"/>
          </a:p>
          <a:p>
            <a:endParaRPr lang="en-GB" sz="1800" b="1" dirty="0"/>
          </a:p>
        </p:txBody>
      </p:sp>
      <p:pic>
        <p:nvPicPr>
          <p:cNvPr id="5" name="Picture 4">
            <a:extLst>
              <a:ext uri="{FF2B5EF4-FFF2-40B4-BE49-F238E27FC236}">
                <a16:creationId xmlns:a16="http://schemas.microsoft.com/office/drawing/2014/main" id="{547F160D-04E5-D546-A33D-DA01984FAD35}"/>
              </a:ext>
            </a:extLst>
          </p:cNvPr>
          <p:cNvPicPr>
            <a:picLocks noChangeAspect="1"/>
          </p:cNvPicPr>
          <p:nvPr/>
        </p:nvPicPr>
        <p:blipFill>
          <a:blip r:embed="rId3"/>
          <a:stretch>
            <a:fillRect/>
          </a:stretch>
        </p:blipFill>
        <p:spPr>
          <a:xfrm>
            <a:off x="8040914" y="1242444"/>
            <a:ext cx="3294177" cy="1907155"/>
          </a:xfrm>
          <a:prstGeom prst="rect">
            <a:avLst/>
          </a:prstGeom>
        </p:spPr>
      </p:pic>
    </p:spTree>
    <p:extLst>
      <p:ext uri="{BB962C8B-B14F-4D97-AF65-F5344CB8AC3E}">
        <p14:creationId xmlns:p14="http://schemas.microsoft.com/office/powerpoint/2010/main" val="1767965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074B34D1-CAEC-0F40-85CB-A39893540D59}"/>
              </a:ext>
            </a:extLst>
          </p:cNvPr>
          <p:cNvSpPr txBox="1">
            <a:spLocks noChangeArrowheads="1"/>
          </p:cNvSpPr>
          <p:nvPr/>
        </p:nvSpPr>
        <p:spPr bwMode="auto">
          <a:xfrm>
            <a:off x="220393" y="947957"/>
            <a:ext cx="7820521"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Estimate the Tasks</a:t>
            </a:r>
          </a:p>
          <a:p>
            <a:endParaRPr lang="en-GB" sz="1800" b="1" dirty="0"/>
          </a:p>
          <a:p>
            <a:pPr marL="285750" indent="-285750">
              <a:buFont typeface="Arial" panose="020B0604020202020204" pitchFamily="34" charset="0"/>
              <a:buChar char="•"/>
            </a:pPr>
            <a:r>
              <a:rPr lang="en-GB" sz="1800" b="1" dirty="0"/>
              <a:t>Time</a:t>
            </a:r>
          </a:p>
          <a:p>
            <a:pPr marL="1028700" lvl="1">
              <a:buFont typeface="Arial" panose="020B0604020202020204" pitchFamily="34" charset="0"/>
              <a:buChar char="•"/>
            </a:pPr>
            <a:r>
              <a:rPr lang="en-GB" sz="1800" b="1" dirty="0"/>
              <a:t>How long are these going to take</a:t>
            </a:r>
          </a:p>
          <a:p>
            <a:pPr marL="285750" indent="-285750">
              <a:buFont typeface="Arial" panose="020B0604020202020204" pitchFamily="34" charset="0"/>
              <a:buChar char="•"/>
            </a:pPr>
            <a:endParaRPr lang="en-GB" sz="1800" b="1" dirty="0"/>
          </a:p>
          <a:p>
            <a:pPr marL="285750" indent="-285750">
              <a:buFont typeface="Arial" panose="020B0604020202020204" pitchFamily="34" charset="0"/>
              <a:buChar char="•"/>
            </a:pPr>
            <a:r>
              <a:rPr lang="en-GB" sz="1800" b="1" dirty="0"/>
              <a:t>Costs</a:t>
            </a:r>
          </a:p>
          <a:p>
            <a:pPr marL="1028700" lvl="1">
              <a:buFont typeface="Arial" panose="020B0604020202020204" pitchFamily="34" charset="0"/>
              <a:buChar char="•"/>
            </a:pPr>
            <a:r>
              <a:rPr lang="en-GB" sz="1800" b="1" dirty="0"/>
              <a:t>How much are the tasks going to cost</a:t>
            </a:r>
          </a:p>
          <a:p>
            <a:pPr marL="285750" indent="-285750">
              <a:buFont typeface="Arial" panose="020B0604020202020204" pitchFamily="34" charset="0"/>
              <a:buChar char="•"/>
            </a:pPr>
            <a:r>
              <a:rPr lang="en-GB" sz="1800" b="1" dirty="0"/>
              <a:t>Produce WBS</a:t>
            </a:r>
          </a:p>
          <a:p>
            <a:pPr marL="285750" indent="-285750">
              <a:buFont typeface="Arial" panose="020B0604020202020204" pitchFamily="34" charset="0"/>
              <a:buChar char="•"/>
            </a:pPr>
            <a:r>
              <a:rPr lang="en-GB" sz="1800" b="1" dirty="0"/>
              <a:t>List the tasks</a:t>
            </a:r>
          </a:p>
          <a:p>
            <a:pPr marL="285750" indent="-285750">
              <a:buFont typeface="Arial" panose="020B0604020202020204" pitchFamily="34" charset="0"/>
              <a:buChar char="•"/>
            </a:pPr>
            <a:endParaRPr lang="en-GB" sz="1800" b="1" dirty="0"/>
          </a:p>
          <a:p>
            <a:endParaRPr lang="en-GB" sz="1800" b="1" dirty="0"/>
          </a:p>
        </p:txBody>
      </p:sp>
      <p:pic>
        <p:nvPicPr>
          <p:cNvPr id="3" name="Picture 2">
            <a:extLst>
              <a:ext uri="{FF2B5EF4-FFF2-40B4-BE49-F238E27FC236}">
                <a16:creationId xmlns:a16="http://schemas.microsoft.com/office/drawing/2014/main" id="{0B2CD615-10CB-6D4A-B6BC-98AFDFB5499D}"/>
              </a:ext>
            </a:extLst>
          </p:cNvPr>
          <p:cNvPicPr>
            <a:picLocks noChangeAspect="1"/>
          </p:cNvPicPr>
          <p:nvPr/>
        </p:nvPicPr>
        <p:blipFill>
          <a:blip r:embed="rId3"/>
          <a:stretch>
            <a:fillRect/>
          </a:stretch>
        </p:blipFill>
        <p:spPr>
          <a:xfrm>
            <a:off x="7055999" y="1137895"/>
            <a:ext cx="4163545" cy="4050251"/>
          </a:xfrm>
          <a:prstGeom prst="rect">
            <a:avLst/>
          </a:prstGeom>
        </p:spPr>
      </p:pic>
    </p:spTree>
    <p:extLst>
      <p:ext uri="{BB962C8B-B14F-4D97-AF65-F5344CB8AC3E}">
        <p14:creationId xmlns:p14="http://schemas.microsoft.com/office/powerpoint/2010/main" val="3581581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AF4DBA82-4B00-9F42-9E79-025F89671B52}"/>
              </a:ext>
            </a:extLst>
          </p:cNvPr>
          <p:cNvSpPr txBox="1">
            <a:spLocks noChangeArrowheads="1"/>
          </p:cNvSpPr>
          <p:nvPr/>
        </p:nvSpPr>
        <p:spPr bwMode="auto">
          <a:xfrm>
            <a:off x="220393" y="947957"/>
            <a:ext cx="782052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Assess Dependencies and Determine Critical Paths</a:t>
            </a:r>
          </a:p>
          <a:p>
            <a:endParaRPr lang="en-GB" sz="1800" b="1" dirty="0"/>
          </a:p>
          <a:p>
            <a:pPr marL="285750" indent="-285750">
              <a:buFont typeface="Arial" panose="020B0604020202020204" pitchFamily="34" charset="0"/>
              <a:buChar char="•"/>
            </a:pPr>
            <a:endParaRPr lang="en-GB" sz="1800" b="1" dirty="0"/>
          </a:p>
          <a:p>
            <a:endParaRPr lang="en-GB" sz="1800" b="1" dirty="0"/>
          </a:p>
        </p:txBody>
      </p:sp>
      <p:pic>
        <p:nvPicPr>
          <p:cNvPr id="3" name="Picture 2">
            <a:extLst>
              <a:ext uri="{FF2B5EF4-FFF2-40B4-BE49-F238E27FC236}">
                <a16:creationId xmlns:a16="http://schemas.microsoft.com/office/drawing/2014/main" id="{6AC83974-4DCB-7742-9A2E-104D649EB1EC}"/>
              </a:ext>
            </a:extLst>
          </p:cNvPr>
          <p:cNvPicPr>
            <a:picLocks noChangeAspect="1"/>
          </p:cNvPicPr>
          <p:nvPr/>
        </p:nvPicPr>
        <p:blipFill>
          <a:blip r:embed="rId3"/>
          <a:stretch>
            <a:fillRect/>
          </a:stretch>
        </p:blipFill>
        <p:spPr>
          <a:xfrm>
            <a:off x="6415992" y="1976951"/>
            <a:ext cx="5166408" cy="2760430"/>
          </a:xfrm>
          <a:prstGeom prst="rect">
            <a:avLst/>
          </a:prstGeom>
        </p:spPr>
      </p:pic>
      <p:pic>
        <p:nvPicPr>
          <p:cNvPr id="5" name="Picture 4">
            <a:extLst>
              <a:ext uri="{FF2B5EF4-FFF2-40B4-BE49-F238E27FC236}">
                <a16:creationId xmlns:a16="http://schemas.microsoft.com/office/drawing/2014/main" id="{6F6FEF40-06A9-EB40-A712-148AB113523D}"/>
              </a:ext>
            </a:extLst>
          </p:cNvPr>
          <p:cNvPicPr>
            <a:picLocks noChangeAspect="1"/>
          </p:cNvPicPr>
          <p:nvPr/>
        </p:nvPicPr>
        <p:blipFill>
          <a:blip r:embed="rId4"/>
          <a:stretch>
            <a:fillRect/>
          </a:stretch>
        </p:blipFill>
        <p:spPr>
          <a:xfrm>
            <a:off x="817055" y="1787013"/>
            <a:ext cx="4559808" cy="3419856"/>
          </a:xfrm>
          <a:prstGeom prst="rect">
            <a:avLst/>
          </a:prstGeom>
        </p:spPr>
      </p:pic>
    </p:spTree>
    <p:extLst>
      <p:ext uri="{BB962C8B-B14F-4D97-AF65-F5344CB8AC3E}">
        <p14:creationId xmlns:p14="http://schemas.microsoft.com/office/powerpoint/2010/main" val="1448578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CC6545A9-C4B9-A84F-9BD4-B8C610EDDAF6}"/>
              </a:ext>
            </a:extLst>
          </p:cNvPr>
          <p:cNvSpPr txBox="1">
            <a:spLocks noChangeArrowheads="1"/>
          </p:cNvSpPr>
          <p:nvPr/>
        </p:nvSpPr>
        <p:spPr bwMode="auto">
          <a:xfrm>
            <a:off x="220393" y="947957"/>
            <a:ext cx="7820521"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Consider Existing, clashing or overlapping tasks</a:t>
            </a:r>
          </a:p>
          <a:p>
            <a:endParaRPr lang="en-GB" sz="1800" dirty="0">
              <a:solidFill>
                <a:srgbClr val="0070C0"/>
              </a:solidFill>
            </a:endParaRPr>
          </a:p>
          <a:p>
            <a:pPr marL="1028700" lvl="1">
              <a:buFont typeface="Arial" panose="020B0604020202020204" pitchFamily="34" charset="0"/>
              <a:buChar char="•"/>
            </a:pPr>
            <a:r>
              <a:rPr lang="en-GB" sz="1800" dirty="0"/>
              <a:t>How long are the tasks identified going to take</a:t>
            </a:r>
          </a:p>
          <a:p>
            <a:pPr marL="1028700" lvl="1">
              <a:buFont typeface="Arial" panose="020B0604020202020204" pitchFamily="34" charset="0"/>
              <a:buChar char="•"/>
            </a:pPr>
            <a:r>
              <a:rPr lang="en-GB" sz="1800" dirty="0"/>
              <a:t>Is there room to crash</a:t>
            </a:r>
            <a:br>
              <a:rPr lang="en-GB" sz="1800" dirty="0"/>
            </a:br>
            <a:endParaRPr lang="en-GB" sz="1800" dirty="0"/>
          </a:p>
          <a:p>
            <a:pPr marL="1028700" lvl="1">
              <a:buFont typeface="Arial" panose="020B0604020202020204" pitchFamily="34" charset="0"/>
              <a:buChar char="•"/>
            </a:pPr>
            <a:r>
              <a:rPr lang="en-GB" sz="1800" dirty="0"/>
              <a:t>Causes?</a:t>
            </a:r>
          </a:p>
          <a:p>
            <a:pPr marL="1428750" lvl="2">
              <a:buFont typeface="Arial" panose="020B0604020202020204" pitchFamily="34" charset="0"/>
              <a:buChar char="•"/>
            </a:pPr>
            <a:r>
              <a:rPr lang="en-GB" sz="1800" dirty="0"/>
              <a:t>Time (going over)</a:t>
            </a:r>
          </a:p>
          <a:p>
            <a:pPr marL="1428750" lvl="2">
              <a:buFont typeface="Arial" panose="020B0604020202020204" pitchFamily="34" charset="0"/>
              <a:buChar char="•"/>
            </a:pPr>
            <a:r>
              <a:rPr lang="en-GB" sz="1800" dirty="0"/>
              <a:t>Additional resources (cost)</a:t>
            </a:r>
          </a:p>
          <a:p>
            <a:pPr marL="1428750" lvl="2">
              <a:buFont typeface="Arial" panose="020B0604020202020204" pitchFamily="34" charset="0"/>
              <a:buChar char="•"/>
            </a:pPr>
            <a:r>
              <a:rPr lang="en-GB" sz="1800" dirty="0"/>
              <a:t>Quality </a:t>
            </a:r>
            <a:br>
              <a:rPr lang="en-GB" sz="1800" dirty="0"/>
            </a:br>
            <a:endParaRPr lang="en-GB" sz="1800" dirty="0"/>
          </a:p>
          <a:p>
            <a:pPr marL="1028700" lvl="1">
              <a:buFont typeface="Arial" panose="020B0604020202020204" pitchFamily="34" charset="0"/>
              <a:buChar char="•"/>
            </a:pPr>
            <a:r>
              <a:rPr lang="en-GB" sz="1800" dirty="0"/>
              <a:t>What are the impacts?</a:t>
            </a:r>
          </a:p>
          <a:p>
            <a:pPr marL="1428750" lvl="2">
              <a:buFont typeface="Arial" panose="020B0604020202020204" pitchFamily="34" charset="0"/>
              <a:buChar char="•"/>
            </a:pPr>
            <a:r>
              <a:rPr lang="en-GB" sz="1800" dirty="0"/>
              <a:t>Time</a:t>
            </a:r>
          </a:p>
          <a:p>
            <a:pPr marL="1428750" lvl="2">
              <a:buFont typeface="Arial" panose="020B0604020202020204" pitchFamily="34" charset="0"/>
              <a:buChar char="•"/>
            </a:pPr>
            <a:r>
              <a:rPr lang="en-GB" sz="1800" dirty="0"/>
              <a:t>Cost</a:t>
            </a:r>
          </a:p>
          <a:p>
            <a:pPr marL="1428750" lvl="2">
              <a:buFont typeface="Arial" panose="020B0604020202020204" pitchFamily="34" charset="0"/>
              <a:buChar char="•"/>
            </a:pPr>
            <a:r>
              <a:rPr lang="en-GB" sz="1800" dirty="0"/>
              <a:t>Quality</a:t>
            </a:r>
          </a:p>
          <a:p>
            <a:pPr marL="285750" indent="-285750">
              <a:buFont typeface="Arial" panose="020B0604020202020204" pitchFamily="34" charset="0"/>
              <a:buChar char="•"/>
            </a:pPr>
            <a:endParaRPr lang="en-GB" sz="1800" b="1" dirty="0"/>
          </a:p>
          <a:p>
            <a:endParaRPr lang="en-GB" sz="1800" b="1" dirty="0"/>
          </a:p>
          <a:p>
            <a:endParaRPr lang="en-GB" sz="1800" b="1" dirty="0"/>
          </a:p>
        </p:txBody>
      </p:sp>
      <p:pic>
        <p:nvPicPr>
          <p:cNvPr id="3" name="Picture 2">
            <a:extLst>
              <a:ext uri="{FF2B5EF4-FFF2-40B4-BE49-F238E27FC236}">
                <a16:creationId xmlns:a16="http://schemas.microsoft.com/office/drawing/2014/main" id="{1BD8E21D-C125-9149-A8B3-5028EEE505DE}"/>
              </a:ext>
            </a:extLst>
          </p:cNvPr>
          <p:cNvPicPr>
            <a:picLocks noChangeAspect="1"/>
          </p:cNvPicPr>
          <p:nvPr/>
        </p:nvPicPr>
        <p:blipFill>
          <a:blip r:embed="rId3"/>
          <a:stretch>
            <a:fillRect/>
          </a:stretch>
        </p:blipFill>
        <p:spPr>
          <a:xfrm>
            <a:off x="6535898" y="947957"/>
            <a:ext cx="5552744" cy="4164558"/>
          </a:xfrm>
          <a:prstGeom prst="rect">
            <a:avLst/>
          </a:prstGeom>
        </p:spPr>
      </p:pic>
    </p:spTree>
    <p:extLst>
      <p:ext uri="{BB962C8B-B14F-4D97-AF65-F5344CB8AC3E}">
        <p14:creationId xmlns:p14="http://schemas.microsoft.com/office/powerpoint/2010/main" val="2009703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7FF9C483-732C-694A-9BA2-6D264B5505EF}"/>
              </a:ext>
            </a:extLst>
          </p:cNvPr>
          <p:cNvSpPr txBox="1">
            <a:spLocks noChangeArrowheads="1"/>
          </p:cNvSpPr>
          <p:nvPr/>
        </p:nvSpPr>
        <p:spPr bwMode="auto">
          <a:xfrm>
            <a:off x="220393" y="947957"/>
            <a:ext cx="4644215" cy="3385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2000" b="1" dirty="0"/>
              <a:t>Planning and Scheduling</a:t>
            </a:r>
          </a:p>
          <a:p>
            <a:endParaRPr lang="en-GB" sz="2000" dirty="0">
              <a:solidFill>
                <a:srgbClr val="0070C0"/>
              </a:solidFill>
            </a:endParaRPr>
          </a:p>
          <a:p>
            <a:pPr marL="1028700" lvl="1">
              <a:buFont typeface="Arial" panose="020B0604020202020204" pitchFamily="34" charset="0"/>
              <a:buChar char="•"/>
            </a:pPr>
            <a:r>
              <a:rPr lang="en-GB" sz="2000" dirty="0"/>
              <a:t>Gantt Charts</a:t>
            </a:r>
          </a:p>
          <a:p>
            <a:pPr marL="1028700" lvl="1">
              <a:buFont typeface="Arial" panose="020B0604020202020204" pitchFamily="34" charset="0"/>
              <a:buChar char="•"/>
            </a:pPr>
            <a:r>
              <a:rPr lang="en-GB" sz="2000" dirty="0"/>
              <a:t>Logic Network</a:t>
            </a:r>
          </a:p>
          <a:p>
            <a:pPr marL="1028700" lvl="1">
              <a:buFont typeface="Arial" panose="020B0604020202020204" pitchFamily="34" charset="0"/>
              <a:buChar char="•"/>
            </a:pPr>
            <a:r>
              <a:rPr lang="en-GB" sz="2000" dirty="0"/>
              <a:t>PERT Charts</a:t>
            </a:r>
          </a:p>
          <a:p>
            <a:pPr marL="1028700" lvl="1">
              <a:buFont typeface="Arial" panose="020B0604020202020204" pitchFamily="34" charset="0"/>
              <a:buChar char="•"/>
            </a:pPr>
            <a:r>
              <a:rPr lang="en-GB" sz="2000" dirty="0"/>
              <a:t>Product Breakdown Structure</a:t>
            </a:r>
          </a:p>
          <a:p>
            <a:pPr marL="1028700" lvl="1">
              <a:buFont typeface="Arial" panose="020B0604020202020204" pitchFamily="34" charset="0"/>
              <a:buChar char="•"/>
            </a:pPr>
            <a:r>
              <a:rPr lang="en-GB" sz="2000" dirty="0"/>
              <a:t>PRINCE2</a:t>
            </a:r>
          </a:p>
          <a:p>
            <a:pPr marL="1028700" lvl="1">
              <a:buFont typeface="Arial" panose="020B0604020202020204" pitchFamily="34" charset="0"/>
              <a:buChar char="•"/>
            </a:pPr>
            <a:r>
              <a:rPr lang="en-GB" sz="2000" dirty="0"/>
              <a:t>Work Breakdown Structure</a:t>
            </a:r>
          </a:p>
          <a:p>
            <a:pPr lvl="1" indent="0"/>
            <a:endParaRPr lang="en-GB" sz="1800" b="1" dirty="0"/>
          </a:p>
          <a:p>
            <a:endParaRPr lang="en-GB" sz="1800" b="1" dirty="0"/>
          </a:p>
          <a:p>
            <a:endParaRPr lang="en-GB" sz="1800" b="1" dirty="0"/>
          </a:p>
        </p:txBody>
      </p:sp>
      <p:pic>
        <p:nvPicPr>
          <p:cNvPr id="3" name="Picture 2">
            <a:extLst>
              <a:ext uri="{FF2B5EF4-FFF2-40B4-BE49-F238E27FC236}">
                <a16:creationId xmlns:a16="http://schemas.microsoft.com/office/drawing/2014/main" id="{6B392644-34AE-2E45-91F8-7C09172C2ADA}"/>
              </a:ext>
            </a:extLst>
          </p:cNvPr>
          <p:cNvPicPr>
            <a:picLocks noChangeAspect="1"/>
          </p:cNvPicPr>
          <p:nvPr/>
        </p:nvPicPr>
        <p:blipFill>
          <a:blip r:embed="rId3"/>
          <a:stretch>
            <a:fillRect/>
          </a:stretch>
        </p:blipFill>
        <p:spPr>
          <a:xfrm>
            <a:off x="5790756" y="3483864"/>
            <a:ext cx="6028182" cy="2221992"/>
          </a:xfrm>
          <a:prstGeom prst="rect">
            <a:avLst/>
          </a:prstGeom>
        </p:spPr>
      </p:pic>
      <p:pic>
        <p:nvPicPr>
          <p:cNvPr id="5" name="Picture 4">
            <a:extLst>
              <a:ext uri="{FF2B5EF4-FFF2-40B4-BE49-F238E27FC236}">
                <a16:creationId xmlns:a16="http://schemas.microsoft.com/office/drawing/2014/main" id="{AC3CA520-7916-AF4E-9CA2-28523182D4D5}"/>
              </a:ext>
            </a:extLst>
          </p:cNvPr>
          <p:cNvPicPr>
            <a:picLocks noChangeAspect="1"/>
          </p:cNvPicPr>
          <p:nvPr/>
        </p:nvPicPr>
        <p:blipFill>
          <a:blip r:embed="rId4"/>
          <a:stretch>
            <a:fillRect/>
          </a:stretch>
        </p:blipFill>
        <p:spPr>
          <a:xfrm>
            <a:off x="8058639" y="947957"/>
            <a:ext cx="3760299" cy="2350187"/>
          </a:xfrm>
          <a:prstGeom prst="rect">
            <a:avLst/>
          </a:prstGeom>
        </p:spPr>
      </p:pic>
    </p:spTree>
    <p:extLst>
      <p:ext uri="{BB962C8B-B14F-4D97-AF65-F5344CB8AC3E}">
        <p14:creationId xmlns:p14="http://schemas.microsoft.com/office/powerpoint/2010/main" val="1881537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10C2F006-C66C-AB41-9831-855D2E10E89B}"/>
              </a:ext>
            </a:extLst>
          </p:cNvPr>
          <p:cNvSpPr txBox="1">
            <a:spLocks noChangeArrowheads="1"/>
          </p:cNvSpPr>
          <p:nvPr/>
        </p:nvSpPr>
        <p:spPr bwMode="auto">
          <a:xfrm>
            <a:off x="220393" y="947957"/>
            <a:ext cx="7820521"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Gantt Charts </a:t>
            </a:r>
          </a:p>
          <a:p>
            <a:endParaRPr lang="en-GB" sz="1800" dirty="0">
              <a:solidFill>
                <a:srgbClr val="0070C0"/>
              </a:solidFill>
            </a:endParaRPr>
          </a:p>
          <a:p>
            <a:pPr marL="1028700" lvl="1">
              <a:buFont typeface="Arial" panose="020B0604020202020204" pitchFamily="34" charset="0"/>
              <a:buChar char="•"/>
            </a:pPr>
            <a:r>
              <a:rPr lang="en-GB" sz="1800" dirty="0"/>
              <a:t>Preferred method</a:t>
            </a:r>
            <a:br>
              <a:rPr lang="en-GB" sz="1800" dirty="0"/>
            </a:br>
            <a:endParaRPr lang="en-GB" sz="1800" dirty="0"/>
          </a:p>
          <a:p>
            <a:pPr marL="1028700" lvl="1">
              <a:buFont typeface="Arial" panose="020B0604020202020204" pitchFamily="34" charset="0"/>
              <a:buChar char="•"/>
            </a:pPr>
            <a:r>
              <a:rPr lang="en-GB" sz="1800" dirty="0"/>
              <a:t>Critical path is highlighted</a:t>
            </a:r>
          </a:p>
          <a:p>
            <a:pPr marL="1028700" lvl="1">
              <a:buFont typeface="Arial" panose="020B0604020202020204" pitchFamily="34" charset="0"/>
              <a:buChar char="•"/>
            </a:pPr>
            <a:r>
              <a:rPr lang="en-GB" sz="1800" dirty="0"/>
              <a:t>All floating tasks added after critical path</a:t>
            </a:r>
          </a:p>
          <a:p>
            <a:pPr marL="1028700" lvl="1">
              <a:buFont typeface="Arial" panose="020B0604020202020204" pitchFamily="34" charset="0"/>
              <a:buChar char="•"/>
            </a:pPr>
            <a:endParaRPr lang="en-GB" sz="1800" dirty="0"/>
          </a:p>
          <a:p>
            <a:pPr marL="1028700" lvl="1">
              <a:buFont typeface="Arial" panose="020B0604020202020204" pitchFamily="34" charset="0"/>
              <a:buChar char="•"/>
            </a:pPr>
            <a:r>
              <a:rPr lang="en-GB" sz="1800" dirty="0"/>
              <a:t>Allows for:</a:t>
            </a:r>
          </a:p>
          <a:p>
            <a:pPr marL="1428750" lvl="2">
              <a:buFont typeface="Arial" panose="020B0604020202020204" pitchFamily="34" charset="0"/>
              <a:buChar char="•"/>
            </a:pPr>
            <a:r>
              <a:rPr lang="en-GB" sz="1800" dirty="0"/>
              <a:t>Communication</a:t>
            </a:r>
          </a:p>
          <a:p>
            <a:pPr marL="1428750" lvl="2">
              <a:buFont typeface="Arial" panose="020B0604020202020204" pitchFamily="34" charset="0"/>
              <a:buChar char="•"/>
            </a:pPr>
            <a:r>
              <a:rPr lang="en-GB" sz="1800" dirty="0"/>
              <a:t>Resource Planning</a:t>
            </a:r>
          </a:p>
          <a:p>
            <a:pPr marL="1428750" lvl="2">
              <a:buFont typeface="Arial" panose="020B0604020202020204" pitchFamily="34" charset="0"/>
              <a:buChar char="•"/>
            </a:pPr>
            <a:r>
              <a:rPr lang="en-GB" sz="1800" dirty="0"/>
              <a:t>Progress Monitoring</a:t>
            </a:r>
            <a:br>
              <a:rPr lang="en-GB" sz="1800" dirty="0"/>
            </a:br>
            <a:endParaRPr lang="en-GB" sz="1800" b="1" dirty="0"/>
          </a:p>
          <a:p>
            <a:endParaRPr lang="en-GB" sz="1800" b="1" dirty="0"/>
          </a:p>
          <a:p>
            <a:endParaRPr lang="en-GB" sz="1800" b="1" dirty="0"/>
          </a:p>
        </p:txBody>
      </p:sp>
      <p:pic>
        <p:nvPicPr>
          <p:cNvPr id="7" name="Picture 6">
            <a:extLst>
              <a:ext uri="{FF2B5EF4-FFF2-40B4-BE49-F238E27FC236}">
                <a16:creationId xmlns:a16="http://schemas.microsoft.com/office/drawing/2014/main" id="{4FC6EBE9-112D-0040-8B0A-DA9F04973D4E}"/>
              </a:ext>
            </a:extLst>
          </p:cNvPr>
          <p:cNvPicPr>
            <a:picLocks noChangeAspect="1"/>
          </p:cNvPicPr>
          <p:nvPr/>
        </p:nvPicPr>
        <p:blipFill>
          <a:blip r:embed="rId3"/>
          <a:stretch>
            <a:fillRect/>
          </a:stretch>
        </p:blipFill>
        <p:spPr>
          <a:xfrm>
            <a:off x="4735512" y="3029835"/>
            <a:ext cx="7240583" cy="2668884"/>
          </a:xfrm>
          <a:prstGeom prst="rect">
            <a:avLst/>
          </a:prstGeom>
        </p:spPr>
      </p:pic>
    </p:spTree>
    <p:extLst>
      <p:ext uri="{BB962C8B-B14F-4D97-AF65-F5344CB8AC3E}">
        <p14:creationId xmlns:p14="http://schemas.microsoft.com/office/powerpoint/2010/main" val="14341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60F8669B-A81B-8A46-A634-45CF908EBD24}"/>
              </a:ext>
            </a:extLst>
          </p:cNvPr>
          <p:cNvSpPr txBox="1">
            <a:spLocks noChangeArrowheads="1"/>
          </p:cNvSpPr>
          <p:nvPr/>
        </p:nvSpPr>
        <p:spPr bwMode="auto">
          <a:xfrm>
            <a:off x="220393" y="947957"/>
            <a:ext cx="7820521"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Risk</a:t>
            </a:r>
          </a:p>
          <a:p>
            <a:endParaRPr lang="en-GB" sz="1800" dirty="0">
              <a:solidFill>
                <a:srgbClr val="0070C0"/>
              </a:solidFill>
            </a:endParaRPr>
          </a:p>
          <a:p>
            <a:pPr marL="1028700" lvl="1">
              <a:buFont typeface="Arial" panose="020B0604020202020204" pitchFamily="34" charset="0"/>
              <a:buChar char="•"/>
            </a:pPr>
            <a:r>
              <a:rPr lang="en-GB" sz="1800" dirty="0"/>
              <a:t>Final stage in the planning process</a:t>
            </a:r>
          </a:p>
          <a:p>
            <a:pPr marL="1028700" lvl="1">
              <a:buFont typeface="Arial" panose="020B0604020202020204" pitchFamily="34" charset="0"/>
              <a:buChar char="•"/>
            </a:pPr>
            <a:r>
              <a:rPr lang="en-GB" sz="1800" dirty="0"/>
              <a:t>Critical path is useful to determine risk</a:t>
            </a:r>
            <a:br>
              <a:rPr lang="en-GB" sz="1800" dirty="0"/>
            </a:br>
            <a:br>
              <a:rPr lang="en-GB" sz="1800" dirty="0"/>
            </a:br>
            <a:endParaRPr lang="en-GB" sz="1800" dirty="0"/>
          </a:p>
          <a:p>
            <a:pPr marL="1028700" lvl="1">
              <a:buFont typeface="Arial" panose="020B0604020202020204" pitchFamily="34" charset="0"/>
              <a:buChar char="•"/>
            </a:pPr>
            <a:r>
              <a:rPr lang="en-GB" sz="1800" dirty="0"/>
              <a:t>Ask:</a:t>
            </a:r>
          </a:p>
          <a:p>
            <a:pPr marL="1428750" lvl="2">
              <a:buFont typeface="Arial" panose="020B0604020202020204" pitchFamily="34" charset="0"/>
              <a:buChar char="•"/>
            </a:pPr>
            <a:r>
              <a:rPr lang="en-GB" sz="1800" dirty="0"/>
              <a:t>What might go wrong?</a:t>
            </a:r>
          </a:p>
          <a:p>
            <a:pPr marL="1428750" lvl="2">
              <a:buFont typeface="Arial" panose="020B0604020202020204" pitchFamily="34" charset="0"/>
              <a:buChar char="•"/>
            </a:pPr>
            <a:r>
              <a:rPr lang="en-GB" sz="1800" dirty="0"/>
              <a:t>How likely are they to go wrong?</a:t>
            </a:r>
          </a:p>
          <a:p>
            <a:pPr marL="1428750" lvl="2">
              <a:buFont typeface="Arial" panose="020B0604020202020204" pitchFamily="34" charset="0"/>
              <a:buChar char="•"/>
            </a:pPr>
            <a:r>
              <a:rPr lang="en-GB" sz="1800" dirty="0"/>
              <a:t>How serious is this?</a:t>
            </a:r>
          </a:p>
          <a:p>
            <a:pPr marL="1428750" lvl="2">
              <a:buFont typeface="Arial" panose="020B0604020202020204" pitchFamily="34" charset="0"/>
              <a:buChar char="•"/>
            </a:pPr>
            <a:r>
              <a:rPr lang="en-GB" sz="1800" dirty="0"/>
              <a:t>What are the implications?</a:t>
            </a:r>
          </a:p>
          <a:p>
            <a:pPr marL="1200150" lvl="2" indent="0"/>
            <a:endParaRPr lang="en-GB" sz="1800" dirty="0"/>
          </a:p>
          <a:p>
            <a:pPr marL="1028700" lvl="1">
              <a:buFont typeface="Arial" panose="020B0604020202020204" pitchFamily="34" charset="0"/>
              <a:buChar char="•"/>
            </a:pPr>
            <a:r>
              <a:rPr lang="en-GB" sz="1800" dirty="0"/>
              <a:t>Plan:</a:t>
            </a:r>
          </a:p>
          <a:p>
            <a:pPr marL="1428750" lvl="2">
              <a:buFont typeface="Arial" panose="020B0604020202020204" pitchFamily="34" charset="0"/>
              <a:buChar char="•"/>
            </a:pPr>
            <a:r>
              <a:rPr lang="en-GB" sz="1800" dirty="0"/>
              <a:t>What to do in the event of problems</a:t>
            </a:r>
          </a:p>
          <a:p>
            <a:pPr marL="1428750" lvl="2">
              <a:buFont typeface="Arial" panose="020B0604020202020204" pitchFamily="34" charset="0"/>
              <a:buChar char="•"/>
            </a:pPr>
            <a:r>
              <a:rPr lang="en-GB" sz="1800" dirty="0"/>
              <a:t>Can the risk be reduced</a:t>
            </a:r>
          </a:p>
          <a:p>
            <a:pPr marL="1428750" lvl="2">
              <a:buFont typeface="Arial" panose="020B0604020202020204" pitchFamily="34" charset="0"/>
              <a:buChar char="•"/>
            </a:pPr>
            <a:r>
              <a:rPr lang="en-GB" sz="1800" dirty="0"/>
              <a:t>Can the risk be made less serious</a:t>
            </a:r>
            <a:endParaRPr lang="en-GB" sz="1800" b="1" dirty="0"/>
          </a:p>
        </p:txBody>
      </p:sp>
      <p:pic>
        <p:nvPicPr>
          <p:cNvPr id="3" name="Picture 2">
            <a:extLst>
              <a:ext uri="{FF2B5EF4-FFF2-40B4-BE49-F238E27FC236}">
                <a16:creationId xmlns:a16="http://schemas.microsoft.com/office/drawing/2014/main" id="{997D3E8E-5E86-B848-A2A7-8782045B2834}"/>
              </a:ext>
            </a:extLst>
          </p:cNvPr>
          <p:cNvPicPr>
            <a:picLocks noChangeAspect="1"/>
          </p:cNvPicPr>
          <p:nvPr/>
        </p:nvPicPr>
        <p:blipFill>
          <a:blip r:embed="rId3"/>
          <a:stretch>
            <a:fillRect/>
          </a:stretch>
        </p:blipFill>
        <p:spPr>
          <a:xfrm>
            <a:off x="8040914" y="3363214"/>
            <a:ext cx="3797300" cy="2070100"/>
          </a:xfrm>
          <a:prstGeom prst="rect">
            <a:avLst/>
          </a:prstGeom>
        </p:spPr>
      </p:pic>
    </p:spTree>
    <p:extLst>
      <p:ext uri="{BB962C8B-B14F-4D97-AF65-F5344CB8AC3E}">
        <p14:creationId xmlns:p14="http://schemas.microsoft.com/office/powerpoint/2010/main" val="3744168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4F84A1D7-EDAF-E24B-90CC-A3FC3FF2FCE3}"/>
              </a:ext>
            </a:extLst>
          </p:cNvPr>
          <p:cNvSpPr txBox="1">
            <a:spLocks noChangeArrowheads="1"/>
          </p:cNvSpPr>
          <p:nvPr/>
        </p:nvSpPr>
        <p:spPr bwMode="auto">
          <a:xfrm>
            <a:off x="220393" y="947957"/>
            <a:ext cx="7820521"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Starting the Project</a:t>
            </a:r>
          </a:p>
          <a:p>
            <a:endParaRPr lang="en-GB" sz="1800" dirty="0">
              <a:solidFill>
                <a:srgbClr val="0070C0"/>
              </a:solidFill>
            </a:endParaRPr>
          </a:p>
          <a:p>
            <a:pPr marL="1028700" lvl="1">
              <a:buFont typeface="Arial" panose="020B0604020202020204" pitchFamily="34" charset="0"/>
              <a:buChar char="•"/>
            </a:pPr>
            <a:r>
              <a:rPr lang="en-GB" sz="1800" dirty="0"/>
              <a:t>Monitor project</a:t>
            </a:r>
          </a:p>
          <a:p>
            <a:pPr marL="1028700" lvl="1">
              <a:buFont typeface="Arial" panose="020B0604020202020204" pitchFamily="34" charset="0"/>
              <a:buChar char="•"/>
            </a:pPr>
            <a:r>
              <a:rPr lang="en-GB" sz="1800" dirty="0"/>
              <a:t>Progress Meetings</a:t>
            </a:r>
          </a:p>
          <a:p>
            <a:pPr marL="1428750" lvl="2">
              <a:buFont typeface="Arial" panose="020B0604020202020204" pitchFamily="34" charset="0"/>
              <a:buChar char="•"/>
            </a:pPr>
            <a:r>
              <a:rPr lang="en-GB" sz="1800" dirty="0"/>
              <a:t>Weekly (as required)</a:t>
            </a:r>
          </a:p>
          <a:p>
            <a:pPr marL="1428750" lvl="2">
              <a:buFont typeface="Arial" panose="020B0604020202020204" pitchFamily="34" charset="0"/>
              <a:buChar char="•"/>
            </a:pPr>
            <a:r>
              <a:rPr lang="en-GB" sz="1800" dirty="0"/>
              <a:t>Monthly (as required)</a:t>
            </a:r>
          </a:p>
          <a:p>
            <a:pPr marL="1428750" lvl="2">
              <a:buFont typeface="Arial" panose="020B0604020202020204" pitchFamily="34" charset="0"/>
              <a:buChar char="•"/>
            </a:pPr>
            <a:endParaRPr lang="en-GB" sz="1800" dirty="0"/>
          </a:p>
          <a:p>
            <a:pPr marL="1200150" lvl="2" indent="0"/>
            <a:endParaRPr lang="en-GB" sz="1800" dirty="0"/>
          </a:p>
          <a:p>
            <a:pPr marL="1028700" lvl="1">
              <a:buFont typeface="Arial" panose="020B0604020202020204" pitchFamily="34" charset="0"/>
              <a:buChar char="•"/>
            </a:pPr>
            <a:r>
              <a:rPr lang="en-GB" sz="1800" dirty="0"/>
              <a:t>Finance</a:t>
            </a:r>
          </a:p>
          <a:p>
            <a:pPr marL="1428750" lvl="2">
              <a:buFont typeface="Arial" panose="020B0604020202020204" pitchFamily="34" charset="0"/>
              <a:buChar char="•"/>
            </a:pPr>
            <a:r>
              <a:rPr lang="en-GB" sz="1800" dirty="0"/>
              <a:t>Underspend</a:t>
            </a:r>
          </a:p>
          <a:p>
            <a:pPr marL="1428750" lvl="2">
              <a:buFont typeface="Arial" panose="020B0604020202020204" pitchFamily="34" charset="0"/>
              <a:buChar char="•"/>
            </a:pPr>
            <a:r>
              <a:rPr lang="en-GB" sz="1800" dirty="0"/>
              <a:t>Overspend</a:t>
            </a:r>
          </a:p>
        </p:txBody>
      </p:sp>
      <p:pic>
        <p:nvPicPr>
          <p:cNvPr id="7" name="Picture 6">
            <a:extLst>
              <a:ext uri="{FF2B5EF4-FFF2-40B4-BE49-F238E27FC236}">
                <a16:creationId xmlns:a16="http://schemas.microsoft.com/office/drawing/2014/main" id="{E440FA8C-2A60-7849-A441-74A498153452}"/>
              </a:ext>
            </a:extLst>
          </p:cNvPr>
          <p:cNvPicPr>
            <a:picLocks noChangeAspect="1"/>
          </p:cNvPicPr>
          <p:nvPr/>
        </p:nvPicPr>
        <p:blipFill>
          <a:blip r:embed="rId3"/>
          <a:stretch>
            <a:fillRect/>
          </a:stretch>
        </p:blipFill>
        <p:spPr>
          <a:xfrm>
            <a:off x="6102892" y="1554480"/>
            <a:ext cx="5034500" cy="3367338"/>
          </a:xfrm>
          <a:prstGeom prst="rect">
            <a:avLst/>
          </a:prstGeom>
        </p:spPr>
      </p:pic>
    </p:spTree>
    <p:extLst>
      <p:ext uri="{BB962C8B-B14F-4D97-AF65-F5344CB8AC3E}">
        <p14:creationId xmlns:p14="http://schemas.microsoft.com/office/powerpoint/2010/main" val="9729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EEED0C37-6CBF-794D-9564-63B53304CD6A}"/>
              </a:ext>
            </a:extLst>
          </p:cNvPr>
          <p:cNvSpPr txBox="1">
            <a:spLocks noChangeArrowheads="1"/>
          </p:cNvSpPr>
          <p:nvPr/>
        </p:nvSpPr>
        <p:spPr bwMode="auto">
          <a:xfrm>
            <a:off x="220393" y="947957"/>
            <a:ext cx="4095575"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Reschedule</a:t>
            </a:r>
          </a:p>
          <a:p>
            <a:endParaRPr lang="en-GB" sz="1800" dirty="0">
              <a:solidFill>
                <a:srgbClr val="0070C0"/>
              </a:solidFill>
            </a:endParaRPr>
          </a:p>
          <a:p>
            <a:pPr marL="1028700" lvl="1">
              <a:buFont typeface="Arial" panose="020B0604020202020204" pitchFamily="34" charset="0"/>
              <a:buChar char="•"/>
            </a:pPr>
            <a:r>
              <a:rPr lang="en-GB" sz="1800" dirty="0"/>
              <a:t>Only if necessary </a:t>
            </a:r>
          </a:p>
          <a:p>
            <a:pPr marL="1028700" lvl="1">
              <a:buFont typeface="Arial" panose="020B0604020202020204" pitchFamily="34" charset="0"/>
              <a:buChar char="•"/>
            </a:pPr>
            <a:r>
              <a:rPr lang="en-GB" sz="1800" dirty="0"/>
              <a:t>Progress Meetings</a:t>
            </a:r>
          </a:p>
          <a:p>
            <a:pPr marL="1428750" lvl="2">
              <a:buFont typeface="Arial" panose="020B0604020202020204" pitchFamily="34" charset="0"/>
              <a:buChar char="•"/>
            </a:pPr>
            <a:r>
              <a:rPr lang="en-GB" sz="1800" dirty="0"/>
              <a:t>Weekly (as required)</a:t>
            </a:r>
          </a:p>
          <a:p>
            <a:pPr marL="1428750" lvl="2">
              <a:buFont typeface="Arial" panose="020B0604020202020204" pitchFamily="34" charset="0"/>
              <a:buChar char="•"/>
            </a:pPr>
            <a:r>
              <a:rPr lang="en-GB" sz="1800" dirty="0"/>
              <a:t>Monthly (as required)</a:t>
            </a:r>
          </a:p>
          <a:p>
            <a:pPr marL="1200150" lvl="2" indent="0"/>
            <a:endParaRPr lang="en-GB" sz="1800" dirty="0"/>
          </a:p>
          <a:p>
            <a:pPr marL="1028700" lvl="1">
              <a:buFont typeface="Arial" panose="020B0604020202020204" pitchFamily="34" charset="0"/>
              <a:buChar char="•"/>
            </a:pPr>
            <a:r>
              <a:rPr lang="en-GB" sz="1800" dirty="0"/>
              <a:t>Finance</a:t>
            </a:r>
          </a:p>
          <a:p>
            <a:pPr marL="1428750" lvl="2">
              <a:buFont typeface="Arial" panose="020B0604020202020204" pitchFamily="34" charset="0"/>
              <a:buChar char="•"/>
            </a:pPr>
            <a:r>
              <a:rPr lang="en-GB" sz="1800" dirty="0"/>
              <a:t>Underspend</a:t>
            </a:r>
          </a:p>
          <a:p>
            <a:pPr marL="1428750" lvl="2">
              <a:buFont typeface="Arial" panose="020B0604020202020204" pitchFamily="34" charset="0"/>
              <a:buChar char="•"/>
            </a:pPr>
            <a:r>
              <a:rPr lang="en-GB" sz="1800" dirty="0"/>
              <a:t>Overspend</a:t>
            </a:r>
          </a:p>
        </p:txBody>
      </p:sp>
      <p:sp>
        <p:nvSpPr>
          <p:cNvPr id="8" name="Text Box 12">
            <a:extLst>
              <a:ext uri="{FF2B5EF4-FFF2-40B4-BE49-F238E27FC236}">
                <a16:creationId xmlns:a16="http://schemas.microsoft.com/office/drawing/2014/main" id="{32BF7E48-0DE5-C043-B985-34E060F9F3FE}"/>
              </a:ext>
            </a:extLst>
          </p:cNvPr>
          <p:cNvSpPr txBox="1">
            <a:spLocks noChangeArrowheads="1"/>
          </p:cNvSpPr>
          <p:nvPr/>
        </p:nvSpPr>
        <p:spPr bwMode="auto">
          <a:xfrm>
            <a:off x="2960014" y="4343279"/>
            <a:ext cx="5571276"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1028700" lvl="1">
              <a:buFont typeface="Arial" panose="020B0604020202020204" pitchFamily="34" charset="0"/>
              <a:buChar char="•"/>
            </a:pPr>
            <a:r>
              <a:rPr lang="en-GB" sz="1800" dirty="0"/>
              <a:t>Priority changes</a:t>
            </a:r>
          </a:p>
          <a:p>
            <a:pPr marL="1028700" lvl="1">
              <a:buFont typeface="Arial" panose="020B0604020202020204" pitchFamily="34" charset="0"/>
              <a:buChar char="•"/>
            </a:pPr>
            <a:r>
              <a:rPr lang="en-GB" sz="1800" dirty="0"/>
              <a:t>Quality issues</a:t>
            </a:r>
          </a:p>
          <a:p>
            <a:pPr marL="1028700" lvl="1">
              <a:buFont typeface="Arial" panose="020B0604020202020204" pitchFamily="34" charset="0"/>
              <a:buChar char="•"/>
            </a:pPr>
            <a:r>
              <a:rPr lang="en-GB" sz="1800" dirty="0"/>
              <a:t>Absenteeism</a:t>
            </a:r>
          </a:p>
          <a:p>
            <a:pPr marL="1028700" lvl="1">
              <a:buFont typeface="Arial" panose="020B0604020202020204" pitchFamily="34" charset="0"/>
              <a:buChar char="•"/>
            </a:pPr>
            <a:r>
              <a:rPr lang="en-GB" sz="1800" dirty="0"/>
              <a:t>Over/under estimating processing times</a:t>
            </a:r>
          </a:p>
          <a:p>
            <a:pPr marL="1028700" lvl="1">
              <a:buFont typeface="Arial" panose="020B0604020202020204" pitchFamily="34" charset="0"/>
              <a:buChar char="•"/>
            </a:pPr>
            <a:endParaRPr lang="en-GB" sz="1800" dirty="0"/>
          </a:p>
        </p:txBody>
      </p:sp>
      <p:sp>
        <p:nvSpPr>
          <p:cNvPr id="11" name="Text Box 12">
            <a:extLst>
              <a:ext uri="{FF2B5EF4-FFF2-40B4-BE49-F238E27FC236}">
                <a16:creationId xmlns:a16="http://schemas.microsoft.com/office/drawing/2014/main" id="{1BF8ACC9-D6DC-B94E-B907-1F36475B0E48}"/>
              </a:ext>
            </a:extLst>
          </p:cNvPr>
          <p:cNvSpPr txBox="1">
            <a:spLocks noChangeArrowheads="1"/>
          </p:cNvSpPr>
          <p:nvPr/>
        </p:nvSpPr>
        <p:spPr bwMode="auto">
          <a:xfrm>
            <a:off x="100990" y="4066280"/>
            <a:ext cx="373684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Causes:</a:t>
            </a:r>
            <a:endParaRPr lang="en-GB" sz="1800" dirty="0">
              <a:solidFill>
                <a:srgbClr val="0070C0"/>
              </a:solidFill>
            </a:endParaRPr>
          </a:p>
          <a:p>
            <a:pPr marL="1028700" lvl="1">
              <a:buFont typeface="Arial" panose="020B0604020202020204" pitchFamily="34" charset="0"/>
              <a:buChar char="•"/>
            </a:pPr>
            <a:r>
              <a:rPr lang="en-GB" sz="1800" dirty="0"/>
              <a:t>Defective machinery</a:t>
            </a:r>
          </a:p>
          <a:p>
            <a:pPr marL="1028700" lvl="1">
              <a:buFont typeface="Arial" panose="020B0604020202020204" pitchFamily="34" charset="0"/>
              <a:buChar char="•"/>
            </a:pPr>
            <a:r>
              <a:rPr lang="en-GB" sz="1800" dirty="0"/>
              <a:t>Job/work cancellation</a:t>
            </a:r>
          </a:p>
          <a:p>
            <a:pPr marL="1028700" lvl="1">
              <a:buFont typeface="Arial" panose="020B0604020202020204" pitchFamily="34" charset="0"/>
              <a:buChar char="•"/>
            </a:pPr>
            <a:r>
              <a:rPr lang="en-GB" sz="1800" dirty="0"/>
              <a:t>Date changes</a:t>
            </a:r>
          </a:p>
          <a:p>
            <a:pPr marL="1028700" lvl="1">
              <a:buFont typeface="Arial" panose="020B0604020202020204" pitchFamily="34" charset="0"/>
              <a:buChar char="•"/>
            </a:pPr>
            <a:r>
              <a:rPr lang="en-GB" sz="1800" dirty="0"/>
              <a:t>Materials shortages</a:t>
            </a:r>
          </a:p>
        </p:txBody>
      </p:sp>
      <p:pic>
        <p:nvPicPr>
          <p:cNvPr id="12" name="Picture 11">
            <a:extLst>
              <a:ext uri="{FF2B5EF4-FFF2-40B4-BE49-F238E27FC236}">
                <a16:creationId xmlns:a16="http://schemas.microsoft.com/office/drawing/2014/main" id="{5C7C17BB-BD3F-9E45-B58C-B9FC1339B1B5}"/>
              </a:ext>
            </a:extLst>
          </p:cNvPr>
          <p:cNvPicPr>
            <a:picLocks noChangeAspect="1"/>
          </p:cNvPicPr>
          <p:nvPr/>
        </p:nvPicPr>
        <p:blipFill>
          <a:blip r:embed="rId3"/>
          <a:stretch>
            <a:fillRect/>
          </a:stretch>
        </p:blipFill>
        <p:spPr>
          <a:xfrm>
            <a:off x="8337866" y="1350293"/>
            <a:ext cx="3835846" cy="3345942"/>
          </a:xfrm>
          <a:prstGeom prst="rect">
            <a:avLst/>
          </a:prstGeom>
        </p:spPr>
      </p:pic>
      <p:sp>
        <p:nvSpPr>
          <p:cNvPr id="15" name="Text Box 12">
            <a:extLst>
              <a:ext uri="{FF2B5EF4-FFF2-40B4-BE49-F238E27FC236}">
                <a16:creationId xmlns:a16="http://schemas.microsoft.com/office/drawing/2014/main" id="{14FEA300-0ED7-9840-8E97-6DF70F630D31}"/>
              </a:ext>
            </a:extLst>
          </p:cNvPr>
          <p:cNvSpPr txBox="1">
            <a:spLocks noChangeArrowheads="1"/>
          </p:cNvSpPr>
          <p:nvPr/>
        </p:nvSpPr>
        <p:spPr bwMode="auto">
          <a:xfrm>
            <a:off x="8337866" y="4788568"/>
            <a:ext cx="355051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lvl="1" indent="0"/>
            <a:r>
              <a:rPr lang="en-GB" sz="1800" b="1" dirty="0">
                <a:solidFill>
                  <a:schemeClr val="bg1">
                    <a:lumMod val="50000"/>
                  </a:schemeClr>
                </a:solidFill>
              </a:rPr>
              <a:t>Rescheduling a Train</a:t>
            </a:r>
          </a:p>
        </p:txBody>
      </p:sp>
    </p:spTree>
    <p:extLst>
      <p:ext uri="{BB962C8B-B14F-4D97-AF65-F5344CB8AC3E}">
        <p14:creationId xmlns:p14="http://schemas.microsoft.com/office/powerpoint/2010/main" val="1033475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Successful Project Management Steps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6" name="Text Box 12">
            <a:extLst>
              <a:ext uri="{FF2B5EF4-FFF2-40B4-BE49-F238E27FC236}">
                <a16:creationId xmlns:a16="http://schemas.microsoft.com/office/drawing/2014/main" id="{4D0AB0DB-B73E-E048-B897-A68E872BF531}"/>
              </a:ext>
            </a:extLst>
          </p:cNvPr>
          <p:cNvSpPr txBox="1">
            <a:spLocks noChangeArrowheads="1"/>
          </p:cNvSpPr>
          <p:nvPr/>
        </p:nvSpPr>
        <p:spPr bwMode="auto">
          <a:xfrm>
            <a:off x="220393" y="947957"/>
            <a:ext cx="5576903"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800" b="1" dirty="0"/>
              <a:t>Review</a:t>
            </a:r>
          </a:p>
          <a:p>
            <a:endParaRPr lang="en-GB" sz="1800" dirty="0">
              <a:solidFill>
                <a:srgbClr val="0070C0"/>
              </a:solidFill>
            </a:endParaRPr>
          </a:p>
          <a:p>
            <a:pPr marL="1028700" lvl="1">
              <a:buFont typeface="Arial" panose="020B0604020202020204" pitchFamily="34" charset="0"/>
              <a:buChar char="•"/>
            </a:pPr>
            <a:r>
              <a:rPr lang="en-GB" sz="1800" dirty="0"/>
              <a:t>What has been learnt?</a:t>
            </a:r>
            <a:br>
              <a:rPr lang="en-GB" sz="1800" dirty="0"/>
            </a:br>
            <a:endParaRPr lang="en-GB" sz="1800" dirty="0"/>
          </a:p>
          <a:p>
            <a:pPr marL="1028700" lvl="1">
              <a:buFont typeface="Arial" panose="020B0604020202020204" pitchFamily="34" charset="0"/>
              <a:buChar char="•"/>
            </a:pPr>
            <a:r>
              <a:rPr lang="en-GB" sz="1800" dirty="0"/>
              <a:t>What could have been done:</a:t>
            </a:r>
          </a:p>
          <a:p>
            <a:pPr marL="1428750" lvl="2">
              <a:buFont typeface="Arial" panose="020B0604020202020204" pitchFamily="34" charset="0"/>
              <a:buChar char="•"/>
            </a:pPr>
            <a:r>
              <a:rPr lang="en-GB" sz="1800" dirty="0"/>
              <a:t>Good</a:t>
            </a:r>
          </a:p>
          <a:p>
            <a:pPr marL="1428750" lvl="2">
              <a:buFont typeface="Arial" panose="020B0604020202020204" pitchFamily="34" charset="0"/>
              <a:buChar char="•"/>
            </a:pPr>
            <a:r>
              <a:rPr lang="en-GB" sz="1800" dirty="0"/>
              <a:t>Bad </a:t>
            </a:r>
          </a:p>
          <a:p>
            <a:pPr marL="1428750" lvl="2">
              <a:buFont typeface="Arial" panose="020B0604020202020204" pitchFamily="34" charset="0"/>
              <a:buChar char="•"/>
            </a:pPr>
            <a:r>
              <a:rPr lang="en-GB" sz="1800" dirty="0"/>
              <a:t>Better</a:t>
            </a:r>
          </a:p>
          <a:p>
            <a:pPr marL="1200150" lvl="2" indent="0"/>
            <a:endParaRPr lang="en-GB" sz="1800" dirty="0"/>
          </a:p>
        </p:txBody>
      </p:sp>
      <p:pic>
        <p:nvPicPr>
          <p:cNvPr id="3" name="Picture 2">
            <a:extLst>
              <a:ext uri="{FF2B5EF4-FFF2-40B4-BE49-F238E27FC236}">
                <a16:creationId xmlns:a16="http://schemas.microsoft.com/office/drawing/2014/main" id="{9DF0F02D-0609-844F-B199-7D164C82FB30}"/>
              </a:ext>
            </a:extLst>
          </p:cNvPr>
          <p:cNvPicPr>
            <a:picLocks noChangeAspect="1"/>
          </p:cNvPicPr>
          <p:nvPr/>
        </p:nvPicPr>
        <p:blipFill>
          <a:blip r:embed="rId3"/>
          <a:stretch>
            <a:fillRect/>
          </a:stretch>
        </p:blipFill>
        <p:spPr>
          <a:xfrm>
            <a:off x="7827264" y="2378325"/>
            <a:ext cx="4175760" cy="3131820"/>
          </a:xfrm>
          <a:prstGeom prst="rect">
            <a:avLst/>
          </a:prstGeom>
        </p:spPr>
      </p:pic>
    </p:spTree>
    <p:extLst>
      <p:ext uri="{BB962C8B-B14F-4D97-AF65-F5344CB8AC3E}">
        <p14:creationId xmlns:p14="http://schemas.microsoft.com/office/powerpoint/2010/main" val="3039176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21226</TotalTime>
  <Words>4297</Words>
  <Application>Microsoft Macintosh PowerPoint</Application>
  <PresentationFormat>Widescreen</PresentationFormat>
  <Paragraphs>329</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20140311PresentationUWTSDTemplate</vt:lpstr>
      <vt:lpstr>BA Management Skills for the Workplace BMSK5004</vt:lpstr>
      <vt:lpstr>Session 8 – Managing Projects</vt:lpstr>
      <vt:lpstr>Successful Project Management Steps</vt:lpstr>
      <vt:lpstr>Successful Project Management Steps</vt:lpstr>
      <vt:lpstr>Successful Project Management Steps</vt:lpstr>
      <vt:lpstr>Successful Project Management Steps</vt:lpstr>
      <vt:lpstr>Successful Project Management Steps</vt:lpstr>
      <vt:lpstr>Successful Project Management Steps</vt:lpstr>
      <vt:lpstr>Successful Project Management Steps</vt:lpstr>
      <vt:lpstr>Successful Project Management Steps</vt:lpstr>
      <vt:lpstr>Successful Project Management Steps</vt:lpstr>
      <vt:lpstr>Successful Project Management Steps</vt:lpstr>
      <vt:lpstr>Successful Project Management Steps</vt:lpstr>
      <vt:lpstr>Successful Project Management Steps</vt:lpstr>
      <vt:lpstr>Managing Projects in the Organisation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219</cp:revision>
  <dcterms:created xsi:type="dcterms:W3CDTF">2020-06-08T16:11:31Z</dcterms:created>
  <dcterms:modified xsi:type="dcterms:W3CDTF">2020-08-28T18:07:31Z</dcterms:modified>
</cp:coreProperties>
</file>