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6" r:id="rId9"/>
    <p:sldId id="267" r:id="rId10"/>
    <p:sldId id="268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328" r:id="rId24"/>
    <p:sldId id="283" r:id="rId25"/>
    <p:sldId id="288" r:id="rId26"/>
    <p:sldId id="289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302" r:id="rId36"/>
    <p:sldId id="303" r:id="rId37"/>
    <p:sldId id="304" r:id="rId38"/>
    <p:sldId id="305" r:id="rId39"/>
    <p:sldId id="306" r:id="rId40"/>
    <p:sldId id="307" r:id="rId41"/>
    <p:sldId id="308" r:id="rId42"/>
    <p:sldId id="311" r:id="rId43"/>
    <p:sldId id="314" r:id="rId44"/>
    <p:sldId id="316" r:id="rId45"/>
    <p:sldId id="318" r:id="rId46"/>
    <p:sldId id="320" r:id="rId47"/>
    <p:sldId id="321" r:id="rId48"/>
    <p:sldId id="322" r:id="rId49"/>
    <p:sldId id="323" r:id="rId50"/>
    <p:sldId id="324" r:id="rId51"/>
    <p:sldId id="325" r:id="rId52"/>
  </p:sldIdLst>
  <p:sldSz cx="9144000" cy="6858000" type="screen4x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088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387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32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373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73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23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058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737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735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35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2385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5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3823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82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329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55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26" Type="http://schemas.openxmlformats.org/officeDocument/2006/relationships/image" Target="../media/image31.png"/><Relationship Id="rId39" Type="http://schemas.openxmlformats.org/officeDocument/2006/relationships/image" Target="../media/image44.png"/><Relationship Id="rId3" Type="http://schemas.openxmlformats.org/officeDocument/2006/relationships/image" Target="../media/image8.png"/><Relationship Id="rId21" Type="http://schemas.openxmlformats.org/officeDocument/2006/relationships/image" Target="../media/image26.png"/><Relationship Id="rId34" Type="http://schemas.openxmlformats.org/officeDocument/2006/relationships/image" Target="../media/image39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5" Type="http://schemas.openxmlformats.org/officeDocument/2006/relationships/image" Target="../media/image30.png"/><Relationship Id="rId33" Type="http://schemas.openxmlformats.org/officeDocument/2006/relationships/image" Target="../media/image38.png"/><Relationship Id="rId38" Type="http://schemas.openxmlformats.org/officeDocument/2006/relationships/image" Target="../media/image43.png"/><Relationship Id="rId2" Type="http://schemas.openxmlformats.org/officeDocument/2006/relationships/image" Target="../media/image7.jp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29" Type="http://schemas.openxmlformats.org/officeDocument/2006/relationships/image" Target="../media/image34.png"/><Relationship Id="rId41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24" Type="http://schemas.openxmlformats.org/officeDocument/2006/relationships/image" Target="../media/image29.png"/><Relationship Id="rId32" Type="http://schemas.openxmlformats.org/officeDocument/2006/relationships/image" Target="../media/image37.png"/><Relationship Id="rId37" Type="http://schemas.openxmlformats.org/officeDocument/2006/relationships/image" Target="../media/image42.png"/><Relationship Id="rId40" Type="http://schemas.openxmlformats.org/officeDocument/2006/relationships/image" Target="../media/image45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23" Type="http://schemas.openxmlformats.org/officeDocument/2006/relationships/image" Target="../media/image28.png"/><Relationship Id="rId28" Type="http://schemas.openxmlformats.org/officeDocument/2006/relationships/image" Target="../media/image33.png"/><Relationship Id="rId36" Type="http://schemas.openxmlformats.org/officeDocument/2006/relationships/image" Target="../media/image41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31" Type="http://schemas.openxmlformats.org/officeDocument/2006/relationships/image" Target="../media/image36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27.png"/><Relationship Id="rId27" Type="http://schemas.openxmlformats.org/officeDocument/2006/relationships/image" Target="../media/image32.png"/><Relationship Id="rId30" Type="http://schemas.openxmlformats.org/officeDocument/2006/relationships/image" Target="../media/image35.png"/><Relationship Id="rId35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hyperlink" Target="https://mixpanel.com/home/?utm_source=google&amp;utm_medium=cpc&amp;utm_campaign=Search-Google-EU-Brand-Exact-GP&amp;utm_content=brand&amp;utm_term=mix%20panel&amp;theme=&amp;gclid=Cj0KCQjw_5rtBRDxARIsAJfxvYBbb8bf7nJhf-DamsrAA_dsV3CocoZ1kA0KkTtSarq-WM9D0CzrwBQaAvKbEALw_wcB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jpg"/><Relationship Id="rId7" Type="http://schemas.openxmlformats.org/officeDocument/2006/relationships/image" Target="../media/image86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4.png"/><Relationship Id="rId4" Type="http://schemas.openxmlformats.org/officeDocument/2006/relationships/image" Target="../media/image9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10" Type="http://schemas.openxmlformats.org/officeDocument/2006/relationships/image" Target="../media/image103.png"/><Relationship Id="rId4" Type="http://schemas.openxmlformats.org/officeDocument/2006/relationships/image" Target="../media/image97.png"/><Relationship Id="rId9" Type="http://schemas.openxmlformats.org/officeDocument/2006/relationships/image" Target="../media/image10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7" Type="http://schemas.openxmlformats.org/officeDocument/2006/relationships/image" Target="../media/image116.png"/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png"/><Relationship Id="rId5" Type="http://schemas.openxmlformats.org/officeDocument/2006/relationships/image" Target="../media/image114.png"/><Relationship Id="rId4" Type="http://schemas.openxmlformats.org/officeDocument/2006/relationships/image" Target="../media/image11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image" Target="../media/image120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png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g"/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9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1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4.jpg"/><Relationship Id="rId4" Type="http://schemas.openxmlformats.org/officeDocument/2006/relationships/image" Target="../media/image14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8.jpg"/><Relationship Id="rId5" Type="http://schemas.openxmlformats.org/officeDocument/2006/relationships/image" Target="../media/image147.jpg"/><Relationship Id="rId4" Type="http://schemas.openxmlformats.org/officeDocument/2006/relationships/image" Target="../media/image146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2.jpg"/><Relationship Id="rId5" Type="http://schemas.openxmlformats.org/officeDocument/2006/relationships/image" Target="../media/image151.jpg"/><Relationship Id="rId4" Type="http://schemas.openxmlformats.org/officeDocument/2006/relationships/image" Target="../media/image150.jp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temost.com.au/blog/2009/04/01/how-to-appeal-to-web-users-with-a-shorter-" TargetMode="External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martinsights.com/digital-marketing-best-practice/" TargetMode="External"/><Relationship Id="rId5" Type="http://schemas.openxmlformats.org/officeDocument/2006/relationships/hyperlink" Target="http://econsultancy.com/uk/blog/3890-" TargetMode="External"/><Relationship Id="rId4" Type="http://schemas.openxmlformats.org/officeDocument/2006/relationships/hyperlink" Target="http://www.smartinsights.com/digital-marketing-strategy/online-value-proposition/online-value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488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-1"/>
            <a:ext cx="9144000" cy="68488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29768" y="416051"/>
            <a:ext cx="7929880" cy="3282950"/>
          </a:xfrm>
          <a:custGeom>
            <a:avLst/>
            <a:gdLst/>
            <a:ahLst/>
            <a:cxnLst/>
            <a:rect l="l" t="t" r="r" b="b"/>
            <a:pathLst>
              <a:path w="7929880" h="3282950">
                <a:moveTo>
                  <a:pt x="0" y="3282696"/>
                </a:moveTo>
                <a:lnTo>
                  <a:pt x="7929372" y="3282696"/>
                </a:lnTo>
                <a:lnTo>
                  <a:pt x="7929372" y="0"/>
                </a:lnTo>
                <a:lnTo>
                  <a:pt x="0" y="0"/>
                </a:lnTo>
                <a:lnTo>
                  <a:pt x="0" y="3282696"/>
                </a:lnTo>
                <a:close/>
              </a:path>
            </a:pathLst>
          </a:custGeom>
          <a:solidFill>
            <a:srgbClr val="121212">
              <a:alpha val="74900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78307" y="689863"/>
            <a:ext cx="7631430" cy="8694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08760" marR="1492250" algn="ctr">
              <a:lnSpc>
                <a:spcPct val="240000"/>
              </a:lnSpc>
            </a:pPr>
            <a:r>
              <a:rPr sz="2800" b="1" spc="-5" dirty="0">
                <a:solidFill>
                  <a:schemeClr val="accent1"/>
                </a:solidFill>
                <a:latin typeface="Cambria"/>
                <a:cs typeface="Cambria"/>
              </a:rPr>
              <a:t>Digital </a:t>
            </a:r>
            <a:r>
              <a:rPr sz="2800" b="1" spc="-10" dirty="0">
                <a:solidFill>
                  <a:schemeClr val="accent1"/>
                </a:solidFill>
                <a:latin typeface="Cambria"/>
                <a:cs typeface="Cambria"/>
              </a:rPr>
              <a:t>Marketing </a:t>
            </a:r>
            <a:r>
              <a:rPr sz="2800" b="1" spc="-30" dirty="0">
                <a:solidFill>
                  <a:schemeClr val="accent1"/>
                </a:solidFill>
                <a:latin typeface="Cambria"/>
                <a:cs typeface="Cambria"/>
              </a:rPr>
              <a:t>Workshop</a:t>
            </a:r>
            <a:endParaRPr sz="2800" dirty="0">
              <a:solidFill>
                <a:schemeClr val="accent1"/>
              </a:solidFill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60119" y="0"/>
            <a:ext cx="8183879" cy="467715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8569960" cy="901065"/>
          </a:xfrm>
          <a:custGeom>
            <a:avLst/>
            <a:gdLst/>
            <a:ahLst/>
            <a:cxnLst/>
            <a:rect l="l" t="t" r="r" b="b"/>
            <a:pathLst>
              <a:path w="7073265" h="901065">
                <a:moveTo>
                  <a:pt x="0" y="900684"/>
                </a:moveTo>
                <a:lnTo>
                  <a:pt x="7072883" y="900684"/>
                </a:lnTo>
                <a:lnTo>
                  <a:pt x="7072883" y="0"/>
                </a:lnTo>
                <a:lnTo>
                  <a:pt x="0" y="0"/>
                </a:lnTo>
                <a:lnTo>
                  <a:pt x="0" y="900684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4110" y="14427"/>
            <a:ext cx="5994832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L</a:t>
            </a:r>
            <a:r>
              <a:rPr spc="-10" dirty="0"/>
              <a:t>earning</a:t>
            </a:r>
            <a:r>
              <a:rPr spc="165" dirty="0"/>
              <a:t> </a:t>
            </a:r>
            <a:r>
              <a:rPr lang="en-GB" spc="-20" dirty="0"/>
              <a:t> O</a:t>
            </a:r>
            <a:r>
              <a:rPr spc="-20" dirty="0" err="1"/>
              <a:t>bjective</a:t>
            </a:r>
            <a:r>
              <a:rPr lang="en-GB" spc="-20" dirty="0"/>
              <a:t>'</a:t>
            </a:r>
            <a:r>
              <a:rPr spc="-20" dirty="0"/>
              <a:t>s...</a:t>
            </a:r>
            <a:endParaRPr dirty="0"/>
          </a:p>
        </p:txBody>
      </p:sp>
      <p:sp>
        <p:nvSpPr>
          <p:cNvPr id="6" name="object 6"/>
          <p:cNvSpPr/>
          <p:nvPr/>
        </p:nvSpPr>
        <p:spPr>
          <a:xfrm>
            <a:off x="0" y="1740407"/>
            <a:ext cx="6687820" cy="707390"/>
          </a:xfrm>
          <a:custGeom>
            <a:avLst/>
            <a:gdLst/>
            <a:ahLst/>
            <a:cxnLst/>
            <a:rect l="l" t="t" r="r" b="b"/>
            <a:pathLst>
              <a:path w="6687820" h="707389">
                <a:moveTo>
                  <a:pt x="0" y="707136"/>
                </a:moveTo>
                <a:lnTo>
                  <a:pt x="6687311" y="707136"/>
                </a:lnTo>
                <a:lnTo>
                  <a:pt x="6687311" y="0"/>
                </a:lnTo>
                <a:lnTo>
                  <a:pt x="0" y="0"/>
                </a:lnTo>
                <a:lnTo>
                  <a:pt x="0" y="707136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2727960"/>
            <a:ext cx="8202295" cy="707390"/>
          </a:xfrm>
          <a:custGeom>
            <a:avLst/>
            <a:gdLst/>
            <a:ahLst/>
            <a:cxnLst/>
            <a:rect l="l" t="t" r="r" b="b"/>
            <a:pathLst>
              <a:path w="8202295" h="707389">
                <a:moveTo>
                  <a:pt x="0" y="707136"/>
                </a:moveTo>
                <a:lnTo>
                  <a:pt x="8202167" y="707136"/>
                </a:lnTo>
                <a:lnTo>
                  <a:pt x="8202167" y="0"/>
                </a:lnTo>
                <a:lnTo>
                  <a:pt x="0" y="0"/>
                </a:lnTo>
                <a:lnTo>
                  <a:pt x="0" y="707136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3680459"/>
            <a:ext cx="8585200" cy="708660"/>
          </a:xfrm>
          <a:custGeom>
            <a:avLst/>
            <a:gdLst/>
            <a:ahLst/>
            <a:cxnLst/>
            <a:rect l="l" t="t" r="r" b="b"/>
            <a:pathLst>
              <a:path w="8585200" h="708660">
                <a:moveTo>
                  <a:pt x="0" y="708659"/>
                </a:moveTo>
                <a:lnTo>
                  <a:pt x="8584692" y="708659"/>
                </a:lnTo>
                <a:lnTo>
                  <a:pt x="8584692" y="0"/>
                </a:lnTo>
                <a:lnTo>
                  <a:pt x="0" y="0"/>
                </a:lnTo>
                <a:lnTo>
                  <a:pt x="0" y="708659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4677155"/>
            <a:ext cx="8569960" cy="759460"/>
          </a:xfrm>
          <a:custGeom>
            <a:avLst/>
            <a:gdLst/>
            <a:ahLst/>
            <a:cxnLst/>
            <a:rect l="l" t="t" r="r" b="b"/>
            <a:pathLst>
              <a:path w="8569960" h="759460">
                <a:moveTo>
                  <a:pt x="0" y="758952"/>
                </a:moveTo>
                <a:lnTo>
                  <a:pt x="8569452" y="758952"/>
                </a:lnTo>
                <a:lnTo>
                  <a:pt x="8569452" y="0"/>
                </a:lnTo>
                <a:lnTo>
                  <a:pt x="0" y="0"/>
                </a:lnTo>
                <a:lnTo>
                  <a:pt x="0" y="758952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4109" y="1765554"/>
            <a:ext cx="8343265" cy="4353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305" marR="2287270">
              <a:lnSpc>
                <a:spcPct val="100000"/>
              </a:lnSpc>
              <a:spcBef>
                <a:spcPts val="105"/>
              </a:spcBef>
            </a:pPr>
            <a:r>
              <a:rPr lang="en-GB" sz="2000" dirty="0">
                <a:solidFill>
                  <a:srgbClr val="FFFFFF"/>
                </a:solidFill>
                <a:latin typeface="Cambria"/>
                <a:cs typeface="Cambria"/>
              </a:rPr>
              <a:t>Part I) Introduction, Digital Marketing and Digital Disruption 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550" dirty="0">
              <a:latin typeface="Times New Roman"/>
              <a:cs typeface="Times New Roman"/>
            </a:endParaRPr>
          </a:p>
          <a:p>
            <a:pPr marL="12700" marR="1273175">
              <a:lnSpc>
                <a:spcPct val="100000"/>
              </a:lnSpc>
            </a:pPr>
            <a:r>
              <a:rPr lang="en-GB" sz="2000" dirty="0">
                <a:solidFill>
                  <a:srgbClr val="FFFFFF"/>
                </a:solidFill>
                <a:latin typeface="Cambria"/>
                <a:cs typeface="Cambria"/>
              </a:rPr>
              <a:t>Part II) Digital Customers, Customer Experience and the 3 S’s Search, Site and Social Behaviour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350" dirty="0">
              <a:latin typeface="Times New Roman"/>
              <a:cs typeface="Times New Roman"/>
            </a:endParaRPr>
          </a:p>
          <a:p>
            <a:pPr marL="27305" marR="476884">
              <a:lnSpc>
                <a:spcPct val="100000"/>
              </a:lnSpc>
              <a:spcBef>
                <a:spcPts val="5"/>
              </a:spcBef>
            </a:pPr>
            <a:endParaRPr lang="en-GB" sz="2000" spc="-5" dirty="0">
              <a:solidFill>
                <a:srgbClr val="FFFFFF"/>
              </a:solidFill>
              <a:latin typeface="Cambria"/>
              <a:cs typeface="Cambria"/>
            </a:endParaRPr>
          </a:p>
          <a:p>
            <a:pPr marL="27305" marR="476884">
              <a:lnSpc>
                <a:spcPct val="100000"/>
              </a:lnSpc>
              <a:spcBef>
                <a:spcPts val="5"/>
              </a:spcBef>
            </a:pPr>
            <a:r>
              <a:rPr lang="en-GB" sz="2000" spc="-5" dirty="0">
                <a:solidFill>
                  <a:srgbClr val="FFFFFF"/>
                </a:solidFill>
                <a:latin typeface="Cambria"/>
                <a:cs typeface="Cambria"/>
              </a:rPr>
              <a:t>Part III) Digital Content</a:t>
            </a:r>
            <a:endParaRPr lang="en-GB"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lang="en-GB" sz="1900" dirty="0">
              <a:latin typeface="Times New Roman"/>
              <a:cs typeface="Times New Roman"/>
            </a:endParaRPr>
          </a:p>
          <a:p>
            <a:pPr marL="12700" marR="5080">
              <a:lnSpc>
                <a:spcPct val="130000"/>
              </a:lnSpc>
            </a:pPr>
            <a:endParaRPr lang="en-GB" sz="2000" dirty="0">
              <a:solidFill>
                <a:srgbClr val="FFFFFF"/>
              </a:solidFill>
              <a:latin typeface="Cambria"/>
              <a:cs typeface="Cambria"/>
            </a:endParaRPr>
          </a:p>
          <a:p>
            <a:pPr marL="12700" marR="5080">
              <a:lnSpc>
                <a:spcPct val="130000"/>
              </a:lnSpc>
            </a:pPr>
            <a:r>
              <a:rPr lang="en-GB" sz="2000" dirty="0">
                <a:solidFill>
                  <a:srgbClr val="FFFFFF"/>
                </a:solidFill>
                <a:latin typeface="Cambria"/>
                <a:cs typeface="Cambria"/>
              </a:rPr>
              <a:t>Part IV) Social Media Marketing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200" dirty="0">
              <a:latin typeface="Times New Roman"/>
              <a:cs typeface="Times New Roman"/>
            </a:endParaRPr>
          </a:p>
          <a:p>
            <a:pPr marL="27305">
              <a:lnSpc>
                <a:spcPct val="100000"/>
              </a:lnSpc>
              <a:spcBef>
                <a:spcPts val="5"/>
              </a:spcBef>
            </a:pPr>
            <a:endParaRPr lang="en-GB" sz="2000" dirty="0">
              <a:solidFill>
                <a:srgbClr val="FFFFFF"/>
              </a:solidFill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79803" y="495327"/>
            <a:ext cx="1468379" cy="18003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262127"/>
            <a:ext cx="9144000" cy="48417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5103876"/>
            <a:ext cx="9144000" cy="841375"/>
          </a:xfrm>
          <a:custGeom>
            <a:avLst/>
            <a:gdLst/>
            <a:ahLst/>
            <a:cxnLst/>
            <a:rect l="l" t="t" r="r" b="b"/>
            <a:pathLst>
              <a:path w="9144000" h="841375">
                <a:moveTo>
                  <a:pt x="0" y="841248"/>
                </a:moveTo>
                <a:lnTo>
                  <a:pt x="9144000" y="841248"/>
                </a:lnTo>
                <a:lnTo>
                  <a:pt x="9144000" y="0"/>
                </a:lnTo>
                <a:lnTo>
                  <a:pt x="0" y="0"/>
                </a:lnTo>
                <a:lnTo>
                  <a:pt x="0" y="841248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048760" y="5123179"/>
            <a:ext cx="3352039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 dirty="0"/>
              <a:t>Int</a:t>
            </a:r>
            <a:r>
              <a:rPr sz="4400" spc="-60" dirty="0"/>
              <a:t>r</a:t>
            </a:r>
            <a:r>
              <a:rPr sz="4400" dirty="0"/>
              <a:t>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496311" y="1952244"/>
            <a:ext cx="4041775" cy="3380740"/>
          </a:xfrm>
          <a:custGeom>
            <a:avLst/>
            <a:gdLst/>
            <a:ahLst/>
            <a:cxnLst/>
            <a:rect l="l" t="t" r="r" b="b"/>
            <a:pathLst>
              <a:path w="4041775" h="3380740">
                <a:moveTo>
                  <a:pt x="2020824" y="0"/>
                </a:moveTo>
                <a:lnTo>
                  <a:pt x="0" y="3380231"/>
                </a:lnTo>
                <a:lnTo>
                  <a:pt x="4041647" y="3380231"/>
                </a:lnTo>
                <a:lnTo>
                  <a:pt x="2020824" y="0"/>
                </a:lnTo>
                <a:close/>
              </a:path>
            </a:pathLst>
          </a:custGeom>
          <a:solidFill>
            <a:srgbClr val="E36C0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496311" y="1952244"/>
            <a:ext cx="4041775" cy="3380740"/>
          </a:xfrm>
          <a:custGeom>
            <a:avLst/>
            <a:gdLst/>
            <a:ahLst/>
            <a:cxnLst/>
            <a:rect l="l" t="t" r="r" b="b"/>
            <a:pathLst>
              <a:path w="4041775" h="3380740">
                <a:moveTo>
                  <a:pt x="0" y="3380231"/>
                </a:moveTo>
                <a:lnTo>
                  <a:pt x="2020824" y="0"/>
                </a:lnTo>
                <a:lnTo>
                  <a:pt x="4041647" y="3380231"/>
                </a:lnTo>
                <a:lnTo>
                  <a:pt x="0" y="3380231"/>
                </a:lnTo>
                <a:close/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90851" y="2270760"/>
            <a:ext cx="1635125" cy="2637155"/>
          </a:xfrm>
          <a:custGeom>
            <a:avLst/>
            <a:gdLst/>
            <a:ahLst/>
            <a:cxnLst/>
            <a:rect l="l" t="t" r="r" b="b"/>
            <a:pathLst>
              <a:path w="1635125" h="2637154">
                <a:moveTo>
                  <a:pt x="1589098" y="61432"/>
                </a:moveTo>
                <a:lnTo>
                  <a:pt x="0" y="2630170"/>
                </a:lnTo>
                <a:lnTo>
                  <a:pt x="10922" y="2636773"/>
                </a:lnTo>
                <a:lnTo>
                  <a:pt x="1599912" y="68133"/>
                </a:lnTo>
                <a:lnTo>
                  <a:pt x="1589098" y="61432"/>
                </a:lnTo>
                <a:close/>
              </a:path>
              <a:path w="1635125" h="2637154">
                <a:moveTo>
                  <a:pt x="1629989" y="50673"/>
                </a:moveTo>
                <a:lnTo>
                  <a:pt x="1595754" y="50673"/>
                </a:lnTo>
                <a:lnTo>
                  <a:pt x="1606550" y="57403"/>
                </a:lnTo>
                <a:lnTo>
                  <a:pt x="1599912" y="68133"/>
                </a:lnTo>
                <a:lnTo>
                  <a:pt x="1626870" y="84836"/>
                </a:lnTo>
                <a:lnTo>
                  <a:pt x="1629989" y="50673"/>
                </a:lnTo>
                <a:close/>
              </a:path>
              <a:path w="1635125" h="2637154">
                <a:moveTo>
                  <a:pt x="1595754" y="50673"/>
                </a:moveTo>
                <a:lnTo>
                  <a:pt x="1589098" y="61432"/>
                </a:lnTo>
                <a:lnTo>
                  <a:pt x="1599912" y="68133"/>
                </a:lnTo>
                <a:lnTo>
                  <a:pt x="1606550" y="57403"/>
                </a:lnTo>
                <a:lnTo>
                  <a:pt x="1595754" y="50673"/>
                </a:lnTo>
                <a:close/>
              </a:path>
              <a:path w="1635125" h="2637154">
                <a:moveTo>
                  <a:pt x="1634616" y="0"/>
                </a:moveTo>
                <a:lnTo>
                  <a:pt x="1562100" y="44703"/>
                </a:lnTo>
                <a:lnTo>
                  <a:pt x="1589098" y="61432"/>
                </a:lnTo>
                <a:lnTo>
                  <a:pt x="1595754" y="50673"/>
                </a:lnTo>
                <a:lnTo>
                  <a:pt x="1629989" y="50673"/>
                </a:lnTo>
                <a:lnTo>
                  <a:pt x="16346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868290" y="2267457"/>
            <a:ext cx="1670050" cy="2807970"/>
          </a:xfrm>
          <a:custGeom>
            <a:avLst/>
            <a:gdLst/>
            <a:ahLst/>
            <a:cxnLst/>
            <a:rect l="l" t="t" r="r" b="b"/>
            <a:pathLst>
              <a:path w="1670050" h="2807970">
                <a:moveTo>
                  <a:pt x="1625314" y="2745187"/>
                </a:moveTo>
                <a:lnTo>
                  <a:pt x="1598041" y="2761360"/>
                </a:lnTo>
                <a:lnTo>
                  <a:pt x="1669668" y="2807461"/>
                </a:lnTo>
                <a:lnTo>
                  <a:pt x="1665987" y="2756154"/>
                </a:lnTo>
                <a:lnTo>
                  <a:pt x="1631823" y="2756154"/>
                </a:lnTo>
                <a:lnTo>
                  <a:pt x="1625314" y="2745187"/>
                </a:lnTo>
                <a:close/>
              </a:path>
              <a:path w="1670050" h="2807970">
                <a:moveTo>
                  <a:pt x="1636236" y="2738710"/>
                </a:moveTo>
                <a:lnTo>
                  <a:pt x="1625314" y="2745187"/>
                </a:lnTo>
                <a:lnTo>
                  <a:pt x="1631823" y="2756154"/>
                </a:lnTo>
                <a:lnTo>
                  <a:pt x="1642744" y="2749677"/>
                </a:lnTo>
                <a:lnTo>
                  <a:pt x="1636236" y="2738710"/>
                </a:lnTo>
                <a:close/>
              </a:path>
              <a:path w="1670050" h="2807970">
                <a:moveTo>
                  <a:pt x="1663573" y="2722498"/>
                </a:moveTo>
                <a:lnTo>
                  <a:pt x="1636236" y="2738710"/>
                </a:lnTo>
                <a:lnTo>
                  <a:pt x="1642744" y="2749677"/>
                </a:lnTo>
                <a:lnTo>
                  <a:pt x="1631823" y="2756154"/>
                </a:lnTo>
                <a:lnTo>
                  <a:pt x="1665987" y="2756154"/>
                </a:lnTo>
                <a:lnTo>
                  <a:pt x="1663573" y="2722498"/>
                </a:lnTo>
                <a:close/>
              </a:path>
              <a:path w="1670050" h="2807970">
                <a:moveTo>
                  <a:pt x="10922" y="0"/>
                </a:moveTo>
                <a:lnTo>
                  <a:pt x="0" y="6603"/>
                </a:lnTo>
                <a:lnTo>
                  <a:pt x="1625314" y="2745187"/>
                </a:lnTo>
                <a:lnTo>
                  <a:pt x="1636236" y="2738710"/>
                </a:lnTo>
                <a:lnTo>
                  <a:pt x="109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743200" y="5455920"/>
            <a:ext cx="3366770" cy="76200"/>
          </a:xfrm>
          <a:custGeom>
            <a:avLst/>
            <a:gdLst/>
            <a:ahLst/>
            <a:cxnLst/>
            <a:rect l="l" t="t" r="r" b="b"/>
            <a:pathLst>
              <a:path w="336677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3366770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3366770" h="76200">
                <a:moveTo>
                  <a:pt x="3366516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3366516" y="44449"/>
                </a:lnTo>
                <a:lnTo>
                  <a:pt x="3366516" y="317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468367" y="2122932"/>
            <a:ext cx="76200" cy="955675"/>
          </a:xfrm>
          <a:custGeom>
            <a:avLst/>
            <a:gdLst/>
            <a:ahLst/>
            <a:cxnLst/>
            <a:rect l="l" t="t" r="r" b="b"/>
            <a:pathLst>
              <a:path w="76200" h="955675">
                <a:moveTo>
                  <a:pt x="44450" y="63500"/>
                </a:moveTo>
                <a:lnTo>
                  <a:pt x="31750" y="63500"/>
                </a:lnTo>
                <a:lnTo>
                  <a:pt x="31750" y="955547"/>
                </a:lnTo>
                <a:lnTo>
                  <a:pt x="44450" y="955547"/>
                </a:lnTo>
                <a:lnTo>
                  <a:pt x="44450" y="63500"/>
                </a:lnTo>
                <a:close/>
              </a:path>
              <a:path w="76200" h="955675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955675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913888" y="4131055"/>
            <a:ext cx="1216025" cy="944244"/>
          </a:xfrm>
          <a:custGeom>
            <a:avLst/>
            <a:gdLst/>
            <a:ahLst/>
            <a:cxnLst/>
            <a:rect l="l" t="t" r="r" b="b"/>
            <a:pathLst>
              <a:path w="1216025" h="944245">
                <a:moveTo>
                  <a:pt x="36956" y="867029"/>
                </a:moveTo>
                <a:lnTo>
                  <a:pt x="0" y="943864"/>
                </a:lnTo>
                <a:lnTo>
                  <a:pt x="83566" y="927354"/>
                </a:lnTo>
                <a:lnTo>
                  <a:pt x="70122" y="909955"/>
                </a:lnTo>
                <a:lnTo>
                  <a:pt x="54101" y="909955"/>
                </a:lnTo>
                <a:lnTo>
                  <a:pt x="46355" y="899922"/>
                </a:lnTo>
                <a:lnTo>
                  <a:pt x="56373" y="892158"/>
                </a:lnTo>
                <a:lnTo>
                  <a:pt x="36956" y="867029"/>
                </a:lnTo>
                <a:close/>
              </a:path>
              <a:path w="1216025" h="944245">
                <a:moveTo>
                  <a:pt x="56373" y="892158"/>
                </a:moveTo>
                <a:lnTo>
                  <a:pt x="46355" y="899922"/>
                </a:lnTo>
                <a:lnTo>
                  <a:pt x="54101" y="909955"/>
                </a:lnTo>
                <a:lnTo>
                  <a:pt x="64123" y="902190"/>
                </a:lnTo>
                <a:lnTo>
                  <a:pt x="56373" y="892158"/>
                </a:lnTo>
                <a:close/>
              </a:path>
              <a:path w="1216025" h="944245">
                <a:moveTo>
                  <a:pt x="64123" y="902190"/>
                </a:moveTo>
                <a:lnTo>
                  <a:pt x="54101" y="909955"/>
                </a:lnTo>
                <a:lnTo>
                  <a:pt x="70122" y="909955"/>
                </a:lnTo>
                <a:lnTo>
                  <a:pt x="64123" y="902190"/>
                </a:lnTo>
                <a:close/>
              </a:path>
              <a:path w="1216025" h="944245">
                <a:moveTo>
                  <a:pt x="1207642" y="0"/>
                </a:moveTo>
                <a:lnTo>
                  <a:pt x="56373" y="892158"/>
                </a:lnTo>
                <a:lnTo>
                  <a:pt x="64123" y="902190"/>
                </a:lnTo>
                <a:lnTo>
                  <a:pt x="1215516" y="10160"/>
                </a:lnTo>
                <a:lnTo>
                  <a:pt x="12076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69941" y="4131055"/>
            <a:ext cx="1240155" cy="944244"/>
          </a:xfrm>
          <a:custGeom>
            <a:avLst/>
            <a:gdLst/>
            <a:ahLst/>
            <a:cxnLst/>
            <a:rect l="l" t="t" r="r" b="b"/>
            <a:pathLst>
              <a:path w="1240154" h="944245">
                <a:moveTo>
                  <a:pt x="1175314" y="902789"/>
                </a:moveTo>
                <a:lnTo>
                  <a:pt x="1156081" y="928116"/>
                </a:lnTo>
                <a:lnTo>
                  <a:pt x="1239774" y="943864"/>
                </a:lnTo>
                <a:lnTo>
                  <a:pt x="1223350" y="910463"/>
                </a:lnTo>
                <a:lnTo>
                  <a:pt x="1185418" y="910463"/>
                </a:lnTo>
                <a:lnTo>
                  <a:pt x="1175314" y="902789"/>
                </a:lnTo>
                <a:close/>
              </a:path>
              <a:path w="1240154" h="944245">
                <a:moveTo>
                  <a:pt x="1182934" y="892755"/>
                </a:moveTo>
                <a:lnTo>
                  <a:pt x="1175314" y="902789"/>
                </a:lnTo>
                <a:lnTo>
                  <a:pt x="1185418" y="910463"/>
                </a:lnTo>
                <a:lnTo>
                  <a:pt x="1193038" y="900430"/>
                </a:lnTo>
                <a:lnTo>
                  <a:pt x="1182934" y="892755"/>
                </a:lnTo>
                <a:close/>
              </a:path>
              <a:path w="1240154" h="944245">
                <a:moveTo>
                  <a:pt x="1202182" y="867410"/>
                </a:moveTo>
                <a:lnTo>
                  <a:pt x="1182934" y="892755"/>
                </a:lnTo>
                <a:lnTo>
                  <a:pt x="1193038" y="900430"/>
                </a:lnTo>
                <a:lnTo>
                  <a:pt x="1185418" y="910463"/>
                </a:lnTo>
                <a:lnTo>
                  <a:pt x="1223350" y="910463"/>
                </a:lnTo>
                <a:lnTo>
                  <a:pt x="1202182" y="867410"/>
                </a:lnTo>
                <a:close/>
              </a:path>
              <a:path w="1240154" h="944245">
                <a:moveTo>
                  <a:pt x="7620" y="0"/>
                </a:moveTo>
                <a:lnTo>
                  <a:pt x="0" y="10160"/>
                </a:lnTo>
                <a:lnTo>
                  <a:pt x="1175314" y="902789"/>
                </a:lnTo>
                <a:lnTo>
                  <a:pt x="1182934" y="892755"/>
                </a:lnTo>
                <a:lnTo>
                  <a:pt x="76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223260" y="1552955"/>
            <a:ext cx="931163" cy="5135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846576" y="1552955"/>
            <a:ext cx="1812036" cy="5135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354704" y="1601851"/>
            <a:ext cx="21520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Calibri"/>
                <a:cs typeface="Calibri"/>
              </a:rPr>
              <a:t>Visual</a:t>
            </a:r>
            <a:r>
              <a:rPr sz="180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Calibri"/>
                <a:cs typeface="Calibri"/>
              </a:rPr>
              <a:t>Communication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629400" y="5100828"/>
            <a:ext cx="1601724" cy="51358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629400" y="5375147"/>
            <a:ext cx="1395983" cy="5135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629400" y="5649467"/>
            <a:ext cx="1527048" cy="51358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762368" y="5151501"/>
            <a:ext cx="131889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Calibri"/>
                <a:cs typeface="Calibri"/>
              </a:rPr>
              <a:t>Search,</a:t>
            </a:r>
            <a:r>
              <a:rPr sz="1800" b="1" spc="-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dirty="0">
                <a:solidFill>
                  <a:srgbClr val="FFFFFF"/>
                </a:solidFill>
                <a:latin typeface="Calibri"/>
                <a:cs typeface="Calibri"/>
              </a:rPr>
              <a:t>Social  and </a:t>
            </a:r>
            <a:r>
              <a:rPr sz="1800" b="1" spc="-15" dirty="0">
                <a:solidFill>
                  <a:srgbClr val="FFFFFF"/>
                </a:solidFill>
                <a:latin typeface="Calibri"/>
                <a:cs typeface="Calibri"/>
              </a:rPr>
              <a:t>System  </a:t>
            </a:r>
            <a:r>
              <a:rPr sz="1800" b="1" spc="-20" dirty="0">
                <a:solidFill>
                  <a:srgbClr val="FFFFFF"/>
                </a:solidFill>
                <a:latin typeface="Calibri"/>
                <a:cs typeface="Calibri"/>
              </a:rPr>
              <a:t>Technologies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05740" y="5123688"/>
            <a:ext cx="909828" cy="51358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07719" y="5123688"/>
            <a:ext cx="1481328" cy="51358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37210" y="5173726"/>
            <a:ext cx="18014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FFFF"/>
                </a:solidFill>
                <a:latin typeface="Calibri"/>
                <a:cs typeface="Calibri"/>
              </a:rPr>
              <a:t>Social</a:t>
            </a:r>
            <a:r>
              <a:rPr sz="1800" b="1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386583" y="2784348"/>
            <a:ext cx="1216152" cy="149504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592704" y="3022854"/>
            <a:ext cx="733297" cy="100457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137403" y="2391155"/>
            <a:ext cx="1525524" cy="213817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407278" y="2599054"/>
            <a:ext cx="1005586" cy="166128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689860" y="5501640"/>
            <a:ext cx="3782567" cy="51358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2822194" y="5551728"/>
            <a:ext cx="35001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FFFFFF"/>
                </a:solidFill>
                <a:latin typeface="Calibri"/>
                <a:cs typeface="Calibri"/>
              </a:rPr>
              <a:t>Conversations </a:t>
            </a:r>
            <a:r>
              <a:rPr sz="1800" b="1" spc="-5" dirty="0">
                <a:solidFill>
                  <a:srgbClr val="FFFFFF"/>
                </a:solidFill>
                <a:latin typeface="Calibri"/>
                <a:cs typeface="Calibri"/>
              </a:rPr>
              <a:t>Leading </a:t>
            </a:r>
            <a:r>
              <a:rPr sz="1800" b="1" spc="-1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80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Calibri"/>
                <a:cs typeface="Calibri"/>
              </a:rPr>
              <a:t>Conversion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565392" y="1848611"/>
            <a:ext cx="1450848" cy="400812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565392" y="2061972"/>
            <a:ext cx="1537716" cy="400812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565392" y="2275332"/>
            <a:ext cx="1306068" cy="40081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7630668" y="2275332"/>
            <a:ext cx="512064" cy="400812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7901940" y="2275332"/>
            <a:ext cx="295655" cy="40081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956804" y="2275332"/>
            <a:ext cx="397764" cy="400812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113776" y="2275332"/>
            <a:ext cx="295655" cy="40081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565392" y="2488692"/>
            <a:ext cx="1397507" cy="40081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565392" y="2702051"/>
            <a:ext cx="1664207" cy="400812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565392" y="2915411"/>
            <a:ext cx="964692" cy="400812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565392" y="3128772"/>
            <a:ext cx="1251203" cy="400812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6665468" y="1883410"/>
            <a:ext cx="1628775" cy="1520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Design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Imagery, 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Pictures, Frames,  Logos,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Colour,</a:t>
            </a:r>
            <a:r>
              <a:rPr sz="1400" b="1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Call-to-  action buttons,  Sensory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Marketing 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Usability, 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Navigations...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5705855" y="1729739"/>
            <a:ext cx="1457325" cy="76200"/>
          </a:xfrm>
          <a:custGeom>
            <a:avLst/>
            <a:gdLst/>
            <a:ahLst/>
            <a:cxnLst/>
            <a:rect l="l" t="t" r="r" b="b"/>
            <a:pathLst>
              <a:path w="1457325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1457325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1457325" h="76200">
                <a:moveTo>
                  <a:pt x="1456944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1456944" y="44450"/>
                </a:lnTo>
                <a:lnTo>
                  <a:pt x="1456944" y="317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37743" y="3566159"/>
            <a:ext cx="1665732" cy="400812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662683" y="3566159"/>
            <a:ext cx="323088" cy="400812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37743" y="3779520"/>
            <a:ext cx="877824" cy="400812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74775" y="3779520"/>
            <a:ext cx="978408" cy="400812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237743" y="3992879"/>
            <a:ext cx="1598676" cy="400812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237743" y="4206240"/>
            <a:ext cx="1600200" cy="400812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237743" y="4419600"/>
            <a:ext cx="1540764" cy="400812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37743" y="4632959"/>
            <a:ext cx="1626108" cy="400812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337210" y="3600069"/>
            <a:ext cx="1496695" cy="1306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Inbound</a:t>
            </a:r>
            <a:r>
              <a:rPr sz="1400" b="1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Marketing, 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Blogging,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Thought  Leadership,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Social  Media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Marketing, 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Buzz Monitoring, 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Reviews,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Forums...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54768" y="3745991"/>
            <a:ext cx="76835" cy="1222375"/>
          </a:xfrm>
          <a:custGeom>
            <a:avLst/>
            <a:gdLst/>
            <a:ahLst/>
            <a:cxnLst/>
            <a:rect l="l" t="t" r="r" b="b"/>
            <a:pathLst>
              <a:path w="76835" h="1222375">
                <a:moveTo>
                  <a:pt x="31750" y="1146047"/>
                </a:moveTo>
                <a:lnTo>
                  <a:pt x="0" y="1146047"/>
                </a:lnTo>
                <a:lnTo>
                  <a:pt x="38195" y="1222247"/>
                </a:lnTo>
                <a:lnTo>
                  <a:pt x="69871" y="1158747"/>
                </a:lnTo>
                <a:lnTo>
                  <a:pt x="31766" y="1158747"/>
                </a:lnTo>
                <a:lnTo>
                  <a:pt x="31750" y="1146047"/>
                </a:lnTo>
                <a:close/>
              </a:path>
              <a:path w="76835" h="1222375">
                <a:moveTo>
                  <a:pt x="43021" y="0"/>
                </a:moveTo>
                <a:lnTo>
                  <a:pt x="30321" y="0"/>
                </a:lnTo>
                <a:lnTo>
                  <a:pt x="31766" y="1158747"/>
                </a:lnTo>
                <a:lnTo>
                  <a:pt x="44466" y="1158747"/>
                </a:lnTo>
                <a:lnTo>
                  <a:pt x="43021" y="0"/>
                </a:lnTo>
                <a:close/>
              </a:path>
              <a:path w="76835" h="1222375">
                <a:moveTo>
                  <a:pt x="76206" y="1146047"/>
                </a:moveTo>
                <a:lnTo>
                  <a:pt x="44450" y="1146047"/>
                </a:lnTo>
                <a:lnTo>
                  <a:pt x="44466" y="1158747"/>
                </a:lnTo>
                <a:lnTo>
                  <a:pt x="69871" y="1158747"/>
                </a:lnTo>
                <a:lnTo>
                  <a:pt x="76206" y="114604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576059" y="3773423"/>
            <a:ext cx="1732788" cy="40081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576059" y="3986784"/>
            <a:ext cx="1548383" cy="400812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576059" y="4200144"/>
            <a:ext cx="1124711" cy="400812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459980" y="4200144"/>
            <a:ext cx="711707" cy="400812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576059" y="4413503"/>
            <a:ext cx="1194816" cy="400812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7530083" y="4413503"/>
            <a:ext cx="960120" cy="400812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576059" y="4626864"/>
            <a:ext cx="1920240" cy="400812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 txBox="1"/>
          <p:nvPr/>
        </p:nvSpPr>
        <p:spPr>
          <a:xfrm>
            <a:off x="6677025" y="3808602"/>
            <a:ext cx="1705610" cy="1093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SEM, 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SEO,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PPC,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Link</a:t>
            </a:r>
            <a:endParaRPr sz="140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Building, Landing 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Pages,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New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Social 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Technologies,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Internet 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of Things,</a:t>
            </a:r>
            <a:r>
              <a:rPr sz="14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Wearables...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8508365" y="3694176"/>
            <a:ext cx="76200" cy="1584960"/>
          </a:xfrm>
          <a:custGeom>
            <a:avLst/>
            <a:gdLst/>
            <a:ahLst/>
            <a:cxnLst/>
            <a:rect l="l" t="t" r="r" b="b"/>
            <a:pathLst>
              <a:path w="76200" h="1584960">
                <a:moveTo>
                  <a:pt x="31738" y="1508760"/>
                </a:moveTo>
                <a:lnTo>
                  <a:pt x="0" y="1508760"/>
                </a:lnTo>
                <a:lnTo>
                  <a:pt x="38226" y="1584960"/>
                </a:lnTo>
                <a:lnTo>
                  <a:pt x="69871" y="1521460"/>
                </a:lnTo>
                <a:lnTo>
                  <a:pt x="31750" y="1521460"/>
                </a:lnTo>
                <a:lnTo>
                  <a:pt x="31738" y="1508760"/>
                </a:lnTo>
                <a:close/>
              </a:path>
              <a:path w="76200" h="1584960">
                <a:moveTo>
                  <a:pt x="43052" y="0"/>
                </a:moveTo>
                <a:lnTo>
                  <a:pt x="30352" y="0"/>
                </a:lnTo>
                <a:lnTo>
                  <a:pt x="31750" y="1521460"/>
                </a:lnTo>
                <a:lnTo>
                  <a:pt x="44450" y="1521460"/>
                </a:lnTo>
                <a:lnTo>
                  <a:pt x="43052" y="0"/>
                </a:lnTo>
                <a:close/>
              </a:path>
              <a:path w="76200" h="1584960">
                <a:moveTo>
                  <a:pt x="76200" y="1508760"/>
                </a:moveTo>
                <a:lnTo>
                  <a:pt x="44438" y="1508760"/>
                </a:lnTo>
                <a:lnTo>
                  <a:pt x="44450" y="1521460"/>
                </a:lnTo>
                <a:lnTo>
                  <a:pt x="69871" y="1521460"/>
                </a:lnTo>
                <a:lnTo>
                  <a:pt x="76200" y="15087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4293870" y="3238224"/>
            <a:ext cx="410209" cy="1074420"/>
          </a:xfrm>
          <a:prstGeom prst="rect">
            <a:avLst/>
          </a:prstGeom>
        </p:spPr>
        <p:txBody>
          <a:bodyPr vert="horz" wrap="square" lIns="0" tIns="171450" rIns="0" bIns="0" rtlCol="0">
            <a:spAutoFit/>
          </a:bodyPr>
          <a:lstStyle/>
          <a:p>
            <a:pPr marL="28575">
              <a:lnSpc>
                <a:spcPct val="100000"/>
              </a:lnSpc>
              <a:spcBef>
                <a:spcPts val="1350"/>
              </a:spcBef>
            </a:pP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UX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CE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4468367" y="3745991"/>
            <a:ext cx="76200" cy="161544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0" y="338327"/>
            <a:ext cx="9144000" cy="646430"/>
          </a:xfrm>
          <a:custGeom>
            <a:avLst/>
            <a:gdLst/>
            <a:ahLst/>
            <a:cxnLst/>
            <a:rect l="l" t="t" r="r" b="b"/>
            <a:pathLst>
              <a:path w="9144000" h="646430">
                <a:moveTo>
                  <a:pt x="0" y="646176"/>
                </a:moveTo>
                <a:lnTo>
                  <a:pt x="9144000" y="646176"/>
                </a:lnTo>
                <a:lnTo>
                  <a:pt x="9144000" y="0"/>
                </a:lnTo>
                <a:lnTo>
                  <a:pt x="0" y="0"/>
                </a:lnTo>
                <a:lnTo>
                  <a:pt x="0" y="646176"/>
                </a:lnTo>
                <a:close/>
              </a:path>
            </a:pathLst>
          </a:custGeom>
          <a:solidFill>
            <a:srgbClr val="000000">
              <a:alpha val="6117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xfrm>
            <a:off x="78739" y="358902"/>
            <a:ext cx="81508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What does digital </a:t>
            </a:r>
            <a:r>
              <a:rPr spc="-10" dirty="0"/>
              <a:t>marketing</a:t>
            </a:r>
            <a:r>
              <a:rPr spc="-65" dirty="0"/>
              <a:t> </a:t>
            </a:r>
            <a:r>
              <a:rPr spc="-25" dirty="0"/>
              <a:t>cover?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0FF49C84-BD4C-4A6A-9770-E5F8E794831A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75121" y="1109475"/>
            <a:ext cx="2668079" cy="162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915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48360" y="1469516"/>
            <a:ext cx="256857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" dirty="0"/>
              <a:t>Question</a:t>
            </a:r>
            <a:r>
              <a:rPr sz="4400" spc="-70" dirty="0"/>
              <a:t> </a:t>
            </a:r>
            <a:r>
              <a:rPr sz="4400" dirty="0"/>
              <a:t>–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293928" y="2510408"/>
            <a:ext cx="3896995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5"/>
              </a:spcBef>
            </a:pPr>
            <a:r>
              <a:rPr sz="3200" b="1" spc="-25" dirty="0">
                <a:solidFill>
                  <a:srgbClr val="FFFFFF"/>
                </a:solidFill>
                <a:latin typeface="Cambria"/>
                <a:cs typeface="Cambria"/>
              </a:rPr>
              <a:t>“Why 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should </a:t>
            </a:r>
            <a:r>
              <a:rPr lang="en-GB" sz="3200" b="1" dirty="0">
                <a:solidFill>
                  <a:srgbClr val="FFFFFF"/>
                </a:solidFill>
                <a:latin typeface="Cambria"/>
                <a:cs typeface="Cambria"/>
              </a:rPr>
              <a:t>we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  </a:t>
            </a:r>
            <a:r>
              <a:rPr sz="3200" b="1" spc="-5" dirty="0">
                <a:solidFill>
                  <a:srgbClr val="FFFFFF"/>
                </a:solidFill>
                <a:latin typeface="Cambria"/>
                <a:cs typeface="Cambria"/>
              </a:rPr>
              <a:t>bother with changes  in </a:t>
            </a:r>
            <a:r>
              <a:rPr lang="en-GB" sz="3200" b="1" spc="-45" dirty="0">
                <a:solidFill>
                  <a:srgbClr val="FFFFFF"/>
                </a:solidFill>
                <a:latin typeface="Cambria"/>
                <a:cs typeface="Cambria"/>
              </a:rPr>
              <a:t>the</a:t>
            </a:r>
            <a:r>
              <a:rPr sz="3200" b="1" spc="-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b="1" spc="-20" dirty="0">
                <a:solidFill>
                  <a:srgbClr val="FFFFFF"/>
                </a:solidFill>
                <a:latin typeface="Cambria"/>
                <a:cs typeface="Cambria"/>
              </a:rPr>
              <a:t>workplace </a:t>
            </a:r>
            <a:r>
              <a:rPr sz="3200" b="1" spc="-5" dirty="0">
                <a:solidFill>
                  <a:srgbClr val="FFFFFF"/>
                </a:solidFill>
                <a:latin typeface="Cambria"/>
                <a:cs typeface="Cambria"/>
              </a:rPr>
              <a:t>and  in the wider  business</a:t>
            </a:r>
            <a:endParaRPr sz="3200" dirty="0">
              <a:latin typeface="Cambria"/>
              <a:cs typeface="Cambria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3200" b="1" spc="-15" dirty="0">
                <a:solidFill>
                  <a:srgbClr val="FFFFFF"/>
                </a:solidFill>
                <a:latin typeface="Cambria"/>
                <a:cs typeface="Cambria"/>
              </a:rPr>
              <a:t>environment?”</a:t>
            </a:r>
            <a:endParaRPr sz="3200" dirty="0">
              <a:latin typeface="Cambria"/>
              <a:cs typeface="Cambri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698747" y="1219200"/>
            <a:ext cx="5445252" cy="46314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4800" y="304800"/>
            <a:ext cx="8534400" cy="6476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601980"/>
            <a:ext cx="9144000" cy="399415"/>
          </a:xfrm>
          <a:custGeom>
            <a:avLst/>
            <a:gdLst/>
            <a:ahLst/>
            <a:cxnLst/>
            <a:rect l="l" t="t" r="r" b="b"/>
            <a:pathLst>
              <a:path w="9144000" h="399415">
                <a:moveTo>
                  <a:pt x="0" y="399288"/>
                </a:moveTo>
                <a:lnTo>
                  <a:pt x="9144000" y="399288"/>
                </a:lnTo>
                <a:lnTo>
                  <a:pt x="9144000" y="0"/>
                </a:lnTo>
                <a:lnTo>
                  <a:pt x="0" y="0"/>
                </a:lnTo>
                <a:lnTo>
                  <a:pt x="0" y="399288"/>
                </a:lnTo>
                <a:close/>
              </a:path>
            </a:pathLst>
          </a:custGeom>
          <a:solidFill>
            <a:srgbClr val="000000">
              <a:alpha val="6117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8738" y="627126"/>
            <a:ext cx="8912861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" dirty="0"/>
              <a:t>What will be </a:t>
            </a:r>
            <a:r>
              <a:rPr sz="2000" dirty="0"/>
              <a:t>affecting your </a:t>
            </a:r>
            <a:r>
              <a:rPr sz="2000" spc="-5" dirty="0"/>
              <a:t>workplace environment within </a:t>
            </a:r>
            <a:r>
              <a:rPr sz="2000" dirty="0"/>
              <a:t>the </a:t>
            </a:r>
            <a:r>
              <a:rPr sz="2000" spc="-5" dirty="0"/>
              <a:t>next </a:t>
            </a:r>
            <a:r>
              <a:rPr sz="2000" spc="5" dirty="0"/>
              <a:t>2-5</a:t>
            </a:r>
            <a:r>
              <a:rPr sz="2000" spc="-130" dirty="0"/>
              <a:t> </a:t>
            </a:r>
            <a:r>
              <a:rPr sz="2000" dirty="0"/>
              <a:t>years?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9435" y="1596897"/>
            <a:ext cx="398912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" dirty="0"/>
              <a:t>Quest</a:t>
            </a:r>
            <a:r>
              <a:rPr lang="en-GB" sz="4400" spc="-5" dirty="0"/>
              <a:t>ion</a:t>
            </a:r>
            <a:r>
              <a:rPr sz="4400" spc="-75" dirty="0"/>
              <a:t> </a:t>
            </a:r>
            <a:r>
              <a:rPr sz="4400" dirty="0"/>
              <a:t>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959" y="2862452"/>
            <a:ext cx="3430904" cy="2465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b="1" spc="-20" dirty="0">
                <a:solidFill>
                  <a:srgbClr val="FFFFFF"/>
                </a:solidFill>
                <a:latin typeface="Cambria"/>
                <a:cs typeface="Cambria"/>
              </a:rPr>
              <a:t>"How 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can</a:t>
            </a:r>
            <a:r>
              <a:rPr lang="en-GB" sz="3200" b="1" dirty="0">
                <a:solidFill>
                  <a:srgbClr val="FFFFFF"/>
                </a:solidFill>
                <a:latin typeface="Cambria"/>
                <a:cs typeface="Cambria"/>
              </a:rPr>
              <a:t> I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b="1" spc="-15" dirty="0">
                <a:solidFill>
                  <a:srgbClr val="FFFFFF"/>
                </a:solidFill>
                <a:latin typeface="Cambria"/>
                <a:cs typeface="Cambria"/>
              </a:rPr>
              <a:t>(we/team)</a:t>
            </a:r>
            <a:r>
              <a:rPr sz="3200" b="1" spc="-7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b="1" spc="-30" dirty="0">
                <a:solidFill>
                  <a:srgbClr val="FFFFFF"/>
                </a:solidFill>
                <a:latin typeface="Cambria"/>
                <a:cs typeface="Cambria"/>
              </a:rPr>
              <a:t>deliver  </a:t>
            </a:r>
            <a:r>
              <a:rPr sz="3200" b="1" spc="-15" dirty="0">
                <a:solidFill>
                  <a:srgbClr val="FFFFFF"/>
                </a:solidFill>
                <a:latin typeface="Cambria"/>
                <a:cs typeface="Cambria"/>
              </a:rPr>
              <a:t>more </a:t>
            </a:r>
            <a:r>
              <a:rPr sz="3200" b="1" spc="-20" dirty="0">
                <a:solidFill>
                  <a:srgbClr val="FFFFFF"/>
                </a:solidFill>
                <a:latin typeface="Cambria"/>
                <a:cs typeface="Cambria"/>
              </a:rPr>
              <a:t>value </a:t>
            </a:r>
            <a:r>
              <a:rPr sz="3200" b="1" spc="-25" dirty="0">
                <a:solidFill>
                  <a:srgbClr val="FFFFFF"/>
                </a:solidFill>
                <a:latin typeface="Cambria"/>
                <a:cs typeface="Cambria"/>
              </a:rPr>
              <a:t>to  </a:t>
            </a:r>
            <a:r>
              <a:rPr sz="3200" b="1" spc="-15" dirty="0">
                <a:solidFill>
                  <a:srgbClr val="FFFFFF"/>
                </a:solidFill>
                <a:latin typeface="Cambria"/>
                <a:cs typeface="Cambria"/>
              </a:rPr>
              <a:t>more </a:t>
            </a:r>
            <a:r>
              <a:rPr sz="3200" b="1" spc="-5" dirty="0">
                <a:solidFill>
                  <a:srgbClr val="FFFFFF"/>
                </a:solidFill>
                <a:latin typeface="Cambria"/>
                <a:cs typeface="Cambria"/>
              </a:rPr>
              <a:t>people in  less 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time?"</a:t>
            </a:r>
            <a:endParaRPr sz="3200" dirty="0">
              <a:latin typeface="Cambria"/>
              <a:cs typeface="Cambri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48555" y="3773423"/>
            <a:ext cx="4695443" cy="30845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2107" y="3337559"/>
            <a:ext cx="7959852" cy="277672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421891"/>
            <a:ext cx="9144000" cy="477520"/>
          </a:xfrm>
          <a:custGeom>
            <a:avLst/>
            <a:gdLst/>
            <a:ahLst/>
            <a:cxnLst/>
            <a:rect l="l" t="t" r="r" b="b"/>
            <a:pathLst>
              <a:path w="9144000" h="477519">
                <a:moveTo>
                  <a:pt x="0" y="0"/>
                </a:moveTo>
                <a:lnTo>
                  <a:pt x="0" y="477012"/>
                </a:lnTo>
                <a:lnTo>
                  <a:pt x="9143999" y="477012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1956816"/>
            <a:ext cx="9144000" cy="1201420"/>
          </a:xfrm>
          <a:custGeom>
            <a:avLst/>
            <a:gdLst/>
            <a:ahLst/>
            <a:cxnLst/>
            <a:rect l="l" t="t" r="r" b="b"/>
            <a:pathLst>
              <a:path w="9144000" h="1201420">
                <a:moveTo>
                  <a:pt x="0" y="0"/>
                </a:moveTo>
                <a:lnTo>
                  <a:pt x="0" y="1200912"/>
                </a:lnTo>
                <a:lnTo>
                  <a:pt x="9143999" y="1200912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979919" y="3278123"/>
            <a:ext cx="2164080" cy="399415"/>
          </a:xfrm>
          <a:custGeom>
            <a:avLst/>
            <a:gdLst/>
            <a:ahLst/>
            <a:cxnLst/>
            <a:rect l="l" t="t" r="r" b="b"/>
            <a:pathLst>
              <a:path w="2164079" h="399414">
                <a:moveTo>
                  <a:pt x="0" y="399288"/>
                </a:moveTo>
                <a:lnTo>
                  <a:pt x="2164079" y="399288"/>
                </a:lnTo>
                <a:lnTo>
                  <a:pt x="2164079" y="0"/>
                </a:lnTo>
                <a:lnTo>
                  <a:pt x="0" y="0"/>
                </a:lnTo>
                <a:lnTo>
                  <a:pt x="0" y="399288"/>
                </a:lnTo>
                <a:close/>
              </a:path>
            </a:pathLst>
          </a:custGeom>
          <a:solidFill>
            <a:srgbClr val="00000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7403" y="1285134"/>
            <a:ext cx="9010015" cy="23501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0"/>
              </a:spcBef>
            </a:pPr>
            <a:r>
              <a:rPr sz="2500" spc="-35" dirty="0">
                <a:solidFill>
                  <a:srgbClr val="FFFFFF"/>
                </a:solidFill>
                <a:latin typeface="Cambria"/>
                <a:cs typeface="Cambria"/>
              </a:rPr>
              <a:t>Value </a:t>
            </a:r>
            <a:r>
              <a:rPr sz="2500" spc="-5" dirty="0">
                <a:solidFill>
                  <a:srgbClr val="FFFFFF"/>
                </a:solidFill>
                <a:latin typeface="Cambria"/>
                <a:cs typeface="Cambria"/>
              </a:rPr>
              <a:t>comes </a:t>
            </a:r>
            <a:r>
              <a:rPr sz="2500" spc="-15" dirty="0">
                <a:solidFill>
                  <a:srgbClr val="FFFFFF"/>
                </a:solidFill>
                <a:latin typeface="Cambria"/>
                <a:cs typeface="Cambria"/>
              </a:rPr>
              <a:t>from </a:t>
            </a:r>
            <a:r>
              <a:rPr sz="2500" spc="-5" dirty="0">
                <a:solidFill>
                  <a:srgbClr val="FFFFFF"/>
                </a:solidFill>
                <a:latin typeface="Cambria"/>
                <a:cs typeface="Cambria"/>
              </a:rPr>
              <a:t>seeing </a:t>
            </a:r>
            <a:r>
              <a:rPr sz="2500" spc="-10" dirty="0">
                <a:solidFill>
                  <a:srgbClr val="FFFFFF"/>
                </a:solidFill>
                <a:latin typeface="Cambria"/>
                <a:cs typeface="Cambria"/>
              </a:rPr>
              <a:t>what customers need and </a:t>
            </a:r>
            <a:r>
              <a:rPr sz="2500" spc="-15" dirty="0">
                <a:solidFill>
                  <a:srgbClr val="FFFFFF"/>
                </a:solidFill>
                <a:latin typeface="Cambria"/>
                <a:cs typeface="Cambria"/>
              </a:rPr>
              <a:t>delivering</a:t>
            </a:r>
            <a:r>
              <a:rPr sz="2500" spc="29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500" spc="5" dirty="0">
                <a:solidFill>
                  <a:srgbClr val="FFFFFF"/>
                </a:solidFill>
                <a:latin typeface="Cambria"/>
                <a:cs typeface="Cambria"/>
              </a:rPr>
              <a:t>it.</a:t>
            </a:r>
            <a:endParaRPr sz="2500" dirty="0">
              <a:latin typeface="Cambria"/>
              <a:cs typeface="Cambria"/>
            </a:endParaRPr>
          </a:p>
          <a:p>
            <a:pPr marL="12700" marR="1069340">
              <a:lnSpc>
                <a:spcPct val="100000"/>
              </a:lnSpc>
              <a:spcBef>
                <a:spcPts val="1225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Digital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disruptors will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do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all of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this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at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lower </a:t>
            </a:r>
            <a:r>
              <a:rPr sz="2400" spc="5" dirty="0">
                <a:solidFill>
                  <a:srgbClr val="FFFFFF"/>
                </a:solidFill>
                <a:latin typeface="Cambria"/>
                <a:cs typeface="Cambria"/>
              </a:rPr>
              <a:t>cost,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with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faster  development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times,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with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greater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impact on the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customer  experience than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any-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thing that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came</a:t>
            </a:r>
            <a:r>
              <a:rPr sz="2400" spc="-3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before.</a:t>
            </a:r>
            <a:endParaRPr sz="2400" dirty="0">
              <a:latin typeface="Cambria"/>
              <a:cs typeface="Cambria"/>
            </a:endParaRPr>
          </a:p>
          <a:p>
            <a:pPr marR="5080" algn="r">
              <a:lnSpc>
                <a:spcPct val="100000"/>
              </a:lnSpc>
              <a:spcBef>
                <a:spcPts val="1764"/>
              </a:spcBef>
            </a:pPr>
            <a:r>
              <a:rPr sz="2000" i="1" spc="-15" dirty="0">
                <a:solidFill>
                  <a:srgbClr val="FFFFFF"/>
                </a:solidFill>
                <a:latin typeface="Cambria"/>
                <a:cs typeface="Cambria"/>
              </a:rPr>
              <a:t>McQuivey,</a:t>
            </a:r>
            <a:r>
              <a:rPr sz="2000" i="1" spc="-6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2013</a:t>
            </a:r>
            <a:endParaRPr sz="2000" dirty="0">
              <a:latin typeface="Cambria"/>
              <a:cs typeface="Cambri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6294120"/>
            <a:ext cx="9144000" cy="401320"/>
          </a:xfrm>
          <a:custGeom>
            <a:avLst/>
            <a:gdLst/>
            <a:ahLst/>
            <a:cxnLst/>
            <a:rect l="l" t="t" r="r" b="b"/>
            <a:pathLst>
              <a:path w="9144000" h="401320">
                <a:moveTo>
                  <a:pt x="0" y="0"/>
                </a:moveTo>
                <a:lnTo>
                  <a:pt x="0" y="400811"/>
                </a:lnTo>
                <a:lnTo>
                  <a:pt x="9143999" y="400811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7708" y="6321653"/>
            <a:ext cx="803719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…it is important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to note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that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we’re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not focused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physical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disruption</a:t>
            </a:r>
            <a:r>
              <a:rPr sz="2000" spc="-2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here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300227"/>
            <a:ext cx="6376670" cy="928369"/>
          </a:xfrm>
          <a:custGeom>
            <a:avLst/>
            <a:gdLst/>
            <a:ahLst/>
            <a:cxnLst/>
            <a:rect l="l" t="t" r="r" b="b"/>
            <a:pathLst>
              <a:path w="6376670" h="928369">
                <a:moveTo>
                  <a:pt x="0" y="928116"/>
                </a:moveTo>
                <a:lnTo>
                  <a:pt x="6376415" y="928116"/>
                </a:lnTo>
                <a:lnTo>
                  <a:pt x="6376415" y="0"/>
                </a:lnTo>
                <a:lnTo>
                  <a:pt x="0" y="0"/>
                </a:lnTo>
                <a:lnTo>
                  <a:pt x="0" y="92811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29868" y="322326"/>
            <a:ext cx="6656731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5" dirty="0"/>
              <a:t>D</a:t>
            </a:r>
            <a:r>
              <a:rPr spc="-5" dirty="0" err="1"/>
              <a:t>igital</a:t>
            </a:r>
            <a:r>
              <a:rPr spc="-40" dirty="0"/>
              <a:t> </a:t>
            </a:r>
            <a:r>
              <a:rPr lang="en-GB" sz="5400" spc="-5" dirty="0"/>
              <a:t>D</a:t>
            </a:r>
            <a:r>
              <a:rPr sz="5400" spc="-5" dirty="0" err="1"/>
              <a:t>isruption</a:t>
            </a:r>
            <a:r>
              <a:rPr sz="4400" spc="-5" dirty="0"/>
              <a:t>...</a:t>
            </a:r>
            <a:endParaRPr sz="4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833627"/>
            <a:ext cx="8120380" cy="626745"/>
          </a:xfrm>
          <a:custGeom>
            <a:avLst/>
            <a:gdLst/>
            <a:ahLst/>
            <a:cxnLst/>
            <a:rect l="l" t="t" r="r" b="b"/>
            <a:pathLst>
              <a:path w="8120380" h="626744">
                <a:moveTo>
                  <a:pt x="0" y="626363"/>
                </a:moveTo>
                <a:lnTo>
                  <a:pt x="8119872" y="626363"/>
                </a:lnTo>
                <a:lnTo>
                  <a:pt x="8119872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897379" y="891796"/>
            <a:ext cx="4216400" cy="5949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595"/>
              </a:lnSpc>
            </a:pPr>
            <a:r>
              <a:rPr sz="4000" spc="-40" dirty="0">
                <a:solidFill>
                  <a:srgbClr val="FFFFFF"/>
                </a:solidFill>
                <a:latin typeface="Cambria"/>
                <a:cs typeface="Cambria"/>
              </a:rPr>
              <a:t>Sorry…It’s </a:t>
            </a:r>
            <a:r>
              <a:rPr sz="4000" spc="-15" dirty="0">
                <a:solidFill>
                  <a:srgbClr val="FFFFFF"/>
                </a:solidFill>
                <a:latin typeface="Cambria"/>
                <a:cs typeface="Cambria"/>
              </a:rPr>
              <a:t>too</a:t>
            </a:r>
            <a:r>
              <a:rPr sz="4000" spc="-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4000" spc="-10" dirty="0">
                <a:solidFill>
                  <a:srgbClr val="FFFFFF"/>
                </a:solidFill>
                <a:latin typeface="Cambria"/>
                <a:cs typeface="Cambria"/>
              </a:rPr>
              <a:t>Late!</a:t>
            </a:r>
            <a:endParaRPr sz="4000">
              <a:latin typeface="Cambria"/>
              <a:cs typeface="Cambri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8976" y="2051304"/>
            <a:ext cx="5827776" cy="43205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28953"/>
            <a:ext cx="9144000" cy="682904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620268"/>
            <a:ext cx="9144000" cy="58719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260604"/>
            <a:ext cx="9144000" cy="832485"/>
          </a:xfrm>
          <a:custGeom>
            <a:avLst/>
            <a:gdLst/>
            <a:ahLst/>
            <a:cxnLst/>
            <a:rect l="l" t="t" r="r" b="b"/>
            <a:pathLst>
              <a:path w="9144000" h="832485">
                <a:moveTo>
                  <a:pt x="0" y="0"/>
                </a:moveTo>
                <a:lnTo>
                  <a:pt x="0" y="832104"/>
                </a:lnTo>
                <a:lnTo>
                  <a:pt x="9143999" y="832104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2525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173736"/>
            <a:ext cx="6414517" cy="90220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4965" y="280492"/>
            <a:ext cx="657443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" dirty="0"/>
              <a:t>The </a:t>
            </a:r>
            <a:r>
              <a:rPr sz="3200" spc="-15" dirty="0"/>
              <a:t>Evolution </a:t>
            </a:r>
            <a:r>
              <a:rPr sz="3200" dirty="0"/>
              <a:t>of </a:t>
            </a:r>
            <a:r>
              <a:rPr sz="3200" spc="-65" dirty="0"/>
              <a:t>Web</a:t>
            </a:r>
            <a:r>
              <a:rPr sz="3200" spc="-15" dirty="0"/>
              <a:t> </a:t>
            </a:r>
            <a:r>
              <a:rPr sz="3200" spc="-25" dirty="0"/>
              <a:t>Technologies</a:t>
            </a:r>
            <a:endParaRPr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5531" y="252984"/>
            <a:ext cx="8392669" cy="744220"/>
          </a:xfrm>
          <a:custGeom>
            <a:avLst/>
            <a:gdLst/>
            <a:ahLst/>
            <a:cxnLst/>
            <a:rect l="l" t="t" r="r" b="b"/>
            <a:pathLst>
              <a:path w="7949565" h="744219">
                <a:moveTo>
                  <a:pt x="0" y="743711"/>
                </a:moveTo>
                <a:lnTo>
                  <a:pt x="7949183" y="743711"/>
                </a:lnTo>
                <a:lnTo>
                  <a:pt x="7949183" y="0"/>
                </a:lnTo>
                <a:lnTo>
                  <a:pt x="0" y="0"/>
                </a:lnTo>
                <a:lnTo>
                  <a:pt x="0" y="74371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68475" y="356107"/>
            <a:ext cx="7340169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3200" spc="-10" dirty="0"/>
              <a:t>W</a:t>
            </a:r>
            <a:r>
              <a:rPr sz="3200" spc="-10" dirty="0"/>
              <a:t>hat </a:t>
            </a:r>
            <a:r>
              <a:rPr sz="3200" dirty="0"/>
              <a:t>is Consumer </a:t>
            </a:r>
            <a:r>
              <a:rPr sz="3200" spc="-15" dirty="0"/>
              <a:t>Generated</a:t>
            </a:r>
            <a:r>
              <a:rPr sz="3200" spc="-70" dirty="0"/>
              <a:t> </a:t>
            </a:r>
            <a:r>
              <a:rPr sz="3200" dirty="0"/>
              <a:t>Media?</a:t>
            </a:r>
          </a:p>
        </p:txBody>
      </p:sp>
      <p:sp>
        <p:nvSpPr>
          <p:cNvPr id="5" name="object 5"/>
          <p:cNvSpPr/>
          <p:nvPr/>
        </p:nvSpPr>
        <p:spPr>
          <a:xfrm>
            <a:off x="0" y="3974591"/>
            <a:ext cx="4335780" cy="452755"/>
          </a:xfrm>
          <a:custGeom>
            <a:avLst/>
            <a:gdLst/>
            <a:ahLst/>
            <a:cxnLst/>
            <a:rect l="l" t="t" r="r" b="b"/>
            <a:pathLst>
              <a:path w="4335780" h="452754">
                <a:moveTo>
                  <a:pt x="0" y="452628"/>
                </a:moveTo>
                <a:lnTo>
                  <a:pt x="4335780" y="452628"/>
                </a:lnTo>
                <a:lnTo>
                  <a:pt x="4335780" y="0"/>
                </a:lnTo>
                <a:lnTo>
                  <a:pt x="0" y="0"/>
                </a:lnTo>
                <a:lnTo>
                  <a:pt x="0" y="45262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4168" y="3913759"/>
            <a:ext cx="38582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5" dirty="0">
                <a:solidFill>
                  <a:srgbClr val="FFFFFF"/>
                </a:solidFill>
                <a:latin typeface="Cambria"/>
                <a:cs typeface="Cambria"/>
              </a:rPr>
              <a:t>Word </a:t>
            </a:r>
            <a:r>
              <a:rPr sz="28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Mouse</a:t>
            </a:r>
            <a:r>
              <a:rPr sz="28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(blurghh)</a:t>
            </a:r>
            <a:endParaRPr sz="2800">
              <a:latin typeface="Cambria"/>
              <a:cs typeface="Cambri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2513076"/>
            <a:ext cx="5210810" cy="501650"/>
          </a:xfrm>
          <a:custGeom>
            <a:avLst/>
            <a:gdLst/>
            <a:ahLst/>
            <a:cxnLst/>
            <a:rect l="l" t="t" r="r" b="b"/>
            <a:pathLst>
              <a:path w="5210810" h="501650">
                <a:moveTo>
                  <a:pt x="0" y="501396"/>
                </a:moveTo>
                <a:lnTo>
                  <a:pt x="5210556" y="501396"/>
                </a:lnTo>
                <a:lnTo>
                  <a:pt x="5210556" y="0"/>
                </a:lnTo>
                <a:lnTo>
                  <a:pt x="0" y="0"/>
                </a:lnTo>
                <a:lnTo>
                  <a:pt x="0" y="50139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4602" y="2436063"/>
            <a:ext cx="38646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User </a:t>
            </a:r>
            <a:r>
              <a:rPr sz="3200" spc="-15" dirty="0">
                <a:solidFill>
                  <a:srgbClr val="FFFFFF"/>
                </a:solidFill>
                <a:latin typeface="Cambria"/>
                <a:cs typeface="Cambria"/>
              </a:rPr>
              <a:t>Generated</a:t>
            </a:r>
            <a:r>
              <a:rPr sz="32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Media</a:t>
            </a:r>
            <a:endParaRPr sz="3200">
              <a:latin typeface="Cambria"/>
              <a:cs typeface="Cambria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3268979"/>
            <a:ext cx="3481070" cy="375285"/>
          </a:xfrm>
          <a:custGeom>
            <a:avLst/>
            <a:gdLst/>
            <a:ahLst/>
            <a:cxnLst/>
            <a:rect l="l" t="t" r="r" b="b"/>
            <a:pathLst>
              <a:path w="3481070" h="375285">
                <a:moveTo>
                  <a:pt x="0" y="374904"/>
                </a:moveTo>
                <a:lnTo>
                  <a:pt x="3480816" y="374904"/>
                </a:lnTo>
                <a:lnTo>
                  <a:pt x="3480816" y="0"/>
                </a:lnTo>
                <a:lnTo>
                  <a:pt x="0" y="0"/>
                </a:lnTo>
                <a:lnTo>
                  <a:pt x="0" y="37490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82981" y="3228593"/>
            <a:ext cx="256857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FFFFFF"/>
                </a:solidFill>
                <a:latin typeface="Cambria"/>
                <a:cs typeface="Cambria"/>
              </a:rPr>
              <a:t>User </a:t>
            </a:r>
            <a:r>
              <a:rPr sz="2200" spc="-15" dirty="0">
                <a:solidFill>
                  <a:srgbClr val="FFFFFF"/>
                </a:solidFill>
                <a:latin typeface="Cambria"/>
                <a:cs typeface="Cambria"/>
              </a:rPr>
              <a:t>Created</a:t>
            </a:r>
            <a:r>
              <a:rPr sz="2200" spc="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Content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71544" y="3268979"/>
            <a:ext cx="2999740" cy="4318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2200" spc="-15" dirty="0">
                <a:solidFill>
                  <a:srgbClr val="FFFFFF"/>
                </a:solidFill>
                <a:latin typeface="Cambria"/>
                <a:cs typeface="Cambria"/>
              </a:rPr>
              <a:t>Participatory</a:t>
            </a:r>
            <a:r>
              <a:rPr sz="2200" spc="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Media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26508" y="4375403"/>
            <a:ext cx="2944495" cy="37338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 rtlCol="0">
            <a:spAutoFit/>
          </a:bodyPr>
          <a:lstStyle/>
          <a:p>
            <a:pPr marL="549275">
              <a:lnSpc>
                <a:spcPts val="2410"/>
              </a:lnSpc>
            </a:pP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‘Earned’</a:t>
            </a:r>
            <a:r>
              <a:rPr sz="2200" spc="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Media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754623" y="2538983"/>
            <a:ext cx="996950" cy="42989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3810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0"/>
              </a:spcBef>
            </a:pPr>
            <a:r>
              <a:rPr sz="2200" spc="-20" dirty="0">
                <a:solidFill>
                  <a:srgbClr val="FFFFFF"/>
                </a:solidFill>
                <a:latin typeface="Cambria"/>
                <a:cs typeface="Cambria"/>
              </a:rPr>
              <a:t>eWOM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-1523" y="1360932"/>
            <a:ext cx="8674735" cy="794385"/>
          </a:xfrm>
          <a:custGeom>
            <a:avLst/>
            <a:gdLst/>
            <a:ahLst/>
            <a:cxnLst/>
            <a:rect l="l" t="t" r="r" b="b"/>
            <a:pathLst>
              <a:path w="8674735" h="794385">
                <a:moveTo>
                  <a:pt x="0" y="794003"/>
                </a:moveTo>
                <a:lnTo>
                  <a:pt x="8674608" y="794003"/>
                </a:lnTo>
                <a:lnTo>
                  <a:pt x="8674608" y="0"/>
                </a:lnTo>
                <a:lnTo>
                  <a:pt x="0" y="0"/>
                </a:lnTo>
                <a:lnTo>
                  <a:pt x="0" y="79400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77520" y="1371727"/>
            <a:ext cx="8475980" cy="68389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675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There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are many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different ‘names’ and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acronyms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attributed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this  element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 digital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media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communication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such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as…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5248655"/>
            <a:ext cx="8208645" cy="452755"/>
          </a:xfrm>
          <a:custGeom>
            <a:avLst/>
            <a:gdLst/>
            <a:ahLst/>
            <a:cxnLst/>
            <a:rect l="l" t="t" r="r" b="b"/>
            <a:pathLst>
              <a:path w="8208645" h="452754">
                <a:moveTo>
                  <a:pt x="0" y="452628"/>
                </a:moveTo>
                <a:lnTo>
                  <a:pt x="8208264" y="452628"/>
                </a:lnTo>
                <a:lnTo>
                  <a:pt x="8208264" y="0"/>
                </a:lnTo>
                <a:lnTo>
                  <a:pt x="0" y="0"/>
                </a:lnTo>
                <a:lnTo>
                  <a:pt x="0" y="45262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00076" y="5188077"/>
            <a:ext cx="74402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…but </a:t>
            </a:r>
            <a:r>
              <a:rPr sz="2800" spc="-15" dirty="0">
                <a:solidFill>
                  <a:srgbClr val="FFFFFF"/>
                </a:solidFill>
                <a:latin typeface="Cambria"/>
                <a:cs typeface="Cambria"/>
              </a:rPr>
              <a:t>we’ll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stick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with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Consumer </a:t>
            </a:r>
            <a:r>
              <a:rPr sz="2800" spc="-15" dirty="0">
                <a:solidFill>
                  <a:srgbClr val="FFFFFF"/>
                </a:solidFill>
                <a:latin typeface="Cambria"/>
                <a:cs typeface="Cambria"/>
              </a:rPr>
              <a:t>Generated</a:t>
            </a:r>
            <a:r>
              <a:rPr sz="2800" spc="7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Media</a:t>
            </a:r>
            <a:endParaRPr sz="2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417194"/>
            <a:ext cx="9144000" cy="832485"/>
          </a:xfrm>
          <a:custGeom>
            <a:avLst/>
            <a:gdLst/>
            <a:ahLst/>
            <a:cxnLst/>
            <a:rect l="l" t="t" r="r" b="b"/>
            <a:pathLst>
              <a:path w="9144000" h="832485">
                <a:moveTo>
                  <a:pt x="0" y="832104"/>
                </a:moveTo>
                <a:lnTo>
                  <a:pt x="9144000" y="832104"/>
                </a:lnTo>
                <a:lnTo>
                  <a:pt x="9144000" y="0"/>
                </a:lnTo>
                <a:lnTo>
                  <a:pt x="0" y="0"/>
                </a:lnTo>
                <a:lnTo>
                  <a:pt x="0" y="832104"/>
                </a:lnTo>
                <a:close/>
              </a:path>
            </a:pathLst>
          </a:custGeom>
          <a:solidFill>
            <a:srgbClr val="2525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73736"/>
            <a:ext cx="5410200" cy="9022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6562" y="327895"/>
            <a:ext cx="533298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A new </a:t>
            </a:r>
            <a:r>
              <a:rPr sz="3200" spc="-5" dirty="0"/>
              <a:t>business</a:t>
            </a:r>
            <a:r>
              <a:rPr sz="3200" spc="-120" dirty="0"/>
              <a:t> </a:t>
            </a:r>
            <a:r>
              <a:rPr sz="3200" spc="-10" dirty="0"/>
              <a:t>paradigm…</a:t>
            </a:r>
            <a:endParaRPr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B8AD92-A00D-490D-9DE7-D26FEE26D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133" y="1425033"/>
            <a:ext cx="8923733" cy="510507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-1572" y="130999"/>
            <a:ext cx="9144000" cy="645160"/>
          </a:xfrm>
          <a:custGeom>
            <a:avLst/>
            <a:gdLst/>
            <a:ahLst/>
            <a:cxnLst/>
            <a:rect l="l" t="t" r="r" b="b"/>
            <a:pathLst>
              <a:path w="9144000" h="645160">
                <a:moveTo>
                  <a:pt x="0" y="644651"/>
                </a:moveTo>
                <a:lnTo>
                  <a:pt x="9144000" y="644651"/>
                </a:lnTo>
                <a:lnTo>
                  <a:pt x="9144000" y="0"/>
                </a:lnTo>
                <a:lnTo>
                  <a:pt x="0" y="0"/>
                </a:lnTo>
                <a:lnTo>
                  <a:pt x="0" y="644651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7215" y="135712"/>
            <a:ext cx="525678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 </a:t>
            </a:r>
            <a:r>
              <a:rPr spc="-5" dirty="0"/>
              <a:t>sharing</a:t>
            </a:r>
            <a:r>
              <a:rPr spc="-75" dirty="0"/>
              <a:t> </a:t>
            </a:r>
            <a:r>
              <a:rPr spc="-15" dirty="0"/>
              <a:t>economy</a:t>
            </a:r>
          </a:p>
        </p:txBody>
      </p:sp>
      <p:sp>
        <p:nvSpPr>
          <p:cNvPr id="5" name="object 5"/>
          <p:cNvSpPr/>
          <p:nvPr/>
        </p:nvSpPr>
        <p:spPr>
          <a:xfrm>
            <a:off x="19811" y="874775"/>
            <a:ext cx="9124188" cy="5715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79803" y="495327"/>
            <a:ext cx="1468379" cy="18003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335279"/>
            <a:ext cx="9144000" cy="896619"/>
          </a:xfrm>
          <a:custGeom>
            <a:avLst/>
            <a:gdLst/>
            <a:ahLst/>
            <a:cxnLst/>
            <a:rect l="l" t="t" r="r" b="b"/>
            <a:pathLst>
              <a:path w="9144000" h="896619">
                <a:moveTo>
                  <a:pt x="0" y="896112"/>
                </a:moveTo>
                <a:lnTo>
                  <a:pt x="9144000" y="896112"/>
                </a:lnTo>
                <a:lnTo>
                  <a:pt x="9144000" y="0"/>
                </a:lnTo>
                <a:lnTo>
                  <a:pt x="0" y="0"/>
                </a:lnTo>
                <a:lnTo>
                  <a:pt x="0" y="896112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75612" y="353059"/>
            <a:ext cx="7172569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5" dirty="0"/>
              <a:t>Part </a:t>
            </a:r>
            <a:r>
              <a:rPr sz="4400" spc="-5" dirty="0"/>
              <a:t>II </a:t>
            </a:r>
            <a:r>
              <a:rPr sz="4400" dirty="0"/>
              <a:t>- Digital</a:t>
            </a:r>
            <a:r>
              <a:rPr sz="4400" spc="5" dirty="0"/>
              <a:t> </a:t>
            </a:r>
            <a:r>
              <a:rPr sz="4400" spc="-10" dirty="0"/>
              <a:t>Customers</a:t>
            </a:r>
            <a:endParaRPr sz="4400" dirty="0"/>
          </a:p>
        </p:txBody>
      </p:sp>
      <p:sp>
        <p:nvSpPr>
          <p:cNvPr id="5" name="object 5"/>
          <p:cNvSpPr/>
          <p:nvPr/>
        </p:nvSpPr>
        <p:spPr>
          <a:xfrm>
            <a:off x="795527" y="1231391"/>
            <a:ext cx="8348472" cy="56266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053"/>
            <a:ext cx="9143983" cy="68488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719279" y="1253196"/>
            <a:ext cx="2752725" cy="4005579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 indent="1270" algn="ctr">
              <a:lnSpc>
                <a:spcPct val="101400"/>
              </a:lnSpc>
              <a:spcBef>
                <a:spcPts val="50"/>
              </a:spcBef>
            </a:pPr>
            <a:r>
              <a:rPr sz="3250" spc="-20" dirty="0">
                <a:solidFill>
                  <a:srgbClr val="444444"/>
                </a:solidFill>
                <a:latin typeface="Times New Roman"/>
                <a:cs typeface="Times New Roman"/>
              </a:rPr>
              <a:t>"You've </a:t>
            </a:r>
            <a:r>
              <a:rPr sz="3250" spc="85" dirty="0">
                <a:solidFill>
                  <a:srgbClr val="2D2D2D"/>
                </a:solidFill>
                <a:latin typeface="Times New Roman"/>
                <a:cs typeface="Times New Roman"/>
              </a:rPr>
              <a:t>got </a:t>
            </a:r>
            <a:r>
              <a:rPr sz="3250" spc="70" dirty="0">
                <a:solidFill>
                  <a:srgbClr val="2D2D2D"/>
                </a:solidFill>
                <a:latin typeface="Times New Roman"/>
                <a:cs typeface="Times New Roman"/>
              </a:rPr>
              <a:t>to  </a:t>
            </a:r>
            <a:r>
              <a:rPr sz="3200" spc="295" dirty="0">
                <a:solidFill>
                  <a:srgbClr val="2D2D2D"/>
                </a:solidFill>
                <a:latin typeface="Times New Roman"/>
                <a:cs typeface="Times New Roman"/>
              </a:rPr>
              <a:t>start </a:t>
            </a:r>
            <a:r>
              <a:rPr sz="3200" spc="165" dirty="0">
                <a:solidFill>
                  <a:srgbClr val="2D2D2D"/>
                </a:solidFill>
                <a:latin typeface="Times New Roman"/>
                <a:cs typeface="Times New Roman"/>
              </a:rPr>
              <a:t>with  </a:t>
            </a:r>
            <a:r>
              <a:rPr sz="3250" spc="160" dirty="0">
                <a:solidFill>
                  <a:srgbClr val="2D2D2D"/>
                </a:solidFill>
                <a:latin typeface="Times New Roman"/>
                <a:cs typeface="Times New Roman"/>
              </a:rPr>
              <a:t>customer  </a:t>
            </a:r>
            <a:r>
              <a:rPr sz="3200" spc="150" dirty="0">
                <a:solidFill>
                  <a:srgbClr val="2D2D2D"/>
                </a:solidFill>
                <a:latin typeface="Times New Roman"/>
                <a:cs typeface="Times New Roman"/>
              </a:rPr>
              <a:t>experience</a:t>
            </a:r>
            <a:r>
              <a:rPr sz="3200" spc="75" dirty="0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sz="3200" spc="165" dirty="0">
                <a:solidFill>
                  <a:srgbClr val="2D2D2D"/>
                </a:solidFill>
                <a:latin typeface="Times New Roman"/>
                <a:cs typeface="Times New Roman"/>
              </a:rPr>
              <a:t>and  </a:t>
            </a:r>
            <a:r>
              <a:rPr sz="3250" spc="80" dirty="0">
                <a:solidFill>
                  <a:srgbClr val="2D2D2D"/>
                </a:solidFill>
                <a:latin typeface="Times New Roman"/>
                <a:cs typeface="Times New Roman"/>
              </a:rPr>
              <a:t>work </a:t>
            </a:r>
            <a:r>
              <a:rPr sz="3250" spc="170" dirty="0">
                <a:solidFill>
                  <a:srgbClr val="2D2D2D"/>
                </a:solidFill>
                <a:latin typeface="Times New Roman"/>
                <a:cs typeface="Times New Roman"/>
              </a:rPr>
              <a:t>back  </a:t>
            </a:r>
            <a:r>
              <a:rPr sz="3200" spc="185" dirty="0">
                <a:solidFill>
                  <a:srgbClr val="2D2D2D"/>
                </a:solidFill>
                <a:latin typeface="Times New Roman"/>
                <a:cs typeface="Times New Roman"/>
              </a:rPr>
              <a:t>towards </a:t>
            </a:r>
            <a:r>
              <a:rPr sz="3200" spc="165" dirty="0">
                <a:solidFill>
                  <a:srgbClr val="2D2D2D"/>
                </a:solidFill>
                <a:latin typeface="Times New Roman"/>
                <a:cs typeface="Times New Roman"/>
              </a:rPr>
              <a:t>the  </a:t>
            </a:r>
            <a:r>
              <a:rPr sz="3200" spc="105" dirty="0">
                <a:solidFill>
                  <a:srgbClr val="2D2D2D"/>
                </a:solidFill>
                <a:latin typeface="Times New Roman"/>
                <a:cs typeface="Times New Roman"/>
              </a:rPr>
              <a:t>technology." </a:t>
            </a:r>
            <a:r>
              <a:rPr sz="3200" spc="-10" dirty="0">
                <a:solidFill>
                  <a:srgbClr val="2D2D2D"/>
                </a:solidFill>
                <a:latin typeface="Times New Roman"/>
                <a:cs typeface="Times New Roman"/>
              </a:rPr>
              <a:t>-  </a:t>
            </a:r>
            <a:r>
              <a:rPr sz="3250" spc="185" dirty="0">
                <a:solidFill>
                  <a:srgbClr val="2D2D2D"/>
                </a:solidFill>
                <a:latin typeface="Times New Roman"/>
                <a:cs typeface="Times New Roman"/>
              </a:rPr>
              <a:t>Steve</a:t>
            </a:r>
            <a:r>
              <a:rPr sz="3250" spc="-145" dirty="0">
                <a:solidFill>
                  <a:srgbClr val="2D2D2D"/>
                </a:solidFill>
                <a:latin typeface="Times New Roman"/>
                <a:cs typeface="Times New Roman"/>
              </a:rPr>
              <a:t> </a:t>
            </a:r>
            <a:r>
              <a:rPr sz="3250" spc="140" dirty="0">
                <a:solidFill>
                  <a:srgbClr val="2D2D2D"/>
                </a:solidFill>
                <a:latin typeface="Times New Roman"/>
                <a:cs typeface="Times New Roman"/>
              </a:rPr>
              <a:t>Jobs</a:t>
            </a:r>
            <a:endParaRPr sz="3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92907" y="1466086"/>
            <a:ext cx="6451092" cy="53919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32816"/>
            <a:ext cx="6558280" cy="710565"/>
          </a:xfrm>
          <a:custGeom>
            <a:avLst/>
            <a:gdLst/>
            <a:ahLst/>
            <a:cxnLst/>
            <a:rect l="l" t="t" r="r" b="b"/>
            <a:pathLst>
              <a:path w="6558280" h="710565">
                <a:moveTo>
                  <a:pt x="0" y="710184"/>
                </a:moveTo>
                <a:lnTo>
                  <a:pt x="6557772" y="710184"/>
                </a:lnTo>
                <a:lnTo>
                  <a:pt x="6557772" y="0"/>
                </a:lnTo>
                <a:lnTo>
                  <a:pt x="0" y="0"/>
                </a:lnTo>
                <a:lnTo>
                  <a:pt x="0" y="71018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7923" y="345135"/>
            <a:ext cx="7135877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spc="-5" dirty="0"/>
              <a:t>M</a:t>
            </a:r>
            <a:r>
              <a:rPr sz="4000" spc="-5" dirty="0" err="1"/>
              <a:t>edia</a:t>
            </a:r>
            <a:r>
              <a:rPr sz="4000" spc="-75" dirty="0"/>
              <a:t> </a:t>
            </a:r>
            <a:r>
              <a:rPr sz="5400" spc="-5" dirty="0"/>
              <a:t>consumption</a:t>
            </a:r>
            <a:r>
              <a:rPr sz="4000" spc="-5" dirty="0"/>
              <a:t>...</a:t>
            </a:r>
            <a:endParaRPr sz="4000" dirty="0"/>
          </a:p>
        </p:txBody>
      </p:sp>
      <p:sp>
        <p:nvSpPr>
          <p:cNvPr id="6" name="object 6"/>
          <p:cNvSpPr/>
          <p:nvPr/>
        </p:nvSpPr>
        <p:spPr>
          <a:xfrm>
            <a:off x="4572" y="1510283"/>
            <a:ext cx="7019925" cy="431800"/>
          </a:xfrm>
          <a:custGeom>
            <a:avLst/>
            <a:gdLst/>
            <a:ahLst/>
            <a:cxnLst/>
            <a:rect l="l" t="t" r="r" b="b"/>
            <a:pathLst>
              <a:path w="7019925" h="431800">
                <a:moveTo>
                  <a:pt x="0" y="431291"/>
                </a:moveTo>
                <a:lnTo>
                  <a:pt x="7019544" y="431291"/>
                </a:lnTo>
                <a:lnTo>
                  <a:pt x="7019544" y="0"/>
                </a:lnTo>
                <a:lnTo>
                  <a:pt x="0" y="0"/>
                </a:lnTo>
                <a:lnTo>
                  <a:pt x="0" y="4312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2803779"/>
            <a:ext cx="8638540" cy="581660"/>
          </a:xfrm>
          <a:custGeom>
            <a:avLst/>
            <a:gdLst/>
            <a:ahLst/>
            <a:cxnLst/>
            <a:rect l="l" t="t" r="r" b="b"/>
            <a:pathLst>
              <a:path w="8638540" h="581660">
                <a:moveTo>
                  <a:pt x="8630539" y="0"/>
                </a:moveTo>
                <a:lnTo>
                  <a:pt x="0" y="150622"/>
                </a:lnTo>
                <a:lnTo>
                  <a:pt x="7519" y="581406"/>
                </a:lnTo>
                <a:lnTo>
                  <a:pt x="8638159" y="430784"/>
                </a:lnTo>
                <a:lnTo>
                  <a:pt x="86305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3222" y="2918967"/>
            <a:ext cx="8058760" cy="3803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4" y="3617976"/>
            <a:ext cx="7995284" cy="763905"/>
          </a:xfrm>
          <a:custGeom>
            <a:avLst/>
            <a:gdLst/>
            <a:ahLst/>
            <a:cxnLst/>
            <a:rect l="l" t="t" r="r" b="b"/>
            <a:pathLst>
              <a:path w="7995284" h="763904">
                <a:moveTo>
                  <a:pt x="0" y="763524"/>
                </a:moveTo>
                <a:lnTo>
                  <a:pt x="7994904" y="763524"/>
                </a:lnTo>
                <a:lnTo>
                  <a:pt x="7994904" y="0"/>
                </a:lnTo>
                <a:lnTo>
                  <a:pt x="0" y="0"/>
                </a:lnTo>
                <a:lnTo>
                  <a:pt x="0" y="7635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20" y="2119883"/>
            <a:ext cx="4966970" cy="431800"/>
          </a:xfrm>
          <a:custGeom>
            <a:avLst/>
            <a:gdLst/>
            <a:ahLst/>
            <a:cxnLst/>
            <a:rect l="l" t="t" r="r" b="b"/>
            <a:pathLst>
              <a:path w="4966970" h="431800">
                <a:moveTo>
                  <a:pt x="0" y="431291"/>
                </a:moveTo>
                <a:lnTo>
                  <a:pt x="4966716" y="431291"/>
                </a:lnTo>
                <a:lnTo>
                  <a:pt x="4966716" y="0"/>
                </a:lnTo>
                <a:lnTo>
                  <a:pt x="0" y="0"/>
                </a:lnTo>
                <a:lnTo>
                  <a:pt x="0" y="4312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2702" y="1499742"/>
            <a:ext cx="684847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79470" algn="l"/>
              </a:tabLst>
            </a:pP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Over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25’s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search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first	-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under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24’s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400" spc="-8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first</a:t>
            </a:r>
            <a:endParaRPr sz="2400">
              <a:latin typeface="Cambria"/>
              <a:cs typeface="Cambria"/>
            </a:endParaRPr>
          </a:p>
          <a:p>
            <a:pPr marL="16510">
              <a:lnSpc>
                <a:spcPct val="100000"/>
              </a:lnSpc>
              <a:spcBef>
                <a:spcPts val="192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…the death of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“PC” is</a:t>
            </a:r>
            <a:r>
              <a:rPr sz="24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predicted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523" y="4619244"/>
            <a:ext cx="8383905" cy="431800"/>
          </a:xfrm>
          <a:custGeom>
            <a:avLst/>
            <a:gdLst/>
            <a:ahLst/>
            <a:cxnLst/>
            <a:rect l="l" t="t" r="r" b="b"/>
            <a:pathLst>
              <a:path w="8383905" h="431800">
                <a:moveTo>
                  <a:pt x="0" y="431291"/>
                </a:moveTo>
                <a:lnTo>
                  <a:pt x="8383524" y="431291"/>
                </a:lnTo>
                <a:lnTo>
                  <a:pt x="8383524" y="0"/>
                </a:lnTo>
                <a:lnTo>
                  <a:pt x="0" y="0"/>
                </a:lnTo>
                <a:lnTo>
                  <a:pt x="0" y="4312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0" y="5391911"/>
            <a:ext cx="8845550" cy="763905"/>
          </a:xfrm>
          <a:custGeom>
            <a:avLst/>
            <a:gdLst/>
            <a:ahLst/>
            <a:cxnLst/>
            <a:rect l="l" t="t" r="r" b="b"/>
            <a:pathLst>
              <a:path w="8845550" h="763904">
                <a:moveTo>
                  <a:pt x="0" y="763524"/>
                </a:moveTo>
                <a:lnTo>
                  <a:pt x="8845296" y="763524"/>
                </a:lnTo>
                <a:lnTo>
                  <a:pt x="8845296" y="0"/>
                </a:lnTo>
                <a:lnTo>
                  <a:pt x="0" y="0"/>
                </a:lnTo>
                <a:lnTo>
                  <a:pt x="0" y="7635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8739" y="3607384"/>
            <a:ext cx="8592185" cy="2495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">
              <a:lnSpc>
                <a:spcPts val="2735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…the Smartphone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still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primarily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phone,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only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half</a:t>
            </a:r>
            <a:r>
              <a:rPr sz="2400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</a:t>
            </a:r>
            <a:endParaRPr sz="2400">
              <a:latin typeface="Cambria"/>
              <a:cs typeface="Cambria"/>
            </a:endParaRPr>
          </a:p>
          <a:p>
            <a:pPr marL="21590">
              <a:lnSpc>
                <a:spcPts val="2735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owners use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it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access the</a:t>
            </a:r>
            <a:r>
              <a:rPr sz="2400" spc="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web</a:t>
            </a:r>
            <a:endParaRPr sz="2400">
              <a:latin typeface="Cambria"/>
              <a:cs typeface="Cambria"/>
            </a:endParaRPr>
          </a:p>
          <a:p>
            <a:pPr marL="13970">
              <a:lnSpc>
                <a:spcPct val="100000"/>
              </a:lnSpc>
              <a:spcBef>
                <a:spcPts val="2415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…but the most common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activity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on a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smartphone</a:t>
            </a:r>
            <a:r>
              <a:rPr sz="2400" spc="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is..?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050">
              <a:latin typeface="Times New Roman"/>
              <a:cs typeface="Times New Roman"/>
            </a:endParaRPr>
          </a:p>
          <a:p>
            <a:pPr marL="12700" marR="5080">
              <a:lnSpc>
                <a:spcPts val="2590"/>
              </a:lnSpc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tablet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is the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currently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biggest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growing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media device…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 175% 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growth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75" dirty="0">
                <a:solidFill>
                  <a:srgbClr val="FFFFFF"/>
                </a:solidFill>
                <a:latin typeface="Cambria"/>
                <a:cs typeface="Cambria"/>
              </a:rPr>
              <a:t>YoY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33044" y="0"/>
            <a:ext cx="8410956" cy="632155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72" y="225552"/>
            <a:ext cx="8301228" cy="646430"/>
          </a:xfrm>
          <a:custGeom>
            <a:avLst/>
            <a:gdLst/>
            <a:ahLst/>
            <a:cxnLst/>
            <a:rect l="l" t="t" r="r" b="b"/>
            <a:pathLst>
              <a:path w="7592695" h="646430">
                <a:moveTo>
                  <a:pt x="0" y="646176"/>
                </a:moveTo>
                <a:lnTo>
                  <a:pt x="7592568" y="646176"/>
                </a:lnTo>
                <a:lnTo>
                  <a:pt x="7592568" y="0"/>
                </a:lnTo>
                <a:lnTo>
                  <a:pt x="0" y="0"/>
                </a:lnTo>
                <a:lnTo>
                  <a:pt x="0" y="64617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921" y="247015"/>
            <a:ext cx="7513346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…where </a:t>
            </a:r>
            <a:r>
              <a:rPr spc="-20" dirty="0"/>
              <a:t>are your </a:t>
            </a:r>
            <a:r>
              <a:rPr spc="-5" dirty="0"/>
              <a:t>customers</a:t>
            </a:r>
            <a:r>
              <a:rPr spc="-40" dirty="0"/>
              <a:t> </a:t>
            </a:r>
            <a:r>
              <a:rPr spc="-25" dirty="0"/>
              <a:t>today?</a:t>
            </a:r>
          </a:p>
        </p:txBody>
      </p:sp>
      <p:sp>
        <p:nvSpPr>
          <p:cNvPr id="6" name="object 6"/>
          <p:cNvSpPr/>
          <p:nvPr/>
        </p:nvSpPr>
        <p:spPr>
          <a:xfrm>
            <a:off x="5062" y="6065494"/>
            <a:ext cx="2917190" cy="389890"/>
          </a:xfrm>
          <a:custGeom>
            <a:avLst/>
            <a:gdLst/>
            <a:ahLst/>
            <a:cxnLst/>
            <a:rect l="l" t="t" r="r" b="b"/>
            <a:pathLst>
              <a:path w="2917190" h="389889">
                <a:moveTo>
                  <a:pt x="2911111" y="0"/>
                </a:moveTo>
                <a:lnTo>
                  <a:pt x="0" y="50825"/>
                </a:lnTo>
                <a:lnTo>
                  <a:pt x="5908" y="389318"/>
                </a:lnTo>
                <a:lnTo>
                  <a:pt x="2917080" y="338505"/>
                </a:lnTo>
                <a:lnTo>
                  <a:pt x="291111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53200" y="6455384"/>
            <a:ext cx="2465204" cy="20276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413503" y="1205483"/>
            <a:ext cx="4517136" cy="38724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0818" y="425449"/>
            <a:ext cx="5732145" cy="876300"/>
          </a:xfrm>
          <a:custGeom>
            <a:avLst/>
            <a:gdLst/>
            <a:ahLst/>
            <a:cxnLst/>
            <a:rect l="l" t="t" r="r" b="b"/>
            <a:pathLst>
              <a:path w="5732145" h="876300">
                <a:moveTo>
                  <a:pt x="0" y="876300"/>
                </a:moveTo>
                <a:lnTo>
                  <a:pt x="5731764" y="876300"/>
                </a:lnTo>
                <a:lnTo>
                  <a:pt x="5731764" y="0"/>
                </a:lnTo>
                <a:lnTo>
                  <a:pt x="0" y="0"/>
                </a:lnTo>
                <a:lnTo>
                  <a:pt x="0" y="8763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7928" y="429005"/>
            <a:ext cx="5948071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 dirty="0"/>
              <a:t>online</a:t>
            </a:r>
            <a:r>
              <a:rPr sz="5400" spc="-50" dirty="0"/>
              <a:t> </a:t>
            </a:r>
            <a:r>
              <a:rPr sz="5400" spc="-70" dirty="0"/>
              <a:t>behaviour…</a:t>
            </a:r>
            <a:endParaRPr sz="5400" dirty="0"/>
          </a:p>
        </p:txBody>
      </p:sp>
      <p:sp>
        <p:nvSpPr>
          <p:cNvPr id="6" name="object 6"/>
          <p:cNvSpPr/>
          <p:nvPr/>
        </p:nvSpPr>
        <p:spPr>
          <a:xfrm>
            <a:off x="43618" y="1634617"/>
            <a:ext cx="4349750" cy="807720"/>
          </a:xfrm>
          <a:custGeom>
            <a:avLst/>
            <a:gdLst/>
            <a:ahLst/>
            <a:cxnLst/>
            <a:rect l="l" t="t" r="r" b="b"/>
            <a:pathLst>
              <a:path w="4349750" h="807719">
                <a:moveTo>
                  <a:pt x="4326578" y="0"/>
                </a:moveTo>
                <a:lnTo>
                  <a:pt x="0" y="151130"/>
                </a:lnTo>
                <a:lnTo>
                  <a:pt x="22914" y="807338"/>
                </a:lnTo>
                <a:lnTo>
                  <a:pt x="4349438" y="656209"/>
                </a:lnTo>
                <a:lnTo>
                  <a:pt x="432657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51053" y="2011549"/>
            <a:ext cx="1303604" cy="24790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62810" y="1788795"/>
            <a:ext cx="2080190" cy="4191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611" y="2580385"/>
            <a:ext cx="4295140" cy="721360"/>
          </a:xfrm>
          <a:custGeom>
            <a:avLst/>
            <a:gdLst/>
            <a:ahLst/>
            <a:cxnLst/>
            <a:rect l="l" t="t" r="r" b="b"/>
            <a:pathLst>
              <a:path w="4295140" h="721360">
                <a:moveTo>
                  <a:pt x="4283622" y="0"/>
                </a:moveTo>
                <a:lnTo>
                  <a:pt x="0" y="74802"/>
                </a:lnTo>
                <a:lnTo>
                  <a:pt x="11280" y="720978"/>
                </a:lnTo>
                <a:lnTo>
                  <a:pt x="4294925" y="646302"/>
                </a:lnTo>
                <a:lnTo>
                  <a:pt x="428362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56273" y="2785110"/>
            <a:ext cx="3637724" cy="35813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196" y="4957571"/>
            <a:ext cx="5230495" cy="462280"/>
          </a:xfrm>
          <a:custGeom>
            <a:avLst/>
            <a:gdLst/>
            <a:ahLst/>
            <a:cxnLst/>
            <a:rect l="l" t="t" r="r" b="b"/>
            <a:pathLst>
              <a:path w="5230495" h="462279">
                <a:moveTo>
                  <a:pt x="0" y="461771"/>
                </a:moveTo>
                <a:lnTo>
                  <a:pt x="5230368" y="461771"/>
                </a:lnTo>
                <a:lnTo>
                  <a:pt x="5230368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3619" y="5728855"/>
            <a:ext cx="4154170" cy="548005"/>
          </a:xfrm>
          <a:custGeom>
            <a:avLst/>
            <a:gdLst/>
            <a:ahLst/>
            <a:cxnLst/>
            <a:rect l="l" t="t" r="r" b="b"/>
            <a:pathLst>
              <a:path w="4154170" h="548004">
                <a:moveTo>
                  <a:pt x="4145475" y="0"/>
                </a:moveTo>
                <a:lnTo>
                  <a:pt x="0" y="72364"/>
                </a:lnTo>
                <a:lnTo>
                  <a:pt x="8294" y="547522"/>
                </a:lnTo>
                <a:lnTo>
                  <a:pt x="4153730" y="475157"/>
                </a:lnTo>
                <a:lnTo>
                  <a:pt x="41454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54889" y="5879655"/>
            <a:ext cx="3484295" cy="2625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4196" y="3410711"/>
            <a:ext cx="3287395" cy="462280"/>
          </a:xfrm>
          <a:custGeom>
            <a:avLst/>
            <a:gdLst/>
            <a:ahLst/>
            <a:cxnLst/>
            <a:rect l="l" t="t" r="r" b="b"/>
            <a:pathLst>
              <a:path w="3287395" h="462279">
                <a:moveTo>
                  <a:pt x="0" y="461771"/>
                </a:moveTo>
                <a:lnTo>
                  <a:pt x="3287267" y="461771"/>
                </a:lnTo>
                <a:lnTo>
                  <a:pt x="3287267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8100" y="4186428"/>
            <a:ext cx="3287395" cy="460375"/>
          </a:xfrm>
          <a:custGeom>
            <a:avLst/>
            <a:gdLst/>
            <a:ahLst/>
            <a:cxnLst/>
            <a:rect l="l" t="t" r="r" b="b"/>
            <a:pathLst>
              <a:path w="3287395" h="460375">
                <a:moveTo>
                  <a:pt x="0" y="460248"/>
                </a:moveTo>
                <a:lnTo>
                  <a:pt x="3287267" y="460248"/>
                </a:lnTo>
                <a:lnTo>
                  <a:pt x="3287267" y="0"/>
                </a:lnTo>
                <a:lnTo>
                  <a:pt x="0" y="0"/>
                </a:lnTo>
                <a:lnTo>
                  <a:pt x="0" y="46024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17144" y="3437635"/>
            <a:ext cx="4944745" cy="1937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What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searched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65" dirty="0">
                <a:solidFill>
                  <a:srgbClr val="FFFFFF"/>
                </a:solidFill>
                <a:latin typeface="Cambria"/>
                <a:cs typeface="Cambria"/>
              </a:rPr>
              <a:t>for…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7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When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do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they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 search…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50">
              <a:latin typeface="Times New Roman"/>
              <a:cs typeface="Times New Roman"/>
            </a:endParaRPr>
          </a:p>
          <a:p>
            <a:pPr marL="17780">
              <a:lnSpc>
                <a:spcPct val="100000"/>
              </a:lnSpc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How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many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pages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results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browsed…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11852" y="5728715"/>
            <a:ext cx="3188335" cy="36893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40640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320"/>
              </a:spcBef>
            </a:pP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…90% visit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the second</a:t>
            </a:r>
            <a:r>
              <a:rPr sz="18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page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7527035" cy="62910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13004"/>
            <a:ext cx="6556375" cy="878205"/>
          </a:xfrm>
          <a:custGeom>
            <a:avLst/>
            <a:gdLst/>
            <a:ahLst/>
            <a:cxnLst/>
            <a:rect l="l" t="t" r="r" b="b"/>
            <a:pathLst>
              <a:path w="6556375" h="878205">
                <a:moveTo>
                  <a:pt x="0" y="877824"/>
                </a:moveTo>
                <a:lnTo>
                  <a:pt x="6556248" y="877824"/>
                </a:lnTo>
                <a:lnTo>
                  <a:pt x="6556248" y="0"/>
                </a:lnTo>
                <a:lnTo>
                  <a:pt x="0" y="0"/>
                </a:lnTo>
                <a:lnTo>
                  <a:pt x="0" y="8778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413004"/>
            <a:ext cx="6556375" cy="878205"/>
          </a:xfrm>
          <a:custGeom>
            <a:avLst/>
            <a:gdLst/>
            <a:ahLst/>
            <a:cxnLst/>
            <a:rect l="l" t="t" r="r" b="b"/>
            <a:pathLst>
              <a:path w="6556375" h="878205">
                <a:moveTo>
                  <a:pt x="0" y="877824"/>
                </a:moveTo>
                <a:lnTo>
                  <a:pt x="6556248" y="877824"/>
                </a:lnTo>
                <a:lnTo>
                  <a:pt x="655624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53617" y="409447"/>
            <a:ext cx="6002757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 dirty="0"/>
              <a:t>online</a:t>
            </a:r>
            <a:r>
              <a:rPr sz="5400" spc="-50" dirty="0"/>
              <a:t> </a:t>
            </a:r>
            <a:r>
              <a:rPr sz="5400" spc="-70" dirty="0"/>
              <a:t>behaviour…</a:t>
            </a:r>
            <a:endParaRPr sz="5400" dirty="0"/>
          </a:p>
        </p:txBody>
      </p:sp>
      <p:sp>
        <p:nvSpPr>
          <p:cNvPr id="7" name="object 7"/>
          <p:cNvSpPr/>
          <p:nvPr/>
        </p:nvSpPr>
        <p:spPr>
          <a:xfrm>
            <a:off x="4955032" y="1490514"/>
            <a:ext cx="4189095" cy="719455"/>
          </a:xfrm>
          <a:custGeom>
            <a:avLst/>
            <a:gdLst/>
            <a:ahLst/>
            <a:cxnLst/>
            <a:rect l="l" t="t" r="r" b="b"/>
            <a:pathLst>
              <a:path w="4189095" h="719455">
                <a:moveTo>
                  <a:pt x="4188967" y="0"/>
                </a:moveTo>
                <a:lnTo>
                  <a:pt x="0" y="73109"/>
                </a:lnTo>
                <a:lnTo>
                  <a:pt x="11302" y="719285"/>
                </a:lnTo>
                <a:lnTo>
                  <a:pt x="4188967" y="646371"/>
                </a:lnTo>
                <a:lnTo>
                  <a:pt x="418896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109717" y="1703704"/>
            <a:ext cx="3054223" cy="3479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557009" y="2426589"/>
            <a:ext cx="2586990" cy="551815"/>
          </a:xfrm>
          <a:custGeom>
            <a:avLst/>
            <a:gdLst/>
            <a:ahLst/>
            <a:cxnLst/>
            <a:rect l="l" t="t" r="r" b="b"/>
            <a:pathLst>
              <a:path w="2586990" h="551814">
                <a:moveTo>
                  <a:pt x="2576830" y="0"/>
                </a:moveTo>
                <a:lnTo>
                  <a:pt x="0" y="90043"/>
                </a:lnTo>
                <a:lnTo>
                  <a:pt x="16129" y="551434"/>
                </a:lnTo>
                <a:lnTo>
                  <a:pt x="2586990" y="461599"/>
                </a:lnTo>
                <a:lnTo>
                  <a:pt x="2586990" y="290639"/>
                </a:lnTo>
                <a:lnTo>
                  <a:pt x="257683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696202" y="2622295"/>
            <a:ext cx="1715389" cy="23253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925056" y="4547615"/>
            <a:ext cx="2219325" cy="462280"/>
          </a:xfrm>
          <a:custGeom>
            <a:avLst/>
            <a:gdLst/>
            <a:ahLst/>
            <a:cxnLst/>
            <a:rect l="l" t="t" r="r" b="b"/>
            <a:pathLst>
              <a:path w="2219325" h="462279">
                <a:moveTo>
                  <a:pt x="0" y="461772"/>
                </a:moveTo>
                <a:lnTo>
                  <a:pt x="2218944" y="461772"/>
                </a:lnTo>
                <a:lnTo>
                  <a:pt x="2218944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17844" y="5187315"/>
            <a:ext cx="3026410" cy="528320"/>
          </a:xfrm>
          <a:custGeom>
            <a:avLst/>
            <a:gdLst/>
            <a:ahLst/>
            <a:cxnLst/>
            <a:rect l="l" t="t" r="r" b="b"/>
            <a:pathLst>
              <a:path w="3026409" h="528320">
                <a:moveTo>
                  <a:pt x="3021329" y="0"/>
                </a:moveTo>
                <a:lnTo>
                  <a:pt x="0" y="52705"/>
                </a:lnTo>
                <a:lnTo>
                  <a:pt x="8254" y="527888"/>
                </a:lnTo>
                <a:lnTo>
                  <a:pt x="3026155" y="475204"/>
                </a:lnTo>
                <a:lnTo>
                  <a:pt x="3026155" y="277777"/>
                </a:lnTo>
                <a:lnTo>
                  <a:pt x="302132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251702" y="5333365"/>
            <a:ext cx="2388997" cy="30975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239000" y="3180588"/>
            <a:ext cx="1905000" cy="462280"/>
          </a:xfrm>
          <a:custGeom>
            <a:avLst/>
            <a:gdLst/>
            <a:ahLst/>
            <a:cxnLst/>
            <a:rect l="l" t="t" r="r" b="b"/>
            <a:pathLst>
              <a:path w="1905000" h="462279">
                <a:moveTo>
                  <a:pt x="0" y="461772"/>
                </a:moveTo>
                <a:lnTo>
                  <a:pt x="1905000" y="461772"/>
                </a:lnTo>
                <a:lnTo>
                  <a:pt x="1905000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080504" y="3822191"/>
            <a:ext cx="2063750" cy="462280"/>
          </a:xfrm>
          <a:custGeom>
            <a:avLst/>
            <a:gdLst/>
            <a:ahLst/>
            <a:cxnLst/>
            <a:rect l="l" t="t" r="r" b="b"/>
            <a:pathLst>
              <a:path w="2063750" h="462279">
                <a:moveTo>
                  <a:pt x="0" y="461772"/>
                </a:moveTo>
                <a:lnTo>
                  <a:pt x="2063496" y="461772"/>
                </a:lnTo>
                <a:lnTo>
                  <a:pt x="20634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7005573" y="3206622"/>
            <a:ext cx="1937385" cy="1758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5120">
              <a:lnSpc>
                <a:spcPct val="100000"/>
              </a:lnSpc>
              <a:spcBef>
                <a:spcPts val="100"/>
              </a:spcBef>
            </a:pP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…dwell</a:t>
            </a:r>
            <a:r>
              <a:rPr sz="24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time</a:t>
            </a:r>
            <a:endParaRPr sz="2400">
              <a:latin typeface="Cambria"/>
              <a:cs typeface="Cambria"/>
            </a:endParaRPr>
          </a:p>
          <a:p>
            <a:pPr marL="166370">
              <a:lnSpc>
                <a:spcPct val="100000"/>
              </a:lnSpc>
              <a:spcBef>
                <a:spcPts val="218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…page</a:t>
            </a:r>
            <a:r>
              <a:rPr sz="2400" spc="-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views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…device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used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270244" y="5897820"/>
            <a:ext cx="2874010" cy="525780"/>
          </a:xfrm>
          <a:custGeom>
            <a:avLst/>
            <a:gdLst/>
            <a:ahLst/>
            <a:cxnLst/>
            <a:rect l="l" t="t" r="r" b="b"/>
            <a:pathLst>
              <a:path w="2874009" h="525779">
                <a:moveTo>
                  <a:pt x="2873755" y="0"/>
                </a:moveTo>
                <a:lnTo>
                  <a:pt x="0" y="50160"/>
                </a:lnTo>
                <a:lnTo>
                  <a:pt x="8254" y="525331"/>
                </a:lnTo>
                <a:lnTo>
                  <a:pt x="2873755" y="475314"/>
                </a:lnTo>
                <a:lnTo>
                  <a:pt x="28737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04102" y="6065634"/>
            <a:ext cx="2542667" cy="27828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85032" y="0"/>
            <a:ext cx="5458967" cy="6857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82879"/>
            <a:ext cx="3685540" cy="617220"/>
          </a:xfrm>
          <a:custGeom>
            <a:avLst/>
            <a:gdLst/>
            <a:ahLst/>
            <a:cxnLst/>
            <a:rect l="l" t="t" r="r" b="b"/>
            <a:pathLst>
              <a:path w="3685540" h="617220">
                <a:moveTo>
                  <a:pt x="0" y="617220"/>
                </a:moveTo>
                <a:lnTo>
                  <a:pt x="3685032" y="617220"/>
                </a:lnTo>
                <a:lnTo>
                  <a:pt x="3685032" y="0"/>
                </a:lnTo>
                <a:lnTo>
                  <a:pt x="0" y="0"/>
                </a:lnTo>
                <a:lnTo>
                  <a:pt x="0" y="6172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93598" y="222884"/>
            <a:ext cx="3340202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…using</a:t>
            </a:r>
            <a:r>
              <a:rPr sz="3200" spc="-75" dirty="0"/>
              <a:t> </a:t>
            </a:r>
            <a:r>
              <a:rPr sz="3200" spc="-10" dirty="0"/>
              <a:t>analytics</a:t>
            </a:r>
            <a:endParaRPr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417318"/>
            <a:ext cx="9144000" cy="544067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78536"/>
            <a:ext cx="5463540" cy="619125"/>
          </a:xfrm>
          <a:custGeom>
            <a:avLst/>
            <a:gdLst/>
            <a:ahLst/>
            <a:cxnLst/>
            <a:rect l="l" t="t" r="r" b="b"/>
            <a:pathLst>
              <a:path w="5463540" h="619125">
                <a:moveTo>
                  <a:pt x="0" y="618744"/>
                </a:moveTo>
                <a:lnTo>
                  <a:pt x="5463540" y="618744"/>
                </a:lnTo>
                <a:lnTo>
                  <a:pt x="5463540" y="0"/>
                </a:lnTo>
                <a:lnTo>
                  <a:pt x="0" y="0"/>
                </a:lnTo>
                <a:lnTo>
                  <a:pt x="0" y="61874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83588" y="519176"/>
            <a:ext cx="4179952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…using</a:t>
            </a:r>
            <a:r>
              <a:rPr sz="3200" spc="-75" dirty="0"/>
              <a:t> </a:t>
            </a:r>
            <a:r>
              <a:rPr sz="3200" spc="-10" dirty="0"/>
              <a:t>analytics</a:t>
            </a:r>
            <a:endParaRPr sz="32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73E3D-E94C-4A63-9F21-2D64F4B13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4879181" cy="13255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3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Mix Panel: An Online tool to </a:t>
            </a:r>
            <a:r>
              <a:rPr lang="en-US" sz="23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anose="020F0502020204030204" pitchFamily="34" charset="0"/>
              </a:rPr>
              <a:t>analyze, measure, and improve your customer experience</a:t>
            </a:r>
            <a:r>
              <a:rPr lang="en-US" sz="23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US" sz="23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3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30ED2F-7950-4B16-A4E2-6157D3412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4879181" cy="4879975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300" dirty="0">
              <a:solidFill>
                <a:schemeClr val="tx1"/>
              </a:solidFill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4500" b="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Collect accurate customer and product data on sites and mobile aps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4500" b="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Define key business metrices and see how they trend over time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4500" b="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Understand why certain trends are happening and use data science techniques to retain, convert and engage consumers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4500" b="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Set goals to improve the trends, then create informed hypotheses on how to reach those goals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4500" b="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Test your hypothesis in real time through product experiments, messaging, personalization. Then tie them back to  metrics like conversion, engagement  and retention</a:t>
            </a:r>
            <a:endParaRPr lang="en-GB" sz="1300" dirty="0">
              <a:solidFill>
                <a:schemeClr val="tx1"/>
              </a:solidFill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300" dirty="0">
                <a:solidFill>
                  <a:schemeClr val="tx1"/>
                </a:solidFill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https://mixpanel.com/home/?utm_source=google&amp;utm_medium=cpc&amp;utm_campaign=Search-Google-EU-Brand-Exact-GP&amp;utm_content=brand&amp;utm_term=mix%20panel&amp;theme=&amp;gclid=Cj0KCQjw_5rtBRDxARIsAJfxvYBbb8bf7nJhf-DamsrAA_dsV3CocoZ1kA0KkTtSarq-WM9D0CzrwBQaAvKbEALw_wcB</a:t>
            </a:r>
            <a:endParaRPr lang="en-GB" sz="23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95461-67EA-4CA2-BE65-C0AF53C20A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17"/>
          <a:stretch/>
        </p:blipFill>
        <p:spPr>
          <a:xfrm>
            <a:off x="5803226" y="-1"/>
            <a:ext cx="266640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9587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724911" y="1309114"/>
            <a:ext cx="6419087" cy="554888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23" y="277368"/>
            <a:ext cx="6608445" cy="876300"/>
          </a:xfrm>
          <a:custGeom>
            <a:avLst/>
            <a:gdLst/>
            <a:ahLst/>
            <a:cxnLst/>
            <a:rect l="l" t="t" r="r" b="b"/>
            <a:pathLst>
              <a:path w="6608445" h="876300">
                <a:moveTo>
                  <a:pt x="0" y="876300"/>
                </a:moveTo>
                <a:lnTo>
                  <a:pt x="6608064" y="876300"/>
                </a:lnTo>
                <a:lnTo>
                  <a:pt x="6608064" y="0"/>
                </a:lnTo>
                <a:lnTo>
                  <a:pt x="0" y="0"/>
                </a:lnTo>
                <a:lnTo>
                  <a:pt x="0" y="8763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86536" y="273177"/>
            <a:ext cx="6023432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 dirty="0"/>
              <a:t>online</a:t>
            </a:r>
            <a:r>
              <a:rPr sz="5400" spc="-50" dirty="0"/>
              <a:t> </a:t>
            </a:r>
            <a:r>
              <a:rPr sz="5400" spc="-70" dirty="0"/>
              <a:t>behaviour…</a:t>
            </a:r>
            <a:endParaRPr sz="5400" dirty="0"/>
          </a:p>
        </p:txBody>
      </p:sp>
      <p:sp>
        <p:nvSpPr>
          <p:cNvPr id="6" name="object 6"/>
          <p:cNvSpPr/>
          <p:nvPr/>
        </p:nvSpPr>
        <p:spPr>
          <a:xfrm>
            <a:off x="1610" y="1690877"/>
            <a:ext cx="4107815" cy="718185"/>
          </a:xfrm>
          <a:custGeom>
            <a:avLst/>
            <a:gdLst/>
            <a:ahLst/>
            <a:cxnLst/>
            <a:rect l="l" t="t" r="r" b="b"/>
            <a:pathLst>
              <a:path w="4107815" h="718185">
                <a:moveTo>
                  <a:pt x="4096044" y="0"/>
                </a:moveTo>
                <a:lnTo>
                  <a:pt x="0" y="71500"/>
                </a:lnTo>
                <a:lnTo>
                  <a:pt x="11279" y="717676"/>
                </a:lnTo>
                <a:lnTo>
                  <a:pt x="4107347" y="646176"/>
                </a:lnTo>
                <a:lnTo>
                  <a:pt x="409604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56273" y="1895094"/>
            <a:ext cx="3474656" cy="35534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3307715"/>
            <a:ext cx="2080260" cy="534670"/>
          </a:xfrm>
          <a:custGeom>
            <a:avLst/>
            <a:gdLst/>
            <a:ahLst/>
            <a:cxnLst/>
            <a:rect l="l" t="t" r="r" b="b"/>
            <a:pathLst>
              <a:path w="2080260" h="534670">
                <a:moveTo>
                  <a:pt x="2064004" y="0"/>
                </a:moveTo>
                <a:lnTo>
                  <a:pt x="0" y="72147"/>
                </a:lnTo>
                <a:lnTo>
                  <a:pt x="0" y="534102"/>
                </a:lnTo>
                <a:lnTo>
                  <a:pt x="2080133" y="461391"/>
                </a:lnTo>
                <a:lnTo>
                  <a:pt x="2064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8654" y="3500628"/>
            <a:ext cx="1318501" cy="21920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4021835"/>
            <a:ext cx="1917700" cy="462280"/>
          </a:xfrm>
          <a:custGeom>
            <a:avLst/>
            <a:gdLst/>
            <a:ahLst/>
            <a:cxnLst/>
            <a:rect l="l" t="t" r="r" b="b"/>
            <a:pathLst>
              <a:path w="1917700" h="462279">
                <a:moveTo>
                  <a:pt x="0" y="461771"/>
                </a:moveTo>
                <a:lnTo>
                  <a:pt x="1917191" y="461771"/>
                </a:lnTo>
                <a:lnTo>
                  <a:pt x="1917191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28143" y="4048505"/>
            <a:ext cx="15703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…sen</a:t>
            </a:r>
            <a:r>
              <a:rPr sz="2400" spc="5" dirty="0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ime</a:t>
            </a:r>
            <a:r>
              <a:rPr sz="2400" spc="5" dirty="0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4576571"/>
            <a:ext cx="4103370" cy="547370"/>
          </a:xfrm>
          <a:custGeom>
            <a:avLst/>
            <a:gdLst/>
            <a:ahLst/>
            <a:cxnLst/>
            <a:rect l="l" t="t" r="r" b="b"/>
            <a:pathLst>
              <a:path w="4103370" h="547370">
                <a:moveTo>
                  <a:pt x="4094988" y="0"/>
                </a:moveTo>
                <a:lnTo>
                  <a:pt x="0" y="71507"/>
                </a:lnTo>
                <a:lnTo>
                  <a:pt x="0" y="546759"/>
                </a:lnTo>
                <a:lnTo>
                  <a:pt x="4103242" y="475106"/>
                </a:lnTo>
                <a:lnTo>
                  <a:pt x="409498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3333" y="4737353"/>
            <a:ext cx="3304518" cy="3048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2555748"/>
            <a:ext cx="3679190" cy="462280"/>
          </a:xfrm>
          <a:custGeom>
            <a:avLst/>
            <a:gdLst/>
            <a:ahLst/>
            <a:cxnLst/>
            <a:rect l="l" t="t" r="r" b="b"/>
            <a:pathLst>
              <a:path w="3679190" h="462280">
                <a:moveTo>
                  <a:pt x="0" y="461772"/>
                </a:moveTo>
                <a:lnTo>
                  <a:pt x="3678936" y="461772"/>
                </a:lnTo>
                <a:lnTo>
                  <a:pt x="367893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28143" y="2582036"/>
            <a:ext cx="3213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…which media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are</a:t>
            </a:r>
            <a:r>
              <a:rPr sz="2400" spc="-8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used?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5296534"/>
            <a:ext cx="2950210" cy="527050"/>
          </a:xfrm>
          <a:custGeom>
            <a:avLst/>
            <a:gdLst/>
            <a:ahLst/>
            <a:cxnLst/>
            <a:rect l="l" t="t" r="r" b="b"/>
            <a:pathLst>
              <a:path w="2950210" h="527050">
                <a:moveTo>
                  <a:pt x="2941955" y="0"/>
                </a:moveTo>
                <a:lnTo>
                  <a:pt x="0" y="51440"/>
                </a:lnTo>
                <a:lnTo>
                  <a:pt x="0" y="526719"/>
                </a:lnTo>
                <a:lnTo>
                  <a:pt x="2950210" y="475221"/>
                </a:lnTo>
                <a:lnTo>
                  <a:pt x="29419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3332" y="5448680"/>
            <a:ext cx="2375133" cy="24075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0" y="5948870"/>
            <a:ext cx="4911090" cy="547370"/>
          </a:xfrm>
          <a:custGeom>
            <a:avLst/>
            <a:gdLst/>
            <a:ahLst/>
            <a:cxnLst/>
            <a:rect l="l" t="t" r="r" b="b"/>
            <a:pathLst>
              <a:path w="4911090" h="547370">
                <a:moveTo>
                  <a:pt x="4902962" y="0"/>
                </a:moveTo>
                <a:lnTo>
                  <a:pt x="0" y="85577"/>
                </a:lnTo>
                <a:lnTo>
                  <a:pt x="0" y="547312"/>
                </a:lnTo>
                <a:lnTo>
                  <a:pt x="4910963" y="461594"/>
                </a:lnTo>
                <a:lnTo>
                  <a:pt x="490296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8830" y="6104750"/>
            <a:ext cx="4342254" cy="30832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355091"/>
            <a:ext cx="9144000" cy="744220"/>
          </a:xfrm>
          <a:custGeom>
            <a:avLst/>
            <a:gdLst/>
            <a:ahLst/>
            <a:cxnLst/>
            <a:rect l="l" t="t" r="r" b="b"/>
            <a:pathLst>
              <a:path w="9144000" h="744219">
                <a:moveTo>
                  <a:pt x="0" y="743711"/>
                </a:moveTo>
                <a:lnTo>
                  <a:pt x="9144000" y="743711"/>
                </a:lnTo>
                <a:lnTo>
                  <a:pt x="9144000" y="0"/>
                </a:lnTo>
                <a:lnTo>
                  <a:pt x="0" y="0"/>
                </a:lnTo>
                <a:lnTo>
                  <a:pt x="0" y="743711"/>
                </a:lnTo>
                <a:close/>
              </a:path>
            </a:pathLst>
          </a:custGeom>
          <a:solidFill>
            <a:srgbClr val="3A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50291" y="375920"/>
            <a:ext cx="7233284" cy="544059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21080">
              <a:lnSpc>
                <a:spcPct val="100000"/>
              </a:lnSpc>
              <a:spcBef>
                <a:spcPts val="105"/>
              </a:spcBef>
            </a:pPr>
            <a:r>
              <a:rPr sz="3200" spc="-5" dirty="0">
                <a:solidFill>
                  <a:schemeClr val="accent1"/>
                </a:solidFill>
                <a:latin typeface="Cambria"/>
                <a:cs typeface="Cambria"/>
              </a:rPr>
              <a:t>Building </a:t>
            </a:r>
            <a:r>
              <a:rPr sz="3200" spc="-15" dirty="0">
                <a:solidFill>
                  <a:schemeClr val="accent1"/>
                </a:solidFill>
                <a:latin typeface="Cambria"/>
                <a:cs typeface="Cambria"/>
              </a:rPr>
              <a:t>Extraordinary</a:t>
            </a:r>
            <a:r>
              <a:rPr sz="3200" spc="35" dirty="0">
                <a:solidFill>
                  <a:schemeClr val="accent1"/>
                </a:solidFill>
                <a:latin typeface="Cambria"/>
                <a:cs typeface="Cambria"/>
              </a:rPr>
              <a:t> </a:t>
            </a:r>
            <a:r>
              <a:rPr sz="3200" spc="-5" dirty="0">
                <a:solidFill>
                  <a:schemeClr val="accent1"/>
                </a:solidFill>
                <a:latin typeface="Cambria"/>
                <a:cs typeface="Cambria"/>
              </a:rPr>
              <a:t>Experiences</a:t>
            </a:r>
            <a:endParaRPr sz="3200" dirty="0">
              <a:solidFill>
                <a:schemeClr val="accent1"/>
              </a:solidFill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050" dirty="0">
              <a:latin typeface="Times New Roman"/>
              <a:cs typeface="Times New Roman"/>
            </a:endParaRPr>
          </a:p>
          <a:p>
            <a:pPr marL="353695" indent="-340995">
              <a:lnSpc>
                <a:spcPct val="100000"/>
              </a:lnSpc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Listen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Be</a:t>
            </a: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 authentic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Be</a:t>
            </a: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up-to-date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15" dirty="0">
                <a:solidFill>
                  <a:srgbClr val="FFFFFF"/>
                </a:solidFill>
                <a:latin typeface="Cambria"/>
                <a:cs typeface="Cambria"/>
              </a:rPr>
              <a:t>Create </a:t>
            </a: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3200" spc="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culture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Optimise </a:t>
            </a: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for </a:t>
            </a:r>
            <a:r>
              <a:rPr sz="3200" spc="-15" dirty="0">
                <a:solidFill>
                  <a:srgbClr val="FFFFFF"/>
                </a:solidFill>
                <a:latin typeface="Cambria"/>
                <a:cs typeface="Cambria"/>
              </a:rPr>
              <a:t>your</a:t>
            </a:r>
            <a:r>
              <a:rPr sz="32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audience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Measure, measure,</a:t>
            </a:r>
            <a:r>
              <a:rPr sz="3200" spc="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15" dirty="0">
                <a:solidFill>
                  <a:srgbClr val="FFFFFF"/>
                </a:solidFill>
                <a:latin typeface="Cambria"/>
                <a:cs typeface="Cambria"/>
              </a:rPr>
              <a:t>measure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30" dirty="0">
                <a:solidFill>
                  <a:srgbClr val="FFFFFF"/>
                </a:solidFill>
                <a:latin typeface="Cambria"/>
                <a:cs typeface="Cambria"/>
              </a:rPr>
              <a:t>Have </a:t>
            </a: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fun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with</a:t>
            </a: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it</a:t>
            </a:r>
            <a:endParaRPr sz="3200" dirty="0">
              <a:latin typeface="Cambria"/>
              <a:cs typeface="Cambria"/>
            </a:endParaRPr>
          </a:p>
          <a:p>
            <a:pPr marL="353695" indent="-34099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3695" algn="l"/>
                <a:tab pos="354330" algn="l"/>
              </a:tabLst>
            </a:pP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Empower </a:t>
            </a:r>
            <a:r>
              <a:rPr sz="3200" spc="-15" dirty="0">
                <a:solidFill>
                  <a:srgbClr val="FFFFFF"/>
                </a:solidFill>
                <a:latin typeface="Cambria"/>
                <a:cs typeface="Cambria"/>
              </a:rPr>
              <a:t>your</a:t>
            </a:r>
            <a:r>
              <a:rPr sz="32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audience</a:t>
            </a:r>
            <a:endParaRPr sz="32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79803" y="495327"/>
            <a:ext cx="1468379" cy="18003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4157471"/>
            <a:ext cx="9144000" cy="909955"/>
          </a:xfrm>
          <a:custGeom>
            <a:avLst/>
            <a:gdLst/>
            <a:ahLst/>
            <a:cxnLst/>
            <a:rect l="l" t="t" r="r" b="b"/>
            <a:pathLst>
              <a:path w="9144000" h="909954">
                <a:moveTo>
                  <a:pt x="0" y="909827"/>
                </a:moveTo>
                <a:lnTo>
                  <a:pt x="9144000" y="909827"/>
                </a:lnTo>
                <a:lnTo>
                  <a:pt x="9144000" y="0"/>
                </a:lnTo>
                <a:lnTo>
                  <a:pt x="0" y="0"/>
                </a:lnTo>
                <a:lnTo>
                  <a:pt x="0" y="909827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719452" y="4175582"/>
            <a:ext cx="57099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5" dirty="0">
                <a:solidFill>
                  <a:schemeClr val="accent1"/>
                </a:solidFill>
                <a:latin typeface="Cambria"/>
                <a:cs typeface="Cambria"/>
              </a:rPr>
              <a:t>Part </a:t>
            </a:r>
            <a:r>
              <a:rPr sz="4400" spc="-5" dirty="0">
                <a:solidFill>
                  <a:schemeClr val="accent1"/>
                </a:solidFill>
                <a:latin typeface="Cambria"/>
                <a:cs typeface="Cambria"/>
              </a:rPr>
              <a:t>III </a:t>
            </a:r>
            <a:r>
              <a:rPr sz="4400" dirty="0">
                <a:solidFill>
                  <a:schemeClr val="accent1"/>
                </a:solidFill>
                <a:latin typeface="Cambria"/>
                <a:cs typeface="Cambria"/>
              </a:rPr>
              <a:t>- Digital</a:t>
            </a:r>
            <a:r>
              <a:rPr sz="4400" spc="-5" dirty="0">
                <a:solidFill>
                  <a:schemeClr val="accent1"/>
                </a:solidFill>
                <a:latin typeface="Cambria"/>
                <a:cs typeface="Cambria"/>
              </a:rPr>
              <a:t> Content</a:t>
            </a:r>
            <a:endParaRPr sz="4400" dirty="0">
              <a:solidFill>
                <a:schemeClr val="accent1"/>
              </a:solidFill>
              <a:latin typeface="Cambria"/>
              <a:cs typeface="Cambri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897123" y="0"/>
            <a:ext cx="6246875" cy="41574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6240" y="188976"/>
            <a:ext cx="7992109" cy="77724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102235" rIns="0" bIns="0" rtlCol="0">
            <a:spAutoFit/>
          </a:bodyPr>
          <a:lstStyle/>
          <a:p>
            <a:pPr marL="474980">
              <a:lnSpc>
                <a:spcPct val="100000"/>
              </a:lnSpc>
              <a:spcBef>
                <a:spcPts val="805"/>
              </a:spcBef>
            </a:pPr>
            <a:r>
              <a:rPr spc="-45" dirty="0"/>
              <a:t>Key </a:t>
            </a:r>
            <a:r>
              <a:rPr spc="-20" dirty="0"/>
              <a:t>Types </a:t>
            </a:r>
            <a:r>
              <a:rPr dirty="0"/>
              <a:t>of </a:t>
            </a:r>
            <a:r>
              <a:rPr spc="-5" dirty="0"/>
              <a:t>Digital Media Channels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7868" y="1449324"/>
            <a:ext cx="3888104" cy="57658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971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765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Search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Engine</a:t>
            </a:r>
            <a:r>
              <a:rPr sz="2400" spc="-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Marketing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2919" y="2186939"/>
            <a:ext cx="1910080" cy="4318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2540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Online</a:t>
            </a:r>
            <a:r>
              <a:rPr sz="2400" spc="-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PR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2919" y="2781300"/>
            <a:ext cx="2988945" cy="50482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Online</a:t>
            </a:r>
            <a:r>
              <a:rPr sz="2400" spc="-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Partnerships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2919" y="3432047"/>
            <a:ext cx="2988945" cy="50482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2229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89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Display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Advertising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2919" y="4130040"/>
            <a:ext cx="3564890" cy="50292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Opt-in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email</a:t>
            </a:r>
            <a:r>
              <a:rPr sz="2400" spc="-3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marketing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13587" y="4885944"/>
            <a:ext cx="3564890" cy="50292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Social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Media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Marketing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3587" y="5536691"/>
            <a:ext cx="4418330" cy="50482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622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90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Augmented Reality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VR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99032" y="256031"/>
            <a:ext cx="5085715" cy="79438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38735" rIns="0" bIns="0" rtlCol="0">
            <a:spAutoFit/>
          </a:bodyPr>
          <a:lstStyle/>
          <a:p>
            <a:pPr marL="871855">
              <a:lnSpc>
                <a:spcPct val="100000"/>
              </a:lnSpc>
              <a:spcBef>
                <a:spcPts val="305"/>
              </a:spcBef>
            </a:pPr>
            <a:r>
              <a:rPr sz="3200" spc="-5" dirty="0"/>
              <a:t>Inbound</a:t>
            </a:r>
            <a:r>
              <a:rPr sz="3200" spc="-35" dirty="0"/>
              <a:t> </a:t>
            </a:r>
            <a:r>
              <a:rPr sz="3200" spc="-10" dirty="0"/>
              <a:t>Marketing</a:t>
            </a:r>
            <a:endParaRPr sz="3200"/>
          </a:p>
        </p:txBody>
      </p:sp>
      <p:sp>
        <p:nvSpPr>
          <p:cNvPr id="4" name="object 4"/>
          <p:cNvSpPr/>
          <p:nvPr/>
        </p:nvSpPr>
        <p:spPr>
          <a:xfrm>
            <a:off x="3047" y="1306067"/>
            <a:ext cx="9141460" cy="783590"/>
          </a:xfrm>
          <a:custGeom>
            <a:avLst/>
            <a:gdLst/>
            <a:ahLst/>
            <a:cxnLst/>
            <a:rect l="l" t="t" r="r" b="b"/>
            <a:pathLst>
              <a:path w="9141460" h="783589">
                <a:moveTo>
                  <a:pt x="0" y="783336"/>
                </a:moveTo>
                <a:lnTo>
                  <a:pt x="9140952" y="783336"/>
                </a:lnTo>
                <a:lnTo>
                  <a:pt x="9140952" y="0"/>
                </a:lnTo>
                <a:lnTo>
                  <a:pt x="0" y="0"/>
                </a:lnTo>
                <a:lnTo>
                  <a:pt x="0" y="7833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047" y="1306067"/>
            <a:ext cx="9141460" cy="783590"/>
          </a:xfrm>
          <a:custGeom>
            <a:avLst/>
            <a:gdLst/>
            <a:ahLst/>
            <a:cxnLst/>
            <a:rect l="l" t="t" r="r" b="b"/>
            <a:pathLst>
              <a:path w="9141460" h="783589">
                <a:moveTo>
                  <a:pt x="0" y="783336"/>
                </a:moveTo>
                <a:lnTo>
                  <a:pt x="9140952" y="783336"/>
                </a:lnTo>
                <a:lnTo>
                  <a:pt x="9140952" y="0"/>
                </a:lnTo>
                <a:lnTo>
                  <a:pt x="0" y="0"/>
                </a:lnTo>
                <a:lnTo>
                  <a:pt x="0" y="783336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047" y="2266188"/>
            <a:ext cx="6585584" cy="628015"/>
          </a:xfrm>
          <a:custGeom>
            <a:avLst/>
            <a:gdLst/>
            <a:ahLst/>
            <a:cxnLst/>
            <a:rect l="l" t="t" r="r" b="b"/>
            <a:pathLst>
              <a:path w="6585584" h="628014">
                <a:moveTo>
                  <a:pt x="0" y="627888"/>
                </a:moveTo>
                <a:lnTo>
                  <a:pt x="6585204" y="627888"/>
                </a:lnTo>
                <a:lnTo>
                  <a:pt x="6585204" y="0"/>
                </a:lnTo>
                <a:lnTo>
                  <a:pt x="0" y="0"/>
                </a:lnTo>
                <a:lnTo>
                  <a:pt x="0" y="62788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47" y="2266188"/>
            <a:ext cx="6585584" cy="628015"/>
          </a:xfrm>
          <a:custGeom>
            <a:avLst/>
            <a:gdLst/>
            <a:ahLst/>
            <a:cxnLst/>
            <a:rect l="l" t="t" r="r" b="b"/>
            <a:pathLst>
              <a:path w="6585584" h="628014">
                <a:moveTo>
                  <a:pt x="0" y="627888"/>
                </a:moveTo>
                <a:lnTo>
                  <a:pt x="6585204" y="627888"/>
                </a:lnTo>
                <a:lnTo>
                  <a:pt x="6585204" y="0"/>
                </a:lnTo>
                <a:lnTo>
                  <a:pt x="0" y="0"/>
                </a:lnTo>
                <a:lnTo>
                  <a:pt x="0" y="627888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3040379"/>
            <a:ext cx="3060700" cy="439420"/>
          </a:xfrm>
          <a:custGeom>
            <a:avLst/>
            <a:gdLst/>
            <a:ahLst/>
            <a:cxnLst/>
            <a:rect l="l" t="t" r="r" b="b"/>
            <a:pathLst>
              <a:path w="3060700" h="439420">
                <a:moveTo>
                  <a:pt x="0" y="438912"/>
                </a:moveTo>
                <a:lnTo>
                  <a:pt x="3060191" y="438912"/>
                </a:lnTo>
                <a:lnTo>
                  <a:pt x="3060191" y="0"/>
                </a:lnTo>
                <a:lnTo>
                  <a:pt x="0" y="0"/>
                </a:lnTo>
                <a:lnTo>
                  <a:pt x="0" y="43891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3040379"/>
            <a:ext cx="3060700" cy="439420"/>
          </a:xfrm>
          <a:custGeom>
            <a:avLst/>
            <a:gdLst/>
            <a:ahLst/>
            <a:cxnLst/>
            <a:rect l="l" t="t" r="r" b="b"/>
            <a:pathLst>
              <a:path w="3060700" h="439420">
                <a:moveTo>
                  <a:pt x="0" y="438912"/>
                </a:moveTo>
                <a:lnTo>
                  <a:pt x="3060191" y="438912"/>
                </a:lnTo>
                <a:lnTo>
                  <a:pt x="3060191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3717035"/>
            <a:ext cx="6731634" cy="474345"/>
          </a:xfrm>
          <a:custGeom>
            <a:avLst/>
            <a:gdLst/>
            <a:ahLst/>
            <a:cxnLst/>
            <a:rect l="l" t="t" r="r" b="b"/>
            <a:pathLst>
              <a:path w="6731634" h="474345">
                <a:moveTo>
                  <a:pt x="0" y="473963"/>
                </a:moveTo>
                <a:lnTo>
                  <a:pt x="6731508" y="473963"/>
                </a:lnTo>
                <a:lnTo>
                  <a:pt x="6731508" y="0"/>
                </a:lnTo>
                <a:lnTo>
                  <a:pt x="0" y="0"/>
                </a:lnTo>
                <a:lnTo>
                  <a:pt x="0" y="47396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3717035"/>
            <a:ext cx="6731634" cy="474345"/>
          </a:xfrm>
          <a:custGeom>
            <a:avLst/>
            <a:gdLst/>
            <a:ahLst/>
            <a:cxnLst/>
            <a:rect l="l" t="t" r="r" b="b"/>
            <a:pathLst>
              <a:path w="6731634" h="474345">
                <a:moveTo>
                  <a:pt x="0" y="473963"/>
                </a:moveTo>
                <a:lnTo>
                  <a:pt x="6731508" y="473963"/>
                </a:lnTo>
                <a:lnTo>
                  <a:pt x="6731508" y="0"/>
                </a:lnTo>
                <a:lnTo>
                  <a:pt x="0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4398264"/>
            <a:ext cx="2915920" cy="585470"/>
          </a:xfrm>
          <a:custGeom>
            <a:avLst/>
            <a:gdLst/>
            <a:ahLst/>
            <a:cxnLst/>
            <a:rect l="l" t="t" r="r" b="b"/>
            <a:pathLst>
              <a:path w="2915920" h="585470">
                <a:moveTo>
                  <a:pt x="0" y="585216"/>
                </a:moveTo>
                <a:lnTo>
                  <a:pt x="2915412" y="585216"/>
                </a:lnTo>
                <a:lnTo>
                  <a:pt x="2915412" y="0"/>
                </a:lnTo>
                <a:lnTo>
                  <a:pt x="0" y="0"/>
                </a:lnTo>
                <a:lnTo>
                  <a:pt x="0" y="5852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0" y="4398264"/>
            <a:ext cx="2915920" cy="585470"/>
          </a:xfrm>
          <a:custGeom>
            <a:avLst/>
            <a:gdLst/>
            <a:ahLst/>
            <a:cxnLst/>
            <a:rect l="l" t="t" r="r" b="b"/>
            <a:pathLst>
              <a:path w="2915920" h="585470">
                <a:moveTo>
                  <a:pt x="0" y="585216"/>
                </a:moveTo>
                <a:lnTo>
                  <a:pt x="2915412" y="585216"/>
                </a:lnTo>
                <a:lnTo>
                  <a:pt x="2915412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5224271"/>
            <a:ext cx="3924300" cy="596265"/>
          </a:xfrm>
          <a:custGeom>
            <a:avLst/>
            <a:gdLst/>
            <a:ahLst/>
            <a:cxnLst/>
            <a:rect l="l" t="t" r="r" b="b"/>
            <a:pathLst>
              <a:path w="3924300" h="596264">
                <a:moveTo>
                  <a:pt x="0" y="595883"/>
                </a:moveTo>
                <a:lnTo>
                  <a:pt x="3924300" y="595883"/>
                </a:lnTo>
                <a:lnTo>
                  <a:pt x="3924300" y="0"/>
                </a:lnTo>
                <a:lnTo>
                  <a:pt x="0" y="0"/>
                </a:lnTo>
                <a:lnTo>
                  <a:pt x="0" y="5958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5224271"/>
            <a:ext cx="3924300" cy="596265"/>
          </a:xfrm>
          <a:custGeom>
            <a:avLst/>
            <a:gdLst/>
            <a:ahLst/>
            <a:cxnLst/>
            <a:rect l="l" t="t" r="r" b="b"/>
            <a:pathLst>
              <a:path w="3924300" h="596264">
                <a:moveTo>
                  <a:pt x="0" y="595883"/>
                </a:moveTo>
                <a:lnTo>
                  <a:pt x="3924300" y="595883"/>
                </a:lnTo>
                <a:lnTo>
                  <a:pt x="3924300" y="0"/>
                </a:lnTo>
                <a:lnTo>
                  <a:pt x="0" y="0"/>
                </a:lnTo>
                <a:lnTo>
                  <a:pt x="0" y="595883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4719" y="1404873"/>
            <a:ext cx="8854440" cy="426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0" marR="5080" indent="-239395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“the consumer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proactive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in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actively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seeking out a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solution and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interactions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with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brands 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attracted through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content,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search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and social media </a:t>
            </a:r>
            <a:r>
              <a:rPr sz="1800" spc="-20" dirty="0">
                <a:solidFill>
                  <a:srgbClr val="FFFFFF"/>
                </a:solidFill>
                <a:latin typeface="Cambria"/>
                <a:cs typeface="Cambria"/>
              </a:rPr>
              <a:t>marketing…”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(Chaffey</a:t>
            </a:r>
            <a:r>
              <a:rPr sz="1800" spc="8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mbria"/>
                <a:cs typeface="Cambria"/>
              </a:rPr>
              <a:t>D.)</a:t>
            </a:r>
            <a:endParaRPr sz="1800">
              <a:latin typeface="Cambria"/>
              <a:cs typeface="Cambria"/>
            </a:endParaRPr>
          </a:p>
          <a:p>
            <a:pPr marL="12700" marR="2662555" indent="17145">
              <a:lnSpc>
                <a:spcPct val="247900"/>
              </a:lnSpc>
              <a:spcBef>
                <a:spcPts val="509"/>
              </a:spcBef>
            </a:pP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Advertising wastage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reduced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by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better targeting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–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pull media 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Generates natural</a:t>
            </a:r>
            <a:r>
              <a:rPr sz="1800" spc="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demand</a:t>
            </a:r>
            <a:endParaRPr sz="18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850">
              <a:latin typeface="Times New Roman"/>
              <a:cs typeface="Times New Roman"/>
            </a:endParaRPr>
          </a:p>
          <a:p>
            <a:pPr marL="22860">
              <a:lnSpc>
                <a:spcPct val="100000"/>
              </a:lnSpc>
            </a:pP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Marketers </a:t>
            </a:r>
            <a:r>
              <a:rPr sz="1800" spc="-20" dirty="0">
                <a:solidFill>
                  <a:srgbClr val="FFFFFF"/>
                </a:solidFill>
                <a:latin typeface="Cambria"/>
                <a:cs typeface="Cambria"/>
              </a:rPr>
              <a:t>have </a:t>
            </a: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less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control than 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in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traditional</a:t>
            </a:r>
            <a:r>
              <a:rPr sz="180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communication</a:t>
            </a:r>
            <a:endParaRPr sz="18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 marL="22860">
              <a:lnSpc>
                <a:spcPct val="100000"/>
              </a:lnSpc>
              <a:spcBef>
                <a:spcPts val="1230"/>
              </a:spcBef>
            </a:pP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Encourage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dialogues</a:t>
            </a:r>
            <a:endParaRPr sz="18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700">
              <a:latin typeface="Times New Roman"/>
              <a:cs typeface="Times New Roman"/>
            </a:endParaRPr>
          </a:p>
          <a:p>
            <a:pPr marL="26670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solidFill>
                  <a:srgbClr val="FFFFFF"/>
                </a:solidFill>
                <a:latin typeface="Cambria"/>
                <a:cs typeface="Cambria"/>
              </a:rPr>
              <a:t>Reduce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noise and </a:t>
            </a:r>
            <a:r>
              <a:rPr sz="1800" spc="-15" dirty="0">
                <a:solidFill>
                  <a:srgbClr val="FFFFFF"/>
                </a:solidFill>
                <a:latin typeface="Cambria"/>
                <a:cs typeface="Cambria"/>
              </a:rPr>
              <a:t>improve</a:t>
            </a:r>
            <a:r>
              <a:rPr sz="1800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mbria"/>
                <a:cs typeface="Cambria"/>
              </a:rPr>
              <a:t>filters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8974" y="166977"/>
            <a:ext cx="9065172" cy="648826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070860" y="3538728"/>
            <a:ext cx="3106420" cy="434340"/>
          </a:xfrm>
          <a:custGeom>
            <a:avLst/>
            <a:gdLst/>
            <a:ahLst/>
            <a:cxnLst/>
            <a:rect l="l" t="t" r="r" b="b"/>
            <a:pathLst>
              <a:path w="3106420" h="434339">
                <a:moveTo>
                  <a:pt x="0" y="434340"/>
                </a:moveTo>
                <a:lnTo>
                  <a:pt x="3105912" y="434340"/>
                </a:lnTo>
                <a:lnTo>
                  <a:pt x="3105912" y="0"/>
                </a:lnTo>
                <a:lnTo>
                  <a:pt x="0" y="0"/>
                </a:lnTo>
                <a:lnTo>
                  <a:pt x="0" y="4343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149854" y="3618103"/>
            <a:ext cx="282257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FFFF"/>
                </a:solidFill>
                <a:latin typeface="Cambria"/>
                <a:cs typeface="Cambria"/>
              </a:rPr>
              <a:t>Earned, owned and paid</a:t>
            </a:r>
            <a:r>
              <a:rPr sz="1600" spc="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Cambria"/>
                <a:cs typeface="Cambria"/>
              </a:rPr>
              <a:t>content</a:t>
            </a:r>
            <a:endParaRPr sz="16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39428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" y="1319149"/>
            <a:ext cx="8383905" cy="467359"/>
          </a:xfrm>
          <a:custGeom>
            <a:avLst/>
            <a:gdLst/>
            <a:ahLst/>
            <a:cxnLst/>
            <a:rect l="l" t="t" r="r" b="b"/>
            <a:pathLst>
              <a:path w="8383905" h="467360">
                <a:moveTo>
                  <a:pt x="4869" y="0"/>
                </a:moveTo>
                <a:lnTo>
                  <a:pt x="0" y="350774"/>
                </a:lnTo>
                <a:lnTo>
                  <a:pt x="8378569" y="467105"/>
                </a:lnTo>
                <a:lnTo>
                  <a:pt x="8383395" y="116204"/>
                </a:lnTo>
                <a:lnTo>
                  <a:pt x="486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" y="1319149"/>
            <a:ext cx="8383905" cy="467359"/>
          </a:xfrm>
          <a:custGeom>
            <a:avLst/>
            <a:gdLst/>
            <a:ahLst/>
            <a:cxnLst/>
            <a:rect l="l" t="t" r="r" b="b"/>
            <a:pathLst>
              <a:path w="8383905" h="467360">
                <a:moveTo>
                  <a:pt x="4869" y="0"/>
                </a:moveTo>
                <a:lnTo>
                  <a:pt x="8383395" y="116204"/>
                </a:lnTo>
                <a:lnTo>
                  <a:pt x="8378569" y="467105"/>
                </a:lnTo>
                <a:lnTo>
                  <a:pt x="0" y="350774"/>
                </a:lnTo>
                <a:lnTo>
                  <a:pt x="4869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0860" y="1350644"/>
            <a:ext cx="7953004" cy="37007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1999488"/>
            <a:ext cx="6876415" cy="462280"/>
          </a:xfrm>
          <a:custGeom>
            <a:avLst/>
            <a:gdLst/>
            <a:ahLst/>
            <a:cxnLst/>
            <a:rect l="l" t="t" r="r" b="b"/>
            <a:pathLst>
              <a:path w="6876415" h="462280">
                <a:moveTo>
                  <a:pt x="0" y="461772"/>
                </a:moveTo>
                <a:lnTo>
                  <a:pt x="6876288" y="461772"/>
                </a:lnTo>
                <a:lnTo>
                  <a:pt x="6876288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1999488"/>
            <a:ext cx="6876415" cy="462280"/>
          </a:xfrm>
          <a:custGeom>
            <a:avLst/>
            <a:gdLst/>
            <a:ahLst/>
            <a:cxnLst/>
            <a:rect l="l" t="t" r="r" b="b"/>
            <a:pathLst>
              <a:path w="6876415" h="462280">
                <a:moveTo>
                  <a:pt x="0" y="461772"/>
                </a:moveTo>
                <a:lnTo>
                  <a:pt x="6876288" y="461772"/>
                </a:lnTo>
                <a:lnTo>
                  <a:pt x="6876288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2817876"/>
            <a:ext cx="8644255" cy="702945"/>
          </a:xfrm>
          <a:custGeom>
            <a:avLst/>
            <a:gdLst/>
            <a:ahLst/>
            <a:cxnLst/>
            <a:rect l="l" t="t" r="r" b="b"/>
            <a:pathLst>
              <a:path w="8644255" h="702945">
                <a:moveTo>
                  <a:pt x="0" y="702563"/>
                </a:moveTo>
                <a:lnTo>
                  <a:pt x="8644128" y="702563"/>
                </a:lnTo>
                <a:lnTo>
                  <a:pt x="8644128" y="0"/>
                </a:lnTo>
                <a:lnTo>
                  <a:pt x="0" y="0"/>
                </a:lnTo>
                <a:lnTo>
                  <a:pt x="0" y="70256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2817876"/>
            <a:ext cx="8644255" cy="702945"/>
          </a:xfrm>
          <a:custGeom>
            <a:avLst/>
            <a:gdLst/>
            <a:ahLst/>
            <a:cxnLst/>
            <a:rect l="l" t="t" r="r" b="b"/>
            <a:pathLst>
              <a:path w="8644255" h="702945">
                <a:moveTo>
                  <a:pt x="0" y="702563"/>
                </a:moveTo>
                <a:lnTo>
                  <a:pt x="8644128" y="702563"/>
                </a:lnTo>
                <a:lnTo>
                  <a:pt x="8644128" y="0"/>
                </a:lnTo>
                <a:lnTo>
                  <a:pt x="0" y="0"/>
                </a:lnTo>
                <a:lnTo>
                  <a:pt x="0" y="702563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3901440"/>
            <a:ext cx="6731634" cy="431800"/>
          </a:xfrm>
          <a:custGeom>
            <a:avLst/>
            <a:gdLst/>
            <a:ahLst/>
            <a:cxnLst/>
            <a:rect l="l" t="t" r="r" b="b"/>
            <a:pathLst>
              <a:path w="6731634" h="431800">
                <a:moveTo>
                  <a:pt x="0" y="431292"/>
                </a:moveTo>
                <a:lnTo>
                  <a:pt x="6731508" y="431292"/>
                </a:lnTo>
                <a:lnTo>
                  <a:pt x="6731508" y="0"/>
                </a:lnTo>
                <a:lnTo>
                  <a:pt x="0" y="0"/>
                </a:lnTo>
                <a:lnTo>
                  <a:pt x="0" y="43129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3901440"/>
            <a:ext cx="6731634" cy="431800"/>
          </a:xfrm>
          <a:custGeom>
            <a:avLst/>
            <a:gdLst/>
            <a:ahLst/>
            <a:cxnLst/>
            <a:rect l="l" t="t" r="r" b="b"/>
            <a:pathLst>
              <a:path w="6731634" h="431800">
                <a:moveTo>
                  <a:pt x="0" y="431292"/>
                </a:moveTo>
                <a:lnTo>
                  <a:pt x="6731508" y="431292"/>
                </a:lnTo>
                <a:lnTo>
                  <a:pt x="673150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8739" y="2024329"/>
            <a:ext cx="7416800" cy="2263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Start </a:t>
            </a:r>
            <a:r>
              <a:rPr sz="2400" spc="-25" dirty="0">
                <a:solidFill>
                  <a:srgbClr val="FFFFFF"/>
                </a:solidFill>
                <a:latin typeface="Cambria"/>
                <a:cs typeface="Cambria"/>
              </a:rPr>
              <a:t>by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creating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well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defined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content</a:t>
            </a:r>
            <a:r>
              <a:rPr sz="2400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30" dirty="0">
                <a:solidFill>
                  <a:srgbClr val="FFFFFF"/>
                </a:solidFill>
                <a:latin typeface="Cambria"/>
                <a:cs typeface="Cambria"/>
              </a:rPr>
              <a:t>strategy…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100">
              <a:latin typeface="Times New Roman"/>
              <a:cs typeface="Times New Roman"/>
            </a:endParaRPr>
          </a:p>
          <a:p>
            <a:pPr marL="12700" marR="5080">
              <a:lnSpc>
                <a:spcPct val="70000"/>
              </a:lnSpc>
            </a:pP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…focused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on </a:t>
            </a:r>
            <a:r>
              <a:rPr sz="2800" spc="-15" dirty="0">
                <a:solidFill>
                  <a:srgbClr val="FFFFFF"/>
                </a:solidFill>
                <a:latin typeface="Cambria"/>
                <a:cs typeface="Cambria"/>
              </a:rPr>
              <a:t>solving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the needs and </a:t>
            </a:r>
            <a:r>
              <a:rPr sz="2800" spc="-20" dirty="0">
                <a:solidFill>
                  <a:srgbClr val="FFFFFF"/>
                </a:solidFill>
                <a:latin typeface="Cambria"/>
                <a:cs typeface="Cambria"/>
              </a:rPr>
              <a:t>wants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800" spc="-20" dirty="0">
                <a:solidFill>
                  <a:srgbClr val="FFFFFF"/>
                </a:solidFill>
                <a:latin typeface="Cambria"/>
                <a:cs typeface="Cambria"/>
              </a:rPr>
              <a:t>your  </a:t>
            </a:r>
            <a:r>
              <a:rPr sz="2800" spc="-5" dirty="0">
                <a:solidFill>
                  <a:srgbClr val="FFFFFF"/>
                </a:solidFill>
                <a:latin typeface="Cambria"/>
                <a:cs typeface="Cambria"/>
              </a:rPr>
              <a:t>persona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(target</a:t>
            </a:r>
            <a:r>
              <a:rPr sz="2800" spc="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audience);</a:t>
            </a:r>
            <a:endParaRPr sz="28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50">
              <a:latin typeface="Times New Roman"/>
              <a:cs typeface="Times New Roman"/>
            </a:endParaRPr>
          </a:p>
          <a:p>
            <a:pPr marL="106680">
              <a:lnSpc>
                <a:spcPct val="100000"/>
              </a:lnSpc>
            </a:pPr>
            <a:r>
              <a:rPr sz="2200" spc="-20" dirty="0">
                <a:solidFill>
                  <a:srgbClr val="FFFFFF"/>
                </a:solidFill>
                <a:latin typeface="Cambria"/>
                <a:cs typeface="Cambria"/>
              </a:rPr>
              <a:t>Relevance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200" spc="-20" dirty="0">
                <a:solidFill>
                  <a:srgbClr val="FFFFFF"/>
                </a:solidFill>
                <a:latin typeface="Cambria"/>
                <a:cs typeface="Cambria"/>
              </a:rPr>
              <a:t>value </a:t>
            </a:r>
            <a:r>
              <a:rPr sz="2200" spc="-30" dirty="0">
                <a:solidFill>
                  <a:srgbClr val="FFFFFF"/>
                </a:solidFill>
                <a:latin typeface="Cambria"/>
                <a:cs typeface="Cambria"/>
              </a:rPr>
              <a:t>over </a:t>
            </a:r>
            <a:r>
              <a:rPr sz="2200" spc="-25" dirty="0">
                <a:solidFill>
                  <a:srgbClr val="FFFFFF"/>
                </a:solidFill>
                <a:latin typeface="Cambria"/>
                <a:cs typeface="Cambria"/>
              </a:rPr>
              <a:t>quantity, </a:t>
            </a:r>
            <a:r>
              <a:rPr sz="2200" spc="-5" dirty="0">
                <a:solidFill>
                  <a:srgbClr val="FFFFFF"/>
                </a:solidFill>
                <a:latin typeface="Cambria"/>
                <a:cs typeface="Cambria"/>
              </a:rPr>
              <a:t>size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and</a:t>
            </a:r>
            <a:r>
              <a:rPr sz="2200" spc="2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format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0" y="4584319"/>
            <a:ext cx="8827770" cy="861060"/>
          </a:xfrm>
          <a:custGeom>
            <a:avLst/>
            <a:gdLst/>
            <a:ahLst/>
            <a:cxnLst/>
            <a:rect l="l" t="t" r="r" b="b"/>
            <a:pathLst>
              <a:path w="8827770" h="861060">
                <a:moveTo>
                  <a:pt x="7075" y="0"/>
                </a:moveTo>
                <a:lnTo>
                  <a:pt x="0" y="509800"/>
                </a:lnTo>
                <a:lnTo>
                  <a:pt x="0" y="738676"/>
                </a:lnTo>
                <a:lnTo>
                  <a:pt x="8817483" y="861059"/>
                </a:lnTo>
                <a:lnTo>
                  <a:pt x="8827770" y="122427"/>
                </a:lnTo>
                <a:lnTo>
                  <a:pt x="70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4584319"/>
            <a:ext cx="8827770" cy="861060"/>
          </a:xfrm>
          <a:custGeom>
            <a:avLst/>
            <a:gdLst/>
            <a:ahLst/>
            <a:cxnLst/>
            <a:rect l="l" t="t" r="r" b="b"/>
            <a:pathLst>
              <a:path w="8827770" h="861060">
                <a:moveTo>
                  <a:pt x="7075" y="0"/>
                </a:moveTo>
                <a:lnTo>
                  <a:pt x="8827770" y="122427"/>
                </a:lnTo>
                <a:lnTo>
                  <a:pt x="8817483" y="861059"/>
                </a:lnTo>
                <a:lnTo>
                  <a:pt x="0" y="738676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4584319"/>
            <a:ext cx="7620" cy="509905"/>
          </a:xfrm>
          <a:custGeom>
            <a:avLst/>
            <a:gdLst/>
            <a:ahLst/>
            <a:cxnLst/>
            <a:rect l="l" t="t" r="r" b="b"/>
            <a:pathLst>
              <a:path w="7620" h="509904">
                <a:moveTo>
                  <a:pt x="0" y="509800"/>
                </a:moveTo>
                <a:lnTo>
                  <a:pt x="707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5552" y="4711827"/>
            <a:ext cx="3104278" cy="27927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234563" y="4855336"/>
            <a:ext cx="60960" cy="20955"/>
          </a:xfrm>
          <a:custGeom>
            <a:avLst/>
            <a:gdLst/>
            <a:ahLst/>
            <a:cxnLst/>
            <a:rect l="l" t="t" r="r" b="b"/>
            <a:pathLst>
              <a:path w="60960" h="20954">
                <a:moveTo>
                  <a:pt x="254" y="0"/>
                </a:moveTo>
                <a:lnTo>
                  <a:pt x="0" y="20193"/>
                </a:lnTo>
                <a:lnTo>
                  <a:pt x="60451" y="20955"/>
                </a:lnTo>
                <a:lnTo>
                  <a:pt x="60706" y="762"/>
                </a:lnTo>
                <a:lnTo>
                  <a:pt x="2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314446" y="4772914"/>
            <a:ext cx="5325110" cy="292100"/>
          </a:xfrm>
          <a:custGeom>
            <a:avLst/>
            <a:gdLst/>
            <a:ahLst/>
            <a:cxnLst/>
            <a:rect l="l" t="t" r="r" b="b"/>
            <a:pathLst>
              <a:path w="5325109" h="292100">
                <a:moveTo>
                  <a:pt x="23749" y="5842"/>
                </a:moveTo>
                <a:lnTo>
                  <a:pt x="22732" y="13716"/>
                </a:lnTo>
                <a:lnTo>
                  <a:pt x="21716" y="19685"/>
                </a:lnTo>
                <a:lnTo>
                  <a:pt x="20827" y="23749"/>
                </a:lnTo>
                <a:lnTo>
                  <a:pt x="19938" y="27940"/>
                </a:lnTo>
                <a:lnTo>
                  <a:pt x="10667" y="40640"/>
                </a:lnTo>
                <a:lnTo>
                  <a:pt x="8000" y="42291"/>
                </a:lnTo>
                <a:lnTo>
                  <a:pt x="4444" y="43561"/>
                </a:lnTo>
                <a:lnTo>
                  <a:pt x="126" y="44196"/>
                </a:lnTo>
                <a:lnTo>
                  <a:pt x="0" y="50800"/>
                </a:lnTo>
                <a:lnTo>
                  <a:pt x="19303" y="51054"/>
                </a:lnTo>
                <a:lnTo>
                  <a:pt x="18366" y="117729"/>
                </a:lnTo>
                <a:lnTo>
                  <a:pt x="18328" y="124460"/>
                </a:lnTo>
                <a:lnTo>
                  <a:pt x="36290" y="162210"/>
                </a:lnTo>
                <a:lnTo>
                  <a:pt x="50926" y="164973"/>
                </a:lnTo>
                <a:lnTo>
                  <a:pt x="56768" y="164973"/>
                </a:lnTo>
                <a:lnTo>
                  <a:pt x="84665" y="149352"/>
                </a:lnTo>
                <a:lnTo>
                  <a:pt x="61087" y="149352"/>
                </a:lnTo>
                <a:lnTo>
                  <a:pt x="57276" y="149225"/>
                </a:lnTo>
                <a:lnTo>
                  <a:pt x="54228" y="148590"/>
                </a:lnTo>
                <a:lnTo>
                  <a:pt x="51815" y="147319"/>
                </a:lnTo>
                <a:lnTo>
                  <a:pt x="49402" y="146177"/>
                </a:lnTo>
                <a:lnTo>
                  <a:pt x="40893" y="109347"/>
                </a:lnTo>
                <a:lnTo>
                  <a:pt x="41655" y="51308"/>
                </a:lnTo>
                <a:lnTo>
                  <a:pt x="83705" y="51308"/>
                </a:lnTo>
                <a:lnTo>
                  <a:pt x="83946" y="38862"/>
                </a:lnTo>
                <a:lnTo>
                  <a:pt x="41909" y="38227"/>
                </a:lnTo>
                <a:lnTo>
                  <a:pt x="42290" y="6096"/>
                </a:lnTo>
                <a:lnTo>
                  <a:pt x="23749" y="5842"/>
                </a:lnTo>
                <a:close/>
              </a:path>
              <a:path w="5325109" h="292100">
                <a:moveTo>
                  <a:pt x="80009" y="141224"/>
                </a:moveTo>
                <a:lnTo>
                  <a:pt x="76962" y="143891"/>
                </a:lnTo>
                <a:lnTo>
                  <a:pt x="74040" y="145923"/>
                </a:lnTo>
                <a:lnTo>
                  <a:pt x="67944" y="148717"/>
                </a:lnTo>
                <a:lnTo>
                  <a:pt x="64642" y="149352"/>
                </a:lnTo>
                <a:lnTo>
                  <a:pt x="84665" y="149352"/>
                </a:lnTo>
                <a:lnTo>
                  <a:pt x="85725" y="148336"/>
                </a:lnTo>
                <a:lnTo>
                  <a:pt x="80009" y="141224"/>
                </a:lnTo>
                <a:close/>
              </a:path>
              <a:path w="5325109" h="292100">
                <a:moveTo>
                  <a:pt x="83705" y="51308"/>
                </a:moveTo>
                <a:lnTo>
                  <a:pt x="41655" y="51308"/>
                </a:lnTo>
                <a:lnTo>
                  <a:pt x="83692" y="51943"/>
                </a:lnTo>
                <a:lnTo>
                  <a:pt x="83705" y="51308"/>
                </a:lnTo>
                <a:close/>
              </a:path>
              <a:path w="5325109" h="292100">
                <a:moveTo>
                  <a:pt x="152273" y="37592"/>
                </a:moveTo>
                <a:lnTo>
                  <a:pt x="110934" y="54800"/>
                </a:lnTo>
                <a:lnTo>
                  <a:pt x="95468" y="92571"/>
                </a:lnTo>
                <a:lnTo>
                  <a:pt x="94868" y="101981"/>
                </a:lnTo>
                <a:lnTo>
                  <a:pt x="95537" y="116744"/>
                </a:lnTo>
                <a:lnTo>
                  <a:pt x="115472" y="156777"/>
                </a:lnTo>
                <a:lnTo>
                  <a:pt x="154812" y="166369"/>
                </a:lnTo>
                <a:lnTo>
                  <a:pt x="161036" y="165481"/>
                </a:lnTo>
                <a:lnTo>
                  <a:pt x="189219" y="150749"/>
                </a:lnTo>
                <a:lnTo>
                  <a:pt x="160274" y="150749"/>
                </a:lnTo>
                <a:lnTo>
                  <a:pt x="144779" y="150494"/>
                </a:lnTo>
                <a:lnTo>
                  <a:pt x="119284" y="116062"/>
                </a:lnTo>
                <a:lnTo>
                  <a:pt x="118617" y="99568"/>
                </a:lnTo>
                <a:lnTo>
                  <a:pt x="200624" y="99568"/>
                </a:lnTo>
                <a:lnTo>
                  <a:pt x="200398" y="92279"/>
                </a:lnTo>
                <a:lnTo>
                  <a:pt x="200182" y="89535"/>
                </a:lnTo>
                <a:lnTo>
                  <a:pt x="176275" y="89535"/>
                </a:lnTo>
                <a:lnTo>
                  <a:pt x="119379" y="88773"/>
                </a:lnTo>
                <a:lnTo>
                  <a:pt x="134746" y="51181"/>
                </a:lnTo>
                <a:lnTo>
                  <a:pt x="141986" y="47625"/>
                </a:lnTo>
                <a:lnTo>
                  <a:pt x="184236" y="47625"/>
                </a:lnTo>
                <a:lnTo>
                  <a:pt x="180720" y="44831"/>
                </a:lnTo>
                <a:lnTo>
                  <a:pt x="174625" y="42037"/>
                </a:lnTo>
                <a:lnTo>
                  <a:pt x="168528" y="39116"/>
                </a:lnTo>
                <a:lnTo>
                  <a:pt x="161036" y="37718"/>
                </a:lnTo>
                <a:lnTo>
                  <a:pt x="152273" y="37592"/>
                </a:lnTo>
                <a:close/>
              </a:path>
              <a:path w="5325109" h="292100">
                <a:moveTo>
                  <a:pt x="189611" y="134112"/>
                </a:moveTo>
                <a:lnTo>
                  <a:pt x="160274" y="150749"/>
                </a:lnTo>
                <a:lnTo>
                  <a:pt x="189219" y="150749"/>
                </a:lnTo>
                <a:lnTo>
                  <a:pt x="191896" y="148462"/>
                </a:lnTo>
                <a:lnTo>
                  <a:pt x="197484" y="142748"/>
                </a:lnTo>
                <a:lnTo>
                  <a:pt x="189611" y="134112"/>
                </a:lnTo>
                <a:close/>
              </a:path>
              <a:path w="5325109" h="292100">
                <a:moveTo>
                  <a:pt x="200624" y="99568"/>
                </a:moveTo>
                <a:lnTo>
                  <a:pt x="118617" y="99568"/>
                </a:lnTo>
                <a:lnTo>
                  <a:pt x="200659" y="100711"/>
                </a:lnTo>
                <a:lnTo>
                  <a:pt x="200624" y="99568"/>
                </a:lnTo>
                <a:close/>
              </a:path>
              <a:path w="5325109" h="292100">
                <a:moveTo>
                  <a:pt x="184236" y="47625"/>
                </a:moveTo>
                <a:lnTo>
                  <a:pt x="141986" y="47625"/>
                </a:lnTo>
                <a:lnTo>
                  <a:pt x="156717" y="47879"/>
                </a:lnTo>
                <a:lnTo>
                  <a:pt x="161543" y="49530"/>
                </a:lnTo>
                <a:lnTo>
                  <a:pt x="168782" y="56006"/>
                </a:lnTo>
                <a:lnTo>
                  <a:pt x="171450" y="60579"/>
                </a:lnTo>
                <a:lnTo>
                  <a:pt x="173100" y="66548"/>
                </a:lnTo>
                <a:lnTo>
                  <a:pt x="174878" y="72517"/>
                </a:lnTo>
                <a:lnTo>
                  <a:pt x="175894" y="80137"/>
                </a:lnTo>
                <a:lnTo>
                  <a:pt x="176275" y="89535"/>
                </a:lnTo>
                <a:lnTo>
                  <a:pt x="200182" y="89535"/>
                </a:lnTo>
                <a:lnTo>
                  <a:pt x="189229" y="53593"/>
                </a:lnTo>
                <a:lnTo>
                  <a:pt x="185674" y="48768"/>
                </a:lnTo>
                <a:lnTo>
                  <a:pt x="184236" y="47625"/>
                </a:lnTo>
                <a:close/>
              </a:path>
              <a:path w="5325109" h="292100">
                <a:moveTo>
                  <a:pt x="252983" y="40005"/>
                </a:moveTo>
                <a:lnTo>
                  <a:pt x="222503" y="40893"/>
                </a:lnTo>
                <a:lnTo>
                  <a:pt x="222503" y="47625"/>
                </a:lnTo>
                <a:lnTo>
                  <a:pt x="226313" y="48387"/>
                </a:lnTo>
                <a:lnTo>
                  <a:pt x="229362" y="49275"/>
                </a:lnTo>
                <a:lnTo>
                  <a:pt x="237944" y="79883"/>
                </a:lnTo>
                <a:lnTo>
                  <a:pt x="237108" y="133223"/>
                </a:lnTo>
                <a:lnTo>
                  <a:pt x="237108" y="139319"/>
                </a:lnTo>
                <a:lnTo>
                  <a:pt x="222884" y="158877"/>
                </a:lnTo>
                <a:lnTo>
                  <a:pt x="222757" y="165227"/>
                </a:lnTo>
                <a:lnTo>
                  <a:pt x="275208" y="165988"/>
                </a:lnTo>
                <a:lnTo>
                  <a:pt x="275336" y="159638"/>
                </a:lnTo>
                <a:lnTo>
                  <a:pt x="270890" y="158750"/>
                </a:lnTo>
                <a:lnTo>
                  <a:pt x="267588" y="157606"/>
                </a:lnTo>
                <a:lnTo>
                  <a:pt x="259461" y="141097"/>
                </a:lnTo>
                <a:lnTo>
                  <a:pt x="259587" y="133223"/>
                </a:lnTo>
                <a:lnTo>
                  <a:pt x="260223" y="87630"/>
                </a:lnTo>
                <a:lnTo>
                  <a:pt x="260223" y="83438"/>
                </a:lnTo>
                <a:lnTo>
                  <a:pt x="260857" y="79883"/>
                </a:lnTo>
                <a:lnTo>
                  <a:pt x="263143" y="73787"/>
                </a:lnTo>
                <a:lnTo>
                  <a:pt x="265175" y="70612"/>
                </a:lnTo>
                <a:lnTo>
                  <a:pt x="268096" y="67183"/>
                </a:lnTo>
                <a:lnTo>
                  <a:pt x="270890" y="63754"/>
                </a:lnTo>
                <a:lnTo>
                  <a:pt x="271471" y="63246"/>
                </a:lnTo>
                <a:lnTo>
                  <a:pt x="261112" y="63246"/>
                </a:lnTo>
                <a:lnTo>
                  <a:pt x="259206" y="62865"/>
                </a:lnTo>
                <a:lnTo>
                  <a:pt x="260984" y="40131"/>
                </a:lnTo>
                <a:lnTo>
                  <a:pt x="252983" y="40005"/>
                </a:lnTo>
                <a:close/>
              </a:path>
              <a:path w="5325109" h="292100">
                <a:moveTo>
                  <a:pt x="317423" y="56642"/>
                </a:moveTo>
                <a:lnTo>
                  <a:pt x="283337" y="56642"/>
                </a:lnTo>
                <a:lnTo>
                  <a:pt x="286384" y="56768"/>
                </a:lnTo>
                <a:lnTo>
                  <a:pt x="290449" y="56768"/>
                </a:lnTo>
                <a:lnTo>
                  <a:pt x="293750" y="57912"/>
                </a:lnTo>
                <a:lnTo>
                  <a:pt x="298323" y="62230"/>
                </a:lnTo>
                <a:lnTo>
                  <a:pt x="300481" y="65659"/>
                </a:lnTo>
                <a:lnTo>
                  <a:pt x="302513" y="70358"/>
                </a:lnTo>
                <a:lnTo>
                  <a:pt x="317245" y="70612"/>
                </a:lnTo>
                <a:lnTo>
                  <a:pt x="317423" y="56642"/>
                </a:lnTo>
                <a:close/>
              </a:path>
              <a:path w="5325109" h="292100">
                <a:moveTo>
                  <a:pt x="297941" y="39497"/>
                </a:moveTo>
                <a:lnTo>
                  <a:pt x="261112" y="63246"/>
                </a:lnTo>
                <a:lnTo>
                  <a:pt x="271471" y="63246"/>
                </a:lnTo>
                <a:lnTo>
                  <a:pt x="273938" y="61087"/>
                </a:lnTo>
                <a:lnTo>
                  <a:pt x="277113" y="59309"/>
                </a:lnTo>
                <a:lnTo>
                  <a:pt x="280162" y="57531"/>
                </a:lnTo>
                <a:lnTo>
                  <a:pt x="283337" y="56642"/>
                </a:lnTo>
                <a:lnTo>
                  <a:pt x="317423" y="56642"/>
                </a:lnTo>
                <a:lnTo>
                  <a:pt x="317626" y="40640"/>
                </a:lnTo>
                <a:lnTo>
                  <a:pt x="313563" y="40005"/>
                </a:lnTo>
                <a:lnTo>
                  <a:pt x="308990" y="39750"/>
                </a:lnTo>
                <a:lnTo>
                  <a:pt x="297941" y="39497"/>
                </a:lnTo>
                <a:close/>
              </a:path>
              <a:path w="5325109" h="292100">
                <a:moveTo>
                  <a:pt x="514110" y="57658"/>
                </a:moveTo>
                <a:lnTo>
                  <a:pt x="470662" y="57658"/>
                </a:lnTo>
                <a:lnTo>
                  <a:pt x="474090" y="57785"/>
                </a:lnTo>
                <a:lnTo>
                  <a:pt x="477392" y="57785"/>
                </a:lnTo>
                <a:lnTo>
                  <a:pt x="480059" y="58166"/>
                </a:lnTo>
                <a:lnTo>
                  <a:pt x="495680" y="84581"/>
                </a:lnTo>
                <a:lnTo>
                  <a:pt x="495971" y="88265"/>
                </a:lnTo>
                <a:lnTo>
                  <a:pt x="496062" y="102869"/>
                </a:lnTo>
                <a:lnTo>
                  <a:pt x="495587" y="134747"/>
                </a:lnTo>
                <a:lnTo>
                  <a:pt x="495510" y="143383"/>
                </a:lnTo>
                <a:lnTo>
                  <a:pt x="488314" y="159766"/>
                </a:lnTo>
                <a:lnTo>
                  <a:pt x="486917" y="160528"/>
                </a:lnTo>
                <a:lnTo>
                  <a:pt x="484377" y="161417"/>
                </a:lnTo>
                <a:lnTo>
                  <a:pt x="481075" y="162433"/>
                </a:lnTo>
                <a:lnTo>
                  <a:pt x="480949" y="168783"/>
                </a:lnTo>
                <a:lnTo>
                  <a:pt x="532129" y="169544"/>
                </a:lnTo>
                <a:lnTo>
                  <a:pt x="532256" y="163194"/>
                </a:lnTo>
                <a:lnTo>
                  <a:pt x="528319" y="162052"/>
                </a:lnTo>
                <a:lnTo>
                  <a:pt x="525526" y="161036"/>
                </a:lnTo>
                <a:lnTo>
                  <a:pt x="518004" y="146938"/>
                </a:lnTo>
                <a:lnTo>
                  <a:pt x="518059" y="134747"/>
                </a:lnTo>
                <a:lnTo>
                  <a:pt x="518718" y="84581"/>
                </a:lnTo>
                <a:lnTo>
                  <a:pt x="518726" y="77978"/>
                </a:lnTo>
                <a:lnTo>
                  <a:pt x="518194" y="72009"/>
                </a:lnTo>
                <a:lnTo>
                  <a:pt x="518069" y="71247"/>
                </a:lnTo>
                <a:lnTo>
                  <a:pt x="515619" y="60960"/>
                </a:lnTo>
                <a:lnTo>
                  <a:pt x="514110" y="57658"/>
                </a:lnTo>
                <a:close/>
              </a:path>
              <a:path w="5325109" h="292100">
                <a:moveTo>
                  <a:pt x="440394" y="56642"/>
                </a:moveTo>
                <a:lnTo>
                  <a:pt x="396239" y="56642"/>
                </a:lnTo>
                <a:lnTo>
                  <a:pt x="399795" y="56768"/>
                </a:lnTo>
                <a:lnTo>
                  <a:pt x="402336" y="56768"/>
                </a:lnTo>
                <a:lnTo>
                  <a:pt x="404621" y="57023"/>
                </a:lnTo>
                <a:lnTo>
                  <a:pt x="406526" y="57531"/>
                </a:lnTo>
                <a:lnTo>
                  <a:pt x="408558" y="58038"/>
                </a:lnTo>
                <a:lnTo>
                  <a:pt x="410337" y="58800"/>
                </a:lnTo>
                <a:lnTo>
                  <a:pt x="411733" y="59817"/>
                </a:lnTo>
                <a:lnTo>
                  <a:pt x="413257" y="60706"/>
                </a:lnTo>
                <a:lnTo>
                  <a:pt x="414654" y="62103"/>
                </a:lnTo>
                <a:lnTo>
                  <a:pt x="416051" y="64008"/>
                </a:lnTo>
                <a:lnTo>
                  <a:pt x="417449" y="65786"/>
                </a:lnTo>
                <a:lnTo>
                  <a:pt x="418591" y="68199"/>
                </a:lnTo>
                <a:lnTo>
                  <a:pt x="419712" y="72009"/>
                </a:lnTo>
                <a:lnTo>
                  <a:pt x="420369" y="74168"/>
                </a:lnTo>
                <a:lnTo>
                  <a:pt x="420984" y="77978"/>
                </a:lnTo>
                <a:lnTo>
                  <a:pt x="421319" y="83693"/>
                </a:lnTo>
                <a:lnTo>
                  <a:pt x="421639" y="87756"/>
                </a:lnTo>
                <a:lnTo>
                  <a:pt x="421751" y="102869"/>
                </a:lnTo>
                <a:lnTo>
                  <a:pt x="421088" y="142367"/>
                </a:lnTo>
                <a:lnTo>
                  <a:pt x="406653" y="161417"/>
                </a:lnTo>
                <a:lnTo>
                  <a:pt x="406653" y="167767"/>
                </a:lnTo>
                <a:lnTo>
                  <a:pt x="457707" y="168529"/>
                </a:lnTo>
                <a:lnTo>
                  <a:pt x="457834" y="162179"/>
                </a:lnTo>
                <a:lnTo>
                  <a:pt x="454025" y="161036"/>
                </a:lnTo>
                <a:lnTo>
                  <a:pt x="451230" y="160019"/>
                </a:lnTo>
                <a:lnTo>
                  <a:pt x="443540" y="143383"/>
                </a:lnTo>
                <a:lnTo>
                  <a:pt x="443624" y="134747"/>
                </a:lnTo>
                <a:lnTo>
                  <a:pt x="444260" y="87756"/>
                </a:lnTo>
                <a:lnTo>
                  <a:pt x="455101" y="66040"/>
                </a:lnTo>
                <a:lnTo>
                  <a:pt x="442975" y="66040"/>
                </a:lnTo>
                <a:lnTo>
                  <a:pt x="441070" y="57785"/>
                </a:lnTo>
                <a:lnTo>
                  <a:pt x="440394" y="56642"/>
                </a:lnTo>
                <a:close/>
              </a:path>
              <a:path w="5325109" h="292100">
                <a:moveTo>
                  <a:pt x="362712" y="41529"/>
                </a:moveTo>
                <a:lnTo>
                  <a:pt x="332231" y="42291"/>
                </a:lnTo>
                <a:lnTo>
                  <a:pt x="332231" y="49149"/>
                </a:lnTo>
                <a:lnTo>
                  <a:pt x="336041" y="49911"/>
                </a:lnTo>
                <a:lnTo>
                  <a:pt x="339089" y="50800"/>
                </a:lnTo>
                <a:lnTo>
                  <a:pt x="347698" y="79756"/>
                </a:lnTo>
                <a:lnTo>
                  <a:pt x="346837" y="134747"/>
                </a:lnTo>
                <a:lnTo>
                  <a:pt x="346749" y="141859"/>
                </a:lnTo>
                <a:lnTo>
                  <a:pt x="332613" y="160400"/>
                </a:lnTo>
                <a:lnTo>
                  <a:pt x="332486" y="166750"/>
                </a:lnTo>
                <a:lnTo>
                  <a:pt x="383539" y="167512"/>
                </a:lnTo>
                <a:lnTo>
                  <a:pt x="383666" y="161036"/>
                </a:lnTo>
                <a:lnTo>
                  <a:pt x="380491" y="160147"/>
                </a:lnTo>
                <a:lnTo>
                  <a:pt x="378078" y="159258"/>
                </a:lnTo>
                <a:lnTo>
                  <a:pt x="370713" y="152146"/>
                </a:lnTo>
                <a:lnTo>
                  <a:pt x="370077" y="150749"/>
                </a:lnTo>
                <a:lnTo>
                  <a:pt x="369786" y="149098"/>
                </a:lnTo>
                <a:lnTo>
                  <a:pt x="369665" y="147955"/>
                </a:lnTo>
                <a:lnTo>
                  <a:pt x="369569" y="146050"/>
                </a:lnTo>
                <a:lnTo>
                  <a:pt x="369315" y="143383"/>
                </a:lnTo>
                <a:lnTo>
                  <a:pt x="369315" y="134747"/>
                </a:lnTo>
                <a:lnTo>
                  <a:pt x="369843" y="94106"/>
                </a:lnTo>
                <a:lnTo>
                  <a:pt x="369950" y="82042"/>
                </a:lnTo>
                <a:lnTo>
                  <a:pt x="370839" y="78486"/>
                </a:lnTo>
                <a:lnTo>
                  <a:pt x="372617" y="75184"/>
                </a:lnTo>
                <a:lnTo>
                  <a:pt x="374268" y="72009"/>
                </a:lnTo>
                <a:lnTo>
                  <a:pt x="376808" y="68834"/>
                </a:lnTo>
                <a:lnTo>
                  <a:pt x="380111" y="65786"/>
                </a:lnTo>
                <a:lnTo>
                  <a:pt x="382838" y="63373"/>
                </a:lnTo>
                <a:lnTo>
                  <a:pt x="370839" y="63373"/>
                </a:lnTo>
                <a:lnTo>
                  <a:pt x="368934" y="62865"/>
                </a:lnTo>
                <a:lnTo>
                  <a:pt x="370713" y="41656"/>
                </a:lnTo>
                <a:lnTo>
                  <a:pt x="362712" y="41529"/>
                </a:lnTo>
                <a:close/>
              </a:path>
              <a:path w="5325109" h="292100">
                <a:moveTo>
                  <a:pt x="480313" y="42163"/>
                </a:moveTo>
                <a:lnTo>
                  <a:pt x="442975" y="66040"/>
                </a:lnTo>
                <a:lnTo>
                  <a:pt x="455101" y="66040"/>
                </a:lnTo>
                <a:lnTo>
                  <a:pt x="458088" y="63373"/>
                </a:lnTo>
                <a:lnTo>
                  <a:pt x="461390" y="61087"/>
                </a:lnTo>
                <a:lnTo>
                  <a:pt x="464438" y="59690"/>
                </a:lnTo>
                <a:lnTo>
                  <a:pt x="467487" y="58419"/>
                </a:lnTo>
                <a:lnTo>
                  <a:pt x="470662" y="57658"/>
                </a:lnTo>
                <a:lnTo>
                  <a:pt x="514110" y="57658"/>
                </a:lnTo>
                <a:lnTo>
                  <a:pt x="513588" y="56515"/>
                </a:lnTo>
                <a:lnTo>
                  <a:pt x="510689" y="52831"/>
                </a:lnTo>
                <a:lnTo>
                  <a:pt x="507873" y="49403"/>
                </a:lnTo>
                <a:lnTo>
                  <a:pt x="504316" y="46736"/>
                </a:lnTo>
                <a:lnTo>
                  <a:pt x="500125" y="45085"/>
                </a:lnTo>
                <a:lnTo>
                  <a:pt x="495934" y="43306"/>
                </a:lnTo>
                <a:lnTo>
                  <a:pt x="490981" y="42418"/>
                </a:lnTo>
                <a:lnTo>
                  <a:pt x="480313" y="42163"/>
                </a:lnTo>
                <a:close/>
              </a:path>
              <a:path w="5325109" h="292100">
                <a:moveTo>
                  <a:pt x="410844" y="41275"/>
                </a:moveTo>
                <a:lnTo>
                  <a:pt x="407924" y="41275"/>
                </a:lnTo>
                <a:lnTo>
                  <a:pt x="405129" y="41529"/>
                </a:lnTo>
                <a:lnTo>
                  <a:pt x="402463" y="42163"/>
                </a:lnTo>
                <a:lnTo>
                  <a:pt x="399668" y="42799"/>
                </a:lnTo>
                <a:lnTo>
                  <a:pt x="383793" y="51816"/>
                </a:lnTo>
                <a:lnTo>
                  <a:pt x="380364" y="54356"/>
                </a:lnTo>
                <a:lnTo>
                  <a:pt x="376046" y="58166"/>
                </a:lnTo>
                <a:lnTo>
                  <a:pt x="370839" y="63373"/>
                </a:lnTo>
                <a:lnTo>
                  <a:pt x="382838" y="63373"/>
                </a:lnTo>
                <a:lnTo>
                  <a:pt x="383413" y="62865"/>
                </a:lnTo>
                <a:lnTo>
                  <a:pt x="386588" y="60579"/>
                </a:lnTo>
                <a:lnTo>
                  <a:pt x="389763" y="59055"/>
                </a:lnTo>
                <a:lnTo>
                  <a:pt x="392938" y="57404"/>
                </a:lnTo>
                <a:lnTo>
                  <a:pt x="396239" y="56642"/>
                </a:lnTo>
                <a:lnTo>
                  <a:pt x="440394" y="56642"/>
                </a:lnTo>
                <a:lnTo>
                  <a:pt x="437388" y="51562"/>
                </a:lnTo>
                <a:lnTo>
                  <a:pt x="431926" y="47498"/>
                </a:lnTo>
                <a:lnTo>
                  <a:pt x="426592" y="43434"/>
                </a:lnTo>
                <a:lnTo>
                  <a:pt x="419480" y="41402"/>
                </a:lnTo>
                <a:lnTo>
                  <a:pt x="410844" y="41275"/>
                </a:lnTo>
                <a:close/>
              </a:path>
              <a:path w="5325109" h="292100">
                <a:moveTo>
                  <a:pt x="706246" y="56261"/>
                </a:moveTo>
                <a:lnTo>
                  <a:pt x="657859" y="56261"/>
                </a:lnTo>
                <a:lnTo>
                  <a:pt x="670940" y="56515"/>
                </a:lnTo>
                <a:lnTo>
                  <a:pt x="675893" y="57785"/>
                </a:lnTo>
                <a:lnTo>
                  <a:pt x="679576" y="60198"/>
                </a:lnTo>
                <a:lnTo>
                  <a:pt x="683259" y="62737"/>
                </a:lnTo>
                <a:lnTo>
                  <a:pt x="685926" y="66548"/>
                </a:lnTo>
                <a:lnTo>
                  <a:pt x="687577" y="71755"/>
                </a:lnTo>
                <a:lnTo>
                  <a:pt x="689355" y="77088"/>
                </a:lnTo>
                <a:lnTo>
                  <a:pt x="690117" y="84200"/>
                </a:lnTo>
                <a:lnTo>
                  <a:pt x="689863" y="101600"/>
                </a:lnTo>
                <a:lnTo>
                  <a:pt x="672173" y="102794"/>
                </a:lnTo>
                <a:lnTo>
                  <a:pt x="656828" y="105060"/>
                </a:lnTo>
                <a:lnTo>
                  <a:pt x="618918" y="125206"/>
                </a:lnTo>
                <a:lnTo>
                  <a:pt x="613948" y="148209"/>
                </a:lnTo>
                <a:lnTo>
                  <a:pt x="615188" y="153416"/>
                </a:lnTo>
                <a:lnTo>
                  <a:pt x="618198" y="158750"/>
                </a:lnTo>
                <a:lnTo>
                  <a:pt x="620394" y="162813"/>
                </a:lnTo>
                <a:lnTo>
                  <a:pt x="654050" y="173355"/>
                </a:lnTo>
                <a:lnTo>
                  <a:pt x="661162" y="171831"/>
                </a:lnTo>
                <a:lnTo>
                  <a:pt x="667892" y="168656"/>
                </a:lnTo>
                <a:lnTo>
                  <a:pt x="673048" y="165862"/>
                </a:lnTo>
                <a:lnTo>
                  <a:pt x="678243" y="162306"/>
                </a:lnTo>
                <a:lnTo>
                  <a:pt x="682594" y="158750"/>
                </a:lnTo>
                <a:lnTo>
                  <a:pt x="663575" y="158750"/>
                </a:lnTo>
                <a:lnTo>
                  <a:pt x="657605" y="158623"/>
                </a:lnTo>
                <a:lnTo>
                  <a:pt x="653541" y="158623"/>
                </a:lnTo>
                <a:lnTo>
                  <a:pt x="649858" y="157987"/>
                </a:lnTo>
                <a:lnTo>
                  <a:pt x="646811" y="156844"/>
                </a:lnTo>
                <a:lnTo>
                  <a:pt x="643889" y="155702"/>
                </a:lnTo>
                <a:lnTo>
                  <a:pt x="641350" y="153669"/>
                </a:lnTo>
                <a:lnTo>
                  <a:pt x="639444" y="150875"/>
                </a:lnTo>
                <a:lnTo>
                  <a:pt x="637413" y="147955"/>
                </a:lnTo>
                <a:lnTo>
                  <a:pt x="636524" y="144018"/>
                </a:lnTo>
                <a:lnTo>
                  <a:pt x="636651" y="129921"/>
                </a:lnTo>
                <a:lnTo>
                  <a:pt x="641223" y="123190"/>
                </a:lnTo>
                <a:lnTo>
                  <a:pt x="689737" y="112268"/>
                </a:lnTo>
                <a:lnTo>
                  <a:pt x="711996" y="112268"/>
                </a:lnTo>
                <a:lnTo>
                  <a:pt x="712342" y="87503"/>
                </a:lnTo>
                <a:lnTo>
                  <a:pt x="712198" y="79478"/>
                </a:lnTo>
                <a:lnTo>
                  <a:pt x="711565" y="72548"/>
                </a:lnTo>
                <a:lnTo>
                  <a:pt x="710432" y="66714"/>
                </a:lnTo>
                <a:lnTo>
                  <a:pt x="708787" y="61975"/>
                </a:lnTo>
                <a:lnTo>
                  <a:pt x="706246" y="56261"/>
                </a:lnTo>
                <a:close/>
              </a:path>
              <a:path w="5325109" h="292100">
                <a:moveTo>
                  <a:pt x="712060" y="152527"/>
                </a:moveTo>
                <a:lnTo>
                  <a:pt x="689355" y="152527"/>
                </a:lnTo>
                <a:lnTo>
                  <a:pt x="691388" y="153162"/>
                </a:lnTo>
                <a:lnTo>
                  <a:pt x="690371" y="171704"/>
                </a:lnTo>
                <a:lnTo>
                  <a:pt x="726058" y="172212"/>
                </a:lnTo>
                <a:lnTo>
                  <a:pt x="726186" y="165862"/>
                </a:lnTo>
                <a:lnTo>
                  <a:pt x="722376" y="164719"/>
                </a:lnTo>
                <a:lnTo>
                  <a:pt x="719581" y="163703"/>
                </a:lnTo>
                <a:lnTo>
                  <a:pt x="717930" y="162687"/>
                </a:lnTo>
                <a:lnTo>
                  <a:pt x="716279" y="161798"/>
                </a:lnTo>
                <a:lnTo>
                  <a:pt x="715009" y="160528"/>
                </a:lnTo>
                <a:lnTo>
                  <a:pt x="714120" y="159258"/>
                </a:lnTo>
                <a:lnTo>
                  <a:pt x="713349" y="157833"/>
                </a:lnTo>
                <a:lnTo>
                  <a:pt x="712724" y="156083"/>
                </a:lnTo>
                <a:lnTo>
                  <a:pt x="712342" y="153797"/>
                </a:lnTo>
                <a:lnTo>
                  <a:pt x="712060" y="152527"/>
                </a:lnTo>
                <a:close/>
              </a:path>
              <a:path w="5325109" h="292100">
                <a:moveTo>
                  <a:pt x="711996" y="112268"/>
                </a:moveTo>
                <a:lnTo>
                  <a:pt x="689737" y="112268"/>
                </a:lnTo>
                <a:lnTo>
                  <a:pt x="689482" y="130683"/>
                </a:lnTo>
                <a:lnTo>
                  <a:pt x="689355" y="135000"/>
                </a:lnTo>
                <a:lnTo>
                  <a:pt x="687958" y="139446"/>
                </a:lnTo>
                <a:lnTo>
                  <a:pt x="685164" y="143763"/>
                </a:lnTo>
                <a:lnTo>
                  <a:pt x="682498" y="148209"/>
                </a:lnTo>
                <a:lnTo>
                  <a:pt x="678688" y="151765"/>
                </a:lnTo>
                <a:lnTo>
                  <a:pt x="673734" y="154559"/>
                </a:lnTo>
                <a:lnTo>
                  <a:pt x="668908" y="157353"/>
                </a:lnTo>
                <a:lnTo>
                  <a:pt x="663575" y="158750"/>
                </a:lnTo>
                <a:lnTo>
                  <a:pt x="682594" y="158750"/>
                </a:lnTo>
                <a:lnTo>
                  <a:pt x="683716" y="157833"/>
                </a:lnTo>
                <a:lnTo>
                  <a:pt x="689355" y="152527"/>
                </a:lnTo>
                <a:lnTo>
                  <a:pt x="712060" y="152527"/>
                </a:lnTo>
                <a:lnTo>
                  <a:pt x="711891" y="151765"/>
                </a:lnTo>
                <a:lnTo>
                  <a:pt x="711803" y="150875"/>
                </a:lnTo>
                <a:lnTo>
                  <a:pt x="711669" y="148209"/>
                </a:lnTo>
                <a:lnTo>
                  <a:pt x="711748" y="129921"/>
                </a:lnTo>
                <a:lnTo>
                  <a:pt x="711996" y="112268"/>
                </a:lnTo>
                <a:close/>
              </a:path>
              <a:path w="5325109" h="292100">
                <a:moveTo>
                  <a:pt x="670813" y="44704"/>
                </a:moveTo>
                <a:lnTo>
                  <a:pt x="665226" y="45212"/>
                </a:lnTo>
                <a:lnTo>
                  <a:pt x="659638" y="46355"/>
                </a:lnTo>
                <a:lnTo>
                  <a:pt x="654050" y="47371"/>
                </a:lnTo>
                <a:lnTo>
                  <a:pt x="621664" y="77088"/>
                </a:lnTo>
                <a:lnTo>
                  <a:pt x="638682" y="77343"/>
                </a:lnTo>
                <a:lnTo>
                  <a:pt x="640968" y="70231"/>
                </a:lnTo>
                <a:lnTo>
                  <a:pt x="644143" y="65024"/>
                </a:lnTo>
                <a:lnTo>
                  <a:pt x="648207" y="61468"/>
                </a:lnTo>
                <a:lnTo>
                  <a:pt x="652399" y="58038"/>
                </a:lnTo>
                <a:lnTo>
                  <a:pt x="657859" y="56261"/>
                </a:lnTo>
                <a:lnTo>
                  <a:pt x="706246" y="56261"/>
                </a:lnTo>
                <a:lnTo>
                  <a:pt x="702309" y="52069"/>
                </a:lnTo>
                <a:lnTo>
                  <a:pt x="697229" y="49149"/>
                </a:lnTo>
                <a:lnTo>
                  <a:pt x="692023" y="46355"/>
                </a:lnTo>
                <a:lnTo>
                  <a:pt x="685164" y="44958"/>
                </a:lnTo>
                <a:lnTo>
                  <a:pt x="670813" y="44704"/>
                </a:lnTo>
                <a:close/>
              </a:path>
              <a:path w="5325109" h="292100">
                <a:moveTo>
                  <a:pt x="806195" y="46609"/>
                </a:moveTo>
                <a:lnTo>
                  <a:pt x="769443" y="58674"/>
                </a:lnTo>
                <a:lnTo>
                  <a:pt x="749284" y="92884"/>
                </a:lnTo>
                <a:lnTo>
                  <a:pt x="747267" y="110998"/>
                </a:lnTo>
                <a:lnTo>
                  <a:pt x="747835" y="125543"/>
                </a:lnTo>
                <a:lnTo>
                  <a:pt x="766708" y="165633"/>
                </a:lnTo>
                <a:lnTo>
                  <a:pt x="801369" y="175387"/>
                </a:lnTo>
                <a:lnTo>
                  <a:pt x="805561" y="175006"/>
                </a:lnTo>
                <a:lnTo>
                  <a:pt x="813053" y="173481"/>
                </a:lnTo>
                <a:lnTo>
                  <a:pt x="816990" y="172212"/>
                </a:lnTo>
                <a:lnTo>
                  <a:pt x="820801" y="170434"/>
                </a:lnTo>
                <a:lnTo>
                  <a:pt x="824738" y="168783"/>
                </a:lnTo>
                <a:lnTo>
                  <a:pt x="828420" y="166624"/>
                </a:lnTo>
                <a:lnTo>
                  <a:pt x="831850" y="163956"/>
                </a:lnTo>
                <a:lnTo>
                  <a:pt x="835278" y="161417"/>
                </a:lnTo>
                <a:lnTo>
                  <a:pt x="837179" y="159638"/>
                </a:lnTo>
                <a:lnTo>
                  <a:pt x="803401" y="159638"/>
                </a:lnTo>
                <a:lnTo>
                  <a:pt x="797178" y="159512"/>
                </a:lnTo>
                <a:lnTo>
                  <a:pt x="791971" y="158242"/>
                </a:lnTo>
                <a:lnTo>
                  <a:pt x="787907" y="155702"/>
                </a:lnTo>
                <a:lnTo>
                  <a:pt x="783716" y="153288"/>
                </a:lnTo>
                <a:lnTo>
                  <a:pt x="780414" y="149860"/>
                </a:lnTo>
                <a:lnTo>
                  <a:pt x="778001" y="145415"/>
                </a:lnTo>
                <a:lnTo>
                  <a:pt x="775588" y="141097"/>
                </a:lnTo>
                <a:lnTo>
                  <a:pt x="773811" y="135890"/>
                </a:lnTo>
                <a:lnTo>
                  <a:pt x="772921" y="129667"/>
                </a:lnTo>
                <a:lnTo>
                  <a:pt x="771905" y="123571"/>
                </a:lnTo>
                <a:lnTo>
                  <a:pt x="771525" y="116840"/>
                </a:lnTo>
                <a:lnTo>
                  <a:pt x="771651" y="109474"/>
                </a:lnTo>
                <a:lnTo>
                  <a:pt x="772007" y="101139"/>
                </a:lnTo>
                <a:lnTo>
                  <a:pt x="787526" y="62484"/>
                </a:lnTo>
                <a:lnTo>
                  <a:pt x="792226" y="58674"/>
                </a:lnTo>
                <a:lnTo>
                  <a:pt x="797687" y="56768"/>
                </a:lnTo>
                <a:lnTo>
                  <a:pt x="843979" y="56768"/>
                </a:lnTo>
                <a:lnTo>
                  <a:pt x="844041" y="52324"/>
                </a:lnTo>
                <a:lnTo>
                  <a:pt x="837945" y="50418"/>
                </a:lnTo>
                <a:lnTo>
                  <a:pt x="831976" y="49022"/>
                </a:lnTo>
                <a:lnTo>
                  <a:pt x="819912" y="47243"/>
                </a:lnTo>
                <a:lnTo>
                  <a:pt x="813307" y="46736"/>
                </a:lnTo>
                <a:lnTo>
                  <a:pt x="806195" y="46609"/>
                </a:lnTo>
                <a:close/>
              </a:path>
              <a:path w="5325109" h="292100">
                <a:moveTo>
                  <a:pt x="836421" y="144144"/>
                </a:moveTo>
                <a:lnTo>
                  <a:pt x="830706" y="149987"/>
                </a:lnTo>
                <a:lnTo>
                  <a:pt x="825373" y="154050"/>
                </a:lnTo>
                <a:lnTo>
                  <a:pt x="814958" y="158623"/>
                </a:lnTo>
                <a:lnTo>
                  <a:pt x="809370" y="159638"/>
                </a:lnTo>
                <a:lnTo>
                  <a:pt x="837179" y="159638"/>
                </a:lnTo>
                <a:lnTo>
                  <a:pt x="839215" y="157734"/>
                </a:lnTo>
                <a:lnTo>
                  <a:pt x="843661" y="152908"/>
                </a:lnTo>
                <a:lnTo>
                  <a:pt x="836421" y="144144"/>
                </a:lnTo>
                <a:close/>
              </a:path>
              <a:path w="5325109" h="292100">
                <a:moveTo>
                  <a:pt x="843979" y="56768"/>
                </a:moveTo>
                <a:lnTo>
                  <a:pt x="797687" y="56768"/>
                </a:lnTo>
                <a:lnTo>
                  <a:pt x="803782" y="56896"/>
                </a:lnTo>
                <a:lnTo>
                  <a:pt x="807974" y="56896"/>
                </a:lnTo>
                <a:lnTo>
                  <a:pt x="811529" y="57658"/>
                </a:lnTo>
                <a:lnTo>
                  <a:pt x="827151" y="79375"/>
                </a:lnTo>
                <a:lnTo>
                  <a:pt x="843661" y="79502"/>
                </a:lnTo>
                <a:lnTo>
                  <a:pt x="843979" y="56768"/>
                </a:lnTo>
                <a:close/>
              </a:path>
              <a:path w="5325109" h="292100">
                <a:moveTo>
                  <a:pt x="880237" y="17653"/>
                </a:moveTo>
                <a:lnTo>
                  <a:pt x="878204" y="31623"/>
                </a:lnTo>
                <a:lnTo>
                  <a:pt x="877188" y="35687"/>
                </a:lnTo>
                <a:lnTo>
                  <a:pt x="876300" y="39750"/>
                </a:lnTo>
                <a:lnTo>
                  <a:pt x="856488" y="56006"/>
                </a:lnTo>
                <a:lnTo>
                  <a:pt x="856361" y="62737"/>
                </a:lnTo>
                <a:lnTo>
                  <a:pt x="875664" y="62992"/>
                </a:lnTo>
                <a:lnTo>
                  <a:pt x="874727" y="129667"/>
                </a:lnTo>
                <a:lnTo>
                  <a:pt x="874690" y="136271"/>
                </a:lnTo>
                <a:lnTo>
                  <a:pt x="892698" y="174117"/>
                </a:lnTo>
                <a:lnTo>
                  <a:pt x="913256" y="176911"/>
                </a:lnTo>
                <a:lnTo>
                  <a:pt x="918971" y="175641"/>
                </a:lnTo>
                <a:lnTo>
                  <a:pt x="924432" y="172974"/>
                </a:lnTo>
                <a:lnTo>
                  <a:pt x="930020" y="170434"/>
                </a:lnTo>
                <a:lnTo>
                  <a:pt x="935989" y="166116"/>
                </a:lnTo>
                <a:lnTo>
                  <a:pt x="941130" y="161290"/>
                </a:lnTo>
                <a:lnTo>
                  <a:pt x="921003" y="161290"/>
                </a:lnTo>
                <a:lnTo>
                  <a:pt x="917575" y="161162"/>
                </a:lnTo>
                <a:lnTo>
                  <a:pt x="913764" y="161162"/>
                </a:lnTo>
                <a:lnTo>
                  <a:pt x="910589" y="160528"/>
                </a:lnTo>
                <a:lnTo>
                  <a:pt x="905763" y="157987"/>
                </a:lnTo>
                <a:lnTo>
                  <a:pt x="903604" y="155956"/>
                </a:lnTo>
                <a:lnTo>
                  <a:pt x="901826" y="153162"/>
                </a:lnTo>
                <a:lnTo>
                  <a:pt x="899921" y="150241"/>
                </a:lnTo>
                <a:lnTo>
                  <a:pt x="898651" y="146304"/>
                </a:lnTo>
                <a:lnTo>
                  <a:pt x="897381" y="136271"/>
                </a:lnTo>
                <a:lnTo>
                  <a:pt x="897342" y="135255"/>
                </a:lnTo>
                <a:lnTo>
                  <a:pt x="897254" y="121158"/>
                </a:lnTo>
                <a:lnTo>
                  <a:pt x="898016" y="63246"/>
                </a:lnTo>
                <a:lnTo>
                  <a:pt x="940187" y="63246"/>
                </a:lnTo>
                <a:lnTo>
                  <a:pt x="940307" y="50673"/>
                </a:lnTo>
                <a:lnTo>
                  <a:pt x="898270" y="50165"/>
                </a:lnTo>
                <a:lnTo>
                  <a:pt x="898651" y="17906"/>
                </a:lnTo>
                <a:lnTo>
                  <a:pt x="880237" y="17653"/>
                </a:lnTo>
                <a:close/>
              </a:path>
              <a:path w="5325109" h="292100">
                <a:moveTo>
                  <a:pt x="936370" y="153162"/>
                </a:moveTo>
                <a:lnTo>
                  <a:pt x="933450" y="155829"/>
                </a:lnTo>
                <a:lnTo>
                  <a:pt x="930401" y="157861"/>
                </a:lnTo>
                <a:lnTo>
                  <a:pt x="927353" y="159131"/>
                </a:lnTo>
                <a:lnTo>
                  <a:pt x="924305" y="160528"/>
                </a:lnTo>
                <a:lnTo>
                  <a:pt x="921003" y="161290"/>
                </a:lnTo>
                <a:lnTo>
                  <a:pt x="941130" y="161290"/>
                </a:lnTo>
                <a:lnTo>
                  <a:pt x="942213" y="160274"/>
                </a:lnTo>
                <a:lnTo>
                  <a:pt x="936370" y="153162"/>
                </a:lnTo>
                <a:close/>
              </a:path>
              <a:path w="5325109" h="292100">
                <a:moveTo>
                  <a:pt x="940187" y="63246"/>
                </a:moveTo>
                <a:lnTo>
                  <a:pt x="898016" y="63246"/>
                </a:lnTo>
                <a:lnTo>
                  <a:pt x="940180" y="63881"/>
                </a:lnTo>
                <a:lnTo>
                  <a:pt x="940187" y="63246"/>
                </a:lnTo>
                <a:close/>
              </a:path>
              <a:path w="5325109" h="292100">
                <a:moveTo>
                  <a:pt x="968248" y="0"/>
                </a:moveTo>
                <a:lnTo>
                  <a:pt x="967993" y="25273"/>
                </a:lnTo>
                <a:lnTo>
                  <a:pt x="991869" y="25654"/>
                </a:lnTo>
                <a:lnTo>
                  <a:pt x="992251" y="381"/>
                </a:lnTo>
                <a:lnTo>
                  <a:pt x="968248" y="0"/>
                </a:lnTo>
                <a:close/>
              </a:path>
              <a:path w="5325109" h="292100">
                <a:moveTo>
                  <a:pt x="990726" y="50165"/>
                </a:moveTo>
                <a:lnTo>
                  <a:pt x="982852" y="50165"/>
                </a:lnTo>
                <a:lnTo>
                  <a:pt x="952500" y="50800"/>
                </a:lnTo>
                <a:lnTo>
                  <a:pt x="952373" y="57785"/>
                </a:lnTo>
                <a:lnTo>
                  <a:pt x="956309" y="58547"/>
                </a:lnTo>
                <a:lnTo>
                  <a:pt x="959230" y="59436"/>
                </a:lnTo>
                <a:lnTo>
                  <a:pt x="967866" y="86613"/>
                </a:lnTo>
                <a:lnTo>
                  <a:pt x="967104" y="143383"/>
                </a:lnTo>
                <a:lnTo>
                  <a:pt x="952626" y="169037"/>
                </a:lnTo>
                <a:lnTo>
                  <a:pt x="952626" y="175387"/>
                </a:lnTo>
                <a:lnTo>
                  <a:pt x="1003680" y="176022"/>
                </a:lnTo>
                <a:lnTo>
                  <a:pt x="1003680" y="169672"/>
                </a:lnTo>
                <a:lnTo>
                  <a:pt x="999363" y="168529"/>
                </a:lnTo>
                <a:lnTo>
                  <a:pt x="996188" y="167131"/>
                </a:lnTo>
                <a:lnTo>
                  <a:pt x="989329" y="150749"/>
                </a:lnTo>
                <a:lnTo>
                  <a:pt x="989456" y="143256"/>
                </a:lnTo>
                <a:lnTo>
                  <a:pt x="990726" y="50165"/>
                </a:lnTo>
                <a:close/>
              </a:path>
              <a:path w="5325109" h="292100">
                <a:moveTo>
                  <a:pt x="1014221" y="51688"/>
                </a:moveTo>
                <a:lnTo>
                  <a:pt x="1014221" y="58038"/>
                </a:lnTo>
                <a:lnTo>
                  <a:pt x="1017396" y="58800"/>
                </a:lnTo>
                <a:lnTo>
                  <a:pt x="1019809" y="59817"/>
                </a:lnTo>
                <a:lnTo>
                  <a:pt x="1065656" y="178181"/>
                </a:lnTo>
                <a:lnTo>
                  <a:pt x="1081024" y="178435"/>
                </a:lnTo>
                <a:lnTo>
                  <a:pt x="1093060" y="152908"/>
                </a:lnTo>
                <a:lnTo>
                  <a:pt x="1078738" y="152908"/>
                </a:lnTo>
                <a:lnTo>
                  <a:pt x="1057020" y="86741"/>
                </a:lnTo>
                <a:lnTo>
                  <a:pt x="1053718" y="68072"/>
                </a:lnTo>
                <a:lnTo>
                  <a:pt x="1054227" y="66167"/>
                </a:lnTo>
                <a:lnTo>
                  <a:pt x="1067307" y="58800"/>
                </a:lnTo>
                <a:lnTo>
                  <a:pt x="1067434" y="52450"/>
                </a:lnTo>
                <a:lnTo>
                  <a:pt x="1014221" y="51688"/>
                </a:lnTo>
                <a:close/>
              </a:path>
              <a:path w="5325109" h="292100">
                <a:moveTo>
                  <a:pt x="1097661" y="52831"/>
                </a:moveTo>
                <a:lnTo>
                  <a:pt x="1097661" y="59309"/>
                </a:lnTo>
                <a:lnTo>
                  <a:pt x="1102867" y="60452"/>
                </a:lnTo>
                <a:lnTo>
                  <a:pt x="1106424" y="61975"/>
                </a:lnTo>
                <a:lnTo>
                  <a:pt x="1108455" y="64135"/>
                </a:lnTo>
                <a:lnTo>
                  <a:pt x="1110233" y="65912"/>
                </a:lnTo>
                <a:lnTo>
                  <a:pt x="1110920" y="68072"/>
                </a:lnTo>
                <a:lnTo>
                  <a:pt x="1078738" y="152908"/>
                </a:lnTo>
                <a:lnTo>
                  <a:pt x="1093060" y="152908"/>
                </a:lnTo>
                <a:lnTo>
                  <a:pt x="1127299" y="80263"/>
                </a:lnTo>
                <a:lnTo>
                  <a:pt x="1128776" y="77088"/>
                </a:lnTo>
                <a:lnTo>
                  <a:pt x="1131062" y="72771"/>
                </a:lnTo>
                <a:lnTo>
                  <a:pt x="1132966" y="69723"/>
                </a:lnTo>
                <a:lnTo>
                  <a:pt x="1134744" y="66675"/>
                </a:lnTo>
                <a:lnTo>
                  <a:pt x="1136650" y="64388"/>
                </a:lnTo>
                <a:lnTo>
                  <a:pt x="1138427" y="62992"/>
                </a:lnTo>
                <a:lnTo>
                  <a:pt x="1140332" y="61594"/>
                </a:lnTo>
                <a:lnTo>
                  <a:pt x="1142873" y="60579"/>
                </a:lnTo>
                <a:lnTo>
                  <a:pt x="1146302" y="59943"/>
                </a:lnTo>
                <a:lnTo>
                  <a:pt x="1146428" y="53593"/>
                </a:lnTo>
                <a:lnTo>
                  <a:pt x="1097661" y="52831"/>
                </a:lnTo>
                <a:close/>
              </a:path>
              <a:path w="5325109" h="292100">
                <a:moveTo>
                  <a:pt x="1172464" y="2921"/>
                </a:moveTo>
                <a:lnTo>
                  <a:pt x="1172082" y="28067"/>
                </a:lnTo>
                <a:lnTo>
                  <a:pt x="1196086" y="28448"/>
                </a:lnTo>
                <a:lnTo>
                  <a:pt x="1196466" y="3175"/>
                </a:lnTo>
                <a:lnTo>
                  <a:pt x="1172464" y="2921"/>
                </a:lnTo>
                <a:close/>
              </a:path>
              <a:path w="5325109" h="292100">
                <a:moveTo>
                  <a:pt x="1187068" y="52959"/>
                </a:moveTo>
                <a:lnTo>
                  <a:pt x="1156715" y="53721"/>
                </a:lnTo>
                <a:lnTo>
                  <a:pt x="1156589" y="60579"/>
                </a:lnTo>
                <a:lnTo>
                  <a:pt x="1160526" y="61341"/>
                </a:lnTo>
                <a:lnTo>
                  <a:pt x="1163446" y="62230"/>
                </a:lnTo>
                <a:lnTo>
                  <a:pt x="1172082" y="79375"/>
                </a:lnTo>
                <a:lnTo>
                  <a:pt x="1172082" y="89408"/>
                </a:lnTo>
                <a:lnTo>
                  <a:pt x="1171320" y="146177"/>
                </a:lnTo>
                <a:lnTo>
                  <a:pt x="1164081" y="169163"/>
                </a:lnTo>
                <a:lnTo>
                  <a:pt x="1162684" y="169925"/>
                </a:lnTo>
                <a:lnTo>
                  <a:pt x="1160271" y="170815"/>
                </a:lnTo>
                <a:lnTo>
                  <a:pt x="1156842" y="171831"/>
                </a:lnTo>
                <a:lnTo>
                  <a:pt x="1156715" y="178181"/>
                </a:lnTo>
                <a:lnTo>
                  <a:pt x="1207769" y="178943"/>
                </a:lnTo>
                <a:lnTo>
                  <a:pt x="1207896" y="172466"/>
                </a:lnTo>
                <a:lnTo>
                  <a:pt x="1203452" y="171323"/>
                </a:lnTo>
                <a:lnTo>
                  <a:pt x="1200277" y="169925"/>
                </a:lnTo>
                <a:lnTo>
                  <a:pt x="1196466" y="166878"/>
                </a:lnTo>
                <a:lnTo>
                  <a:pt x="1195196" y="164592"/>
                </a:lnTo>
                <a:lnTo>
                  <a:pt x="1194562" y="161671"/>
                </a:lnTo>
                <a:lnTo>
                  <a:pt x="1193800" y="158750"/>
                </a:lnTo>
                <a:lnTo>
                  <a:pt x="1193545" y="153669"/>
                </a:lnTo>
                <a:lnTo>
                  <a:pt x="1193673" y="146177"/>
                </a:lnTo>
                <a:lnTo>
                  <a:pt x="1194942" y="53086"/>
                </a:lnTo>
                <a:lnTo>
                  <a:pt x="1187068" y="52959"/>
                </a:lnTo>
                <a:close/>
              </a:path>
              <a:path w="5325109" h="292100">
                <a:moveTo>
                  <a:pt x="1249044" y="22860"/>
                </a:moveTo>
                <a:lnTo>
                  <a:pt x="1247902" y="30734"/>
                </a:lnTo>
                <a:lnTo>
                  <a:pt x="1246886" y="36703"/>
                </a:lnTo>
                <a:lnTo>
                  <a:pt x="1245996" y="40767"/>
                </a:lnTo>
                <a:lnTo>
                  <a:pt x="1245107" y="44958"/>
                </a:lnTo>
                <a:lnTo>
                  <a:pt x="1235837" y="57658"/>
                </a:lnTo>
                <a:lnTo>
                  <a:pt x="1233169" y="59309"/>
                </a:lnTo>
                <a:lnTo>
                  <a:pt x="1229614" y="60579"/>
                </a:lnTo>
                <a:lnTo>
                  <a:pt x="1225295" y="61213"/>
                </a:lnTo>
                <a:lnTo>
                  <a:pt x="1225168" y="67818"/>
                </a:lnTo>
                <a:lnTo>
                  <a:pt x="1244473" y="68072"/>
                </a:lnTo>
                <a:lnTo>
                  <a:pt x="1243535" y="134747"/>
                </a:lnTo>
                <a:lnTo>
                  <a:pt x="1243497" y="141478"/>
                </a:lnTo>
                <a:lnTo>
                  <a:pt x="1261459" y="179212"/>
                </a:lnTo>
                <a:lnTo>
                  <a:pt x="1276095" y="181991"/>
                </a:lnTo>
                <a:lnTo>
                  <a:pt x="1281938" y="181991"/>
                </a:lnTo>
                <a:lnTo>
                  <a:pt x="1309834" y="166369"/>
                </a:lnTo>
                <a:lnTo>
                  <a:pt x="1286382" y="166369"/>
                </a:lnTo>
                <a:lnTo>
                  <a:pt x="1282445" y="166243"/>
                </a:lnTo>
                <a:lnTo>
                  <a:pt x="1266063" y="126365"/>
                </a:lnTo>
                <a:lnTo>
                  <a:pt x="1266825" y="68325"/>
                </a:lnTo>
                <a:lnTo>
                  <a:pt x="1308874" y="68325"/>
                </a:lnTo>
                <a:lnTo>
                  <a:pt x="1309115" y="55753"/>
                </a:lnTo>
                <a:lnTo>
                  <a:pt x="1267078" y="55244"/>
                </a:lnTo>
                <a:lnTo>
                  <a:pt x="1267459" y="23113"/>
                </a:lnTo>
                <a:lnTo>
                  <a:pt x="1249044" y="22860"/>
                </a:lnTo>
                <a:close/>
              </a:path>
              <a:path w="5325109" h="292100">
                <a:moveTo>
                  <a:pt x="1305178" y="158242"/>
                </a:moveTo>
                <a:lnTo>
                  <a:pt x="1302257" y="160909"/>
                </a:lnTo>
                <a:lnTo>
                  <a:pt x="1299209" y="162941"/>
                </a:lnTo>
                <a:lnTo>
                  <a:pt x="1293114" y="165735"/>
                </a:lnTo>
                <a:lnTo>
                  <a:pt x="1289812" y="166369"/>
                </a:lnTo>
                <a:lnTo>
                  <a:pt x="1309834" y="166369"/>
                </a:lnTo>
                <a:lnTo>
                  <a:pt x="1310893" y="165354"/>
                </a:lnTo>
                <a:lnTo>
                  <a:pt x="1305178" y="158242"/>
                </a:lnTo>
                <a:close/>
              </a:path>
              <a:path w="5325109" h="292100">
                <a:moveTo>
                  <a:pt x="1308874" y="68325"/>
                </a:moveTo>
                <a:lnTo>
                  <a:pt x="1266825" y="68325"/>
                </a:lnTo>
                <a:lnTo>
                  <a:pt x="1308862" y="68961"/>
                </a:lnTo>
                <a:lnTo>
                  <a:pt x="1308874" y="68325"/>
                </a:lnTo>
                <a:close/>
              </a:path>
              <a:path w="5325109" h="292100">
                <a:moveTo>
                  <a:pt x="1311655" y="209931"/>
                </a:moveTo>
                <a:lnTo>
                  <a:pt x="1334896" y="237744"/>
                </a:lnTo>
                <a:lnTo>
                  <a:pt x="1341374" y="236093"/>
                </a:lnTo>
                <a:lnTo>
                  <a:pt x="1352295" y="229488"/>
                </a:lnTo>
                <a:lnTo>
                  <a:pt x="1357376" y="224536"/>
                </a:lnTo>
                <a:lnTo>
                  <a:pt x="1360717" y="219710"/>
                </a:lnTo>
                <a:lnTo>
                  <a:pt x="1330832" y="219710"/>
                </a:lnTo>
                <a:lnTo>
                  <a:pt x="1328674" y="218948"/>
                </a:lnTo>
                <a:lnTo>
                  <a:pt x="1327150" y="217550"/>
                </a:lnTo>
                <a:lnTo>
                  <a:pt x="1325499" y="216154"/>
                </a:lnTo>
                <a:lnTo>
                  <a:pt x="1324228" y="213613"/>
                </a:lnTo>
                <a:lnTo>
                  <a:pt x="1323339" y="210058"/>
                </a:lnTo>
                <a:lnTo>
                  <a:pt x="1311655" y="209931"/>
                </a:lnTo>
                <a:close/>
              </a:path>
              <a:path w="5325109" h="292100">
                <a:moveTo>
                  <a:pt x="1313052" y="55880"/>
                </a:moveTo>
                <a:lnTo>
                  <a:pt x="1312926" y="62230"/>
                </a:lnTo>
                <a:lnTo>
                  <a:pt x="1316354" y="63118"/>
                </a:lnTo>
                <a:lnTo>
                  <a:pt x="1318894" y="64135"/>
                </a:lnTo>
                <a:lnTo>
                  <a:pt x="1320418" y="65531"/>
                </a:lnTo>
                <a:lnTo>
                  <a:pt x="1322069" y="66802"/>
                </a:lnTo>
                <a:lnTo>
                  <a:pt x="1323593" y="68706"/>
                </a:lnTo>
                <a:lnTo>
                  <a:pt x="1326388" y="73787"/>
                </a:lnTo>
                <a:lnTo>
                  <a:pt x="1328292" y="78231"/>
                </a:lnTo>
                <a:lnTo>
                  <a:pt x="1330452" y="84581"/>
                </a:lnTo>
                <a:lnTo>
                  <a:pt x="1365630" y="183134"/>
                </a:lnTo>
                <a:lnTo>
                  <a:pt x="1347215" y="213233"/>
                </a:lnTo>
                <a:lnTo>
                  <a:pt x="1345056" y="215646"/>
                </a:lnTo>
                <a:lnTo>
                  <a:pt x="1342898" y="217297"/>
                </a:lnTo>
                <a:lnTo>
                  <a:pt x="1340865" y="218312"/>
                </a:lnTo>
                <a:lnTo>
                  <a:pt x="1338706" y="219329"/>
                </a:lnTo>
                <a:lnTo>
                  <a:pt x="1336420" y="219710"/>
                </a:lnTo>
                <a:lnTo>
                  <a:pt x="1360717" y="219710"/>
                </a:lnTo>
                <a:lnTo>
                  <a:pt x="1392747" y="156337"/>
                </a:lnTo>
                <a:lnTo>
                  <a:pt x="1377950" y="156337"/>
                </a:lnTo>
                <a:lnTo>
                  <a:pt x="1355725" y="90805"/>
                </a:lnTo>
                <a:lnTo>
                  <a:pt x="1354454" y="87375"/>
                </a:lnTo>
                <a:lnTo>
                  <a:pt x="1353692" y="84455"/>
                </a:lnTo>
                <a:lnTo>
                  <a:pt x="1353153" y="81787"/>
                </a:lnTo>
                <a:lnTo>
                  <a:pt x="1352550" y="79375"/>
                </a:lnTo>
                <a:lnTo>
                  <a:pt x="1352429" y="78231"/>
                </a:lnTo>
                <a:lnTo>
                  <a:pt x="1352423" y="72390"/>
                </a:lnTo>
                <a:lnTo>
                  <a:pt x="1352803" y="70485"/>
                </a:lnTo>
                <a:lnTo>
                  <a:pt x="1353692" y="69087"/>
                </a:lnTo>
                <a:lnTo>
                  <a:pt x="1354454" y="67691"/>
                </a:lnTo>
                <a:lnTo>
                  <a:pt x="1355725" y="66548"/>
                </a:lnTo>
                <a:lnTo>
                  <a:pt x="1359027" y="64769"/>
                </a:lnTo>
                <a:lnTo>
                  <a:pt x="1361820" y="63881"/>
                </a:lnTo>
                <a:lnTo>
                  <a:pt x="1366012" y="62992"/>
                </a:lnTo>
                <a:lnTo>
                  <a:pt x="1366012" y="56642"/>
                </a:lnTo>
                <a:lnTo>
                  <a:pt x="1313052" y="55880"/>
                </a:lnTo>
                <a:close/>
              </a:path>
              <a:path w="5325109" h="292100">
                <a:moveTo>
                  <a:pt x="1396364" y="57023"/>
                </a:moveTo>
                <a:lnTo>
                  <a:pt x="1396238" y="63373"/>
                </a:lnTo>
                <a:lnTo>
                  <a:pt x="1401317" y="64643"/>
                </a:lnTo>
                <a:lnTo>
                  <a:pt x="1404874" y="66167"/>
                </a:lnTo>
                <a:lnTo>
                  <a:pt x="1406905" y="68072"/>
                </a:lnTo>
                <a:lnTo>
                  <a:pt x="1408811" y="70104"/>
                </a:lnTo>
                <a:lnTo>
                  <a:pt x="1409642" y="72390"/>
                </a:lnTo>
                <a:lnTo>
                  <a:pt x="1409744" y="78231"/>
                </a:lnTo>
                <a:lnTo>
                  <a:pt x="1409663" y="79375"/>
                </a:lnTo>
                <a:lnTo>
                  <a:pt x="1409318" y="81787"/>
                </a:lnTo>
                <a:lnTo>
                  <a:pt x="1407540" y="87630"/>
                </a:lnTo>
                <a:lnTo>
                  <a:pt x="1406398" y="90805"/>
                </a:lnTo>
                <a:lnTo>
                  <a:pt x="1404874" y="94234"/>
                </a:lnTo>
                <a:lnTo>
                  <a:pt x="1377950" y="156337"/>
                </a:lnTo>
                <a:lnTo>
                  <a:pt x="1392747" y="156337"/>
                </a:lnTo>
                <a:lnTo>
                  <a:pt x="1424939" y="86741"/>
                </a:lnTo>
                <a:lnTo>
                  <a:pt x="1427479" y="81153"/>
                </a:lnTo>
                <a:lnTo>
                  <a:pt x="1429765" y="76962"/>
                </a:lnTo>
                <a:lnTo>
                  <a:pt x="1445005" y="64135"/>
                </a:lnTo>
                <a:lnTo>
                  <a:pt x="1445132" y="57658"/>
                </a:lnTo>
                <a:lnTo>
                  <a:pt x="1396364" y="57023"/>
                </a:lnTo>
                <a:close/>
              </a:path>
              <a:path w="5325109" h="292100">
                <a:moveTo>
                  <a:pt x="1606860" y="68834"/>
                </a:moveTo>
                <a:lnTo>
                  <a:pt x="1565275" y="68834"/>
                </a:lnTo>
                <a:lnTo>
                  <a:pt x="1571498" y="68961"/>
                </a:lnTo>
                <a:lnTo>
                  <a:pt x="1576451" y="70231"/>
                </a:lnTo>
                <a:lnTo>
                  <a:pt x="1580133" y="72771"/>
                </a:lnTo>
                <a:lnTo>
                  <a:pt x="1583943" y="75184"/>
                </a:lnTo>
                <a:lnTo>
                  <a:pt x="1586611" y="79121"/>
                </a:lnTo>
                <a:lnTo>
                  <a:pt x="1589913" y="89535"/>
                </a:lnTo>
                <a:lnTo>
                  <a:pt x="1590675" y="96647"/>
                </a:lnTo>
                <a:lnTo>
                  <a:pt x="1590420" y="114173"/>
                </a:lnTo>
                <a:lnTo>
                  <a:pt x="1572748" y="115312"/>
                </a:lnTo>
                <a:lnTo>
                  <a:pt x="1557432" y="117570"/>
                </a:lnTo>
                <a:lnTo>
                  <a:pt x="1519523" y="137715"/>
                </a:lnTo>
                <a:lnTo>
                  <a:pt x="1514504" y="160655"/>
                </a:lnTo>
                <a:lnTo>
                  <a:pt x="1515744" y="165988"/>
                </a:lnTo>
                <a:lnTo>
                  <a:pt x="1521078" y="175387"/>
                </a:lnTo>
                <a:lnTo>
                  <a:pt x="1524889" y="178943"/>
                </a:lnTo>
                <a:lnTo>
                  <a:pt x="1534794" y="184277"/>
                </a:lnTo>
                <a:lnTo>
                  <a:pt x="1540637" y="185674"/>
                </a:lnTo>
                <a:lnTo>
                  <a:pt x="1547240" y="185674"/>
                </a:lnTo>
                <a:lnTo>
                  <a:pt x="1554733" y="185800"/>
                </a:lnTo>
                <a:lnTo>
                  <a:pt x="1583348" y="171196"/>
                </a:lnTo>
                <a:lnTo>
                  <a:pt x="1558289" y="171196"/>
                </a:lnTo>
                <a:lnTo>
                  <a:pt x="1554099" y="171069"/>
                </a:lnTo>
                <a:lnTo>
                  <a:pt x="1537080" y="156463"/>
                </a:lnTo>
                <a:lnTo>
                  <a:pt x="1537207" y="151511"/>
                </a:lnTo>
                <a:lnTo>
                  <a:pt x="1537334" y="142494"/>
                </a:lnTo>
                <a:lnTo>
                  <a:pt x="1577885" y="125174"/>
                </a:lnTo>
                <a:lnTo>
                  <a:pt x="1590293" y="124841"/>
                </a:lnTo>
                <a:lnTo>
                  <a:pt x="1612551" y="124841"/>
                </a:lnTo>
                <a:lnTo>
                  <a:pt x="1612900" y="99949"/>
                </a:lnTo>
                <a:lnTo>
                  <a:pt x="1612755" y="91995"/>
                </a:lnTo>
                <a:lnTo>
                  <a:pt x="1612122" y="85090"/>
                </a:lnTo>
                <a:lnTo>
                  <a:pt x="1610989" y="79232"/>
                </a:lnTo>
                <a:lnTo>
                  <a:pt x="1609343" y="74422"/>
                </a:lnTo>
                <a:lnTo>
                  <a:pt x="1606860" y="68834"/>
                </a:lnTo>
                <a:close/>
              </a:path>
              <a:path w="5325109" h="292100">
                <a:moveTo>
                  <a:pt x="1612693" y="165100"/>
                </a:moveTo>
                <a:lnTo>
                  <a:pt x="1590039" y="165100"/>
                </a:lnTo>
                <a:lnTo>
                  <a:pt x="1591944" y="165608"/>
                </a:lnTo>
                <a:lnTo>
                  <a:pt x="1591055" y="184277"/>
                </a:lnTo>
                <a:lnTo>
                  <a:pt x="1626742" y="184785"/>
                </a:lnTo>
                <a:lnTo>
                  <a:pt x="1626742" y="178308"/>
                </a:lnTo>
                <a:lnTo>
                  <a:pt x="1622932" y="177292"/>
                </a:lnTo>
                <a:lnTo>
                  <a:pt x="1620265" y="176149"/>
                </a:lnTo>
                <a:lnTo>
                  <a:pt x="1618614" y="175260"/>
                </a:lnTo>
                <a:lnTo>
                  <a:pt x="1616837" y="174244"/>
                </a:lnTo>
                <a:lnTo>
                  <a:pt x="1615566" y="173100"/>
                </a:lnTo>
                <a:lnTo>
                  <a:pt x="1614804" y="171704"/>
                </a:lnTo>
                <a:lnTo>
                  <a:pt x="1613915" y="170434"/>
                </a:lnTo>
                <a:lnTo>
                  <a:pt x="1613280" y="168529"/>
                </a:lnTo>
                <a:lnTo>
                  <a:pt x="1612693" y="165100"/>
                </a:lnTo>
                <a:close/>
              </a:path>
              <a:path w="5325109" h="292100">
                <a:moveTo>
                  <a:pt x="1612551" y="124841"/>
                </a:moveTo>
                <a:lnTo>
                  <a:pt x="1590293" y="124841"/>
                </a:lnTo>
                <a:lnTo>
                  <a:pt x="1590039" y="143129"/>
                </a:lnTo>
                <a:lnTo>
                  <a:pt x="1589913" y="147574"/>
                </a:lnTo>
                <a:lnTo>
                  <a:pt x="1574418" y="167005"/>
                </a:lnTo>
                <a:lnTo>
                  <a:pt x="1569592" y="169925"/>
                </a:lnTo>
                <a:lnTo>
                  <a:pt x="1564131" y="171196"/>
                </a:lnTo>
                <a:lnTo>
                  <a:pt x="1583348" y="171196"/>
                </a:lnTo>
                <a:lnTo>
                  <a:pt x="1584344" y="170388"/>
                </a:lnTo>
                <a:lnTo>
                  <a:pt x="1590039" y="165100"/>
                </a:lnTo>
                <a:lnTo>
                  <a:pt x="1612693" y="165100"/>
                </a:lnTo>
                <a:lnTo>
                  <a:pt x="1612518" y="164084"/>
                </a:lnTo>
                <a:lnTo>
                  <a:pt x="1612264" y="161544"/>
                </a:lnTo>
                <a:lnTo>
                  <a:pt x="1612371" y="137715"/>
                </a:lnTo>
                <a:lnTo>
                  <a:pt x="1612551" y="124841"/>
                </a:lnTo>
                <a:close/>
              </a:path>
              <a:path w="5325109" h="292100">
                <a:moveTo>
                  <a:pt x="1577213" y="57277"/>
                </a:moveTo>
                <a:lnTo>
                  <a:pt x="1571370" y="57277"/>
                </a:lnTo>
                <a:lnTo>
                  <a:pt x="1565782" y="57785"/>
                </a:lnTo>
                <a:lnTo>
                  <a:pt x="1522476" y="72643"/>
                </a:lnTo>
                <a:lnTo>
                  <a:pt x="1522221" y="89662"/>
                </a:lnTo>
                <a:lnTo>
                  <a:pt x="1539366" y="89916"/>
                </a:lnTo>
                <a:lnTo>
                  <a:pt x="1541526" y="82804"/>
                </a:lnTo>
                <a:lnTo>
                  <a:pt x="1544701" y="77469"/>
                </a:lnTo>
                <a:lnTo>
                  <a:pt x="1548891" y="74041"/>
                </a:lnTo>
                <a:lnTo>
                  <a:pt x="1553082" y="70485"/>
                </a:lnTo>
                <a:lnTo>
                  <a:pt x="1558543" y="68834"/>
                </a:lnTo>
                <a:lnTo>
                  <a:pt x="1606860" y="68834"/>
                </a:lnTo>
                <a:lnTo>
                  <a:pt x="1606803" y="68706"/>
                </a:lnTo>
                <a:lnTo>
                  <a:pt x="1602993" y="64516"/>
                </a:lnTo>
                <a:lnTo>
                  <a:pt x="1592579" y="58928"/>
                </a:lnTo>
                <a:lnTo>
                  <a:pt x="1585721" y="57404"/>
                </a:lnTo>
                <a:lnTo>
                  <a:pt x="1577213" y="57277"/>
                </a:lnTo>
                <a:close/>
              </a:path>
              <a:path w="5325109" h="292100">
                <a:moveTo>
                  <a:pt x="1754124" y="74930"/>
                </a:moveTo>
                <a:lnTo>
                  <a:pt x="1713991" y="74930"/>
                </a:lnTo>
                <a:lnTo>
                  <a:pt x="1717420" y="75056"/>
                </a:lnTo>
                <a:lnTo>
                  <a:pt x="1720088" y="75437"/>
                </a:lnTo>
                <a:lnTo>
                  <a:pt x="1736216" y="103505"/>
                </a:lnTo>
                <a:lnTo>
                  <a:pt x="1736598" y="108458"/>
                </a:lnTo>
                <a:lnTo>
                  <a:pt x="1736598" y="120142"/>
                </a:lnTo>
                <a:lnTo>
                  <a:pt x="1736108" y="152908"/>
                </a:lnTo>
                <a:lnTo>
                  <a:pt x="1721484" y="179705"/>
                </a:lnTo>
                <a:lnTo>
                  <a:pt x="1721484" y="186055"/>
                </a:lnTo>
                <a:lnTo>
                  <a:pt x="1772792" y="186690"/>
                </a:lnTo>
                <a:lnTo>
                  <a:pt x="1772792" y="180340"/>
                </a:lnTo>
                <a:lnTo>
                  <a:pt x="1768728" y="179197"/>
                </a:lnTo>
                <a:lnTo>
                  <a:pt x="1765934" y="178054"/>
                </a:lnTo>
                <a:lnTo>
                  <a:pt x="1762632" y="176022"/>
                </a:lnTo>
                <a:lnTo>
                  <a:pt x="1761363" y="174752"/>
                </a:lnTo>
                <a:lnTo>
                  <a:pt x="1760601" y="173355"/>
                </a:lnTo>
                <a:lnTo>
                  <a:pt x="1759712" y="171831"/>
                </a:lnTo>
                <a:lnTo>
                  <a:pt x="1759203" y="169672"/>
                </a:lnTo>
                <a:lnTo>
                  <a:pt x="1758823" y="167005"/>
                </a:lnTo>
                <a:lnTo>
                  <a:pt x="1758568" y="164337"/>
                </a:lnTo>
                <a:lnTo>
                  <a:pt x="1758459" y="152908"/>
                </a:lnTo>
                <a:lnTo>
                  <a:pt x="1759228" y="103505"/>
                </a:lnTo>
                <a:lnTo>
                  <a:pt x="1759128" y="94487"/>
                </a:lnTo>
                <a:lnTo>
                  <a:pt x="1758950" y="91693"/>
                </a:lnTo>
                <a:lnTo>
                  <a:pt x="1757171" y="82296"/>
                </a:lnTo>
                <a:lnTo>
                  <a:pt x="1755902" y="78359"/>
                </a:lnTo>
                <a:lnTo>
                  <a:pt x="1754124" y="74930"/>
                </a:lnTo>
                <a:close/>
              </a:path>
              <a:path w="5325109" h="292100">
                <a:moveTo>
                  <a:pt x="1676273" y="59690"/>
                </a:moveTo>
                <a:lnTo>
                  <a:pt x="1645792" y="60452"/>
                </a:lnTo>
                <a:lnTo>
                  <a:pt x="1645792" y="67437"/>
                </a:lnTo>
                <a:lnTo>
                  <a:pt x="1649602" y="68072"/>
                </a:lnTo>
                <a:lnTo>
                  <a:pt x="1652651" y="68961"/>
                </a:lnTo>
                <a:lnTo>
                  <a:pt x="1654809" y="70104"/>
                </a:lnTo>
                <a:lnTo>
                  <a:pt x="1656841" y="71119"/>
                </a:lnTo>
                <a:lnTo>
                  <a:pt x="1658492" y="72643"/>
                </a:lnTo>
                <a:lnTo>
                  <a:pt x="1661173" y="103505"/>
                </a:lnTo>
                <a:lnTo>
                  <a:pt x="1660289" y="160400"/>
                </a:lnTo>
                <a:lnTo>
                  <a:pt x="1660016" y="163575"/>
                </a:lnTo>
                <a:lnTo>
                  <a:pt x="1659381" y="166369"/>
                </a:lnTo>
                <a:lnTo>
                  <a:pt x="1658746" y="169291"/>
                </a:lnTo>
                <a:lnTo>
                  <a:pt x="1657984" y="171450"/>
                </a:lnTo>
                <a:lnTo>
                  <a:pt x="1656968" y="172719"/>
                </a:lnTo>
                <a:lnTo>
                  <a:pt x="1655952" y="174117"/>
                </a:lnTo>
                <a:lnTo>
                  <a:pt x="1654682" y="175260"/>
                </a:lnTo>
                <a:lnTo>
                  <a:pt x="1651889" y="176784"/>
                </a:lnTo>
                <a:lnTo>
                  <a:pt x="1649476" y="177673"/>
                </a:lnTo>
                <a:lnTo>
                  <a:pt x="1646046" y="178562"/>
                </a:lnTo>
                <a:lnTo>
                  <a:pt x="1645919" y="185038"/>
                </a:lnTo>
                <a:lnTo>
                  <a:pt x="1696974" y="185674"/>
                </a:lnTo>
                <a:lnTo>
                  <a:pt x="1697101" y="179324"/>
                </a:lnTo>
                <a:lnTo>
                  <a:pt x="1692655" y="178181"/>
                </a:lnTo>
                <a:lnTo>
                  <a:pt x="1689480" y="176784"/>
                </a:lnTo>
                <a:lnTo>
                  <a:pt x="1682750" y="160400"/>
                </a:lnTo>
                <a:lnTo>
                  <a:pt x="1682877" y="152908"/>
                </a:lnTo>
                <a:lnTo>
                  <a:pt x="1683458" y="108458"/>
                </a:lnTo>
                <a:lnTo>
                  <a:pt x="1683538" y="103505"/>
                </a:lnTo>
                <a:lnTo>
                  <a:pt x="1683639" y="100203"/>
                </a:lnTo>
                <a:lnTo>
                  <a:pt x="1684401" y="96519"/>
                </a:lnTo>
                <a:lnTo>
                  <a:pt x="1686178" y="93344"/>
                </a:lnTo>
                <a:lnTo>
                  <a:pt x="1687829" y="90169"/>
                </a:lnTo>
                <a:lnTo>
                  <a:pt x="1690496" y="86994"/>
                </a:lnTo>
                <a:lnTo>
                  <a:pt x="1696588" y="81534"/>
                </a:lnTo>
                <a:lnTo>
                  <a:pt x="1684401" y="81534"/>
                </a:lnTo>
                <a:lnTo>
                  <a:pt x="1682495" y="81025"/>
                </a:lnTo>
                <a:lnTo>
                  <a:pt x="1684274" y="59817"/>
                </a:lnTo>
                <a:lnTo>
                  <a:pt x="1676273" y="59690"/>
                </a:lnTo>
                <a:close/>
              </a:path>
              <a:path w="5325109" h="292100">
                <a:moveTo>
                  <a:pt x="1725040" y="59436"/>
                </a:moveTo>
                <a:lnTo>
                  <a:pt x="1720468" y="59436"/>
                </a:lnTo>
                <a:lnTo>
                  <a:pt x="1716277" y="60071"/>
                </a:lnTo>
                <a:lnTo>
                  <a:pt x="1684401" y="81534"/>
                </a:lnTo>
                <a:lnTo>
                  <a:pt x="1696588" y="81534"/>
                </a:lnTo>
                <a:lnTo>
                  <a:pt x="1697863" y="80391"/>
                </a:lnTo>
                <a:lnTo>
                  <a:pt x="1701291" y="78105"/>
                </a:lnTo>
                <a:lnTo>
                  <a:pt x="1707388" y="75565"/>
                </a:lnTo>
                <a:lnTo>
                  <a:pt x="1710563" y="74930"/>
                </a:lnTo>
                <a:lnTo>
                  <a:pt x="1754124" y="74930"/>
                </a:lnTo>
                <a:lnTo>
                  <a:pt x="1752345" y="71628"/>
                </a:lnTo>
                <a:lnTo>
                  <a:pt x="1729739" y="59562"/>
                </a:lnTo>
                <a:lnTo>
                  <a:pt x="1725040" y="59436"/>
                </a:lnTo>
                <a:close/>
              </a:path>
              <a:path w="5325109" h="292100">
                <a:moveTo>
                  <a:pt x="1860550" y="61213"/>
                </a:moveTo>
                <a:lnTo>
                  <a:pt x="1854834" y="61213"/>
                </a:lnTo>
                <a:lnTo>
                  <a:pt x="1847024" y="61517"/>
                </a:lnTo>
                <a:lnTo>
                  <a:pt x="1809394" y="83038"/>
                </a:lnTo>
                <a:lnTo>
                  <a:pt x="1797177" y="126111"/>
                </a:lnTo>
                <a:lnTo>
                  <a:pt x="1797704" y="140543"/>
                </a:lnTo>
                <a:lnTo>
                  <a:pt x="1814433" y="180290"/>
                </a:lnTo>
                <a:lnTo>
                  <a:pt x="1846071" y="189865"/>
                </a:lnTo>
                <a:lnTo>
                  <a:pt x="1850898" y="189103"/>
                </a:lnTo>
                <a:lnTo>
                  <a:pt x="1855469" y="187325"/>
                </a:lnTo>
                <a:lnTo>
                  <a:pt x="1860041" y="185674"/>
                </a:lnTo>
                <a:lnTo>
                  <a:pt x="1864359" y="183387"/>
                </a:lnTo>
                <a:lnTo>
                  <a:pt x="1868551" y="180594"/>
                </a:lnTo>
                <a:lnTo>
                  <a:pt x="1872614" y="177800"/>
                </a:lnTo>
                <a:lnTo>
                  <a:pt x="1876447" y="174371"/>
                </a:lnTo>
                <a:lnTo>
                  <a:pt x="1853691" y="174371"/>
                </a:lnTo>
                <a:lnTo>
                  <a:pt x="1849881" y="174244"/>
                </a:lnTo>
                <a:lnTo>
                  <a:pt x="1823180" y="144811"/>
                </a:lnTo>
                <a:lnTo>
                  <a:pt x="1821688" y="122809"/>
                </a:lnTo>
                <a:lnTo>
                  <a:pt x="1822404" y="111067"/>
                </a:lnTo>
                <a:lnTo>
                  <a:pt x="1841817" y="74771"/>
                </a:lnTo>
                <a:lnTo>
                  <a:pt x="1856486" y="71628"/>
                </a:lnTo>
                <a:lnTo>
                  <a:pt x="1907181" y="71628"/>
                </a:lnTo>
                <a:lnTo>
                  <a:pt x="1907241" y="67437"/>
                </a:lnTo>
                <a:lnTo>
                  <a:pt x="1884806" y="67437"/>
                </a:lnTo>
                <a:lnTo>
                  <a:pt x="1879980" y="65278"/>
                </a:lnTo>
                <a:lnTo>
                  <a:pt x="1875154" y="63754"/>
                </a:lnTo>
                <a:lnTo>
                  <a:pt x="1865756" y="61722"/>
                </a:lnTo>
                <a:lnTo>
                  <a:pt x="1860550" y="61213"/>
                </a:lnTo>
                <a:close/>
              </a:path>
              <a:path w="5325109" h="292100">
                <a:moveTo>
                  <a:pt x="1906275" y="167640"/>
                </a:moveTo>
                <a:lnTo>
                  <a:pt x="1882902" y="167640"/>
                </a:lnTo>
                <a:lnTo>
                  <a:pt x="1884933" y="168275"/>
                </a:lnTo>
                <a:lnTo>
                  <a:pt x="1883028" y="189611"/>
                </a:lnTo>
                <a:lnTo>
                  <a:pt x="1890776" y="189737"/>
                </a:lnTo>
                <a:lnTo>
                  <a:pt x="1921637" y="188849"/>
                </a:lnTo>
                <a:lnTo>
                  <a:pt x="1921637" y="181991"/>
                </a:lnTo>
                <a:lnTo>
                  <a:pt x="1916938" y="180975"/>
                </a:lnTo>
                <a:lnTo>
                  <a:pt x="1913763" y="179959"/>
                </a:lnTo>
                <a:lnTo>
                  <a:pt x="1911857" y="178816"/>
                </a:lnTo>
                <a:lnTo>
                  <a:pt x="1910079" y="177800"/>
                </a:lnTo>
                <a:lnTo>
                  <a:pt x="1908682" y="176275"/>
                </a:lnTo>
                <a:lnTo>
                  <a:pt x="1907559" y="173990"/>
                </a:lnTo>
                <a:lnTo>
                  <a:pt x="1907031" y="172847"/>
                </a:lnTo>
                <a:lnTo>
                  <a:pt x="1906524" y="170434"/>
                </a:lnTo>
                <a:lnTo>
                  <a:pt x="1906275" y="167640"/>
                </a:lnTo>
                <a:close/>
              </a:path>
              <a:path w="5325109" h="292100">
                <a:moveTo>
                  <a:pt x="1907181" y="71628"/>
                </a:moveTo>
                <a:lnTo>
                  <a:pt x="1860550" y="71628"/>
                </a:lnTo>
                <a:lnTo>
                  <a:pt x="1864105" y="72136"/>
                </a:lnTo>
                <a:lnTo>
                  <a:pt x="1867027" y="73025"/>
                </a:lnTo>
                <a:lnTo>
                  <a:pt x="1884216" y="115847"/>
                </a:lnTo>
                <a:lnTo>
                  <a:pt x="1883790" y="140208"/>
                </a:lnTo>
                <a:lnTo>
                  <a:pt x="1883759" y="144811"/>
                </a:lnTo>
                <a:lnTo>
                  <a:pt x="1883409" y="147955"/>
                </a:lnTo>
                <a:lnTo>
                  <a:pt x="1882139" y="153288"/>
                </a:lnTo>
                <a:lnTo>
                  <a:pt x="1881251" y="155702"/>
                </a:lnTo>
                <a:lnTo>
                  <a:pt x="1879980" y="157734"/>
                </a:lnTo>
                <a:lnTo>
                  <a:pt x="1878838" y="159893"/>
                </a:lnTo>
                <a:lnTo>
                  <a:pt x="1853691" y="174371"/>
                </a:lnTo>
                <a:lnTo>
                  <a:pt x="1876447" y="174371"/>
                </a:lnTo>
                <a:lnTo>
                  <a:pt x="1877440" y="173481"/>
                </a:lnTo>
                <a:lnTo>
                  <a:pt x="1882902" y="167640"/>
                </a:lnTo>
                <a:lnTo>
                  <a:pt x="1906275" y="167640"/>
                </a:lnTo>
                <a:lnTo>
                  <a:pt x="1906015" y="164719"/>
                </a:lnTo>
                <a:lnTo>
                  <a:pt x="1906137" y="144525"/>
                </a:lnTo>
                <a:lnTo>
                  <a:pt x="1907181" y="71628"/>
                </a:lnTo>
                <a:close/>
              </a:path>
              <a:path w="5325109" h="292100">
                <a:moveTo>
                  <a:pt x="1900427" y="2159"/>
                </a:moveTo>
                <a:lnTo>
                  <a:pt x="1868931" y="3048"/>
                </a:lnTo>
                <a:lnTo>
                  <a:pt x="1868804" y="9779"/>
                </a:lnTo>
                <a:lnTo>
                  <a:pt x="1873250" y="10668"/>
                </a:lnTo>
                <a:lnTo>
                  <a:pt x="1876298" y="11430"/>
                </a:lnTo>
                <a:lnTo>
                  <a:pt x="1877949" y="12318"/>
                </a:lnTo>
                <a:lnTo>
                  <a:pt x="1879727" y="13081"/>
                </a:lnTo>
                <a:lnTo>
                  <a:pt x="1880996" y="14097"/>
                </a:lnTo>
                <a:lnTo>
                  <a:pt x="1885188" y="46736"/>
                </a:lnTo>
                <a:lnTo>
                  <a:pt x="1884806" y="67437"/>
                </a:lnTo>
                <a:lnTo>
                  <a:pt x="1907241" y="67437"/>
                </a:lnTo>
                <a:lnTo>
                  <a:pt x="1908175" y="2286"/>
                </a:lnTo>
                <a:lnTo>
                  <a:pt x="1900427" y="2159"/>
                </a:lnTo>
                <a:close/>
              </a:path>
              <a:path w="5325109" h="292100">
                <a:moveTo>
                  <a:pt x="2002536" y="159004"/>
                </a:moveTo>
                <a:lnTo>
                  <a:pt x="2002154" y="186181"/>
                </a:lnTo>
                <a:lnTo>
                  <a:pt x="2008631" y="187960"/>
                </a:lnTo>
                <a:lnTo>
                  <a:pt x="2015363" y="189484"/>
                </a:lnTo>
                <a:lnTo>
                  <a:pt x="2022220" y="190627"/>
                </a:lnTo>
                <a:lnTo>
                  <a:pt x="2028952" y="191897"/>
                </a:lnTo>
                <a:lnTo>
                  <a:pt x="2036064" y="192531"/>
                </a:lnTo>
                <a:lnTo>
                  <a:pt x="2043429" y="192531"/>
                </a:lnTo>
                <a:lnTo>
                  <a:pt x="2050288" y="192659"/>
                </a:lnTo>
                <a:lnTo>
                  <a:pt x="2056764" y="192150"/>
                </a:lnTo>
                <a:lnTo>
                  <a:pt x="2062606" y="190881"/>
                </a:lnTo>
                <a:lnTo>
                  <a:pt x="2068449" y="189737"/>
                </a:lnTo>
                <a:lnTo>
                  <a:pt x="2073528" y="187579"/>
                </a:lnTo>
                <a:lnTo>
                  <a:pt x="2077846" y="184785"/>
                </a:lnTo>
                <a:lnTo>
                  <a:pt x="2081414" y="182372"/>
                </a:lnTo>
                <a:lnTo>
                  <a:pt x="2044445" y="182372"/>
                </a:lnTo>
                <a:lnTo>
                  <a:pt x="2036317" y="182244"/>
                </a:lnTo>
                <a:lnTo>
                  <a:pt x="2030094" y="180340"/>
                </a:lnTo>
                <a:lnTo>
                  <a:pt x="2020951" y="172974"/>
                </a:lnTo>
                <a:lnTo>
                  <a:pt x="2017521" y="167131"/>
                </a:lnTo>
                <a:lnTo>
                  <a:pt x="2015363" y="159131"/>
                </a:lnTo>
                <a:lnTo>
                  <a:pt x="2002536" y="159004"/>
                </a:lnTo>
                <a:close/>
              </a:path>
              <a:path w="5325109" h="292100">
                <a:moveTo>
                  <a:pt x="2054732" y="63881"/>
                </a:moveTo>
                <a:lnTo>
                  <a:pt x="2016125" y="74422"/>
                </a:lnTo>
                <a:lnTo>
                  <a:pt x="2012188" y="79629"/>
                </a:lnTo>
                <a:lnTo>
                  <a:pt x="2008251" y="84709"/>
                </a:lnTo>
                <a:lnTo>
                  <a:pt x="2006218" y="90931"/>
                </a:lnTo>
                <a:lnTo>
                  <a:pt x="2006091" y="103886"/>
                </a:lnTo>
                <a:lnTo>
                  <a:pt x="2007362" y="108966"/>
                </a:lnTo>
                <a:lnTo>
                  <a:pt x="2010028" y="113156"/>
                </a:lnTo>
                <a:lnTo>
                  <a:pt x="2012695" y="117475"/>
                </a:lnTo>
                <a:lnTo>
                  <a:pt x="2049144" y="138303"/>
                </a:lnTo>
                <a:lnTo>
                  <a:pt x="2055494" y="141605"/>
                </a:lnTo>
                <a:lnTo>
                  <a:pt x="2069591" y="157987"/>
                </a:lnTo>
                <a:lnTo>
                  <a:pt x="2069464" y="166369"/>
                </a:lnTo>
                <a:lnTo>
                  <a:pt x="2068829" y="169672"/>
                </a:lnTo>
                <a:lnTo>
                  <a:pt x="2067305" y="172212"/>
                </a:lnTo>
                <a:lnTo>
                  <a:pt x="2065908" y="174752"/>
                </a:lnTo>
                <a:lnTo>
                  <a:pt x="2047493" y="182372"/>
                </a:lnTo>
                <a:lnTo>
                  <a:pt x="2081414" y="182372"/>
                </a:lnTo>
                <a:lnTo>
                  <a:pt x="2082164" y="181863"/>
                </a:lnTo>
                <a:lnTo>
                  <a:pt x="2085466" y="178054"/>
                </a:lnTo>
                <a:lnTo>
                  <a:pt x="2087879" y="173355"/>
                </a:lnTo>
                <a:lnTo>
                  <a:pt x="2090292" y="168783"/>
                </a:lnTo>
                <a:lnTo>
                  <a:pt x="2091563" y="162941"/>
                </a:lnTo>
                <a:lnTo>
                  <a:pt x="2091816" y="150241"/>
                </a:lnTo>
                <a:lnTo>
                  <a:pt x="2090419" y="145161"/>
                </a:lnTo>
                <a:lnTo>
                  <a:pt x="2085086" y="136525"/>
                </a:lnTo>
                <a:lnTo>
                  <a:pt x="2081402" y="132715"/>
                </a:lnTo>
                <a:lnTo>
                  <a:pt x="2076577" y="129540"/>
                </a:lnTo>
                <a:lnTo>
                  <a:pt x="2071877" y="126237"/>
                </a:lnTo>
                <a:lnTo>
                  <a:pt x="2065019" y="122555"/>
                </a:lnTo>
                <a:lnTo>
                  <a:pt x="2056256" y="118618"/>
                </a:lnTo>
                <a:lnTo>
                  <a:pt x="2047493" y="114808"/>
                </a:lnTo>
                <a:lnTo>
                  <a:pt x="2041398" y="111760"/>
                </a:lnTo>
                <a:lnTo>
                  <a:pt x="2037968" y="109474"/>
                </a:lnTo>
                <a:lnTo>
                  <a:pt x="2034539" y="107061"/>
                </a:lnTo>
                <a:lnTo>
                  <a:pt x="2032000" y="104648"/>
                </a:lnTo>
                <a:lnTo>
                  <a:pt x="2030476" y="101981"/>
                </a:lnTo>
                <a:lnTo>
                  <a:pt x="2028825" y="99441"/>
                </a:lnTo>
                <a:lnTo>
                  <a:pt x="2028063" y="96138"/>
                </a:lnTo>
                <a:lnTo>
                  <a:pt x="2028189" y="86487"/>
                </a:lnTo>
                <a:lnTo>
                  <a:pt x="2030349" y="82042"/>
                </a:lnTo>
                <a:lnTo>
                  <a:pt x="2034413" y="78867"/>
                </a:lnTo>
                <a:lnTo>
                  <a:pt x="2038603" y="75692"/>
                </a:lnTo>
                <a:lnTo>
                  <a:pt x="2044191" y="74041"/>
                </a:lnTo>
                <a:lnTo>
                  <a:pt x="2091357" y="74041"/>
                </a:lnTo>
                <a:lnTo>
                  <a:pt x="2091436" y="68580"/>
                </a:lnTo>
                <a:lnTo>
                  <a:pt x="2083434" y="66802"/>
                </a:lnTo>
                <a:lnTo>
                  <a:pt x="2076703" y="65659"/>
                </a:lnTo>
                <a:lnTo>
                  <a:pt x="2066036" y="64388"/>
                </a:lnTo>
                <a:lnTo>
                  <a:pt x="2060575" y="64008"/>
                </a:lnTo>
                <a:lnTo>
                  <a:pt x="2054732" y="63881"/>
                </a:lnTo>
                <a:close/>
              </a:path>
              <a:path w="5325109" h="292100">
                <a:moveTo>
                  <a:pt x="2091357" y="74041"/>
                </a:moveTo>
                <a:lnTo>
                  <a:pt x="2044191" y="74041"/>
                </a:lnTo>
                <a:lnTo>
                  <a:pt x="2055876" y="74294"/>
                </a:lnTo>
                <a:lnTo>
                  <a:pt x="2059939" y="74930"/>
                </a:lnTo>
                <a:lnTo>
                  <a:pt x="2078608" y="94996"/>
                </a:lnTo>
                <a:lnTo>
                  <a:pt x="2091054" y="95123"/>
                </a:lnTo>
                <a:lnTo>
                  <a:pt x="2091357" y="74041"/>
                </a:lnTo>
                <a:close/>
              </a:path>
              <a:path w="5325109" h="292100">
                <a:moveTo>
                  <a:pt x="2223379" y="81406"/>
                </a:moveTo>
                <a:lnTo>
                  <a:pt x="2179828" y="81406"/>
                </a:lnTo>
                <a:lnTo>
                  <a:pt x="2183256" y="81534"/>
                </a:lnTo>
                <a:lnTo>
                  <a:pt x="2189479" y="81534"/>
                </a:lnTo>
                <a:lnTo>
                  <a:pt x="2194305" y="83185"/>
                </a:lnTo>
                <a:lnTo>
                  <a:pt x="2197607" y="86233"/>
                </a:lnTo>
                <a:lnTo>
                  <a:pt x="2201037" y="89281"/>
                </a:lnTo>
                <a:lnTo>
                  <a:pt x="2203323" y="93980"/>
                </a:lnTo>
                <a:lnTo>
                  <a:pt x="2205736" y="126618"/>
                </a:lnTo>
                <a:lnTo>
                  <a:pt x="2205108" y="168021"/>
                </a:lnTo>
                <a:lnTo>
                  <a:pt x="2190750" y="186181"/>
                </a:lnTo>
                <a:lnTo>
                  <a:pt x="2190623" y="192531"/>
                </a:lnTo>
                <a:lnTo>
                  <a:pt x="2241930" y="193294"/>
                </a:lnTo>
                <a:lnTo>
                  <a:pt x="2242057" y="186944"/>
                </a:lnTo>
                <a:lnTo>
                  <a:pt x="2236978" y="185419"/>
                </a:lnTo>
                <a:lnTo>
                  <a:pt x="2233549" y="183896"/>
                </a:lnTo>
                <a:lnTo>
                  <a:pt x="2230246" y="180848"/>
                </a:lnTo>
                <a:lnTo>
                  <a:pt x="2229104" y="178688"/>
                </a:lnTo>
                <a:lnTo>
                  <a:pt x="2227833" y="173228"/>
                </a:lnTo>
                <a:lnTo>
                  <a:pt x="2227654" y="169544"/>
                </a:lnTo>
                <a:lnTo>
                  <a:pt x="2227725" y="159131"/>
                </a:lnTo>
                <a:lnTo>
                  <a:pt x="2228373" y="109600"/>
                </a:lnTo>
                <a:lnTo>
                  <a:pt x="2228344" y="102362"/>
                </a:lnTo>
                <a:lnTo>
                  <a:pt x="2228088" y="98425"/>
                </a:lnTo>
                <a:lnTo>
                  <a:pt x="2227326" y="93725"/>
                </a:lnTo>
                <a:lnTo>
                  <a:pt x="2226437" y="89154"/>
                </a:lnTo>
                <a:lnTo>
                  <a:pt x="2225166" y="85090"/>
                </a:lnTo>
                <a:lnTo>
                  <a:pt x="2223379" y="81406"/>
                </a:lnTo>
                <a:close/>
              </a:path>
              <a:path w="5325109" h="292100">
                <a:moveTo>
                  <a:pt x="2146427" y="5587"/>
                </a:moveTo>
                <a:lnTo>
                  <a:pt x="2115057" y="6477"/>
                </a:lnTo>
                <a:lnTo>
                  <a:pt x="2114930" y="13208"/>
                </a:lnTo>
                <a:lnTo>
                  <a:pt x="2119376" y="14097"/>
                </a:lnTo>
                <a:lnTo>
                  <a:pt x="2122424" y="14859"/>
                </a:lnTo>
                <a:lnTo>
                  <a:pt x="2131441" y="36068"/>
                </a:lnTo>
                <a:lnTo>
                  <a:pt x="2131441" y="41783"/>
                </a:lnTo>
                <a:lnTo>
                  <a:pt x="2129790" y="159131"/>
                </a:lnTo>
                <a:lnTo>
                  <a:pt x="2114677" y="185166"/>
                </a:lnTo>
                <a:lnTo>
                  <a:pt x="2114550" y="191516"/>
                </a:lnTo>
                <a:lnTo>
                  <a:pt x="2166112" y="192150"/>
                </a:lnTo>
                <a:lnTo>
                  <a:pt x="2166239" y="185800"/>
                </a:lnTo>
                <a:lnTo>
                  <a:pt x="2162555" y="184785"/>
                </a:lnTo>
                <a:lnTo>
                  <a:pt x="2159762" y="183769"/>
                </a:lnTo>
                <a:lnTo>
                  <a:pt x="2152141" y="169544"/>
                </a:lnTo>
                <a:lnTo>
                  <a:pt x="2152147" y="159131"/>
                </a:lnTo>
                <a:lnTo>
                  <a:pt x="2152878" y="111299"/>
                </a:lnTo>
                <a:lnTo>
                  <a:pt x="2152904" y="105791"/>
                </a:lnTo>
                <a:lnTo>
                  <a:pt x="2153919" y="102362"/>
                </a:lnTo>
                <a:lnTo>
                  <a:pt x="2157729" y="95758"/>
                </a:lnTo>
                <a:lnTo>
                  <a:pt x="2160524" y="92583"/>
                </a:lnTo>
                <a:lnTo>
                  <a:pt x="2165895" y="88137"/>
                </a:lnTo>
                <a:lnTo>
                  <a:pt x="2153666" y="88137"/>
                </a:lnTo>
                <a:lnTo>
                  <a:pt x="2153157" y="88011"/>
                </a:lnTo>
                <a:lnTo>
                  <a:pt x="2154301" y="5715"/>
                </a:lnTo>
                <a:lnTo>
                  <a:pt x="2146427" y="5587"/>
                </a:lnTo>
                <a:close/>
              </a:path>
              <a:path w="5325109" h="292100">
                <a:moveTo>
                  <a:pt x="2189733" y="65912"/>
                </a:moveTo>
                <a:lnTo>
                  <a:pt x="2185669" y="66548"/>
                </a:lnTo>
                <a:lnTo>
                  <a:pt x="2181732" y="67944"/>
                </a:lnTo>
                <a:lnTo>
                  <a:pt x="2177923" y="69215"/>
                </a:lnTo>
                <a:lnTo>
                  <a:pt x="2153666" y="88137"/>
                </a:lnTo>
                <a:lnTo>
                  <a:pt x="2165895" y="88137"/>
                </a:lnTo>
                <a:lnTo>
                  <a:pt x="2167890" y="86487"/>
                </a:lnTo>
                <a:lnTo>
                  <a:pt x="2171065" y="84328"/>
                </a:lnTo>
                <a:lnTo>
                  <a:pt x="2176653" y="82042"/>
                </a:lnTo>
                <a:lnTo>
                  <a:pt x="2179828" y="81406"/>
                </a:lnTo>
                <a:lnTo>
                  <a:pt x="2223379" y="81406"/>
                </a:lnTo>
                <a:lnTo>
                  <a:pt x="2221738" y="78359"/>
                </a:lnTo>
                <a:lnTo>
                  <a:pt x="2199004" y="66040"/>
                </a:lnTo>
                <a:lnTo>
                  <a:pt x="2194179" y="66040"/>
                </a:lnTo>
                <a:lnTo>
                  <a:pt x="2189733" y="65912"/>
                </a:lnTo>
                <a:close/>
              </a:path>
              <a:path w="5325109" h="292100">
                <a:moveTo>
                  <a:pt x="2325116" y="67691"/>
                </a:moveTo>
                <a:lnTo>
                  <a:pt x="2283523" y="83502"/>
                </a:lnTo>
                <a:lnTo>
                  <a:pt x="2267138" y="122197"/>
                </a:lnTo>
                <a:lnTo>
                  <a:pt x="2266662" y="134619"/>
                </a:lnTo>
                <a:lnTo>
                  <a:pt x="2267209" y="147204"/>
                </a:lnTo>
                <a:lnTo>
                  <a:pt x="2287942" y="187003"/>
                </a:lnTo>
                <a:lnTo>
                  <a:pt x="2321179" y="196469"/>
                </a:lnTo>
                <a:lnTo>
                  <a:pt x="2329918" y="196109"/>
                </a:lnTo>
                <a:lnTo>
                  <a:pt x="2338038" y="194833"/>
                </a:lnTo>
                <a:lnTo>
                  <a:pt x="2345539" y="192629"/>
                </a:lnTo>
                <a:lnTo>
                  <a:pt x="2352420" y="189484"/>
                </a:lnTo>
                <a:lnTo>
                  <a:pt x="2357387" y="186309"/>
                </a:lnTo>
                <a:lnTo>
                  <a:pt x="2329179" y="186309"/>
                </a:lnTo>
                <a:lnTo>
                  <a:pt x="2323338" y="186181"/>
                </a:lnTo>
                <a:lnTo>
                  <a:pt x="2293000" y="153860"/>
                </a:lnTo>
                <a:lnTo>
                  <a:pt x="2291206" y="130175"/>
                </a:lnTo>
                <a:lnTo>
                  <a:pt x="2291845" y="118244"/>
                </a:lnTo>
                <a:lnTo>
                  <a:pt x="2310479" y="81216"/>
                </a:lnTo>
                <a:lnTo>
                  <a:pt x="2324480" y="77978"/>
                </a:lnTo>
                <a:lnTo>
                  <a:pt x="2359905" y="77978"/>
                </a:lnTo>
                <a:lnTo>
                  <a:pt x="2359120" y="77263"/>
                </a:lnTo>
                <a:lnTo>
                  <a:pt x="2349499" y="72072"/>
                </a:lnTo>
                <a:lnTo>
                  <a:pt x="2338165" y="68881"/>
                </a:lnTo>
                <a:lnTo>
                  <a:pt x="2325116" y="67691"/>
                </a:lnTo>
                <a:close/>
              </a:path>
              <a:path w="5325109" h="292100">
                <a:moveTo>
                  <a:pt x="2359905" y="77978"/>
                </a:moveTo>
                <a:lnTo>
                  <a:pt x="2324480" y="77978"/>
                </a:lnTo>
                <a:lnTo>
                  <a:pt x="2330704" y="78105"/>
                </a:lnTo>
                <a:lnTo>
                  <a:pt x="2336165" y="80137"/>
                </a:lnTo>
                <a:lnTo>
                  <a:pt x="2355246" y="117125"/>
                </a:lnTo>
                <a:lnTo>
                  <a:pt x="2355977" y="141478"/>
                </a:lnTo>
                <a:lnTo>
                  <a:pt x="2355341" y="148081"/>
                </a:lnTo>
                <a:lnTo>
                  <a:pt x="2354071" y="154431"/>
                </a:lnTo>
                <a:lnTo>
                  <a:pt x="2352929" y="160655"/>
                </a:lnTo>
                <a:lnTo>
                  <a:pt x="2338196" y="182118"/>
                </a:lnTo>
                <a:lnTo>
                  <a:pt x="2334132" y="184912"/>
                </a:lnTo>
                <a:lnTo>
                  <a:pt x="2329179" y="186309"/>
                </a:lnTo>
                <a:lnTo>
                  <a:pt x="2357387" y="186309"/>
                </a:lnTo>
                <a:lnTo>
                  <a:pt x="2378646" y="151130"/>
                </a:lnTo>
                <a:lnTo>
                  <a:pt x="2380691" y="130175"/>
                </a:lnTo>
                <a:lnTo>
                  <a:pt x="2380027" y="116905"/>
                </a:lnTo>
                <a:lnTo>
                  <a:pt x="2377503" y="104346"/>
                </a:lnTo>
                <a:lnTo>
                  <a:pt x="2373169" y="93525"/>
                </a:lnTo>
                <a:lnTo>
                  <a:pt x="2367026" y="84455"/>
                </a:lnTo>
                <a:lnTo>
                  <a:pt x="2359905" y="77978"/>
                </a:lnTo>
                <a:close/>
              </a:path>
              <a:path w="5325109" h="292100">
                <a:moveTo>
                  <a:pt x="2404999" y="70993"/>
                </a:moveTo>
                <a:lnTo>
                  <a:pt x="2404871" y="77343"/>
                </a:lnTo>
                <a:lnTo>
                  <a:pt x="2410205" y="78867"/>
                </a:lnTo>
                <a:lnTo>
                  <a:pt x="2413634" y="80391"/>
                </a:lnTo>
                <a:lnTo>
                  <a:pt x="2419165" y="99694"/>
                </a:lnTo>
                <a:lnTo>
                  <a:pt x="2418410" y="147955"/>
                </a:lnTo>
                <a:lnTo>
                  <a:pt x="2418420" y="157734"/>
                </a:lnTo>
                <a:lnTo>
                  <a:pt x="2438145" y="196469"/>
                </a:lnTo>
                <a:lnTo>
                  <a:pt x="2459101" y="198374"/>
                </a:lnTo>
                <a:lnTo>
                  <a:pt x="2465704" y="196596"/>
                </a:lnTo>
                <a:lnTo>
                  <a:pt x="2472308" y="193040"/>
                </a:lnTo>
                <a:lnTo>
                  <a:pt x="2477333" y="189990"/>
                </a:lnTo>
                <a:lnTo>
                  <a:pt x="2482500" y="186166"/>
                </a:lnTo>
                <a:lnTo>
                  <a:pt x="2486286" y="182880"/>
                </a:lnTo>
                <a:lnTo>
                  <a:pt x="2466975" y="182880"/>
                </a:lnTo>
                <a:lnTo>
                  <a:pt x="2463673" y="182753"/>
                </a:lnTo>
                <a:lnTo>
                  <a:pt x="2458592" y="182753"/>
                </a:lnTo>
                <a:lnTo>
                  <a:pt x="2454655" y="181737"/>
                </a:lnTo>
                <a:lnTo>
                  <a:pt x="2451862" y="179959"/>
                </a:lnTo>
                <a:lnTo>
                  <a:pt x="2449067" y="178054"/>
                </a:lnTo>
                <a:lnTo>
                  <a:pt x="2446908" y="175768"/>
                </a:lnTo>
                <a:lnTo>
                  <a:pt x="2445384" y="172974"/>
                </a:lnTo>
                <a:lnTo>
                  <a:pt x="2443861" y="170306"/>
                </a:lnTo>
                <a:lnTo>
                  <a:pt x="2441066" y="137794"/>
                </a:lnTo>
                <a:lnTo>
                  <a:pt x="2442082" y="71500"/>
                </a:lnTo>
                <a:lnTo>
                  <a:pt x="2404999" y="70993"/>
                </a:lnTo>
                <a:close/>
              </a:path>
              <a:path w="5325109" h="292100">
                <a:moveTo>
                  <a:pt x="2516648" y="176149"/>
                </a:moveTo>
                <a:lnTo>
                  <a:pt x="2493264" y="176149"/>
                </a:lnTo>
                <a:lnTo>
                  <a:pt x="2495168" y="176656"/>
                </a:lnTo>
                <a:lnTo>
                  <a:pt x="2494026" y="198119"/>
                </a:lnTo>
                <a:lnTo>
                  <a:pt x="2502027" y="198119"/>
                </a:lnTo>
                <a:lnTo>
                  <a:pt x="2531871" y="197231"/>
                </a:lnTo>
                <a:lnTo>
                  <a:pt x="2531999" y="190500"/>
                </a:lnTo>
                <a:lnTo>
                  <a:pt x="2527300" y="189484"/>
                </a:lnTo>
                <a:lnTo>
                  <a:pt x="2523998" y="188468"/>
                </a:lnTo>
                <a:lnTo>
                  <a:pt x="2520426" y="186166"/>
                </a:lnTo>
                <a:lnTo>
                  <a:pt x="2519044" y="184785"/>
                </a:lnTo>
                <a:lnTo>
                  <a:pt x="2518282" y="183006"/>
                </a:lnTo>
                <a:lnTo>
                  <a:pt x="2517393" y="181229"/>
                </a:lnTo>
                <a:lnTo>
                  <a:pt x="2516886" y="178943"/>
                </a:lnTo>
                <a:lnTo>
                  <a:pt x="2516648" y="176149"/>
                </a:lnTo>
                <a:close/>
              </a:path>
              <a:path w="5325109" h="292100">
                <a:moveTo>
                  <a:pt x="2480564" y="72009"/>
                </a:moveTo>
                <a:lnTo>
                  <a:pt x="2480564" y="78486"/>
                </a:lnTo>
                <a:lnTo>
                  <a:pt x="2483866" y="79375"/>
                </a:lnTo>
                <a:lnTo>
                  <a:pt x="2486279" y="80263"/>
                </a:lnTo>
                <a:lnTo>
                  <a:pt x="2494915" y="104648"/>
                </a:lnTo>
                <a:lnTo>
                  <a:pt x="2494240" y="147955"/>
                </a:lnTo>
                <a:lnTo>
                  <a:pt x="2494153" y="157734"/>
                </a:lnTo>
                <a:lnTo>
                  <a:pt x="2466975" y="182880"/>
                </a:lnTo>
                <a:lnTo>
                  <a:pt x="2486286" y="182880"/>
                </a:lnTo>
                <a:lnTo>
                  <a:pt x="2487810" y="181556"/>
                </a:lnTo>
                <a:lnTo>
                  <a:pt x="2493264" y="176149"/>
                </a:lnTo>
                <a:lnTo>
                  <a:pt x="2516648" y="176149"/>
                </a:lnTo>
                <a:lnTo>
                  <a:pt x="2516469" y="174053"/>
                </a:lnTo>
                <a:lnTo>
                  <a:pt x="2516580" y="155702"/>
                </a:lnTo>
                <a:lnTo>
                  <a:pt x="2517648" y="72643"/>
                </a:lnTo>
                <a:lnTo>
                  <a:pt x="2480564" y="72009"/>
                </a:lnTo>
                <a:close/>
              </a:path>
              <a:path w="5325109" h="292100">
                <a:moveTo>
                  <a:pt x="2591562" y="11684"/>
                </a:moveTo>
                <a:lnTo>
                  <a:pt x="2583688" y="11684"/>
                </a:lnTo>
                <a:lnTo>
                  <a:pt x="2552318" y="12446"/>
                </a:lnTo>
                <a:lnTo>
                  <a:pt x="2552191" y="19304"/>
                </a:lnTo>
                <a:lnTo>
                  <a:pt x="2556637" y="20066"/>
                </a:lnTo>
                <a:lnTo>
                  <a:pt x="2559684" y="20955"/>
                </a:lnTo>
                <a:lnTo>
                  <a:pt x="2567558" y="30353"/>
                </a:lnTo>
                <a:lnTo>
                  <a:pt x="2568193" y="32638"/>
                </a:lnTo>
                <a:lnTo>
                  <a:pt x="2568448" y="35433"/>
                </a:lnTo>
                <a:lnTo>
                  <a:pt x="2568575" y="47879"/>
                </a:lnTo>
                <a:lnTo>
                  <a:pt x="2566924" y="165227"/>
                </a:lnTo>
                <a:lnTo>
                  <a:pt x="2566924" y="169925"/>
                </a:lnTo>
                <a:lnTo>
                  <a:pt x="2551938" y="191135"/>
                </a:lnTo>
                <a:lnTo>
                  <a:pt x="2551811" y="197612"/>
                </a:lnTo>
                <a:lnTo>
                  <a:pt x="2603500" y="198247"/>
                </a:lnTo>
                <a:lnTo>
                  <a:pt x="2603627" y="191897"/>
                </a:lnTo>
                <a:lnTo>
                  <a:pt x="2599181" y="190754"/>
                </a:lnTo>
                <a:lnTo>
                  <a:pt x="2596006" y="189356"/>
                </a:lnTo>
                <a:lnTo>
                  <a:pt x="2592196" y="186309"/>
                </a:lnTo>
                <a:lnTo>
                  <a:pt x="2590800" y="184023"/>
                </a:lnTo>
                <a:lnTo>
                  <a:pt x="2589529" y="178181"/>
                </a:lnTo>
                <a:lnTo>
                  <a:pt x="2589313" y="173736"/>
                </a:lnTo>
                <a:lnTo>
                  <a:pt x="2589406" y="165227"/>
                </a:lnTo>
                <a:lnTo>
                  <a:pt x="2591562" y="11684"/>
                </a:lnTo>
                <a:close/>
              </a:path>
              <a:path w="5325109" h="292100">
                <a:moveTo>
                  <a:pt x="2692654" y="72771"/>
                </a:moveTo>
                <a:lnTo>
                  <a:pt x="2686812" y="72771"/>
                </a:lnTo>
                <a:lnTo>
                  <a:pt x="2679003" y="73056"/>
                </a:lnTo>
                <a:lnTo>
                  <a:pt x="2641445" y="94595"/>
                </a:lnTo>
                <a:lnTo>
                  <a:pt x="2629154" y="137668"/>
                </a:lnTo>
                <a:lnTo>
                  <a:pt x="2629699" y="152100"/>
                </a:lnTo>
                <a:lnTo>
                  <a:pt x="2646410" y="191847"/>
                </a:lnTo>
                <a:lnTo>
                  <a:pt x="2678049" y="201422"/>
                </a:lnTo>
                <a:lnTo>
                  <a:pt x="2683002" y="200660"/>
                </a:lnTo>
                <a:lnTo>
                  <a:pt x="2687574" y="198881"/>
                </a:lnTo>
                <a:lnTo>
                  <a:pt x="2692145" y="197231"/>
                </a:lnTo>
                <a:lnTo>
                  <a:pt x="2696464" y="194944"/>
                </a:lnTo>
                <a:lnTo>
                  <a:pt x="2700528" y="192150"/>
                </a:lnTo>
                <a:lnTo>
                  <a:pt x="2704591" y="189230"/>
                </a:lnTo>
                <a:lnTo>
                  <a:pt x="2708394" y="185928"/>
                </a:lnTo>
                <a:lnTo>
                  <a:pt x="2685668" y="185928"/>
                </a:lnTo>
                <a:lnTo>
                  <a:pt x="2681858" y="185800"/>
                </a:lnTo>
                <a:lnTo>
                  <a:pt x="2655220" y="156368"/>
                </a:lnTo>
                <a:lnTo>
                  <a:pt x="2653665" y="134366"/>
                </a:lnTo>
                <a:lnTo>
                  <a:pt x="2654393" y="122555"/>
                </a:lnTo>
                <a:lnTo>
                  <a:pt x="2673810" y="86328"/>
                </a:lnTo>
                <a:lnTo>
                  <a:pt x="2688590" y="83185"/>
                </a:lnTo>
                <a:lnTo>
                  <a:pt x="2739217" y="83185"/>
                </a:lnTo>
                <a:lnTo>
                  <a:pt x="2739273" y="78993"/>
                </a:lnTo>
                <a:lnTo>
                  <a:pt x="2716911" y="78993"/>
                </a:lnTo>
                <a:lnTo>
                  <a:pt x="2711957" y="76835"/>
                </a:lnTo>
                <a:lnTo>
                  <a:pt x="2707131" y="75311"/>
                </a:lnTo>
                <a:lnTo>
                  <a:pt x="2697861" y="73279"/>
                </a:lnTo>
                <a:lnTo>
                  <a:pt x="2692654" y="72771"/>
                </a:lnTo>
                <a:close/>
              </a:path>
              <a:path w="5325109" h="292100">
                <a:moveTo>
                  <a:pt x="2738258" y="179197"/>
                </a:moveTo>
                <a:lnTo>
                  <a:pt x="2715005" y="179197"/>
                </a:lnTo>
                <a:lnTo>
                  <a:pt x="2716911" y="179831"/>
                </a:lnTo>
                <a:lnTo>
                  <a:pt x="2715005" y="201168"/>
                </a:lnTo>
                <a:lnTo>
                  <a:pt x="2722879" y="201294"/>
                </a:lnTo>
                <a:lnTo>
                  <a:pt x="2753614" y="200406"/>
                </a:lnTo>
                <a:lnTo>
                  <a:pt x="2753741" y="193548"/>
                </a:lnTo>
                <a:lnTo>
                  <a:pt x="2749041" y="192531"/>
                </a:lnTo>
                <a:lnTo>
                  <a:pt x="2745740" y="191516"/>
                </a:lnTo>
                <a:lnTo>
                  <a:pt x="2743962" y="190373"/>
                </a:lnTo>
                <a:lnTo>
                  <a:pt x="2742056" y="189230"/>
                </a:lnTo>
                <a:lnTo>
                  <a:pt x="2740659" y="187833"/>
                </a:lnTo>
                <a:lnTo>
                  <a:pt x="2739624" y="185547"/>
                </a:lnTo>
                <a:lnTo>
                  <a:pt x="2739008" y="184404"/>
                </a:lnTo>
                <a:lnTo>
                  <a:pt x="2738501" y="181991"/>
                </a:lnTo>
                <a:lnTo>
                  <a:pt x="2738258" y="179197"/>
                </a:lnTo>
                <a:close/>
              </a:path>
              <a:path w="5325109" h="292100">
                <a:moveTo>
                  <a:pt x="2739217" y="83185"/>
                </a:moveTo>
                <a:lnTo>
                  <a:pt x="2692654" y="83185"/>
                </a:lnTo>
                <a:lnTo>
                  <a:pt x="2696082" y="83693"/>
                </a:lnTo>
                <a:lnTo>
                  <a:pt x="2701925" y="85471"/>
                </a:lnTo>
                <a:lnTo>
                  <a:pt x="2715514" y="106299"/>
                </a:lnTo>
                <a:lnTo>
                  <a:pt x="2716149" y="110362"/>
                </a:lnTo>
                <a:lnTo>
                  <a:pt x="2715894" y="151765"/>
                </a:lnTo>
                <a:lnTo>
                  <a:pt x="2693924" y="184404"/>
                </a:lnTo>
                <a:lnTo>
                  <a:pt x="2685668" y="185928"/>
                </a:lnTo>
                <a:lnTo>
                  <a:pt x="2708394" y="185928"/>
                </a:lnTo>
                <a:lnTo>
                  <a:pt x="2709417" y="185038"/>
                </a:lnTo>
                <a:lnTo>
                  <a:pt x="2715005" y="179197"/>
                </a:lnTo>
                <a:lnTo>
                  <a:pt x="2738258" y="179197"/>
                </a:lnTo>
                <a:lnTo>
                  <a:pt x="2737992" y="176149"/>
                </a:lnTo>
                <a:lnTo>
                  <a:pt x="2739217" y="83185"/>
                </a:lnTo>
                <a:close/>
              </a:path>
              <a:path w="5325109" h="292100">
                <a:moveTo>
                  <a:pt x="2732531" y="13716"/>
                </a:moveTo>
                <a:lnTo>
                  <a:pt x="2700908" y="14605"/>
                </a:lnTo>
                <a:lnTo>
                  <a:pt x="2700908" y="21336"/>
                </a:lnTo>
                <a:lnTo>
                  <a:pt x="2705227" y="22225"/>
                </a:lnTo>
                <a:lnTo>
                  <a:pt x="2708275" y="22987"/>
                </a:lnTo>
                <a:lnTo>
                  <a:pt x="2710053" y="23749"/>
                </a:lnTo>
                <a:lnTo>
                  <a:pt x="2711704" y="24637"/>
                </a:lnTo>
                <a:lnTo>
                  <a:pt x="2712974" y="25654"/>
                </a:lnTo>
                <a:lnTo>
                  <a:pt x="2713990" y="27050"/>
                </a:lnTo>
                <a:lnTo>
                  <a:pt x="2715005" y="28321"/>
                </a:lnTo>
                <a:lnTo>
                  <a:pt x="2715767" y="30099"/>
                </a:lnTo>
                <a:lnTo>
                  <a:pt x="2716783" y="34671"/>
                </a:lnTo>
                <a:lnTo>
                  <a:pt x="2717165" y="37592"/>
                </a:lnTo>
                <a:lnTo>
                  <a:pt x="2717165" y="58293"/>
                </a:lnTo>
                <a:lnTo>
                  <a:pt x="2716911" y="78993"/>
                </a:lnTo>
                <a:lnTo>
                  <a:pt x="2739273" y="78993"/>
                </a:lnTo>
                <a:lnTo>
                  <a:pt x="2740152" y="13843"/>
                </a:lnTo>
                <a:lnTo>
                  <a:pt x="2732531" y="13716"/>
                </a:lnTo>
                <a:close/>
              </a:path>
              <a:path w="5325109" h="292100">
                <a:moveTo>
                  <a:pt x="2939668" y="91440"/>
                </a:moveTo>
                <a:lnTo>
                  <a:pt x="2902966" y="91440"/>
                </a:lnTo>
                <a:lnTo>
                  <a:pt x="2905632" y="91821"/>
                </a:lnTo>
                <a:lnTo>
                  <a:pt x="2907791" y="92710"/>
                </a:lnTo>
                <a:lnTo>
                  <a:pt x="2922142" y="124968"/>
                </a:lnTo>
                <a:lnTo>
                  <a:pt x="2922142" y="136525"/>
                </a:lnTo>
                <a:lnTo>
                  <a:pt x="2921486" y="176911"/>
                </a:lnTo>
                <a:lnTo>
                  <a:pt x="2914395" y="193421"/>
                </a:lnTo>
                <a:lnTo>
                  <a:pt x="2912999" y="194183"/>
                </a:lnTo>
                <a:lnTo>
                  <a:pt x="2910458" y="195072"/>
                </a:lnTo>
                <a:lnTo>
                  <a:pt x="2907156" y="196087"/>
                </a:lnTo>
                <a:lnTo>
                  <a:pt x="2907029" y="202437"/>
                </a:lnTo>
                <a:lnTo>
                  <a:pt x="2958338" y="203200"/>
                </a:lnTo>
                <a:lnTo>
                  <a:pt x="2958465" y="196850"/>
                </a:lnTo>
                <a:lnTo>
                  <a:pt x="2954401" y="195580"/>
                </a:lnTo>
                <a:lnTo>
                  <a:pt x="2951479" y="194563"/>
                </a:lnTo>
                <a:lnTo>
                  <a:pt x="2944114" y="180721"/>
                </a:lnTo>
                <a:lnTo>
                  <a:pt x="2944127" y="169418"/>
                </a:lnTo>
                <a:lnTo>
                  <a:pt x="2944749" y="121412"/>
                </a:lnTo>
                <a:lnTo>
                  <a:pt x="2944673" y="110998"/>
                </a:lnTo>
                <a:lnTo>
                  <a:pt x="2944494" y="108204"/>
                </a:lnTo>
                <a:lnTo>
                  <a:pt x="2942716" y="98806"/>
                </a:lnTo>
                <a:lnTo>
                  <a:pt x="2941446" y="94742"/>
                </a:lnTo>
                <a:lnTo>
                  <a:pt x="2939668" y="91440"/>
                </a:lnTo>
                <a:close/>
              </a:path>
              <a:path w="5325109" h="292100">
                <a:moveTo>
                  <a:pt x="2861944" y="76200"/>
                </a:moveTo>
                <a:lnTo>
                  <a:pt x="2831338" y="76962"/>
                </a:lnTo>
                <a:lnTo>
                  <a:pt x="2831338" y="83819"/>
                </a:lnTo>
                <a:lnTo>
                  <a:pt x="2835148" y="84581"/>
                </a:lnTo>
                <a:lnTo>
                  <a:pt x="2838195" y="85471"/>
                </a:lnTo>
                <a:lnTo>
                  <a:pt x="2840354" y="86487"/>
                </a:lnTo>
                <a:lnTo>
                  <a:pt x="2842387" y="87503"/>
                </a:lnTo>
                <a:lnTo>
                  <a:pt x="2844038" y="89027"/>
                </a:lnTo>
                <a:lnTo>
                  <a:pt x="2845434" y="91948"/>
                </a:lnTo>
                <a:lnTo>
                  <a:pt x="2846069" y="93218"/>
                </a:lnTo>
                <a:lnTo>
                  <a:pt x="2846553" y="95758"/>
                </a:lnTo>
                <a:lnTo>
                  <a:pt x="2846616" y="96900"/>
                </a:lnTo>
                <a:lnTo>
                  <a:pt x="2846716" y="120015"/>
                </a:lnTo>
                <a:lnTo>
                  <a:pt x="2845823" y="176911"/>
                </a:lnTo>
                <a:lnTo>
                  <a:pt x="2845562" y="179959"/>
                </a:lnTo>
                <a:lnTo>
                  <a:pt x="2844927" y="182880"/>
                </a:lnTo>
                <a:lnTo>
                  <a:pt x="2844418" y="185674"/>
                </a:lnTo>
                <a:lnTo>
                  <a:pt x="2831591" y="195072"/>
                </a:lnTo>
                <a:lnTo>
                  <a:pt x="2831465" y="201422"/>
                </a:lnTo>
                <a:lnTo>
                  <a:pt x="2882518" y="202184"/>
                </a:lnTo>
                <a:lnTo>
                  <a:pt x="2882645" y="195834"/>
                </a:lnTo>
                <a:lnTo>
                  <a:pt x="2878201" y="194563"/>
                </a:lnTo>
                <a:lnTo>
                  <a:pt x="2875026" y="193167"/>
                </a:lnTo>
                <a:lnTo>
                  <a:pt x="2871216" y="190119"/>
                </a:lnTo>
                <a:lnTo>
                  <a:pt x="2869818" y="187833"/>
                </a:lnTo>
                <a:lnTo>
                  <a:pt x="2869183" y="184912"/>
                </a:lnTo>
                <a:lnTo>
                  <a:pt x="2868549" y="182118"/>
                </a:lnTo>
                <a:lnTo>
                  <a:pt x="2868294" y="176911"/>
                </a:lnTo>
                <a:lnTo>
                  <a:pt x="2868421" y="169418"/>
                </a:lnTo>
                <a:lnTo>
                  <a:pt x="2869056" y="120777"/>
                </a:lnTo>
                <a:lnTo>
                  <a:pt x="2869183" y="116712"/>
                </a:lnTo>
                <a:lnTo>
                  <a:pt x="2870073" y="113030"/>
                </a:lnTo>
                <a:lnTo>
                  <a:pt x="2871724" y="109855"/>
                </a:lnTo>
                <a:lnTo>
                  <a:pt x="2873375" y="106553"/>
                </a:lnTo>
                <a:lnTo>
                  <a:pt x="2876041" y="103378"/>
                </a:lnTo>
                <a:lnTo>
                  <a:pt x="2879725" y="100075"/>
                </a:lnTo>
                <a:lnTo>
                  <a:pt x="2882163" y="98043"/>
                </a:lnTo>
                <a:lnTo>
                  <a:pt x="2869945" y="98043"/>
                </a:lnTo>
                <a:lnTo>
                  <a:pt x="2868041" y="97536"/>
                </a:lnTo>
                <a:lnTo>
                  <a:pt x="2869818" y="76327"/>
                </a:lnTo>
                <a:lnTo>
                  <a:pt x="2861944" y="76200"/>
                </a:lnTo>
                <a:close/>
              </a:path>
              <a:path w="5325109" h="292100">
                <a:moveTo>
                  <a:pt x="2910586" y="75946"/>
                </a:moveTo>
                <a:lnTo>
                  <a:pt x="2906141" y="75946"/>
                </a:lnTo>
                <a:lnTo>
                  <a:pt x="2901823" y="76581"/>
                </a:lnTo>
                <a:lnTo>
                  <a:pt x="2897758" y="78105"/>
                </a:lnTo>
                <a:lnTo>
                  <a:pt x="2893694" y="79502"/>
                </a:lnTo>
                <a:lnTo>
                  <a:pt x="2889630" y="81661"/>
                </a:lnTo>
                <a:lnTo>
                  <a:pt x="2885693" y="84328"/>
                </a:lnTo>
                <a:lnTo>
                  <a:pt x="2881629" y="86994"/>
                </a:lnTo>
                <a:lnTo>
                  <a:pt x="2876423" y="91567"/>
                </a:lnTo>
                <a:lnTo>
                  <a:pt x="2869945" y="98043"/>
                </a:lnTo>
                <a:lnTo>
                  <a:pt x="2882163" y="98043"/>
                </a:lnTo>
                <a:lnTo>
                  <a:pt x="2883534" y="96900"/>
                </a:lnTo>
                <a:lnTo>
                  <a:pt x="2886837" y="94615"/>
                </a:lnTo>
                <a:lnTo>
                  <a:pt x="2889884" y="93344"/>
                </a:lnTo>
                <a:lnTo>
                  <a:pt x="2892932" y="91948"/>
                </a:lnTo>
                <a:lnTo>
                  <a:pt x="2896234" y="91440"/>
                </a:lnTo>
                <a:lnTo>
                  <a:pt x="2939668" y="91440"/>
                </a:lnTo>
                <a:lnTo>
                  <a:pt x="2937891" y="88011"/>
                </a:lnTo>
                <a:lnTo>
                  <a:pt x="2915284" y="76073"/>
                </a:lnTo>
                <a:lnTo>
                  <a:pt x="2910586" y="75946"/>
                </a:lnTo>
                <a:close/>
              </a:path>
              <a:path w="5325109" h="292100">
                <a:moveTo>
                  <a:pt x="3041268" y="77597"/>
                </a:moveTo>
                <a:lnTo>
                  <a:pt x="2999755" y="93424"/>
                </a:lnTo>
                <a:lnTo>
                  <a:pt x="2983364" y="132159"/>
                </a:lnTo>
                <a:lnTo>
                  <a:pt x="2982824" y="144653"/>
                </a:lnTo>
                <a:lnTo>
                  <a:pt x="2983416" y="157164"/>
                </a:lnTo>
                <a:lnTo>
                  <a:pt x="3004169" y="196963"/>
                </a:lnTo>
                <a:lnTo>
                  <a:pt x="3037458" y="206375"/>
                </a:lnTo>
                <a:lnTo>
                  <a:pt x="3046126" y="206017"/>
                </a:lnTo>
                <a:lnTo>
                  <a:pt x="3054222" y="204755"/>
                </a:lnTo>
                <a:lnTo>
                  <a:pt x="3061747" y="202588"/>
                </a:lnTo>
                <a:lnTo>
                  <a:pt x="3068701" y="199517"/>
                </a:lnTo>
                <a:lnTo>
                  <a:pt x="3073714" y="196215"/>
                </a:lnTo>
                <a:lnTo>
                  <a:pt x="3045332" y="196215"/>
                </a:lnTo>
                <a:lnTo>
                  <a:pt x="3039491" y="196087"/>
                </a:lnTo>
                <a:lnTo>
                  <a:pt x="3009169" y="163814"/>
                </a:lnTo>
                <a:lnTo>
                  <a:pt x="3007359" y="140081"/>
                </a:lnTo>
                <a:lnTo>
                  <a:pt x="3008052" y="128150"/>
                </a:lnTo>
                <a:lnTo>
                  <a:pt x="3026679" y="91122"/>
                </a:lnTo>
                <a:lnTo>
                  <a:pt x="3040633" y="87884"/>
                </a:lnTo>
                <a:lnTo>
                  <a:pt x="3076117" y="87884"/>
                </a:lnTo>
                <a:lnTo>
                  <a:pt x="3075398" y="87223"/>
                </a:lnTo>
                <a:lnTo>
                  <a:pt x="3065764" y="81994"/>
                </a:lnTo>
                <a:lnTo>
                  <a:pt x="3054391" y="78789"/>
                </a:lnTo>
                <a:lnTo>
                  <a:pt x="3041268" y="77597"/>
                </a:lnTo>
                <a:close/>
              </a:path>
              <a:path w="5325109" h="292100">
                <a:moveTo>
                  <a:pt x="3076117" y="87884"/>
                </a:moveTo>
                <a:lnTo>
                  <a:pt x="3040633" y="87884"/>
                </a:lnTo>
                <a:lnTo>
                  <a:pt x="3046856" y="88011"/>
                </a:lnTo>
                <a:lnTo>
                  <a:pt x="3052444" y="90043"/>
                </a:lnTo>
                <a:lnTo>
                  <a:pt x="3057270" y="94106"/>
                </a:lnTo>
                <a:lnTo>
                  <a:pt x="3062096" y="98043"/>
                </a:lnTo>
                <a:lnTo>
                  <a:pt x="3065779" y="104267"/>
                </a:lnTo>
                <a:lnTo>
                  <a:pt x="3072249" y="151578"/>
                </a:lnTo>
                <a:lnTo>
                  <a:pt x="3071494" y="157987"/>
                </a:lnTo>
                <a:lnTo>
                  <a:pt x="3070352" y="164337"/>
                </a:lnTo>
                <a:lnTo>
                  <a:pt x="3069081" y="170561"/>
                </a:lnTo>
                <a:lnTo>
                  <a:pt x="3067177" y="176149"/>
                </a:lnTo>
                <a:lnTo>
                  <a:pt x="3064509" y="180848"/>
                </a:lnTo>
                <a:lnTo>
                  <a:pt x="3061969" y="185547"/>
                </a:lnTo>
                <a:lnTo>
                  <a:pt x="3058541" y="189356"/>
                </a:lnTo>
                <a:lnTo>
                  <a:pt x="3054477" y="192150"/>
                </a:lnTo>
                <a:lnTo>
                  <a:pt x="3050286" y="194818"/>
                </a:lnTo>
                <a:lnTo>
                  <a:pt x="3045332" y="196215"/>
                </a:lnTo>
                <a:lnTo>
                  <a:pt x="3073714" y="196215"/>
                </a:lnTo>
                <a:lnTo>
                  <a:pt x="3094894" y="161099"/>
                </a:lnTo>
                <a:lnTo>
                  <a:pt x="3096843" y="140081"/>
                </a:lnTo>
                <a:lnTo>
                  <a:pt x="3096254" y="126884"/>
                </a:lnTo>
                <a:lnTo>
                  <a:pt x="3093767" y="114331"/>
                </a:lnTo>
                <a:lnTo>
                  <a:pt x="3089447" y="103540"/>
                </a:lnTo>
                <a:lnTo>
                  <a:pt x="3083305" y="94487"/>
                </a:lnTo>
                <a:lnTo>
                  <a:pt x="3076117" y="87884"/>
                </a:lnTo>
                <a:close/>
              </a:path>
              <a:path w="5325109" h="292100">
                <a:moveTo>
                  <a:pt x="3140075" y="49022"/>
                </a:moveTo>
                <a:lnTo>
                  <a:pt x="3133343" y="77343"/>
                </a:lnTo>
                <a:lnTo>
                  <a:pt x="3131819" y="80010"/>
                </a:lnTo>
                <a:lnTo>
                  <a:pt x="3116326" y="87375"/>
                </a:lnTo>
                <a:lnTo>
                  <a:pt x="3116326" y="94106"/>
                </a:lnTo>
                <a:lnTo>
                  <a:pt x="3135503" y="94361"/>
                </a:lnTo>
                <a:lnTo>
                  <a:pt x="3134565" y="161036"/>
                </a:lnTo>
                <a:lnTo>
                  <a:pt x="3134529" y="167640"/>
                </a:lnTo>
                <a:lnTo>
                  <a:pt x="3152552" y="205486"/>
                </a:lnTo>
                <a:lnTo>
                  <a:pt x="3173094" y="208280"/>
                </a:lnTo>
                <a:lnTo>
                  <a:pt x="3178809" y="207010"/>
                </a:lnTo>
                <a:lnTo>
                  <a:pt x="3184398" y="204343"/>
                </a:lnTo>
                <a:lnTo>
                  <a:pt x="3189858" y="201803"/>
                </a:lnTo>
                <a:lnTo>
                  <a:pt x="3195828" y="197485"/>
                </a:lnTo>
                <a:lnTo>
                  <a:pt x="3200968" y="192659"/>
                </a:lnTo>
                <a:lnTo>
                  <a:pt x="3180841" y="192659"/>
                </a:lnTo>
                <a:lnTo>
                  <a:pt x="3177413" y="192531"/>
                </a:lnTo>
                <a:lnTo>
                  <a:pt x="3173603" y="192531"/>
                </a:lnTo>
                <a:lnTo>
                  <a:pt x="3170428" y="191897"/>
                </a:lnTo>
                <a:lnTo>
                  <a:pt x="3156966" y="161036"/>
                </a:lnTo>
                <a:lnTo>
                  <a:pt x="3157981" y="94615"/>
                </a:lnTo>
                <a:lnTo>
                  <a:pt x="3200025" y="94615"/>
                </a:lnTo>
                <a:lnTo>
                  <a:pt x="3200146" y="82042"/>
                </a:lnTo>
                <a:lnTo>
                  <a:pt x="3158108" y="81534"/>
                </a:lnTo>
                <a:lnTo>
                  <a:pt x="3158616" y="49275"/>
                </a:lnTo>
                <a:lnTo>
                  <a:pt x="3140075" y="49022"/>
                </a:lnTo>
                <a:close/>
              </a:path>
              <a:path w="5325109" h="292100">
                <a:moveTo>
                  <a:pt x="3196335" y="184531"/>
                </a:moveTo>
                <a:lnTo>
                  <a:pt x="3193287" y="187198"/>
                </a:lnTo>
                <a:lnTo>
                  <a:pt x="3190239" y="189230"/>
                </a:lnTo>
                <a:lnTo>
                  <a:pt x="3187191" y="190500"/>
                </a:lnTo>
                <a:lnTo>
                  <a:pt x="3184143" y="191897"/>
                </a:lnTo>
                <a:lnTo>
                  <a:pt x="3180841" y="192659"/>
                </a:lnTo>
                <a:lnTo>
                  <a:pt x="3200968" y="192659"/>
                </a:lnTo>
                <a:lnTo>
                  <a:pt x="3202051" y="191643"/>
                </a:lnTo>
                <a:lnTo>
                  <a:pt x="3196335" y="184531"/>
                </a:lnTo>
                <a:close/>
              </a:path>
              <a:path w="5325109" h="292100">
                <a:moveTo>
                  <a:pt x="3200025" y="94615"/>
                </a:moveTo>
                <a:lnTo>
                  <a:pt x="3157981" y="94615"/>
                </a:lnTo>
                <a:lnTo>
                  <a:pt x="3200019" y="95250"/>
                </a:lnTo>
                <a:lnTo>
                  <a:pt x="3200025" y="94615"/>
                </a:lnTo>
                <a:close/>
              </a:path>
              <a:path w="5325109" h="292100">
                <a:moveTo>
                  <a:pt x="3368303" y="202056"/>
                </a:moveTo>
                <a:lnTo>
                  <a:pt x="3300476" y="202056"/>
                </a:lnTo>
                <a:lnTo>
                  <a:pt x="3306699" y="205105"/>
                </a:lnTo>
                <a:lnTo>
                  <a:pt x="3312668" y="207263"/>
                </a:lnTo>
                <a:lnTo>
                  <a:pt x="3323971" y="209804"/>
                </a:lnTo>
                <a:lnTo>
                  <a:pt x="3330067" y="210438"/>
                </a:lnTo>
                <a:lnTo>
                  <a:pt x="3336417" y="210566"/>
                </a:lnTo>
                <a:lnTo>
                  <a:pt x="3344723" y="210186"/>
                </a:lnTo>
                <a:lnTo>
                  <a:pt x="3352482" y="208867"/>
                </a:lnTo>
                <a:lnTo>
                  <a:pt x="3359669" y="206619"/>
                </a:lnTo>
                <a:lnTo>
                  <a:pt x="3366261" y="203454"/>
                </a:lnTo>
                <a:lnTo>
                  <a:pt x="3368303" y="202056"/>
                </a:lnTo>
                <a:close/>
              </a:path>
              <a:path w="5325109" h="292100">
                <a:moveTo>
                  <a:pt x="3299586" y="21590"/>
                </a:moveTo>
                <a:lnTo>
                  <a:pt x="3268090" y="22479"/>
                </a:lnTo>
                <a:lnTo>
                  <a:pt x="3267963" y="29210"/>
                </a:lnTo>
                <a:lnTo>
                  <a:pt x="3272408" y="30099"/>
                </a:lnTo>
                <a:lnTo>
                  <a:pt x="3275456" y="30861"/>
                </a:lnTo>
                <a:lnTo>
                  <a:pt x="3283330" y="40259"/>
                </a:lnTo>
                <a:lnTo>
                  <a:pt x="3283965" y="42544"/>
                </a:lnTo>
                <a:lnTo>
                  <a:pt x="3284220" y="45466"/>
                </a:lnTo>
                <a:lnTo>
                  <a:pt x="3284220" y="66167"/>
                </a:lnTo>
                <a:lnTo>
                  <a:pt x="3282314" y="207644"/>
                </a:lnTo>
                <a:lnTo>
                  <a:pt x="3291204" y="209931"/>
                </a:lnTo>
                <a:lnTo>
                  <a:pt x="3300476" y="202056"/>
                </a:lnTo>
                <a:lnTo>
                  <a:pt x="3368303" y="202056"/>
                </a:lnTo>
                <a:lnTo>
                  <a:pt x="3370902" y="200279"/>
                </a:lnTo>
                <a:lnTo>
                  <a:pt x="3335528" y="200279"/>
                </a:lnTo>
                <a:lnTo>
                  <a:pt x="3331336" y="200152"/>
                </a:lnTo>
                <a:lnTo>
                  <a:pt x="3308984" y="186944"/>
                </a:lnTo>
                <a:lnTo>
                  <a:pt x="3307587" y="184404"/>
                </a:lnTo>
                <a:lnTo>
                  <a:pt x="3306572" y="181102"/>
                </a:lnTo>
                <a:lnTo>
                  <a:pt x="3306063" y="177037"/>
                </a:lnTo>
                <a:lnTo>
                  <a:pt x="3305429" y="173100"/>
                </a:lnTo>
                <a:lnTo>
                  <a:pt x="3305809" y="126618"/>
                </a:lnTo>
                <a:lnTo>
                  <a:pt x="3316097" y="106553"/>
                </a:lnTo>
                <a:lnTo>
                  <a:pt x="3318703" y="104140"/>
                </a:lnTo>
                <a:lnTo>
                  <a:pt x="3306699" y="104140"/>
                </a:lnTo>
                <a:lnTo>
                  <a:pt x="3306190" y="104012"/>
                </a:lnTo>
                <a:lnTo>
                  <a:pt x="3307333" y="21717"/>
                </a:lnTo>
                <a:lnTo>
                  <a:pt x="3299586" y="21590"/>
                </a:lnTo>
                <a:close/>
              </a:path>
              <a:path w="5325109" h="292100">
                <a:moveTo>
                  <a:pt x="3380407" y="97409"/>
                </a:moveTo>
                <a:lnTo>
                  <a:pt x="3334257" y="97409"/>
                </a:lnTo>
                <a:lnTo>
                  <a:pt x="3339210" y="97536"/>
                </a:lnTo>
                <a:lnTo>
                  <a:pt x="3346149" y="98440"/>
                </a:lnTo>
                <a:lnTo>
                  <a:pt x="3367754" y="137533"/>
                </a:lnTo>
                <a:lnTo>
                  <a:pt x="3368039" y="149606"/>
                </a:lnTo>
                <a:lnTo>
                  <a:pt x="3367351" y="161561"/>
                </a:lnTo>
                <a:lnTo>
                  <a:pt x="3349323" y="197246"/>
                </a:lnTo>
                <a:lnTo>
                  <a:pt x="3335528" y="200279"/>
                </a:lnTo>
                <a:lnTo>
                  <a:pt x="3370902" y="200279"/>
                </a:lnTo>
                <a:lnTo>
                  <a:pt x="3390677" y="165369"/>
                </a:lnTo>
                <a:lnTo>
                  <a:pt x="3392551" y="145796"/>
                </a:lnTo>
                <a:lnTo>
                  <a:pt x="3392384" y="135911"/>
                </a:lnTo>
                <a:lnTo>
                  <a:pt x="3381246" y="98438"/>
                </a:lnTo>
                <a:lnTo>
                  <a:pt x="3380407" y="97409"/>
                </a:lnTo>
                <a:close/>
              </a:path>
              <a:path w="5325109" h="292100">
                <a:moveTo>
                  <a:pt x="3343655" y="81915"/>
                </a:moveTo>
                <a:lnTo>
                  <a:pt x="3306699" y="104140"/>
                </a:lnTo>
                <a:lnTo>
                  <a:pt x="3318703" y="104140"/>
                </a:lnTo>
                <a:lnTo>
                  <a:pt x="3319526" y="103378"/>
                </a:lnTo>
                <a:lnTo>
                  <a:pt x="3323081" y="101092"/>
                </a:lnTo>
                <a:lnTo>
                  <a:pt x="3326510" y="99694"/>
                </a:lnTo>
                <a:lnTo>
                  <a:pt x="3330067" y="98171"/>
                </a:lnTo>
                <a:lnTo>
                  <a:pt x="3334257" y="97409"/>
                </a:lnTo>
                <a:lnTo>
                  <a:pt x="3380407" y="97409"/>
                </a:lnTo>
                <a:lnTo>
                  <a:pt x="3377203" y="93477"/>
                </a:lnTo>
                <a:lnTo>
                  <a:pt x="3372611" y="89408"/>
                </a:lnTo>
                <a:lnTo>
                  <a:pt x="3366007" y="84581"/>
                </a:lnTo>
                <a:lnTo>
                  <a:pt x="3358006" y="82168"/>
                </a:lnTo>
                <a:lnTo>
                  <a:pt x="3348735" y="82042"/>
                </a:lnTo>
                <a:lnTo>
                  <a:pt x="3343655" y="81915"/>
                </a:lnTo>
                <a:close/>
              </a:path>
              <a:path w="5325109" h="292100">
                <a:moveTo>
                  <a:pt x="3477386" y="83693"/>
                </a:moveTo>
                <a:lnTo>
                  <a:pt x="3436016" y="100965"/>
                </a:lnTo>
                <a:lnTo>
                  <a:pt x="3420526" y="138727"/>
                </a:lnTo>
                <a:lnTo>
                  <a:pt x="3419982" y="148081"/>
                </a:lnTo>
                <a:lnTo>
                  <a:pt x="3420596" y="162847"/>
                </a:lnTo>
                <a:lnTo>
                  <a:pt x="3440513" y="202951"/>
                </a:lnTo>
                <a:lnTo>
                  <a:pt x="3473196" y="212471"/>
                </a:lnTo>
                <a:lnTo>
                  <a:pt x="3479927" y="212471"/>
                </a:lnTo>
                <a:lnTo>
                  <a:pt x="3486023" y="211709"/>
                </a:lnTo>
                <a:lnTo>
                  <a:pt x="3497199" y="208153"/>
                </a:lnTo>
                <a:lnTo>
                  <a:pt x="3502279" y="205612"/>
                </a:lnTo>
                <a:lnTo>
                  <a:pt x="3506978" y="202311"/>
                </a:lnTo>
                <a:lnTo>
                  <a:pt x="3511677" y="199136"/>
                </a:lnTo>
                <a:lnTo>
                  <a:pt x="3514354" y="196850"/>
                </a:lnTo>
                <a:lnTo>
                  <a:pt x="3485387" y="196850"/>
                </a:lnTo>
                <a:lnTo>
                  <a:pt x="3469894" y="196596"/>
                </a:lnTo>
                <a:lnTo>
                  <a:pt x="3463035" y="194563"/>
                </a:lnTo>
                <a:lnTo>
                  <a:pt x="3457829" y="190500"/>
                </a:lnTo>
                <a:lnTo>
                  <a:pt x="3452622" y="186562"/>
                </a:lnTo>
                <a:lnTo>
                  <a:pt x="3443726" y="155487"/>
                </a:lnTo>
                <a:lnTo>
                  <a:pt x="3443731" y="145796"/>
                </a:lnTo>
                <a:lnTo>
                  <a:pt x="3525624" y="145796"/>
                </a:lnTo>
                <a:lnTo>
                  <a:pt x="3525456" y="138380"/>
                </a:lnTo>
                <a:lnTo>
                  <a:pt x="3525259" y="135762"/>
                </a:lnTo>
                <a:lnTo>
                  <a:pt x="3501389" y="135762"/>
                </a:lnTo>
                <a:lnTo>
                  <a:pt x="3444494" y="134874"/>
                </a:lnTo>
                <a:lnTo>
                  <a:pt x="3459733" y="97281"/>
                </a:lnTo>
                <a:lnTo>
                  <a:pt x="3466973" y="93853"/>
                </a:lnTo>
                <a:lnTo>
                  <a:pt x="3509374" y="93853"/>
                </a:lnTo>
                <a:lnTo>
                  <a:pt x="3505834" y="91059"/>
                </a:lnTo>
                <a:lnTo>
                  <a:pt x="3499738" y="88137"/>
                </a:lnTo>
                <a:lnTo>
                  <a:pt x="3493515" y="85343"/>
                </a:lnTo>
                <a:lnTo>
                  <a:pt x="3486150" y="83819"/>
                </a:lnTo>
                <a:lnTo>
                  <a:pt x="3477386" y="83693"/>
                </a:lnTo>
                <a:close/>
              </a:path>
              <a:path w="5325109" h="292100">
                <a:moveTo>
                  <a:pt x="3514725" y="180340"/>
                </a:moveTo>
                <a:lnTo>
                  <a:pt x="3509009" y="186181"/>
                </a:lnTo>
                <a:lnTo>
                  <a:pt x="3503295" y="190500"/>
                </a:lnTo>
                <a:lnTo>
                  <a:pt x="3491737" y="195580"/>
                </a:lnTo>
                <a:lnTo>
                  <a:pt x="3485387" y="196850"/>
                </a:lnTo>
                <a:lnTo>
                  <a:pt x="3514354" y="196850"/>
                </a:lnTo>
                <a:lnTo>
                  <a:pt x="3516883" y="194691"/>
                </a:lnTo>
                <a:lnTo>
                  <a:pt x="3522472" y="188849"/>
                </a:lnTo>
                <a:lnTo>
                  <a:pt x="3514725" y="180340"/>
                </a:lnTo>
                <a:close/>
              </a:path>
              <a:path w="5325109" h="292100">
                <a:moveTo>
                  <a:pt x="3525624" y="145796"/>
                </a:moveTo>
                <a:lnTo>
                  <a:pt x="3443731" y="145796"/>
                </a:lnTo>
                <a:lnTo>
                  <a:pt x="3525647" y="146812"/>
                </a:lnTo>
                <a:lnTo>
                  <a:pt x="3525624" y="145796"/>
                </a:lnTo>
                <a:close/>
              </a:path>
              <a:path w="5325109" h="292100">
                <a:moveTo>
                  <a:pt x="3509374" y="93853"/>
                </a:moveTo>
                <a:lnTo>
                  <a:pt x="3466973" y="93853"/>
                </a:lnTo>
                <a:lnTo>
                  <a:pt x="3475862" y="93980"/>
                </a:lnTo>
                <a:lnTo>
                  <a:pt x="3481831" y="93980"/>
                </a:lnTo>
                <a:lnTo>
                  <a:pt x="3486530" y="95631"/>
                </a:lnTo>
                <a:lnTo>
                  <a:pt x="3501389" y="135762"/>
                </a:lnTo>
                <a:lnTo>
                  <a:pt x="3525259" y="135762"/>
                </a:lnTo>
                <a:lnTo>
                  <a:pt x="3510660" y="94868"/>
                </a:lnTo>
                <a:lnTo>
                  <a:pt x="3509374" y="93853"/>
                </a:lnTo>
                <a:close/>
              </a:path>
              <a:path w="5325109" h="292100">
                <a:moveTo>
                  <a:pt x="3624706" y="55753"/>
                </a:moveTo>
                <a:lnTo>
                  <a:pt x="3622675" y="69723"/>
                </a:lnTo>
                <a:lnTo>
                  <a:pt x="3621658" y="73787"/>
                </a:lnTo>
                <a:lnTo>
                  <a:pt x="3620770" y="77850"/>
                </a:lnTo>
                <a:lnTo>
                  <a:pt x="3600957" y="94106"/>
                </a:lnTo>
                <a:lnTo>
                  <a:pt x="3600830" y="100711"/>
                </a:lnTo>
                <a:lnTo>
                  <a:pt x="3620134" y="101092"/>
                </a:lnTo>
                <a:lnTo>
                  <a:pt x="3619197" y="167767"/>
                </a:lnTo>
                <a:lnTo>
                  <a:pt x="3619160" y="174371"/>
                </a:lnTo>
                <a:lnTo>
                  <a:pt x="3637168" y="212217"/>
                </a:lnTo>
                <a:lnTo>
                  <a:pt x="3657727" y="215011"/>
                </a:lnTo>
                <a:lnTo>
                  <a:pt x="3663442" y="213741"/>
                </a:lnTo>
                <a:lnTo>
                  <a:pt x="3668903" y="211074"/>
                </a:lnTo>
                <a:lnTo>
                  <a:pt x="3674490" y="208534"/>
                </a:lnTo>
                <a:lnTo>
                  <a:pt x="3680332" y="204216"/>
                </a:lnTo>
                <a:lnTo>
                  <a:pt x="3685578" y="199390"/>
                </a:lnTo>
                <a:lnTo>
                  <a:pt x="3665474" y="199390"/>
                </a:lnTo>
                <a:lnTo>
                  <a:pt x="3662045" y="199262"/>
                </a:lnTo>
                <a:lnTo>
                  <a:pt x="3658234" y="199262"/>
                </a:lnTo>
                <a:lnTo>
                  <a:pt x="3655059" y="198628"/>
                </a:lnTo>
                <a:lnTo>
                  <a:pt x="3650233" y="196087"/>
                </a:lnTo>
                <a:lnTo>
                  <a:pt x="3648075" y="194056"/>
                </a:lnTo>
                <a:lnTo>
                  <a:pt x="3646297" y="191262"/>
                </a:lnTo>
                <a:lnTo>
                  <a:pt x="3644392" y="188341"/>
                </a:lnTo>
                <a:lnTo>
                  <a:pt x="3643122" y="184404"/>
                </a:lnTo>
                <a:lnTo>
                  <a:pt x="3641852" y="174371"/>
                </a:lnTo>
                <a:lnTo>
                  <a:pt x="3641812" y="173355"/>
                </a:lnTo>
                <a:lnTo>
                  <a:pt x="3641725" y="159258"/>
                </a:lnTo>
                <a:lnTo>
                  <a:pt x="3642486" y="101346"/>
                </a:lnTo>
                <a:lnTo>
                  <a:pt x="3684657" y="101346"/>
                </a:lnTo>
                <a:lnTo>
                  <a:pt x="3684778" y="88773"/>
                </a:lnTo>
                <a:lnTo>
                  <a:pt x="3642740" y="88137"/>
                </a:lnTo>
                <a:lnTo>
                  <a:pt x="3643122" y="56006"/>
                </a:lnTo>
                <a:lnTo>
                  <a:pt x="3624706" y="55753"/>
                </a:lnTo>
                <a:close/>
              </a:path>
              <a:path w="5325109" h="292100">
                <a:moveTo>
                  <a:pt x="3680840" y="191262"/>
                </a:moveTo>
                <a:lnTo>
                  <a:pt x="3677920" y="193929"/>
                </a:lnTo>
                <a:lnTo>
                  <a:pt x="3674872" y="195834"/>
                </a:lnTo>
                <a:lnTo>
                  <a:pt x="3668776" y="198628"/>
                </a:lnTo>
                <a:lnTo>
                  <a:pt x="3665474" y="199390"/>
                </a:lnTo>
                <a:lnTo>
                  <a:pt x="3685578" y="199390"/>
                </a:lnTo>
                <a:lnTo>
                  <a:pt x="3686682" y="198374"/>
                </a:lnTo>
                <a:lnTo>
                  <a:pt x="3680840" y="191262"/>
                </a:lnTo>
                <a:close/>
              </a:path>
              <a:path w="5325109" h="292100">
                <a:moveTo>
                  <a:pt x="3684657" y="101346"/>
                </a:moveTo>
                <a:lnTo>
                  <a:pt x="3642486" y="101346"/>
                </a:lnTo>
                <a:lnTo>
                  <a:pt x="3684651" y="101981"/>
                </a:lnTo>
                <a:lnTo>
                  <a:pt x="3684657" y="101346"/>
                </a:lnTo>
                <a:close/>
              </a:path>
              <a:path w="5325109" h="292100">
                <a:moveTo>
                  <a:pt x="3803640" y="103378"/>
                </a:moveTo>
                <a:lnTo>
                  <a:pt x="3763518" y="103378"/>
                </a:lnTo>
                <a:lnTo>
                  <a:pt x="3769740" y="103505"/>
                </a:lnTo>
                <a:lnTo>
                  <a:pt x="3774439" y="105029"/>
                </a:lnTo>
                <a:lnTo>
                  <a:pt x="3777869" y="108204"/>
                </a:lnTo>
                <a:lnTo>
                  <a:pt x="3781298" y="111252"/>
                </a:lnTo>
                <a:lnTo>
                  <a:pt x="3783456" y="115824"/>
                </a:lnTo>
                <a:lnTo>
                  <a:pt x="3785997" y="148590"/>
                </a:lnTo>
                <a:lnTo>
                  <a:pt x="3785365" y="189992"/>
                </a:lnTo>
                <a:lnTo>
                  <a:pt x="3778250" y="205486"/>
                </a:lnTo>
                <a:lnTo>
                  <a:pt x="3776853" y="206248"/>
                </a:lnTo>
                <a:lnTo>
                  <a:pt x="3774312" y="207137"/>
                </a:lnTo>
                <a:lnTo>
                  <a:pt x="3771010" y="208153"/>
                </a:lnTo>
                <a:lnTo>
                  <a:pt x="3770883" y="214503"/>
                </a:lnTo>
                <a:lnTo>
                  <a:pt x="3822192" y="215137"/>
                </a:lnTo>
                <a:lnTo>
                  <a:pt x="3822319" y="208787"/>
                </a:lnTo>
                <a:lnTo>
                  <a:pt x="3817111" y="207391"/>
                </a:lnTo>
                <a:lnTo>
                  <a:pt x="3813809" y="205867"/>
                </a:lnTo>
                <a:lnTo>
                  <a:pt x="3812158" y="204343"/>
                </a:lnTo>
                <a:lnTo>
                  <a:pt x="3810380" y="202819"/>
                </a:lnTo>
                <a:lnTo>
                  <a:pt x="3809237" y="200660"/>
                </a:lnTo>
                <a:lnTo>
                  <a:pt x="3808729" y="197866"/>
                </a:lnTo>
                <a:lnTo>
                  <a:pt x="3808095" y="195199"/>
                </a:lnTo>
                <a:lnTo>
                  <a:pt x="3807909" y="191388"/>
                </a:lnTo>
                <a:lnTo>
                  <a:pt x="3807986" y="181102"/>
                </a:lnTo>
                <a:lnTo>
                  <a:pt x="3808634" y="131572"/>
                </a:lnTo>
                <a:lnTo>
                  <a:pt x="3808605" y="124333"/>
                </a:lnTo>
                <a:lnTo>
                  <a:pt x="3808349" y="120396"/>
                </a:lnTo>
                <a:lnTo>
                  <a:pt x="3807586" y="115697"/>
                </a:lnTo>
                <a:lnTo>
                  <a:pt x="3806698" y="110998"/>
                </a:lnTo>
                <a:lnTo>
                  <a:pt x="3805428" y="107061"/>
                </a:lnTo>
                <a:lnTo>
                  <a:pt x="3803640" y="103378"/>
                </a:lnTo>
                <a:close/>
              </a:path>
              <a:path w="5325109" h="292100">
                <a:moveTo>
                  <a:pt x="3734561" y="27559"/>
                </a:moveTo>
                <a:lnTo>
                  <a:pt x="3726687" y="27559"/>
                </a:lnTo>
                <a:lnTo>
                  <a:pt x="3695319" y="28321"/>
                </a:lnTo>
                <a:lnTo>
                  <a:pt x="3695192" y="35179"/>
                </a:lnTo>
                <a:lnTo>
                  <a:pt x="3699636" y="35941"/>
                </a:lnTo>
                <a:lnTo>
                  <a:pt x="3702684" y="36830"/>
                </a:lnTo>
                <a:lnTo>
                  <a:pt x="3711448" y="51308"/>
                </a:lnTo>
                <a:lnTo>
                  <a:pt x="3711448" y="72136"/>
                </a:lnTo>
                <a:lnTo>
                  <a:pt x="3710051" y="181102"/>
                </a:lnTo>
                <a:lnTo>
                  <a:pt x="3707003" y="200533"/>
                </a:lnTo>
                <a:lnTo>
                  <a:pt x="3706113" y="202056"/>
                </a:lnTo>
                <a:lnTo>
                  <a:pt x="3694937" y="207010"/>
                </a:lnTo>
                <a:lnTo>
                  <a:pt x="3694810" y="213487"/>
                </a:lnTo>
                <a:lnTo>
                  <a:pt x="3746373" y="214122"/>
                </a:lnTo>
                <a:lnTo>
                  <a:pt x="3746500" y="207772"/>
                </a:lnTo>
                <a:lnTo>
                  <a:pt x="3742817" y="206756"/>
                </a:lnTo>
                <a:lnTo>
                  <a:pt x="3740023" y="205740"/>
                </a:lnTo>
                <a:lnTo>
                  <a:pt x="3732403" y="191516"/>
                </a:lnTo>
                <a:lnTo>
                  <a:pt x="3732406" y="181102"/>
                </a:lnTo>
                <a:lnTo>
                  <a:pt x="3733037" y="131572"/>
                </a:lnTo>
                <a:lnTo>
                  <a:pt x="3733164" y="127762"/>
                </a:lnTo>
                <a:lnTo>
                  <a:pt x="3734054" y="124333"/>
                </a:lnTo>
                <a:lnTo>
                  <a:pt x="3736085" y="121031"/>
                </a:lnTo>
                <a:lnTo>
                  <a:pt x="3737990" y="117729"/>
                </a:lnTo>
                <a:lnTo>
                  <a:pt x="3740784" y="114554"/>
                </a:lnTo>
                <a:lnTo>
                  <a:pt x="3746309" y="109981"/>
                </a:lnTo>
                <a:lnTo>
                  <a:pt x="3733927" y="109981"/>
                </a:lnTo>
                <a:lnTo>
                  <a:pt x="3733419" y="109855"/>
                </a:lnTo>
                <a:lnTo>
                  <a:pt x="3734561" y="27559"/>
                </a:lnTo>
                <a:close/>
              </a:path>
              <a:path w="5325109" h="292100">
                <a:moveTo>
                  <a:pt x="3774439" y="87884"/>
                </a:moveTo>
                <a:lnTo>
                  <a:pt x="3769995" y="87884"/>
                </a:lnTo>
                <a:lnTo>
                  <a:pt x="3765930" y="88518"/>
                </a:lnTo>
                <a:lnTo>
                  <a:pt x="3761994" y="89916"/>
                </a:lnTo>
                <a:lnTo>
                  <a:pt x="3758056" y="91186"/>
                </a:lnTo>
                <a:lnTo>
                  <a:pt x="3754120" y="93218"/>
                </a:lnTo>
                <a:lnTo>
                  <a:pt x="3746246" y="98552"/>
                </a:lnTo>
                <a:lnTo>
                  <a:pt x="3740784" y="103250"/>
                </a:lnTo>
                <a:lnTo>
                  <a:pt x="3733927" y="109981"/>
                </a:lnTo>
                <a:lnTo>
                  <a:pt x="3746309" y="109981"/>
                </a:lnTo>
                <a:lnTo>
                  <a:pt x="3748151" y="108458"/>
                </a:lnTo>
                <a:lnTo>
                  <a:pt x="3751326" y="106299"/>
                </a:lnTo>
                <a:lnTo>
                  <a:pt x="3754120" y="105156"/>
                </a:lnTo>
                <a:lnTo>
                  <a:pt x="3756913" y="103886"/>
                </a:lnTo>
                <a:lnTo>
                  <a:pt x="3760088" y="103378"/>
                </a:lnTo>
                <a:lnTo>
                  <a:pt x="3803640" y="103378"/>
                </a:lnTo>
                <a:lnTo>
                  <a:pt x="3801999" y="100330"/>
                </a:lnTo>
                <a:lnTo>
                  <a:pt x="3799712" y="97409"/>
                </a:lnTo>
                <a:lnTo>
                  <a:pt x="3796919" y="95123"/>
                </a:lnTo>
                <a:lnTo>
                  <a:pt x="3794125" y="92710"/>
                </a:lnTo>
                <a:lnTo>
                  <a:pt x="3790950" y="90931"/>
                </a:lnTo>
                <a:lnTo>
                  <a:pt x="3787139" y="89788"/>
                </a:lnTo>
                <a:lnTo>
                  <a:pt x="3783456" y="88646"/>
                </a:lnTo>
                <a:lnTo>
                  <a:pt x="3779265" y="88011"/>
                </a:lnTo>
                <a:lnTo>
                  <a:pt x="3774439" y="87884"/>
                </a:lnTo>
                <a:close/>
              </a:path>
              <a:path w="5325109" h="292100">
                <a:moveTo>
                  <a:pt x="3905377" y="89662"/>
                </a:moveTo>
                <a:lnTo>
                  <a:pt x="3863784" y="105410"/>
                </a:lnTo>
                <a:lnTo>
                  <a:pt x="3847345" y="144097"/>
                </a:lnTo>
                <a:lnTo>
                  <a:pt x="3846807" y="156591"/>
                </a:lnTo>
                <a:lnTo>
                  <a:pt x="3847415" y="169120"/>
                </a:lnTo>
                <a:lnTo>
                  <a:pt x="3868150" y="208920"/>
                </a:lnTo>
                <a:lnTo>
                  <a:pt x="3901439" y="218440"/>
                </a:lnTo>
                <a:lnTo>
                  <a:pt x="3910161" y="218080"/>
                </a:lnTo>
                <a:lnTo>
                  <a:pt x="3918251" y="216804"/>
                </a:lnTo>
                <a:lnTo>
                  <a:pt x="3925746" y="214600"/>
                </a:lnTo>
                <a:lnTo>
                  <a:pt x="3932681" y="211455"/>
                </a:lnTo>
                <a:lnTo>
                  <a:pt x="3937774" y="208153"/>
                </a:lnTo>
                <a:lnTo>
                  <a:pt x="3903599" y="208153"/>
                </a:lnTo>
                <a:lnTo>
                  <a:pt x="3896094" y="207154"/>
                </a:lnTo>
                <a:lnTo>
                  <a:pt x="3873150" y="175815"/>
                </a:lnTo>
                <a:lnTo>
                  <a:pt x="3871340" y="152019"/>
                </a:lnTo>
                <a:lnTo>
                  <a:pt x="3872053" y="140162"/>
                </a:lnTo>
                <a:lnTo>
                  <a:pt x="3890724" y="103187"/>
                </a:lnTo>
                <a:lnTo>
                  <a:pt x="3904614" y="99949"/>
                </a:lnTo>
                <a:lnTo>
                  <a:pt x="3940166" y="99949"/>
                </a:lnTo>
                <a:lnTo>
                  <a:pt x="3939381" y="99234"/>
                </a:lnTo>
                <a:lnTo>
                  <a:pt x="3929760" y="94043"/>
                </a:lnTo>
                <a:lnTo>
                  <a:pt x="3918426" y="90852"/>
                </a:lnTo>
                <a:lnTo>
                  <a:pt x="3905377" y="89662"/>
                </a:lnTo>
                <a:close/>
              </a:path>
              <a:path w="5325109" h="292100">
                <a:moveTo>
                  <a:pt x="3940166" y="99949"/>
                </a:moveTo>
                <a:lnTo>
                  <a:pt x="3910964" y="99949"/>
                </a:lnTo>
                <a:lnTo>
                  <a:pt x="3916426" y="102108"/>
                </a:lnTo>
                <a:lnTo>
                  <a:pt x="3921252" y="106044"/>
                </a:lnTo>
                <a:lnTo>
                  <a:pt x="3936198" y="147450"/>
                </a:lnTo>
                <a:lnTo>
                  <a:pt x="3936237" y="163449"/>
                </a:lnTo>
                <a:lnTo>
                  <a:pt x="3935603" y="170053"/>
                </a:lnTo>
                <a:lnTo>
                  <a:pt x="3934332" y="176275"/>
                </a:lnTo>
                <a:lnTo>
                  <a:pt x="3933189" y="182625"/>
                </a:lnTo>
                <a:lnTo>
                  <a:pt x="3909440" y="208153"/>
                </a:lnTo>
                <a:lnTo>
                  <a:pt x="3937774" y="208153"/>
                </a:lnTo>
                <a:lnTo>
                  <a:pt x="3958891" y="173085"/>
                </a:lnTo>
                <a:lnTo>
                  <a:pt x="3960945" y="152019"/>
                </a:lnTo>
                <a:lnTo>
                  <a:pt x="3960288" y="138876"/>
                </a:lnTo>
                <a:lnTo>
                  <a:pt x="3957764" y="126317"/>
                </a:lnTo>
                <a:lnTo>
                  <a:pt x="3953430" y="115496"/>
                </a:lnTo>
                <a:lnTo>
                  <a:pt x="3947286" y="106425"/>
                </a:lnTo>
                <a:lnTo>
                  <a:pt x="3940166" y="99949"/>
                </a:lnTo>
                <a:close/>
              </a:path>
              <a:path w="5325109" h="292100">
                <a:moveTo>
                  <a:pt x="3985132" y="92963"/>
                </a:moveTo>
                <a:lnTo>
                  <a:pt x="3985132" y="99313"/>
                </a:lnTo>
                <a:lnTo>
                  <a:pt x="3990467" y="100837"/>
                </a:lnTo>
                <a:lnTo>
                  <a:pt x="3993896" y="102362"/>
                </a:lnTo>
                <a:lnTo>
                  <a:pt x="3999341" y="126618"/>
                </a:lnTo>
                <a:lnTo>
                  <a:pt x="3998669" y="169925"/>
                </a:lnTo>
                <a:lnTo>
                  <a:pt x="3998683" y="179705"/>
                </a:lnTo>
                <a:lnTo>
                  <a:pt x="4018406" y="218440"/>
                </a:lnTo>
                <a:lnTo>
                  <a:pt x="4039361" y="220344"/>
                </a:lnTo>
                <a:lnTo>
                  <a:pt x="4045965" y="218567"/>
                </a:lnTo>
                <a:lnTo>
                  <a:pt x="4052570" y="215011"/>
                </a:lnTo>
                <a:lnTo>
                  <a:pt x="4057592" y="211961"/>
                </a:lnTo>
                <a:lnTo>
                  <a:pt x="4062745" y="208137"/>
                </a:lnTo>
                <a:lnTo>
                  <a:pt x="4066649" y="204724"/>
                </a:lnTo>
                <a:lnTo>
                  <a:pt x="4043933" y="204724"/>
                </a:lnTo>
                <a:lnTo>
                  <a:pt x="4038854" y="204597"/>
                </a:lnTo>
                <a:lnTo>
                  <a:pt x="4034917" y="203708"/>
                </a:lnTo>
                <a:lnTo>
                  <a:pt x="4032123" y="201803"/>
                </a:lnTo>
                <a:lnTo>
                  <a:pt x="4029329" y="200025"/>
                </a:lnTo>
                <a:lnTo>
                  <a:pt x="4027043" y="197738"/>
                </a:lnTo>
                <a:lnTo>
                  <a:pt x="4025519" y="194944"/>
                </a:lnTo>
                <a:lnTo>
                  <a:pt x="4023995" y="192278"/>
                </a:lnTo>
                <a:lnTo>
                  <a:pt x="4022979" y="188213"/>
                </a:lnTo>
                <a:lnTo>
                  <a:pt x="4021454" y="177673"/>
                </a:lnTo>
                <a:lnTo>
                  <a:pt x="4021359" y="174752"/>
                </a:lnTo>
                <a:lnTo>
                  <a:pt x="4021328" y="159766"/>
                </a:lnTo>
                <a:lnTo>
                  <a:pt x="4022344" y="93472"/>
                </a:lnTo>
                <a:lnTo>
                  <a:pt x="3985132" y="92963"/>
                </a:lnTo>
                <a:close/>
              </a:path>
              <a:path w="5325109" h="292100">
                <a:moveTo>
                  <a:pt x="4096909" y="198119"/>
                </a:moveTo>
                <a:lnTo>
                  <a:pt x="4073398" y="198119"/>
                </a:lnTo>
                <a:lnTo>
                  <a:pt x="4075429" y="198628"/>
                </a:lnTo>
                <a:lnTo>
                  <a:pt x="4074286" y="219963"/>
                </a:lnTo>
                <a:lnTo>
                  <a:pt x="4082287" y="220091"/>
                </a:lnTo>
                <a:lnTo>
                  <a:pt x="4112132" y="219202"/>
                </a:lnTo>
                <a:lnTo>
                  <a:pt x="4112132" y="212471"/>
                </a:lnTo>
                <a:lnTo>
                  <a:pt x="4107560" y="211455"/>
                </a:lnTo>
                <a:lnTo>
                  <a:pt x="4104258" y="210312"/>
                </a:lnTo>
                <a:lnTo>
                  <a:pt x="4102480" y="209296"/>
                </a:lnTo>
                <a:lnTo>
                  <a:pt x="4100687" y="208137"/>
                </a:lnTo>
                <a:lnTo>
                  <a:pt x="4099305" y="206756"/>
                </a:lnTo>
                <a:lnTo>
                  <a:pt x="4098544" y="204978"/>
                </a:lnTo>
                <a:lnTo>
                  <a:pt x="4097654" y="203200"/>
                </a:lnTo>
                <a:lnTo>
                  <a:pt x="4097175" y="201041"/>
                </a:lnTo>
                <a:lnTo>
                  <a:pt x="4096909" y="198119"/>
                </a:lnTo>
                <a:close/>
              </a:path>
              <a:path w="5325109" h="292100">
                <a:moveTo>
                  <a:pt x="4060825" y="93980"/>
                </a:moveTo>
                <a:lnTo>
                  <a:pt x="4060698" y="100330"/>
                </a:lnTo>
                <a:lnTo>
                  <a:pt x="4064127" y="101346"/>
                </a:lnTo>
                <a:lnTo>
                  <a:pt x="4066539" y="102108"/>
                </a:lnTo>
                <a:lnTo>
                  <a:pt x="4068063" y="102997"/>
                </a:lnTo>
                <a:lnTo>
                  <a:pt x="4069587" y="103759"/>
                </a:lnTo>
                <a:lnTo>
                  <a:pt x="4070730" y="104648"/>
                </a:lnTo>
                <a:lnTo>
                  <a:pt x="4071493" y="105663"/>
                </a:lnTo>
                <a:lnTo>
                  <a:pt x="4072381" y="106553"/>
                </a:lnTo>
                <a:lnTo>
                  <a:pt x="4073017" y="107823"/>
                </a:lnTo>
                <a:lnTo>
                  <a:pt x="4074286" y="110871"/>
                </a:lnTo>
                <a:lnTo>
                  <a:pt x="4074668" y="112903"/>
                </a:lnTo>
                <a:lnTo>
                  <a:pt x="4074795" y="115443"/>
                </a:lnTo>
                <a:lnTo>
                  <a:pt x="4075049" y="117983"/>
                </a:lnTo>
                <a:lnTo>
                  <a:pt x="4075049" y="126618"/>
                </a:lnTo>
                <a:lnTo>
                  <a:pt x="4074486" y="169925"/>
                </a:lnTo>
                <a:lnTo>
                  <a:pt x="4074413" y="179705"/>
                </a:lnTo>
                <a:lnTo>
                  <a:pt x="4073525" y="183387"/>
                </a:lnTo>
                <a:lnTo>
                  <a:pt x="4071874" y="186562"/>
                </a:lnTo>
                <a:lnTo>
                  <a:pt x="4070223" y="189865"/>
                </a:lnTo>
                <a:lnTo>
                  <a:pt x="4047235" y="204724"/>
                </a:lnTo>
                <a:lnTo>
                  <a:pt x="4066649" y="204724"/>
                </a:lnTo>
                <a:lnTo>
                  <a:pt x="4068018" y="203527"/>
                </a:lnTo>
                <a:lnTo>
                  <a:pt x="4073398" y="198119"/>
                </a:lnTo>
                <a:lnTo>
                  <a:pt x="4096909" y="198119"/>
                </a:lnTo>
                <a:lnTo>
                  <a:pt x="4096747" y="196215"/>
                </a:lnTo>
                <a:lnTo>
                  <a:pt x="4096867" y="175513"/>
                </a:lnTo>
                <a:lnTo>
                  <a:pt x="4097908" y="94487"/>
                </a:lnTo>
                <a:lnTo>
                  <a:pt x="4060825" y="93980"/>
                </a:lnTo>
                <a:close/>
              </a:path>
              <a:path w="5325109" h="292100">
                <a:moveTo>
                  <a:pt x="4181221" y="93472"/>
                </a:moveTo>
                <a:lnTo>
                  <a:pt x="4174744" y="94234"/>
                </a:lnTo>
                <a:lnTo>
                  <a:pt x="4168775" y="96012"/>
                </a:lnTo>
                <a:lnTo>
                  <a:pt x="4162805" y="97662"/>
                </a:lnTo>
                <a:lnTo>
                  <a:pt x="4138803" y="129286"/>
                </a:lnTo>
                <a:lnTo>
                  <a:pt x="4138549" y="144780"/>
                </a:lnTo>
                <a:lnTo>
                  <a:pt x="4140073" y="151892"/>
                </a:lnTo>
                <a:lnTo>
                  <a:pt x="4143248" y="158242"/>
                </a:lnTo>
                <a:lnTo>
                  <a:pt x="4146423" y="164465"/>
                </a:lnTo>
                <a:lnTo>
                  <a:pt x="4151122" y="169544"/>
                </a:lnTo>
                <a:lnTo>
                  <a:pt x="4157345" y="173228"/>
                </a:lnTo>
                <a:lnTo>
                  <a:pt x="4150232" y="178435"/>
                </a:lnTo>
                <a:lnTo>
                  <a:pt x="4137913" y="204978"/>
                </a:lnTo>
                <a:lnTo>
                  <a:pt x="4139056" y="208787"/>
                </a:lnTo>
                <a:lnTo>
                  <a:pt x="4141343" y="212090"/>
                </a:lnTo>
                <a:lnTo>
                  <a:pt x="4143629" y="215265"/>
                </a:lnTo>
                <a:lnTo>
                  <a:pt x="4146930" y="217805"/>
                </a:lnTo>
                <a:lnTo>
                  <a:pt x="4150868" y="219456"/>
                </a:lnTo>
                <a:lnTo>
                  <a:pt x="4144136" y="222758"/>
                </a:lnTo>
                <a:lnTo>
                  <a:pt x="4129531" y="251968"/>
                </a:lnTo>
                <a:lnTo>
                  <a:pt x="4130802" y="257048"/>
                </a:lnTo>
                <a:lnTo>
                  <a:pt x="4171187" y="277749"/>
                </a:lnTo>
                <a:lnTo>
                  <a:pt x="4187952" y="278511"/>
                </a:lnTo>
                <a:lnTo>
                  <a:pt x="4196546" y="278272"/>
                </a:lnTo>
                <a:lnTo>
                  <a:pt x="4230483" y="268350"/>
                </a:lnTo>
                <a:lnTo>
                  <a:pt x="4195699" y="268350"/>
                </a:lnTo>
                <a:lnTo>
                  <a:pt x="4187825" y="268224"/>
                </a:lnTo>
                <a:lnTo>
                  <a:pt x="4150359" y="252730"/>
                </a:lnTo>
                <a:lnTo>
                  <a:pt x="4150486" y="240156"/>
                </a:lnTo>
                <a:lnTo>
                  <a:pt x="4151629" y="235966"/>
                </a:lnTo>
                <a:lnTo>
                  <a:pt x="4153915" y="232410"/>
                </a:lnTo>
                <a:lnTo>
                  <a:pt x="4156202" y="228727"/>
                </a:lnTo>
                <a:lnTo>
                  <a:pt x="4159630" y="225298"/>
                </a:lnTo>
                <a:lnTo>
                  <a:pt x="4164076" y="221996"/>
                </a:lnTo>
                <a:lnTo>
                  <a:pt x="4244276" y="221996"/>
                </a:lnTo>
                <a:lnTo>
                  <a:pt x="4241037" y="215519"/>
                </a:lnTo>
                <a:lnTo>
                  <a:pt x="4236974" y="211581"/>
                </a:lnTo>
                <a:lnTo>
                  <a:pt x="4231132" y="208661"/>
                </a:lnTo>
                <a:lnTo>
                  <a:pt x="4225417" y="205740"/>
                </a:lnTo>
                <a:lnTo>
                  <a:pt x="4217924" y="204088"/>
                </a:lnTo>
                <a:lnTo>
                  <a:pt x="4171569" y="203454"/>
                </a:lnTo>
                <a:lnTo>
                  <a:pt x="4167124" y="203073"/>
                </a:lnTo>
                <a:lnTo>
                  <a:pt x="4164203" y="202311"/>
                </a:lnTo>
                <a:lnTo>
                  <a:pt x="4161408" y="201675"/>
                </a:lnTo>
                <a:lnTo>
                  <a:pt x="4159250" y="200406"/>
                </a:lnTo>
                <a:lnTo>
                  <a:pt x="4158106" y="198755"/>
                </a:lnTo>
                <a:lnTo>
                  <a:pt x="4156836" y="197104"/>
                </a:lnTo>
                <a:lnTo>
                  <a:pt x="4156202" y="194691"/>
                </a:lnTo>
                <a:lnTo>
                  <a:pt x="4156329" y="186562"/>
                </a:lnTo>
                <a:lnTo>
                  <a:pt x="4159757" y="181737"/>
                </a:lnTo>
                <a:lnTo>
                  <a:pt x="4166361" y="176784"/>
                </a:lnTo>
                <a:lnTo>
                  <a:pt x="4207197" y="176784"/>
                </a:lnTo>
                <a:lnTo>
                  <a:pt x="4214979" y="173632"/>
                </a:lnTo>
                <a:lnTo>
                  <a:pt x="4221129" y="169418"/>
                </a:lnTo>
                <a:lnTo>
                  <a:pt x="4191761" y="169418"/>
                </a:lnTo>
                <a:lnTo>
                  <a:pt x="4187317" y="169291"/>
                </a:lnTo>
                <a:lnTo>
                  <a:pt x="4162138" y="137794"/>
                </a:lnTo>
                <a:lnTo>
                  <a:pt x="4162171" y="124713"/>
                </a:lnTo>
                <a:lnTo>
                  <a:pt x="4164456" y="116840"/>
                </a:lnTo>
                <a:lnTo>
                  <a:pt x="4168775" y="111379"/>
                </a:lnTo>
                <a:lnTo>
                  <a:pt x="4173220" y="105918"/>
                </a:lnTo>
                <a:lnTo>
                  <a:pt x="4179570" y="103378"/>
                </a:lnTo>
                <a:lnTo>
                  <a:pt x="4252846" y="103378"/>
                </a:lnTo>
                <a:lnTo>
                  <a:pt x="4252976" y="96647"/>
                </a:lnTo>
                <a:lnTo>
                  <a:pt x="4206875" y="96012"/>
                </a:lnTo>
                <a:lnTo>
                  <a:pt x="4200652" y="94487"/>
                </a:lnTo>
                <a:lnTo>
                  <a:pt x="4194429" y="93599"/>
                </a:lnTo>
                <a:lnTo>
                  <a:pt x="4188205" y="93599"/>
                </a:lnTo>
                <a:lnTo>
                  <a:pt x="4181221" y="93472"/>
                </a:lnTo>
                <a:close/>
              </a:path>
              <a:path w="5325109" h="292100">
                <a:moveTo>
                  <a:pt x="4244276" y="221996"/>
                </a:moveTo>
                <a:lnTo>
                  <a:pt x="4164076" y="221996"/>
                </a:lnTo>
                <a:lnTo>
                  <a:pt x="4169409" y="222631"/>
                </a:lnTo>
                <a:lnTo>
                  <a:pt x="4175632" y="223012"/>
                </a:lnTo>
                <a:lnTo>
                  <a:pt x="4182618" y="223012"/>
                </a:lnTo>
                <a:lnTo>
                  <a:pt x="4202049" y="223393"/>
                </a:lnTo>
                <a:lnTo>
                  <a:pt x="4207129" y="223393"/>
                </a:lnTo>
                <a:lnTo>
                  <a:pt x="4211193" y="224028"/>
                </a:lnTo>
                <a:lnTo>
                  <a:pt x="4214240" y="225171"/>
                </a:lnTo>
                <a:lnTo>
                  <a:pt x="4217415" y="226313"/>
                </a:lnTo>
                <a:lnTo>
                  <a:pt x="4219829" y="227711"/>
                </a:lnTo>
                <a:lnTo>
                  <a:pt x="4221480" y="229616"/>
                </a:lnTo>
                <a:lnTo>
                  <a:pt x="4223131" y="231394"/>
                </a:lnTo>
                <a:lnTo>
                  <a:pt x="4224274" y="233553"/>
                </a:lnTo>
                <a:lnTo>
                  <a:pt x="4224817" y="235966"/>
                </a:lnTo>
                <a:lnTo>
                  <a:pt x="4225417" y="238125"/>
                </a:lnTo>
                <a:lnTo>
                  <a:pt x="4225544" y="248158"/>
                </a:lnTo>
                <a:lnTo>
                  <a:pt x="4224020" y="252730"/>
                </a:lnTo>
                <a:lnTo>
                  <a:pt x="4220972" y="256540"/>
                </a:lnTo>
                <a:lnTo>
                  <a:pt x="4218051" y="260350"/>
                </a:lnTo>
                <a:lnTo>
                  <a:pt x="4213733" y="263398"/>
                </a:lnTo>
                <a:lnTo>
                  <a:pt x="4208018" y="265303"/>
                </a:lnTo>
                <a:lnTo>
                  <a:pt x="4202430" y="267335"/>
                </a:lnTo>
                <a:lnTo>
                  <a:pt x="4195699" y="268350"/>
                </a:lnTo>
                <a:lnTo>
                  <a:pt x="4230483" y="268350"/>
                </a:lnTo>
                <a:lnTo>
                  <a:pt x="4246880" y="237236"/>
                </a:lnTo>
                <a:lnTo>
                  <a:pt x="4247007" y="230759"/>
                </a:lnTo>
                <a:lnTo>
                  <a:pt x="4245863" y="225171"/>
                </a:lnTo>
                <a:lnTo>
                  <a:pt x="4244276" y="221996"/>
                </a:lnTo>
                <a:close/>
              </a:path>
              <a:path w="5325109" h="292100">
                <a:moveTo>
                  <a:pt x="4207197" y="176784"/>
                </a:moveTo>
                <a:lnTo>
                  <a:pt x="4166361" y="176784"/>
                </a:lnTo>
                <a:lnTo>
                  <a:pt x="4171569" y="178688"/>
                </a:lnTo>
                <a:lnTo>
                  <a:pt x="4177792" y="179578"/>
                </a:lnTo>
                <a:lnTo>
                  <a:pt x="4184904" y="179705"/>
                </a:lnTo>
                <a:lnTo>
                  <a:pt x="4196310" y="179157"/>
                </a:lnTo>
                <a:lnTo>
                  <a:pt x="4206335" y="177133"/>
                </a:lnTo>
                <a:lnTo>
                  <a:pt x="4207197" y="176784"/>
                </a:lnTo>
                <a:close/>
              </a:path>
              <a:path w="5325109" h="292100">
                <a:moveTo>
                  <a:pt x="4252846" y="103378"/>
                </a:moveTo>
                <a:lnTo>
                  <a:pt x="4179570" y="103378"/>
                </a:lnTo>
                <a:lnTo>
                  <a:pt x="4187825" y="103505"/>
                </a:lnTo>
                <a:lnTo>
                  <a:pt x="4192651" y="103505"/>
                </a:lnTo>
                <a:lnTo>
                  <a:pt x="4196969" y="104775"/>
                </a:lnTo>
                <a:lnTo>
                  <a:pt x="4212363" y="136144"/>
                </a:lnTo>
                <a:lnTo>
                  <a:pt x="4212251" y="142664"/>
                </a:lnTo>
                <a:lnTo>
                  <a:pt x="4198620" y="167005"/>
                </a:lnTo>
                <a:lnTo>
                  <a:pt x="4195572" y="168656"/>
                </a:lnTo>
                <a:lnTo>
                  <a:pt x="4191761" y="169418"/>
                </a:lnTo>
                <a:lnTo>
                  <a:pt x="4221129" y="169418"/>
                </a:lnTo>
                <a:lnTo>
                  <a:pt x="4235862" y="130175"/>
                </a:lnTo>
                <a:lnTo>
                  <a:pt x="4235196" y="125730"/>
                </a:lnTo>
                <a:lnTo>
                  <a:pt x="4233672" y="121031"/>
                </a:lnTo>
                <a:lnTo>
                  <a:pt x="4232148" y="116459"/>
                </a:lnTo>
                <a:lnTo>
                  <a:pt x="4230115" y="112775"/>
                </a:lnTo>
                <a:lnTo>
                  <a:pt x="4227449" y="109981"/>
                </a:lnTo>
                <a:lnTo>
                  <a:pt x="4228592" y="108585"/>
                </a:lnTo>
                <a:lnTo>
                  <a:pt x="4252746" y="108585"/>
                </a:lnTo>
                <a:lnTo>
                  <a:pt x="4252846" y="103378"/>
                </a:lnTo>
                <a:close/>
              </a:path>
              <a:path w="5325109" h="292100">
                <a:moveTo>
                  <a:pt x="4252746" y="108585"/>
                </a:moveTo>
                <a:lnTo>
                  <a:pt x="4228592" y="108585"/>
                </a:lnTo>
                <a:lnTo>
                  <a:pt x="4252722" y="109855"/>
                </a:lnTo>
                <a:lnTo>
                  <a:pt x="4252746" y="108585"/>
                </a:lnTo>
                <a:close/>
              </a:path>
              <a:path w="5325109" h="292100">
                <a:moveTo>
                  <a:pt x="4370451" y="111252"/>
                </a:moveTo>
                <a:lnTo>
                  <a:pt x="4330446" y="111252"/>
                </a:lnTo>
                <a:lnTo>
                  <a:pt x="4336542" y="111379"/>
                </a:lnTo>
                <a:lnTo>
                  <a:pt x="4341368" y="112903"/>
                </a:lnTo>
                <a:lnTo>
                  <a:pt x="4352847" y="148298"/>
                </a:lnTo>
                <a:lnTo>
                  <a:pt x="4352798" y="156463"/>
                </a:lnTo>
                <a:lnTo>
                  <a:pt x="4352289" y="196469"/>
                </a:lnTo>
                <a:lnTo>
                  <a:pt x="4337811" y="216027"/>
                </a:lnTo>
                <a:lnTo>
                  <a:pt x="4337684" y="222377"/>
                </a:lnTo>
                <a:lnTo>
                  <a:pt x="4388993" y="223012"/>
                </a:lnTo>
                <a:lnTo>
                  <a:pt x="4389120" y="216662"/>
                </a:lnTo>
                <a:lnTo>
                  <a:pt x="4384039" y="215265"/>
                </a:lnTo>
                <a:lnTo>
                  <a:pt x="4380610" y="213741"/>
                </a:lnTo>
                <a:lnTo>
                  <a:pt x="4377308" y="210693"/>
                </a:lnTo>
                <a:lnTo>
                  <a:pt x="4376165" y="208534"/>
                </a:lnTo>
                <a:lnTo>
                  <a:pt x="4374896" y="202946"/>
                </a:lnTo>
                <a:lnTo>
                  <a:pt x="4374711" y="199262"/>
                </a:lnTo>
                <a:lnTo>
                  <a:pt x="4374785" y="188975"/>
                </a:lnTo>
                <a:lnTo>
                  <a:pt x="4375435" y="139446"/>
                </a:lnTo>
                <a:lnTo>
                  <a:pt x="4375406" y="132206"/>
                </a:lnTo>
                <a:lnTo>
                  <a:pt x="4375150" y="128269"/>
                </a:lnTo>
                <a:lnTo>
                  <a:pt x="4373626" y="118872"/>
                </a:lnTo>
                <a:lnTo>
                  <a:pt x="4372356" y="114935"/>
                </a:lnTo>
                <a:lnTo>
                  <a:pt x="4370451" y="111252"/>
                </a:lnTo>
                <a:close/>
              </a:path>
              <a:path w="5325109" h="292100">
                <a:moveTo>
                  <a:pt x="4293615" y="35306"/>
                </a:moveTo>
                <a:lnTo>
                  <a:pt x="4262247" y="36194"/>
                </a:lnTo>
                <a:lnTo>
                  <a:pt x="4262120" y="43053"/>
                </a:lnTo>
                <a:lnTo>
                  <a:pt x="4266564" y="43815"/>
                </a:lnTo>
                <a:lnTo>
                  <a:pt x="4269612" y="44704"/>
                </a:lnTo>
                <a:lnTo>
                  <a:pt x="4272914" y="46228"/>
                </a:lnTo>
                <a:lnTo>
                  <a:pt x="4274311" y="47371"/>
                </a:lnTo>
                <a:lnTo>
                  <a:pt x="4275201" y="48641"/>
                </a:lnTo>
                <a:lnTo>
                  <a:pt x="4276217" y="50037"/>
                </a:lnTo>
                <a:lnTo>
                  <a:pt x="4276979" y="51816"/>
                </a:lnTo>
                <a:lnTo>
                  <a:pt x="4277995" y="56387"/>
                </a:lnTo>
                <a:lnTo>
                  <a:pt x="4278376" y="59181"/>
                </a:lnTo>
                <a:lnTo>
                  <a:pt x="4278503" y="71628"/>
                </a:lnTo>
                <a:lnTo>
                  <a:pt x="4276852" y="188975"/>
                </a:lnTo>
                <a:lnTo>
                  <a:pt x="4273856" y="208534"/>
                </a:lnTo>
                <a:lnTo>
                  <a:pt x="4273042" y="209931"/>
                </a:lnTo>
                <a:lnTo>
                  <a:pt x="4261738" y="214884"/>
                </a:lnTo>
                <a:lnTo>
                  <a:pt x="4261738" y="221234"/>
                </a:lnTo>
                <a:lnTo>
                  <a:pt x="4313301" y="221996"/>
                </a:lnTo>
                <a:lnTo>
                  <a:pt x="4313301" y="215646"/>
                </a:lnTo>
                <a:lnTo>
                  <a:pt x="4309618" y="214630"/>
                </a:lnTo>
                <a:lnTo>
                  <a:pt x="4306951" y="213613"/>
                </a:lnTo>
                <a:lnTo>
                  <a:pt x="4303395" y="211328"/>
                </a:lnTo>
                <a:lnTo>
                  <a:pt x="4301998" y="209931"/>
                </a:lnTo>
                <a:lnTo>
                  <a:pt x="4301235" y="208280"/>
                </a:lnTo>
                <a:lnTo>
                  <a:pt x="4300347" y="206502"/>
                </a:lnTo>
                <a:lnTo>
                  <a:pt x="4299838" y="204469"/>
                </a:lnTo>
                <a:lnTo>
                  <a:pt x="4299331" y="199390"/>
                </a:lnTo>
                <a:lnTo>
                  <a:pt x="4299207" y="188975"/>
                </a:lnTo>
                <a:lnTo>
                  <a:pt x="4299940" y="141144"/>
                </a:lnTo>
                <a:lnTo>
                  <a:pt x="4299965" y="135636"/>
                </a:lnTo>
                <a:lnTo>
                  <a:pt x="4300982" y="132206"/>
                </a:lnTo>
                <a:lnTo>
                  <a:pt x="4304792" y="125603"/>
                </a:lnTo>
                <a:lnTo>
                  <a:pt x="4307585" y="122428"/>
                </a:lnTo>
                <a:lnTo>
                  <a:pt x="4313110" y="117856"/>
                </a:lnTo>
                <a:lnTo>
                  <a:pt x="4300728" y="117856"/>
                </a:lnTo>
                <a:lnTo>
                  <a:pt x="4300220" y="117729"/>
                </a:lnTo>
                <a:lnTo>
                  <a:pt x="4301362" y="35433"/>
                </a:lnTo>
                <a:lnTo>
                  <a:pt x="4293615" y="35306"/>
                </a:lnTo>
                <a:close/>
              </a:path>
              <a:path w="5325109" h="292100">
                <a:moveTo>
                  <a:pt x="4341368" y="95758"/>
                </a:moveTo>
                <a:lnTo>
                  <a:pt x="4336923" y="95758"/>
                </a:lnTo>
                <a:lnTo>
                  <a:pt x="4332732" y="96393"/>
                </a:lnTo>
                <a:lnTo>
                  <a:pt x="4328795" y="97662"/>
                </a:lnTo>
                <a:lnTo>
                  <a:pt x="4324984" y="99060"/>
                </a:lnTo>
                <a:lnTo>
                  <a:pt x="4321048" y="101092"/>
                </a:lnTo>
                <a:lnTo>
                  <a:pt x="4317110" y="103759"/>
                </a:lnTo>
                <a:lnTo>
                  <a:pt x="4313047" y="106425"/>
                </a:lnTo>
                <a:lnTo>
                  <a:pt x="4307585" y="111125"/>
                </a:lnTo>
                <a:lnTo>
                  <a:pt x="4300728" y="117856"/>
                </a:lnTo>
                <a:lnTo>
                  <a:pt x="4313110" y="117856"/>
                </a:lnTo>
                <a:lnTo>
                  <a:pt x="4314952" y="116331"/>
                </a:lnTo>
                <a:lnTo>
                  <a:pt x="4318254" y="114173"/>
                </a:lnTo>
                <a:lnTo>
                  <a:pt x="4321048" y="113030"/>
                </a:lnTo>
                <a:lnTo>
                  <a:pt x="4323842" y="111760"/>
                </a:lnTo>
                <a:lnTo>
                  <a:pt x="4327017" y="111252"/>
                </a:lnTo>
                <a:lnTo>
                  <a:pt x="4370451" y="111252"/>
                </a:lnTo>
                <a:lnTo>
                  <a:pt x="4368927" y="108204"/>
                </a:lnTo>
                <a:lnTo>
                  <a:pt x="4366640" y="105283"/>
                </a:lnTo>
                <a:lnTo>
                  <a:pt x="4363847" y="102997"/>
                </a:lnTo>
                <a:lnTo>
                  <a:pt x="4361053" y="100584"/>
                </a:lnTo>
                <a:lnTo>
                  <a:pt x="4357751" y="98806"/>
                </a:lnTo>
                <a:lnTo>
                  <a:pt x="4350384" y="96519"/>
                </a:lnTo>
                <a:lnTo>
                  <a:pt x="4346067" y="95885"/>
                </a:lnTo>
                <a:lnTo>
                  <a:pt x="4341368" y="95758"/>
                </a:lnTo>
                <a:close/>
              </a:path>
              <a:path w="5325109" h="292100">
                <a:moveTo>
                  <a:pt x="4429252" y="66929"/>
                </a:moveTo>
                <a:lnTo>
                  <a:pt x="4422521" y="95123"/>
                </a:lnTo>
                <a:lnTo>
                  <a:pt x="4420997" y="97917"/>
                </a:lnTo>
                <a:lnTo>
                  <a:pt x="4405503" y="105283"/>
                </a:lnTo>
                <a:lnTo>
                  <a:pt x="4405503" y="111887"/>
                </a:lnTo>
                <a:lnTo>
                  <a:pt x="4424680" y="112268"/>
                </a:lnTo>
                <a:lnTo>
                  <a:pt x="4423859" y="178943"/>
                </a:lnTo>
                <a:lnTo>
                  <a:pt x="4423825" y="185547"/>
                </a:lnTo>
                <a:lnTo>
                  <a:pt x="4441729" y="223393"/>
                </a:lnTo>
                <a:lnTo>
                  <a:pt x="4462272" y="226187"/>
                </a:lnTo>
                <a:lnTo>
                  <a:pt x="4467986" y="224917"/>
                </a:lnTo>
                <a:lnTo>
                  <a:pt x="4473575" y="222250"/>
                </a:lnTo>
                <a:lnTo>
                  <a:pt x="4479035" y="219710"/>
                </a:lnTo>
                <a:lnTo>
                  <a:pt x="4485005" y="215392"/>
                </a:lnTo>
                <a:lnTo>
                  <a:pt x="4490145" y="210566"/>
                </a:lnTo>
                <a:lnTo>
                  <a:pt x="4470019" y="210566"/>
                </a:lnTo>
                <a:lnTo>
                  <a:pt x="4466589" y="210438"/>
                </a:lnTo>
                <a:lnTo>
                  <a:pt x="4462780" y="210438"/>
                </a:lnTo>
                <a:lnTo>
                  <a:pt x="4459732" y="209804"/>
                </a:lnTo>
                <a:lnTo>
                  <a:pt x="4457319" y="208534"/>
                </a:lnTo>
                <a:lnTo>
                  <a:pt x="4454779" y="207263"/>
                </a:lnTo>
                <a:lnTo>
                  <a:pt x="4452747" y="205231"/>
                </a:lnTo>
                <a:lnTo>
                  <a:pt x="4450842" y="202311"/>
                </a:lnTo>
                <a:lnTo>
                  <a:pt x="4448936" y="199517"/>
                </a:lnTo>
                <a:lnTo>
                  <a:pt x="4447667" y="195580"/>
                </a:lnTo>
                <a:lnTo>
                  <a:pt x="4446397" y="185547"/>
                </a:lnTo>
                <a:lnTo>
                  <a:pt x="4446143" y="178943"/>
                </a:lnTo>
                <a:lnTo>
                  <a:pt x="4447158" y="112522"/>
                </a:lnTo>
                <a:lnTo>
                  <a:pt x="4489202" y="112522"/>
                </a:lnTo>
                <a:lnTo>
                  <a:pt x="4489323" y="99949"/>
                </a:lnTo>
                <a:lnTo>
                  <a:pt x="4447285" y="99313"/>
                </a:lnTo>
                <a:lnTo>
                  <a:pt x="4447794" y="67183"/>
                </a:lnTo>
                <a:lnTo>
                  <a:pt x="4429252" y="66929"/>
                </a:lnTo>
                <a:close/>
              </a:path>
              <a:path w="5325109" h="292100">
                <a:moveTo>
                  <a:pt x="4485512" y="202437"/>
                </a:moveTo>
                <a:lnTo>
                  <a:pt x="4482464" y="205105"/>
                </a:lnTo>
                <a:lnTo>
                  <a:pt x="4479417" y="207010"/>
                </a:lnTo>
                <a:lnTo>
                  <a:pt x="4473321" y="209804"/>
                </a:lnTo>
                <a:lnTo>
                  <a:pt x="4470019" y="210566"/>
                </a:lnTo>
                <a:lnTo>
                  <a:pt x="4490145" y="210566"/>
                </a:lnTo>
                <a:lnTo>
                  <a:pt x="4491228" y="209550"/>
                </a:lnTo>
                <a:lnTo>
                  <a:pt x="4485512" y="202437"/>
                </a:lnTo>
                <a:close/>
              </a:path>
              <a:path w="5325109" h="292100">
                <a:moveTo>
                  <a:pt x="4489202" y="112522"/>
                </a:moveTo>
                <a:lnTo>
                  <a:pt x="4447158" y="112522"/>
                </a:lnTo>
                <a:lnTo>
                  <a:pt x="4489196" y="113156"/>
                </a:lnTo>
                <a:lnTo>
                  <a:pt x="4489202" y="112522"/>
                </a:lnTo>
                <a:close/>
              </a:path>
              <a:path w="5325109" h="292100">
                <a:moveTo>
                  <a:pt x="4621530" y="99568"/>
                </a:moveTo>
                <a:lnTo>
                  <a:pt x="4580016" y="115379"/>
                </a:lnTo>
                <a:lnTo>
                  <a:pt x="4563554" y="154074"/>
                </a:lnTo>
                <a:lnTo>
                  <a:pt x="4563076" y="166497"/>
                </a:lnTo>
                <a:lnTo>
                  <a:pt x="4563623" y="179081"/>
                </a:lnTo>
                <a:lnTo>
                  <a:pt x="4584412" y="218880"/>
                </a:lnTo>
                <a:lnTo>
                  <a:pt x="4617720" y="228346"/>
                </a:lnTo>
                <a:lnTo>
                  <a:pt x="4626387" y="227986"/>
                </a:lnTo>
                <a:lnTo>
                  <a:pt x="4634483" y="226710"/>
                </a:lnTo>
                <a:lnTo>
                  <a:pt x="4642008" y="224506"/>
                </a:lnTo>
                <a:lnTo>
                  <a:pt x="4648961" y="221361"/>
                </a:lnTo>
                <a:lnTo>
                  <a:pt x="4653870" y="218186"/>
                </a:lnTo>
                <a:lnTo>
                  <a:pt x="4625594" y="218186"/>
                </a:lnTo>
                <a:lnTo>
                  <a:pt x="4619752" y="218059"/>
                </a:lnTo>
                <a:lnTo>
                  <a:pt x="4589430" y="185737"/>
                </a:lnTo>
                <a:lnTo>
                  <a:pt x="4587621" y="162052"/>
                </a:lnTo>
                <a:lnTo>
                  <a:pt x="4588313" y="150121"/>
                </a:lnTo>
                <a:lnTo>
                  <a:pt x="4606893" y="113093"/>
                </a:lnTo>
                <a:lnTo>
                  <a:pt x="4620895" y="109855"/>
                </a:lnTo>
                <a:lnTo>
                  <a:pt x="4656428" y="109855"/>
                </a:lnTo>
                <a:lnTo>
                  <a:pt x="4655641" y="109140"/>
                </a:lnTo>
                <a:lnTo>
                  <a:pt x="4645977" y="103949"/>
                </a:lnTo>
                <a:lnTo>
                  <a:pt x="4634599" y="100758"/>
                </a:lnTo>
                <a:lnTo>
                  <a:pt x="4621530" y="99568"/>
                </a:lnTo>
                <a:close/>
              </a:path>
              <a:path w="5325109" h="292100">
                <a:moveTo>
                  <a:pt x="4656428" y="109855"/>
                </a:moveTo>
                <a:lnTo>
                  <a:pt x="4620895" y="109855"/>
                </a:lnTo>
                <a:lnTo>
                  <a:pt x="4627118" y="109981"/>
                </a:lnTo>
                <a:lnTo>
                  <a:pt x="4632706" y="112013"/>
                </a:lnTo>
                <a:lnTo>
                  <a:pt x="4651673" y="148782"/>
                </a:lnTo>
                <a:lnTo>
                  <a:pt x="4652518" y="166497"/>
                </a:lnTo>
                <a:lnTo>
                  <a:pt x="4652390" y="173355"/>
                </a:lnTo>
                <a:lnTo>
                  <a:pt x="4644771" y="202819"/>
                </a:lnTo>
                <a:lnTo>
                  <a:pt x="4642231" y="207518"/>
                </a:lnTo>
                <a:lnTo>
                  <a:pt x="4638802" y="211328"/>
                </a:lnTo>
                <a:lnTo>
                  <a:pt x="4634737" y="213994"/>
                </a:lnTo>
                <a:lnTo>
                  <a:pt x="4630547" y="216788"/>
                </a:lnTo>
                <a:lnTo>
                  <a:pt x="4625594" y="218186"/>
                </a:lnTo>
                <a:lnTo>
                  <a:pt x="4653870" y="218186"/>
                </a:lnTo>
                <a:lnTo>
                  <a:pt x="4675155" y="183007"/>
                </a:lnTo>
                <a:lnTo>
                  <a:pt x="4677106" y="162052"/>
                </a:lnTo>
                <a:lnTo>
                  <a:pt x="4676461" y="148782"/>
                </a:lnTo>
                <a:lnTo>
                  <a:pt x="4673980" y="136223"/>
                </a:lnTo>
                <a:lnTo>
                  <a:pt x="4669690" y="125402"/>
                </a:lnTo>
                <a:lnTo>
                  <a:pt x="4663567" y="116331"/>
                </a:lnTo>
                <a:lnTo>
                  <a:pt x="4656428" y="109855"/>
                </a:lnTo>
                <a:close/>
              </a:path>
              <a:path w="5325109" h="292100">
                <a:moveTo>
                  <a:pt x="4764278" y="41275"/>
                </a:moveTo>
                <a:lnTo>
                  <a:pt x="4726178" y="61213"/>
                </a:lnTo>
                <a:lnTo>
                  <a:pt x="4717542" y="94106"/>
                </a:lnTo>
                <a:lnTo>
                  <a:pt x="4717033" y="97155"/>
                </a:lnTo>
                <a:lnTo>
                  <a:pt x="4702048" y="109474"/>
                </a:lnTo>
                <a:lnTo>
                  <a:pt x="4701921" y="116078"/>
                </a:lnTo>
                <a:lnTo>
                  <a:pt x="4717796" y="116331"/>
                </a:lnTo>
                <a:lnTo>
                  <a:pt x="4716653" y="195072"/>
                </a:lnTo>
                <a:lnTo>
                  <a:pt x="4716518" y="201168"/>
                </a:lnTo>
                <a:lnTo>
                  <a:pt x="4716272" y="205359"/>
                </a:lnTo>
                <a:lnTo>
                  <a:pt x="4715763" y="208153"/>
                </a:lnTo>
                <a:lnTo>
                  <a:pt x="4715383" y="210947"/>
                </a:lnTo>
                <a:lnTo>
                  <a:pt x="4701539" y="220980"/>
                </a:lnTo>
                <a:lnTo>
                  <a:pt x="4701539" y="227456"/>
                </a:lnTo>
                <a:lnTo>
                  <a:pt x="4754753" y="228092"/>
                </a:lnTo>
                <a:lnTo>
                  <a:pt x="4754880" y="221742"/>
                </a:lnTo>
                <a:lnTo>
                  <a:pt x="4750943" y="220853"/>
                </a:lnTo>
                <a:lnTo>
                  <a:pt x="4748149" y="219963"/>
                </a:lnTo>
                <a:lnTo>
                  <a:pt x="4746371" y="218948"/>
                </a:lnTo>
                <a:lnTo>
                  <a:pt x="4744593" y="218059"/>
                </a:lnTo>
                <a:lnTo>
                  <a:pt x="4743196" y="216788"/>
                </a:lnTo>
                <a:lnTo>
                  <a:pt x="4742053" y="215265"/>
                </a:lnTo>
                <a:lnTo>
                  <a:pt x="4741036" y="213741"/>
                </a:lnTo>
                <a:lnTo>
                  <a:pt x="4740275" y="211455"/>
                </a:lnTo>
                <a:lnTo>
                  <a:pt x="4739767" y="208534"/>
                </a:lnTo>
                <a:lnTo>
                  <a:pt x="4739132" y="205612"/>
                </a:lnTo>
                <a:lnTo>
                  <a:pt x="4739008" y="195072"/>
                </a:lnTo>
                <a:lnTo>
                  <a:pt x="4740148" y="116586"/>
                </a:lnTo>
                <a:lnTo>
                  <a:pt x="4771266" y="116586"/>
                </a:lnTo>
                <a:lnTo>
                  <a:pt x="4771389" y="103886"/>
                </a:lnTo>
                <a:lnTo>
                  <a:pt x="4740275" y="103378"/>
                </a:lnTo>
                <a:lnTo>
                  <a:pt x="4740656" y="83185"/>
                </a:lnTo>
                <a:lnTo>
                  <a:pt x="4740909" y="77850"/>
                </a:lnTo>
                <a:lnTo>
                  <a:pt x="4742180" y="69596"/>
                </a:lnTo>
                <a:lnTo>
                  <a:pt x="4743069" y="66167"/>
                </a:lnTo>
                <a:lnTo>
                  <a:pt x="4744338" y="63373"/>
                </a:lnTo>
                <a:lnTo>
                  <a:pt x="4745482" y="60579"/>
                </a:lnTo>
                <a:lnTo>
                  <a:pt x="4747006" y="58419"/>
                </a:lnTo>
                <a:lnTo>
                  <a:pt x="4750308" y="55118"/>
                </a:lnTo>
                <a:lnTo>
                  <a:pt x="4752085" y="53975"/>
                </a:lnTo>
                <a:lnTo>
                  <a:pt x="4754118" y="53212"/>
                </a:lnTo>
                <a:lnTo>
                  <a:pt x="4756023" y="52450"/>
                </a:lnTo>
                <a:lnTo>
                  <a:pt x="4758435" y="52069"/>
                </a:lnTo>
                <a:lnTo>
                  <a:pt x="4789326" y="52069"/>
                </a:lnTo>
                <a:lnTo>
                  <a:pt x="4789424" y="43053"/>
                </a:lnTo>
                <a:lnTo>
                  <a:pt x="4784725" y="42037"/>
                </a:lnTo>
                <a:lnTo>
                  <a:pt x="4778883" y="41402"/>
                </a:lnTo>
                <a:lnTo>
                  <a:pt x="4772025" y="41402"/>
                </a:lnTo>
                <a:lnTo>
                  <a:pt x="4764278" y="41275"/>
                </a:lnTo>
                <a:close/>
              </a:path>
              <a:path w="5325109" h="292100">
                <a:moveTo>
                  <a:pt x="4771266" y="116586"/>
                </a:moveTo>
                <a:lnTo>
                  <a:pt x="4740148" y="116586"/>
                </a:lnTo>
                <a:lnTo>
                  <a:pt x="4771262" y="116967"/>
                </a:lnTo>
                <a:lnTo>
                  <a:pt x="4771266" y="116586"/>
                </a:lnTo>
                <a:close/>
              </a:path>
              <a:path w="5325109" h="292100">
                <a:moveTo>
                  <a:pt x="4789326" y="52069"/>
                </a:moveTo>
                <a:lnTo>
                  <a:pt x="4758435" y="52069"/>
                </a:lnTo>
                <a:lnTo>
                  <a:pt x="4761357" y="52197"/>
                </a:lnTo>
                <a:lnTo>
                  <a:pt x="4765294" y="52197"/>
                </a:lnTo>
                <a:lnTo>
                  <a:pt x="4768469" y="53340"/>
                </a:lnTo>
                <a:lnTo>
                  <a:pt x="4772786" y="57658"/>
                </a:lnTo>
                <a:lnTo>
                  <a:pt x="4774692" y="61341"/>
                </a:lnTo>
                <a:lnTo>
                  <a:pt x="4776215" y="66421"/>
                </a:lnTo>
                <a:lnTo>
                  <a:pt x="4789170" y="66548"/>
                </a:lnTo>
                <a:lnTo>
                  <a:pt x="4789326" y="52069"/>
                </a:lnTo>
                <a:close/>
              </a:path>
              <a:path w="5325109" h="292100">
                <a:moveTo>
                  <a:pt x="4901946" y="103505"/>
                </a:moveTo>
                <a:lnTo>
                  <a:pt x="4860353" y="119205"/>
                </a:lnTo>
                <a:lnTo>
                  <a:pt x="4843968" y="157940"/>
                </a:lnTo>
                <a:lnTo>
                  <a:pt x="4843493" y="170434"/>
                </a:lnTo>
                <a:lnTo>
                  <a:pt x="4844039" y="182963"/>
                </a:lnTo>
                <a:lnTo>
                  <a:pt x="4864772" y="222744"/>
                </a:lnTo>
                <a:lnTo>
                  <a:pt x="4898008" y="232156"/>
                </a:lnTo>
                <a:lnTo>
                  <a:pt x="4906748" y="231870"/>
                </a:lnTo>
                <a:lnTo>
                  <a:pt x="4914868" y="230632"/>
                </a:lnTo>
                <a:lnTo>
                  <a:pt x="4922369" y="228441"/>
                </a:lnTo>
                <a:lnTo>
                  <a:pt x="4929251" y="225298"/>
                </a:lnTo>
                <a:lnTo>
                  <a:pt x="4934345" y="221996"/>
                </a:lnTo>
                <a:lnTo>
                  <a:pt x="4900168" y="221996"/>
                </a:lnTo>
                <a:lnTo>
                  <a:pt x="4892716" y="220997"/>
                </a:lnTo>
                <a:lnTo>
                  <a:pt x="4869830" y="189658"/>
                </a:lnTo>
                <a:lnTo>
                  <a:pt x="4868036" y="165862"/>
                </a:lnTo>
                <a:lnTo>
                  <a:pt x="4868675" y="154005"/>
                </a:lnTo>
                <a:lnTo>
                  <a:pt x="4887309" y="116935"/>
                </a:lnTo>
                <a:lnTo>
                  <a:pt x="4901310" y="113792"/>
                </a:lnTo>
                <a:lnTo>
                  <a:pt x="4936735" y="113792"/>
                </a:lnTo>
                <a:lnTo>
                  <a:pt x="4935950" y="113077"/>
                </a:lnTo>
                <a:lnTo>
                  <a:pt x="4926330" y="107886"/>
                </a:lnTo>
                <a:lnTo>
                  <a:pt x="4914995" y="104695"/>
                </a:lnTo>
                <a:lnTo>
                  <a:pt x="4901946" y="103505"/>
                </a:lnTo>
                <a:close/>
              </a:path>
              <a:path w="5325109" h="292100">
                <a:moveTo>
                  <a:pt x="4936735" y="113792"/>
                </a:moveTo>
                <a:lnTo>
                  <a:pt x="4907533" y="113792"/>
                </a:lnTo>
                <a:lnTo>
                  <a:pt x="4912995" y="115824"/>
                </a:lnTo>
                <a:lnTo>
                  <a:pt x="4922647" y="123952"/>
                </a:lnTo>
                <a:lnTo>
                  <a:pt x="4932767" y="161291"/>
                </a:lnTo>
                <a:lnTo>
                  <a:pt x="4932807" y="177292"/>
                </a:lnTo>
                <a:lnTo>
                  <a:pt x="4932172" y="183896"/>
                </a:lnTo>
                <a:lnTo>
                  <a:pt x="4930902" y="190119"/>
                </a:lnTo>
                <a:lnTo>
                  <a:pt x="4929758" y="196469"/>
                </a:lnTo>
                <a:lnTo>
                  <a:pt x="4927854" y="201930"/>
                </a:lnTo>
                <a:lnTo>
                  <a:pt x="4925162" y="206672"/>
                </a:lnTo>
                <a:lnTo>
                  <a:pt x="4922520" y="211455"/>
                </a:lnTo>
                <a:lnTo>
                  <a:pt x="4919218" y="215137"/>
                </a:lnTo>
                <a:lnTo>
                  <a:pt x="4915027" y="217931"/>
                </a:lnTo>
                <a:lnTo>
                  <a:pt x="4910962" y="220725"/>
                </a:lnTo>
                <a:lnTo>
                  <a:pt x="4906009" y="221996"/>
                </a:lnTo>
                <a:lnTo>
                  <a:pt x="4934345" y="221996"/>
                </a:lnTo>
                <a:lnTo>
                  <a:pt x="4955476" y="186880"/>
                </a:lnTo>
                <a:lnTo>
                  <a:pt x="4957514" y="165862"/>
                </a:lnTo>
                <a:lnTo>
                  <a:pt x="4956857" y="152719"/>
                </a:lnTo>
                <a:lnTo>
                  <a:pt x="4954333" y="140160"/>
                </a:lnTo>
                <a:lnTo>
                  <a:pt x="4949999" y="129339"/>
                </a:lnTo>
                <a:lnTo>
                  <a:pt x="4943856" y="120268"/>
                </a:lnTo>
                <a:lnTo>
                  <a:pt x="4936735" y="113792"/>
                </a:lnTo>
                <a:close/>
              </a:path>
              <a:path w="5325109" h="292100">
                <a:moveTo>
                  <a:pt x="5091303" y="121285"/>
                </a:moveTo>
                <a:lnTo>
                  <a:pt x="5054600" y="121285"/>
                </a:lnTo>
                <a:lnTo>
                  <a:pt x="5057394" y="121793"/>
                </a:lnTo>
                <a:lnTo>
                  <a:pt x="5061458" y="123317"/>
                </a:lnTo>
                <a:lnTo>
                  <a:pt x="5063362" y="124333"/>
                </a:lnTo>
                <a:lnTo>
                  <a:pt x="5064886" y="125603"/>
                </a:lnTo>
                <a:lnTo>
                  <a:pt x="5066537" y="126873"/>
                </a:lnTo>
                <a:lnTo>
                  <a:pt x="5067934" y="128397"/>
                </a:lnTo>
                <a:lnTo>
                  <a:pt x="5070221" y="131953"/>
                </a:lnTo>
                <a:lnTo>
                  <a:pt x="5071109" y="134493"/>
                </a:lnTo>
                <a:lnTo>
                  <a:pt x="5071872" y="137668"/>
                </a:lnTo>
                <a:lnTo>
                  <a:pt x="5072760" y="140843"/>
                </a:lnTo>
                <a:lnTo>
                  <a:pt x="5073269" y="144906"/>
                </a:lnTo>
                <a:lnTo>
                  <a:pt x="5073777" y="154812"/>
                </a:lnTo>
                <a:lnTo>
                  <a:pt x="5073777" y="166369"/>
                </a:lnTo>
                <a:lnTo>
                  <a:pt x="5073285" y="199390"/>
                </a:lnTo>
                <a:lnTo>
                  <a:pt x="5073236" y="206756"/>
                </a:lnTo>
                <a:lnTo>
                  <a:pt x="5072887" y="210819"/>
                </a:lnTo>
                <a:lnTo>
                  <a:pt x="5072253" y="213741"/>
                </a:lnTo>
                <a:lnTo>
                  <a:pt x="5071745" y="216662"/>
                </a:lnTo>
                <a:lnTo>
                  <a:pt x="5070856" y="218821"/>
                </a:lnTo>
                <a:lnTo>
                  <a:pt x="5069839" y="220091"/>
                </a:lnTo>
                <a:lnTo>
                  <a:pt x="5068824" y="221487"/>
                </a:lnTo>
                <a:lnTo>
                  <a:pt x="5058790" y="225933"/>
                </a:lnTo>
                <a:lnTo>
                  <a:pt x="5058663" y="232410"/>
                </a:lnTo>
                <a:lnTo>
                  <a:pt x="5109972" y="233044"/>
                </a:lnTo>
                <a:lnTo>
                  <a:pt x="5110099" y="226694"/>
                </a:lnTo>
                <a:lnTo>
                  <a:pt x="5106034" y="225552"/>
                </a:lnTo>
                <a:lnTo>
                  <a:pt x="5103113" y="224409"/>
                </a:lnTo>
                <a:lnTo>
                  <a:pt x="5101589" y="223393"/>
                </a:lnTo>
                <a:lnTo>
                  <a:pt x="5099938" y="222377"/>
                </a:lnTo>
                <a:lnTo>
                  <a:pt x="5098669" y="221106"/>
                </a:lnTo>
                <a:lnTo>
                  <a:pt x="5097780" y="219583"/>
                </a:lnTo>
                <a:lnTo>
                  <a:pt x="5097018" y="218186"/>
                </a:lnTo>
                <a:lnTo>
                  <a:pt x="5096383" y="216027"/>
                </a:lnTo>
                <a:lnTo>
                  <a:pt x="5096165" y="213741"/>
                </a:lnTo>
                <a:lnTo>
                  <a:pt x="5095766" y="210819"/>
                </a:lnTo>
                <a:lnTo>
                  <a:pt x="5095726" y="209931"/>
                </a:lnTo>
                <a:lnTo>
                  <a:pt x="5095759" y="199390"/>
                </a:lnTo>
                <a:lnTo>
                  <a:pt x="5096391" y="150749"/>
                </a:lnTo>
                <a:lnTo>
                  <a:pt x="5096307" y="140843"/>
                </a:lnTo>
                <a:lnTo>
                  <a:pt x="5096129" y="138049"/>
                </a:lnTo>
                <a:lnTo>
                  <a:pt x="5095239" y="133350"/>
                </a:lnTo>
                <a:lnTo>
                  <a:pt x="5094478" y="128650"/>
                </a:lnTo>
                <a:lnTo>
                  <a:pt x="5093081" y="124587"/>
                </a:lnTo>
                <a:lnTo>
                  <a:pt x="5091303" y="121285"/>
                </a:lnTo>
                <a:close/>
              </a:path>
              <a:path w="5325109" h="292100">
                <a:moveTo>
                  <a:pt x="5013579" y="106044"/>
                </a:moveTo>
                <a:lnTo>
                  <a:pt x="4983099" y="106806"/>
                </a:lnTo>
                <a:lnTo>
                  <a:pt x="4982972" y="113665"/>
                </a:lnTo>
                <a:lnTo>
                  <a:pt x="4986908" y="114427"/>
                </a:lnTo>
                <a:lnTo>
                  <a:pt x="4989830" y="115316"/>
                </a:lnTo>
                <a:lnTo>
                  <a:pt x="4998578" y="137668"/>
                </a:lnTo>
                <a:lnTo>
                  <a:pt x="4998465" y="142621"/>
                </a:lnTo>
                <a:lnTo>
                  <a:pt x="4997704" y="199390"/>
                </a:lnTo>
                <a:lnTo>
                  <a:pt x="4990464" y="222250"/>
                </a:lnTo>
                <a:lnTo>
                  <a:pt x="4989068" y="223012"/>
                </a:lnTo>
                <a:lnTo>
                  <a:pt x="4986655" y="223900"/>
                </a:lnTo>
                <a:lnTo>
                  <a:pt x="4983226" y="224917"/>
                </a:lnTo>
                <a:lnTo>
                  <a:pt x="4983226" y="231267"/>
                </a:lnTo>
                <a:lnTo>
                  <a:pt x="5034153" y="232029"/>
                </a:lnTo>
                <a:lnTo>
                  <a:pt x="5034280" y="225679"/>
                </a:lnTo>
                <a:lnTo>
                  <a:pt x="5029834" y="224409"/>
                </a:lnTo>
                <a:lnTo>
                  <a:pt x="5026659" y="223138"/>
                </a:lnTo>
                <a:lnTo>
                  <a:pt x="5024755" y="221487"/>
                </a:lnTo>
                <a:lnTo>
                  <a:pt x="5022850" y="219963"/>
                </a:lnTo>
                <a:lnTo>
                  <a:pt x="5021580" y="217805"/>
                </a:lnTo>
                <a:lnTo>
                  <a:pt x="5020309" y="211962"/>
                </a:lnTo>
                <a:lnTo>
                  <a:pt x="5019929" y="206756"/>
                </a:lnTo>
                <a:lnTo>
                  <a:pt x="5020753" y="154812"/>
                </a:lnTo>
                <a:lnTo>
                  <a:pt x="5020818" y="146558"/>
                </a:lnTo>
                <a:lnTo>
                  <a:pt x="5031485" y="130048"/>
                </a:lnTo>
                <a:lnTo>
                  <a:pt x="5033894" y="127888"/>
                </a:lnTo>
                <a:lnTo>
                  <a:pt x="5021580" y="127888"/>
                </a:lnTo>
                <a:lnTo>
                  <a:pt x="5019802" y="127381"/>
                </a:lnTo>
                <a:lnTo>
                  <a:pt x="5021453" y="106172"/>
                </a:lnTo>
                <a:lnTo>
                  <a:pt x="5013579" y="106044"/>
                </a:lnTo>
                <a:close/>
              </a:path>
              <a:path w="5325109" h="292100">
                <a:moveTo>
                  <a:pt x="5062220" y="105791"/>
                </a:moveTo>
                <a:lnTo>
                  <a:pt x="5057775" y="105791"/>
                </a:lnTo>
                <a:lnTo>
                  <a:pt x="5053457" y="106425"/>
                </a:lnTo>
                <a:lnTo>
                  <a:pt x="5049393" y="107950"/>
                </a:lnTo>
                <a:lnTo>
                  <a:pt x="5045329" y="109347"/>
                </a:lnTo>
                <a:lnTo>
                  <a:pt x="5021580" y="127888"/>
                </a:lnTo>
                <a:lnTo>
                  <a:pt x="5033894" y="127888"/>
                </a:lnTo>
                <a:lnTo>
                  <a:pt x="5035169" y="126746"/>
                </a:lnTo>
                <a:lnTo>
                  <a:pt x="5038471" y="124460"/>
                </a:lnTo>
                <a:lnTo>
                  <a:pt x="5041646" y="123190"/>
                </a:lnTo>
                <a:lnTo>
                  <a:pt x="5044694" y="121919"/>
                </a:lnTo>
                <a:lnTo>
                  <a:pt x="5047869" y="121285"/>
                </a:lnTo>
                <a:lnTo>
                  <a:pt x="5091303" y="121285"/>
                </a:lnTo>
                <a:lnTo>
                  <a:pt x="5089525" y="117856"/>
                </a:lnTo>
                <a:lnTo>
                  <a:pt x="5066919" y="105918"/>
                </a:lnTo>
                <a:lnTo>
                  <a:pt x="5062220" y="105791"/>
                </a:lnTo>
                <a:close/>
              </a:path>
              <a:path w="5325109" h="292100">
                <a:moveTo>
                  <a:pt x="5162042" y="47371"/>
                </a:moveTo>
                <a:lnTo>
                  <a:pt x="5130673" y="48260"/>
                </a:lnTo>
                <a:lnTo>
                  <a:pt x="5130546" y="55118"/>
                </a:lnTo>
                <a:lnTo>
                  <a:pt x="5134990" y="55880"/>
                </a:lnTo>
                <a:lnTo>
                  <a:pt x="5138038" y="56768"/>
                </a:lnTo>
                <a:lnTo>
                  <a:pt x="5145912" y="66167"/>
                </a:lnTo>
                <a:lnTo>
                  <a:pt x="5146548" y="68453"/>
                </a:lnTo>
                <a:lnTo>
                  <a:pt x="5146802" y="71247"/>
                </a:lnTo>
                <a:lnTo>
                  <a:pt x="5146929" y="83693"/>
                </a:lnTo>
                <a:lnTo>
                  <a:pt x="5145278" y="201041"/>
                </a:lnTo>
                <a:lnTo>
                  <a:pt x="5145278" y="205740"/>
                </a:lnTo>
                <a:lnTo>
                  <a:pt x="5139308" y="223519"/>
                </a:lnTo>
                <a:lnTo>
                  <a:pt x="5137658" y="224790"/>
                </a:lnTo>
                <a:lnTo>
                  <a:pt x="5134609" y="225933"/>
                </a:lnTo>
                <a:lnTo>
                  <a:pt x="5130292" y="226949"/>
                </a:lnTo>
                <a:lnTo>
                  <a:pt x="5130164" y="233299"/>
                </a:lnTo>
                <a:lnTo>
                  <a:pt x="5181854" y="234061"/>
                </a:lnTo>
                <a:lnTo>
                  <a:pt x="5181981" y="227711"/>
                </a:lnTo>
                <a:lnTo>
                  <a:pt x="5177535" y="226441"/>
                </a:lnTo>
                <a:lnTo>
                  <a:pt x="5174360" y="225171"/>
                </a:lnTo>
                <a:lnTo>
                  <a:pt x="5172456" y="223519"/>
                </a:lnTo>
                <a:lnTo>
                  <a:pt x="5170551" y="221996"/>
                </a:lnTo>
                <a:lnTo>
                  <a:pt x="5169154" y="219837"/>
                </a:lnTo>
                <a:lnTo>
                  <a:pt x="5167883" y="213994"/>
                </a:lnTo>
                <a:lnTo>
                  <a:pt x="5167660" y="209423"/>
                </a:lnTo>
                <a:lnTo>
                  <a:pt x="5167760" y="201041"/>
                </a:lnTo>
                <a:lnTo>
                  <a:pt x="5169915" y="47498"/>
                </a:lnTo>
                <a:lnTo>
                  <a:pt x="5162042" y="47371"/>
                </a:lnTo>
                <a:close/>
              </a:path>
              <a:path w="5325109" h="292100">
                <a:moveTo>
                  <a:pt x="5191379" y="263779"/>
                </a:moveTo>
                <a:lnTo>
                  <a:pt x="5191125" y="289560"/>
                </a:lnTo>
                <a:lnTo>
                  <a:pt x="5197094" y="290703"/>
                </a:lnTo>
                <a:lnTo>
                  <a:pt x="5202428" y="291338"/>
                </a:lnTo>
                <a:lnTo>
                  <a:pt x="5214620" y="291592"/>
                </a:lnTo>
                <a:lnTo>
                  <a:pt x="5221097" y="289941"/>
                </a:lnTo>
                <a:lnTo>
                  <a:pt x="5232019" y="283337"/>
                </a:lnTo>
                <a:lnTo>
                  <a:pt x="5237099" y="278384"/>
                </a:lnTo>
                <a:lnTo>
                  <a:pt x="5240440" y="273558"/>
                </a:lnTo>
                <a:lnTo>
                  <a:pt x="5210556" y="273558"/>
                </a:lnTo>
                <a:lnTo>
                  <a:pt x="5208397" y="272796"/>
                </a:lnTo>
                <a:lnTo>
                  <a:pt x="5206873" y="271399"/>
                </a:lnTo>
                <a:lnTo>
                  <a:pt x="5205222" y="270002"/>
                </a:lnTo>
                <a:lnTo>
                  <a:pt x="5203952" y="267462"/>
                </a:lnTo>
                <a:lnTo>
                  <a:pt x="5203062" y="263906"/>
                </a:lnTo>
                <a:lnTo>
                  <a:pt x="5191379" y="263779"/>
                </a:lnTo>
                <a:close/>
              </a:path>
              <a:path w="5325109" h="292100">
                <a:moveTo>
                  <a:pt x="5192776" y="109728"/>
                </a:moveTo>
                <a:lnTo>
                  <a:pt x="5192649" y="116078"/>
                </a:lnTo>
                <a:lnTo>
                  <a:pt x="5196078" y="116967"/>
                </a:lnTo>
                <a:lnTo>
                  <a:pt x="5198618" y="117983"/>
                </a:lnTo>
                <a:lnTo>
                  <a:pt x="5200142" y="119380"/>
                </a:lnTo>
                <a:lnTo>
                  <a:pt x="5201793" y="120650"/>
                </a:lnTo>
                <a:lnTo>
                  <a:pt x="5203317" y="122555"/>
                </a:lnTo>
                <a:lnTo>
                  <a:pt x="5206110" y="127635"/>
                </a:lnTo>
                <a:lnTo>
                  <a:pt x="5208015" y="132080"/>
                </a:lnTo>
                <a:lnTo>
                  <a:pt x="5210175" y="138430"/>
                </a:lnTo>
                <a:lnTo>
                  <a:pt x="5245354" y="236981"/>
                </a:lnTo>
                <a:lnTo>
                  <a:pt x="5226938" y="267081"/>
                </a:lnTo>
                <a:lnTo>
                  <a:pt x="5224780" y="269494"/>
                </a:lnTo>
                <a:lnTo>
                  <a:pt x="5222621" y="271144"/>
                </a:lnTo>
                <a:lnTo>
                  <a:pt x="5218557" y="273177"/>
                </a:lnTo>
                <a:lnTo>
                  <a:pt x="5216144" y="273558"/>
                </a:lnTo>
                <a:lnTo>
                  <a:pt x="5240440" y="273558"/>
                </a:lnTo>
                <a:lnTo>
                  <a:pt x="5272470" y="210185"/>
                </a:lnTo>
                <a:lnTo>
                  <a:pt x="5257673" y="210185"/>
                </a:lnTo>
                <a:lnTo>
                  <a:pt x="5235448" y="144653"/>
                </a:lnTo>
                <a:lnTo>
                  <a:pt x="5234178" y="141224"/>
                </a:lnTo>
                <a:lnTo>
                  <a:pt x="5233415" y="138303"/>
                </a:lnTo>
                <a:lnTo>
                  <a:pt x="5232876" y="135636"/>
                </a:lnTo>
                <a:lnTo>
                  <a:pt x="5232273" y="133223"/>
                </a:lnTo>
                <a:lnTo>
                  <a:pt x="5232146" y="126237"/>
                </a:lnTo>
                <a:lnTo>
                  <a:pt x="5232527" y="124333"/>
                </a:lnTo>
                <a:lnTo>
                  <a:pt x="5233415" y="122936"/>
                </a:lnTo>
                <a:lnTo>
                  <a:pt x="5234178" y="121538"/>
                </a:lnTo>
                <a:lnTo>
                  <a:pt x="5235448" y="120396"/>
                </a:lnTo>
                <a:lnTo>
                  <a:pt x="5238750" y="118618"/>
                </a:lnTo>
                <a:lnTo>
                  <a:pt x="5241544" y="117729"/>
                </a:lnTo>
                <a:lnTo>
                  <a:pt x="5245734" y="116840"/>
                </a:lnTo>
                <a:lnTo>
                  <a:pt x="5245734" y="110490"/>
                </a:lnTo>
                <a:lnTo>
                  <a:pt x="5192776" y="109728"/>
                </a:lnTo>
                <a:close/>
              </a:path>
              <a:path w="5325109" h="292100">
                <a:moveTo>
                  <a:pt x="5276087" y="110871"/>
                </a:moveTo>
                <a:lnTo>
                  <a:pt x="5276087" y="117221"/>
                </a:lnTo>
                <a:lnTo>
                  <a:pt x="5281040" y="118491"/>
                </a:lnTo>
                <a:lnTo>
                  <a:pt x="5284597" y="120015"/>
                </a:lnTo>
                <a:lnTo>
                  <a:pt x="5286629" y="121919"/>
                </a:lnTo>
                <a:lnTo>
                  <a:pt x="5288533" y="123952"/>
                </a:lnTo>
                <a:lnTo>
                  <a:pt x="5289550" y="126746"/>
                </a:lnTo>
                <a:lnTo>
                  <a:pt x="5289501" y="133223"/>
                </a:lnTo>
                <a:lnTo>
                  <a:pt x="5289042" y="135636"/>
                </a:lnTo>
                <a:lnTo>
                  <a:pt x="5287263" y="141478"/>
                </a:lnTo>
                <a:lnTo>
                  <a:pt x="5286121" y="144653"/>
                </a:lnTo>
                <a:lnTo>
                  <a:pt x="5284597" y="148081"/>
                </a:lnTo>
                <a:lnTo>
                  <a:pt x="5257673" y="210185"/>
                </a:lnTo>
                <a:lnTo>
                  <a:pt x="5272470" y="210185"/>
                </a:lnTo>
                <a:lnTo>
                  <a:pt x="5304662" y="140588"/>
                </a:lnTo>
                <a:lnTo>
                  <a:pt x="5307203" y="135000"/>
                </a:lnTo>
                <a:lnTo>
                  <a:pt x="5309488" y="130810"/>
                </a:lnTo>
                <a:lnTo>
                  <a:pt x="5324729" y="117983"/>
                </a:lnTo>
                <a:lnTo>
                  <a:pt x="5324856" y="111506"/>
                </a:lnTo>
                <a:lnTo>
                  <a:pt x="5276087" y="1108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05166" y="5028691"/>
            <a:ext cx="2725790" cy="25996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0" y="230124"/>
            <a:ext cx="8827770" cy="725805"/>
          </a:xfrm>
          <a:custGeom>
            <a:avLst/>
            <a:gdLst/>
            <a:ahLst/>
            <a:cxnLst/>
            <a:rect l="l" t="t" r="r" b="b"/>
            <a:pathLst>
              <a:path w="5553710" h="725805">
                <a:moveTo>
                  <a:pt x="0" y="725424"/>
                </a:moveTo>
                <a:lnTo>
                  <a:pt x="5553456" y="725424"/>
                </a:lnTo>
                <a:lnTo>
                  <a:pt x="5553456" y="0"/>
                </a:lnTo>
                <a:lnTo>
                  <a:pt x="0" y="0"/>
                </a:lnTo>
                <a:lnTo>
                  <a:pt x="0" y="7254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0" y="230124"/>
            <a:ext cx="5553710" cy="725805"/>
          </a:xfrm>
          <a:custGeom>
            <a:avLst/>
            <a:gdLst/>
            <a:ahLst/>
            <a:cxnLst/>
            <a:rect l="l" t="t" r="r" b="b"/>
            <a:pathLst>
              <a:path w="5553710" h="725805">
                <a:moveTo>
                  <a:pt x="0" y="725424"/>
                </a:moveTo>
                <a:lnTo>
                  <a:pt x="5553456" y="725424"/>
                </a:lnTo>
                <a:lnTo>
                  <a:pt x="5553456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771244" y="293878"/>
            <a:ext cx="8261896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/>
              <a:t>Content</a:t>
            </a:r>
            <a:r>
              <a:rPr sz="1800" spc="-100" dirty="0"/>
              <a:t> </a:t>
            </a:r>
            <a:r>
              <a:rPr sz="1800" spc="-10" dirty="0"/>
              <a:t>Marketing…</a:t>
            </a:r>
            <a:r>
              <a:rPr lang="en-GB" sz="1800" spc="-10" dirty="0"/>
              <a:t>Creation and sharing of online material that stimulates interests in brands products and services </a:t>
            </a:r>
            <a:endParaRPr sz="1800" spc="-1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305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154682" y="1464817"/>
            <a:ext cx="6989445" cy="798830"/>
          </a:xfrm>
          <a:custGeom>
            <a:avLst/>
            <a:gdLst/>
            <a:ahLst/>
            <a:cxnLst/>
            <a:rect l="l" t="t" r="r" b="b"/>
            <a:pathLst>
              <a:path w="6989445" h="798830">
                <a:moveTo>
                  <a:pt x="9779" y="0"/>
                </a:moveTo>
                <a:lnTo>
                  <a:pt x="0" y="701548"/>
                </a:lnTo>
                <a:lnTo>
                  <a:pt x="6979539" y="798449"/>
                </a:lnTo>
                <a:lnTo>
                  <a:pt x="6989318" y="96901"/>
                </a:lnTo>
                <a:lnTo>
                  <a:pt x="977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154682" y="1464817"/>
            <a:ext cx="6989445" cy="798830"/>
          </a:xfrm>
          <a:custGeom>
            <a:avLst/>
            <a:gdLst/>
            <a:ahLst/>
            <a:cxnLst/>
            <a:rect l="l" t="t" r="r" b="b"/>
            <a:pathLst>
              <a:path w="6989445" h="798830">
                <a:moveTo>
                  <a:pt x="9779" y="0"/>
                </a:moveTo>
                <a:lnTo>
                  <a:pt x="6989318" y="96901"/>
                </a:lnTo>
                <a:lnTo>
                  <a:pt x="6979539" y="798449"/>
                </a:lnTo>
                <a:lnTo>
                  <a:pt x="0" y="701548"/>
                </a:lnTo>
                <a:lnTo>
                  <a:pt x="9779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560447" y="1536953"/>
            <a:ext cx="1046606" cy="2193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26538" y="1547622"/>
            <a:ext cx="6500114" cy="5862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3700418"/>
            <a:ext cx="8538210" cy="820419"/>
          </a:xfrm>
          <a:custGeom>
            <a:avLst/>
            <a:gdLst/>
            <a:ahLst/>
            <a:cxnLst/>
            <a:rect l="l" t="t" r="r" b="b"/>
            <a:pathLst>
              <a:path w="8538210" h="820420">
                <a:moveTo>
                  <a:pt x="0" y="0"/>
                </a:moveTo>
                <a:lnTo>
                  <a:pt x="0" y="701683"/>
                </a:lnTo>
                <a:lnTo>
                  <a:pt x="8528304" y="820019"/>
                </a:lnTo>
                <a:lnTo>
                  <a:pt x="8538083" y="118471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3700418"/>
            <a:ext cx="8538210" cy="820419"/>
          </a:xfrm>
          <a:custGeom>
            <a:avLst/>
            <a:gdLst/>
            <a:ahLst/>
            <a:cxnLst/>
            <a:rect l="l" t="t" r="r" b="b"/>
            <a:pathLst>
              <a:path w="8538210" h="820420">
                <a:moveTo>
                  <a:pt x="0" y="0"/>
                </a:moveTo>
                <a:lnTo>
                  <a:pt x="8538083" y="118471"/>
                </a:lnTo>
                <a:lnTo>
                  <a:pt x="8528304" y="820019"/>
                </a:lnTo>
                <a:lnTo>
                  <a:pt x="0" y="701683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8859" y="3763898"/>
            <a:ext cx="1662176" cy="56959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508505" y="3790060"/>
            <a:ext cx="1368170" cy="22161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22601" y="3800855"/>
            <a:ext cx="5626100" cy="51053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-2353" y="4677155"/>
            <a:ext cx="8653145" cy="821690"/>
          </a:xfrm>
          <a:custGeom>
            <a:avLst/>
            <a:gdLst/>
            <a:ahLst/>
            <a:cxnLst/>
            <a:rect l="l" t="t" r="r" b="b"/>
            <a:pathLst>
              <a:path w="8653145" h="821689">
                <a:moveTo>
                  <a:pt x="9738" y="0"/>
                </a:moveTo>
                <a:lnTo>
                  <a:pt x="0" y="701675"/>
                </a:lnTo>
                <a:lnTo>
                  <a:pt x="8643052" y="821690"/>
                </a:lnTo>
                <a:lnTo>
                  <a:pt x="8652831" y="120015"/>
                </a:lnTo>
                <a:lnTo>
                  <a:pt x="973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-2353" y="4677155"/>
            <a:ext cx="8653145" cy="821690"/>
          </a:xfrm>
          <a:custGeom>
            <a:avLst/>
            <a:gdLst/>
            <a:ahLst/>
            <a:cxnLst/>
            <a:rect l="l" t="t" r="r" b="b"/>
            <a:pathLst>
              <a:path w="8653145" h="821689">
                <a:moveTo>
                  <a:pt x="9738" y="0"/>
                </a:moveTo>
                <a:lnTo>
                  <a:pt x="8652831" y="120015"/>
                </a:lnTo>
                <a:lnTo>
                  <a:pt x="8643052" y="821690"/>
                </a:lnTo>
                <a:lnTo>
                  <a:pt x="0" y="701675"/>
                </a:lnTo>
                <a:lnTo>
                  <a:pt x="9738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7012" y="4760595"/>
            <a:ext cx="6078575" cy="511556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524243" y="4796790"/>
            <a:ext cx="43180" cy="74295"/>
          </a:xfrm>
          <a:custGeom>
            <a:avLst/>
            <a:gdLst/>
            <a:ahLst/>
            <a:cxnLst/>
            <a:rect l="l" t="t" r="r" b="b"/>
            <a:pathLst>
              <a:path w="43179" h="74295">
                <a:moveTo>
                  <a:pt x="28321" y="0"/>
                </a:moveTo>
                <a:lnTo>
                  <a:pt x="507" y="36576"/>
                </a:lnTo>
                <a:lnTo>
                  <a:pt x="0" y="73406"/>
                </a:lnTo>
                <a:lnTo>
                  <a:pt x="36829" y="73914"/>
                </a:lnTo>
                <a:lnTo>
                  <a:pt x="37337" y="37084"/>
                </a:lnTo>
                <a:lnTo>
                  <a:pt x="18287" y="36830"/>
                </a:lnTo>
                <a:lnTo>
                  <a:pt x="42672" y="254"/>
                </a:lnTo>
                <a:lnTo>
                  <a:pt x="283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601206" y="4819396"/>
            <a:ext cx="1618996" cy="291592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0" y="245363"/>
            <a:ext cx="3564890" cy="797560"/>
          </a:xfrm>
          <a:custGeom>
            <a:avLst/>
            <a:gdLst/>
            <a:ahLst/>
            <a:cxnLst/>
            <a:rect l="l" t="t" r="r" b="b"/>
            <a:pathLst>
              <a:path w="3564890" h="797560">
                <a:moveTo>
                  <a:pt x="0" y="797052"/>
                </a:moveTo>
                <a:lnTo>
                  <a:pt x="3564636" y="797052"/>
                </a:lnTo>
                <a:lnTo>
                  <a:pt x="3564636" y="0"/>
                </a:lnTo>
                <a:lnTo>
                  <a:pt x="0" y="0"/>
                </a:lnTo>
                <a:lnTo>
                  <a:pt x="0" y="79705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78739" y="345440"/>
            <a:ext cx="14363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Blogs…</a:t>
            </a:r>
          </a:p>
        </p:txBody>
      </p:sp>
      <p:sp>
        <p:nvSpPr>
          <p:cNvPr id="19" name="object 19"/>
          <p:cNvSpPr/>
          <p:nvPr/>
        </p:nvSpPr>
        <p:spPr>
          <a:xfrm>
            <a:off x="2193035" y="2409444"/>
            <a:ext cx="6951345" cy="645160"/>
          </a:xfrm>
          <a:custGeom>
            <a:avLst/>
            <a:gdLst/>
            <a:ahLst/>
            <a:cxnLst/>
            <a:rect l="l" t="t" r="r" b="b"/>
            <a:pathLst>
              <a:path w="6951345" h="645160">
                <a:moveTo>
                  <a:pt x="0" y="644651"/>
                </a:moveTo>
                <a:lnTo>
                  <a:pt x="6950963" y="644651"/>
                </a:lnTo>
                <a:lnTo>
                  <a:pt x="6950963" y="0"/>
                </a:lnTo>
                <a:lnTo>
                  <a:pt x="0" y="0"/>
                </a:lnTo>
                <a:lnTo>
                  <a:pt x="0" y="64465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193035" y="3054095"/>
            <a:ext cx="6951345" cy="0"/>
          </a:xfrm>
          <a:custGeom>
            <a:avLst/>
            <a:gdLst/>
            <a:ahLst/>
            <a:cxnLst/>
            <a:rect l="l" t="t" r="r" b="b"/>
            <a:pathLst>
              <a:path w="6951345">
                <a:moveTo>
                  <a:pt x="0" y="0"/>
                </a:moveTo>
                <a:lnTo>
                  <a:pt x="695096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193035" y="2409444"/>
            <a:ext cx="6951345" cy="645160"/>
          </a:xfrm>
          <a:custGeom>
            <a:avLst/>
            <a:gdLst/>
            <a:ahLst/>
            <a:cxnLst/>
            <a:rect l="l" t="t" r="r" b="b"/>
            <a:pathLst>
              <a:path w="6951345" h="645160">
                <a:moveTo>
                  <a:pt x="6950963" y="0"/>
                </a:moveTo>
                <a:lnTo>
                  <a:pt x="0" y="0"/>
                </a:lnTo>
                <a:lnTo>
                  <a:pt x="0" y="644651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2729229" y="2368042"/>
            <a:ext cx="5669280" cy="628650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620"/>
              </a:spcBef>
            </a:pP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…which </a:t>
            </a:r>
            <a:r>
              <a:rPr sz="2200" spc="-25" dirty="0">
                <a:solidFill>
                  <a:srgbClr val="FFFFFF"/>
                </a:solidFill>
                <a:latin typeface="Cambria"/>
                <a:cs typeface="Cambria"/>
              </a:rPr>
              <a:t>may </a:t>
            </a:r>
            <a:r>
              <a:rPr sz="2200" spc="-5" dirty="0">
                <a:solidFill>
                  <a:srgbClr val="FFFFFF"/>
                </a:solidFill>
                <a:latin typeface="Cambria"/>
                <a:cs typeface="Cambria"/>
              </a:rPr>
              <a:t>be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linked </a:t>
            </a:r>
            <a:r>
              <a:rPr sz="2200" spc="-15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organisations, </a:t>
            </a:r>
            <a:r>
              <a:rPr sz="2200" spc="-15" dirty="0">
                <a:solidFill>
                  <a:srgbClr val="FFFFFF"/>
                </a:solidFill>
                <a:latin typeface="Cambria"/>
                <a:cs typeface="Cambria"/>
              </a:rPr>
              <a:t>brands,  </a:t>
            </a:r>
            <a:r>
              <a:rPr sz="2200" spc="-10" dirty="0">
                <a:solidFill>
                  <a:srgbClr val="FFFFFF"/>
                </a:solidFill>
                <a:latin typeface="Cambria"/>
                <a:cs typeface="Cambria"/>
              </a:rPr>
              <a:t>products, experiences, offers and</a:t>
            </a:r>
            <a:r>
              <a:rPr sz="2200" spc="1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200" spc="-15" dirty="0">
                <a:solidFill>
                  <a:srgbClr val="FFFFFF"/>
                </a:solidFill>
                <a:latin typeface="Cambria"/>
                <a:cs typeface="Cambria"/>
              </a:rPr>
              <a:t>more.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0" y="5644654"/>
            <a:ext cx="8826500" cy="824230"/>
          </a:xfrm>
          <a:custGeom>
            <a:avLst/>
            <a:gdLst/>
            <a:ahLst/>
            <a:cxnLst/>
            <a:rect l="l" t="t" r="r" b="b"/>
            <a:pathLst>
              <a:path w="8826500" h="824229">
                <a:moveTo>
                  <a:pt x="9738" y="0"/>
                </a:moveTo>
                <a:lnTo>
                  <a:pt x="0" y="701598"/>
                </a:lnTo>
                <a:lnTo>
                  <a:pt x="8816212" y="823976"/>
                </a:lnTo>
                <a:lnTo>
                  <a:pt x="8825991" y="122364"/>
                </a:lnTo>
                <a:lnTo>
                  <a:pt x="973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0" y="5644654"/>
            <a:ext cx="8826500" cy="824230"/>
          </a:xfrm>
          <a:custGeom>
            <a:avLst/>
            <a:gdLst/>
            <a:ahLst/>
            <a:cxnLst/>
            <a:rect l="l" t="t" r="r" b="b"/>
            <a:pathLst>
              <a:path w="8826500" h="824229">
                <a:moveTo>
                  <a:pt x="9738" y="0"/>
                </a:moveTo>
                <a:lnTo>
                  <a:pt x="8825991" y="122364"/>
                </a:lnTo>
                <a:lnTo>
                  <a:pt x="8816212" y="823976"/>
                </a:lnTo>
                <a:lnTo>
                  <a:pt x="0" y="701598"/>
                </a:lnTo>
                <a:lnTo>
                  <a:pt x="9738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07595" y="5712675"/>
            <a:ext cx="8229395" cy="525995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180" y="1404747"/>
            <a:ext cx="3997325" cy="443230"/>
          </a:xfrm>
          <a:custGeom>
            <a:avLst/>
            <a:gdLst/>
            <a:ahLst/>
            <a:cxnLst/>
            <a:rect l="l" t="t" r="r" b="b"/>
            <a:pathLst>
              <a:path w="3997325" h="443230">
                <a:moveTo>
                  <a:pt x="5382" y="0"/>
                </a:moveTo>
                <a:lnTo>
                  <a:pt x="0" y="387730"/>
                </a:lnTo>
                <a:lnTo>
                  <a:pt x="3991715" y="443102"/>
                </a:lnTo>
                <a:lnTo>
                  <a:pt x="3997049" y="55372"/>
                </a:lnTo>
                <a:lnTo>
                  <a:pt x="538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180" y="1404747"/>
            <a:ext cx="3997325" cy="443230"/>
          </a:xfrm>
          <a:custGeom>
            <a:avLst/>
            <a:gdLst/>
            <a:ahLst/>
            <a:cxnLst/>
            <a:rect l="l" t="t" r="r" b="b"/>
            <a:pathLst>
              <a:path w="3997325" h="443230">
                <a:moveTo>
                  <a:pt x="5382" y="0"/>
                </a:moveTo>
                <a:lnTo>
                  <a:pt x="3997049" y="55372"/>
                </a:lnTo>
                <a:lnTo>
                  <a:pt x="3991715" y="443102"/>
                </a:lnTo>
                <a:lnTo>
                  <a:pt x="0" y="387730"/>
                </a:lnTo>
                <a:lnTo>
                  <a:pt x="5382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84505" y="1475232"/>
            <a:ext cx="3309162" cy="25209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532" y="2978657"/>
            <a:ext cx="2834640" cy="427355"/>
          </a:xfrm>
          <a:custGeom>
            <a:avLst/>
            <a:gdLst/>
            <a:ahLst/>
            <a:cxnLst/>
            <a:rect l="l" t="t" r="r" b="b"/>
            <a:pathLst>
              <a:path w="2834640" h="427354">
                <a:moveTo>
                  <a:pt x="5382" y="0"/>
                </a:moveTo>
                <a:lnTo>
                  <a:pt x="0" y="387730"/>
                </a:lnTo>
                <a:lnTo>
                  <a:pt x="2828742" y="426974"/>
                </a:lnTo>
                <a:lnTo>
                  <a:pt x="2834076" y="39242"/>
                </a:lnTo>
                <a:lnTo>
                  <a:pt x="538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32" y="2978657"/>
            <a:ext cx="2834640" cy="427355"/>
          </a:xfrm>
          <a:custGeom>
            <a:avLst/>
            <a:gdLst/>
            <a:ahLst/>
            <a:cxnLst/>
            <a:rect l="l" t="t" r="r" b="b"/>
            <a:pathLst>
              <a:path w="2834640" h="427354">
                <a:moveTo>
                  <a:pt x="5382" y="0"/>
                </a:moveTo>
                <a:lnTo>
                  <a:pt x="2834076" y="39242"/>
                </a:lnTo>
                <a:lnTo>
                  <a:pt x="2828742" y="426974"/>
                </a:lnTo>
                <a:lnTo>
                  <a:pt x="0" y="387730"/>
                </a:lnTo>
                <a:lnTo>
                  <a:pt x="5382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6163" y="3041904"/>
            <a:ext cx="1336675" cy="2842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727200" y="3062985"/>
            <a:ext cx="484505" cy="217170"/>
          </a:xfrm>
          <a:custGeom>
            <a:avLst/>
            <a:gdLst/>
            <a:ahLst/>
            <a:cxnLst/>
            <a:rect l="l" t="t" r="r" b="b"/>
            <a:pathLst>
              <a:path w="484505" h="217170">
                <a:moveTo>
                  <a:pt x="105410" y="78486"/>
                </a:moveTo>
                <a:lnTo>
                  <a:pt x="50164" y="78486"/>
                </a:lnTo>
                <a:lnTo>
                  <a:pt x="57912" y="78612"/>
                </a:lnTo>
                <a:lnTo>
                  <a:pt x="65150" y="78612"/>
                </a:lnTo>
                <a:lnTo>
                  <a:pt x="70738" y="80137"/>
                </a:lnTo>
                <a:lnTo>
                  <a:pt x="75056" y="82930"/>
                </a:lnTo>
                <a:lnTo>
                  <a:pt x="79248" y="85851"/>
                </a:lnTo>
                <a:lnTo>
                  <a:pt x="82295" y="90169"/>
                </a:lnTo>
                <a:lnTo>
                  <a:pt x="84200" y="96265"/>
                </a:lnTo>
                <a:lnTo>
                  <a:pt x="86106" y="102235"/>
                </a:lnTo>
                <a:lnTo>
                  <a:pt x="86994" y="110362"/>
                </a:lnTo>
                <a:lnTo>
                  <a:pt x="86741" y="130301"/>
                </a:lnTo>
                <a:lnTo>
                  <a:pt x="66548" y="131611"/>
                </a:lnTo>
                <a:lnTo>
                  <a:pt x="49022" y="134207"/>
                </a:lnTo>
                <a:lnTo>
                  <a:pt x="12519" y="149613"/>
                </a:lnTo>
                <a:lnTo>
                  <a:pt x="0" y="176402"/>
                </a:lnTo>
                <a:lnTo>
                  <a:pt x="29" y="183514"/>
                </a:lnTo>
                <a:lnTo>
                  <a:pt x="1397" y="189484"/>
                </a:lnTo>
                <a:lnTo>
                  <a:pt x="4792" y="195579"/>
                </a:lnTo>
                <a:lnTo>
                  <a:pt x="7366" y="200278"/>
                </a:lnTo>
                <a:lnTo>
                  <a:pt x="11811" y="204469"/>
                </a:lnTo>
                <a:lnTo>
                  <a:pt x="17525" y="207390"/>
                </a:lnTo>
                <a:lnTo>
                  <a:pt x="23241" y="210438"/>
                </a:lnTo>
                <a:lnTo>
                  <a:pt x="29844" y="211962"/>
                </a:lnTo>
                <a:lnTo>
                  <a:pt x="45847" y="212216"/>
                </a:lnTo>
                <a:lnTo>
                  <a:pt x="53975" y="210438"/>
                </a:lnTo>
                <a:lnTo>
                  <a:pt x="61594" y="206883"/>
                </a:lnTo>
                <a:lnTo>
                  <a:pt x="67470" y="203708"/>
                </a:lnTo>
                <a:lnTo>
                  <a:pt x="73485" y="199628"/>
                </a:lnTo>
                <a:lnTo>
                  <a:pt x="78478" y="195579"/>
                </a:lnTo>
                <a:lnTo>
                  <a:pt x="56642" y="195579"/>
                </a:lnTo>
                <a:lnTo>
                  <a:pt x="45212" y="195325"/>
                </a:lnTo>
                <a:lnTo>
                  <a:pt x="25781" y="178688"/>
                </a:lnTo>
                <a:lnTo>
                  <a:pt x="25781" y="173100"/>
                </a:lnTo>
                <a:lnTo>
                  <a:pt x="60102" y="144335"/>
                </a:lnTo>
                <a:lnTo>
                  <a:pt x="86487" y="142493"/>
                </a:lnTo>
                <a:lnTo>
                  <a:pt x="111978" y="142493"/>
                </a:lnTo>
                <a:lnTo>
                  <a:pt x="112394" y="114173"/>
                </a:lnTo>
                <a:lnTo>
                  <a:pt x="112224" y="105054"/>
                </a:lnTo>
                <a:lnTo>
                  <a:pt x="111506" y="97139"/>
                </a:lnTo>
                <a:lnTo>
                  <a:pt x="110216" y="90437"/>
                </a:lnTo>
                <a:lnTo>
                  <a:pt x="108331" y="84962"/>
                </a:lnTo>
                <a:lnTo>
                  <a:pt x="105410" y="78486"/>
                </a:lnTo>
                <a:close/>
              </a:path>
              <a:path w="484505" h="217170">
                <a:moveTo>
                  <a:pt x="112110" y="188467"/>
                </a:moveTo>
                <a:lnTo>
                  <a:pt x="86232" y="188467"/>
                </a:lnTo>
                <a:lnTo>
                  <a:pt x="88392" y="189102"/>
                </a:lnTo>
                <a:lnTo>
                  <a:pt x="87375" y="210438"/>
                </a:lnTo>
                <a:lnTo>
                  <a:pt x="128143" y="210947"/>
                </a:lnTo>
                <a:lnTo>
                  <a:pt x="128269" y="203708"/>
                </a:lnTo>
                <a:lnTo>
                  <a:pt x="123951" y="202437"/>
                </a:lnTo>
                <a:lnTo>
                  <a:pt x="120776" y="201294"/>
                </a:lnTo>
                <a:lnTo>
                  <a:pt x="116967" y="199009"/>
                </a:lnTo>
                <a:lnTo>
                  <a:pt x="115443" y="197738"/>
                </a:lnTo>
                <a:lnTo>
                  <a:pt x="114554" y="196087"/>
                </a:lnTo>
                <a:lnTo>
                  <a:pt x="113531" y="194542"/>
                </a:lnTo>
                <a:lnTo>
                  <a:pt x="112902" y="192531"/>
                </a:lnTo>
                <a:lnTo>
                  <a:pt x="112110" y="188467"/>
                </a:lnTo>
                <a:close/>
              </a:path>
              <a:path w="484505" h="217170">
                <a:moveTo>
                  <a:pt x="111978" y="142493"/>
                </a:moveTo>
                <a:lnTo>
                  <a:pt x="86487" y="142493"/>
                </a:lnTo>
                <a:lnTo>
                  <a:pt x="86344" y="154223"/>
                </a:lnTo>
                <a:lnTo>
                  <a:pt x="86232" y="168528"/>
                </a:lnTo>
                <a:lnTo>
                  <a:pt x="84581" y="173481"/>
                </a:lnTo>
                <a:lnTo>
                  <a:pt x="81406" y="178435"/>
                </a:lnTo>
                <a:lnTo>
                  <a:pt x="78231" y="183514"/>
                </a:lnTo>
                <a:lnTo>
                  <a:pt x="73913" y="187578"/>
                </a:lnTo>
                <a:lnTo>
                  <a:pt x="68325" y="190753"/>
                </a:lnTo>
                <a:lnTo>
                  <a:pt x="62864" y="194055"/>
                </a:lnTo>
                <a:lnTo>
                  <a:pt x="56642" y="195579"/>
                </a:lnTo>
                <a:lnTo>
                  <a:pt x="78478" y="195579"/>
                </a:lnTo>
                <a:lnTo>
                  <a:pt x="79757" y="194542"/>
                </a:lnTo>
                <a:lnTo>
                  <a:pt x="86232" y="188467"/>
                </a:lnTo>
                <a:lnTo>
                  <a:pt x="112110" y="188467"/>
                </a:lnTo>
                <a:lnTo>
                  <a:pt x="111887" y="187325"/>
                </a:lnTo>
                <a:lnTo>
                  <a:pt x="111632" y="184530"/>
                </a:lnTo>
                <a:lnTo>
                  <a:pt x="111728" y="159496"/>
                </a:lnTo>
                <a:lnTo>
                  <a:pt x="111978" y="142493"/>
                </a:lnTo>
                <a:close/>
              </a:path>
              <a:path w="484505" h="217170">
                <a:moveTo>
                  <a:pt x="65024" y="65277"/>
                </a:moveTo>
                <a:lnTo>
                  <a:pt x="27949" y="74269"/>
                </a:lnTo>
                <a:lnTo>
                  <a:pt x="8762" y="102362"/>
                </a:lnTo>
                <a:lnTo>
                  <a:pt x="28320" y="102615"/>
                </a:lnTo>
                <a:lnTo>
                  <a:pt x="30861" y="94487"/>
                </a:lnTo>
                <a:lnTo>
                  <a:pt x="34417" y="88391"/>
                </a:lnTo>
                <a:lnTo>
                  <a:pt x="39243" y="84454"/>
                </a:lnTo>
                <a:lnTo>
                  <a:pt x="43942" y="80390"/>
                </a:lnTo>
                <a:lnTo>
                  <a:pt x="50164" y="78486"/>
                </a:lnTo>
                <a:lnTo>
                  <a:pt x="105410" y="78486"/>
                </a:lnTo>
                <a:lnTo>
                  <a:pt x="101092" y="73533"/>
                </a:lnTo>
                <a:lnTo>
                  <a:pt x="95123" y="70358"/>
                </a:lnTo>
                <a:lnTo>
                  <a:pt x="89281" y="67183"/>
                </a:lnTo>
                <a:lnTo>
                  <a:pt x="81406" y="65531"/>
                </a:lnTo>
                <a:lnTo>
                  <a:pt x="65024" y="65277"/>
                </a:lnTo>
                <a:close/>
              </a:path>
              <a:path w="484505" h="217170">
                <a:moveTo>
                  <a:pt x="219582" y="67437"/>
                </a:moveTo>
                <a:lnTo>
                  <a:pt x="179458" y="79934"/>
                </a:lnTo>
                <a:lnTo>
                  <a:pt x="156098" y="119125"/>
                </a:lnTo>
                <a:lnTo>
                  <a:pt x="153669" y="141731"/>
                </a:lnTo>
                <a:lnTo>
                  <a:pt x="154239" y="158160"/>
                </a:lnTo>
                <a:lnTo>
                  <a:pt x="166116" y="195325"/>
                </a:lnTo>
                <a:lnTo>
                  <a:pt x="203454" y="214375"/>
                </a:lnTo>
                <a:lnTo>
                  <a:pt x="209423" y="214502"/>
                </a:lnTo>
                <a:lnTo>
                  <a:pt x="215011" y="213613"/>
                </a:lnTo>
                <a:lnTo>
                  <a:pt x="225551" y="209803"/>
                </a:lnTo>
                <a:lnTo>
                  <a:pt x="230505" y="207137"/>
                </a:lnTo>
                <a:lnTo>
                  <a:pt x="239775" y="200660"/>
                </a:lnTo>
                <a:lnTo>
                  <a:pt x="244116" y="196723"/>
                </a:lnTo>
                <a:lnTo>
                  <a:pt x="213868" y="196723"/>
                </a:lnTo>
                <a:lnTo>
                  <a:pt x="206107" y="195699"/>
                </a:lnTo>
                <a:lnTo>
                  <a:pt x="183324" y="163083"/>
                </a:lnTo>
                <a:lnTo>
                  <a:pt x="181610" y="137922"/>
                </a:lnTo>
                <a:lnTo>
                  <a:pt x="182421" y="124460"/>
                </a:lnTo>
                <a:lnTo>
                  <a:pt x="197895" y="87590"/>
                </a:lnTo>
                <a:lnTo>
                  <a:pt x="221487" y="79375"/>
                </a:lnTo>
                <a:lnTo>
                  <a:pt x="279364" y="79375"/>
                </a:lnTo>
                <a:lnTo>
                  <a:pt x="279428" y="74549"/>
                </a:lnTo>
                <a:lnTo>
                  <a:pt x="253873" y="74549"/>
                </a:lnTo>
                <a:lnTo>
                  <a:pt x="248157" y="72136"/>
                </a:lnTo>
                <a:lnTo>
                  <a:pt x="242697" y="70358"/>
                </a:lnTo>
                <a:lnTo>
                  <a:pt x="232029" y="68072"/>
                </a:lnTo>
                <a:lnTo>
                  <a:pt x="226060" y="67563"/>
                </a:lnTo>
                <a:lnTo>
                  <a:pt x="219582" y="67437"/>
                </a:lnTo>
                <a:close/>
              </a:path>
              <a:path w="484505" h="217170">
                <a:moveTo>
                  <a:pt x="278271" y="189229"/>
                </a:moveTo>
                <a:lnTo>
                  <a:pt x="251587" y="189229"/>
                </a:lnTo>
                <a:lnTo>
                  <a:pt x="253873" y="189737"/>
                </a:lnTo>
                <a:lnTo>
                  <a:pt x="251713" y="214122"/>
                </a:lnTo>
                <a:lnTo>
                  <a:pt x="260604" y="214249"/>
                </a:lnTo>
                <a:lnTo>
                  <a:pt x="295782" y="213360"/>
                </a:lnTo>
                <a:lnTo>
                  <a:pt x="295910" y="205612"/>
                </a:lnTo>
                <a:lnTo>
                  <a:pt x="290575" y="204342"/>
                </a:lnTo>
                <a:lnTo>
                  <a:pt x="286893" y="203200"/>
                </a:lnTo>
                <a:lnTo>
                  <a:pt x="282575" y="200660"/>
                </a:lnTo>
                <a:lnTo>
                  <a:pt x="281050" y="199009"/>
                </a:lnTo>
                <a:lnTo>
                  <a:pt x="280162" y="196976"/>
                </a:lnTo>
                <a:lnTo>
                  <a:pt x="279145" y="195072"/>
                </a:lnTo>
                <a:lnTo>
                  <a:pt x="278511" y="192404"/>
                </a:lnTo>
                <a:lnTo>
                  <a:pt x="278271" y="189229"/>
                </a:lnTo>
                <a:close/>
              </a:path>
              <a:path w="484505" h="217170">
                <a:moveTo>
                  <a:pt x="279364" y="79375"/>
                </a:moveTo>
                <a:lnTo>
                  <a:pt x="226060" y="79375"/>
                </a:lnTo>
                <a:lnTo>
                  <a:pt x="230124" y="80010"/>
                </a:lnTo>
                <a:lnTo>
                  <a:pt x="236727" y="82041"/>
                </a:lnTo>
                <a:lnTo>
                  <a:pt x="253111" y="124460"/>
                </a:lnTo>
                <a:lnTo>
                  <a:pt x="252719" y="158160"/>
                </a:lnTo>
                <a:lnTo>
                  <a:pt x="248285" y="177800"/>
                </a:lnTo>
                <a:lnTo>
                  <a:pt x="246887" y="180212"/>
                </a:lnTo>
                <a:lnTo>
                  <a:pt x="224789" y="195706"/>
                </a:lnTo>
                <a:lnTo>
                  <a:pt x="221869" y="196468"/>
                </a:lnTo>
                <a:lnTo>
                  <a:pt x="218186" y="196723"/>
                </a:lnTo>
                <a:lnTo>
                  <a:pt x="244116" y="196723"/>
                </a:lnTo>
                <a:lnTo>
                  <a:pt x="245244" y="195699"/>
                </a:lnTo>
                <a:lnTo>
                  <a:pt x="251587" y="189229"/>
                </a:lnTo>
                <a:lnTo>
                  <a:pt x="278271" y="189229"/>
                </a:lnTo>
                <a:lnTo>
                  <a:pt x="278002" y="185674"/>
                </a:lnTo>
                <a:lnTo>
                  <a:pt x="278128" y="172577"/>
                </a:lnTo>
                <a:lnTo>
                  <a:pt x="279364" y="79375"/>
                </a:lnTo>
                <a:close/>
              </a:path>
              <a:path w="484505" h="217170">
                <a:moveTo>
                  <a:pt x="271652" y="0"/>
                </a:moveTo>
                <a:lnTo>
                  <a:pt x="235585" y="1015"/>
                </a:lnTo>
                <a:lnTo>
                  <a:pt x="235585" y="8762"/>
                </a:lnTo>
                <a:lnTo>
                  <a:pt x="240537" y="9651"/>
                </a:lnTo>
                <a:lnTo>
                  <a:pt x="244094" y="10667"/>
                </a:lnTo>
                <a:lnTo>
                  <a:pt x="253111" y="21336"/>
                </a:lnTo>
                <a:lnTo>
                  <a:pt x="253745" y="24002"/>
                </a:lnTo>
                <a:lnTo>
                  <a:pt x="254126" y="27177"/>
                </a:lnTo>
                <a:lnTo>
                  <a:pt x="254254" y="30987"/>
                </a:lnTo>
                <a:lnTo>
                  <a:pt x="254254" y="41401"/>
                </a:lnTo>
                <a:lnTo>
                  <a:pt x="254126" y="50926"/>
                </a:lnTo>
                <a:lnTo>
                  <a:pt x="253873" y="74549"/>
                </a:lnTo>
                <a:lnTo>
                  <a:pt x="279428" y="74549"/>
                </a:lnTo>
                <a:lnTo>
                  <a:pt x="280416" y="126"/>
                </a:lnTo>
                <a:lnTo>
                  <a:pt x="271652" y="0"/>
                </a:lnTo>
                <a:close/>
              </a:path>
              <a:path w="484505" h="217170">
                <a:moveTo>
                  <a:pt x="320675" y="178180"/>
                </a:moveTo>
                <a:lnTo>
                  <a:pt x="343026" y="214502"/>
                </a:lnTo>
                <a:lnTo>
                  <a:pt x="375285" y="216788"/>
                </a:lnTo>
                <a:lnTo>
                  <a:pt x="382524" y="216153"/>
                </a:lnTo>
                <a:lnTo>
                  <a:pt x="395986" y="213360"/>
                </a:lnTo>
                <a:lnTo>
                  <a:pt x="401827" y="210947"/>
                </a:lnTo>
                <a:lnTo>
                  <a:pt x="406781" y="207644"/>
                </a:lnTo>
                <a:lnTo>
                  <a:pt x="410678" y="204977"/>
                </a:lnTo>
                <a:lnTo>
                  <a:pt x="368554" y="204977"/>
                </a:lnTo>
                <a:lnTo>
                  <a:pt x="359282" y="204850"/>
                </a:lnTo>
                <a:lnTo>
                  <a:pt x="352044" y="202691"/>
                </a:lnTo>
                <a:lnTo>
                  <a:pt x="341630" y="194310"/>
                </a:lnTo>
                <a:lnTo>
                  <a:pt x="337819" y="187578"/>
                </a:lnTo>
                <a:lnTo>
                  <a:pt x="335280" y="178435"/>
                </a:lnTo>
                <a:lnTo>
                  <a:pt x="320675" y="178180"/>
                </a:lnTo>
                <a:close/>
              </a:path>
              <a:path w="484505" h="217170">
                <a:moveTo>
                  <a:pt x="380364" y="69596"/>
                </a:moveTo>
                <a:lnTo>
                  <a:pt x="342645" y="77088"/>
                </a:lnTo>
                <a:lnTo>
                  <a:pt x="324612" y="115315"/>
                </a:lnTo>
                <a:lnTo>
                  <a:pt x="326136" y="121030"/>
                </a:lnTo>
                <a:lnTo>
                  <a:pt x="373888" y="154686"/>
                </a:lnTo>
                <a:lnTo>
                  <a:pt x="381254" y="158368"/>
                </a:lnTo>
                <a:lnTo>
                  <a:pt x="385318" y="161036"/>
                </a:lnTo>
                <a:lnTo>
                  <a:pt x="389508" y="163702"/>
                </a:lnTo>
                <a:lnTo>
                  <a:pt x="392556" y="166624"/>
                </a:lnTo>
                <a:lnTo>
                  <a:pt x="394462" y="169925"/>
                </a:lnTo>
                <a:lnTo>
                  <a:pt x="396367" y="173100"/>
                </a:lnTo>
                <a:lnTo>
                  <a:pt x="397382" y="177164"/>
                </a:lnTo>
                <a:lnTo>
                  <a:pt x="378968" y="203962"/>
                </a:lnTo>
                <a:lnTo>
                  <a:pt x="375538" y="204724"/>
                </a:lnTo>
                <a:lnTo>
                  <a:pt x="372110" y="204977"/>
                </a:lnTo>
                <a:lnTo>
                  <a:pt x="410678" y="204977"/>
                </a:lnTo>
                <a:lnTo>
                  <a:pt x="422656" y="168275"/>
                </a:lnTo>
                <a:lnTo>
                  <a:pt x="421131" y="162433"/>
                </a:lnTo>
                <a:lnTo>
                  <a:pt x="418083" y="157606"/>
                </a:lnTo>
                <a:lnTo>
                  <a:pt x="415036" y="152653"/>
                </a:lnTo>
                <a:lnTo>
                  <a:pt x="382016" y="132206"/>
                </a:lnTo>
                <a:lnTo>
                  <a:pt x="372110" y="127762"/>
                </a:lnTo>
                <a:lnTo>
                  <a:pt x="365125" y="124205"/>
                </a:lnTo>
                <a:lnTo>
                  <a:pt x="361188" y="121665"/>
                </a:lnTo>
                <a:lnTo>
                  <a:pt x="357250" y="118999"/>
                </a:lnTo>
                <a:lnTo>
                  <a:pt x="354330" y="116204"/>
                </a:lnTo>
                <a:lnTo>
                  <a:pt x="352551" y="113156"/>
                </a:lnTo>
                <a:lnTo>
                  <a:pt x="350647" y="110236"/>
                </a:lnTo>
                <a:lnTo>
                  <a:pt x="349757" y="106425"/>
                </a:lnTo>
                <a:lnTo>
                  <a:pt x="349793" y="105155"/>
                </a:lnTo>
                <a:lnTo>
                  <a:pt x="349885" y="95376"/>
                </a:lnTo>
                <a:lnTo>
                  <a:pt x="352298" y="90297"/>
                </a:lnTo>
                <a:lnTo>
                  <a:pt x="357124" y="86613"/>
                </a:lnTo>
                <a:lnTo>
                  <a:pt x="361950" y="83058"/>
                </a:lnTo>
                <a:lnTo>
                  <a:pt x="368300" y="81279"/>
                </a:lnTo>
                <a:lnTo>
                  <a:pt x="422196" y="81279"/>
                </a:lnTo>
                <a:lnTo>
                  <a:pt x="422275" y="75056"/>
                </a:lnTo>
                <a:lnTo>
                  <a:pt x="413004" y="73025"/>
                </a:lnTo>
                <a:lnTo>
                  <a:pt x="405383" y="71627"/>
                </a:lnTo>
                <a:lnTo>
                  <a:pt x="393192" y="70103"/>
                </a:lnTo>
                <a:lnTo>
                  <a:pt x="386842" y="69723"/>
                </a:lnTo>
                <a:lnTo>
                  <a:pt x="380364" y="69596"/>
                </a:lnTo>
                <a:close/>
              </a:path>
              <a:path w="484505" h="217170">
                <a:moveTo>
                  <a:pt x="422196" y="81279"/>
                </a:moveTo>
                <a:lnTo>
                  <a:pt x="368300" y="81279"/>
                </a:lnTo>
                <a:lnTo>
                  <a:pt x="376174" y="81406"/>
                </a:lnTo>
                <a:lnTo>
                  <a:pt x="381635" y="81406"/>
                </a:lnTo>
                <a:lnTo>
                  <a:pt x="386206" y="82168"/>
                </a:lnTo>
                <a:lnTo>
                  <a:pt x="390017" y="83692"/>
                </a:lnTo>
                <a:lnTo>
                  <a:pt x="393700" y="85089"/>
                </a:lnTo>
                <a:lnTo>
                  <a:pt x="397129" y="87502"/>
                </a:lnTo>
                <a:lnTo>
                  <a:pt x="400050" y="90931"/>
                </a:lnTo>
                <a:lnTo>
                  <a:pt x="402970" y="94487"/>
                </a:lnTo>
                <a:lnTo>
                  <a:pt x="405511" y="99187"/>
                </a:lnTo>
                <a:lnTo>
                  <a:pt x="407543" y="105155"/>
                </a:lnTo>
                <a:lnTo>
                  <a:pt x="421894" y="105410"/>
                </a:lnTo>
                <a:lnTo>
                  <a:pt x="422196" y="81279"/>
                </a:lnTo>
                <a:close/>
              </a:path>
              <a:path w="484505" h="217170">
                <a:moveTo>
                  <a:pt x="453898" y="180975"/>
                </a:moveTo>
                <a:lnTo>
                  <a:pt x="453389" y="215518"/>
                </a:lnTo>
                <a:lnTo>
                  <a:pt x="483488" y="215900"/>
                </a:lnTo>
                <a:lnTo>
                  <a:pt x="483997" y="181355"/>
                </a:lnTo>
                <a:lnTo>
                  <a:pt x="453898" y="1809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3850280"/>
            <a:ext cx="3564890" cy="437515"/>
          </a:xfrm>
          <a:custGeom>
            <a:avLst/>
            <a:gdLst/>
            <a:ahLst/>
            <a:cxnLst/>
            <a:rect l="l" t="t" r="r" b="b"/>
            <a:pathLst>
              <a:path w="3564890" h="437514">
                <a:moveTo>
                  <a:pt x="0" y="0"/>
                </a:moveTo>
                <a:lnTo>
                  <a:pt x="0" y="387805"/>
                </a:lnTo>
                <a:lnTo>
                  <a:pt x="3558920" y="437238"/>
                </a:lnTo>
                <a:lnTo>
                  <a:pt x="3564381" y="4950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3850280"/>
            <a:ext cx="3564890" cy="437515"/>
          </a:xfrm>
          <a:custGeom>
            <a:avLst/>
            <a:gdLst/>
            <a:ahLst/>
            <a:cxnLst/>
            <a:rect l="l" t="t" r="r" b="b"/>
            <a:pathLst>
              <a:path w="3564890" h="437514">
                <a:moveTo>
                  <a:pt x="0" y="0"/>
                </a:moveTo>
                <a:lnTo>
                  <a:pt x="3564381" y="49507"/>
                </a:lnTo>
                <a:lnTo>
                  <a:pt x="3558920" y="437238"/>
                </a:lnTo>
                <a:lnTo>
                  <a:pt x="0" y="38780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82663" y="3919346"/>
            <a:ext cx="609600" cy="276225"/>
          </a:xfrm>
          <a:custGeom>
            <a:avLst/>
            <a:gdLst/>
            <a:ahLst/>
            <a:cxnLst/>
            <a:rect l="l" t="t" r="r" b="b"/>
            <a:pathLst>
              <a:path w="609600" h="276225">
                <a:moveTo>
                  <a:pt x="558" y="158369"/>
                </a:moveTo>
                <a:lnTo>
                  <a:pt x="0" y="199135"/>
                </a:lnTo>
                <a:lnTo>
                  <a:pt x="41633" y="207083"/>
                </a:lnTo>
                <a:lnTo>
                  <a:pt x="53759" y="207771"/>
                </a:lnTo>
                <a:lnTo>
                  <a:pt x="60836" y="207676"/>
                </a:lnTo>
                <a:lnTo>
                  <a:pt x="102506" y="194690"/>
                </a:lnTo>
                <a:lnTo>
                  <a:pt x="56768" y="194690"/>
                </a:lnTo>
                <a:lnTo>
                  <a:pt x="48336" y="194563"/>
                </a:lnTo>
                <a:lnTo>
                  <a:pt x="17310" y="167258"/>
                </a:lnTo>
                <a:lnTo>
                  <a:pt x="15443" y="158495"/>
                </a:lnTo>
                <a:lnTo>
                  <a:pt x="558" y="158369"/>
                </a:lnTo>
                <a:close/>
              </a:path>
              <a:path w="609600" h="276225">
                <a:moveTo>
                  <a:pt x="69888" y="0"/>
                </a:moveTo>
                <a:lnTo>
                  <a:pt x="28042" y="9818"/>
                </a:lnTo>
                <a:lnTo>
                  <a:pt x="4397" y="45698"/>
                </a:lnTo>
                <a:lnTo>
                  <a:pt x="3695" y="61340"/>
                </a:lnTo>
                <a:lnTo>
                  <a:pt x="5257" y="68452"/>
                </a:lnTo>
                <a:lnTo>
                  <a:pt x="35175" y="101584"/>
                </a:lnTo>
                <a:lnTo>
                  <a:pt x="59010" y="114792"/>
                </a:lnTo>
                <a:lnTo>
                  <a:pt x="66227" y="118935"/>
                </a:lnTo>
                <a:lnTo>
                  <a:pt x="93297" y="151764"/>
                </a:lnTo>
                <a:lnTo>
                  <a:pt x="93268" y="159638"/>
                </a:lnTo>
                <a:lnTo>
                  <a:pt x="72182" y="192595"/>
                </a:lnTo>
                <a:lnTo>
                  <a:pt x="56768" y="194690"/>
                </a:lnTo>
                <a:lnTo>
                  <a:pt x="102506" y="194690"/>
                </a:lnTo>
                <a:lnTo>
                  <a:pt x="120005" y="159638"/>
                </a:lnTo>
                <a:lnTo>
                  <a:pt x="120599" y="142494"/>
                </a:lnTo>
                <a:lnTo>
                  <a:pt x="118757" y="134365"/>
                </a:lnTo>
                <a:lnTo>
                  <a:pt x="93096" y="104066"/>
                </a:lnTo>
                <a:lnTo>
                  <a:pt x="62176" y="86393"/>
                </a:lnTo>
                <a:lnTo>
                  <a:pt x="55787" y="82692"/>
                </a:lnTo>
                <a:lnTo>
                  <a:pt x="30619" y="51307"/>
                </a:lnTo>
                <a:lnTo>
                  <a:pt x="30810" y="37718"/>
                </a:lnTo>
                <a:lnTo>
                  <a:pt x="58635" y="13080"/>
                </a:lnTo>
                <a:lnTo>
                  <a:pt x="118829" y="13080"/>
                </a:lnTo>
                <a:lnTo>
                  <a:pt x="118910" y="7238"/>
                </a:lnTo>
                <a:lnTo>
                  <a:pt x="77431" y="126"/>
                </a:lnTo>
                <a:lnTo>
                  <a:pt x="69888" y="0"/>
                </a:lnTo>
                <a:close/>
              </a:path>
              <a:path w="609600" h="276225">
                <a:moveTo>
                  <a:pt x="118829" y="13080"/>
                </a:moveTo>
                <a:lnTo>
                  <a:pt x="58635" y="13080"/>
                </a:lnTo>
                <a:lnTo>
                  <a:pt x="72529" y="13334"/>
                </a:lnTo>
                <a:lnTo>
                  <a:pt x="78574" y="14350"/>
                </a:lnTo>
                <a:lnTo>
                  <a:pt x="87845" y="18414"/>
                </a:lnTo>
                <a:lnTo>
                  <a:pt x="91859" y="21843"/>
                </a:lnTo>
                <a:lnTo>
                  <a:pt x="95262" y="26796"/>
                </a:lnTo>
                <a:lnTo>
                  <a:pt x="98666" y="31622"/>
                </a:lnTo>
                <a:lnTo>
                  <a:pt x="101447" y="38480"/>
                </a:lnTo>
                <a:lnTo>
                  <a:pt x="103619" y="47243"/>
                </a:lnTo>
                <a:lnTo>
                  <a:pt x="118351" y="47497"/>
                </a:lnTo>
                <a:lnTo>
                  <a:pt x="118829" y="13080"/>
                </a:lnTo>
                <a:close/>
              </a:path>
              <a:path w="609600" h="276225">
                <a:moveTo>
                  <a:pt x="272199" y="80898"/>
                </a:moveTo>
                <a:lnTo>
                  <a:pt x="226352" y="80898"/>
                </a:lnTo>
                <a:lnTo>
                  <a:pt x="230225" y="81025"/>
                </a:lnTo>
                <a:lnTo>
                  <a:pt x="233337" y="81533"/>
                </a:lnTo>
                <a:lnTo>
                  <a:pt x="246672" y="91185"/>
                </a:lnTo>
                <a:lnTo>
                  <a:pt x="247992" y="93217"/>
                </a:lnTo>
                <a:lnTo>
                  <a:pt x="252221" y="125602"/>
                </a:lnTo>
                <a:lnTo>
                  <a:pt x="251515" y="177037"/>
                </a:lnTo>
                <a:lnTo>
                  <a:pt x="234962" y="200532"/>
                </a:lnTo>
                <a:lnTo>
                  <a:pt x="234861" y="207898"/>
                </a:lnTo>
                <a:lnTo>
                  <a:pt x="293496" y="208660"/>
                </a:lnTo>
                <a:lnTo>
                  <a:pt x="293598" y="201421"/>
                </a:lnTo>
                <a:lnTo>
                  <a:pt x="288950" y="200025"/>
                </a:lnTo>
                <a:lnTo>
                  <a:pt x="285686" y="198754"/>
                </a:lnTo>
                <a:lnTo>
                  <a:pt x="281952" y="196469"/>
                </a:lnTo>
                <a:lnTo>
                  <a:pt x="280530" y="195071"/>
                </a:lnTo>
                <a:lnTo>
                  <a:pt x="279565" y="193294"/>
                </a:lnTo>
                <a:lnTo>
                  <a:pt x="278599" y="191642"/>
                </a:lnTo>
                <a:lnTo>
                  <a:pt x="277939" y="189229"/>
                </a:lnTo>
                <a:lnTo>
                  <a:pt x="277243" y="183260"/>
                </a:lnTo>
                <a:lnTo>
                  <a:pt x="277206" y="182244"/>
                </a:lnTo>
                <a:lnTo>
                  <a:pt x="277115" y="177037"/>
                </a:lnTo>
                <a:lnTo>
                  <a:pt x="278051" y="109854"/>
                </a:lnTo>
                <a:lnTo>
                  <a:pt x="278003" y="105536"/>
                </a:lnTo>
                <a:lnTo>
                  <a:pt x="277660" y="100075"/>
                </a:lnTo>
                <a:lnTo>
                  <a:pt x="275729" y="89407"/>
                </a:lnTo>
                <a:lnTo>
                  <a:pt x="274231" y="84708"/>
                </a:lnTo>
                <a:lnTo>
                  <a:pt x="272199" y="80898"/>
                </a:lnTo>
                <a:close/>
              </a:path>
              <a:path w="609600" h="276225">
                <a:moveTo>
                  <a:pt x="183286" y="63500"/>
                </a:moveTo>
                <a:lnTo>
                  <a:pt x="148437" y="64388"/>
                </a:lnTo>
                <a:lnTo>
                  <a:pt x="148335" y="72262"/>
                </a:lnTo>
                <a:lnTo>
                  <a:pt x="152780" y="73151"/>
                </a:lnTo>
                <a:lnTo>
                  <a:pt x="156222" y="74167"/>
                </a:lnTo>
                <a:lnTo>
                  <a:pt x="161048" y="76453"/>
                </a:lnTo>
                <a:lnTo>
                  <a:pt x="162839" y="78231"/>
                </a:lnTo>
                <a:lnTo>
                  <a:pt x="164508" y="81660"/>
                </a:lnTo>
                <a:lnTo>
                  <a:pt x="165150" y="82930"/>
                </a:lnTo>
                <a:lnTo>
                  <a:pt x="165746" y="85851"/>
                </a:lnTo>
                <a:lnTo>
                  <a:pt x="165865" y="87883"/>
                </a:lnTo>
                <a:lnTo>
                  <a:pt x="165990" y="91185"/>
                </a:lnTo>
                <a:lnTo>
                  <a:pt x="166073" y="101980"/>
                </a:lnTo>
                <a:lnTo>
                  <a:pt x="165036" y="177037"/>
                </a:lnTo>
                <a:lnTo>
                  <a:pt x="164642" y="182244"/>
                </a:lnTo>
                <a:lnTo>
                  <a:pt x="163944" y="185419"/>
                </a:lnTo>
                <a:lnTo>
                  <a:pt x="163258" y="188721"/>
                </a:lnTo>
                <a:lnTo>
                  <a:pt x="148653" y="199389"/>
                </a:lnTo>
                <a:lnTo>
                  <a:pt x="148551" y="206628"/>
                </a:lnTo>
                <a:lnTo>
                  <a:pt x="206882" y="207517"/>
                </a:lnTo>
                <a:lnTo>
                  <a:pt x="206984" y="200151"/>
                </a:lnTo>
                <a:lnTo>
                  <a:pt x="201942" y="198881"/>
                </a:lnTo>
                <a:lnTo>
                  <a:pt x="198323" y="197230"/>
                </a:lnTo>
                <a:lnTo>
                  <a:pt x="196113" y="195452"/>
                </a:lnTo>
                <a:lnTo>
                  <a:pt x="193903" y="193801"/>
                </a:lnTo>
                <a:lnTo>
                  <a:pt x="192417" y="191134"/>
                </a:lnTo>
                <a:lnTo>
                  <a:pt x="190931" y="184530"/>
                </a:lnTo>
                <a:lnTo>
                  <a:pt x="190614" y="178561"/>
                </a:lnTo>
                <a:lnTo>
                  <a:pt x="191566" y="109854"/>
                </a:lnTo>
                <a:lnTo>
                  <a:pt x="192570" y="105536"/>
                </a:lnTo>
                <a:lnTo>
                  <a:pt x="194500" y="101980"/>
                </a:lnTo>
                <a:lnTo>
                  <a:pt x="196443" y="98297"/>
                </a:lnTo>
                <a:lnTo>
                  <a:pt x="199516" y="94614"/>
                </a:lnTo>
                <a:lnTo>
                  <a:pt x="206506" y="88518"/>
                </a:lnTo>
                <a:lnTo>
                  <a:pt x="192455" y="88518"/>
                </a:lnTo>
                <a:lnTo>
                  <a:pt x="190385" y="87883"/>
                </a:lnTo>
                <a:lnTo>
                  <a:pt x="192354" y="63626"/>
                </a:lnTo>
                <a:lnTo>
                  <a:pt x="183286" y="63500"/>
                </a:lnTo>
                <a:close/>
              </a:path>
              <a:path w="609600" h="276225">
                <a:moveTo>
                  <a:pt x="238950" y="63245"/>
                </a:moveTo>
                <a:lnTo>
                  <a:pt x="233794" y="63245"/>
                </a:lnTo>
                <a:lnTo>
                  <a:pt x="228892" y="64007"/>
                </a:lnTo>
                <a:lnTo>
                  <a:pt x="219621" y="67309"/>
                </a:lnTo>
                <a:lnTo>
                  <a:pt x="215023" y="69722"/>
                </a:lnTo>
                <a:lnTo>
                  <a:pt x="210464" y="72897"/>
                </a:lnTo>
                <a:lnTo>
                  <a:pt x="205905" y="75945"/>
                </a:lnTo>
                <a:lnTo>
                  <a:pt x="199910" y="81152"/>
                </a:lnTo>
                <a:lnTo>
                  <a:pt x="192455" y="88518"/>
                </a:lnTo>
                <a:lnTo>
                  <a:pt x="206506" y="88518"/>
                </a:lnTo>
                <a:lnTo>
                  <a:pt x="207962" y="87248"/>
                </a:lnTo>
                <a:lnTo>
                  <a:pt x="211810" y="84581"/>
                </a:lnTo>
                <a:lnTo>
                  <a:pt x="215303" y="83057"/>
                </a:lnTo>
                <a:lnTo>
                  <a:pt x="218795" y="81660"/>
                </a:lnTo>
                <a:lnTo>
                  <a:pt x="222478" y="80898"/>
                </a:lnTo>
                <a:lnTo>
                  <a:pt x="272199" y="80898"/>
                </a:lnTo>
                <a:lnTo>
                  <a:pt x="270167" y="77088"/>
                </a:lnTo>
                <a:lnTo>
                  <a:pt x="267550" y="73786"/>
                </a:lnTo>
                <a:lnTo>
                  <a:pt x="264363" y="71246"/>
                </a:lnTo>
                <a:lnTo>
                  <a:pt x="261175" y="68579"/>
                </a:lnTo>
                <a:lnTo>
                  <a:pt x="257479" y="66675"/>
                </a:lnTo>
                <a:lnTo>
                  <a:pt x="253288" y="65277"/>
                </a:lnTo>
                <a:lnTo>
                  <a:pt x="249085" y="64007"/>
                </a:lnTo>
                <a:lnTo>
                  <a:pt x="244309" y="63372"/>
                </a:lnTo>
                <a:lnTo>
                  <a:pt x="238950" y="63245"/>
                </a:lnTo>
                <a:close/>
              </a:path>
              <a:path w="609600" h="276225">
                <a:moveTo>
                  <a:pt x="422598" y="78358"/>
                </a:moveTo>
                <a:lnTo>
                  <a:pt x="375069" y="78358"/>
                </a:lnTo>
                <a:lnTo>
                  <a:pt x="382206" y="78485"/>
                </a:lnTo>
                <a:lnTo>
                  <a:pt x="387896" y="80009"/>
                </a:lnTo>
                <a:lnTo>
                  <a:pt x="396341" y="85597"/>
                </a:lnTo>
                <a:lnTo>
                  <a:pt x="399415" y="90042"/>
                </a:lnTo>
                <a:lnTo>
                  <a:pt x="403212" y="101980"/>
                </a:lnTo>
                <a:lnTo>
                  <a:pt x="404088" y="110108"/>
                </a:lnTo>
                <a:lnTo>
                  <a:pt x="403821" y="130175"/>
                </a:lnTo>
                <a:lnTo>
                  <a:pt x="383638" y="131482"/>
                </a:lnTo>
                <a:lnTo>
                  <a:pt x="366125" y="134064"/>
                </a:lnTo>
                <a:lnTo>
                  <a:pt x="329613" y="149433"/>
                </a:lnTo>
                <a:lnTo>
                  <a:pt x="317042" y="183260"/>
                </a:lnTo>
                <a:lnTo>
                  <a:pt x="318503" y="189356"/>
                </a:lnTo>
                <a:lnTo>
                  <a:pt x="362991" y="212089"/>
                </a:lnTo>
                <a:lnTo>
                  <a:pt x="371068" y="210311"/>
                </a:lnTo>
                <a:lnTo>
                  <a:pt x="378713" y="206755"/>
                </a:lnTo>
                <a:lnTo>
                  <a:pt x="384550" y="203610"/>
                </a:lnTo>
                <a:lnTo>
                  <a:pt x="390593" y="199501"/>
                </a:lnTo>
                <a:lnTo>
                  <a:pt x="395723" y="195325"/>
                </a:lnTo>
                <a:lnTo>
                  <a:pt x="367042" y="195325"/>
                </a:lnTo>
                <a:lnTo>
                  <a:pt x="362280" y="195198"/>
                </a:lnTo>
                <a:lnTo>
                  <a:pt x="342861" y="178561"/>
                </a:lnTo>
                <a:lnTo>
                  <a:pt x="342938" y="172973"/>
                </a:lnTo>
                <a:lnTo>
                  <a:pt x="377201" y="144144"/>
                </a:lnTo>
                <a:lnTo>
                  <a:pt x="403644" y="142366"/>
                </a:lnTo>
                <a:lnTo>
                  <a:pt x="429098" y="142366"/>
                </a:lnTo>
                <a:lnTo>
                  <a:pt x="429488" y="114045"/>
                </a:lnTo>
                <a:lnTo>
                  <a:pt x="429336" y="104872"/>
                </a:lnTo>
                <a:lnTo>
                  <a:pt x="428610" y="96948"/>
                </a:lnTo>
                <a:lnTo>
                  <a:pt x="427311" y="90239"/>
                </a:lnTo>
                <a:lnTo>
                  <a:pt x="425437" y="84708"/>
                </a:lnTo>
                <a:lnTo>
                  <a:pt x="422598" y="78358"/>
                </a:lnTo>
                <a:close/>
              </a:path>
              <a:path w="609600" h="276225">
                <a:moveTo>
                  <a:pt x="429227" y="188340"/>
                </a:moveTo>
                <a:lnTo>
                  <a:pt x="403301" y="188340"/>
                </a:lnTo>
                <a:lnTo>
                  <a:pt x="405523" y="188975"/>
                </a:lnTo>
                <a:lnTo>
                  <a:pt x="404495" y="210184"/>
                </a:lnTo>
                <a:lnTo>
                  <a:pt x="445262" y="210819"/>
                </a:lnTo>
                <a:lnTo>
                  <a:pt x="445363" y="203453"/>
                </a:lnTo>
                <a:lnTo>
                  <a:pt x="441020" y="202310"/>
                </a:lnTo>
                <a:lnTo>
                  <a:pt x="437883" y="201040"/>
                </a:lnTo>
                <a:lnTo>
                  <a:pt x="429945" y="192277"/>
                </a:lnTo>
                <a:lnTo>
                  <a:pt x="429227" y="188340"/>
                </a:lnTo>
                <a:close/>
              </a:path>
              <a:path w="609600" h="276225">
                <a:moveTo>
                  <a:pt x="429098" y="142366"/>
                </a:moveTo>
                <a:lnTo>
                  <a:pt x="403644" y="142366"/>
                </a:lnTo>
                <a:lnTo>
                  <a:pt x="403288" y="168275"/>
                </a:lnTo>
                <a:lnTo>
                  <a:pt x="401675" y="173227"/>
                </a:lnTo>
                <a:lnTo>
                  <a:pt x="373786" y="195325"/>
                </a:lnTo>
                <a:lnTo>
                  <a:pt x="395723" y="195325"/>
                </a:lnTo>
                <a:lnTo>
                  <a:pt x="396843" y="194415"/>
                </a:lnTo>
                <a:lnTo>
                  <a:pt x="403301" y="188340"/>
                </a:lnTo>
                <a:lnTo>
                  <a:pt x="429227" y="188340"/>
                </a:lnTo>
                <a:lnTo>
                  <a:pt x="429018" y="187197"/>
                </a:lnTo>
                <a:lnTo>
                  <a:pt x="428764" y="184403"/>
                </a:lnTo>
                <a:lnTo>
                  <a:pt x="428865" y="159353"/>
                </a:lnTo>
                <a:lnTo>
                  <a:pt x="429098" y="142366"/>
                </a:lnTo>
                <a:close/>
              </a:path>
              <a:path w="609600" h="276225">
                <a:moveTo>
                  <a:pt x="388645" y="65150"/>
                </a:moveTo>
                <a:lnTo>
                  <a:pt x="382092" y="65150"/>
                </a:lnTo>
                <a:lnTo>
                  <a:pt x="375640" y="65658"/>
                </a:lnTo>
                <a:lnTo>
                  <a:pt x="333077" y="79422"/>
                </a:lnTo>
                <a:lnTo>
                  <a:pt x="325907" y="102107"/>
                </a:lnTo>
                <a:lnTo>
                  <a:pt x="345401" y="102361"/>
                </a:lnTo>
                <a:lnTo>
                  <a:pt x="347903" y="94360"/>
                </a:lnTo>
                <a:lnTo>
                  <a:pt x="351535" y="88264"/>
                </a:lnTo>
                <a:lnTo>
                  <a:pt x="356298" y="84200"/>
                </a:lnTo>
                <a:lnTo>
                  <a:pt x="361073" y="80263"/>
                </a:lnTo>
                <a:lnTo>
                  <a:pt x="367322" y="78358"/>
                </a:lnTo>
                <a:lnTo>
                  <a:pt x="422598" y="78358"/>
                </a:lnTo>
                <a:lnTo>
                  <a:pt x="418147" y="73405"/>
                </a:lnTo>
                <a:lnTo>
                  <a:pt x="406323" y="67055"/>
                </a:lnTo>
                <a:lnTo>
                  <a:pt x="398462" y="65277"/>
                </a:lnTo>
                <a:lnTo>
                  <a:pt x="388645" y="65150"/>
                </a:lnTo>
                <a:close/>
              </a:path>
              <a:path w="609600" h="276225">
                <a:moveTo>
                  <a:pt x="501954" y="67944"/>
                </a:moveTo>
                <a:lnTo>
                  <a:pt x="466966" y="68833"/>
                </a:lnTo>
                <a:lnTo>
                  <a:pt x="466852" y="76707"/>
                </a:lnTo>
                <a:lnTo>
                  <a:pt x="471297" y="77596"/>
                </a:lnTo>
                <a:lnTo>
                  <a:pt x="474484" y="78612"/>
                </a:lnTo>
                <a:lnTo>
                  <a:pt x="484685" y="96922"/>
                </a:lnTo>
                <a:lnTo>
                  <a:pt x="484684" y="110743"/>
                </a:lnTo>
                <a:lnTo>
                  <a:pt x="482841" y="243966"/>
                </a:lnTo>
                <a:lnTo>
                  <a:pt x="465683" y="267842"/>
                </a:lnTo>
                <a:lnTo>
                  <a:pt x="465581" y="275081"/>
                </a:lnTo>
                <a:lnTo>
                  <a:pt x="526300" y="275970"/>
                </a:lnTo>
                <a:lnTo>
                  <a:pt x="526402" y="268604"/>
                </a:lnTo>
                <a:lnTo>
                  <a:pt x="521652" y="267588"/>
                </a:lnTo>
                <a:lnTo>
                  <a:pt x="518223" y="266445"/>
                </a:lnTo>
                <a:lnTo>
                  <a:pt x="516102" y="265175"/>
                </a:lnTo>
                <a:lnTo>
                  <a:pt x="513994" y="264032"/>
                </a:lnTo>
                <a:lnTo>
                  <a:pt x="512368" y="262508"/>
                </a:lnTo>
                <a:lnTo>
                  <a:pt x="511263" y="260603"/>
                </a:lnTo>
                <a:lnTo>
                  <a:pt x="510146" y="258825"/>
                </a:lnTo>
                <a:lnTo>
                  <a:pt x="509384" y="256285"/>
                </a:lnTo>
                <a:lnTo>
                  <a:pt x="508584" y="249935"/>
                </a:lnTo>
                <a:lnTo>
                  <a:pt x="508435" y="243966"/>
                </a:lnTo>
                <a:lnTo>
                  <a:pt x="508952" y="207263"/>
                </a:lnTo>
                <a:lnTo>
                  <a:pt x="577800" y="207263"/>
                </a:lnTo>
                <a:lnTo>
                  <a:pt x="579132" y="206628"/>
                </a:lnTo>
                <a:lnTo>
                  <a:pt x="584695" y="202819"/>
                </a:lnTo>
                <a:lnTo>
                  <a:pt x="544131" y="202819"/>
                </a:lnTo>
                <a:lnTo>
                  <a:pt x="537387" y="202691"/>
                </a:lnTo>
                <a:lnTo>
                  <a:pt x="531964" y="201802"/>
                </a:lnTo>
                <a:lnTo>
                  <a:pt x="523773" y="198500"/>
                </a:lnTo>
                <a:lnTo>
                  <a:pt x="520242" y="196087"/>
                </a:lnTo>
                <a:lnTo>
                  <a:pt x="517258" y="192785"/>
                </a:lnTo>
                <a:lnTo>
                  <a:pt x="514255" y="189573"/>
                </a:lnTo>
                <a:lnTo>
                  <a:pt x="512229" y="185292"/>
                </a:lnTo>
                <a:lnTo>
                  <a:pt x="509993" y="175005"/>
                </a:lnTo>
                <a:lnTo>
                  <a:pt x="509498" y="167639"/>
                </a:lnTo>
                <a:lnTo>
                  <a:pt x="510235" y="114680"/>
                </a:lnTo>
                <a:lnTo>
                  <a:pt x="511111" y="110743"/>
                </a:lnTo>
                <a:lnTo>
                  <a:pt x="514477" y="103631"/>
                </a:lnTo>
                <a:lnTo>
                  <a:pt x="517334" y="99821"/>
                </a:lnTo>
                <a:lnTo>
                  <a:pt x="524569" y="92963"/>
                </a:lnTo>
                <a:lnTo>
                  <a:pt x="510984" y="92963"/>
                </a:lnTo>
                <a:lnTo>
                  <a:pt x="508762" y="92328"/>
                </a:lnTo>
                <a:lnTo>
                  <a:pt x="511022" y="68071"/>
                </a:lnTo>
                <a:lnTo>
                  <a:pt x="501954" y="67944"/>
                </a:lnTo>
                <a:close/>
              </a:path>
              <a:path w="609600" h="276225">
                <a:moveTo>
                  <a:pt x="577800" y="207263"/>
                </a:moveTo>
                <a:lnTo>
                  <a:pt x="508952" y="207263"/>
                </a:lnTo>
                <a:lnTo>
                  <a:pt x="513880" y="209422"/>
                </a:lnTo>
                <a:lnTo>
                  <a:pt x="545160" y="214629"/>
                </a:lnTo>
                <a:lnTo>
                  <a:pt x="554649" y="214201"/>
                </a:lnTo>
                <a:lnTo>
                  <a:pt x="563475" y="212724"/>
                </a:lnTo>
                <a:lnTo>
                  <a:pt x="571636" y="210200"/>
                </a:lnTo>
                <a:lnTo>
                  <a:pt x="577800" y="207263"/>
                </a:lnTo>
                <a:close/>
              </a:path>
              <a:path w="609600" h="276225">
                <a:moveTo>
                  <a:pt x="595598" y="85343"/>
                </a:moveTo>
                <a:lnTo>
                  <a:pt x="542289" y="85343"/>
                </a:lnTo>
                <a:lnTo>
                  <a:pt x="547852" y="85470"/>
                </a:lnTo>
                <a:lnTo>
                  <a:pt x="562711" y="89282"/>
                </a:lnTo>
                <a:lnTo>
                  <a:pt x="573208" y="100345"/>
                </a:lnTo>
                <a:lnTo>
                  <a:pt x="579342" y="118671"/>
                </a:lnTo>
                <a:lnTo>
                  <a:pt x="581113" y="144271"/>
                </a:lnTo>
                <a:lnTo>
                  <a:pt x="580358" y="157942"/>
                </a:lnTo>
                <a:lnTo>
                  <a:pt x="566239" y="194692"/>
                </a:lnTo>
                <a:lnTo>
                  <a:pt x="544131" y="202819"/>
                </a:lnTo>
                <a:lnTo>
                  <a:pt x="584695" y="202819"/>
                </a:lnTo>
                <a:lnTo>
                  <a:pt x="606977" y="163163"/>
                </a:lnTo>
                <a:lnTo>
                  <a:pt x="609155" y="140588"/>
                </a:lnTo>
                <a:lnTo>
                  <a:pt x="608557" y="123922"/>
                </a:lnTo>
                <a:lnTo>
                  <a:pt x="606286" y="109362"/>
                </a:lnTo>
                <a:lnTo>
                  <a:pt x="602342" y="96922"/>
                </a:lnTo>
                <a:lnTo>
                  <a:pt x="596722" y="86613"/>
                </a:lnTo>
                <a:lnTo>
                  <a:pt x="595598" y="85343"/>
                </a:lnTo>
                <a:close/>
              </a:path>
              <a:path w="609600" h="276225">
                <a:moveTo>
                  <a:pt x="559257" y="67690"/>
                </a:moveTo>
                <a:lnTo>
                  <a:pt x="555294" y="67690"/>
                </a:lnTo>
                <a:lnTo>
                  <a:pt x="551535" y="67944"/>
                </a:lnTo>
                <a:lnTo>
                  <a:pt x="544474" y="69468"/>
                </a:lnTo>
                <a:lnTo>
                  <a:pt x="540778" y="70738"/>
                </a:lnTo>
                <a:lnTo>
                  <a:pt x="536943" y="72643"/>
                </a:lnTo>
                <a:lnTo>
                  <a:pt x="533095" y="74421"/>
                </a:lnTo>
                <a:lnTo>
                  <a:pt x="529361" y="76707"/>
                </a:lnTo>
                <a:lnTo>
                  <a:pt x="522147" y="82295"/>
                </a:lnTo>
                <a:lnTo>
                  <a:pt x="517220" y="86740"/>
                </a:lnTo>
                <a:lnTo>
                  <a:pt x="510984" y="92963"/>
                </a:lnTo>
                <a:lnTo>
                  <a:pt x="524569" y="92963"/>
                </a:lnTo>
                <a:lnTo>
                  <a:pt x="525373" y="92201"/>
                </a:lnTo>
                <a:lnTo>
                  <a:pt x="529412" y="89534"/>
                </a:lnTo>
                <a:lnTo>
                  <a:pt x="533450" y="87883"/>
                </a:lnTo>
                <a:lnTo>
                  <a:pt x="537489" y="86105"/>
                </a:lnTo>
                <a:lnTo>
                  <a:pt x="542289" y="85343"/>
                </a:lnTo>
                <a:lnTo>
                  <a:pt x="595598" y="85343"/>
                </a:lnTo>
                <a:lnTo>
                  <a:pt x="589537" y="78495"/>
                </a:lnTo>
                <a:lnTo>
                  <a:pt x="580899" y="72628"/>
                </a:lnTo>
                <a:lnTo>
                  <a:pt x="570806" y="69022"/>
                </a:lnTo>
                <a:lnTo>
                  <a:pt x="559257" y="6769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22934" y="4042917"/>
            <a:ext cx="69850" cy="24130"/>
          </a:xfrm>
          <a:custGeom>
            <a:avLst/>
            <a:gdLst/>
            <a:ahLst/>
            <a:cxnLst/>
            <a:rect l="l" t="t" r="r" b="b"/>
            <a:pathLst>
              <a:path w="69850" h="24129">
                <a:moveTo>
                  <a:pt x="317" y="0"/>
                </a:moveTo>
                <a:lnTo>
                  <a:pt x="0" y="23113"/>
                </a:lnTo>
                <a:lnTo>
                  <a:pt x="69049" y="24129"/>
                </a:lnTo>
                <a:lnTo>
                  <a:pt x="69367" y="1015"/>
                </a:lnTo>
                <a:lnTo>
                  <a:pt x="31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25601" y="3929888"/>
            <a:ext cx="1011224" cy="2203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245363"/>
            <a:ext cx="7812405" cy="797560"/>
          </a:xfrm>
          <a:custGeom>
            <a:avLst/>
            <a:gdLst/>
            <a:ahLst/>
            <a:cxnLst/>
            <a:rect l="l" t="t" r="r" b="b"/>
            <a:pathLst>
              <a:path w="7812405" h="797560">
                <a:moveTo>
                  <a:pt x="0" y="797052"/>
                </a:moveTo>
                <a:lnTo>
                  <a:pt x="7812024" y="797052"/>
                </a:lnTo>
                <a:lnTo>
                  <a:pt x="7812024" y="0"/>
                </a:lnTo>
                <a:lnTo>
                  <a:pt x="0" y="0"/>
                </a:lnTo>
                <a:lnTo>
                  <a:pt x="0" y="79705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78738" y="345440"/>
            <a:ext cx="7617461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People </a:t>
            </a:r>
            <a:r>
              <a:rPr dirty="0"/>
              <a:t>flock </a:t>
            </a:r>
            <a:r>
              <a:rPr spc="-10" dirty="0"/>
              <a:t>around </a:t>
            </a:r>
            <a:r>
              <a:rPr spc="-15" dirty="0"/>
              <a:t>great</a:t>
            </a:r>
            <a:r>
              <a:rPr spc="-60" dirty="0"/>
              <a:t> </a:t>
            </a:r>
            <a:r>
              <a:rPr spc="-10" dirty="0"/>
              <a:t>content</a:t>
            </a:r>
          </a:p>
        </p:txBody>
      </p:sp>
      <p:sp>
        <p:nvSpPr>
          <p:cNvPr id="17" name="object 17"/>
          <p:cNvSpPr/>
          <p:nvPr/>
        </p:nvSpPr>
        <p:spPr>
          <a:xfrm>
            <a:off x="4572" y="2225039"/>
            <a:ext cx="2551430" cy="388620"/>
          </a:xfrm>
          <a:custGeom>
            <a:avLst/>
            <a:gdLst/>
            <a:ahLst/>
            <a:cxnLst/>
            <a:rect l="l" t="t" r="r" b="b"/>
            <a:pathLst>
              <a:path w="2551430" h="388619">
                <a:moveTo>
                  <a:pt x="0" y="388620"/>
                </a:moveTo>
                <a:lnTo>
                  <a:pt x="2551176" y="388620"/>
                </a:lnTo>
                <a:lnTo>
                  <a:pt x="2551176" y="0"/>
                </a:lnTo>
                <a:lnTo>
                  <a:pt x="0" y="0"/>
                </a:lnTo>
                <a:lnTo>
                  <a:pt x="0" y="3886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572" y="2225039"/>
            <a:ext cx="2551430" cy="388620"/>
          </a:xfrm>
          <a:custGeom>
            <a:avLst/>
            <a:gdLst/>
            <a:ahLst/>
            <a:cxnLst/>
            <a:rect l="l" t="t" r="r" b="b"/>
            <a:pathLst>
              <a:path w="2551430" h="388619">
                <a:moveTo>
                  <a:pt x="0" y="388620"/>
                </a:moveTo>
                <a:lnTo>
                  <a:pt x="2551176" y="388620"/>
                </a:lnTo>
                <a:lnTo>
                  <a:pt x="2551176" y="0"/>
                </a:lnTo>
                <a:lnTo>
                  <a:pt x="0" y="0"/>
                </a:lnTo>
                <a:lnTo>
                  <a:pt x="0" y="38862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40512" y="2178558"/>
            <a:ext cx="16808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Twitter</a:t>
            </a:r>
            <a:r>
              <a:rPr sz="2400" spc="-9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adds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766439" y="6165303"/>
            <a:ext cx="5355590" cy="462280"/>
          </a:xfrm>
          <a:custGeom>
            <a:avLst/>
            <a:gdLst/>
            <a:ahLst/>
            <a:cxnLst/>
            <a:rect l="l" t="t" r="r" b="b"/>
            <a:pathLst>
              <a:path w="5355590" h="462279">
                <a:moveTo>
                  <a:pt x="5461" y="0"/>
                </a:moveTo>
                <a:lnTo>
                  <a:pt x="0" y="387756"/>
                </a:lnTo>
                <a:lnTo>
                  <a:pt x="5349875" y="462013"/>
                </a:lnTo>
                <a:lnTo>
                  <a:pt x="5355336" y="74256"/>
                </a:lnTo>
                <a:lnTo>
                  <a:pt x="546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766439" y="6165303"/>
            <a:ext cx="5355590" cy="462280"/>
          </a:xfrm>
          <a:custGeom>
            <a:avLst/>
            <a:gdLst/>
            <a:ahLst/>
            <a:cxnLst/>
            <a:rect l="l" t="t" r="r" b="b"/>
            <a:pathLst>
              <a:path w="5355590" h="462279">
                <a:moveTo>
                  <a:pt x="5461" y="0"/>
                </a:moveTo>
                <a:lnTo>
                  <a:pt x="5355336" y="74256"/>
                </a:lnTo>
                <a:lnTo>
                  <a:pt x="5349875" y="462013"/>
                </a:lnTo>
                <a:lnTo>
                  <a:pt x="0" y="387756"/>
                </a:lnTo>
                <a:lnTo>
                  <a:pt x="5461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973829" y="6227419"/>
            <a:ext cx="2765425" cy="24792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833234" y="6389458"/>
            <a:ext cx="126364" cy="21590"/>
          </a:xfrm>
          <a:custGeom>
            <a:avLst/>
            <a:gdLst/>
            <a:ahLst/>
            <a:cxnLst/>
            <a:rect l="l" t="t" r="r" b="b"/>
            <a:pathLst>
              <a:path w="126365" h="21589">
                <a:moveTo>
                  <a:pt x="254" y="0"/>
                </a:moveTo>
                <a:lnTo>
                  <a:pt x="0" y="19646"/>
                </a:lnTo>
                <a:lnTo>
                  <a:pt x="125603" y="21386"/>
                </a:lnTo>
                <a:lnTo>
                  <a:pt x="125857" y="1739"/>
                </a:lnTo>
                <a:lnTo>
                  <a:pt x="2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054088" y="6271552"/>
            <a:ext cx="1703323" cy="28474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106540" y="5633148"/>
            <a:ext cx="3015615" cy="429895"/>
          </a:xfrm>
          <a:custGeom>
            <a:avLst/>
            <a:gdLst/>
            <a:ahLst/>
            <a:cxnLst/>
            <a:rect l="l" t="t" r="r" b="b"/>
            <a:pathLst>
              <a:path w="3015615" h="429895">
                <a:moveTo>
                  <a:pt x="5334" y="0"/>
                </a:moveTo>
                <a:lnTo>
                  <a:pt x="0" y="387756"/>
                </a:lnTo>
                <a:lnTo>
                  <a:pt x="3009773" y="429526"/>
                </a:lnTo>
                <a:lnTo>
                  <a:pt x="3015234" y="41770"/>
                </a:lnTo>
                <a:lnTo>
                  <a:pt x="533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106540" y="5633148"/>
            <a:ext cx="3015615" cy="429895"/>
          </a:xfrm>
          <a:custGeom>
            <a:avLst/>
            <a:gdLst/>
            <a:ahLst/>
            <a:cxnLst/>
            <a:rect l="l" t="t" r="r" b="b"/>
            <a:pathLst>
              <a:path w="3015615" h="429895">
                <a:moveTo>
                  <a:pt x="5334" y="0"/>
                </a:moveTo>
                <a:lnTo>
                  <a:pt x="3015234" y="41770"/>
                </a:lnTo>
                <a:lnTo>
                  <a:pt x="3009773" y="429526"/>
                </a:lnTo>
                <a:lnTo>
                  <a:pt x="0" y="387756"/>
                </a:lnTo>
                <a:lnTo>
                  <a:pt x="5334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308978" y="5695683"/>
            <a:ext cx="2599563" cy="30890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07" y="1304925"/>
            <a:ext cx="2956560" cy="434975"/>
          </a:xfrm>
          <a:custGeom>
            <a:avLst/>
            <a:gdLst/>
            <a:ahLst/>
            <a:cxnLst/>
            <a:rect l="l" t="t" r="r" b="b"/>
            <a:pathLst>
              <a:path w="2956560" h="434975">
                <a:moveTo>
                  <a:pt x="5467" y="0"/>
                </a:moveTo>
                <a:lnTo>
                  <a:pt x="0" y="393826"/>
                </a:lnTo>
                <a:lnTo>
                  <a:pt x="2950553" y="434848"/>
                </a:lnTo>
                <a:lnTo>
                  <a:pt x="2956014" y="40894"/>
                </a:lnTo>
                <a:lnTo>
                  <a:pt x="546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07" y="1304925"/>
            <a:ext cx="2956560" cy="434975"/>
          </a:xfrm>
          <a:custGeom>
            <a:avLst/>
            <a:gdLst/>
            <a:ahLst/>
            <a:cxnLst/>
            <a:rect l="l" t="t" r="r" b="b"/>
            <a:pathLst>
              <a:path w="2956560" h="434975">
                <a:moveTo>
                  <a:pt x="5467" y="0"/>
                </a:moveTo>
                <a:lnTo>
                  <a:pt x="2956014" y="40894"/>
                </a:lnTo>
                <a:lnTo>
                  <a:pt x="2950553" y="434848"/>
                </a:lnTo>
                <a:lnTo>
                  <a:pt x="0" y="393826"/>
                </a:lnTo>
                <a:lnTo>
                  <a:pt x="5467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1672" y="1332230"/>
            <a:ext cx="2625652" cy="3448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2013268"/>
            <a:ext cx="9144000" cy="1217930"/>
          </a:xfrm>
          <a:custGeom>
            <a:avLst/>
            <a:gdLst/>
            <a:ahLst/>
            <a:cxnLst/>
            <a:rect l="l" t="t" r="r" b="b"/>
            <a:pathLst>
              <a:path w="9144000" h="1217930">
                <a:moveTo>
                  <a:pt x="0" y="0"/>
                </a:moveTo>
                <a:lnTo>
                  <a:pt x="0" y="1090759"/>
                </a:lnTo>
                <a:lnTo>
                  <a:pt x="9128887" y="1217484"/>
                </a:lnTo>
                <a:lnTo>
                  <a:pt x="9144000" y="126935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2013268"/>
            <a:ext cx="9144000" cy="1217930"/>
          </a:xfrm>
          <a:custGeom>
            <a:avLst/>
            <a:gdLst/>
            <a:ahLst/>
            <a:cxnLst/>
            <a:rect l="l" t="t" r="r" b="b"/>
            <a:pathLst>
              <a:path w="9144000" h="1217930">
                <a:moveTo>
                  <a:pt x="0" y="0"/>
                </a:moveTo>
                <a:lnTo>
                  <a:pt x="9144000" y="126935"/>
                </a:lnTo>
                <a:lnTo>
                  <a:pt x="9128887" y="1217484"/>
                </a:lnTo>
                <a:lnTo>
                  <a:pt x="0" y="1090759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2585" y="2116073"/>
            <a:ext cx="8819616" cy="8783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3590544"/>
            <a:ext cx="6012180" cy="352425"/>
          </a:xfrm>
          <a:custGeom>
            <a:avLst/>
            <a:gdLst/>
            <a:ahLst/>
            <a:cxnLst/>
            <a:rect l="l" t="t" r="r" b="b"/>
            <a:pathLst>
              <a:path w="6012180" h="352425">
                <a:moveTo>
                  <a:pt x="0" y="352043"/>
                </a:moveTo>
                <a:lnTo>
                  <a:pt x="6012180" y="352043"/>
                </a:lnTo>
                <a:lnTo>
                  <a:pt x="6012180" y="0"/>
                </a:lnTo>
                <a:lnTo>
                  <a:pt x="0" y="0"/>
                </a:lnTo>
                <a:lnTo>
                  <a:pt x="0" y="3520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3590544"/>
            <a:ext cx="6012180" cy="352425"/>
          </a:xfrm>
          <a:custGeom>
            <a:avLst/>
            <a:gdLst/>
            <a:ahLst/>
            <a:cxnLst/>
            <a:rect l="l" t="t" r="r" b="b"/>
            <a:pathLst>
              <a:path w="6012180" h="352425">
                <a:moveTo>
                  <a:pt x="0" y="352043"/>
                </a:moveTo>
                <a:lnTo>
                  <a:pt x="6012180" y="352043"/>
                </a:lnTo>
                <a:lnTo>
                  <a:pt x="6012180" y="0"/>
                </a:lnTo>
                <a:lnTo>
                  <a:pt x="0" y="0"/>
                </a:lnTo>
                <a:lnTo>
                  <a:pt x="0" y="352043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78739" y="3511753"/>
            <a:ext cx="502666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how they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impact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marketing</a:t>
            </a:r>
            <a:r>
              <a:rPr sz="2400" spc="-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activities...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4386738"/>
            <a:ext cx="4743450" cy="497840"/>
          </a:xfrm>
          <a:custGeom>
            <a:avLst/>
            <a:gdLst/>
            <a:ahLst/>
            <a:cxnLst/>
            <a:rect l="l" t="t" r="r" b="b"/>
            <a:pathLst>
              <a:path w="4743450" h="497839">
                <a:moveTo>
                  <a:pt x="0" y="0"/>
                </a:moveTo>
                <a:lnTo>
                  <a:pt x="0" y="431759"/>
                </a:lnTo>
                <a:lnTo>
                  <a:pt x="4737100" y="497555"/>
                </a:lnTo>
                <a:lnTo>
                  <a:pt x="4743069" y="65755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0" y="4386738"/>
            <a:ext cx="4743450" cy="497840"/>
          </a:xfrm>
          <a:custGeom>
            <a:avLst/>
            <a:gdLst/>
            <a:ahLst/>
            <a:cxnLst/>
            <a:rect l="l" t="t" r="r" b="b"/>
            <a:pathLst>
              <a:path w="4743450" h="497839">
                <a:moveTo>
                  <a:pt x="0" y="0"/>
                </a:moveTo>
                <a:lnTo>
                  <a:pt x="4743069" y="65755"/>
                </a:lnTo>
                <a:lnTo>
                  <a:pt x="4737100" y="497555"/>
                </a:lnTo>
                <a:lnTo>
                  <a:pt x="0" y="431759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48797" y="4484496"/>
            <a:ext cx="4057061" cy="32067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5145498"/>
            <a:ext cx="8787130" cy="552450"/>
          </a:xfrm>
          <a:custGeom>
            <a:avLst/>
            <a:gdLst/>
            <a:ahLst/>
            <a:cxnLst/>
            <a:rect l="l" t="t" r="r" b="b"/>
            <a:pathLst>
              <a:path w="8787130" h="552450">
                <a:moveTo>
                  <a:pt x="0" y="0"/>
                </a:moveTo>
                <a:lnTo>
                  <a:pt x="0" y="430230"/>
                </a:lnTo>
                <a:lnTo>
                  <a:pt x="8780653" y="552076"/>
                </a:lnTo>
                <a:lnTo>
                  <a:pt x="8786622" y="121953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0" y="5145498"/>
            <a:ext cx="8787130" cy="552450"/>
          </a:xfrm>
          <a:custGeom>
            <a:avLst/>
            <a:gdLst/>
            <a:ahLst/>
            <a:cxnLst/>
            <a:rect l="l" t="t" r="r" b="b"/>
            <a:pathLst>
              <a:path w="8787130" h="552450">
                <a:moveTo>
                  <a:pt x="0" y="0"/>
                </a:moveTo>
                <a:lnTo>
                  <a:pt x="8786622" y="121953"/>
                </a:lnTo>
                <a:lnTo>
                  <a:pt x="8780653" y="552076"/>
                </a:lnTo>
                <a:lnTo>
                  <a:pt x="0" y="43023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8149" y="5244972"/>
            <a:ext cx="401320" cy="218440"/>
          </a:xfrm>
          <a:custGeom>
            <a:avLst/>
            <a:gdLst/>
            <a:ahLst/>
            <a:cxnLst/>
            <a:rect l="l" t="t" r="r" b="b"/>
            <a:pathLst>
              <a:path w="401320" h="218439">
                <a:moveTo>
                  <a:pt x="27208" y="32257"/>
                </a:moveTo>
                <a:lnTo>
                  <a:pt x="19541" y="64515"/>
                </a:lnTo>
                <a:lnTo>
                  <a:pt x="17762" y="67690"/>
                </a:lnTo>
                <a:lnTo>
                  <a:pt x="105" y="76072"/>
                </a:lnTo>
                <a:lnTo>
                  <a:pt x="0" y="83692"/>
                </a:lnTo>
                <a:lnTo>
                  <a:pt x="22025" y="83946"/>
                </a:lnTo>
                <a:lnTo>
                  <a:pt x="20968" y="160146"/>
                </a:lnTo>
                <a:lnTo>
                  <a:pt x="20926" y="167893"/>
                </a:lnTo>
                <a:lnTo>
                  <a:pt x="34991" y="207406"/>
                </a:lnTo>
                <a:lnTo>
                  <a:pt x="64916" y="214248"/>
                </a:lnTo>
                <a:lnTo>
                  <a:pt x="71469" y="212851"/>
                </a:lnTo>
                <a:lnTo>
                  <a:pt x="84143" y="206755"/>
                </a:lnTo>
                <a:lnTo>
                  <a:pt x="90887" y="201929"/>
                </a:lnTo>
                <a:lnTo>
                  <a:pt x="96812" y="196341"/>
                </a:lnTo>
                <a:lnTo>
                  <a:pt x="69881" y="196341"/>
                </a:lnTo>
                <a:lnTo>
                  <a:pt x="65512" y="196214"/>
                </a:lnTo>
                <a:lnTo>
                  <a:pt x="46568" y="160146"/>
                </a:lnTo>
                <a:lnTo>
                  <a:pt x="47621" y="84327"/>
                </a:lnTo>
                <a:lnTo>
                  <a:pt x="95696" y="84327"/>
                </a:lnTo>
                <a:lnTo>
                  <a:pt x="95891" y="69976"/>
                </a:lnTo>
                <a:lnTo>
                  <a:pt x="47829" y="69341"/>
                </a:lnTo>
                <a:lnTo>
                  <a:pt x="48340" y="32511"/>
                </a:lnTo>
                <a:lnTo>
                  <a:pt x="27208" y="32257"/>
                </a:lnTo>
                <a:close/>
              </a:path>
              <a:path w="401320" h="218439">
                <a:moveTo>
                  <a:pt x="91446" y="187070"/>
                </a:moveTo>
                <a:lnTo>
                  <a:pt x="73844" y="196341"/>
                </a:lnTo>
                <a:lnTo>
                  <a:pt x="96812" y="196341"/>
                </a:lnTo>
                <a:lnTo>
                  <a:pt x="98024" y="195198"/>
                </a:lnTo>
                <a:lnTo>
                  <a:pt x="91446" y="187070"/>
                </a:lnTo>
                <a:close/>
              </a:path>
              <a:path w="401320" h="218439">
                <a:moveTo>
                  <a:pt x="95696" y="84327"/>
                </a:moveTo>
                <a:lnTo>
                  <a:pt x="47621" y="84327"/>
                </a:lnTo>
                <a:lnTo>
                  <a:pt x="95688" y="84962"/>
                </a:lnTo>
                <a:lnTo>
                  <a:pt x="95696" y="84327"/>
                </a:lnTo>
                <a:close/>
              </a:path>
              <a:path w="401320" h="218439">
                <a:moveTo>
                  <a:pt x="232589" y="86740"/>
                </a:moveTo>
                <a:lnTo>
                  <a:pt x="186797" y="86740"/>
                </a:lnTo>
                <a:lnTo>
                  <a:pt x="193846" y="86867"/>
                </a:lnTo>
                <a:lnTo>
                  <a:pt x="199307" y="88645"/>
                </a:lnTo>
                <a:lnTo>
                  <a:pt x="212433" y="128970"/>
                </a:lnTo>
                <a:lnTo>
                  <a:pt x="212426" y="138302"/>
                </a:lnTo>
                <a:lnTo>
                  <a:pt x="211804" y="184022"/>
                </a:lnTo>
                <a:lnTo>
                  <a:pt x="207930" y="199643"/>
                </a:lnTo>
                <a:lnTo>
                  <a:pt x="206775" y="201294"/>
                </a:lnTo>
                <a:lnTo>
                  <a:pt x="205339" y="202437"/>
                </a:lnTo>
                <a:lnTo>
                  <a:pt x="201936" y="204215"/>
                </a:lnTo>
                <a:lnTo>
                  <a:pt x="199155" y="205231"/>
                </a:lnTo>
                <a:lnTo>
                  <a:pt x="195268" y="206374"/>
                </a:lnTo>
                <a:lnTo>
                  <a:pt x="195167" y="213613"/>
                </a:lnTo>
                <a:lnTo>
                  <a:pt x="253790" y="214502"/>
                </a:lnTo>
                <a:lnTo>
                  <a:pt x="253892" y="207136"/>
                </a:lnTo>
                <a:lnTo>
                  <a:pt x="248062" y="205485"/>
                </a:lnTo>
                <a:lnTo>
                  <a:pt x="244189" y="203834"/>
                </a:lnTo>
                <a:lnTo>
                  <a:pt x="237427" y="182371"/>
                </a:lnTo>
                <a:lnTo>
                  <a:pt x="238385" y="112775"/>
                </a:lnTo>
                <a:lnTo>
                  <a:pt x="237978" y="106044"/>
                </a:lnTo>
                <a:lnTo>
                  <a:pt x="236150" y="95376"/>
                </a:lnTo>
                <a:lnTo>
                  <a:pt x="234702" y="90804"/>
                </a:lnTo>
                <a:lnTo>
                  <a:pt x="232589" y="86740"/>
                </a:lnTo>
                <a:close/>
              </a:path>
              <a:path w="401320" h="218439">
                <a:moveTo>
                  <a:pt x="144697" y="0"/>
                </a:moveTo>
                <a:lnTo>
                  <a:pt x="108807" y="1015"/>
                </a:lnTo>
                <a:lnTo>
                  <a:pt x="108705" y="8762"/>
                </a:lnTo>
                <a:lnTo>
                  <a:pt x="113747" y="9651"/>
                </a:lnTo>
                <a:lnTo>
                  <a:pt x="117240" y="10667"/>
                </a:lnTo>
                <a:lnTo>
                  <a:pt x="127463" y="34797"/>
                </a:lnTo>
                <a:lnTo>
                  <a:pt x="127450" y="41401"/>
                </a:lnTo>
                <a:lnTo>
                  <a:pt x="125495" y="182371"/>
                </a:lnTo>
                <a:lnTo>
                  <a:pt x="108362" y="205104"/>
                </a:lnTo>
                <a:lnTo>
                  <a:pt x="108261" y="212470"/>
                </a:lnTo>
                <a:lnTo>
                  <a:pt x="167189" y="213232"/>
                </a:lnTo>
                <a:lnTo>
                  <a:pt x="167290" y="205993"/>
                </a:lnTo>
                <a:lnTo>
                  <a:pt x="163036" y="204850"/>
                </a:lnTo>
                <a:lnTo>
                  <a:pt x="159899" y="203580"/>
                </a:lnTo>
                <a:lnTo>
                  <a:pt x="155873" y="201040"/>
                </a:lnTo>
                <a:lnTo>
                  <a:pt x="154374" y="199516"/>
                </a:lnTo>
                <a:lnTo>
                  <a:pt x="153409" y="197484"/>
                </a:lnTo>
                <a:lnTo>
                  <a:pt x="152444" y="195579"/>
                </a:lnTo>
                <a:lnTo>
                  <a:pt x="151809" y="193166"/>
                </a:lnTo>
                <a:lnTo>
                  <a:pt x="151199" y="187451"/>
                </a:lnTo>
                <a:lnTo>
                  <a:pt x="151089" y="182371"/>
                </a:lnTo>
                <a:lnTo>
                  <a:pt x="152038" y="114553"/>
                </a:lnTo>
                <a:lnTo>
                  <a:pt x="164941" y="96011"/>
                </a:lnTo>
                <a:lnTo>
                  <a:pt x="166898" y="94360"/>
                </a:lnTo>
                <a:lnTo>
                  <a:pt x="152914" y="94360"/>
                </a:lnTo>
                <a:lnTo>
                  <a:pt x="152317" y="94106"/>
                </a:lnTo>
                <a:lnTo>
                  <a:pt x="153625" y="126"/>
                </a:lnTo>
                <a:lnTo>
                  <a:pt x="144697" y="0"/>
                </a:lnTo>
                <a:close/>
              </a:path>
              <a:path w="401320" h="218439">
                <a:moveTo>
                  <a:pt x="194189" y="68960"/>
                </a:moveTo>
                <a:lnTo>
                  <a:pt x="152914" y="94360"/>
                </a:lnTo>
                <a:lnTo>
                  <a:pt x="166898" y="94360"/>
                </a:lnTo>
                <a:lnTo>
                  <a:pt x="169157" y="92455"/>
                </a:lnTo>
                <a:lnTo>
                  <a:pt x="172866" y="90042"/>
                </a:lnTo>
                <a:lnTo>
                  <a:pt x="176053" y="88645"/>
                </a:lnTo>
                <a:lnTo>
                  <a:pt x="179254" y="87375"/>
                </a:lnTo>
                <a:lnTo>
                  <a:pt x="182835" y="86740"/>
                </a:lnTo>
                <a:lnTo>
                  <a:pt x="232589" y="86740"/>
                </a:lnTo>
                <a:lnTo>
                  <a:pt x="230739" y="83184"/>
                </a:lnTo>
                <a:lnTo>
                  <a:pt x="228149" y="79882"/>
                </a:lnTo>
                <a:lnTo>
                  <a:pt x="221773" y="74548"/>
                </a:lnTo>
                <a:lnTo>
                  <a:pt x="218052" y="72516"/>
                </a:lnTo>
                <a:lnTo>
                  <a:pt x="213810" y="71246"/>
                </a:lnTo>
                <a:lnTo>
                  <a:pt x="209556" y="69849"/>
                </a:lnTo>
                <a:lnTo>
                  <a:pt x="204704" y="69087"/>
                </a:lnTo>
                <a:lnTo>
                  <a:pt x="199256" y="69087"/>
                </a:lnTo>
                <a:lnTo>
                  <a:pt x="194189" y="68960"/>
                </a:lnTo>
                <a:close/>
              </a:path>
              <a:path w="401320" h="218439">
                <a:moveTo>
                  <a:pt x="346043" y="70992"/>
                </a:moveTo>
                <a:lnTo>
                  <a:pt x="304941" y="84708"/>
                </a:lnTo>
                <a:lnTo>
                  <a:pt x="282705" y="123761"/>
                </a:lnTo>
                <a:lnTo>
                  <a:pt x="280422" y="144652"/>
                </a:lnTo>
                <a:lnTo>
                  <a:pt x="281165" y="161486"/>
                </a:lnTo>
                <a:lnTo>
                  <a:pt x="295294" y="199008"/>
                </a:lnTo>
                <a:lnTo>
                  <a:pt x="341318" y="218058"/>
                </a:lnTo>
                <a:lnTo>
                  <a:pt x="348964" y="218185"/>
                </a:lnTo>
                <a:lnTo>
                  <a:pt x="355974" y="217169"/>
                </a:lnTo>
                <a:lnTo>
                  <a:pt x="368725" y="213105"/>
                </a:lnTo>
                <a:lnTo>
                  <a:pt x="374605" y="210311"/>
                </a:lnTo>
                <a:lnTo>
                  <a:pt x="379964" y="206501"/>
                </a:lnTo>
                <a:lnTo>
                  <a:pt x="385324" y="202818"/>
                </a:lnTo>
                <a:lnTo>
                  <a:pt x="388270" y="200278"/>
                </a:lnTo>
                <a:lnTo>
                  <a:pt x="355212" y="200278"/>
                </a:lnTo>
                <a:lnTo>
                  <a:pt x="337458" y="200024"/>
                </a:lnTo>
                <a:lnTo>
                  <a:pt x="309413" y="167761"/>
                </a:lnTo>
                <a:lnTo>
                  <a:pt x="307513" y="144652"/>
                </a:lnTo>
                <a:lnTo>
                  <a:pt x="307549" y="141858"/>
                </a:lnTo>
                <a:lnTo>
                  <a:pt x="401264" y="141858"/>
                </a:lnTo>
                <a:lnTo>
                  <a:pt x="401025" y="133506"/>
                </a:lnTo>
                <a:lnTo>
                  <a:pt x="400786" y="130428"/>
                </a:lnTo>
                <a:lnTo>
                  <a:pt x="373500" y="130428"/>
                </a:lnTo>
                <a:lnTo>
                  <a:pt x="308463" y="129539"/>
                </a:lnTo>
                <a:lnTo>
                  <a:pt x="324782" y="89302"/>
                </a:lnTo>
                <a:lnTo>
                  <a:pt x="344392" y="82676"/>
                </a:lnTo>
                <a:lnTo>
                  <a:pt x="382834" y="82676"/>
                </a:lnTo>
                <a:lnTo>
                  <a:pt x="378580" y="79374"/>
                </a:lnTo>
                <a:lnTo>
                  <a:pt x="371570" y="76072"/>
                </a:lnTo>
                <a:lnTo>
                  <a:pt x="366038" y="73904"/>
                </a:lnTo>
                <a:lnTo>
                  <a:pt x="359940" y="72342"/>
                </a:lnTo>
                <a:lnTo>
                  <a:pt x="353275" y="71375"/>
                </a:lnTo>
                <a:lnTo>
                  <a:pt x="346043" y="70992"/>
                </a:lnTo>
                <a:close/>
              </a:path>
              <a:path w="401320" h="218439">
                <a:moveTo>
                  <a:pt x="388715" y="181355"/>
                </a:moveTo>
                <a:lnTo>
                  <a:pt x="355212" y="200278"/>
                </a:lnTo>
                <a:lnTo>
                  <a:pt x="388270" y="200278"/>
                </a:lnTo>
                <a:lnTo>
                  <a:pt x="391217" y="197738"/>
                </a:lnTo>
                <a:lnTo>
                  <a:pt x="397668" y="191134"/>
                </a:lnTo>
                <a:lnTo>
                  <a:pt x="388715" y="181355"/>
                </a:lnTo>
                <a:close/>
              </a:path>
              <a:path w="401320" h="218439">
                <a:moveTo>
                  <a:pt x="401264" y="141858"/>
                </a:moveTo>
                <a:lnTo>
                  <a:pt x="307549" y="141858"/>
                </a:lnTo>
                <a:lnTo>
                  <a:pt x="401300" y="143128"/>
                </a:lnTo>
                <a:lnTo>
                  <a:pt x="401264" y="141858"/>
                </a:lnTo>
                <a:close/>
              </a:path>
              <a:path w="401320" h="218439">
                <a:moveTo>
                  <a:pt x="382834" y="82676"/>
                </a:moveTo>
                <a:lnTo>
                  <a:pt x="344392" y="82676"/>
                </a:lnTo>
                <a:lnTo>
                  <a:pt x="351135" y="82803"/>
                </a:lnTo>
                <a:lnTo>
                  <a:pt x="356571" y="84708"/>
                </a:lnTo>
                <a:lnTo>
                  <a:pt x="360686" y="88391"/>
                </a:lnTo>
                <a:lnTo>
                  <a:pt x="364801" y="91947"/>
                </a:lnTo>
                <a:lnTo>
                  <a:pt x="367861" y="97281"/>
                </a:lnTo>
                <a:lnTo>
                  <a:pt x="373500" y="130428"/>
                </a:lnTo>
                <a:lnTo>
                  <a:pt x="400786" y="130428"/>
                </a:lnTo>
                <a:lnTo>
                  <a:pt x="384143" y="83692"/>
                </a:lnTo>
                <a:lnTo>
                  <a:pt x="382834" y="826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5401" y="5220080"/>
            <a:ext cx="43180" cy="74295"/>
          </a:xfrm>
          <a:custGeom>
            <a:avLst/>
            <a:gdLst/>
            <a:ahLst/>
            <a:cxnLst/>
            <a:rect l="l" t="t" r="r" b="b"/>
            <a:pathLst>
              <a:path w="43179" h="74295">
                <a:moveTo>
                  <a:pt x="28409" y="0"/>
                </a:moveTo>
                <a:lnTo>
                  <a:pt x="507" y="36576"/>
                </a:lnTo>
                <a:lnTo>
                  <a:pt x="0" y="73406"/>
                </a:lnTo>
                <a:lnTo>
                  <a:pt x="36906" y="73914"/>
                </a:lnTo>
                <a:lnTo>
                  <a:pt x="37414" y="37084"/>
                </a:lnTo>
                <a:lnTo>
                  <a:pt x="18364" y="36830"/>
                </a:lnTo>
                <a:lnTo>
                  <a:pt x="42697" y="254"/>
                </a:lnTo>
                <a:lnTo>
                  <a:pt x="284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20864" y="5231891"/>
            <a:ext cx="837298" cy="24460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720214" y="5273294"/>
            <a:ext cx="5618674" cy="32527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430389" y="5345429"/>
            <a:ext cx="352425" cy="218440"/>
          </a:xfrm>
          <a:custGeom>
            <a:avLst/>
            <a:gdLst/>
            <a:ahLst/>
            <a:cxnLst/>
            <a:rect l="l" t="t" r="r" b="b"/>
            <a:pathLst>
              <a:path w="352425" h="218439">
                <a:moveTo>
                  <a:pt x="114605" y="206375"/>
                </a:moveTo>
                <a:lnTo>
                  <a:pt x="37210" y="206375"/>
                </a:lnTo>
                <a:lnTo>
                  <a:pt x="44195" y="209804"/>
                </a:lnTo>
                <a:lnTo>
                  <a:pt x="51053" y="212344"/>
                </a:lnTo>
                <a:lnTo>
                  <a:pt x="64007" y="215138"/>
                </a:lnTo>
                <a:lnTo>
                  <a:pt x="70865" y="215900"/>
                </a:lnTo>
                <a:lnTo>
                  <a:pt x="78231" y="216027"/>
                </a:lnTo>
                <a:lnTo>
                  <a:pt x="87731" y="215596"/>
                </a:lnTo>
                <a:lnTo>
                  <a:pt x="96599" y="214106"/>
                </a:lnTo>
                <a:lnTo>
                  <a:pt x="104824" y="211544"/>
                </a:lnTo>
                <a:lnTo>
                  <a:pt x="112394" y="207899"/>
                </a:lnTo>
                <a:lnTo>
                  <a:pt x="114605" y="206375"/>
                </a:lnTo>
                <a:close/>
              </a:path>
              <a:path w="352425" h="218439">
                <a:moveTo>
                  <a:pt x="36194" y="0"/>
                </a:moveTo>
                <a:lnTo>
                  <a:pt x="126" y="1016"/>
                </a:lnTo>
                <a:lnTo>
                  <a:pt x="0" y="8763"/>
                </a:lnTo>
                <a:lnTo>
                  <a:pt x="5079" y="9779"/>
                </a:lnTo>
                <a:lnTo>
                  <a:pt x="8508" y="10668"/>
                </a:lnTo>
                <a:lnTo>
                  <a:pt x="18795" y="34798"/>
                </a:lnTo>
                <a:lnTo>
                  <a:pt x="18795" y="41529"/>
                </a:lnTo>
                <a:lnTo>
                  <a:pt x="16382" y="212725"/>
                </a:lnTo>
                <a:lnTo>
                  <a:pt x="26669" y="215265"/>
                </a:lnTo>
                <a:lnTo>
                  <a:pt x="37210" y="206375"/>
                </a:lnTo>
                <a:lnTo>
                  <a:pt x="114605" y="206375"/>
                </a:lnTo>
                <a:lnTo>
                  <a:pt x="117737" y="204216"/>
                </a:lnTo>
                <a:lnTo>
                  <a:pt x="72516" y="204216"/>
                </a:lnTo>
                <a:lnTo>
                  <a:pt x="68199" y="203708"/>
                </a:lnTo>
                <a:lnTo>
                  <a:pt x="46862" y="189103"/>
                </a:lnTo>
                <a:lnTo>
                  <a:pt x="45211" y="186055"/>
                </a:lnTo>
                <a:lnTo>
                  <a:pt x="44068" y="182372"/>
                </a:lnTo>
                <a:lnTo>
                  <a:pt x="43560" y="177800"/>
                </a:lnTo>
                <a:lnTo>
                  <a:pt x="42925" y="173228"/>
                </a:lnTo>
                <a:lnTo>
                  <a:pt x="42544" y="167259"/>
                </a:lnTo>
                <a:lnTo>
                  <a:pt x="43299" y="120586"/>
                </a:lnTo>
                <a:lnTo>
                  <a:pt x="43306" y="115570"/>
                </a:lnTo>
                <a:lnTo>
                  <a:pt x="44322" y="111506"/>
                </a:lnTo>
                <a:lnTo>
                  <a:pt x="46227" y="107950"/>
                </a:lnTo>
                <a:lnTo>
                  <a:pt x="48005" y="104394"/>
                </a:lnTo>
                <a:lnTo>
                  <a:pt x="51053" y="100838"/>
                </a:lnTo>
                <a:lnTo>
                  <a:pt x="54990" y="97155"/>
                </a:lnTo>
                <a:lnTo>
                  <a:pt x="58084" y="94361"/>
                </a:lnTo>
                <a:lnTo>
                  <a:pt x="44195" y="94361"/>
                </a:lnTo>
                <a:lnTo>
                  <a:pt x="43560" y="94234"/>
                </a:lnTo>
                <a:lnTo>
                  <a:pt x="44957" y="127"/>
                </a:lnTo>
                <a:lnTo>
                  <a:pt x="36194" y="0"/>
                </a:lnTo>
                <a:close/>
              </a:path>
              <a:path w="352425" h="218439">
                <a:moveTo>
                  <a:pt x="128506" y="86741"/>
                </a:moveTo>
                <a:lnTo>
                  <a:pt x="75691" y="86741"/>
                </a:lnTo>
                <a:lnTo>
                  <a:pt x="81406" y="86868"/>
                </a:lnTo>
                <a:lnTo>
                  <a:pt x="89336" y="87889"/>
                </a:lnTo>
                <a:lnTo>
                  <a:pt x="112569" y="120586"/>
                </a:lnTo>
                <a:lnTo>
                  <a:pt x="114300" y="146431"/>
                </a:lnTo>
                <a:lnTo>
                  <a:pt x="113539" y="160077"/>
                </a:lnTo>
                <a:lnTo>
                  <a:pt x="99254" y="196322"/>
                </a:lnTo>
                <a:lnTo>
                  <a:pt x="77215" y="204216"/>
                </a:lnTo>
                <a:lnTo>
                  <a:pt x="117737" y="204216"/>
                </a:lnTo>
                <a:lnTo>
                  <a:pt x="140239" y="164385"/>
                </a:lnTo>
                <a:lnTo>
                  <a:pt x="142366" y="141986"/>
                </a:lnTo>
                <a:lnTo>
                  <a:pt x="142154" y="130702"/>
                </a:lnTo>
                <a:lnTo>
                  <a:pt x="129455" y="87889"/>
                </a:lnTo>
                <a:lnTo>
                  <a:pt x="128506" y="86741"/>
                </a:lnTo>
                <a:close/>
              </a:path>
              <a:path w="352425" h="218439">
                <a:moveTo>
                  <a:pt x="86486" y="69088"/>
                </a:moveTo>
                <a:lnTo>
                  <a:pt x="51307" y="87249"/>
                </a:lnTo>
                <a:lnTo>
                  <a:pt x="44195" y="94361"/>
                </a:lnTo>
                <a:lnTo>
                  <a:pt x="58084" y="94361"/>
                </a:lnTo>
                <a:lnTo>
                  <a:pt x="58927" y="93599"/>
                </a:lnTo>
                <a:lnTo>
                  <a:pt x="62864" y="90932"/>
                </a:lnTo>
                <a:lnTo>
                  <a:pt x="66928" y="89281"/>
                </a:lnTo>
                <a:lnTo>
                  <a:pt x="70865" y="87630"/>
                </a:lnTo>
                <a:lnTo>
                  <a:pt x="75691" y="86741"/>
                </a:lnTo>
                <a:lnTo>
                  <a:pt x="128506" y="86741"/>
                </a:lnTo>
                <a:lnTo>
                  <a:pt x="124813" y="82268"/>
                </a:lnTo>
                <a:lnTo>
                  <a:pt x="92328" y="69215"/>
                </a:lnTo>
                <a:lnTo>
                  <a:pt x="86486" y="69088"/>
                </a:lnTo>
                <a:close/>
              </a:path>
              <a:path w="352425" h="218439">
                <a:moveTo>
                  <a:pt x="238251" y="70993"/>
                </a:moveTo>
                <a:lnTo>
                  <a:pt x="197086" y="84804"/>
                </a:lnTo>
                <a:lnTo>
                  <a:pt x="174894" y="123825"/>
                </a:lnTo>
                <a:lnTo>
                  <a:pt x="172592" y="144653"/>
                </a:lnTo>
                <a:lnTo>
                  <a:pt x="173307" y="161559"/>
                </a:lnTo>
                <a:lnTo>
                  <a:pt x="187451" y="199136"/>
                </a:lnTo>
                <a:lnTo>
                  <a:pt x="233425" y="218186"/>
                </a:lnTo>
                <a:lnTo>
                  <a:pt x="241172" y="218313"/>
                </a:lnTo>
                <a:lnTo>
                  <a:pt x="248157" y="217297"/>
                </a:lnTo>
                <a:lnTo>
                  <a:pt x="280415" y="200406"/>
                </a:lnTo>
                <a:lnTo>
                  <a:pt x="247395" y="200406"/>
                </a:lnTo>
                <a:lnTo>
                  <a:pt x="229615" y="200152"/>
                </a:lnTo>
                <a:lnTo>
                  <a:pt x="201554" y="167888"/>
                </a:lnTo>
                <a:lnTo>
                  <a:pt x="199770" y="141986"/>
                </a:lnTo>
                <a:lnTo>
                  <a:pt x="293459" y="141986"/>
                </a:lnTo>
                <a:lnTo>
                  <a:pt x="293209" y="133615"/>
                </a:lnTo>
                <a:lnTo>
                  <a:pt x="292970" y="130556"/>
                </a:lnTo>
                <a:lnTo>
                  <a:pt x="265683" y="130556"/>
                </a:lnTo>
                <a:lnTo>
                  <a:pt x="200659" y="129540"/>
                </a:lnTo>
                <a:lnTo>
                  <a:pt x="216971" y="89408"/>
                </a:lnTo>
                <a:lnTo>
                  <a:pt x="236600" y="82804"/>
                </a:lnTo>
                <a:lnTo>
                  <a:pt x="275074" y="82804"/>
                </a:lnTo>
                <a:lnTo>
                  <a:pt x="270763" y="79375"/>
                </a:lnTo>
                <a:lnTo>
                  <a:pt x="263778" y="76200"/>
                </a:lnTo>
                <a:lnTo>
                  <a:pt x="258254" y="74011"/>
                </a:lnTo>
                <a:lnTo>
                  <a:pt x="252158" y="72405"/>
                </a:lnTo>
                <a:lnTo>
                  <a:pt x="245490" y="71395"/>
                </a:lnTo>
                <a:lnTo>
                  <a:pt x="238251" y="70993"/>
                </a:lnTo>
                <a:close/>
              </a:path>
              <a:path w="352425" h="218439">
                <a:moveTo>
                  <a:pt x="280924" y="181483"/>
                </a:moveTo>
                <a:lnTo>
                  <a:pt x="274319" y="188214"/>
                </a:lnTo>
                <a:lnTo>
                  <a:pt x="267842" y="193040"/>
                </a:lnTo>
                <a:lnTo>
                  <a:pt x="254761" y="198882"/>
                </a:lnTo>
                <a:lnTo>
                  <a:pt x="247395" y="200406"/>
                </a:lnTo>
                <a:lnTo>
                  <a:pt x="280415" y="200406"/>
                </a:lnTo>
                <a:lnTo>
                  <a:pt x="283336" y="197866"/>
                </a:lnTo>
                <a:lnTo>
                  <a:pt x="289813" y="191262"/>
                </a:lnTo>
                <a:lnTo>
                  <a:pt x="280924" y="181483"/>
                </a:lnTo>
                <a:close/>
              </a:path>
              <a:path w="352425" h="218439">
                <a:moveTo>
                  <a:pt x="293459" y="141986"/>
                </a:moveTo>
                <a:lnTo>
                  <a:pt x="199770" y="141986"/>
                </a:lnTo>
                <a:lnTo>
                  <a:pt x="293496" y="143256"/>
                </a:lnTo>
                <a:lnTo>
                  <a:pt x="293459" y="141986"/>
                </a:lnTo>
                <a:close/>
              </a:path>
              <a:path w="352425" h="218439">
                <a:moveTo>
                  <a:pt x="275074" y="82804"/>
                </a:moveTo>
                <a:lnTo>
                  <a:pt x="243331" y="82804"/>
                </a:lnTo>
                <a:lnTo>
                  <a:pt x="248792" y="84709"/>
                </a:lnTo>
                <a:lnTo>
                  <a:pt x="256920" y="92075"/>
                </a:lnTo>
                <a:lnTo>
                  <a:pt x="265683" y="130556"/>
                </a:lnTo>
                <a:lnTo>
                  <a:pt x="292970" y="130556"/>
                </a:lnTo>
                <a:lnTo>
                  <a:pt x="280415" y="89408"/>
                </a:lnTo>
                <a:lnTo>
                  <a:pt x="276351" y="83820"/>
                </a:lnTo>
                <a:lnTo>
                  <a:pt x="275074" y="82804"/>
                </a:lnTo>
                <a:close/>
              </a:path>
              <a:path w="352425" h="218439">
                <a:moveTo>
                  <a:pt x="322199" y="182499"/>
                </a:moveTo>
                <a:lnTo>
                  <a:pt x="321690" y="217043"/>
                </a:lnTo>
                <a:lnTo>
                  <a:pt x="351789" y="217424"/>
                </a:lnTo>
                <a:lnTo>
                  <a:pt x="352170" y="182880"/>
                </a:lnTo>
                <a:lnTo>
                  <a:pt x="322199" y="1824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0" y="324611"/>
            <a:ext cx="5546090" cy="710565"/>
          </a:xfrm>
          <a:custGeom>
            <a:avLst/>
            <a:gdLst/>
            <a:ahLst/>
            <a:cxnLst/>
            <a:rect l="l" t="t" r="r" b="b"/>
            <a:pathLst>
              <a:path w="5546090" h="710565">
                <a:moveTo>
                  <a:pt x="0" y="710183"/>
                </a:moveTo>
                <a:lnTo>
                  <a:pt x="5545836" y="710183"/>
                </a:lnTo>
                <a:lnTo>
                  <a:pt x="5545836" y="0"/>
                </a:lnTo>
                <a:lnTo>
                  <a:pt x="0" y="0"/>
                </a:lnTo>
                <a:lnTo>
                  <a:pt x="0" y="7101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0" y="324611"/>
            <a:ext cx="5546090" cy="710565"/>
          </a:xfrm>
          <a:custGeom>
            <a:avLst/>
            <a:gdLst/>
            <a:ahLst/>
            <a:cxnLst/>
            <a:rect l="l" t="t" r="r" b="b"/>
            <a:pathLst>
              <a:path w="5546090" h="710565">
                <a:moveTo>
                  <a:pt x="0" y="710183"/>
                </a:moveTo>
                <a:lnTo>
                  <a:pt x="5545836" y="710183"/>
                </a:lnTo>
                <a:lnTo>
                  <a:pt x="5545836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597509" y="380491"/>
            <a:ext cx="4948581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social </a:t>
            </a:r>
            <a:r>
              <a:rPr spc="-15" dirty="0"/>
              <a:t>network</a:t>
            </a:r>
            <a:r>
              <a:rPr spc="-60" dirty="0"/>
              <a:t> </a:t>
            </a:r>
            <a:r>
              <a:rPr spc="-10" dirty="0"/>
              <a:t>groups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40180" y="0"/>
            <a:ext cx="7703820" cy="577291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81355"/>
            <a:ext cx="7524115" cy="707390"/>
          </a:xfrm>
          <a:custGeom>
            <a:avLst/>
            <a:gdLst/>
            <a:ahLst/>
            <a:cxnLst/>
            <a:rect l="l" t="t" r="r" b="b"/>
            <a:pathLst>
              <a:path w="7524115" h="707390">
                <a:moveTo>
                  <a:pt x="0" y="707136"/>
                </a:moveTo>
                <a:lnTo>
                  <a:pt x="7523988" y="707136"/>
                </a:lnTo>
                <a:lnTo>
                  <a:pt x="7523988" y="0"/>
                </a:lnTo>
                <a:lnTo>
                  <a:pt x="0" y="0"/>
                </a:lnTo>
                <a:lnTo>
                  <a:pt x="0" y="7071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181355"/>
            <a:ext cx="7524115" cy="707390"/>
          </a:xfrm>
          <a:custGeom>
            <a:avLst/>
            <a:gdLst/>
            <a:ahLst/>
            <a:cxnLst/>
            <a:rect l="l" t="t" r="r" b="b"/>
            <a:pathLst>
              <a:path w="7524115" h="707390">
                <a:moveTo>
                  <a:pt x="0" y="707136"/>
                </a:moveTo>
                <a:lnTo>
                  <a:pt x="7523988" y="707136"/>
                </a:lnTo>
                <a:lnTo>
                  <a:pt x="752398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511046" y="171957"/>
            <a:ext cx="6013069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optimise</a:t>
            </a:r>
            <a:r>
              <a:rPr sz="4400" spc="-45" dirty="0"/>
              <a:t> </a:t>
            </a:r>
            <a:r>
              <a:rPr sz="4400" dirty="0"/>
              <a:t>content…</a:t>
            </a:r>
          </a:p>
        </p:txBody>
      </p:sp>
      <p:sp>
        <p:nvSpPr>
          <p:cNvPr id="7" name="object 7"/>
          <p:cNvSpPr/>
          <p:nvPr/>
        </p:nvSpPr>
        <p:spPr>
          <a:xfrm>
            <a:off x="0" y="1296924"/>
            <a:ext cx="7066915" cy="585470"/>
          </a:xfrm>
          <a:custGeom>
            <a:avLst/>
            <a:gdLst/>
            <a:ahLst/>
            <a:cxnLst/>
            <a:rect l="l" t="t" r="r" b="b"/>
            <a:pathLst>
              <a:path w="7066915" h="585469">
                <a:moveTo>
                  <a:pt x="0" y="585215"/>
                </a:moveTo>
                <a:lnTo>
                  <a:pt x="7066788" y="585215"/>
                </a:lnTo>
                <a:lnTo>
                  <a:pt x="7066788" y="0"/>
                </a:lnTo>
                <a:lnTo>
                  <a:pt x="0" y="0"/>
                </a:lnTo>
                <a:lnTo>
                  <a:pt x="0" y="5852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1296924"/>
            <a:ext cx="7066915" cy="585470"/>
          </a:xfrm>
          <a:custGeom>
            <a:avLst/>
            <a:gdLst/>
            <a:ahLst/>
            <a:cxnLst/>
            <a:rect l="l" t="t" r="r" b="b"/>
            <a:pathLst>
              <a:path w="7066915" h="585469">
                <a:moveTo>
                  <a:pt x="0" y="585215"/>
                </a:moveTo>
                <a:lnTo>
                  <a:pt x="7066788" y="585215"/>
                </a:lnTo>
                <a:lnTo>
                  <a:pt x="706678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2234183"/>
            <a:ext cx="5861685" cy="462280"/>
          </a:xfrm>
          <a:custGeom>
            <a:avLst/>
            <a:gdLst/>
            <a:ahLst/>
            <a:cxnLst/>
            <a:rect l="l" t="t" r="r" b="b"/>
            <a:pathLst>
              <a:path w="5861685" h="462280">
                <a:moveTo>
                  <a:pt x="0" y="461772"/>
                </a:moveTo>
                <a:lnTo>
                  <a:pt x="5861304" y="461772"/>
                </a:lnTo>
                <a:lnTo>
                  <a:pt x="5861304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2234183"/>
            <a:ext cx="5861685" cy="462280"/>
          </a:xfrm>
          <a:custGeom>
            <a:avLst/>
            <a:gdLst/>
            <a:ahLst/>
            <a:cxnLst/>
            <a:rect l="l" t="t" r="r" b="b"/>
            <a:pathLst>
              <a:path w="5861685" h="462280">
                <a:moveTo>
                  <a:pt x="0" y="461772"/>
                </a:moveTo>
                <a:lnTo>
                  <a:pt x="5861304" y="461772"/>
                </a:lnTo>
                <a:lnTo>
                  <a:pt x="5861304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2948939"/>
            <a:ext cx="8255634" cy="462280"/>
          </a:xfrm>
          <a:custGeom>
            <a:avLst/>
            <a:gdLst/>
            <a:ahLst/>
            <a:cxnLst/>
            <a:rect l="l" t="t" r="r" b="b"/>
            <a:pathLst>
              <a:path w="8255634" h="462279">
                <a:moveTo>
                  <a:pt x="0" y="461772"/>
                </a:moveTo>
                <a:lnTo>
                  <a:pt x="8255508" y="461772"/>
                </a:lnTo>
                <a:lnTo>
                  <a:pt x="8255508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2948939"/>
            <a:ext cx="8255634" cy="462280"/>
          </a:xfrm>
          <a:custGeom>
            <a:avLst/>
            <a:gdLst/>
            <a:ahLst/>
            <a:cxnLst/>
            <a:rect l="l" t="t" r="r" b="b"/>
            <a:pathLst>
              <a:path w="8255634" h="462279">
                <a:moveTo>
                  <a:pt x="0" y="461772"/>
                </a:moveTo>
                <a:lnTo>
                  <a:pt x="8255508" y="461772"/>
                </a:lnTo>
                <a:lnTo>
                  <a:pt x="8255508" y="0"/>
                </a:lnTo>
                <a:lnTo>
                  <a:pt x="0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-7070" y="3803446"/>
            <a:ext cx="8568055" cy="462280"/>
          </a:xfrm>
          <a:custGeom>
            <a:avLst/>
            <a:gdLst/>
            <a:ahLst/>
            <a:cxnLst/>
            <a:rect l="l" t="t" r="r" b="b"/>
            <a:pathLst>
              <a:path w="8568055" h="462279">
                <a:moveTo>
                  <a:pt x="0" y="461771"/>
                </a:moveTo>
                <a:lnTo>
                  <a:pt x="8567928" y="461771"/>
                </a:lnTo>
                <a:lnTo>
                  <a:pt x="8567928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3893820"/>
            <a:ext cx="8568055" cy="462280"/>
          </a:xfrm>
          <a:custGeom>
            <a:avLst/>
            <a:gdLst/>
            <a:ahLst/>
            <a:cxnLst/>
            <a:rect l="l" t="t" r="r" b="b"/>
            <a:pathLst>
              <a:path w="8568055" h="462279">
                <a:moveTo>
                  <a:pt x="0" y="461771"/>
                </a:moveTo>
                <a:lnTo>
                  <a:pt x="8567928" y="461771"/>
                </a:lnTo>
                <a:lnTo>
                  <a:pt x="8567928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210" y="4774243"/>
            <a:ext cx="6902450" cy="462280"/>
          </a:xfrm>
          <a:custGeom>
            <a:avLst/>
            <a:gdLst/>
            <a:ahLst/>
            <a:cxnLst/>
            <a:rect l="l" t="t" r="r" b="b"/>
            <a:pathLst>
              <a:path w="6902450" h="462279">
                <a:moveTo>
                  <a:pt x="0" y="461772"/>
                </a:moveTo>
                <a:lnTo>
                  <a:pt x="6902196" y="461772"/>
                </a:lnTo>
                <a:lnTo>
                  <a:pt x="6902196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6" name="object 16"/>
          <p:cNvSpPr/>
          <p:nvPr/>
        </p:nvSpPr>
        <p:spPr>
          <a:xfrm>
            <a:off x="0" y="4878323"/>
            <a:ext cx="6902450" cy="462280"/>
          </a:xfrm>
          <a:custGeom>
            <a:avLst/>
            <a:gdLst/>
            <a:ahLst/>
            <a:cxnLst/>
            <a:rect l="l" t="t" r="r" b="b"/>
            <a:pathLst>
              <a:path w="6902450" h="462279">
                <a:moveTo>
                  <a:pt x="0" y="461772"/>
                </a:moveTo>
                <a:lnTo>
                  <a:pt x="6902196" y="461772"/>
                </a:lnTo>
                <a:lnTo>
                  <a:pt x="6902196" y="0"/>
                </a:lnTo>
                <a:lnTo>
                  <a:pt x="0" y="0"/>
                </a:lnTo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4660" y="1318006"/>
            <a:ext cx="8310880" cy="3840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>
                <a:solidFill>
                  <a:srgbClr val="FFFFFF"/>
                </a:solidFill>
                <a:latin typeface="Cambria"/>
                <a:cs typeface="Cambria"/>
              </a:rPr>
              <a:t>offer </a:t>
            </a: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compelling </a:t>
            </a:r>
            <a:r>
              <a:rPr sz="3200" spc="-5" dirty="0">
                <a:solidFill>
                  <a:srgbClr val="FFFFFF"/>
                </a:solidFill>
                <a:latin typeface="Cambria"/>
                <a:cs typeface="Cambria"/>
              </a:rPr>
              <a:t>and useful</a:t>
            </a:r>
            <a:r>
              <a:rPr sz="3200" spc="-3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dirty="0">
                <a:solidFill>
                  <a:srgbClr val="FFFFFF"/>
                </a:solidFill>
                <a:latin typeface="Cambria"/>
                <a:cs typeface="Cambria"/>
              </a:rPr>
              <a:t>content…</a:t>
            </a:r>
            <a:endParaRPr sz="32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3100" dirty="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think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all those inbound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or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backlinks!</a:t>
            </a:r>
            <a:endParaRPr sz="24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350" dirty="0">
              <a:latin typeface="Times New Roman"/>
              <a:cs typeface="Times New Roman"/>
            </a:endParaRPr>
          </a:p>
          <a:p>
            <a:pPr marL="470534">
              <a:lnSpc>
                <a:spcPct val="100000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offer content that no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one else does…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be unique! </a:t>
            </a:r>
            <a:endParaRPr sz="3950" dirty="0">
              <a:latin typeface="Times New Roman"/>
              <a:cs typeface="Times New Roman"/>
            </a:endParaRPr>
          </a:p>
          <a:p>
            <a:pPr marL="493395">
              <a:lnSpc>
                <a:spcPct val="100000"/>
              </a:lnSpc>
              <a:spcBef>
                <a:spcPts val="5"/>
              </a:spcBef>
            </a:pPr>
            <a:endParaRPr lang="en-GB" sz="2400" spc="-10" dirty="0">
              <a:solidFill>
                <a:srgbClr val="FFFFFF"/>
              </a:solidFill>
              <a:latin typeface="Cambria"/>
              <a:cs typeface="Cambria"/>
            </a:endParaRPr>
          </a:p>
          <a:p>
            <a:pPr marL="493395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Make sure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it’s easy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400" spc="-50" dirty="0">
                <a:solidFill>
                  <a:srgbClr val="FFFFFF"/>
                </a:solidFill>
                <a:latin typeface="Cambria"/>
                <a:cs typeface="Cambria"/>
              </a:rPr>
              <a:t>ready,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organised,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on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topic, up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to</a:t>
            </a:r>
            <a:r>
              <a:rPr sz="2400" spc="3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date…</a:t>
            </a:r>
            <a:endParaRPr sz="24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800" dirty="0">
              <a:latin typeface="Times New Roman"/>
              <a:cs typeface="Times New Roman"/>
            </a:endParaRPr>
          </a:p>
          <a:p>
            <a:pPr marL="488950">
              <a:lnSpc>
                <a:spcPct val="100000"/>
              </a:lnSpc>
              <a:spcBef>
                <a:spcPts val="165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…and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for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your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users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not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for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the search</a:t>
            </a:r>
            <a:r>
              <a:rPr sz="2400" spc="-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engine</a:t>
            </a:r>
            <a:endParaRPr sz="24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79803" y="495327"/>
            <a:ext cx="1468379" cy="18003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441959"/>
            <a:ext cx="9144000" cy="868680"/>
          </a:xfrm>
          <a:custGeom>
            <a:avLst/>
            <a:gdLst/>
            <a:ahLst/>
            <a:cxnLst/>
            <a:rect l="l" t="t" r="r" b="b"/>
            <a:pathLst>
              <a:path w="9144000" h="868680">
                <a:moveTo>
                  <a:pt x="0" y="868680"/>
                </a:moveTo>
                <a:lnTo>
                  <a:pt x="9144000" y="868680"/>
                </a:lnTo>
                <a:lnTo>
                  <a:pt x="9144000" y="0"/>
                </a:lnTo>
                <a:lnTo>
                  <a:pt x="0" y="0"/>
                </a:lnTo>
                <a:lnTo>
                  <a:pt x="0" y="868680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3520" y="458800"/>
            <a:ext cx="8145679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5" dirty="0"/>
              <a:t>Part </a:t>
            </a:r>
            <a:r>
              <a:rPr sz="4400" dirty="0"/>
              <a:t>IV – </a:t>
            </a:r>
            <a:r>
              <a:rPr sz="4400" spc="-5" dirty="0"/>
              <a:t>Social Media</a:t>
            </a:r>
            <a:r>
              <a:rPr sz="4400" spc="20" dirty="0"/>
              <a:t> </a:t>
            </a:r>
            <a:r>
              <a:rPr sz="4400" spc="-15" dirty="0"/>
              <a:t>Marketing</a:t>
            </a:r>
            <a:endParaRPr sz="4400" dirty="0"/>
          </a:p>
        </p:txBody>
      </p:sp>
      <p:sp>
        <p:nvSpPr>
          <p:cNvPr id="5" name="object 5"/>
          <p:cNvSpPr/>
          <p:nvPr/>
        </p:nvSpPr>
        <p:spPr>
          <a:xfrm>
            <a:off x="3506723" y="1313686"/>
            <a:ext cx="5637275" cy="55443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143999" cy="41041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2236" y="4366717"/>
            <a:ext cx="8465820" cy="1854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Monitoring, publishing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facilitating customer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interaction  through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social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networks, blogs,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forums,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video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image 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platforms etc. increasing 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visibility,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encouraging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positive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branding  attitudes as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well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as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advocacy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aiming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improve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business  performances and 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profitability.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04594" y="416284"/>
            <a:ext cx="5780609" cy="13526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59552" y="1777089"/>
            <a:ext cx="6482584" cy="47755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430518" y="1777089"/>
            <a:ext cx="452120" cy="0"/>
          </a:xfrm>
          <a:custGeom>
            <a:avLst/>
            <a:gdLst/>
            <a:ahLst/>
            <a:cxnLst/>
            <a:rect l="l" t="t" r="r" b="b"/>
            <a:pathLst>
              <a:path w="452120">
                <a:moveTo>
                  <a:pt x="0" y="0"/>
                </a:moveTo>
                <a:lnTo>
                  <a:pt x="451705" y="0"/>
                </a:lnTo>
              </a:path>
            </a:pathLst>
          </a:custGeom>
          <a:ln w="1526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65838" y="186026"/>
            <a:ext cx="2649855" cy="124650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 marR="5080" indent="3810">
              <a:lnSpc>
                <a:spcPct val="78400"/>
              </a:lnSpc>
              <a:spcBef>
                <a:spcPts val="710"/>
              </a:spcBef>
            </a:pPr>
            <a:r>
              <a:rPr sz="2350" b="1" spc="120" dirty="0">
                <a:solidFill>
                  <a:srgbClr val="010101"/>
                </a:solidFill>
                <a:latin typeface="Arial"/>
                <a:cs typeface="Arial"/>
              </a:rPr>
              <a:t>THE  </a:t>
            </a:r>
            <a:r>
              <a:rPr sz="2350" b="1" spc="125" dirty="0">
                <a:solidFill>
                  <a:srgbClr val="010101"/>
                </a:solidFill>
                <a:latin typeface="Arial"/>
                <a:cs typeface="Arial"/>
              </a:rPr>
              <a:t>CONVERSATION  </a:t>
            </a:r>
            <a:r>
              <a:rPr sz="2350" b="1" spc="85" dirty="0">
                <a:solidFill>
                  <a:srgbClr val="010101"/>
                </a:solidFill>
                <a:latin typeface="Arial"/>
                <a:cs typeface="Arial"/>
              </a:rPr>
              <a:t>PRISM</a:t>
            </a:r>
            <a:endParaRPr sz="2350">
              <a:latin typeface="Arial"/>
              <a:cs typeface="Arial"/>
            </a:endParaRPr>
          </a:p>
          <a:p>
            <a:pPr marL="15240">
              <a:lnSpc>
                <a:spcPts val="1090"/>
              </a:lnSpc>
            </a:pPr>
            <a:r>
              <a:rPr sz="900" spc="100" dirty="0">
                <a:solidFill>
                  <a:srgbClr val="2F2F2F"/>
                </a:solidFill>
                <a:latin typeface="Arial"/>
                <a:cs typeface="Arial"/>
              </a:rPr>
              <a:t>Brought </a:t>
            </a:r>
            <a:r>
              <a:rPr sz="900" spc="85" dirty="0">
                <a:solidFill>
                  <a:srgbClr val="2F2F2F"/>
                </a:solidFill>
                <a:latin typeface="Arial"/>
                <a:cs typeface="Arial"/>
              </a:rPr>
              <a:t>to </a:t>
            </a:r>
            <a:r>
              <a:rPr sz="900" spc="114" dirty="0">
                <a:solidFill>
                  <a:srgbClr val="2F2F2F"/>
                </a:solidFill>
                <a:latin typeface="Arial"/>
                <a:cs typeface="Arial"/>
              </a:rPr>
              <a:t>you</a:t>
            </a:r>
            <a:r>
              <a:rPr sz="900" spc="1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50" spc="110" dirty="0">
                <a:solidFill>
                  <a:srgbClr val="2F2F2F"/>
                </a:solidFill>
                <a:latin typeface="Times New Roman"/>
                <a:cs typeface="Times New Roman"/>
              </a:rPr>
              <a:t>by</a:t>
            </a:r>
            <a:endParaRPr sz="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85" dirty="0">
                <a:solidFill>
                  <a:srgbClr val="2F2F2F"/>
                </a:solidFill>
                <a:latin typeface="Arial"/>
                <a:cs typeface="Arial"/>
              </a:rPr>
              <a:t>Brian </a:t>
            </a:r>
            <a:r>
              <a:rPr sz="900" spc="55" dirty="0">
                <a:solidFill>
                  <a:srgbClr val="2F2F2F"/>
                </a:solidFill>
                <a:latin typeface="Arial"/>
                <a:cs typeface="Arial"/>
              </a:rPr>
              <a:t>Solis </a:t>
            </a:r>
            <a:r>
              <a:rPr sz="950" spc="-45" dirty="0">
                <a:solidFill>
                  <a:srgbClr val="2F2F2F"/>
                </a:solidFill>
                <a:latin typeface="Times New Roman"/>
                <a:cs typeface="Times New Roman"/>
              </a:rPr>
              <a:t>&amp;</a:t>
            </a:r>
            <a:r>
              <a:rPr sz="950" dirty="0">
                <a:solidFill>
                  <a:srgbClr val="2F2F2F"/>
                </a:solidFill>
                <a:latin typeface="Times New Roman"/>
                <a:cs typeface="Times New Roman"/>
              </a:rPr>
              <a:t> </a:t>
            </a:r>
            <a:r>
              <a:rPr sz="900" spc="55" dirty="0">
                <a:solidFill>
                  <a:srgbClr val="2F2F2F"/>
                </a:solidFill>
                <a:latin typeface="Arial"/>
                <a:cs typeface="Arial"/>
              </a:rPr>
              <a:t>JESS3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59552" y="1902047"/>
            <a:ext cx="734695" cy="4959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65">
              <a:lnSpc>
                <a:spcPts val="1315"/>
              </a:lnSpc>
              <a:spcBef>
                <a:spcPts val="100"/>
              </a:spcBef>
            </a:pPr>
            <a:r>
              <a:rPr sz="1150" b="1" u="heavy" spc="-210" dirty="0">
                <a:solidFill>
                  <a:srgbClr val="345616"/>
                </a:solidFill>
                <a:uFill>
                  <a:solidFill>
                    <a:srgbClr val="345616"/>
                  </a:solidFill>
                </a:uFill>
                <a:latin typeface="Times New Roman"/>
                <a:cs typeface="Times New Roman"/>
              </a:rPr>
              <a:t>thutwfl11</a:t>
            </a: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220"/>
              </a:lnSpc>
            </a:pPr>
            <a:r>
              <a:rPr sz="1200" u="heavy" spc="-5" dirty="0">
                <a:solidFill>
                  <a:srgbClr val="284216"/>
                </a:solidFill>
                <a:uFill>
                  <a:solidFill>
                    <a:srgbClr val="284216"/>
                  </a:solidFill>
                </a:uFill>
                <a:latin typeface="Arial"/>
                <a:cs typeface="Arial"/>
              </a:rPr>
              <a:t>,MDf'­</a:t>
            </a:r>
            <a:endParaRPr sz="1200">
              <a:latin typeface="Arial"/>
              <a:cs typeface="Arial"/>
            </a:endParaRPr>
          </a:p>
          <a:p>
            <a:pPr marL="349250">
              <a:lnSpc>
                <a:spcPts val="1165"/>
              </a:lnSpc>
            </a:pPr>
            <a:r>
              <a:rPr sz="1100" spc="25" dirty="0">
                <a:solidFill>
                  <a:srgbClr val="3F6E89"/>
                </a:solidFill>
                <a:latin typeface="Times New Roman"/>
                <a:cs typeface="Times New Roman"/>
              </a:rPr>
              <a:t>f</a:t>
            </a:r>
            <a:r>
              <a:rPr sz="1100" spc="-165" dirty="0">
                <a:solidFill>
                  <a:srgbClr val="3F6E89"/>
                </a:solidFill>
                <a:latin typeface="Times New Roman"/>
                <a:cs typeface="Times New Roman"/>
              </a:rPr>
              <a:t> </a:t>
            </a:r>
            <a:r>
              <a:rPr sz="1100" spc="10" dirty="0">
                <a:solidFill>
                  <a:srgbClr val="3F6E89"/>
                </a:solidFill>
                <a:latin typeface="Times New Roman"/>
                <a:cs typeface="Times New Roman"/>
              </a:rPr>
              <a:t>lick</a:t>
            </a:r>
            <a:r>
              <a:rPr sz="1100" spc="-190" dirty="0">
                <a:solidFill>
                  <a:srgbClr val="3F6E89"/>
                </a:solidFill>
                <a:latin typeface="Times New Roman"/>
                <a:cs typeface="Times New Roman"/>
              </a:rPr>
              <a:t> </a:t>
            </a:r>
            <a:r>
              <a:rPr sz="1100" spc="-110" dirty="0">
                <a:solidFill>
                  <a:srgbClr val="B6445B"/>
                </a:solidFill>
                <a:latin typeface="Times New Roman"/>
                <a:cs typeface="Times New Roman"/>
              </a:rPr>
              <a:t>T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84786" y="2213174"/>
            <a:ext cx="512445" cy="319405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334"/>
              </a:spcBef>
            </a:pPr>
            <a:r>
              <a:rPr sz="800" i="1" dirty="0">
                <a:solidFill>
                  <a:srgbClr val="5E751D"/>
                </a:solidFill>
                <a:latin typeface="Arial"/>
                <a:cs typeface="Arial"/>
              </a:rPr>
              <a:t>airtime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9"/>
              </a:spcBef>
            </a:pPr>
            <a:r>
              <a:rPr sz="750" b="1" spc="-5" dirty="0">
                <a:solidFill>
                  <a:srgbClr val="23280C"/>
                </a:solidFill>
                <a:latin typeface="Arial"/>
                <a:cs typeface="Arial"/>
              </a:rPr>
              <a:t>)UStlruv</a:t>
            </a:r>
            <a:endParaRPr sz="7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16596" y="2514830"/>
            <a:ext cx="538480" cy="80899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310"/>
              </a:spcBef>
              <a:tabLst>
                <a:tab pos="234315" algn="l"/>
              </a:tabLst>
            </a:pPr>
            <a:r>
              <a:rPr sz="750" spc="-20" dirty="0">
                <a:solidFill>
                  <a:srgbClr val="79820F"/>
                </a:solidFill>
                <a:latin typeface="Arial"/>
                <a:cs typeface="Arial"/>
              </a:rPr>
              <a:t>V	</a:t>
            </a:r>
            <a:r>
              <a:rPr sz="850" spc="-90" dirty="0">
                <a:solidFill>
                  <a:srgbClr val="79820F"/>
                </a:solidFill>
                <a:latin typeface="Times New Roman"/>
                <a:cs typeface="Times New Roman"/>
              </a:rPr>
              <a:t>LE</a:t>
            </a:r>
            <a:endParaRPr sz="8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450" spc="15" dirty="0">
                <a:solidFill>
                  <a:srgbClr val="56520F"/>
                </a:solidFill>
                <a:latin typeface="Arial"/>
                <a:cs typeface="Arial"/>
              </a:rPr>
              <a:t>H</a:t>
            </a:r>
            <a:r>
              <a:rPr sz="450" spc="5" dirty="0">
                <a:solidFill>
                  <a:srgbClr val="56520F"/>
                </a:solidFill>
                <a:latin typeface="Arial"/>
                <a:cs typeface="Arial"/>
              </a:rPr>
              <a:t>YPf;</a:t>
            </a:r>
            <a:r>
              <a:rPr sz="450" spc="15" dirty="0">
                <a:solidFill>
                  <a:srgbClr val="56520F"/>
                </a:solidFill>
                <a:latin typeface="Arial"/>
                <a:cs typeface="Arial"/>
              </a:rPr>
              <a:t>M</a:t>
            </a:r>
            <a:r>
              <a:rPr sz="450" spc="-65" dirty="0">
                <a:solidFill>
                  <a:srgbClr val="56520F"/>
                </a:solidFill>
                <a:latin typeface="Arial"/>
                <a:cs typeface="Arial"/>
              </a:rPr>
              <a:t> </a:t>
            </a:r>
            <a:r>
              <a:rPr sz="450" spc="-15" dirty="0">
                <a:solidFill>
                  <a:srgbClr val="56520F"/>
                </a:solidFill>
                <a:latin typeface="Arial"/>
                <a:cs typeface="Arial"/>
              </a:rPr>
              <a:t>AC</a:t>
            </a:r>
            <a:r>
              <a:rPr sz="450" spc="-90" dirty="0">
                <a:solidFill>
                  <a:srgbClr val="56520F"/>
                </a:solidFill>
                <a:latin typeface="Arial"/>
                <a:cs typeface="Arial"/>
              </a:rPr>
              <a:t>H</a:t>
            </a:r>
            <a:r>
              <a:rPr sz="3400" spc="-1060" dirty="0">
                <a:solidFill>
                  <a:srgbClr val="463D11"/>
                </a:solidFill>
                <a:latin typeface="Times New Roman"/>
                <a:cs typeface="Times New Roman"/>
              </a:rPr>
              <a:t>-</a:t>
            </a:r>
            <a:r>
              <a:rPr sz="450" spc="-15" dirty="0">
                <a:solidFill>
                  <a:srgbClr val="56520F"/>
                </a:solidFill>
                <a:latin typeface="Arial"/>
                <a:cs typeface="Arial"/>
              </a:rPr>
              <a:t>IN</a:t>
            </a:r>
            <a:r>
              <a:rPr sz="450" spc="-10" dirty="0">
                <a:solidFill>
                  <a:srgbClr val="56520F"/>
                </a:solidFill>
                <a:latin typeface="Arial"/>
                <a:cs typeface="Arial"/>
              </a:rPr>
              <a:t>E</a:t>
            </a:r>
            <a:r>
              <a:rPr sz="450" spc="25" dirty="0">
                <a:solidFill>
                  <a:srgbClr val="56520F"/>
                </a:solidFill>
                <a:latin typeface="Arial"/>
                <a:cs typeface="Arial"/>
              </a:rPr>
              <a:t> </a:t>
            </a:r>
            <a:r>
              <a:rPr sz="450" spc="20" dirty="0">
                <a:solidFill>
                  <a:srgbClr val="75703B"/>
                </a:solidFill>
                <a:latin typeface="Arial"/>
                <a:cs typeface="Arial"/>
              </a:rPr>
              <a:t>G</a:t>
            </a:r>
            <a:r>
              <a:rPr sz="450" spc="10" dirty="0">
                <a:solidFill>
                  <a:srgbClr val="75703B"/>
                </a:solidFill>
                <a:latin typeface="Arial"/>
                <a:cs typeface="Arial"/>
              </a:rPr>
              <a:t>)</a:t>
            </a:r>
            <a:endParaRPr sz="45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 flipH="1">
            <a:off x="1742561" y="3359937"/>
            <a:ext cx="1210651" cy="285797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889"/>
                </a:lnTo>
              </a:path>
            </a:pathLst>
          </a:custGeom>
          <a:ln w="51885">
            <a:solidFill>
              <a:srgbClr val="5252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374487" y="3303566"/>
            <a:ext cx="121817" cy="378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spc="-130" dirty="0">
                <a:solidFill>
                  <a:srgbClr val="D4D4D4"/>
                </a:solidFill>
                <a:latin typeface="Times New Roman"/>
                <a:cs typeface="Times New Roman"/>
              </a:rPr>
              <a:t>...</a:t>
            </a:r>
            <a:endParaRPr sz="1150" dirty="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  <a:spcBef>
                <a:spcPts val="735"/>
              </a:spcBef>
            </a:pPr>
            <a:r>
              <a:rPr sz="550" spc="35" dirty="0">
                <a:solidFill>
                  <a:srgbClr val="D4D4D4"/>
                </a:solidFill>
                <a:latin typeface="Times New Roman"/>
                <a:cs typeface="Times New Roman"/>
              </a:rPr>
              <a:t>w</a:t>
            </a:r>
            <a:endParaRPr sz="550" dirty="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474612" y="5211226"/>
            <a:ext cx="384810" cy="171450"/>
          </a:xfrm>
          <a:prstGeom prst="rect">
            <a:avLst/>
          </a:prstGeom>
          <a:solidFill>
            <a:srgbClr val="AF4B8A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r>
              <a:rPr sz="1000" spc="155" dirty="0">
                <a:solidFill>
                  <a:srgbClr val="F0CDEF"/>
                </a:solidFill>
                <a:latin typeface="Times New Roman"/>
                <a:cs typeface="Times New Roman"/>
              </a:rPr>
              <a:t>wikia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106891" y="5271265"/>
            <a:ext cx="409575" cy="139065"/>
          </a:xfrm>
          <a:custGeom>
            <a:avLst/>
            <a:gdLst/>
            <a:ahLst/>
            <a:cxnLst/>
            <a:rect l="l" t="t" r="r" b="b"/>
            <a:pathLst>
              <a:path w="409575" h="139064">
                <a:moveTo>
                  <a:pt x="0" y="0"/>
                </a:moveTo>
                <a:lnTo>
                  <a:pt x="408976" y="0"/>
                </a:lnTo>
                <a:lnTo>
                  <a:pt x="408976" y="138855"/>
                </a:lnTo>
                <a:lnTo>
                  <a:pt x="0" y="138855"/>
                </a:lnTo>
                <a:lnTo>
                  <a:pt x="0" y="0"/>
                </a:lnTo>
                <a:close/>
              </a:path>
            </a:pathLst>
          </a:custGeom>
          <a:solidFill>
            <a:srgbClr val="9046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6106891" y="5276986"/>
            <a:ext cx="92075" cy="133350"/>
          </a:xfrm>
          <a:prstGeom prst="rect">
            <a:avLst/>
          </a:prstGeom>
          <a:solidFill>
            <a:srgbClr val="90468A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50"/>
              </a:lnSpc>
            </a:pPr>
            <a:r>
              <a:rPr sz="800" spc="80" dirty="0">
                <a:solidFill>
                  <a:srgbClr val="F0CDEF"/>
                </a:solidFill>
                <a:latin typeface="Arial"/>
                <a:cs typeface="Arial"/>
              </a:rPr>
              <a:t>Y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185490" y="5284931"/>
            <a:ext cx="327660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85"/>
              </a:lnSpc>
            </a:pPr>
            <a:r>
              <a:rPr sz="800" spc="80" dirty="0">
                <a:solidFill>
                  <a:srgbClr val="F0CDEF"/>
                </a:solidFill>
                <a:latin typeface="Arial"/>
                <a:cs typeface="Arial"/>
              </a:rPr>
              <a:t>amme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321170" y="5320120"/>
            <a:ext cx="0" cy="139065"/>
          </a:xfrm>
          <a:custGeom>
            <a:avLst/>
            <a:gdLst/>
            <a:ahLst/>
            <a:cxnLst/>
            <a:rect l="l" t="t" r="r" b="b"/>
            <a:pathLst>
              <a:path h="139064">
                <a:moveTo>
                  <a:pt x="0" y="0"/>
                </a:moveTo>
                <a:lnTo>
                  <a:pt x="0" y="138855"/>
                </a:lnTo>
              </a:path>
            </a:pathLst>
          </a:custGeom>
          <a:ln w="70197">
            <a:solidFill>
              <a:srgbClr val="CA49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5273372" y="5311444"/>
            <a:ext cx="104139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75" dirty="0">
                <a:solidFill>
                  <a:srgbClr val="F2BCCC"/>
                </a:solidFill>
                <a:latin typeface="Arial"/>
                <a:cs typeface="Arial"/>
              </a:rPr>
              <a:t>.A</a:t>
            </a:r>
            <a:endParaRPr sz="8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194899" y="5276986"/>
            <a:ext cx="0" cy="512445"/>
          </a:xfrm>
          <a:custGeom>
            <a:avLst/>
            <a:gdLst/>
            <a:ahLst/>
            <a:cxnLst/>
            <a:rect l="l" t="t" r="r" b="b"/>
            <a:pathLst>
              <a:path h="512445">
                <a:moveTo>
                  <a:pt x="0" y="0"/>
                </a:moveTo>
                <a:lnTo>
                  <a:pt x="0" y="512028"/>
                </a:lnTo>
              </a:path>
            </a:pathLst>
          </a:custGeom>
          <a:ln w="42728">
            <a:solidFill>
              <a:srgbClr val="775B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254255" y="5276986"/>
            <a:ext cx="221615" cy="512445"/>
          </a:xfrm>
          <a:custGeom>
            <a:avLst/>
            <a:gdLst/>
            <a:ahLst/>
            <a:cxnLst/>
            <a:rect l="l" t="t" r="r" b="b"/>
            <a:pathLst>
              <a:path w="221614" h="512445">
                <a:moveTo>
                  <a:pt x="0" y="0"/>
                </a:moveTo>
                <a:lnTo>
                  <a:pt x="221433" y="0"/>
                </a:lnTo>
                <a:lnTo>
                  <a:pt x="221433" y="512028"/>
                </a:lnTo>
                <a:lnTo>
                  <a:pt x="0" y="512028"/>
                </a:lnTo>
                <a:lnTo>
                  <a:pt x="0" y="0"/>
                </a:lnTo>
                <a:close/>
              </a:path>
            </a:pathLst>
          </a:custGeom>
          <a:solidFill>
            <a:srgbClr val="9560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6254255" y="5410120"/>
            <a:ext cx="241935" cy="379095"/>
          </a:xfrm>
          <a:prstGeom prst="rect">
            <a:avLst/>
          </a:prstGeom>
          <a:solidFill>
            <a:srgbClr val="95609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615"/>
              </a:lnSpc>
            </a:pPr>
            <a:r>
              <a:rPr sz="2950" spc="-180" dirty="0">
                <a:solidFill>
                  <a:srgbClr val="F0CDEF"/>
                </a:solidFill>
                <a:latin typeface="Arial"/>
                <a:cs typeface="Arial"/>
              </a:rPr>
              <a:t>-</a:t>
            </a:r>
            <a:endParaRPr sz="29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63608" y="5518313"/>
            <a:ext cx="204470" cy="17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spc="-70" dirty="0">
                <a:solidFill>
                  <a:srgbClr val="AA8269"/>
                </a:solidFill>
                <a:latin typeface="Arial"/>
                <a:cs typeface="Arial"/>
              </a:rPr>
              <a:t>"out</a:t>
            </a:r>
            <a:endParaRPr sz="95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993175" y="5573536"/>
            <a:ext cx="113030" cy="86995"/>
          </a:xfrm>
          <a:custGeom>
            <a:avLst/>
            <a:gdLst/>
            <a:ahLst/>
            <a:cxnLst/>
            <a:rect l="l" t="t" r="r" b="b"/>
            <a:pathLst>
              <a:path w="113029" h="86995">
                <a:moveTo>
                  <a:pt x="0" y="0"/>
                </a:moveTo>
                <a:lnTo>
                  <a:pt x="112926" y="0"/>
                </a:lnTo>
                <a:lnTo>
                  <a:pt x="112926" y="86784"/>
                </a:lnTo>
                <a:lnTo>
                  <a:pt x="0" y="86784"/>
                </a:lnTo>
                <a:lnTo>
                  <a:pt x="0" y="0"/>
                </a:lnTo>
                <a:close/>
              </a:path>
            </a:pathLst>
          </a:custGeom>
          <a:solidFill>
            <a:srgbClr val="9560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4980476" y="5563351"/>
            <a:ext cx="118745" cy="102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50" dirty="0">
                <a:solidFill>
                  <a:srgbClr val="E8E8EF"/>
                </a:solidFill>
                <a:latin typeface="Arial"/>
                <a:cs typeface="Arial"/>
              </a:rPr>
              <a:t>OfS</a:t>
            </a:r>
            <a:endParaRPr sz="5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553914" y="5288289"/>
            <a:ext cx="991869" cy="476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19125" algn="l"/>
                <a:tab pos="899794" algn="l"/>
              </a:tabLst>
            </a:pPr>
            <a:r>
              <a:rPr sz="1150" spc="-55" dirty="0">
                <a:solidFill>
                  <a:srgbClr val="F6B174"/>
                </a:solidFill>
                <a:latin typeface="Arial"/>
                <a:cs typeface="Arial"/>
              </a:rPr>
              <a:t>rr,</a:t>
            </a:r>
            <a:r>
              <a:rPr sz="1150" spc="-40" dirty="0">
                <a:solidFill>
                  <a:srgbClr val="F6B174"/>
                </a:solidFill>
                <a:latin typeface="Arial"/>
                <a:cs typeface="Arial"/>
              </a:rPr>
              <a:t> </a:t>
            </a:r>
            <a:r>
              <a:rPr sz="1150" spc="-55" dirty="0">
                <a:solidFill>
                  <a:srgbClr val="F0CDEF"/>
                </a:solidFill>
                <a:latin typeface="Arial"/>
                <a:cs typeface="Arial"/>
              </a:rPr>
              <a:t>;:w</a:t>
            </a:r>
            <a:r>
              <a:rPr sz="1150" spc="-165" dirty="0">
                <a:solidFill>
                  <a:srgbClr val="F0CDEF"/>
                </a:solidFill>
                <a:latin typeface="Arial"/>
                <a:cs typeface="Arial"/>
              </a:rPr>
              <a:t>;</a:t>
            </a:r>
            <a:r>
              <a:rPr sz="1150" spc="-140" dirty="0">
                <a:solidFill>
                  <a:srgbClr val="F0CDEF"/>
                </a:solidFill>
                <a:latin typeface="Arial"/>
                <a:cs typeface="Arial"/>
              </a:rPr>
              <a:t>.:;</a:t>
            </a:r>
            <a:r>
              <a:rPr sz="1150" spc="-105" dirty="0">
                <a:solidFill>
                  <a:srgbClr val="F0CDEF"/>
                </a:solidFill>
                <a:latin typeface="Arial"/>
                <a:cs typeface="Arial"/>
              </a:rPr>
              <a:t>i</a:t>
            </a:r>
            <a:r>
              <a:rPr sz="1150" dirty="0">
                <a:solidFill>
                  <a:srgbClr val="F0CDEF"/>
                </a:solidFill>
                <a:latin typeface="Arial"/>
                <a:cs typeface="Arial"/>
              </a:rPr>
              <a:t>	</a:t>
            </a:r>
            <a:r>
              <a:rPr sz="2950" spc="-180" dirty="0">
                <a:solidFill>
                  <a:srgbClr val="A1B5E2"/>
                </a:solidFill>
                <a:latin typeface="Arial"/>
                <a:cs typeface="Arial"/>
              </a:rPr>
              <a:t>·</a:t>
            </a:r>
            <a:r>
              <a:rPr sz="2950" dirty="0">
                <a:solidFill>
                  <a:srgbClr val="A1B5E2"/>
                </a:solidFill>
                <a:latin typeface="Arial"/>
                <a:cs typeface="Arial"/>
              </a:rPr>
              <a:t>	</a:t>
            </a:r>
            <a:r>
              <a:rPr sz="2950" spc="-365" dirty="0">
                <a:solidFill>
                  <a:srgbClr val="F0CDEF"/>
                </a:solidFill>
                <a:latin typeface="Arial"/>
                <a:cs typeface="Arial"/>
              </a:rPr>
              <a:t>·</a:t>
            </a:r>
            <a:endParaRPr sz="295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379703" y="6396441"/>
            <a:ext cx="370205" cy="113030"/>
          </a:xfrm>
          <a:prstGeom prst="rect">
            <a:avLst/>
          </a:prstGeom>
          <a:solidFill>
            <a:srgbClr val="525252"/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r>
              <a:rPr sz="650" spc="5" dirty="0">
                <a:solidFill>
                  <a:srgbClr val="D4D4D4"/>
                </a:solidFill>
                <a:latin typeface="Arial"/>
                <a:cs typeface="Arial"/>
              </a:rPr>
              <a:t>eus,Ness</a:t>
            </a:r>
            <a:endParaRPr sz="65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673622" y="6306095"/>
            <a:ext cx="2110740" cy="291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75"/>
              </a:lnSpc>
              <a:spcBef>
                <a:spcPts val="100"/>
              </a:spcBef>
            </a:pPr>
            <a:r>
              <a:rPr sz="950" spc="15" dirty="0">
                <a:solidFill>
                  <a:srgbClr val="161616"/>
                </a:solidFill>
                <a:latin typeface="Arial"/>
                <a:cs typeface="Arial"/>
              </a:rPr>
              <a:t>For </a:t>
            </a:r>
            <a:r>
              <a:rPr sz="950" spc="100" dirty="0">
                <a:solidFill>
                  <a:srgbClr val="161616"/>
                </a:solidFill>
                <a:latin typeface="Arial"/>
                <a:cs typeface="Arial"/>
              </a:rPr>
              <a:t>more</a:t>
            </a:r>
            <a:r>
              <a:rPr sz="950" spc="-125" dirty="0">
                <a:solidFill>
                  <a:srgbClr val="161616"/>
                </a:solidFill>
                <a:latin typeface="Arial"/>
                <a:cs typeface="Arial"/>
              </a:rPr>
              <a:t> </a:t>
            </a:r>
            <a:r>
              <a:rPr sz="950" spc="90" dirty="0">
                <a:solidFill>
                  <a:srgbClr val="161616"/>
                </a:solidFill>
                <a:latin typeface="Arial"/>
                <a:cs typeface="Arial"/>
              </a:rPr>
              <a:t>Informat</a:t>
            </a:r>
            <a:r>
              <a:rPr sz="950" spc="90" dirty="0">
                <a:solidFill>
                  <a:srgbClr val="2F2F2F"/>
                </a:solidFill>
                <a:latin typeface="Arial"/>
                <a:cs typeface="Arial"/>
              </a:rPr>
              <a:t>i</a:t>
            </a:r>
            <a:r>
              <a:rPr sz="950" spc="90" dirty="0">
                <a:solidFill>
                  <a:srgbClr val="161616"/>
                </a:solidFill>
                <a:latin typeface="Arial"/>
                <a:cs typeface="Arial"/>
              </a:rPr>
              <a:t>on</a:t>
            </a:r>
            <a:endParaRPr sz="950">
              <a:latin typeface="Arial"/>
              <a:cs typeface="Arial"/>
            </a:endParaRPr>
          </a:p>
          <a:p>
            <a:pPr marL="14604">
              <a:lnSpc>
                <a:spcPts val="1015"/>
              </a:lnSpc>
            </a:pPr>
            <a:r>
              <a:rPr sz="900" spc="80" dirty="0">
                <a:solidFill>
                  <a:srgbClr val="2F2F2F"/>
                </a:solidFill>
                <a:latin typeface="Arial"/>
                <a:cs typeface="Arial"/>
              </a:rPr>
              <a:t>check </a:t>
            </a:r>
            <a:r>
              <a:rPr sz="900" spc="65" dirty="0">
                <a:solidFill>
                  <a:srgbClr val="2F2F2F"/>
                </a:solidFill>
                <a:latin typeface="Arial"/>
                <a:cs typeface="Arial"/>
              </a:rPr>
              <a:t>out</a:t>
            </a:r>
            <a:r>
              <a:rPr sz="900" spc="3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spc="90" dirty="0">
                <a:solidFill>
                  <a:srgbClr val="2F2F2F"/>
                </a:solidFill>
                <a:latin typeface="Arial"/>
                <a:cs typeface="Arial"/>
              </a:rPr>
              <a:t>conversationprism.com</a:t>
            </a:r>
            <a:endParaRPr sz="900">
              <a:latin typeface="Arial"/>
              <a:cs typeface="Arial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76DB6DF-1C07-4F3F-A144-8583628A3768}"/>
              </a:ext>
            </a:extLst>
          </p:cNvPr>
          <p:cNvSpPr/>
          <p:nvPr/>
        </p:nvSpPr>
        <p:spPr>
          <a:xfrm>
            <a:off x="181869" y="1558179"/>
            <a:ext cx="1487594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33333"/>
                </a:solidFill>
                <a:latin typeface="Roboto"/>
              </a:rPr>
              <a:t>Create conversations about social media and explain that it goes beyond Facebook, Twitter, and Instagram.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33333"/>
                </a:solidFill>
                <a:latin typeface="Roboto"/>
              </a:rPr>
              <a:t>Brainstorm new channels and ways to benefit from social media.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33333"/>
                </a:solidFill>
                <a:latin typeface="Roboto"/>
              </a:rPr>
              <a:t>Use it as a tool to create content.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33333"/>
                </a:solidFill>
                <a:latin typeface="Roboto"/>
              </a:rPr>
              <a:t>Study the landscape as you plan your next social media strategy.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33333"/>
                </a:solidFill>
                <a:latin typeface="Roboto"/>
              </a:rPr>
              <a:t>Show your expertise and that social media is not something that should be ignored</a:t>
            </a:r>
            <a:endParaRPr lang="en-US" sz="1200" b="0" i="0" dirty="0">
              <a:solidFill>
                <a:srgbClr val="333333"/>
              </a:solidFill>
              <a:effectLst/>
              <a:latin typeface="Roboto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77895" y="970785"/>
            <a:ext cx="6166103" cy="588721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234695"/>
            <a:ext cx="9144000" cy="647700"/>
          </a:xfrm>
          <a:custGeom>
            <a:avLst/>
            <a:gdLst/>
            <a:ahLst/>
            <a:cxnLst/>
            <a:rect l="l" t="t" r="r" b="b"/>
            <a:pathLst>
              <a:path w="9144000" h="647700">
                <a:moveTo>
                  <a:pt x="0" y="0"/>
                </a:moveTo>
                <a:lnTo>
                  <a:pt x="0" y="647700"/>
                </a:lnTo>
                <a:lnTo>
                  <a:pt x="9143999" y="647700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252525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146304"/>
            <a:ext cx="5530595" cy="9022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0" y="254253"/>
            <a:ext cx="594360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 dirty="0"/>
              <a:t>Social </a:t>
            </a:r>
            <a:r>
              <a:rPr sz="3200" dirty="0"/>
              <a:t>Media </a:t>
            </a:r>
            <a:r>
              <a:rPr sz="3200" spc="-10" dirty="0"/>
              <a:t>Marketing</a:t>
            </a:r>
            <a:r>
              <a:rPr lang="en-GB" sz="3200" spc="-10" dirty="0"/>
              <a:t> </a:t>
            </a:r>
            <a:r>
              <a:rPr sz="3200" spc="-10" dirty="0"/>
              <a:t>Radar</a:t>
            </a:r>
            <a:endParaRPr sz="3200" dirty="0"/>
          </a:p>
        </p:txBody>
      </p:sp>
      <p:sp>
        <p:nvSpPr>
          <p:cNvPr id="7" name="object 7"/>
          <p:cNvSpPr txBox="1"/>
          <p:nvPr/>
        </p:nvSpPr>
        <p:spPr>
          <a:xfrm>
            <a:off x="186334" y="982446"/>
            <a:ext cx="2787015" cy="540004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299085" indent="-299085">
              <a:lnSpc>
                <a:spcPct val="100000"/>
              </a:lnSpc>
              <a:spcBef>
                <a:spcPts val="855"/>
              </a:spcBef>
              <a:buFont typeface="Wingdings"/>
              <a:buChar char=""/>
              <a:tabLst>
                <a:tab pos="299085" algn="l"/>
                <a:tab pos="29972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Networks;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75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Publishing</a:t>
            </a:r>
            <a:endParaRPr sz="2000">
              <a:latin typeface="Cambria"/>
              <a:cs typeface="Cambria"/>
            </a:endParaRPr>
          </a:p>
          <a:p>
            <a:pPr marL="354965">
              <a:lnSpc>
                <a:spcPct val="100000"/>
              </a:lnSpc>
              <a:spcBef>
                <a:spcPts val="1200"/>
              </a:spcBef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and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News;</a:t>
            </a:r>
            <a:endParaRPr sz="2000">
              <a:latin typeface="Cambria"/>
              <a:cs typeface="Cambria"/>
            </a:endParaRPr>
          </a:p>
          <a:p>
            <a:pPr marL="355600" marR="800100" indent="-342900">
              <a:lnSpc>
                <a:spcPct val="150000"/>
              </a:lnSpc>
              <a:spcBef>
                <a:spcPts val="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Niche 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C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om</a:t>
            </a:r>
            <a:r>
              <a:rPr sz="2000" b="1" spc="5" dirty="0">
                <a:solidFill>
                  <a:srgbClr val="FFFFFF"/>
                </a:solidFill>
                <a:latin typeface="Cambria"/>
                <a:cs typeface="Cambria"/>
              </a:rPr>
              <a:t>m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uniti</a:t>
            </a: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e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s;</a:t>
            </a:r>
            <a:endParaRPr sz="2000">
              <a:latin typeface="Cambria"/>
              <a:cs typeface="Cambria"/>
            </a:endParaRPr>
          </a:p>
          <a:p>
            <a:pPr marL="355600" marR="551180" indent="-342900">
              <a:lnSpc>
                <a:spcPts val="3600"/>
              </a:lnSpc>
              <a:spcBef>
                <a:spcPts val="32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10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Customer 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Services;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88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Knowledge;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Bookmarking;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Streaming;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Search;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Commerce</a:t>
            </a:r>
            <a:endParaRPr sz="20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46148" y="2113786"/>
            <a:ext cx="7197851" cy="47274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260604"/>
            <a:ext cx="9144000" cy="1143000"/>
          </a:xfrm>
          <a:custGeom>
            <a:avLst/>
            <a:gdLst/>
            <a:ahLst/>
            <a:cxnLst/>
            <a:rect l="l" t="t" r="r" b="b"/>
            <a:pathLst>
              <a:path w="9144000" h="1143000">
                <a:moveTo>
                  <a:pt x="0" y="0"/>
                </a:moveTo>
                <a:lnTo>
                  <a:pt x="0" y="1143000"/>
                </a:lnTo>
                <a:lnTo>
                  <a:pt x="9143999" y="1143000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252525">
              <a:alpha val="7607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638044" y="413004"/>
            <a:ext cx="4053840" cy="101193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907085" y="572262"/>
            <a:ext cx="3782442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Social </a:t>
            </a:r>
            <a:r>
              <a:rPr spc="-5" dirty="0"/>
              <a:t>Media </a:t>
            </a:r>
            <a:r>
              <a:rPr dirty="0"/>
              <a:t>7</a:t>
            </a:r>
            <a:r>
              <a:rPr spc="-70" dirty="0"/>
              <a:t> </a:t>
            </a:r>
            <a:r>
              <a:rPr dirty="0"/>
              <a:t>C’s</a:t>
            </a:r>
          </a:p>
        </p:txBody>
      </p:sp>
      <p:sp>
        <p:nvSpPr>
          <p:cNvPr id="7" name="object 7"/>
          <p:cNvSpPr/>
          <p:nvPr/>
        </p:nvSpPr>
        <p:spPr>
          <a:xfrm>
            <a:off x="0" y="1772411"/>
            <a:ext cx="7092950" cy="4608830"/>
          </a:xfrm>
          <a:custGeom>
            <a:avLst/>
            <a:gdLst/>
            <a:ahLst/>
            <a:cxnLst/>
            <a:rect l="l" t="t" r="r" b="b"/>
            <a:pathLst>
              <a:path w="7092950" h="4608830">
                <a:moveTo>
                  <a:pt x="0" y="4608576"/>
                </a:moveTo>
                <a:lnTo>
                  <a:pt x="7092696" y="4608576"/>
                </a:lnTo>
                <a:lnTo>
                  <a:pt x="7092696" y="0"/>
                </a:lnTo>
                <a:lnTo>
                  <a:pt x="0" y="0"/>
                </a:lnTo>
                <a:lnTo>
                  <a:pt x="0" y="4608576"/>
                </a:lnTo>
                <a:close/>
              </a:path>
            </a:pathLst>
          </a:custGeom>
          <a:solidFill>
            <a:srgbClr val="000000">
              <a:alpha val="5411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8739" y="1711223"/>
            <a:ext cx="4951095" cy="387096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10" dirty="0">
                <a:solidFill>
                  <a:srgbClr val="FFFFFF"/>
                </a:solidFill>
                <a:latin typeface="Cambria"/>
                <a:cs typeface="Cambria"/>
              </a:rPr>
              <a:t>Connectivity;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10" dirty="0">
                <a:solidFill>
                  <a:srgbClr val="FFFFFF"/>
                </a:solidFill>
                <a:latin typeface="Cambria"/>
                <a:cs typeface="Cambria"/>
              </a:rPr>
              <a:t>Communities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15" dirty="0">
                <a:solidFill>
                  <a:srgbClr val="FFFFFF"/>
                </a:solidFill>
                <a:latin typeface="Cambria"/>
                <a:cs typeface="Cambria"/>
              </a:rPr>
              <a:t>Co-creativity</a:t>
            </a:r>
            <a:r>
              <a:rPr sz="2800" spc="-15" dirty="0">
                <a:solidFill>
                  <a:srgbClr val="FFFFFF"/>
                </a:solidFill>
                <a:latin typeface="Cambria"/>
                <a:cs typeface="Cambria"/>
              </a:rPr>
              <a:t>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10" dirty="0">
                <a:solidFill>
                  <a:srgbClr val="FFFFFF"/>
                </a:solidFill>
                <a:latin typeface="Cambria"/>
                <a:cs typeface="Cambria"/>
              </a:rPr>
              <a:t>Collaboration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25" dirty="0">
                <a:solidFill>
                  <a:srgbClr val="FFFFFF"/>
                </a:solidFill>
                <a:latin typeface="Cambria"/>
                <a:cs typeface="Cambria"/>
              </a:rPr>
              <a:t>Collective</a:t>
            </a:r>
            <a:r>
              <a:rPr sz="2800" b="1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800" b="1" spc="-10" dirty="0">
                <a:solidFill>
                  <a:srgbClr val="FFFFFF"/>
                </a:solidFill>
                <a:latin typeface="Cambria"/>
                <a:cs typeface="Cambria"/>
              </a:rPr>
              <a:t>intelligence</a:t>
            </a:r>
            <a:r>
              <a:rPr sz="2800" spc="-10" dirty="0">
                <a:solidFill>
                  <a:srgbClr val="FFFFFF"/>
                </a:solidFill>
                <a:latin typeface="Cambria"/>
                <a:cs typeface="Cambria"/>
              </a:rPr>
              <a:t>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10" dirty="0">
                <a:solidFill>
                  <a:srgbClr val="FFFFFF"/>
                </a:solidFill>
                <a:latin typeface="Cambria"/>
                <a:cs typeface="Cambria"/>
              </a:rPr>
              <a:t>Communication</a:t>
            </a:r>
            <a:r>
              <a:rPr sz="2800" b="1" spc="-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800" b="1" spc="-25" dirty="0">
                <a:solidFill>
                  <a:srgbClr val="FFFFFF"/>
                </a:solidFill>
                <a:latin typeface="Cambria"/>
                <a:cs typeface="Cambria"/>
              </a:rPr>
              <a:t>(two-ways)</a:t>
            </a:r>
            <a:r>
              <a:rPr sz="2800" spc="-25" dirty="0">
                <a:solidFill>
                  <a:srgbClr val="FFFFFF"/>
                </a:solidFill>
                <a:latin typeface="Cambria"/>
                <a:cs typeface="Cambria"/>
              </a:rPr>
              <a:t>;</a:t>
            </a:r>
            <a:endParaRPr sz="28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800" b="1" spc="-20" dirty="0">
                <a:solidFill>
                  <a:srgbClr val="FFFFFF"/>
                </a:solidFill>
                <a:latin typeface="Cambria"/>
                <a:cs typeface="Cambria"/>
              </a:rPr>
              <a:t>Conversation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.</a:t>
            </a:r>
            <a:endParaRPr sz="24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</a:pPr>
            <a:r>
              <a:rPr sz="1400" spc="-5" dirty="0">
                <a:solidFill>
                  <a:srgbClr val="FFFFFF"/>
                </a:solidFill>
                <a:latin typeface="Cambria"/>
                <a:cs typeface="Cambria"/>
              </a:rPr>
              <a:t>(Macnamara, </a:t>
            </a:r>
            <a:r>
              <a:rPr sz="1400" dirty="0">
                <a:solidFill>
                  <a:srgbClr val="FFFFFF"/>
                </a:solidFill>
                <a:latin typeface="Cambria"/>
                <a:cs typeface="Cambria"/>
              </a:rPr>
              <a:t>2010)</a:t>
            </a:r>
            <a:endParaRPr sz="1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274320"/>
            <a:ext cx="9145905" cy="922019"/>
          </a:xfrm>
          <a:custGeom>
            <a:avLst/>
            <a:gdLst/>
            <a:ahLst/>
            <a:cxnLst/>
            <a:rect l="l" t="t" r="r" b="b"/>
            <a:pathLst>
              <a:path w="9145905" h="922019">
                <a:moveTo>
                  <a:pt x="0" y="922019"/>
                </a:moveTo>
                <a:lnTo>
                  <a:pt x="9145524" y="922019"/>
                </a:lnTo>
                <a:lnTo>
                  <a:pt x="9145524" y="0"/>
                </a:lnTo>
                <a:lnTo>
                  <a:pt x="0" y="0"/>
                </a:lnTo>
                <a:lnTo>
                  <a:pt x="0" y="922019"/>
                </a:lnTo>
                <a:close/>
              </a:path>
            </a:pathLst>
          </a:custGeom>
          <a:solidFill>
            <a:srgbClr val="252525">
              <a:alpha val="7607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8738" y="436321"/>
            <a:ext cx="6398261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54960" algn="l"/>
              </a:tabLst>
            </a:pPr>
            <a:r>
              <a:rPr sz="2400" spc="-5" dirty="0"/>
              <a:t>General</a:t>
            </a:r>
            <a:r>
              <a:rPr sz="2400" spc="-25" dirty="0"/>
              <a:t> </a:t>
            </a:r>
            <a:r>
              <a:rPr sz="2400" spc="-5" dirty="0"/>
              <a:t>points</a:t>
            </a:r>
            <a:r>
              <a:rPr sz="2400" spc="-10" dirty="0"/>
              <a:t> </a:t>
            </a:r>
            <a:r>
              <a:rPr sz="2400" spc="-5" dirty="0"/>
              <a:t>about	</a:t>
            </a:r>
            <a:r>
              <a:rPr spc="-5" dirty="0"/>
              <a:t>social</a:t>
            </a:r>
            <a:r>
              <a:rPr spc="-50" dirty="0"/>
              <a:t> </a:t>
            </a:r>
            <a:r>
              <a:rPr spc="-5" dirty="0"/>
              <a:t>media:</a:t>
            </a:r>
            <a:endParaRPr sz="2400" dirty="0"/>
          </a:p>
        </p:txBody>
      </p:sp>
      <p:sp>
        <p:nvSpPr>
          <p:cNvPr id="5" name="object 5"/>
          <p:cNvSpPr/>
          <p:nvPr/>
        </p:nvSpPr>
        <p:spPr>
          <a:xfrm>
            <a:off x="1568196" y="2103120"/>
            <a:ext cx="6007608" cy="33223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1523" y="2086355"/>
            <a:ext cx="9145905" cy="3355975"/>
          </a:xfrm>
          <a:custGeom>
            <a:avLst/>
            <a:gdLst/>
            <a:ahLst/>
            <a:cxnLst/>
            <a:rect l="l" t="t" r="r" b="b"/>
            <a:pathLst>
              <a:path w="9145905" h="3355975">
                <a:moveTo>
                  <a:pt x="0" y="3355848"/>
                </a:moveTo>
                <a:lnTo>
                  <a:pt x="9145524" y="3355848"/>
                </a:lnTo>
                <a:lnTo>
                  <a:pt x="9145524" y="0"/>
                </a:lnTo>
                <a:lnTo>
                  <a:pt x="0" y="0"/>
                </a:lnTo>
                <a:lnTo>
                  <a:pt x="0" y="3355848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6606" y="2089785"/>
            <a:ext cx="8936990" cy="284924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355600" marR="160020" indent="-342900">
              <a:lnSpc>
                <a:spcPts val="2230"/>
              </a:lnSpc>
              <a:spcBef>
                <a:spcPts val="320"/>
              </a:spcBef>
              <a:buClr>
                <a:srgbClr val="00000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It is not about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getting as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many followers/fans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etc. as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possible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or compete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with  traditional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mass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for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numbers. It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more about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quality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of 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followers/fans.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(thus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not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competitor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traditional</a:t>
            </a:r>
            <a:r>
              <a:rPr sz="2000" spc="-17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media)</a:t>
            </a:r>
            <a:endParaRPr sz="2000">
              <a:latin typeface="Cambria"/>
              <a:cs typeface="Cambria"/>
            </a:endParaRPr>
          </a:p>
          <a:p>
            <a:pPr marL="355600" marR="635635" indent="-342900">
              <a:lnSpc>
                <a:spcPts val="2230"/>
              </a:lnSpc>
              <a:spcBef>
                <a:spcPts val="1410"/>
              </a:spcBef>
              <a:buClr>
                <a:srgbClr val="00000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More followers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or fans does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not mean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that the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use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of social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is</a:t>
            </a:r>
            <a:r>
              <a:rPr sz="2000" spc="-19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more 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successful,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hence not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evaluation</a:t>
            </a:r>
            <a:r>
              <a:rPr sz="2000" spc="-10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benchmark.</a:t>
            </a:r>
            <a:endParaRPr sz="2000">
              <a:latin typeface="Cambria"/>
              <a:cs typeface="Cambria"/>
            </a:endParaRPr>
          </a:p>
          <a:p>
            <a:pPr marL="355600" marR="5080" indent="-342900">
              <a:lnSpc>
                <a:spcPts val="2230"/>
              </a:lnSpc>
              <a:spcBef>
                <a:spcPts val="1395"/>
              </a:spcBef>
              <a:buClr>
                <a:srgbClr val="00000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Getting more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more less involved publics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onto Facebook etc.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just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devaluates 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their quality,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it is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about high-involvement</a:t>
            </a:r>
            <a:r>
              <a:rPr sz="2000" spc="-10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publics.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195"/>
              </a:spcBef>
              <a:buClr>
                <a:srgbClr val="00000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Too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much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traffic is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not useful because it brings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in too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much</a:t>
            </a:r>
            <a:r>
              <a:rPr sz="2000" spc="-18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stray.</a:t>
            </a:r>
            <a:endParaRPr sz="20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260604"/>
            <a:ext cx="9124315" cy="832485"/>
          </a:xfrm>
          <a:custGeom>
            <a:avLst/>
            <a:gdLst/>
            <a:ahLst/>
            <a:cxnLst/>
            <a:rect l="l" t="t" r="r" b="b"/>
            <a:pathLst>
              <a:path w="9124315" h="832485">
                <a:moveTo>
                  <a:pt x="0" y="832104"/>
                </a:moveTo>
                <a:lnTo>
                  <a:pt x="9124188" y="832104"/>
                </a:lnTo>
                <a:lnTo>
                  <a:pt x="9124188" y="0"/>
                </a:lnTo>
                <a:lnTo>
                  <a:pt x="0" y="0"/>
                </a:lnTo>
                <a:lnTo>
                  <a:pt x="0" y="832104"/>
                </a:lnTo>
                <a:close/>
              </a:path>
            </a:pathLst>
          </a:custGeom>
          <a:solidFill>
            <a:srgbClr val="252525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73736"/>
            <a:ext cx="2613660" cy="9022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077211" y="173736"/>
            <a:ext cx="765048" cy="90220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305811" y="173736"/>
            <a:ext cx="5926836" cy="90220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4965" y="280492"/>
            <a:ext cx="832703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" dirty="0"/>
              <a:t>Social Media Communication </a:t>
            </a:r>
            <a:r>
              <a:rPr sz="3200" spc="-15" dirty="0"/>
              <a:t>Strategy</a:t>
            </a:r>
            <a:r>
              <a:rPr sz="3200" spc="10" dirty="0"/>
              <a:t> </a:t>
            </a:r>
            <a:r>
              <a:rPr sz="3200" spc="-5" dirty="0"/>
              <a:t>(POST)</a:t>
            </a:r>
            <a:endParaRPr sz="3200" dirty="0"/>
          </a:p>
        </p:txBody>
      </p:sp>
      <p:sp>
        <p:nvSpPr>
          <p:cNvPr id="8" name="object 8"/>
          <p:cNvSpPr/>
          <p:nvPr/>
        </p:nvSpPr>
        <p:spPr>
          <a:xfrm>
            <a:off x="1475232" y="1360932"/>
            <a:ext cx="5998464" cy="49392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0" y="1353311"/>
            <a:ext cx="9144000" cy="4863465"/>
          </a:xfrm>
          <a:custGeom>
            <a:avLst/>
            <a:gdLst/>
            <a:ahLst/>
            <a:cxnLst/>
            <a:rect l="l" t="t" r="r" b="b"/>
            <a:pathLst>
              <a:path w="9144000" h="4863465">
                <a:moveTo>
                  <a:pt x="0" y="0"/>
                </a:moveTo>
                <a:lnTo>
                  <a:pt x="0" y="4863084"/>
                </a:lnTo>
                <a:lnTo>
                  <a:pt x="9143999" y="4863084"/>
                </a:lnTo>
                <a:lnTo>
                  <a:pt x="914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5215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7462" y="1378965"/>
            <a:ext cx="8930640" cy="4751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253365" indent="-286385">
              <a:lnSpc>
                <a:spcPct val="100000"/>
              </a:lnSpc>
              <a:spcBef>
                <a:spcPts val="105"/>
              </a:spcBef>
              <a:buClr>
                <a:srgbClr val="FFFFFF"/>
              </a:buClr>
              <a:buSzPct val="90000"/>
              <a:buFont typeface="Wingdings"/>
              <a:buChar char=""/>
              <a:tabLst>
                <a:tab pos="362585" algn="l"/>
                <a:tab pos="363220" algn="l"/>
              </a:tabLst>
            </a:pPr>
            <a:r>
              <a:rPr dirty="0"/>
              <a:t>	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People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–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how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they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behave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 social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media, platforms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your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audience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2000" spc="-45" dirty="0">
                <a:solidFill>
                  <a:srgbClr val="FFFFFF"/>
                </a:solidFill>
                <a:latin typeface="Cambria"/>
                <a:cs typeface="Cambria"/>
              </a:rPr>
              <a:t>now, 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where are they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likely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to be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going in the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next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foreseeable future,</a:t>
            </a:r>
            <a:r>
              <a:rPr sz="2000" spc="-1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etc…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har char=""/>
            </a:pPr>
            <a:endParaRPr sz="3100" dirty="0">
              <a:latin typeface="Times New Roman"/>
              <a:cs typeface="Times New Roman"/>
            </a:endParaRPr>
          </a:p>
          <a:p>
            <a:pPr marL="299085" marR="55244" indent="-286385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299085" algn="l"/>
                <a:tab pos="299720" algn="l"/>
              </a:tabLst>
            </a:pP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Objectives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–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what are your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goals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for customer engagement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having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in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mind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the 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different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customer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life-cycle,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from acquisition to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retention.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“Decide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your  objectives before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you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decide on a </a:t>
            </a:r>
            <a:r>
              <a:rPr sz="2000" spc="-20" dirty="0">
                <a:solidFill>
                  <a:srgbClr val="FFFFFF"/>
                </a:solidFill>
                <a:latin typeface="Cambria"/>
                <a:cs typeface="Cambria"/>
              </a:rPr>
              <a:t>technology.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Then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figure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out how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you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will  measure </a:t>
            </a:r>
            <a:r>
              <a:rPr sz="2000" spc="5" dirty="0">
                <a:solidFill>
                  <a:srgbClr val="FFFFFF"/>
                </a:solidFill>
                <a:latin typeface="Cambria"/>
                <a:cs typeface="Cambria"/>
              </a:rPr>
              <a:t>it.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(Josh Bernoff,</a:t>
            </a:r>
            <a:r>
              <a:rPr sz="2000" spc="-1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Forrester)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3100" dirty="0">
              <a:latin typeface="Times New Roman"/>
              <a:cs typeface="Times New Roman"/>
            </a:endParaRPr>
          </a:p>
          <a:p>
            <a:pPr marL="355600" marR="405130" indent="-342900">
              <a:lnSpc>
                <a:spcPct val="100000"/>
              </a:lnSpc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Strategy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–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Where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does it sit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with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overall </a:t>
            </a:r>
            <a:r>
              <a:rPr sz="2000" spc="-25" dirty="0">
                <a:solidFill>
                  <a:srgbClr val="FFFFFF"/>
                </a:solidFill>
                <a:latin typeface="Cambria"/>
                <a:cs typeface="Cambria"/>
              </a:rPr>
              <a:t>strategy,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how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can it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help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you</a:t>
            </a:r>
            <a:r>
              <a:rPr sz="2000" spc="-19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to 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leverage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other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channels?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How social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can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be used to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improve your 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competitive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advantage,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increase visibility</a:t>
            </a:r>
            <a:r>
              <a:rPr sz="2000" spc="-10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etc.</a:t>
            </a:r>
            <a:endParaRPr sz="20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har char=""/>
            </a:pPr>
            <a:endParaRPr sz="31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000" b="1" spc="-20" dirty="0">
                <a:solidFill>
                  <a:srgbClr val="FFFFFF"/>
                </a:solidFill>
                <a:latin typeface="Cambria"/>
                <a:cs typeface="Cambria"/>
              </a:rPr>
              <a:t>Technology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–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what are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best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social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media platforms based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your</a:t>
            </a:r>
            <a:r>
              <a:rPr sz="2000" spc="-1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audience</a:t>
            </a:r>
            <a:endParaRPr sz="2000" dirty="0">
              <a:latin typeface="Cambria"/>
              <a:cs typeface="Cambria"/>
            </a:endParaRPr>
          </a:p>
          <a:p>
            <a:pPr marL="354965">
              <a:lnSpc>
                <a:spcPct val="100000"/>
              </a:lnSpc>
            </a:pP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</a:t>
            </a:r>
            <a:r>
              <a:rPr sz="2000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goals?</a:t>
            </a:r>
            <a:endParaRPr sz="20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15567"/>
            <a:ext cx="8593836" cy="494842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716" y="1374647"/>
            <a:ext cx="8580120" cy="350520"/>
          </a:xfrm>
          <a:custGeom>
            <a:avLst/>
            <a:gdLst/>
            <a:ahLst/>
            <a:cxnLst/>
            <a:rect l="l" t="t" r="r" b="b"/>
            <a:pathLst>
              <a:path w="8580120" h="350519">
                <a:moveTo>
                  <a:pt x="0" y="350520"/>
                </a:moveTo>
                <a:lnTo>
                  <a:pt x="8580120" y="350520"/>
                </a:lnTo>
                <a:lnTo>
                  <a:pt x="8580120" y="0"/>
                </a:lnTo>
                <a:lnTo>
                  <a:pt x="0" y="0"/>
                </a:lnTo>
                <a:lnTo>
                  <a:pt x="0" y="35052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3716" y="1374647"/>
            <a:ext cx="8580120" cy="350520"/>
          </a:xfrm>
          <a:custGeom>
            <a:avLst/>
            <a:gdLst/>
            <a:ahLst/>
            <a:cxnLst/>
            <a:rect l="l" t="t" r="r" b="b"/>
            <a:pathLst>
              <a:path w="8580120" h="350519">
                <a:moveTo>
                  <a:pt x="0" y="350520"/>
                </a:moveTo>
                <a:lnTo>
                  <a:pt x="8580120" y="350520"/>
                </a:lnTo>
                <a:lnTo>
                  <a:pt x="8580120" y="0"/>
                </a:lnTo>
                <a:lnTo>
                  <a:pt x="0" y="0"/>
                </a:lnTo>
                <a:lnTo>
                  <a:pt x="0" y="35052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92151" y="1294841"/>
            <a:ext cx="8065134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Understand consumer’s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motivations for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using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social</a:t>
            </a:r>
            <a:r>
              <a:rPr sz="2400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networks</a:t>
            </a:r>
            <a:endParaRPr sz="2400" dirty="0">
              <a:latin typeface="Cambria"/>
              <a:cs typeface="Cambri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2068067"/>
            <a:ext cx="4140835" cy="424180"/>
          </a:xfrm>
          <a:custGeom>
            <a:avLst/>
            <a:gdLst/>
            <a:ahLst/>
            <a:cxnLst/>
            <a:rect l="l" t="t" r="r" b="b"/>
            <a:pathLst>
              <a:path w="4140835" h="424180">
                <a:moveTo>
                  <a:pt x="0" y="423672"/>
                </a:moveTo>
                <a:lnTo>
                  <a:pt x="4140708" y="423672"/>
                </a:lnTo>
                <a:lnTo>
                  <a:pt x="414070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0" y="2072639"/>
            <a:ext cx="4136390" cy="414655"/>
          </a:xfrm>
          <a:prstGeom prst="rect">
            <a:avLst/>
          </a:prstGeom>
          <a:solidFill>
            <a:srgbClr val="000000">
              <a:alpha val="79998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167640">
              <a:lnSpc>
                <a:spcPts val="2855"/>
              </a:lnSpc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Express yourself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as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brand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3450335"/>
            <a:ext cx="4274820" cy="350520"/>
          </a:xfrm>
          <a:custGeom>
            <a:avLst/>
            <a:gdLst/>
            <a:ahLst/>
            <a:cxnLst/>
            <a:rect l="l" t="t" r="r" b="b"/>
            <a:pathLst>
              <a:path w="4274820" h="350520">
                <a:moveTo>
                  <a:pt x="0" y="350519"/>
                </a:moveTo>
                <a:lnTo>
                  <a:pt x="4274820" y="350519"/>
                </a:lnTo>
                <a:lnTo>
                  <a:pt x="4274820" y="0"/>
                </a:lnTo>
                <a:lnTo>
                  <a:pt x="0" y="0"/>
                </a:lnTo>
                <a:lnTo>
                  <a:pt x="0" y="350519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3450335"/>
            <a:ext cx="4274820" cy="350520"/>
          </a:xfrm>
          <a:custGeom>
            <a:avLst/>
            <a:gdLst/>
            <a:ahLst/>
            <a:cxnLst/>
            <a:rect l="l" t="t" r="r" b="b"/>
            <a:pathLst>
              <a:path w="4274820" h="350520">
                <a:moveTo>
                  <a:pt x="0" y="350519"/>
                </a:moveTo>
                <a:lnTo>
                  <a:pt x="4274820" y="350519"/>
                </a:lnTo>
                <a:lnTo>
                  <a:pt x="4274820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3195" y="3371215"/>
            <a:ext cx="29343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Empower</a:t>
            </a:r>
            <a:r>
              <a:rPr sz="2400" spc="-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participants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4032503"/>
            <a:ext cx="8415655" cy="425450"/>
          </a:xfrm>
          <a:custGeom>
            <a:avLst/>
            <a:gdLst/>
            <a:ahLst/>
            <a:cxnLst/>
            <a:rect l="l" t="t" r="r" b="b"/>
            <a:pathLst>
              <a:path w="8415655" h="425450">
                <a:moveTo>
                  <a:pt x="0" y="425196"/>
                </a:moveTo>
                <a:lnTo>
                  <a:pt x="8415528" y="425196"/>
                </a:lnTo>
                <a:lnTo>
                  <a:pt x="841552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0" y="4037076"/>
            <a:ext cx="8411210" cy="416559"/>
          </a:xfrm>
          <a:prstGeom prst="rect">
            <a:avLst/>
          </a:prstGeom>
          <a:solidFill>
            <a:srgbClr val="000000">
              <a:alpha val="79998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135890">
              <a:lnSpc>
                <a:spcPts val="2865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Identify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online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brand</a:t>
            </a:r>
            <a:r>
              <a:rPr sz="2400" spc="-6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advocates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2741676"/>
            <a:ext cx="5356860" cy="424180"/>
          </a:xfrm>
          <a:custGeom>
            <a:avLst/>
            <a:gdLst/>
            <a:ahLst/>
            <a:cxnLst/>
            <a:rect l="l" t="t" r="r" b="b"/>
            <a:pathLst>
              <a:path w="5356860" h="424180">
                <a:moveTo>
                  <a:pt x="0" y="423672"/>
                </a:moveTo>
                <a:lnTo>
                  <a:pt x="5356860" y="423672"/>
                </a:lnTo>
                <a:lnTo>
                  <a:pt x="5356860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0" y="2746248"/>
            <a:ext cx="5352415" cy="414655"/>
          </a:xfrm>
          <a:prstGeom prst="rect">
            <a:avLst/>
          </a:prstGeom>
          <a:solidFill>
            <a:srgbClr val="000000">
              <a:alpha val="79998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90805">
              <a:lnSpc>
                <a:spcPts val="2855"/>
              </a:lnSpc>
            </a:pP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Create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maintain good</a:t>
            </a:r>
            <a:r>
              <a:rPr sz="2400" spc="-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conversation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403859"/>
            <a:ext cx="9144000" cy="711835"/>
          </a:xfrm>
          <a:custGeom>
            <a:avLst/>
            <a:gdLst/>
            <a:ahLst/>
            <a:cxnLst/>
            <a:rect l="l" t="t" r="r" b="b"/>
            <a:pathLst>
              <a:path w="9144000" h="711835">
                <a:moveTo>
                  <a:pt x="0" y="711708"/>
                </a:moveTo>
                <a:lnTo>
                  <a:pt x="9144000" y="711708"/>
                </a:lnTo>
                <a:lnTo>
                  <a:pt x="9144000" y="0"/>
                </a:lnTo>
                <a:lnTo>
                  <a:pt x="0" y="0"/>
                </a:lnTo>
                <a:lnTo>
                  <a:pt x="0" y="711708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478661" y="461009"/>
            <a:ext cx="659853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Power-up your </a:t>
            </a:r>
            <a:r>
              <a:rPr spc="-10" dirty="0"/>
              <a:t>Social</a:t>
            </a:r>
            <a:r>
              <a:rPr dirty="0"/>
              <a:t> </a:t>
            </a:r>
            <a:r>
              <a:rPr spc="-15" dirty="0"/>
              <a:t>Networks</a:t>
            </a:r>
          </a:p>
        </p:txBody>
      </p:sp>
      <p:sp>
        <p:nvSpPr>
          <p:cNvPr id="18" name="object 18"/>
          <p:cNvSpPr/>
          <p:nvPr/>
        </p:nvSpPr>
        <p:spPr>
          <a:xfrm>
            <a:off x="0" y="4666488"/>
            <a:ext cx="8415655" cy="1089660"/>
          </a:xfrm>
          <a:custGeom>
            <a:avLst/>
            <a:gdLst/>
            <a:ahLst/>
            <a:cxnLst/>
            <a:rect l="l" t="t" r="r" b="b"/>
            <a:pathLst>
              <a:path w="8415655" h="1089660">
                <a:moveTo>
                  <a:pt x="0" y="1089660"/>
                </a:moveTo>
                <a:lnTo>
                  <a:pt x="8415528" y="1089660"/>
                </a:lnTo>
                <a:lnTo>
                  <a:pt x="8415528" y="0"/>
                </a:lnTo>
                <a:lnTo>
                  <a:pt x="0" y="0"/>
                </a:lnTo>
                <a:lnTo>
                  <a:pt x="0" y="108966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0" y="4666488"/>
            <a:ext cx="8415655" cy="1089660"/>
          </a:xfrm>
          <a:custGeom>
            <a:avLst/>
            <a:gdLst/>
            <a:ahLst/>
            <a:cxnLst/>
            <a:rect l="l" t="t" r="r" b="b"/>
            <a:pathLst>
              <a:path w="8415655" h="1089660">
                <a:moveTo>
                  <a:pt x="0" y="1089660"/>
                </a:moveTo>
                <a:lnTo>
                  <a:pt x="8415528" y="1089660"/>
                </a:lnTo>
                <a:lnTo>
                  <a:pt x="8415528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65506" y="4655642"/>
            <a:ext cx="7663180" cy="721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ts val="2735"/>
              </a:lnSpc>
              <a:spcBef>
                <a:spcPts val="100"/>
              </a:spcBef>
            </a:pP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Behave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like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 social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networker: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being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creative,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honest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and</a:t>
            </a:r>
            <a:endParaRPr sz="2400">
              <a:latin typeface="Cambria"/>
              <a:cs typeface="Cambria"/>
            </a:endParaRPr>
          </a:p>
          <a:p>
            <a:pPr>
              <a:lnSpc>
                <a:spcPts val="2735"/>
              </a:lnSpc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courteous, use 1-2-1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approach,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self-aware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conscious</a:t>
            </a:r>
            <a:r>
              <a:rPr sz="2400" spc="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65506" y="5314594"/>
            <a:ext cx="38074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others,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get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updated</a:t>
            </a:r>
            <a:r>
              <a:rPr sz="2400" spc="-3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35" dirty="0">
                <a:solidFill>
                  <a:srgbClr val="FFFFFF"/>
                </a:solidFill>
                <a:latin typeface="Cambria"/>
                <a:cs typeface="Cambria"/>
              </a:rPr>
              <a:t>regularly.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03847" y="5462727"/>
            <a:ext cx="134366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solidFill>
                  <a:srgbClr val="FFFFFF"/>
                </a:solidFill>
                <a:latin typeface="Cambria"/>
                <a:cs typeface="Cambria"/>
              </a:rPr>
              <a:t>(Microsoft,</a:t>
            </a:r>
            <a:r>
              <a:rPr sz="1400" spc="-6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dirty="0">
                <a:solidFill>
                  <a:srgbClr val="FFFFFF"/>
                </a:solidFill>
                <a:latin typeface="Cambria"/>
                <a:cs typeface="Cambria"/>
              </a:rPr>
              <a:t>2007)</a:t>
            </a:r>
            <a:endParaRPr sz="1400">
              <a:latin typeface="Cambria"/>
              <a:cs typeface="Cambria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0" y="5964935"/>
            <a:ext cx="8455660" cy="425450"/>
          </a:xfrm>
          <a:custGeom>
            <a:avLst/>
            <a:gdLst/>
            <a:ahLst/>
            <a:cxnLst/>
            <a:rect l="l" t="t" r="r" b="b"/>
            <a:pathLst>
              <a:path w="8455660" h="425450">
                <a:moveTo>
                  <a:pt x="0" y="425195"/>
                </a:moveTo>
                <a:lnTo>
                  <a:pt x="8455152" y="425195"/>
                </a:lnTo>
                <a:lnTo>
                  <a:pt x="8455152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0" y="5969508"/>
            <a:ext cx="8450580" cy="416559"/>
          </a:xfrm>
          <a:prstGeom prst="rect">
            <a:avLst/>
          </a:prstGeom>
          <a:solidFill>
            <a:srgbClr val="000000">
              <a:alpha val="79998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165100">
              <a:lnSpc>
                <a:spcPts val="2865"/>
              </a:lnSpc>
            </a:pP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Creative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material,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seeding and </a:t>
            </a:r>
            <a:r>
              <a:rPr sz="2400" spc="-10" dirty="0">
                <a:solidFill>
                  <a:srgbClr val="FFFFFF"/>
                </a:solidFill>
                <a:latin typeface="Cambria"/>
                <a:cs typeface="Cambria"/>
              </a:rPr>
              <a:t>tracking </a:t>
            </a:r>
            <a:r>
              <a:rPr sz="2400" spc="-40" dirty="0">
                <a:solidFill>
                  <a:srgbClr val="FFFFFF"/>
                </a:solidFill>
                <a:latin typeface="Cambria"/>
                <a:cs typeface="Cambria"/>
              </a:rPr>
              <a:t>(Kirby,</a:t>
            </a:r>
            <a:r>
              <a:rPr sz="2400" spc="-9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2003)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-1523" y="1059180"/>
            <a:ext cx="5945123" cy="646430"/>
          </a:xfrm>
          <a:custGeom>
            <a:avLst/>
            <a:gdLst/>
            <a:ahLst/>
            <a:cxnLst/>
            <a:rect l="l" t="t" r="r" b="b"/>
            <a:pathLst>
              <a:path w="5542915" h="646430">
                <a:moveTo>
                  <a:pt x="0" y="646176"/>
                </a:moveTo>
                <a:lnTo>
                  <a:pt x="5542788" y="646176"/>
                </a:lnTo>
                <a:lnTo>
                  <a:pt x="5542788" y="0"/>
                </a:lnTo>
                <a:lnTo>
                  <a:pt x="0" y="0"/>
                </a:lnTo>
                <a:lnTo>
                  <a:pt x="0" y="64617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7214" y="1080261"/>
            <a:ext cx="49519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How will </a:t>
            </a:r>
            <a:r>
              <a:rPr spc="-25" dirty="0"/>
              <a:t>you</a:t>
            </a:r>
            <a:r>
              <a:rPr spc="-60" dirty="0"/>
              <a:t> </a:t>
            </a:r>
            <a:r>
              <a:rPr dirty="0"/>
              <a:t>start?</a:t>
            </a:r>
          </a:p>
        </p:txBody>
      </p:sp>
      <p:sp>
        <p:nvSpPr>
          <p:cNvPr id="5" name="object 5"/>
          <p:cNvSpPr/>
          <p:nvPr/>
        </p:nvSpPr>
        <p:spPr>
          <a:xfrm>
            <a:off x="0" y="2056892"/>
            <a:ext cx="2199005" cy="684530"/>
          </a:xfrm>
          <a:custGeom>
            <a:avLst/>
            <a:gdLst/>
            <a:ahLst/>
            <a:cxnLst/>
            <a:rect l="l" t="t" r="r" b="b"/>
            <a:pathLst>
              <a:path w="2199005" h="684530">
                <a:moveTo>
                  <a:pt x="2187575" y="0"/>
                </a:moveTo>
                <a:lnTo>
                  <a:pt x="0" y="38151"/>
                </a:lnTo>
                <a:lnTo>
                  <a:pt x="0" y="684524"/>
                </a:lnTo>
                <a:lnTo>
                  <a:pt x="2198878" y="646176"/>
                </a:lnTo>
                <a:lnTo>
                  <a:pt x="21875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3078" y="2235961"/>
            <a:ext cx="1801672" cy="34734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2942844"/>
            <a:ext cx="3698875" cy="462280"/>
          </a:xfrm>
          <a:custGeom>
            <a:avLst/>
            <a:gdLst/>
            <a:ahLst/>
            <a:cxnLst/>
            <a:rect l="l" t="t" r="r" b="b"/>
            <a:pathLst>
              <a:path w="3698875" h="462279">
                <a:moveTo>
                  <a:pt x="0" y="461772"/>
                </a:moveTo>
                <a:lnTo>
                  <a:pt x="3698748" y="461772"/>
                </a:lnTo>
                <a:lnTo>
                  <a:pt x="3698748" y="0"/>
                </a:lnTo>
                <a:lnTo>
                  <a:pt x="0" y="0"/>
                </a:lnTo>
                <a:lnTo>
                  <a:pt x="0" y="4617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8739" y="2968878"/>
            <a:ext cx="33616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consumer </a:t>
            </a:r>
            <a:r>
              <a:rPr sz="2400" spc="-15" dirty="0">
                <a:solidFill>
                  <a:srgbClr val="FFFFFF"/>
                </a:solidFill>
                <a:latin typeface="Cambria"/>
                <a:cs typeface="Cambria"/>
              </a:rPr>
              <a:t>wants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or</a:t>
            </a:r>
            <a:r>
              <a:rPr sz="2400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needs</a:t>
            </a:r>
            <a:endParaRPr sz="2400">
              <a:latin typeface="Cambria"/>
              <a:cs typeface="Cambria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-536" y="3561969"/>
            <a:ext cx="1143000" cy="481330"/>
          </a:xfrm>
          <a:custGeom>
            <a:avLst/>
            <a:gdLst/>
            <a:ahLst/>
            <a:cxnLst/>
            <a:rect l="l" t="t" r="r" b="b"/>
            <a:pathLst>
              <a:path w="1143000" h="481329">
                <a:moveTo>
                  <a:pt x="1134341" y="0"/>
                </a:moveTo>
                <a:lnTo>
                  <a:pt x="0" y="19811"/>
                </a:lnTo>
                <a:lnTo>
                  <a:pt x="8057" y="481329"/>
                </a:lnTo>
                <a:lnTo>
                  <a:pt x="1142405" y="461517"/>
                </a:lnTo>
                <a:lnTo>
                  <a:pt x="11343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1272" y="3776598"/>
            <a:ext cx="111663" cy="14744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45376" y="3695827"/>
            <a:ext cx="717550" cy="280670"/>
          </a:xfrm>
          <a:custGeom>
            <a:avLst/>
            <a:gdLst/>
            <a:ahLst/>
            <a:cxnLst/>
            <a:rect l="l" t="t" r="r" b="b"/>
            <a:pathLst>
              <a:path w="717550" h="280670">
                <a:moveTo>
                  <a:pt x="64604" y="78612"/>
                </a:moveTo>
                <a:lnTo>
                  <a:pt x="23862" y="92261"/>
                </a:lnTo>
                <a:lnTo>
                  <a:pt x="1739" y="132080"/>
                </a:lnTo>
                <a:lnTo>
                  <a:pt x="0" y="154812"/>
                </a:lnTo>
                <a:lnTo>
                  <a:pt x="1306" y="171527"/>
                </a:lnTo>
                <a:lnTo>
                  <a:pt x="17233" y="208406"/>
                </a:lnTo>
                <a:lnTo>
                  <a:pt x="64795" y="225806"/>
                </a:lnTo>
                <a:lnTo>
                  <a:pt x="74710" y="225111"/>
                </a:lnTo>
                <a:lnTo>
                  <a:pt x="83920" y="223393"/>
                </a:lnTo>
                <a:lnTo>
                  <a:pt x="92422" y="220626"/>
                </a:lnTo>
                <a:lnTo>
                  <a:pt x="100215" y="216789"/>
                </a:lnTo>
                <a:lnTo>
                  <a:pt x="104265" y="213995"/>
                </a:lnTo>
                <a:lnTo>
                  <a:pt x="66827" y="213995"/>
                </a:lnTo>
                <a:lnTo>
                  <a:pt x="58257" y="213139"/>
                </a:lnTo>
                <a:lnTo>
                  <a:pt x="30973" y="178196"/>
                </a:lnTo>
                <a:lnTo>
                  <a:pt x="28117" y="149225"/>
                </a:lnTo>
                <a:lnTo>
                  <a:pt x="28426" y="137539"/>
                </a:lnTo>
                <a:lnTo>
                  <a:pt x="42088" y="99603"/>
                </a:lnTo>
                <a:lnTo>
                  <a:pt x="71361" y="90297"/>
                </a:lnTo>
                <a:lnTo>
                  <a:pt x="106125" y="90297"/>
                </a:lnTo>
                <a:lnTo>
                  <a:pt x="103852" y="88364"/>
                </a:lnTo>
                <a:lnTo>
                  <a:pt x="92665" y="82772"/>
                </a:lnTo>
                <a:lnTo>
                  <a:pt x="79582" y="79513"/>
                </a:lnTo>
                <a:lnTo>
                  <a:pt x="64604" y="78612"/>
                </a:lnTo>
                <a:close/>
              </a:path>
              <a:path w="717550" h="280670">
                <a:moveTo>
                  <a:pt x="106125" y="90297"/>
                </a:moveTo>
                <a:lnTo>
                  <a:pt x="71361" y="90297"/>
                </a:lnTo>
                <a:lnTo>
                  <a:pt x="77749" y="92456"/>
                </a:lnTo>
                <a:lnTo>
                  <a:pt x="83388" y="96774"/>
                </a:lnTo>
                <a:lnTo>
                  <a:pt x="100833" y="134048"/>
                </a:lnTo>
                <a:lnTo>
                  <a:pt x="102527" y="161798"/>
                </a:lnTo>
                <a:lnTo>
                  <a:pt x="102019" y="169418"/>
                </a:lnTo>
                <a:lnTo>
                  <a:pt x="88303" y="205612"/>
                </a:lnTo>
                <a:lnTo>
                  <a:pt x="66827" y="213995"/>
                </a:lnTo>
                <a:lnTo>
                  <a:pt x="104265" y="213995"/>
                </a:lnTo>
                <a:lnTo>
                  <a:pt x="126410" y="181979"/>
                </a:lnTo>
                <a:lnTo>
                  <a:pt x="130441" y="149225"/>
                </a:lnTo>
                <a:lnTo>
                  <a:pt x="129132" y="132913"/>
                </a:lnTo>
                <a:lnTo>
                  <a:pt x="125812" y="118649"/>
                </a:lnTo>
                <a:lnTo>
                  <a:pt x="120483" y="106433"/>
                </a:lnTo>
                <a:lnTo>
                  <a:pt x="113144" y="96266"/>
                </a:lnTo>
                <a:lnTo>
                  <a:pt x="106125" y="90297"/>
                </a:lnTo>
                <a:close/>
              </a:path>
              <a:path w="717550" h="280670">
                <a:moveTo>
                  <a:pt x="175056" y="186055"/>
                </a:moveTo>
                <a:lnTo>
                  <a:pt x="160477" y="186309"/>
                </a:lnTo>
                <a:lnTo>
                  <a:pt x="161023" y="217424"/>
                </a:lnTo>
                <a:lnTo>
                  <a:pt x="168490" y="219329"/>
                </a:lnTo>
                <a:lnTo>
                  <a:pt x="176161" y="220725"/>
                </a:lnTo>
                <a:lnTo>
                  <a:pt x="191884" y="223012"/>
                </a:lnTo>
                <a:lnTo>
                  <a:pt x="199974" y="223520"/>
                </a:lnTo>
                <a:lnTo>
                  <a:pt x="208305" y="223266"/>
                </a:lnTo>
                <a:lnTo>
                  <a:pt x="216242" y="223139"/>
                </a:lnTo>
                <a:lnTo>
                  <a:pt x="223545" y="222377"/>
                </a:lnTo>
                <a:lnTo>
                  <a:pt x="236893" y="219075"/>
                </a:lnTo>
                <a:lnTo>
                  <a:pt x="242620" y="216535"/>
                </a:lnTo>
                <a:lnTo>
                  <a:pt x="249386" y="211709"/>
                </a:lnTo>
                <a:lnTo>
                  <a:pt x="199923" y="211709"/>
                </a:lnTo>
                <a:lnTo>
                  <a:pt x="192646" y="209804"/>
                </a:lnTo>
                <a:lnTo>
                  <a:pt x="181978" y="201675"/>
                </a:lnTo>
                <a:lnTo>
                  <a:pt x="177901" y="195199"/>
                </a:lnTo>
                <a:lnTo>
                  <a:pt x="175056" y="186055"/>
                </a:lnTo>
                <a:close/>
              </a:path>
              <a:path w="717550" h="280670">
                <a:moveTo>
                  <a:pt x="223304" y="75818"/>
                </a:moveTo>
                <a:lnTo>
                  <a:pt x="179247" y="84581"/>
                </a:lnTo>
                <a:lnTo>
                  <a:pt x="162242" y="108585"/>
                </a:lnTo>
                <a:lnTo>
                  <a:pt x="162509" y="123317"/>
                </a:lnTo>
                <a:lnTo>
                  <a:pt x="193293" y="153289"/>
                </a:lnTo>
                <a:lnTo>
                  <a:pt x="202387" y="156845"/>
                </a:lnTo>
                <a:lnTo>
                  <a:pt x="212979" y="161162"/>
                </a:lnTo>
                <a:lnTo>
                  <a:pt x="237248" y="192405"/>
                </a:lnTo>
                <a:lnTo>
                  <a:pt x="236512" y="196215"/>
                </a:lnTo>
                <a:lnTo>
                  <a:pt x="234975" y="199136"/>
                </a:lnTo>
                <a:lnTo>
                  <a:pt x="233438" y="202184"/>
                </a:lnTo>
                <a:lnTo>
                  <a:pt x="199923" y="211709"/>
                </a:lnTo>
                <a:lnTo>
                  <a:pt x="249386" y="211709"/>
                </a:lnTo>
                <a:lnTo>
                  <a:pt x="252234" y="209677"/>
                </a:lnTo>
                <a:lnTo>
                  <a:pt x="255917" y="205231"/>
                </a:lnTo>
                <a:lnTo>
                  <a:pt x="258508" y="199771"/>
                </a:lnTo>
                <a:lnTo>
                  <a:pt x="261099" y="194437"/>
                </a:lnTo>
                <a:lnTo>
                  <a:pt x="262318" y="187833"/>
                </a:lnTo>
                <a:lnTo>
                  <a:pt x="262064" y="173228"/>
                </a:lnTo>
                <a:lnTo>
                  <a:pt x="260400" y="167386"/>
                </a:lnTo>
                <a:lnTo>
                  <a:pt x="257187" y="162687"/>
                </a:lnTo>
                <a:lnTo>
                  <a:pt x="253974" y="157861"/>
                </a:lnTo>
                <a:lnTo>
                  <a:pt x="220370" y="138430"/>
                </a:lnTo>
                <a:lnTo>
                  <a:pt x="210273" y="134366"/>
                </a:lnTo>
                <a:lnTo>
                  <a:pt x="203225" y="131064"/>
                </a:lnTo>
                <a:lnTo>
                  <a:pt x="187147" y="102616"/>
                </a:lnTo>
                <a:lnTo>
                  <a:pt x="189420" y="97536"/>
                </a:lnTo>
                <a:lnTo>
                  <a:pt x="198716" y="89916"/>
                </a:lnTo>
                <a:lnTo>
                  <a:pt x="205003" y="87884"/>
                </a:lnTo>
                <a:lnTo>
                  <a:pt x="212940" y="87756"/>
                </a:lnTo>
                <a:lnTo>
                  <a:pt x="258936" y="87756"/>
                </a:lnTo>
                <a:lnTo>
                  <a:pt x="258800" y="80010"/>
                </a:lnTo>
                <a:lnTo>
                  <a:pt x="249542" y="78231"/>
                </a:lnTo>
                <a:lnTo>
                  <a:pt x="241858" y="77089"/>
                </a:lnTo>
                <a:lnTo>
                  <a:pt x="229628" y="76073"/>
                </a:lnTo>
                <a:lnTo>
                  <a:pt x="223304" y="75818"/>
                </a:lnTo>
                <a:close/>
              </a:path>
              <a:path w="717550" h="280670">
                <a:moveTo>
                  <a:pt x="258936" y="87756"/>
                </a:moveTo>
                <a:lnTo>
                  <a:pt x="218401" y="87756"/>
                </a:lnTo>
                <a:lnTo>
                  <a:pt x="223024" y="88265"/>
                </a:lnTo>
                <a:lnTo>
                  <a:pt x="226809" y="89662"/>
                </a:lnTo>
                <a:lnTo>
                  <a:pt x="245046" y="110617"/>
                </a:lnTo>
                <a:lnTo>
                  <a:pt x="259333" y="110362"/>
                </a:lnTo>
                <a:lnTo>
                  <a:pt x="258936" y="87756"/>
                </a:lnTo>
                <a:close/>
              </a:path>
              <a:path w="717550" h="280670">
                <a:moveTo>
                  <a:pt x="329065" y="92075"/>
                </a:moveTo>
                <a:lnTo>
                  <a:pt x="303466" y="92075"/>
                </a:lnTo>
                <a:lnTo>
                  <a:pt x="304901" y="174625"/>
                </a:lnTo>
                <a:lnTo>
                  <a:pt x="320287" y="214961"/>
                </a:lnTo>
                <a:lnTo>
                  <a:pt x="343674" y="220980"/>
                </a:lnTo>
                <a:lnTo>
                  <a:pt x="350418" y="220853"/>
                </a:lnTo>
                <a:lnTo>
                  <a:pt x="356908" y="219202"/>
                </a:lnTo>
                <a:lnTo>
                  <a:pt x="369404" y="212852"/>
                </a:lnTo>
                <a:lnTo>
                  <a:pt x="375983" y="207772"/>
                </a:lnTo>
                <a:lnTo>
                  <a:pt x="380891" y="202819"/>
                </a:lnTo>
                <a:lnTo>
                  <a:pt x="350443" y="202819"/>
                </a:lnTo>
                <a:lnTo>
                  <a:pt x="346862" y="202184"/>
                </a:lnTo>
                <a:lnTo>
                  <a:pt x="330377" y="167386"/>
                </a:lnTo>
                <a:lnTo>
                  <a:pt x="329065" y="92075"/>
                </a:lnTo>
                <a:close/>
              </a:path>
              <a:path w="717550" h="280670">
                <a:moveTo>
                  <a:pt x="376072" y="192912"/>
                </a:moveTo>
                <a:lnTo>
                  <a:pt x="354812" y="202819"/>
                </a:lnTo>
                <a:lnTo>
                  <a:pt x="380891" y="202819"/>
                </a:lnTo>
                <a:lnTo>
                  <a:pt x="382904" y="200787"/>
                </a:lnTo>
                <a:lnTo>
                  <a:pt x="376072" y="192912"/>
                </a:lnTo>
                <a:close/>
              </a:path>
              <a:path w="717550" h="280670">
                <a:moveTo>
                  <a:pt x="328155" y="39750"/>
                </a:moveTo>
                <a:lnTo>
                  <a:pt x="307022" y="40131"/>
                </a:lnTo>
                <a:lnTo>
                  <a:pt x="306082" y="49149"/>
                </a:lnTo>
                <a:lnTo>
                  <a:pt x="305168" y="56134"/>
                </a:lnTo>
                <a:lnTo>
                  <a:pt x="281304" y="84836"/>
                </a:lnTo>
                <a:lnTo>
                  <a:pt x="281432" y="92456"/>
                </a:lnTo>
                <a:lnTo>
                  <a:pt x="303466" y="92075"/>
                </a:lnTo>
                <a:lnTo>
                  <a:pt x="329065" y="92075"/>
                </a:lnTo>
                <a:lnTo>
                  <a:pt x="329057" y="91567"/>
                </a:lnTo>
                <a:lnTo>
                  <a:pt x="377113" y="90678"/>
                </a:lnTo>
                <a:lnTo>
                  <a:pt x="376874" y="76581"/>
                </a:lnTo>
                <a:lnTo>
                  <a:pt x="328790" y="76581"/>
                </a:lnTo>
                <a:lnTo>
                  <a:pt x="328155" y="39750"/>
                </a:lnTo>
                <a:close/>
              </a:path>
              <a:path w="717550" h="280670">
                <a:moveTo>
                  <a:pt x="376859" y="75692"/>
                </a:moveTo>
                <a:lnTo>
                  <a:pt x="328790" y="76581"/>
                </a:lnTo>
                <a:lnTo>
                  <a:pt x="376874" y="76581"/>
                </a:lnTo>
                <a:lnTo>
                  <a:pt x="376859" y="75692"/>
                </a:lnTo>
                <a:close/>
              </a:path>
              <a:path w="717550" h="280670">
                <a:moveTo>
                  <a:pt x="488010" y="2412"/>
                </a:moveTo>
                <a:lnTo>
                  <a:pt x="446773" y="11049"/>
                </a:lnTo>
                <a:lnTo>
                  <a:pt x="418183" y="43731"/>
                </a:lnTo>
                <a:lnTo>
                  <a:pt x="408544" y="89844"/>
                </a:lnTo>
                <a:lnTo>
                  <a:pt x="407158" y="123563"/>
                </a:lnTo>
                <a:lnTo>
                  <a:pt x="407263" y="143637"/>
                </a:lnTo>
                <a:lnTo>
                  <a:pt x="408932" y="181721"/>
                </a:lnTo>
                <a:lnTo>
                  <a:pt x="414982" y="222756"/>
                </a:lnTo>
                <a:lnTo>
                  <a:pt x="431144" y="258345"/>
                </a:lnTo>
                <a:lnTo>
                  <a:pt x="469857" y="279241"/>
                </a:lnTo>
                <a:lnTo>
                  <a:pt x="492861" y="280670"/>
                </a:lnTo>
                <a:lnTo>
                  <a:pt x="492662" y="268731"/>
                </a:lnTo>
                <a:lnTo>
                  <a:pt x="483323" y="268731"/>
                </a:lnTo>
                <a:lnTo>
                  <a:pt x="475716" y="267589"/>
                </a:lnTo>
                <a:lnTo>
                  <a:pt x="469823" y="265303"/>
                </a:lnTo>
                <a:lnTo>
                  <a:pt x="464731" y="263398"/>
                </a:lnTo>
                <a:lnTo>
                  <a:pt x="460311" y="260350"/>
                </a:lnTo>
                <a:lnTo>
                  <a:pt x="441047" y="220122"/>
                </a:lnTo>
                <a:lnTo>
                  <a:pt x="435573" y="172958"/>
                </a:lnTo>
                <a:lnTo>
                  <a:pt x="434334" y="123563"/>
                </a:lnTo>
                <a:lnTo>
                  <a:pt x="434546" y="107521"/>
                </a:lnTo>
                <a:lnTo>
                  <a:pt x="437323" y="69242"/>
                </a:lnTo>
                <a:lnTo>
                  <a:pt x="449783" y="29464"/>
                </a:lnTo>
                <a:lnTo>
                  <a:pt x="488226" y="14605"/>
                </a:lnTo>
                <a:lnTo>
                  <a:pt x="488010" y="2412"/>
                </a:lnTo>
                <a:close/>
              </a:path>
              <a:path w="717550" h="280670">
                <a:moveTo>
                  <a:pt x="492658" y="268478"/>
                </a:moveTo>
                <a:lnTo>
                  <a:pt x="483323" y="268731"/>
                </a:lnTo>
                <a:lnTo>
                  <a:pt x="492662" y="268731"/>
                </a:lnTo>
                <a:lnTo>
                  <a:pt x="492658" y="268478"/>
                </a:lnTo>
                <a:close/>
              </a:path>
              <a:path w="717550" h="280670">
                <a:moveTo>
                  <a:pt x="525526" y="179959"/>
                </a:moveTo>
                <a:lnTo>
                  <a:pt x="510946" y="180212"/>
                </a:lnTo>
                <a:lnTo>
                  <a:pt x="511492" y="211328"/>
                </a:lnTo>
                <a:lnTo>
                  <a:pt x="518960" y="213233"/>
                </a:lnTo>
                <a:lnTo>
                  <a:pt x="526630" y="214630"/>
                </a:lnTo>
                <a:lnTo>
                  <a:pt x="542340" y="216916"/>
                </a:lnTo>
                <a:lnTo>
                  <a:pt x="550443" y="217297"/>
                </a:lnTo>
                <a:lnTo>
                  <a:pt x="566712" y="217043"/>
                </a:lnTo>
                <a:lnTo>
                  <a:pt x="599846" y="205612"/>
                </a:lnTo>
                <a:lnTo>
                  <a:pt x="550392" y="205612"/>
                </a:lnTo>
                <a:lnTo>
                  <a:pt x="543102" y="203708"/>
                </a:lnTo>
                <a:lnTo>
                  <a:pt x="532447" y="195580"/>
                </a:lnTo>
                <a:lnTo>
                  <a:pt x="528370" y="189103"/>
                </a:lnTo>
                <a:lnTo>
                  <a:pt x="525526" y="179959"/>
                </a:lnTo>
                <a:close/>
              </a:path>
              <a:path w="717550" h="280670">
                <a:moveTo>
                  <a:pt x="573760" y="69723"/>
                </a:moveTo>
                <a:lnTo>
                  <a:pt x="529704" y="78486"/>
                </a:lnTo>
                <a:lnTo>
                  <a:pt x="519099" y="89281"/>
                </a:lnTo>
                <a:lnTo>
                  <a:pt x="514794" y="95250"/>
                </a:lnTo>
                <a:lnTo>
                  <a:pt x="512711" y="102362"/>
                </a:lnTo>
                <a:lnTo>
                  <a:pt x="512965" y="117221"/>
                </a:lnTo>
                <a:lnTo>
                  <a:pt x="514629" y="122936"/>
                </a:lnTo>
                <a:lnTo>
                  <a:pt x="521055" y="132587"/>
                </a:lnTo>
                <a:lnTo>
                  <a:pt x="525411" y="136652"/>
                </a:lnTo>
                <a:lnTo>
                  <a:pt x="530936" y="140081"/>
                </a:lnTo>
                <a:lnTo>
                  <a:pt x="536447" y="143637"/>
                </a:lnTo>
                <a:lnTo>
                  <a:pt x="543763" y="147193"/>
                </a:lnTo>
                <a:lnTo>
                  <a:pt x="552856" y="150749"/>
                </a:lnTo>
                <a:lnTo>
                  <a:pt x="563448" y="155067"/>
                </a:lnTo>
                <a:lnTo>
                  <a:pt x="587705" y="186309"/>
                </a:lnTo>
                <a:lnTo>
                  <a:pt x="586981" y="190119"/>
                </a:lnTo>
                <a:lnTo>
                  <a:pt x="585444" y="193040"/>
                </a:lnTo>
                <a:lnTo>
                  <a:pt x="583907" y="196087"/>
                </a:lnTo>
                <a:lnTo>
                  <a:pt x="581812" y="198500"/>
                </a:lnTo>
                <a:lnTo>
                  <a:pt x="576516" y="202056"/>
                </a:lnTo>
                <a:lnTo>
                  <a:pt x="573493" y="203327"/>
                </a:lnTo>
                <a:lnTo>
                  <a:pt x="570077" y="204089"/>
                </a:lnTo>
                <a:lnTo>
                  <a:pt x="566674" y="204978"/>
                </a:lnTo>
                <a:lnTo>
                  <a:pt x="563181" y="205359"/>
                </a:lnTo>
                <a:lnTo>
                  <a:pt x="559612" y="205486"/>
                </a:lnTo>
                <a:lnTo>
                  <a:pt x="550392" y="205612"/>
                </a:lnTo>
                <a:lnTo>
                  <a:pt x="599846" y="205612"/>
                </a:lnTo>
                <a:lnTo>
                  <a:pt x="602691" y="203581"/>
                </a:lnTo>
                <a:lnTo>
                  <a:pt x="606386" y="199136"/>
                </a:lnTo>
                <a:lnTo>
                  <a:pt x="608977" y="193675"/>
                </a:lnTo>
                <a:lnTo>
                  <a:pt x="611555" y="188341"/>
                </a:lnTo>
                <a:lnTo>
                  <a:pt x="612787" y="181737"/>
                </a:lnTo>
                <a:lnTo>
                  <a:pt x="612533" y="167131"/>
                </a:lnTo>
                <a:lnTo>
                  <a:pt x="610870" y="161290"/>
                </a:lnTo>
                <a:lnTo>
                  <a:pt x="578052" y="135407"/>
                </a:lnTo>
                <a:lnTo>
                  <a:pt x="560743" y="128270"/>
                </a:lnTo>
                <a:lnTo>
                  <a:pt x="553694" y="124968"/>
                </a:lnTo>
                <a:lnTo>
                  <a:pt x="545668" y="119887"/>
                </a:lnTo>
                <a:lnTo>
                  <a:pt x="542696" y="117221"/>
                </a:lnTo>
                <a:lnTo>
                  <a:pt x="540753" y="114173"/>
                </a:lnTo>
                <a:lnTo>
                  <a:pt x="538822" y="111252"/>
                </a:lnTo>
                <a:lnTo>
                  <a:pt x="537806" y="107568"/>
                </a:lnTo>
                <a:lnTo>
                  <a:pt x="537616" y="96520"/>
                </a:lnTo>
                <a:lnTo>
                  <a:pt x="539889" y="91440"/>
                </a:lnTo>
                <a:lnTo>
                  <a:pt x="549173" y="83820"/>
                </a:lnTo>
                <a:lnTo>
                  <a:pt x="555472" y="81787"/>
                </a:lnTo>
                <a:lnTo>
                  <a:pt x="568858" y="81534"/>
                </a:lnTo>
                <a:lnTo>
                  <a:pt x="609400" y="81534"/>
                </a:lnTo>
                <a:lnTo>
                  <a:pt x="609269" y="73914"/>
                </a:lnTo>
                <a:lnTo>
                  <a:pt x="600011" y="72136"/>
                </a:lnTo>
                <a:lnTo>
                  <a:pt x="592315" y="70993"/>
                </a:lnTo>
                <a:lnTo>
                  <a:pt x="580097" y="69977"/>
                </a:lnTo>
                <a:lnTo>
                  <a:pt x="573760" y="69723"/>
                </a:lnTo>
                <a:close/>
              </a:path>
              <a:path w="717550" h="280670">
                <a:moveTo>
                  <a:pt x="609400" y="81534"/>
                </a:moveTo>
                <a:lnTo>
                  <a:pt x="568858" y="81534"/>
                </a:lnTo>
                <a:lnTo>
                  <a:pt x="573481" y="82168"/>
                </a:lnTo>
                <a:lnTo>
                  <a:pt x="577278" y="83566"/>
                </a:lnTo>
                <a:lnTo>
                  <a:pt x="595515" y="104521"/>
                </a:lnTo>
                <a:lnTo>
                  <a:pt x="609790" y="104267"/>
                </a:lnTo>
                <a:lnTo>
                  <a:pt x="609400" y="81534"/>
                </a:lnTo>
                <a:close/>
              </a:path>
              <a:path w="717550" h="280670">
                <a:moveTo>
                  <a:pt x="681572" y="11937"/>
                </a:moveTo>
                <a:lnTo>
                  <a:pt x="640829" y="11937"/>
                </a:lnTo>
                <a:lnTo>
                  <a:pt x="648436" y="13081"/>
                </a:lnTo>
                <a:lnTo>
                  <a:pt x="654329" y="15367"/>
                </a:lnTo>
                <a:lnTo>
                  <a:pt x="659434" y="17272"/>
                </a:lnTo>
                <a:lnTo>
                  <a:pt x="663841" y="20320"/>
                </a:lnTo>
                <a:lnTo>
                  <a:pt x="667588" y="24384"/>
                </a:lnTo>
                <a:lnTo>
                  <a:pt x="671842" y="28956"/>
                </a:lnTo>
                <a:lnTo>
                  <a:pt x="684960" y="70673"/>
                </a:lnTo>
                <a:lnTo>
                  <a:pt x="689262" y="122560"/>
                </a:lnTo>
                <a:lnTo>
                  <a:pt x="689824" y="157106"/>
                </a:lnTo>
                <a:lnTo>
                  <a:pt x="689610" y="173148"/>
                </a:lnTo>
                <a:lnTo>
                  <a:pt x="686840" y="211445"/>
                </a:lnTo>
                <a:lnTo>
                  <a:pt x="674382" y="251206"/>
                </a:lnTo>
                <a:lnTo>
                  <a:pt x="669696" y="255650"/>
                </a:lnTo>
                <a:lnTo>
                  <a:pt x="665492" y="259715"/>
                </a:lnTo>
                <a:lnTo>
                  <a:pt x="635939" y="266065"/>
                </a:lnTo>
                <a:lnTo>
                  <a:pt x="636143" y="278256"/>
                </a:lnTo>
                <a:lnTo>
                  <a:pt x="677379" y="269621"/>
                </a:lnTo>
                <a:lnTo>
                  <a:pt x="705969" y="236991"/>
                </a:lnTo>
                <a:lnTo>
                  <a:pt x="715609" y="190825"/>
                </a:lnTo>
                <a:lnTo>
                  <a:pt x="716994" y="157106"/>
                </a:lnTo>
                <a:lnTo>
                  <a:pt x="716889" y="137033"/>
                </a:lnTo>
                <a:lnTo>
                  <a:pt x="715221" y="98948"/>
                </a:lnTo>
                <a:lnTo>
                  <a:pt x="709170" y="57915"/>
                </a:lnTo>
                <a:lnTo>
                  <a:pt x="693009" y="22377"/>
                </a:lnTo>
                <a:lnTo>
                  <a:pt x="687109" y="16176"/>
                </a:lnTo>
                <a:lnTo>
                  <a:pt x="681572" y="11937"/>
                </a:lnTo>
                <a:close/>
              </a:path>
              <a:path w="717550" h="280670">
                <a:moveTo>
                  <a:pt x="631291" y="0"/>
                </a:moveTo>
                <a:lnTo>
                  <a:pt x="631507" y="12192"/>
                </a:lnTo>
                <a:lnTo>
                  <a:pt x="640829" y="11937"/>
                </a:lnTo>
                <a:lnTo>
                  <a:pt x="681572" y="11937"/>
                </a:lnTo>
                <a:lnTo>
                  <a:pt x="643367" y="214"/>
                </a:lnTo>
                <a:lnTo>
                  <a:pt x="63129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4188078"/>
            <a:ext cx="1842770" cy="49377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0" y="4773167"/>
            <a:ext cx="2889885" cy="462280"/>
          </a:xfrm>
          <a:custGeom>
            <a:avLst/>
            <a:gdLst/>
            <a:ahLst/>
            <a:cxnLst/>
            <a:rect l="l" t="t" r="r" b="b"/>
            <a:pathLst>
              <a:path w="2889885" h="462279">
                <a:moveTo>
                  <a:pt x="0" y="461771"/>
                </a:moveTo>
                <a:lnTo>
                  <a:pt x="2889504" y="461771"/>
                </a:lnTo>
                <a:lnTo>
                  <a:pt x="2889504" y="0"/>
                </a:lnTo>
                <a:lnTo>
                  <a:pt x="0" y="0"/>
                </a:lnTo>
                <a:lnTo>
                  <a:pt x="0" y="4617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8739" y="4800092"/>
            <a:ext cx="2418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communication(s)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9024" y="109065"/>
            <a:ext cx="8951777" cy="66728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23591" y="99150"/>
            <a:ext cx="3327209" cy="17847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66259" y="323164"/>
            <a:ext cx="2327275" cy="575798"/>
          </a:xfrm>
          <a:prstGeom prst="rect">
            <a:avLst/>
          </a:prstGeom>
          <a:solidFill>
            <a:srgbClr val="D43D41"/>
          </a:solidFill>
        </p:spPr>
        <p:txBody>
          <a:bodyPr vert="horz" wrap="square" lIns="0" tIns="29209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29"/>
              </a:spcBef>
            </a:pPr>
            <a:r>
              <a:rPr sz="3550" b="1" spc="160" dirty="0">
                <a:latin typeface="Arial"/>
                <a:cs typeface="Arial"/>
              </a:rPr>
              <a:t>CONTENT</a:t>
            </a:r>
            <a:endParaRPr sz="3550" dirty="0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idx="1"/>
          </p:nvPr>
        </p:nvSpPr>
        <p:spPr>
          <a:xfrm>
            <a:off x="1398143" y="1851351"/>
            <a:ext cx="6347714" cy="3046988"/>
          </a:xfrm>
          <a:prstGeom prst="rect">
            <a:avLst/>
          </a:prstGeom>
        </p:spPr>
        <p:txBody>
          <a:bodyPr vert="horz" wrap="square" lIns="0" tIns="170180" rIns="0" bIns="0" rtlCol="0">
            <a:spAutoFit/>
          </a:bodyPr>
          <a:lstStyle/>
          <a:p>
            <a:pPr marL="2341880" indent="0">
              <a:spcBef>
                <a:spcPts val="1340"/>
              </a:spcBef>
              <a:buNone/>
              <a:tabLst>
                <a:tab pos="2694305" algn="l"/>
                <a:tab pos="2694940" algn="l"/>
              </a:tabLst>
            </a:pPr>
            <a:r>
              <a:rPr spc="140" dirty="0"/>
              <a:t>SLOGGING</a:t>
            </a:r>
          </a:p>
          <a:p>
            <a:pPr marL="2341880" indent="0">
              <a:lnSpc>
                <a:spcPct val="100000"/>
              </a:lnSpc>
              <a:spcBef>
                <a:spcPts val="1245"/>
              </a:spcBef>
              <a:buNone/>
              <a:tabLst>
                <a:tab pos="2680970" algn="l"/>
                <a:tab pos="2681605" algn="l"/>
                <a:tab pos="4740275" algn="l"/>
              </a:tabLst>
            </a:pPr>
            <a:r>
              <a:rPr spc="254" dirty="0"/>
              <a:t>PREMIUM</a:t>
            </a:r>
            <a:r>
              <a:rPr spc="200" dirty="0"/>
              <a:t>CONTENT</a:t>
            </a:r>
          </a:p>
          <a:p>
            <a:pPr marL="2341880" indent="0">
              <a:lnSpc>
                <a:spcPct val="100000"/>
              </a:lnSpc>
              <a:spcBef>
                <a:spcPts val="1245"/>
              </a:spcBef>
              <a:buNone/>
              <a:tabLst>
                <a:tab pos="2681605" algn="l"/>
                <a:tab pos="2682240" algn="l"/>
                <a:tab pos="5353685" algn="l"/>
              </a:tabLst>
            </a:pPr>
            <a:r>
              <a:rPr spc="220" dirty="0"/>
              <a:t>MULTIMEDI</a:t>
            </a:r>
            <a:r>
              <a:rPr lang="en-GB" spc="220" dirty="0"/>
              <a:t>A </a:t>
            </a:r>
            <a:r>
              <a:rPr spc="200" dirty="0"/>
              <a:t>CONTENT</a:t>
            </a:r>
          </a:p>
          <a:p>
            <a:pPr marL="2341880" indent="0">
              <a:lnSpc>
                <a:spcPct val="100000"/>
              </a:lnSpc>
              <a:spcBef>
                <a:spcPts val="1250"/>
              </a:spcBef>
              <a:buNone/>
              <a:tabLst>
                <a:tab pos="2680970" algn="l"/>
                <a:tab pos="2681605" algn="l"/>
              </a:tabLst>
            </a:pPr>
            <a:r>
              <a:rPr spc="175" dirty="0"/>
              <a:t>EDITORIAL</a:t>
            </a:r>
            <a:r>
              <a:rPr spc="195" dirty="0"/>
              <a:t> </a:t>
            </a:r>
            <a:r>
              <a:rPr spc="165" dirty="0"/>
              <a:t>CALENDAR</a:t>
            </a:r>
          </a:p>
          <a:p>
            <a:pPr marL="2341880" indent="0">
              <a:lnSpc>
                <a:spcPct val="100000"/>
              </a:lnSpc>
              <a:spcBef>
                <a:spcPts val="1245"/>
              </a:spcBef>
              <a:buNone/>
              <a:tabLst>
                <a:tab pos="2680970" algn="l"/>
                <a:tab pos="2681605" algn="l"/>
              </a:tabLst>
            </a:pPr>
            <a:r>
              <a:rPr spc="200" dirty="0"/>
              <a:t>NEWSJACKING</a:t>
            </a:r>
          </a:p>
          <a:p>
            <a:pPr marL="2341880" indent="0">
              <a:lnSpc>
                <a:spcPct val="100000"/>
              </a:lnSpc>
              <a:spcBef>
                <a:spcPts val="1245"/>
              </a:spcBef>
              <a:buNone/>
              <a:tabLst>
                <a:tab pos="2674620" algn="l"/>
                <a:tab pos="2675255" algn="l"/>
              </a:tabLst>
            </a:pPr>
            <a:r>
              <a:rPr spc="190" dirty="0"/>
              <a:t>SMART</a:t>
            </a:r>
            <a:r>
              <a:rPr spc="270" dirty="0"/>
              <a:t> </a:t>
            </a:r>
            <a:r>
              <a:rPr spc="200" dirty="0"/>
              <a:t>CONTENT</a:t>
            </a:r>
          </a:p>
          <a:p>
            <a:pPr marL="2341880" indent="0">
              <a:lnSpc>
                <a:spcPct val="100000"/>
              </a:lnSpc>
              <a:spcBef>
                <a:spcPts val="1245"/>
              </a:spcBef>
              <a:buNone/>
              <a:tabLst>
                <a:tab pos="2680970" algn="l"/>
                <a:tab pos="2681605" algn="l"/>
              </a:tabLst>
            </a:pPr>
            <a:r>
              <a:rPr spc="229" dirty="0"/>
              <a:t>BRANDED</a:t>
            </a:r>
            <a:r>
              <a:rPr spc="315" dirty="0"/>
              <a:t> </a:t>
            </a:r>
            <a:r>
              <a:rPr spc="200" dirty="0"/>
              <a:t>CONTENT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46385" y="1065884"/>
            <a:ext cx="2851502" cy="280205"/>
          </a:xfrm>
          <a:prstGeom prst="rect">
            <a:avLst/>
          </a:prstGeom>
          <a:solidFill>
            <a:srgbClr val="D43D41"/>
          </a:solidFill>
        </p:spPr>
        <p:txBody>
          <a:bodyPr vert="horz" wrap="square" lIns="0" tIns="1079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5"/>
              </a:spcBef>
            </a:pPr>
            <a:r>
              <a:rPr sz="1750" spc="105" dirty="0">
                <a:solidFill>
                  <a:schemeClr val="accent1"/>
                </a:solidFill>
                <a:latin typeface="Arial"/>
                <a:cs typeface="Arial"/>
              </a:rPr>
              <a:t>You </a:t>
            </a:r>
            <a:r>
              <a:rPr sz="1750" spc="85" dirty="0">
                <a:solidFill>
                  <a:schemeClr val="accent1"/>
                </a:solidFill>
                <a:latin typeface="Arial"/>
                <a:cs typeface="Arial"/>
              </a:rPr>
              <a:t>are </a:t>
            </a:r>
            <a:r>
              <a:rPr sz="1750" spc="150" dirty="0">
                <a:solidFill>
                  <a:schemeClr val="accent1"/>
                </a:solidFill>
                <a:latin typeface="Arial"/>
                <a:cs typeface="Arial"/>
              </a:rPr>
              <a:t>what </a:t>
            </a:r>
            <a:r>
              <a:rPr sz="1750" spc="155" dirty="0">
                <a:solidFill>
                  <a:schemeClr val="accent1"/>
                </a:solidFill>
                <a:latin typeface="Arial"/>
                <a:cs typeface="Arial"/>
              </a:rPr>
              <a:t>you</a:t>
            </a:r>
            <a:r>
              <a:rPr sz="1750" spc="-315" dirty="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sz="1750" spc="120" dirty="0">
                <a:solidFill>
                  <a:schemeClr val="accent1"/>
                </a:solidFill>
                <a:latin typeface="Arial"/>
                <a:cs typeface="Arial"/>
              </a:rPr>
              <a:t>publis</a:t>
            </a:r>
            <a:endParaRPr sz="1750" dirty="0">
              <a:solidFill>
                <a:schemeClr val="accent1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27707" y="1062048"/>
            <a:ext cx="170180" cy="29464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1750" spc="155" dirty="0">
                <a:solidFill>
                  <a:schemeClr val="accent1"/>
                </a:solidFill>
                <a:latin typeface="Arial"/>
                <a:cs typeface="Arial"/>
              </a:rPr>
              <a:t>h</a:t>
            </a:r>
            <a:endParaRPr sz="1750" dirty="0">
              <a:solidFill>
                <a:schemeClr val="accent1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278522" y="5401910"/>
            <a:ext cx="4369435" cy="513715"/>
          </a:xfrm>
          <a:custGeom>
            <a:avLst/>
            <a:gdLst/>
            <a:ahLst/>
            <a:cxnLst/>
            <a:rect l="l" t="t" r="r" b="b"/>
            <a:pathLst>
              <a:path w="4369434" h="513714">
                <a:moveTo>
                  <a:pt x="0" y="0"/>
                </a:moveTo>
                <a:lnTo>
                  <a:pt x="4369112" y="0"/>
                </a:lnTo>
                <a:lnTo>
                  <a:pt x="4369112" y="513552"/>
                </a:lnTo>
                <a:lnTo>
                  <a:pt x="0" y="513552"/>
                </a:lnTo>
                <a:lnTo>
                  <a:pt x="0" y="0"/>
                </a:lnTo>
                <a:close/>
              </a:path>
            </a:pathLst>
          </a:custGeom>
          <a:solidFill>
            <a:srgbClr val="D43D41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21089" y="572626"/>
            <a:ext cx="1419678" cy="1125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47785" y="414660"/>
            <a:ext cx="2977381" cy="43440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schemeClr val="accent1"/>
              </a:solidFill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1944950"/>
            <a:ext cx="9144000" cy="491304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273149" y="0"/>
            <a:ext cx="0" cy="2033905"/>
          </a:xfrm>
          <a:custGeom>
            <a:avLst/>
            <a:gdLst/>
            <a:ahLst/>
            <a:cxnLst/>
            <a:rect l="l" t="t" r="r" b="b"/>
            <a:pathLst>
              <a:path h="2033905">
                <a:moveTo>
                  <a:pt x="0" y="2033812"/>
                </a:moveTo>
                <a:lnTo>
                  <a:pt x="0" y="0"/>
                </a:lnTo>
              </a:path>
            </a:pathLst>
          </a:custGeom>
          <a:ln w="1971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09109" y="1715054"/>
            <a:ext cx="821055" cy="11277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200" spc="-935" dirty="0">
                <a:solidFill>
                  <a:srgbClr val="010101"/>
                </a:solidFill>
                <a:latin typeface="Arial"/>
                <a:cs typeface="Arial"/>
              </a:rPr>
              <a:t>G•</a:t>
            </a:r>
            <a:endParaRPr sz="7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02437" y="2158745"/>
            <a:ext cx="7982584" cy="3867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Social media data can be understood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to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what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is said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shared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on 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social media,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who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is </a:t>
            </a: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saying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sharing it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,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where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they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located, </a:t>
            </a:r>
            <a:r>
              <a:rPr sz="2000" spc="-20" dirty="0">
                <a:solidFill>
                  <a:srgbClr val="FFFFFF"/>
                </a:solidFill>
                <a:latin typeface="Cambria"/>
                <a:cs typeface="Cambria"/>
              </a:rPr>
              <a:t>to 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whom </a:t>
            </a: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they are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linked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, </a:t>
            </a:r>
            <a:r>
              <a:rPr sz="2000" b="1" spc="-20" dirty="0">
                <a:solidFill>
                  <a:srgbClr val="FFFFFF"/>
                </a:solidFill>
                <a:latin typeface="Cambria"/>
                <a:cs typeface="Cambria"/>
              </a:rPr>
              <a:t>how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influential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b="1" spc="-25" dirty="0">
                <a:solidFill>
                  <a:srgbClr val="FFFFFF"/>
                </a:solidFill>
                <a:latin typeface="Cambria"/>
                <a:cs typeface="Cambria"/>
              </a:rPr>
              <a:t>active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they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are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what 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their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previous activity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patterns look</a:t>
            </a:r>
            <a:r>
              <a:rPr sz="2000" b="1" spc="-1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like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.</a:t>
            </a:r>
            <a:endParaRPr sz="20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12700" marR="5715" algn="just">
              <a:lnSpc>
                <a:spcPct val="100000"/>
              </a:lnSpc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Social media data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mining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includes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broad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range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activities undertaken  to </a:t>
            </a:r>
            <a:r>
              <a:rPr sz="2000" b="1" spc="-15" dirty="0">
                <a:solidFill>
                  <a:srgbClr val="FFFFFF"/>
                </a:solidFill>
                <a:latin typeface="Cambria"/>
                <a:cs typeface="Cambria"/>
              </a:rPr>
              <a:t>analyse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,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organise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, </a:t>
            </a:r>
            <a:r>
              <a:rPr sz="2000" b="1" spc="-5" dirty="0">
                <a:solidFill>
                  <a:srgbClr val="FFFFFF"/>
                </a:solidFill>
                <a:latin typeface="Cambria"/>
                <a:cs typeface="Cambria"/>
              </a:rPr>
              <a:t>classify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b="1" spc="-10" dirty="0">
                <a:solidFill>
                  <a:srgbClr val="FFFFFF"/>
                </a:solidFill>
                <a:latin typeface="Cambria"/>
                <a:cs typeface="Cambria"/>
              </a:rPr>
              <a:t>make </a:t>
            </a:r>
            <a:r>
              <a:rPr sz="2000" b="1" dirty="0">
                <a:solidFill>
                  <a:srgbClr val="FFFFFF"/>
                </a:solidFill>
                <a:latin typeface="Cambria"/>
                <a:cs typeface="Cambria"/>
              </a:rPr>
              <a:t>sense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social media data, 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from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counting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likes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content shares,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measuring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reach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of content,  sentiment about </a:t>
            </a:r>
            <a:r>
              <a:rPr sz="2000" spc="5" dirty="0">
                <a:solidFill>
                  <a:srgbClr val="FFFFFF"/>
                </a:solidFill>
                <a:latin typeface="Cambria"/>
                <a:cs typeface="Cambria"/>
              </a:rPr>
              <a:t>it, </a:t>
            </a:r>
            <a:r>
              <a:rPr sz="2000" spc="-25" dirty="0">
                <a:solidFill>
                  <a:srgbClr val="FFFFFF"/>
                </a:solidFill>
                <a:latin typeface="Cambria"/>
                <a:cs typeface="Cambria"/>
              </a:rPr>
              <a:t>key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influencers,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using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techniques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like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social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network  analysis,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issue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network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analysis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and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Natural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Language Processing, 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amongst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many</a:t>
            </a:r>
            <a:r>
              <a:rPr sz="2000" spc="-6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others.</a:t>
            </a:r>
            <a:endParaRPr sz="2000">
              <a:latin typeface="Cambria"/>
              <a:cs typeface="Cambria"/>
            </a:endParaRPr>
          </a:p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2000" spc="-30" dirty="0">
                <a:solidFill>
                  <a:srgbClr val="FFFFFF"/>
                </a:solidFill>
                <a:latin typeface="Cambria"/>
                <a:cs typeface="Cambria"/>
              </a:rPr>
              <a:t>(Kennedy,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Elgesem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&amp;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Miguel,</a:t>
            </a:r>
            <a:r>
              <a:rPr sz="2000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2015).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272795"/>
            <a:ext cx="9144000" cy="1285240"/>
          </a:xfrm>
          <a:custGeom>
            <a:avLst/>
            <a:gdLst/>
            <a:ahLst/>
            <a:cxnLst/>
            <a:rect l="l" t="t" r="r" b="b"/>
            <a:pathLst>
              <a:path w="9144000" h="1285240">
                <a:moveTo>
                  <a:pt x="0" y="1284731"/>
                </a:moveTo>
                <a:lnTo>
                  <a:pt x="9144000" y="1284731"/>
                </a:lnTo>
                <a:lnTo>
                  <a:pt x="9144000" y="0"/>
                </a:lnTo>
                <a:lnTo>
                  <a:pt x="0" y="0"/>
                </a:lnTo>
                <a:lnTo>
                  <a:pt x="0" y="1284731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" y="495300"/>
            <a:ext cx="8534400" cy="10119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7215" y="615518"/>
            <a:ext cx="9066783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Learn </a:t>
            </a:r>
            <a:r>
              <a:rPr spc="-20" dirty="0"/>
              <a:t>to </a:t>
            </a:r>
            <a:r>
              <a:rPr spc="-10" dirty="0"/>
              <a:t>listen </a:t>
            </a:r>
            <a:r>
              <a:rPr spc="-5" dirty="0"/>
              <a:t>(Social media </a:t>
            </a:r>
            <a:r>
              <a:rPr dirty="0"/>
              <a:t>data</a:t>
            </a:r>
            <a:r>
              <a:rPr spc="30" dirty="0"/>
              <a:t> </a:t>
            </a:r>
            <a:r>
              <a:rPr spc="-20" dirty="0"/>
              <a:t>analysis)</a:t>
            </a:r>
          </a:p>
        </p:txBody>
      </p:sp>
      <p:sp>
        <p:nvSpPr>
          <p:cNvPr id="7" name="object 7"/>
          <p:cNvSpPr/>
          <p:nvPr/>
        </p:nvSpPr>
        <p:spPr>
          <a:xfrm>
            <a:off x="5317235" y="5596127"/>
            <a:ext cx="3826763" cy="126187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332231"/>
            <a:ext cx="9144000" cy="893444"/>
          </a:xfrm>
          <a:custGeom>
            <a:avLst/>
            <a:gdLst/>
            <a:ahLst/>
            <a:cxnLst/>
            <a:rect l="l" t="t" r="r" b="b"/>
            <a:pathLst>
              <a:path w="9144000" h="893444">
                <a:moveTo>
                  <a:pt x="0" y="893063"/>
                </a:moveTo>
                <a:lnTo>
                  <a:pt x="9144000" y="893063"/>
                </a:lnTo>
                <a:lnTo>
                  <a:pt x="9144000" y="0"/>
                </a:lnTo>
                <a:lnTo>
                  <a:pt x="0" y="0"/>
                </a:lnTo>
                <a:lnTo>
                  <a:pt x="0" y="893063"/>
                </a:lnTo>
                <a:close/>
              </a:path>
            </a:pathLst>
          </a:custGeom>
          <a:solidFill>
            <a:srgbClr val="00000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02336"/>
            <a:ext cx="2209800" cy="9022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63267" y="402336"/>
            <a:ext cx="4562856" cy="9022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7214" y="510286"/>
            <a:ext cx="639978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" dirty="0"/>
              <a:t>Measuring </a:t>
            </a:r>
            <a:r>
              <a:rPr sz="3200" dirty="0"/>
              <a:t>social </a:t>
            </a:r>
            <a:r>
              <a:rPr sz="3200" spc="-5" dirty="0"/>
              <a:t>media</a:t>
            </a:r>
            <a:r>
              <a:rPr sz="3200" spc="-65" dirty="0"/>
              <a:t> </a:t>
            </a:r>
            <a:r>
              <a:rPr sz="3200" spc="-10" dirty="0"/>
              <a:t>marketing</a:t>
            </a:r>
            <a:endParaRPr sz="3200" dirty="0"/>
          </a:p>
        </p:txBody>
      </p:sp>
      <p:sp>
        <p:nvSpPr>
          <p:cNvPr id="7" name="object 7"/>
          <p:cNvSpPr/>
          <p:nvPr/>
        </p:nvSpPr>
        <p:spPr>
          <a:xfrm>
            <a:off x="5436108" y="4285486"/>
            <a:ext cx="3707891" cy="257251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398779" y="1844166"/>
            <a:ext cx="4932680" cy="4046621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680"/>
              </a:lnSpc>
              <a:spcBef>
                <a:spcPts val="355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It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can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be measured by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combinations 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website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PR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measures showing  volume, quality, sentiment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value  or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interactions:</a:t>
            </a:r>
            <a:r>
              <a:rPr lang="en-GB" sz="2400" dirty="0">
                <a:solidFill>
                  <a:srgbClr val="FFFFFF"/>
                </a:solidFill>
                <a:latin typeface="Cambria"/>
                <a:cs typeface="Cambria"/>
              </a:rPr>
              <a:t> Mix Panel</a:t>
            </a:r>
            <a:endParaRPr sz="2400" dirty="0">
              <a:latin typeface="Cambria"/>
              <a:cs typeface="Cambria"/>
            </a:endParaRPr>
          </a:p>
          <a:p>
            <a:pPr marL="12700" marR="814705">
              <a:lnSpc>
                <a:spcPts val="2680"/>
              </a:lnSpc>
              <a:spcBef>
                <a:spcPts val="139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Business-level KPIs to measure 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contribution from social</a:t>
            </a:r>
            <a:r>
              <a:rPr sz="2400" spc="-1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media;</a:t>
            </a:r>
            <a:endParaRPr sz="2400" dirty="0">
              <a:latin typeface="Cambria"/>
              <a:cs typeface="Cambria"/>
            </a:endParaRPr>
          </a:p>
          <a:p>
            <a:pPr marL="12700" marR="172085">
              <a:lnSpc>
                <a:spcPts val="2690"/>
              </a:lnSpc>
              <a:spcBef>
                <a:spcPts val="1390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Reach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and Influence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KPIs to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review  reach,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share-of-voice and</a:t>
            </a:r>
            <a:r>
              <a:rPr sz="2400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sentiment;</a:t>
            </a:r>
            <a:endParaRPr sz="2400" dirty="0">
              <a:latin typeface="Cambria"/>
              <a:cs typeface="Cambria"/>
            </a:endParaRPr>
          </a:p>
          <a:p>
            <a:pPr marL="12700" marR="400050">
              <a:lnSpc>
                <a:spcPts val="2690"/>
              </a:lnSpc>
              <a:spcBef>
                <a:spcPts val="1375"/>
              </a:spcBef>
            </a:pP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Engagement KPIs to manage </a:t>
            </a:r>
            <a:r>
              <a:rPr sz="2400" dirty="0">
                <a:solidFill>
                  <a:srgbClr val="FFFFFF"/>
                </a:solidFill>
                <a:latin typeface="Cambria"/>
                <a:cs typeface="Cambria"/>
              </a:rPr>
              <a:t>social  </a:t>
            </a:r>
            <a:r>
              <a:rPr sz="2400" spc="-5" dirty="0">
                <a:solidFill>
                  <a:srgbClr val="FFFFFF"/>
                </a:solidFill>
                <a:latin typeface="Cambria"/>
                <a:cs typeface="Cambria"/>
              </a:rPr>
              <a:t>media.</a:t>
            </a:r>
            <a:endParaRPr sz="24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" y="3047999"/>
            <a:ext cx="5638800" cy="380999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26492"/>
            <a:ext cx="9144000" cy="928369"/>
          </a:xfrm>
          <a:custGeom>
            <a:avLst/>
            <a:gdLst/>
            <a:ahLst/>
            <a:cxnLst/>
            <a:rect l="l" t="t" r="r" b="b"/>
            <a:pathLst>
              <a:path w="9144000" h="928369">
                <a:moveTo>
                  <a:pt x="0" y="928115"/>
                </a:moveTo>
                <a:lnTo>
                  <a:pt x="9144000" y="928115"/>
                </a:lnTo>
                <a:lnTo>
                  <a:pt x="9144000" y="0"/>
                </a:lnTo>
                <a:lnTo>
                  <a:pt x="0" y="0"/>
                </a:lnTo>
                <a:lnTo>
                  <a:pt x="0" y="928115"/>
                </a:lnTo>
                <a:close/>
              </a:path>
            </a:pathLst>
          </a:custGeom>
          <a:solidFill>
            <a:srgbClr val="000000">
              <a:alpha val="69802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09218" y="326935"/>
            <a:ext cx="7777582" cy="525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140"/>
              </a:lnSpc>
            </a:pPr>
            <a:r>
              <a:rPr sz="3600" spc="-5" dirty="0">
                <a:solidFill>
                  <a:schemeClr val="accent1"/>
                </a:solidFill>
                <a:latin typeface="Cambria"/>
                <a:cs typeface="Cambria"/>
              </a:rPr>
              <a:t>It’s just </a:t>
            </a:r>
            <a:r>
              <a:rPr sz="3600" dirty="0">
                <a:solidFill>
                  <a:schemeClr val="accent1"/>
                </a:solidFill>
                <a:latin typeface="Cambria"/>
                <a:cs typeface="Cambria"/>
              </a:rPr>
              <a:t>the </a:t>
            </a:r>
            <a:r>
              <a:rPr sz="3600" spc="-10" dirty="0">
                <a:solidFill>
                  <a:schemeClr val="accent1"/>
                </a:solidFill>
                <a:latin typeface="Cambria"/>
                <a:cs typeface="Cambria"/>
              </a:rPr>
              <a:t>beginning </a:t>
            </a:r>
            <a:r>
              <a:rPr sz="3600" dirty="0">
                <a:solidFill>
                  <a:schemeClr val="accent1"/>
                </a:solidFill>
                <a:latin typeface="Cambria"/>
                <a:cs typeface="Cambria"/>
              </a:rPr>
              <a:t>of</a:t>
            </a:r>
            <a:r>
              <a:rPr sz="3600" spc="-90" dirty="0">
                <a:solidFill>
                  <a:schemeClr val="accent1"/>
                </a:solidFill>
                <a:latin typeface="Cambria"/>
                <a:cs typeface="Cambria"/>
              </a:rPr>
              <a:t> </a:t>
            </a:r>
            <a:r>
              <a:rPr sz="3600" spc="-5" dirty="0">
                <a:solidFill>
                  <a:schemeClr val="accent1"/>
                </a:solidFill>
                <a:latin typeface="Cambria"/>
                <a:cs typeface="Cambria"/>
              </a:rPr>
              <a:t>t</a:t>
            </a:r>
            <a:r>
              <a:rPr lang="en-GB" sz="3600" spc="-5" dirty="0">
                <a:solidFill>
                  <a:schemeClr val="accent1"/>
                </a:solidFill>
                <a:latin typeface="Cambria"/>
                <a:cs typeface="Cambria"/>
              </a:rPr>
              <a:t>he Journey</a:t>
            </a:r>
            <a:endParaRPr sz="3600" dirty="0">
              <a:solidFill>
                <a:schemeClr val="accent1"/>
              </a:solidFill>
              <a:latin typeface="Cambria"/>
              <a:cs typeface="Cambri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52400" y="1090330"/>
            <a:ext cx="4038600" cy="176631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343401" y="1067704"/>
            <a:ext cx="4800600" cy="178894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172200" y="3047999"/>
            <a:ext cx="2895600" cy="351853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26591" y="941832"/>
            <a:ext cx="7045452" cy="53812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2000" y="1112519"/>
            <a:ext cx="7923276" cy="44622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57556" y="1112519"/>
            <a:ext cx="4930140" cy="44622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8871" y="316991"/>
            <a:ext cx="8724900" cy="635660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12800" y="1617065"/>
            <a:ext cx="7550150" cy="3744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03935">
              <a:lnSpc>
                <a:spcPct val="120000"/>
              </a:lnSpc>
              <a:spcBef>
                <a:spcPts val="100"/>
              </a:spcBef>
            </a:pP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Crane, </a:t>
            </a:r>
            <a:r>
              <a:rPr sz="2000" spc="-100" dirty="0">
                <a:solidFill>
                  <a:srgbClr val="FFFFFF"/>
                </a:solidFill>
                <a:latin typeface="Cambria"/>
                <a:cs typeface="Cambria"/>
              </a:rPr>
              <a:t>F.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(2009)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Marketing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for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Entrepreneurs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Sage. 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Schindehutte, M.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et al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(2008)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Rethinking Marketing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,</a:t>
            </a:r>
            <a:r>
              <a:rPr sz="2000" spc="-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Pearson.</a:t>
            </a:r>
            <a:endParaRPr sz="20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Nwankwo,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S.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&amp; Gbadamosi,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A. (2011)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Entrepreneurship Marketing,</a:t>
            </a:r>
            <a:endParaRPr sz="20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Routledge.</a:t>
            </a:r>
            <a:endParaRPr sz="2000">
              <a:latin typeface="Cambria"/>
              <a:cs typeface="Cambria"/>
            </a:endParaRPr>
          </a:p>
          <a:p>
            <a:pPr marL="12700" marR="5080">
              <a:lnSpc>
                <a:spcPct val="100000"/>
              </a:lnSpc>
              <a:spcBef>
                <a:spcPts val="480"/>
              </a:spcBef>
            </a:pP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Shane, S.,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Venkataraman,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S. (2000), "The promise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entrepreneurship 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as a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field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spc="-15" dirty="0">
                <a:solidFill>
                  <a:srgbClr val="FFFFFF"/>
                </a:solidFill>
                <a:latin typeface="Cambria"/>
                <a:cs typeface="Cambria"/>
              </a:rPr>
              <a:t>research", </a:t>
            </a:r>
            <a:r>
              <a:rPr sz="2000" i="1" spc="-15" dirty="0">
                <a:solidFill>
                  <a:srgbClr val="FFFFFF"/>
                </a:solidFill>
                <a:latin typeface="Cambria"/>
                <a:cs typeface="Cambria"/>
              </a:rPr>
              <a:t>Academy </a:t>
            </a:r>
            <a:r>
              <a:rPr sz="2000" i="1" dirty="0">
                <a:solidFill>
                  <a:srgbClr val="FFFFFF"/>
                </a:solidFill>
                <a:latin typeface="Cambria"/>
                <a:cs typeface="Cambria"/>
              </a:rPr>
              <a:t>of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Management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Review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, </a:t>
            </a:r>
            <a:r>
              <a:rPr sz="2000" spc="-35" dirty="0">
                <a:solidFill>
                  <a:srgbClr val="FFFFFF"/>
                </a:solidFill>
                <a:latin typeface="Cambria"/>
                <a:cs typeface="Cambria"/>
              </a:rPr>
              <a:t>Vol.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25 No.1,  pp.217-26.</a:t>
            </a:r>
            <a:endParaRPr sz="20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Katz &amp;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Green, 2009,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Entrepreneurial Small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Business; </a:t>
            </a:r>
            <a:r>
              <a:rPr sz="2000" i="1" dirty="0">
                <a:solidFill>
                  <a:srgbClr val="FFFFFF"/>
                </a:solidFill>
                <a:latin typeface="Cambria"/>
                <a:cs typeface="Cambria"/>
              </a:rPr>
              <a:t>p.</a:t>
            </a:r>
            <a:r>
              <a:rPr sz="2000" i="1" spc="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87</a:t>
            </a:r>
            <a:endParaRPr sz="2000">
              <a:latin typeface="Cambria"/>
              <a:cs typeface="Cambria"/>
            </a:endParaRPr>
          </a:p>
          <a:p>
            <a:pPr marL="12700" marR="215265">
              <a:lnSpc>
                <a:spcPct val="100000"/>
              </a:lnSpc>
              <a:spcBef>
                <a:spcPts val="480"/>
              </a:spcBef>
            </a:pP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Berton, </a:t>
            </a:r>
            <a:r>
              <a:rPr sz="2000" i="1" spc="-125" dirty="0">
                <a:solidFill>
                  <a:srgbClr val="FFFFFF"/>
                </a:solidFill>
                <a:latin typeface="Cambria"/>
                <a:cs typeface="Cambria"/>
              </a:rPr>
              <a:t>P.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et </a:t>
            </a:r>
            <a:r>
              <a:rPr sz="2000" i="1" dirty="0">
                <a:solidFill>
                  <a:srgbClr val="FFFFFF"/>
                </a:solidFill>
                <a:latin typeface="Cambria"/>
                <a:cs typeface="Cambria"/>
              </a:rPr>
              <a:t>al, When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customers get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clever: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Managerial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approaches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to  dealing with </a:t>
            </a:r>
            <a:r>
              <a:rPr sz="2000" i="1" spc="-10" dirty="0">
                <a:solidFill>
                  <a:srgbClr val="FFFFFF"/>
                </a:solidFill>
                <a:latin typeface="Cambria"/>
                <a:cs typeface="Cambria"/>
              </a:rPr>
              <a:t>creative </a:t>
            </a:r>
            <a:r>
              <a:rPr sz="2000" i="1" spc="-5" dirty="0">
                <a:solidFill>
                  <a:srgbClr val="FFFFFF"/>
                </a:solidFill>
                <a:latin typeface="Cambria"/>
                <a:cs typeface="Cambria"/>
              </a:rPr>
              <a:t>consumers,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Business</a:t>
            </a:r>
            <a:r>
              <a:rPr sz="2000" spc="-5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FFFFFF"/>
                </a:solidFill>
                <a:latin typeface="Cambria"/>
                <a:cs typeface="Cambria"/>
              </a:rPr>
              <a:t>Horizons</a:t>
            </a:r>
            <a:endParaRPr sz="20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</a:pPr>
            <a:r>
              <a:rPr sz="2000" spc="-20" dirty="0">
                <a:solidFill>
                  <a:srgbClr val="FFFFFF"/>
                </a:solidFill>
                <a:latin typeface="Cambria"/>
                <a:cs typeface="Cambria"/>
              </a:rPr>
              <a:t>Volume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50, Issue 1, January-February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2007, </a:t>
            </a:r>
            <a:r>
              <a:rPr sz="2000" spc="-5" dirty="0">
                <a:solidFill>
                  <a:srgbClr val="FFFFFF"/>
                </a:solidFill>
                <a:latin typeface="Cambria"/>
                <a:cs typeface="Cambria"/>
              </a:rPr>
              <a:t>pp. </a:t>
            </a:r>
            <a:r>
              <a:rPr sz="2000" spc="-10" dirty="0">
                <a:solidFill>
                  <a:srgbClr val="FFFFFF"/>
                </a:solidFill>
                <a:latin typeface="Cambria"/>
                <a:cs typeface="Cambria"/>
              </a:rPr>
              <a:t>39-47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451104"/>
            <a:ext cx="9144000" cy="777240"/>
          </a:xfrm>
          <a:custGeom>
            <a:avLst/>
            <a:gdLst/>
            <a:ahLst/>
            <a:cxnLst/>
            <a:rect l="l" t="t" r="r" b="b"/>
            <a:pathLst>
              <a:path w="9144000" h="777240">
                <a:moveTo>
                  <a:pt x="0" y="777239"/>
                </a:moveTo>
                <a:lnTo>
                  <a:pt x="9144000" y="777239"/>
                </a:lnTo>
                <a:lnTo>
                  <a:pt x="9144000" y="0"/>
                </a:lnTo>
                <a:lnTo>
                  <a:pt x="0" y="0"/>
                </a:lnTo>
                <a:lnTo>
                  <a:pt x="0" y="777239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86588" y="655065"/>
            <a:ext cx="2159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R</a:t>
            </a:r>
            <a:r>
              <a:rPr dirty="0"/>
              <a:t>e</a:t>
            </a:r>
            <a:r>
              <a:rPr spc="-50" dirty="0"/>
              <a:t>f</a:t>
            </a:r>
            <a:r>
              <a:rPr dirty="0"/>
              <a:t>e</a:t>
            </a:r>
            <a:r>
              <a:rPr spc="-55" dirty="0"/>
              <a:t>r</a:t>
            </a:r>
            <a:r>
              <a:rPr dirty="0"/>
              <a:t>en</a:t>
            </a:r>
            <a:r>
              <a:rPr spc="-15" dirty="0"/>
              <a:t>c</a:t>
            </a:r>
            <a:r>
              <a:rPr dirty="0"/>
              <a:t>es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78663" y="1623187"/>
            <a:ext cx="8127365" cy="46355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Tapscott,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Ticoll,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 </a:t>
            </a:r>
            <a:r>
              <a:rPr sz="1400" b="1" spc="-35" dirty="0">
                <a:solidFill>
                  <a:srgbClr val="FFFFFF"/>
                </a:solidFill>
                <a:latin typeface="Cambria"/>
                <a:cs typeface="Cambria"/>
              </a:rPr>
              <a:t>Lowy,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(2000).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Digital Capital Harnessing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1400" b="1" i="1" spc="-15" dirty="0">
                <a:solidFill>
                  <a:srgbClr val="FFFFFF"/>
                </a:solidFill>
                <a:latin typeface="Cambria"/>
                <a:cs typeface="Cambria"/>
              </a:rPr>
              <a:t>Power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of Business </a:t>
            </a:r>
            <a:r>
              <a:rPr sz="1400" b="1" i="1" spc="-15" dirty="0">
                <a:solidFill>
                  <a:srgbClr val="FFFFFF"/>
                </a:solidFill>
                <a:latin typeface="Cambria"/>
                <a:cs typeface="Cambria"/>
              </a:rPr>
              <a:t>Webs</a:t>
            </a:r>
            <a:r>
              <a:rPr sz="1400" b="1" spc="-15" dirty="0">
                <a:solidFill>
                  <a:srgbClr val="FFFFFF"/>
                </a:solidFill>
                <a:latin typeface="Cambria"/>
                <a:cs typeface="Cambria"/>
              </a:rPr>
              <a:t>.</a:t>
            </a:r>
            <a:r>
              <a:rPr sz="1400" b="1" spc="1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London:</a:t>
            </a:r>
            <a:endParaRPr sz="14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Nicholas</a:t>
            </a:r>
            <a:r>
              <a:rPr sz="1400" b="1" spc="-2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25" dirty="0">
                <a:solidFill>
                  <a:srgbClr val="FFFFFF"/>
                </a:solidFill>
                <a:latin typeface="Cambria"/>
                <a:cs typeface="Cambria"/>
              </a:rPr>
              <a:t>Brealey.</a:t>
            </a:r>
            <a:endParaRPr sz="1400">
              <a:latin typeface="Cambria"/>
              <a:cs typeface="Cambria"/>
            </a:endParaRPr>
          </a:p>
          <a:p>
            <a:pPr marL="12700" marR="483870">
              <a:lnSpc>
                <a:spcPct val="100000"/>
              </a:lnSpc>
              <a:spcBef>
                <a:spcPts val="335"/>
              </a:spcBef>
            </a:pPr>
            <a:r>
              <a:rPr sz="1400" b="1" spc="-15" dirty="0">
                <a:solidFill>
                  <a:srgbClr val="FFFFFF"/>
                </a:solidFill>
                <a:latin typeface="Cambria"/>
                <a:cs typeface="Cambria"/>
              </a:rPr>
              <a:t>Fleischner,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M H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(2013).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SEO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Made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Simple: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Strategies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for Dominating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1400" b="1" i="1" spc="-15" dirty="0">
                <a:solidFill>
                  <a:srgbClr val="FFFFFF"/>
                </a:solidFill>
                <a:latin typeface="Cambria"/>
                <a:cs typeface="Cambria"/>
              </a:rPr>
              <a:t>World's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Largest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Search  Engine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3rd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ed.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USA: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Michael</a:t>
            </a:r>
            <a:r>
              <a:rPr sz="1400" b="1" spc="1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15" dirty="0">
                <a:solidFill>
                  <a:srgbClr val="FFFFFF"/>
                </a:solidFill>
                <a:latin typeface="Cambria"/>
                <a:cs typeface="Cambria"/>
              </a:rPr>
              <a:t>Fleischner.</a:t>
            </a:r>
            <a:endParaRPr sz="14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b="1" spc="-30" dirty="0">
                <a:solidFill>
                  <a:srgbClr val="FFFFFF"/>
                </a:solidFill>
                <a:latin typeface="Cambria"/>
                <a:cs typeface="Cambria"/>
              </a:rPr>
              <a:t>Fox,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V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(2012).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Marketing in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Age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of Google.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2nd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ed.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New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Jersey: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John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Wiley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&amp;</a:t>
            </a:r>
            <a:r>
              <a:rPr sz="1400" b="1" spc="2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Sons.</a:t>
            </a:r>
            <a:endParaRPr sz="1400">
              <a:latin typeface="Cambria"/>
              <a:cs typeface="Cambria"/>
            </a:endParaRPr>
          </a:p>
          <a:p>
            <a:pPr marL="12700" marR="36195">
              <a:lnSpc>
                <a:spcPct val="100000"/>
              </a:lnSpc>
              <a:spcBef>
                <a:spcPts val="340"/>
              </a:spcBef>
            </a:pPr>
            <a:r>
              <a:rPr sz="1400" b="1" spc="-45" dirty="0">
                <a:solidFill>
                  <a:srgbClr val="FFFFFF"/>
                </a:solidFill>
                <a:latin typeface="Cambria"/>
                <a:cs typeface="Cambria"/>
              </a:rPr>
              <a:t>Gay,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R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Charlesworth,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A Esen, R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(2007).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Online Marketing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customer-led approach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New </a:t>
            </a:r>
            <a:r>
              <a:rPr sz="1400" b="1" spc="-25" dirty="0">
                <a:solidFill>
                  <a:srgbClr val="FFFFFF"/>
                </a:solidFill>
                <a:latin typeface="Cambria"/>
                <a:cs typeface="Cambria"/>
              </a:rPr>
              <a:t>York: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Oxford  University</a:t>
            </a:r>
            <a:r>
              <a:rPr sz="1400" b="1" spc="-4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Press.</a:t>
            </a:r>
            <a:endParaRPr sz="1400">
              <a:latin typeface="Cambria"/>
              <a:cs typeface="Cambria"/>
            </a:endParaRPr>
          </a:p>
          <a:p>
            <a:pPr marL="12700" marR="381000">
              <a:lnSpc>
                <a:spcPct val="100000"/>
              </a:lnSpc>
              <a:spcBef>
                <a:spcPts val="334"/>
              </a:spcBef>
            </a:pPr>
            <a:r>
              <a:rPr sz="1400" b="1" spc="-15" dirty="0">
                <a:solidFill>
                  <a:srgbClr val="FFFFFF"/>
                </a:solidFill>
                <a:latin typeface="Cambria"/>
                <a:cs typeface="Cambria"/>
              </a:rPr>
              <a:t>Pete.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(2009).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How to appeal to </a:t>
            </a:r>
            <a:r>
              <a:rPr sz="1400" b="1" i="1" spc="-15" dirty="0">
                <a:solidFill>
                  <a:srgbClr val="FFFFFF"/>
                </a:solidFill>
                <a:latin typeface="Cambria"/>
                <a:cs typeface="Cambria"/>
              </a:rPr>
              <a:t>web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users with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a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shorter attention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span than a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goldfish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Available: 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  <a:hlinkClick r:id="rId3"/>
              </a:rPr>
              <a:t>http://www.sitemost.com.au/blog/2009/04/01/how-to-appeal-to-web-users-with-a-shorter-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 attention-span-than-a-goldfish/. Last accessed 08th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Dec</a:t>
            </a:r>
            <a:r>
              <a:rPr sz="1400" b="1" spc="-4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2013.</a:t>
            </a:r>
            <a:endParaRPr sz="1400">
              <a:latin typeface="Cambria"/>
              <a:cs typeface="Cambria"/>
            </a:endParaRPr>
          </a:p>
          <a:p>
            <a:pPr marL="12700" marR="5080">
              <a:lnSpc>
                <a:spcPct val="100000"/>
              </a:lnSpc>
              <a:spcBef>
                <a:spcPts val="335"/>
              </a:spcBef>
            </a:pPr>
            <a:r>
              <a:rPr sz="1400" b="1" spc="5" dirty="0">
                <a:solidFill>
                  <a:srgbClr val="FFFFFF"/>
                </a:solidFill>
                <a:latin typeface="Cambria"/>
                <a:cs typeface="Cambria"/>
              </a:rPr>
              <a:t>Thong,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H. (2012).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100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SEO Tips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- </a:t>
            </a:r>
            <a:r>
              <a:rPr sz="1400" b="1" i="1" spc="-15" dirty="0">
                <a:solidFill>
                  <a:srgbClr val="FFFFFF"/>
                </a:solidFill>
                <a:latin typeface="Cambria"/>
                <a:cs typeface="Cambria"/>
              </a:rPr>
              <a:t>Turn </a:t>
            </a:r>
            <a:r>
              <a:rPr sz="1400" b="1" i="1" spc="-35" dirty="0">
                <a:solidFill>
                  <a:srgbClr val="FFFFFF"/>
                </a:solidFill>
                <a:latin typeface="Cambria"/>
                <a:cs typeface="Cambria"/>
              </a:rPr>
              <a:t>Your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Blog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Into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The </a:t>
            </a:r>
            <a:r>
              <a:rPr sz="1400" b="1" i="1" spc="-35" dirty="0">
                <a:solidFill>
                  <a:srgbClr val="FFFFFF"/>
                </a:solidFill>
                <a:latin typeface="Cambria"/>
                <a:cs typeface="Cambria"/>
              </a:rPr>
              <a:t>Top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of Google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Available: 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https://exploreb2b.com/articles/100-seo-tips-turn-your-blog-into-the-top-of-google. Last accessed  08th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Dec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 2013.</a:t>
            </a:r>
            <a:endParaRPr sz="1400">
              <a:latin typeface="Cambria"/>
              <a:cs typeface="Cambria"/>
            </a:endParaRPr>
          </a:p>
          <a:p>
            <a:pPr marL="12700" marR="5080">
              <a:lnSpc>
                <a:spcPct val="100000"/>
              </a:lnSpc>
              <a:spcBef>
                <a:spcPts val="340"/>
              </a:spcBef>
            </a:pP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Bosomworth, </a:t>
            </a:r>
            <a:r>
              <a:rPr sz="1400" b="1" spc="-25" dirty="0">
                <a:solidFill>
                  <a:srgbClr val="FFFFFF"/>
                </a:solidFill>
                <a:latin typeface="Cambria"/>
                <a:cs typeface="Cambria"/>
              </a:rPr>
              <a:t>D.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(2010).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Creating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an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online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value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proposition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(OVP)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for your site.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Available: 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  <a:hlinkClick r:id="rId4"/>
              </a:rPr>
              <a:t>http://www.smartinsights.com/digital-marketing-strategy/online-value-proposition/online-value-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proposition/.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Last accessed 8th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Dec</a:t>
            </a:r>
            <a:r>
              <a:rPr sz="1400" b="1" spc="-6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2013.</a:t>
            </a:r>
            <a:endParaRPr sz="1400">
              <a:latin typeface="Cambria"/>
              <a:cs typeface="Cambria"/>
            </a:endParaRPr>
          </a:p>
          <a:p>
            <a:pPr marL="12700" marR="158750">
              <a:lnSpc>
                <a:spcPct val="100000"/>
              </a:lnSpc>
              <a:spcBef>
                <a:spcPts val="335"/>
              </a:spcBef>
            </a:pP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Hird,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J 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(2009). </a:t>
            </a:r>
            <a:r>
              <a:rPr sz="1400" b="1" i="1" dirty="0">
                <a:solidFill>
                  <a:srgbClr val="FFFFFF"/>
                </a:solidFill>
                <a:latin typeface="Cambria"/>
                <a:cs typeface="Cambria"/>
              </a:rPr>
              <a:t>20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Free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Buzz Monitoring </a:t>
            </a:r>
            <a:r>
              <a:rPr sz="1400" b="1" i="1" spc="-20" dirty="0">
                <a:solidFill>
                  <a:srgbClr val="FFFFFF"/>
                </a:solidFill>
                <a:latin typeface="Cambria"/>
                <a:cs typeface="Cambria"/>
              </a:rPr>
              <a:t>Tools.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Available: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  <a:hlinkClick r:id="rId5"/>
              </a:rPr>
              <a:t>http://econsultancy.com/uk/blog/3890-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 20-free-buzz-monitoring-tools. Last accessed 08th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Dec</a:t>
            </a:r>
            <a:r>
              <a:rPr sz="1400" b="1" spc="-3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2013.</a:t>
            </a:r>
            <a:endParaRPr sz="1400">
              <a:latin typeface="Cambria"/>
              <a:cs typeface="Cambria"/>
            </a:endParaRPr>
          </a:p>
          <a:p>
            <a:pPr marL="12700" marR="384810">
              <a:lnSpc>
                <a:spcPct val="100000"/>
              </a:lnSpc>
              <a:spcBef>
                <a:spcPts val="335"/>
              </a:spcBef>
            </a:pPr>
            <a:r>
              <a:rPr sz="1400" b="1" spc="-25" dirty="0">
                <a:solidFill>
                  <a:srgbClr val="FFFFFF"/>
                </a:solidFill>
                <a:latin typeface="Cambria"/>
                <a:cs typeface="Cambria"/>
              </a:rPr>
              <a:t>Chaffey, D.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(2012).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Digital </a:t>
            </a:r>
            <a:r>
              <a:rPr sz="1400" b="1" i="1" spc="-10" dirty="0">
                <a:solidFill>
                  <a:srgbClr val="FFFFFF"/>
                </a:solidFill>
                <a:latin typeface="Cambria"/>
                <a:cs typeface="Cambria"/>
              </a:rPr>
              <a:t>marketing best </a:t>
            </a:r>
            <a:r>
              <a:rPr sz="1400" b="1" i="1" spc="-5" dirty="0">
                <a:solidFill>
                  <a:srgbClr val="FFFFFF"/>
                </a:solidFill>
                <a:latin typeface="Cambria"/>
                <a:cs typeface="Cambria"/>
              </a:rPr>
              <a:t>practice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. </a:t>
            </a:r>
            <a:r>
              <a:rPr sz="1400" b="1" spc="-10" dirty="0">
                <a:solidFill>
                  <a:srgbClr val="FFFFFF"/>
                </a:solidFill>
                <a:latin typeface="Cambria"/>
                <a:cs typeface="Cambria"/>
              </a:rPr>
              <a:t>Available: 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  <a:hlinkClick r:id="rId6"/>
              </a:rPr>
              <a:t>http://www.smartinsights.com/digital-marketing-best-practice/.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Last accessed 08th </a:t>
            </a:r>
            <a:r>
              <a:rPr sz="1400" b="1" dirty="0">
                <a:solidFill>
                  <a:srgbClr val="FFFFFF"/>
                </a:solidFill>
                <a:latin typeface="Cambria"/>
                <a:cs typeface="Cambria"/>
              </a:rPr>
              <a:t>Dec</a:t>
            </a:r>
            <a:r>
              <a:rPr sz="1400" b="1" spc="-6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mbria"/>
                <a:cs typeface="Cambria"/>
              </a:rPr>
              <a:t>2013.</a:t>
            </a:r>
            <a:endParaRPr sz="1400">
              <a:latin typeface="Cambria"/>
              <a:cs typeface="Cambri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451104"/>
            <a:ext cx="9144000" cy="777240"/>
          </a:xfrm>
          <a:custGeom>
            <a:avLst/>
            <a:gdLst/>
            <a:ahLst/>
            <a:cxnLst/>
            <a:rect l="l" t="t" r="r" b="b"/>
            <a:pathLst>
              <a:path w="9144000" h="777240">
                <a:moveTo>
                  <a:pt x="0" y="777239"/>
                </a:moveTo>
                <a:lnTo>
                  <a:pt x="9144000" y="777239"/>
                </a:lnTo>
                <a:lnTo>
                  <a:pt x="9144000" y="0"/>
                </a:lnTo>
                <a:lnTo>
                  <a:pt x="0" y="0"/>
                </a:lnTo>
                <a:lnTo>
                  <a:pt x="0" y="777239"/>
                </a:lnTo>
                <a:close/>
              </a:path>
            </a:pathLst>
          </a:custGeom>
          <a:solidFill>
            <a:srgbClr val="1212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86588" y="655065"/>
            <a:ext cx="2159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R</a:t>
            </a:r>
            <a:r>
              <a:rPr dirty="0"/>
              <a:t>e</a:t>
            </a:r>
            <a:r>
              <a:rPr spc="-50" dirty="0"/>
              <a:t>f</a:t>
            </a:r>
            <a:r>
              <a:rPr dirty="0"/>
              <a:t>e</a:t>
            </a:r>
            <a:r>
              <a:rPr spc="-55" dirty="0"/>
              <a:t>r</a:t>
            </a:r>
            <a:r>
              <a:rPr dirty="0"/>
              <a:t>en</a:t>
            </a:r>
            <a:r>
              <a:rPr spc="-15" dirty="0"/>
              <a:t>c</a:t>
            </a:r>
            <a:r>
              <a:rPr dirty="0"/>
              <a:t>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</TotalTime>
  <Words>1993</Words>
  <Application>Microsoft Office PowerPoint</Application>
  <PresentationFormat>On-screen Show (4:3)</PresentationFormat>
  <Paragraphs>255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Arial</vt:lpstr>
      <vt:lpstr>Calibri</vt:lpstr>
      <vt:lpstr>Cambria</vt:lpstr>
      <vt:lpstr>Roboto</vt:lpstr>
      <vt:lpstr>Times New Roman</vt:lpstr>
      <vt:lpstr>Trebuchet MS</vt:lpstr>
      <vt:lpstr>Wingdings</vt:lpstr>
      <vt:lpstr>Wingdings 3</vt:lpstr>
      <vt:lpstr>Facet</vt:lpstr>
      <vt:lpstr>PowerPoint Presentation</vt:lpstr>
      <vt:lpstr>Learning  Objective's...</vt:lpstr>
      <vt:lpstr>Introduction</vt:lpstr>
      <vt:lpstr>What does digital marketing cover?</vt:lpstr>
      <vt:lpstr>Question –</vt:lpstr>
      <vt:lpstr>What will be affecting your workplace environment within the next 2-5 years?</vt:lpstr>
      <vt:lpstr>Question –</vt:lpstr>
      <vt:lpstr>Digital Disruption...</vt:lpstr>
      <vt:lpstr>PowerPoint Presentation</vt:lpstr>
      <vt:lpstr>The Evolution of Web Technologies</vt:lpstr>
      <vt:lpstr>What is Consumer Generated Media?</vt:lpstr>
      <vt:lpstr>A new business paradigm…</vt:lpstr>
      <vt:lpstr>The sharing economy</vt:lpstr>
      <vt:lpstr>Part II - Digital Customers</vt:lpstr>
      <vt:lpstr>PowerPoint Presentation</vt:lpstr>
      <vt:lpstr>PowerPoint Presentation</vt:lpstr>
      <vt:lpstr>Media consumption...</vt:lpstr>
      <vt:lpstr>…where are your customers today?</vt:lpstr>
      <vt:lpstr>online behaviour…</vt:lpstr>
      <vt:lpstr>online behaviour…</vt:lpstr>
      <vt:lpstr>…using analytics</vt:lpstr>
      <vt:lpstr>…using analytics</vt:lpstr>
      <vt:lpstr>Mix Panel: An Online tool to analyze, measure, and improve your customer experience </vt:lpstr>
      <vt:lpstr>online behaviour…</vt:lpstr>
      <vt:lpstr>PowerPoint Presentation</vt:lpstr>
      <vt:lpstr>PowerPoint Presentation</vt:lpstr>
      <vt:lpstr>Key Types of Digital Media Channels</vt:lpstr>
      <vt:lpstr>Inbound Marketing</vt:lpstr>
      <vt:lpstr>PowerPoint Presentation</vt:lpstr>
      <vt:lpstr>Content Marketing…Creation and sharing of online material that stimulates interests in brands products and services </vt:lpstr>
      <vt:lpstr>Blogs…</vt:lpstr>
      <vt:lpstr>People flock around great content</vt:lpstr>
      <vt:lpstr>social network groups</vt:lpstr>
      <vt:lpstr>optimise content…</vt:lpstr>
      <vt:lpstr>Part IV – Social Media Marketing</vt:lpstr>
      <vt:lpstr>PowerPoint Presentation</vt:lpstr>
      <vt:lpstr>PowerPoint Presentation</vt:lpstr>
      <vt:lpstr>Social Media Marketing Radar</vt:lpstr>
      <vt:lpstr>Social Media 7 C’s</vt:lpstr>
      <vt:lpstr>General points about social media:</vt:lpstr>
      <vt:lpstr>Social Media Communication Strategy (POST)</vt:lpstr>
      <vt:lpstr>Power-up your Social Networks</vt:lpstr>
      <vt:lpstr>How will you start?</vt:lpstr>
      <vt:lpstr>CONTENT</vt:lpstr>
      <vt:lpstr>PowerPoint Presentation</vt:lpstr>
      <vt:lpstr>Learn to listen (Social media data analysis)</vt:lpstr>
      <vt:lpstr>Measuring social media marketing</vt:lpstr>
      <vt:lpstr>PowerPoint Presentation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 Mushtaq</dc:creator>
  <cp:lastModifiedBy>Jayne Williams</cp:lastModifiedBy>
  <cp:revision>24</cp:revision>
  <dcterms:created xsi:type="dcterms:W3CDTF">2019-10-17T08:52:47Z</dcterms:created>
  <dcterms:modified xsi:type="dcterms:W3CDTF">2021-02-25T13:55:54Z</dcterms:modified>
</cp:coreProperties>
</file>