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0" r:id="rId4"/>
  </p:sldMasterIdLst>
  <p:sldIdLst>
    <p:sldId id="258" r:id="rId5"/>
    <p:sldId id="257" r:id="rId6"/>
    <p:sldId id="259" r:id="rId7"/>
    <p:sldId id="260" r:id="rId8"/>
  </p:sldIdLst>
  <p:sldSz cx="17068800" cy="96012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ssenox" initials="E" lastIdx="1" clrIdx="0">
    <p:extLst>
      <p:ext uri="{19B8F6BF-5375-455C-9EA6-DF929625EA0E}">
        <p15:presenceInfo xmlns:p15="http://schemas.microsoft.com/office/powerpoint/2012/main" userId="Essenox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A9BB"/>
    <a:srgbClr val="2610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5" d="100"/>
          <a:sy n="45" d="100"/>
        </p:scale>
        <p:origin x="81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commentAuthors" Target="commentAuthors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 Akpan (2309192)" userId="S::2309192@student.uwtsd.ac.uk::7bb0eaf4-a082-4fd6-bc93-ed8652f5265d" providerId="AD" clId="Web-{76170226-37B6-EF7A-019D-16A713A503FC}"/>
    <pc:docChg chg="modSld">
      <pc:chgData name="Rose Akpan (2309192)" userId="S::2309192@student.uwtsd.ac.uk::7bb0eaf4-a082-4fd6-bc93-ed8652f5265d" providerId="AD" clId="Web-{76170226-37B6-EF7A-019D-16A713A503FC}" dt="2025-10-28T08:59:48.730" v="3" actId="20577"/>
      <pc:docMkLst>
        <pc:docMk/>
      </pc:docMkLst>
      <pc:sldChg chg="modSp">
        <pc:chgData name="Rose Akpan (2309192)" userId="S::2309192@student.uwtsd.ac.uk::7bb0eaf4-a082-4fd6-bc93-ed8652f5265d" providerId="AD" clId="Web-{76170226-37B6-EF7A-019D-16A713A503FC}" dt="2025-10-28T08:59:48.730" v="3" actId="20577"/>
        <pc:sldMkLst>
          <pc:docMk/>
          <pc:sldMk cId="3933176916" sldId="258"/>
        </pc:sldMkLst>
        <pc:graphicFrameChg chg="modGraphic">
          <ac:chgData name="Rose Akpan (2309192)" userId="S::2309192@student.uwtsd.ac.uk::7bb0eaf4-a082-4fd6-bc93-ed8652f5265d" providerId="AD" clId="Web-{76170226-37B6-EF7A-019D-16A713A503FC}" dt="2025-10-28T08:59:48.730" v="3" actId="20577"/>
          <ac:graphicFrameMkLst>
            <pc:docMk/>
            <pc:sldMk cId="3933176916" sldId="258"/>
            <ac:graphicFrameMk id="2" creationId="{979EE349-9DD6-4BF1-A2B6-FF2544CFAEFE}"/>
          </ac:graphicFrameMkLst>
        </pc:graphicFrameChg>
      </pc:sldChg>
    </pc:docChg>
  </pc:docChgLst>
  <pc:docChgLst>
    <pc:chgData name="Rose Akpan (2309192)" userId="S::2309192@student.uwtsd.ac.uk::7bb0eaf4-a082-4fd6-bc93-ed8652f5265d" providerId="AD" clId="Web-{5D3567C0-3287-F75E-C585-B33AC2737425}"/>
    <pc:docChg chg="modSld">
      <pc:chgData name="Rose Akpan (2309192)" userId="S::2309192@student.uwtsd.ac.uk::7bb0eaf4-a082-4fd6-bc93-ed8652f5265d" providerId="AD" clId="Web-{5D3567C0-3287-F75E-C585-B33AC2737425}" dt="2025-10-28T09:03:07.719" v="6" actId="20577"/>
      <pc:docMkLst>
        <pc:docMk/>
      </pc:docMkLst>
      <pc:sldChg chg="modSp">
        <pc:chgData name="Rose Akpan (2309192)" userId="S::2309192@student.uwtsd.ac.uk::7bb0eaf4-a082-4fd6-bc93-ed8652f5265d" providerId="AD" clId="Web-{5D3567C0-3287-F75E-C585-B33AC2737425}" dt="2025-10-28T09:03:07.719" v="6" actId="20577"/>
        <pc:sldMkLst>
          <pc:docMk/>
          <pc:sldMk cId="3933176916" sldId="258"/>
        </pc:sldMkLst>
        <pc:graphicFrameChg chg="modGraphic">
          <ac:chgData name="Rose Akpan (2309192)" userId="S::2309192@student.uwtsd.ac.uk::7bb0eaf4-a082-4fd6-bc93-ed8652f5265d" providerId="AD" clId="Web-{5D3567C0-3287-F75E-C585-B33AC2737425}" dt="2025-10-28T09:03:07.719" v="6" actId="20577"/>
          <ac:graphicFrameMkLst>
            <pc:docMk/>
            <pc:sldMk cId="3933176916" sldId="258"/>
            <ac:graphicFrameMk id="2" creationId="{979EE349-9DD6-4BF1-A2B6-FF2544CFAEF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5DEAA7-8523-4E53-86FF-4D45D44AE222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NG"/>
        </a:p>
      </dgm:t>
    </dgm:pt>
    <dgm:pt modelId="{5CA4718C-4D2D-413A-917E-3D041E07B6B7}">
      <dgm:prSet phldrT="[Text]"/>
      <dgm:spPr>
        <a:solidFill>
          <a:schemeClr val="bg1"/>
        </a:solidFill>
      </dgm:spPr>
      <dgm:t>
        <a:bodyPr/>
        <a:lstStyle/>
        <a:p>
          <a:pPr algn="l">
            <a:lnSpc>
              <a:spcPct val="90000"/>
            </a:lnSpc>
          </a:pPr>
          <a:r>
            <a:rPr lang="en-US" sz="3100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STUDENT NAME: ROSE EMEKA AKPAN</a:t>
          </a:r>
        </a:p>
      </dgm:t>
    </dgm:pt>
    <dgm:pt modelId="{44ECB20E-F7E5-48A6-B46B-C73770964A82}" type="parTrans" cxnId="{5FBCB191-0B3C-445E-9988-AD49A8E15F02}">
      <dgm:prSet/>
      <dgm:spPr/>
      <dgm:t>
        <a:bodyPr/>
        <a:lstStyle/>
        <a:p>
          <a:endParaRPr lang="en-NG"/>
        </a:p>
      </dgm:t>
    </dgm:pt>
    <dgm:pt modelId="{92C7DBE9-9FCA-4532-AC1C-C9E4DB478DA3}" type="sibTrans" cxnId="{5FBCB191-0B3C-445E-9988-AD49A8E15F02}">
      <dgm:prSet/>
      <dgm:spPr/>
      <dgm:t>
        <a:bodyPr/>
        <a:lstStyle/>
        <a:p>
          <a:endParaRPr lang="en-NG"/>
        </a:p>
      </dgm:t>
    </dgm:pt>
    <dgm:pt modelId="{EABA3759-FA82-48E7-A0E2-B2F5C7238341}">
      <dgm:prSet phldrT="[Text]"/>
      <dgm:spPr>
        <a:solidFill>
          <a:schemeClr val="bg1"/>
        </a:solidFill>
      </dgm:spPr>
      <dgm:t>
        <a:bodyPr/>
        <a:lstStyle/>
        <a:p>
          <a:pPr algn="l">
            <a:lnSpc>
              <a:spcPct val="90000"/>
            </a:lnSpc>
          </a:pPr>
          <a:r>
            <a:rPr lang="en-US" sz="3100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STUDENT NUMBER: 2309192</a:t>
          </a:r>
          <a:endParaRPr lang="en-NG" sz="3100" dirty="0">
            <a:solidFill>
              <a:srgbClr val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33787313-FCA2-4FA3-B82F-0C627F04D769}" type="parTrans" cxnId="{0C807649-EA6F-4C61-9A8F-39F487899E35}">
      <dgm:prSet/>
      <dgm:spPr/>
      <dgm:t>
        <a:bodyPr/>
        <a:lstStyle/>
        <a:p>
          <a:endParaRPr lang="en-NG"/>
        </a:p>
      </dgm:t>
    </dgm:pt>
    <dgm:pt modelId="{6476F25C-0EBE-4DEB-A569-AC5F91636BC8}" type="sibTrans" cxnId="{0C807649-EA6F-4C61-9A8F-39F487899E35}">
      <dgm:prSet/>
      <dgm:spPr/>
      <dgm:t>
        <a:bodyPr/>
        <a:lstStyle/>
        <a:p>
          <a:endParaRPr lang="en-NG"/>
        </a:p>
      </dgm:t>
    </dgm:pt>
    <dgm:pt modelId="{7B23938A-CD3B-4C12-A105-4329D9BC656E}">
      <dgm:prSet custT="1"/>
      <dgm:spPr>
        <a:solidFill>
          <a:schemeClr val="bg1"/>
        </a:solidFill>
      </dgm:spPr>
      <dgm:t>
        <a:bodyPr/>
        <a:lstStyle/>
        <a:p>
          <a:pPr algn="l">
            <a:lnSpc>
              <a:spcPct val="90000"/>
            </a:lnSpc>
          </a:pPr>
          <a:r>
            <a:rPr lang="en-US" sz="2800" b="1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TITLE OF POSTER - </a:t>
          </a:r>
          <a:r>
            <a:rPr lang="en-NG" sz="3200" b="1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ANOREXIA NERVOSA: </a:t>
          </a:r>
          <a:r>
            <a:rPr lang="en-US" sz="3200" b="1" i="1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FROM MISUNDERSTANDING TO MODERN RECOVERY</a:t>
          </a:r>
        </a:p>
      </dgm:t>
    </dgm:pt>
    <dgm:pt modelId="{7E03ACE8-A1E1-4DCD-A5E4-D2FD45CDC687}" type="parTrans" cxnId="{8E1B67AF-ACF7-442C-A6E9-27C156CA5DCC}">
      <dgm:prSet/>
      <dgm:spPr/>
      <dgm:t>
        <a:bodyPr/>
        <a:lstStyle/>
        <a:p>
          <a:endParaRPr lang="en-NG"/>
        </a:p>
      </dgm:t>
    </dgm:pt>
    <dgm:pt modelId="{EBF71756-9481-42EC-8E79-6445668E2FA8}" type="sibTrans" cxnId="{8E1B67AF-ACF7-442C-A6E9-27C156CA5DCC}">
      <dgm:prSet/>
      <dgm:spPr/>
      <dgm:t>
        <a:bodyPr/>
        <a:lstStyle/>
        <a:p>
          <a:endParaRPr lang="en-NG"/>
        </a:p>
      </dgm:t>
    </dgm:pt>
    <dgm:pt modelId="{13C14258-9899-43E2-9534-D0E79B395DB2}">
      <dgm:prSet custT="1"/>
      <dgm:spPr>
        <a:solidFill>
          <a:schemeClr val="bg1"/>
        </a:solidFill>
      </dgm:spPr>
      <dgm:t>
        <a:bodyPr/>
        <a:lstStyle/>
        <a:p>
          <a:pPr algn="l">
            <a:lnSpc>
              <a:spcPct val="90000"/>
            </a:lnSpc>
          </a:pPr>
          <a:r>
            <a:rPr lang="nb-NO" sz="3000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BMHP 6029_BIRM - Component 1 - Poster Presentation</a:t>
          </a:r>
          <a:endParaRPr lang="en-NG" sz="3000" dirty="0">
            <a:solidFill>
              <a:srgbClr val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9AF7FA4F-0FC7-44DC-9EDA-4BC4054432B1}" type="parTrans" cxnId="{3F11F2DD-9FED-4F25-8DEC-65D323547DF8}">
      <dgm:prSet/>
      <dgm:spPr/>
      <dgm:t>
        <a:bodyPr/>
        <a:lstStyle/>
        <a:p>
          <a:endParaRPr lang="en-NG"/>
        </a:p>
      </dgm:t>
    </dgm:pt>
    <dgm:pt modelId="{AD395831-0912-49C1-BF8F-3FA3BA08A739}" type="sibTrans" cxnId="{3F11F2DD-9FED-4F25-8DEC-65D323547DF8}">
      <dgm:prSet/>
      <dgm:spPr/>
      <dgm:t>
        <a:bodyPr/>
        <a:lstStyle/>
        <a:p>
          <a:endParaRPr lang="en-NG"/>
        </a:p>
      </dgm:t>
    </dgm:pt>
    <dgm:pt modelId="{1E735788-921C-4FC4-B398-1619CFB4D78E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3100" b="1" i="1" dirty="0">
              <a:solidFill>
                <a:srgbClr val="FFFFFF"/>
              </a:solidFill>
              <a:latin typeface="Arial"/>
              <a:ea typeface="+mn-ea"/>
              <a:cs typeface="Arial"/>
            </a:rPr>
            <a:t>Dr Neale Haddon</a:t>
          </a:r>
        </a:p>
      </dgm:t>
    </dgm:pt>
    <dgm:pt modelId="{8CD6BAF8-FAF7-4E41-A2B6-75F14003D91D}" type="parTrans" cxnId="{54CCAA2C-3FA3-4B5B-AEEC-442D3A333523}">
      <dgm:prSet/>
      <dgm:spPr/>
    </dgm:pt>
    <dgm:pt modelId="{36B14117-B146-4074-8472-976767A5C6E7}" type="sibTrans" cxnId="{54CCAA2C-3FA3-4B5B-AEEC-442D3A333523}">
      <dgm:prSet/>
      <dgm:spPr/>
    </dgm:pt>
    <dgm:pt modelId="{AD46C284-0093-49DA-8F70-BB43B7C65456}" type="pres">
      <dgm:prSet presAssocID="{D45DEAA7-8523-4E53-86FF-4D45D44AE222}" presName="linear" presStyleCnt="0">
        <dgm:presLayoutVars>
          <dgm:dir/>
          <dgm:animLvl val="lvl"/>
          <dgm:resizeHandles val="exact"/>
        </dgm:presLayoutVars>
      </dgm:prSet>
      <dgm:spPr/>
    </dgm:pt>
    <dgm:pt modelId="{950B4118-C296-48B9-95DC-2EDE462CDFA6}" type="pres">
      <dgm:prSet presAssocID="{5CA4718C-4D2D-413A-917E-3D041E07B6B7}" presName="parentLin" presStyleCnt="0"/>
      <dgm:spPr/>
    </dgm:pt>
    <dgm:pt modelId="{9E35EE72-20CC-4E46-81A3-A6E9FAAE2221}" type="pres">
      <dgm:prSet presAssocID="{5CA4718C-4D2D-413A-917E-3D041E07B6B7}" presName="parentLeftMargin" presStyleLbl="node1" presStyleIdx="0" presStyleCnt="5"/>
      <dgm:spPr/>
    </dgm:pt>
    <dgm:pt modelId="{1B7612B1-D236-4EED-B1A5-05DE61C6869A}" type="pres">
      <dgm:prSet presAssocID="{5CA4718C-4D2D-413A-917E-3D041E07B6B7}" presName="parentText" presStyleLbl="node1" presStyleIdx="0" presStyleCnt="5" custLinFactNeighborX="9844" custLinFactNeighborY="-17110">
        <dgm:presLayoutVars>
          <dgm:chMax val="0"/>
          <dgm:bulletEnabled val="1"/>
        </dgm:presLayoutVars>
      </dgm:prSet>
      <dgm:spPr/>
    </dgm:pt>
    <dgm:pt modelId="{2F3ECBA4-D1F0-4D42-A583-0C4E4A8C9D5E}" type="pres">
      <dgm:prSet presAssocID="{5CA4718C-4D2D-413A-917E-3D041E07B6B7}" presName="negativeSpace" presStyleCnt="0"/>
      <dgm:spPr/>
    </dgm:pt>
    <dgm:pt modelId="{1815A0F0-77C2-435E-9B0E-5406D3E13D12}" type="pres">
      <dgm:prSet presAssocID="{5CA4718C-4D2D-413A-917E-3D041E07B6B7}" presName="childText" presStyleLbl="conFgAcc1" presStyleIdx="0" presStyleCnt="5">
        <dgm:presLayoutVars>
          <dgm:bulletEnabled val="1"/>
        </dgm:presLayoutVars>
      </dgm:prSet>
      <dgm:spPr/>
    </dgm:pt>
    <dgm:pt modelId="{2602A369-8935-42E0-B7E2-DE08198AF27E}" type="pres">
      <dgm:prSet presAssocID="{92C7DBE9-9FCA-4532-AC1C-C9E4DB478DA3}" presName="spaceBetweenRectangles" presStyleCnt="0"/>
      <dgm:spPr/>
    </dgm:pt>
    <dgm:pt modelId="{DC571B11-0DEB-43E7-B0D4-3D1D96F0FEFD}" type="pres">
      <dgm:prSet presAssocID="{EABA3759-FA82-48E7-A0E2-B2F5C7238341}" presName="parentLin" presStyleCnt="0"/>
      <dgm:spPr/>
    </dgm:pt>
    <dgm:pt modelId="{C2ECFBDC-0153-45CC-89CD-37900AC1C770}" type="pres">
      <dgm:prSet presAssocID="{EABA3759-FA82-48E7-A0E2-B2F5C7238341}" presName="parentLeftMargin" presStyleLbl="node1" presStyleIdx="0" presStyleCnt="5"/>
      <dgm:spPr/>
    </dgm:pt>
    <dgm:pt modelId="{6CA96616-D341-4EA0-A6E6-1456DD55ED3E}" type="pres">
      <dgm:prSet presAssocID="{EABA3759-FA82-48E7-A0E2-B2F5C723834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624A917-0FDC-47F6-A147-304355D22DD7}" type="pres">
      <dgm:prSet presAssocID="{EABA3759-FA82-48E7-A0E2-B2F5C7238341}" presName="negativeSpace" presStyleCnt="0"/>
      <dgm:spPr/>
    </dgm:pt>
    <dgm:pt modelId="{A3C3815F-9AC4-4038-833B-6B9A584D2C54}" type="pres">
      <dgm:prSet presAssocID="{EABA3759-FA82-48E7-A0E2-B2F5C7238341}" presName="childText" presStyleLbl="conFgAcc1" presStyleIdx="1" presStyleCnt="5">
        <dgm:presLayoutVars>
          <dgm:bulletEnabled val="1"/>
        </dgm:presLayoutVars>
      </dgm:prSet>
      <dgm:spPr/>
    </dgm:pt>
    <dgm:pt modelId="{A69D5EE0-AAED-4A37-848B-EDEF4682D4B8}" type="pres">
      <dgm:prSet presAssocID="{6476F25C-0EBE-4DEB-A569-AC5F91636BC8}" presName="spaceBetweenRectangles" presStyleCnt="0"/>
      <dgm:spPr/>
    </dgm:pt>
    <dgm:pt modelId="{82EBFF12-76ED-4F28-BAF0-205C9E9D340E}" type="pres">
      <dgm:prSet presAssocID="{13C14258-9899-43E2-9534-D0E79B395DB2}" presName="parentLin" presStyleCnt="0"/>
      <dgm:spPr/>
    </dgm:pt>
    <dgm:pt modelId="{19579DAA-2A78-42BF-8023-33AF5E55EEA0}" type="pres">
      <dgm:prSet presAssocID="{13C14258-9899-43E2-9534-D0E79B395DB2}" presName="parentLeftMargin" presStyleLbl="node1" presStyleIdx="1" presStyleCnt="5"/>
      <dgm:spPr/>
    </dgm:pt>
    <dgm:pt modelId="{6F445110-1F99-4172-83F6-ED903ADDE89F}" type="pres">
      <dgm:prSet presAssocID="{13C14258-9899-43E2-9534-D0E79B395DB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D92A8D-095F-40CC-9E10-50E60F0DED7E}" type="pres">
      <dgm:prSet presAssocID="{13C14258-9899-43E2-9534-D0E79B395DB2}" presName="negativeSpace" presStyleCnt="0"/>
      <dgm:spPr/>
    </dgm:pt>
    <dgm:pt modelId="{67F0C39D-6800-4C85-8F9F-08AECD4EA00A}" type="pres">
      <dgm:prSet presAssocID="{13C14258-9899-43E2-9534-D0E79B395DB2}" presName="childText" presStyleLbl="conFgAcc1" presStyleIdx="2" presStyleCnt="5">
        <dgm:presLayoutVars>
          <dgm:bulletEnabled val="1"/>
        </dgm:presLayoutVars>
      </dgm:prSet>
      <dgm:spPr/>
    </dgm:pt>
    <dgm:pt modelId="{581F6FD2-2736-4316-B74B-9FC98365F282}" type="pres">
      <dgm:prSet presAssocID="{AD395831-0912-49C1-BF8F-3FA3BA08A739}" presName="spaceBetweenRectangles" presStyleCnt="0"/>
      <dgm:spPr/>
    </dgm:pt>
    <dgm:pt modelId="{06D66485-EB34-48E7-84C5-9D80F7EF078A}" type="pres">
      <dgm:prSet presAssocID="{7B23938A-CD3B-4C12-A105-4329D9BC656E}" presName="parentLin" presStyleCnt="0"/>
      <dgm:spPr/>
    </dgm:pt>
    <dgm:pt modelId="{8DCCB259-D062-43B4-9528-4F7BF0471430}" type="pres">
      <dgm:prSet presAssocID="{7B23938A-CD3B-4C12-A105-4329D9BC656E}" presName="parentLeftMargin" presStyleLbl="node1" presStyleIdx="2" presStyleCnt="5"/>
      <dgm:spPr/>
    </dgm:pt>
    <dgm:pt modelId="{B80CFC3B-586C-40CF-B632-0C430CB77B45}" type="pres">
      <dgm:prSet presAssocID="{7B23938A-CD3B-4C12-A105-4329D9BC656E}" presName="parentText" presStyleLbl="node1" presStyleIdx="3" presStyleCnt="5" custScaleX="117183" custScaleY="119216">
        <dgm:presLayoutVars>
          <dgm:chMax val="0"/>
          <dgm:bulletEnabled val="1"/>
        </dgm:presLayoutVars>
      </dgm:prSet>
      <dgm:spPr/>
    </dgm:pt>
    <dgm:pt modelId="{441C4115-5C7F-4A64-A02A-93F2E3D1CFA0}" type="pres">
      <dgm:prSet presAssocID="{7B23938A-CD3B-4C12-A105-4329D9BC656E}" presName="negativeSpace" presStyleCnt="0"/>
      <dgm:spPr/>
    </dgm:pt>
    <dgm:pt modelId="{8D93B7D9-F212-4518-8A79-68CA4716677A}" type="pres">
      <dgm:prSet presAssocID="{7B23938A-CD3B-4C12-A105-4329D9BC656E}" presName="childText" presStyleLbl="conFgAcc1" presStyleIdx="3" presStyleCnt="5">
        <dgm:presLayoutVars>
          <dgm:bulletEnabled val="1"/>
        </dgm:presLayoutVars>
      </dgm:prSet>
      <dgm:spPr/>
    </dgm:pt>
    <dgm:pt modelId="{E768F7DC-20B4-46A6-A6DE-A5148195E228}" type="pres">
      <dgm:prSet presAssocID="{EBF71756-9481-42EC-8E79-6445668E2FA8}" presName="spaceBetweenRectangles" presStyleCnt="0"/>
      <dgm:spPr/>
    </dgm:pt>
    <dgm:pt modelId="{546F058E-1F6C-460B-AE6E-92F403D7C4C5}" type="pres">
      <dgm:prSet presAssocID="{1E735788-921C-4FC4-B398-1619CFB4D78E}" presName="parentLin" presStyleCnt="0"/>
      <dgm:spPr/>
    </dgm:pt>
    <dgm:pt modelId="{C83A7624-2006-4FB5-9948-7A8BD408168C}" type="pres">
      <dgm:prSet presAssocID="{1E735788-921C-4FC4-B398-1619CFB4D78E}" presName="parentLeftMargin" presStyleLbl="node1" presStyleIdx="3" presStyleCnt="5"/>
      <dgm:spPr/>
    </dgm:pt>
    <dgm:pt modelId="{C9536705-9686-4A4D-B24C-EFCAE8198F9F}" type="pres">
      <dgm:prSet presAssocID="{1E735788-921C-4FC4-B398-1619CFB4D78E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B0FAF0E-BC21-4683-9B97-34F696AD6BA9}" type="pres">
      <dgm:prSet presAssocID="{1E735788-921C-4FC4-B398-1619CFB4D78E}" presName="negativeSpace" presStyleCnt="0"/>
      <dgm:spPr/>
    </dgm:pt>
    <dgm:pt modelId="{4CD6144E-5601-41B6-A908-A7781A2181DC}" type="pres">
      <dgm:prSet presAssocID="{1E735788-921C-4FC4-B398-1619CFB4D78E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EC7D3D15-51FB-4935-88BC-B82635FA3316}" type="presOf" srcId="{13C14258-9899-43E2-9534-D0E79B395DB2}" destId="{19579DAA-2A78-42BF-8023-33AF5E55EEA0}" srcOrd="0" destOrd="0" presId="urn:microsoft.com/office/officeart/2005/8/layout/list1"/>
    <dgm:cxn modelId="{F9975A20-A826-41AD-8CFA-63BF60F8279E}" type="presOf" srcId="{7B23938A-CD3B-4C12-A105-4329D9BC656E}" destId="{8DCCB259-D062-43B4-9528-4F7BF0471430}" srcOrd="0" destOrd="0" presId="urn:microsoft.com/office/officeart/2005/8/layout/list1"/>
    <dgm:cxn modelId="{54CCAA2C-3FA3-4B5B-AEEC-442D3A333523}" srcId="{D45DEAA7-8523-4E53-86FF-4D45D44AE222}" destId="{1E735788-921C-4FC4-B398-1619CFB4D78E}" srcOrd="4" destOrd="0" parTransId="{8CD6BAF8-FAF7-4E41-A2B6-75F14003D91D}" sibTransId="{36B14117-B146-4074-8472-976767A5C6E7}"/>
    <dgm:cxn modelId="{29679D31-DE97-445D-8D91-ECA4E1C64F58}" type="presOf" srcId="{7B23938A-CD3B-4C12-A105-4329D9BC656E}" destId="{B80CFC3B-586C-40CF-B632-0C430CB77B45}" srcOrd="1" destOrd="0" presId="urn:microsoft.com/office/officeart/2005/8/layout/list1"/>
    <dgm:cxn modelId="{3DF9B532-04A1-4FC9-8F45-41FE0DA90CF5}" type="presOf" srcId="{5CA4718C-4D2D-413A-917E-3D041E07B6B7}" destId="{1B7612B1-D236-4EED-B1A5-05DE61C6869A}" srcOrd="1" destOrd="0" presId="urn:microsoft.com/office/officeart/2005/8/layout/list1"/>
    <dgm:cxn modelId="{81292D38-6AD9-465D-A1EA-43D3F27E0CAE}" type="presOf" srcId="{EABA3759-FA82-48E7-A0E2-B2F5C7238341}" destId="{6CA96616-D341-4EA0-A6E6-1456DD55ED3E}" srcOrd="1" destOrd="0" presId="urn:microsoft.com/office/officeart/2005/8/layout/list1"/>
    <dgm:cxn modelId="{92C6805D-066A-41D7-A0E1-F707155C9144}" type="presOf" srcId="{D45DEAA7-8523-4E53-86FF-4D45D44AE222}" destId="{AD46C284-0093-49DA-8F70-BB43B7C65456}" srcOrd="0" destOrd="0" presId="urn:microsoft.com/office/officeart/2005/8/layout/list1"/>
    <dgm:cxn modelId="{0C807649-EA6F-4C61-9A8F-39F487899E35}" srcId="{D45DEAA7-8523-4E53-86FF-4D45D44AE222}" destId="{EABA3759-FA82-48E7-A0E2-B2F5C7238341}" srcOrd="1" destOrd="0" parTransId="{33787313-FCA2-4FA3-B82F-0C627F04D769}" sibTransId="{6476F25C-0EBE-4DEB-A569-AC5F91636BC8}"/>
    <dgm:cxn modelId="{58D2307F-9561-4829-8D03-EBFC447A26D7}" type="presOf" srcId="{13C14258-9899-43E2-9534-D0E79B395DB2}" destId="{6F445110-1F99-4172-83F6-ED903ADDE89F}" srcOrd="1" destOrd="0" presId="urn:microsoft.com/office/officeart/2005/8/layout/list1"/>
    <dgm:cxn modelId="{5FBCB191-0B3C-445E-9988-AD49A8E15F02}" srcId="{D45DEAA7-8523-4E53-86FF-4D45D44AE222}" destId="{5CA4718C-4D2D-413A-917E-3D041E07B6B7}" srcOrd="0" destOrd="0" parTransId="{44ECB20E-F7E5-48A6-B46B-C73770964A82}" sibTransId="{92C7DBE9-9FCA-4532-AC1C-C9E4DB478DA3}"/>
    <dgm:cxn modelId="{AD393999-A19E-499C-9370-F0D9C302E81E}" type="presOf" srcId="{5CA4718C-4D2D-413A-917E-3D041E07B6B7}" destId="{9E35EE72-20CC-4E46-81A3-A6E9FAAE2221}" srcOrd="0" destOrd="0" presId="urn:microsoft.com/office/officeart/2005/8/layout/list1"/>
    <dgm:cxn modelId="{8E1B67AF-ACF7-442C-A6E9-27C156CA5DCC}" srcId="{D45DEAA7-8523-4E53-86FF-4D45D44AE222}" destId="{7B23938A-CD3B-4C12-A105-4329D9BC656E}" srcOrd="3" destOrd="0" parTransId="{7E03ACE8-A1E1-4DCD-A5E4-D2FD45CDC687}" sibTransId="{EBF71756-9481-42EC-8E79-6445668E2FA8}"/>
    <dgm:cxn modelId="{3F11F2DD-9FED-4F25-8DEC-65D323547DF8}" srcId="{D45DEAA7-8523-4E53-86FF-4D45D44AE222}" destId="{13C14258-9899-43E2-9534-D0E79B395DB2}" srcOrd="2" destOrd="0" parTransId="{9AF7FA4F-0FC7-44DC-9EDA-4BC4054432B1}" sibTransId="{AD395831-0912-49C1-BF8F-3FA3BA08A739}"/>
    <dgm:cxn modelId="{AA6760E0-EB7D-41F0-B018-2C3ADD1CBB81}" type="presOf" srcId="{1E735788-921C-4FC4-B398-1619CFB4D78E}" destId="{C9536705-9686-4A4D-B24C-EFCAE8198F9F}" srcOrd="1" destOrd="0" presId="urn:microsoft.com/office/officeart/2005/8/layout/list1"/>
    <dgm:cxn modelId="{1DA878E0-3FDD-4D62-A59C-BD1CD4BE0847}" type="presOf" srcId="{EABA3759-FA82-48E7-A0E2-B2F5C7238341}" destId="{C2ECFBDC-0153-45CC-89CD-37900AC1C770}" srcOrd="0" destOrd="0" presId="urn:microsoft.com/office/officeart/2005/8/layout/list1"/>
    <dgm:cxn modelId="{C13F8CEE-0F7D-4C77-82C9-2309962B80CE}" type="presOf" srcId="{1E735788-921C-4FC4-B398-1619CFB4D78E}" destId="{C83A7624-2006-4FB5-9948-7A8BD408168C}" srcOrd="0" destOrd="0" presId="urn:microsoft.com/office/officeart/2005/8/layout/list1"/>
    <dgm:cxn modelId="{6B066CEC-329B-4844-A438-17B2571E8057}" type="presParOf" srcId="{AD46C284-0093-49DA-8F70-BB43B7C65456}" destId="{950B4118-C296-48B9-95DC-2EDE462CDFA6}" srcOrd="0" destOrd="0" presId="urn:microsoft.com/office/officeart/2005/8/layout/list1"/>
    <dgm:cxn modelId="{263CB815-E5CA-47ED-A6B4-D15ACE1336EA}" type="presParOf" srcId="{950B4118-C296-48B9-95DC-2EDE462CDFA6}" destId="{9E35EE72-20CC-4E46-81A3-A6E9FAAE2221}" srcOrd="0" destOrd="0" presId="urn:microsoft.com/office/officeart/2005/8/layout/list1"/>
    <dgm:cxn modelId="{5FB7C41F-85C7-4DF7-A671-C15C6ABD5312}" type="presParOf" srcId="{950B4118-C296-48B9-95DC-2EDE462CDFA6}" destId="{1B7612B1-D236-4EED-B1A5-05DE61C6869A}" srcOrd="1" destOrd="0" presId="urn:microsoft.com/office/officeart/2005/8/layout/list1"/>
    <dgm:cxn modelId="{F77FA193-7A40-452B-B4E7-AAAC50199B9F}" type="presParOf" srcId="{AD46C284-0093-49DA-8F70-BB43B7C65456}" destId="{2F3ECBA4-D1F0-4D42-A583-0C4E4A8C9D5E}" srcOrd="1" destOrd="0" presId="urn:microsoft.com/office/officeart/2005/8/layout/list1"/>
    <dgm:cxn modelId="{86533460-5F6C-44B6-9375-3DF23A3F2DBE}" type="presParOf" srcId="{AD46C284-0093-49DA-8F70-BB43B7C65456}" destId="{1815A0F0-77C2-435E-9B0E-5406D3E13D12}" srcOrd="2" destOrd="0" presId="urn:microsoft.com/office/officeart/2005/8/layout/list1"/>
    <dgm:cxn modelId="{94058D84-59B7-4668-9D17-A959993F6556}" type="presParOf" srcId="{AD46C284-0093-49DA-8F70-BB43B7C65456}" destId="{2602A369-8935-42E0-B7E2-DE08198AF27E}" srcOrd="3" destOrd="0" presId="urn:microsoft.com/office/officeart/2005/8/layout/list1"/>
    <dgm:cxn modelId="{064F590F-6C71-449C-B7EF-6CF6BC77C9BB}" type="presParOf" srcId="{AD46C284-0093-49DA-8F70-BB43B7C65456}" destId="{DC571B11-0DEB-43E7-B0D4-3D1D96F0FEFD}" srcOrd="4" destOrd="0" presId="urn:microsoft.com/office/officeart/2005/8/layout/list1"/>
    <dgm:cxn modelId="{7A1CF30A-2BD0-456A-80ED-A16E8E5B524C}" type="presParOf" srcId="{DC571B11-0DEB-43E7-B0D4-3D1D96F0FEFD}" destId="{C2ECFBDC-0153-45CC-89CD-37900AC1C770}" srcOrd="0" destOrd="0" presId="urn:microsoft.com/office/officeart/2005/8/layout/list1"/>
    <dgm:cxn modelId="{E1990300-E0CF-4C75-9F3A-3405B71F4C05}" type="presParOf" srcId="{DC571B11-0DEB-43E7-B0D4-3D1D96F0FEFD}" destId="{6CA96616-D341-4EA0-A6E6-1456DD55ED3E}" srcOrd="1" destOrd="0" presId="urn:microsoft.com/office/officeart/2005/8/layout/list1"/>
    <dgm:cxn modelId="{BE3DF88D-8CC5-4D4D-A4D1-1333F798C874}" type="presParOf" srcId="{AD46C284-0093-49DA-8F70-BB43B7C65456}" destId="{2624A917-0FDC-47F6-A147-304355D22DD7}" srcOrd="5" destOrd="0" presId="urn:microsoft.com/office/officeart/2005/8/layout/list1"/>
    <dgm:cxn modelId="{75E5ED9C-0EAC-43C1-AC9D-A1232E6C22ED}" type="presParOf" srcId="{AD46C284-0093-49DA-8F70-BB43B7C65456}" destId="{A3C3815F-9AC4-4038-833B-6B9A584D2C54}" srcOrd="6" destOrd="0" presId="urn:microsoft.com/office/officeart/2005/8/layout/list1"/>
    <dgm:cxn modelId="{3387BA47-A3A5-43F1-B787-E55C36081A73}" type="presParOf" srcId="{AD46C284-0093-49DA-8F70-BB43B7C65456}" destId="{A69D5EE0-AAED-4A37-848B-EDEF4682D4B8}" srcOrd="7" destOrd="0" presId="urn:microsoft.com/office/officeart/2005/8/layout/list1"/>
    <dgm:cxn modelId="{579870BD-AC13-4953-8E6D-58DEE28C79B1}" type="presParOf" srcId="{AD46C284-0093-49DA-8F70-BB43B7C65456}" destId="{82EBFF12-76ED-4F28-BAF0-205C9E9D340E}" srcOrd="8" destOrd="0" presId="urn:microsoft.com/office/officeart/2005/8/layout/list1"/>
    <dgm:cxn modelId="{763AE6A9-6A25-4BDA-BC40-EEA72D3C3F30}" type="presParOf" srcId="{82EBFF12-76ED-4F28-BAF0-205C9E9D340E}" destId="{19579DAA-2A78-42BF-8023-33AF5E55EEA0}" srcOrd="0" destOrd="0" presId="urn:microsoft.com/office/officeart/2005/8/layout/list1"/>
    <dgm:cxn modelId="{E675BC28-2539-43E0-9061-89E2EADC34ED}" type="presParOf" srcId="{82EBFF12-76ED-4F28-BAF0-205C9E9D340E}" destId="{6F445110-1F99-4172-83F6-ED903ADDE89F}" srcOrd="1" destOrd="0" presId="urn:microsoft.com/office/officeart/2005/8/layout/list1"/>
    <dgm:cxn modelId="{1512CA4E-A1F9-4E68-BEC5-5B351AB1FD4B}" type="presParOf" srcId="{AD46C284-0093-49DA-8F70-BB43B7C65456}" destId="{5ED92A8D-095F-40CC-9E10-50E60F0DED7E}" srcOrd="9" destOrd="0" presId="urn:microsoft.com/office/officeart/2005/8/layout/list1"/>
    <dgm:cxn modelId="{CD5E478A-3375-47B3-B694-136EDF05E43E}" type="presParOf" srcId="{AD46C284-0093-49DA-8F70-BB43B7C65456}" destId="{67F0C39D-6800-4C85-8F9F-08AECD4EA00A}" srcOrd="10" destOrd="0" presId="urn:microsoft.com/office/officeart/2005/8/layout/list1"/>
    <dgm:cxn modelId="{20E027FA-85CE-4DAA-9C98-A88E22168CE4}" type="presParOf" srcId="{AD46C284-0093-49DA-8F70-BB43B7C65456}" destId="{581F6FD2-2736-4316-B74B-9FC98365F282}" srcOrd="11" destOrd="0" presId="urn:microsoft.com/office/officeart/2005/8/layout/list1"/>
    <dgm:cxn modelId="{D5B2D99C-AAB5-43AF-83FB-208D3AF088B2}" type="presParOf" srcId="{AD46C284-0093-49DA-8F70-BB43B7C65456}" destId="{06D66485-EB34-48E7-84C5-9D80F7EF078A}" srcOrd="12" destOrd="0" presId="urn:microsoft.com/office/officeart/2005/8/layout/list1"/>
    <dgm:cxn modelId="{F36DCAF1-AD47-4AC1-AD4C-D44D572943D2}" type="presParOf" srcId="{06D66485-EB34-48E7-84C5-9D80F7EF078A}" destId="{8DCCB259-D062-43B4-9528-4F7BF0471430}" srcOrd="0" destOrd="0" presId="urn:microsoft.com/office/officeart/2005/8/layout/list1"/>
    <dgm:cxn modelId="{96782587-CE74-4F30-BDE1-4B8B12487928}" type="presParOf" srcId="{06D66485-EB34-48E7-84C5-9D80F7EF078A}" destId="{B80CFC3B-586C-40CF-B632-0C430CB77B45}" srcOrd="1" destOrd="0" presId="urn:microsoft.com/office/officeart/2005/8/layout/list1"/>
    <dgm:cxn modelId="{84B111CF-B0C7-4B90-977E-205AF4ABBE39}" type="presParOf" srcId="{AD46C284-0093-49DA-8F70-BB43B7C65456}" destId="{441C4115-5C7F-4A64-A02A-93F2E3D1CFA0}" srcOrd="13" destOrd="0" presId="urn:microsoft.com/office/officeart/2005/8/layout/list1"/>
    <dgm:cxn modelId="{11F94263-A5B4-4915-A0C3-F32B97693016}" type="presParOf" srcId="{AD46C284-0093-49DA-8F70-BB43B7C65456}" destId="{8D93B7D9-F212-4518-8A79-68CA4716677A}" srcOrd="14" destOrd="0" presId="urn:microsoft.com/office/officeart/2005/8/layout/list1"/>
    <dgm:cxn modelId="{16FE376A-65BD-4BA5-8871-05E48802DA0E}" type="presParOf" srcId="{AD46C284-0093-49DA-8F70-BB43B7C65456}" destId="{E768F7DC-20B4-46A6-A6DE-A5148195E228}" srcOrd="15" destOrd="0" presId="urn:microsoft.com/office/officeart/2005/8/layout/list1"/>
    <dgm:cxn modelId="{C3D0E981-97BF-4C8C-BD9D-F78A0A236B4B}" type="presParOf" srcId="{AD46C284-0093-49DA-8F70-BB43B7C65456}" destId="{546F058E-1F6C-460B-AE6E-92F403D7C4C5}" srcOrd="16" destOrd="0" presId="urn:microsoft.com/office/officeart/2005/8/layout/list1"/>
    <dgm:cxn modelId="{FB86E453-A6EF-4098-A1B8-8A3CFDCA4A2F}" type="presParOf" srcId="{546F058E-1F6C-460B-AE6E-92F403D7C4C5}" destId="{C83A7624-2006-4FB5-9948-7A8BD408168C}" srcOrd="0" destOrd="0" presId="urn:microsoft.com/office/officeart/2005/8/layout/list1"/>
    <dgm:cxn modelId="{9278756E-EBA6-4B5B-A74E-7B97104AC522}" type="presParOf" srcId="{546F058E-1F6C-460B-AE6E-92F403D7C4C5}" destId="{C9536705-9686-4A4D-B24C-EFCAE8198F9F}" srcOrd="1" destOrd="0" presId="urn:microsoft.com/office/officeart/2005/8/layout/list1"/>
    <dgm:cxn modelId="{691CCCE9-04B7-406E-BF25-451E80351259}" type="presParOf" srcId="{AD46C284-0093-49DA-8F70-BB43B7C65456}" destId="{3B0FAF0E-BC21-4683-9B97-34F696AD6BA9}" srcOrd="17" destOrd="0" presId="urn:microsoft.com/office/officeart/2005/8/layout/list1"/>
    <dgm:cxn modelId="{257EBB46-1844-48D0-88A5-E00568FEB4E8}" type="presParOf" srcId="{AD46C284-0093-49DA-8F70-BB43B7C65456}" destId="{4CD6144E-5601-41B6-A908-A7781A2181D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15A0F0-77C2-435E-9B0E-5406D3E13D12}">
      <dsp:nvSpPr>
        <dsp:cNvPr id="0" name=""/>
        <dsp:cNvSpPr/>
      </dsp:nvSpPr>
      <dsp:spPr>
        <a:xfrm>
          <a:off x="0" y="566352"/>
          <a:ext cx="1516562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7612B1-D236-4EED-B1A5-05DE61C6869A}">
      <dsp:nvSpPr>
        <dsp:cNvPr id="0" name=""/>
        <dsp:cNvSpPr/>
      </dsp:nvSpPr>
      <dsp:spPr>
        <a:xfrm>
          <a:off x="832926" y="0"/>
          <a:ext cx="10615934" cy="915120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1257" tIns="0" rIns="401257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STUDENT NAME: ROSE EMEKA AKPAN</a:t>
          </a:r>
        </a:p>
      </dsp:txBody>
      <dsp:txXfrm>
        <a:off x="877598" y="44672"/>
        <a:ext cx="10526590" cy="825776"/>
      </dsp:txXfrm>
    </dsp:sp>
    <dsp:sp modelId="{A3C3815F-9AC4-4038-833B-6B9A584D2C54}">
      <dsp:nvSpPr>
        <dsp:cNvPr id="0" name=""/>
        <dsp:cNvSpPr/>
      </dsp:nvSpPr>
      <dsp:spPr>
        <a:xfrm>
          <a:off x="0" y="1972512"/>
          <a:ext cx="1516562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96616-D341-4EA0-A6E6-1456DD55ED3E}">
      <dsp:nvSpPr>
        <dsp:cNvPr id="0" name=""/>
        <dsp:cNvSpPr/>
      </dsp:nvSpPr>
      <dsp:spPr>
        <a:xfrm>
          <a:off x="758281" y="1514952"/>
          <a:ext cx="10615934" cy="915120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1257" tIns="0" rIns="401257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STUDENT NUMBER: 2309192</a:t>
          </a:r>
          <a:endParaRPr lang="en-NG" sz="3100" kern="1200" dirty="0">
            <a:solidFill>
              <a:srgbClr val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802953" y="1559624"/>
        <a:ext cx="10526590" cy="825776"/>
      </dsp:txXfrm>
    </dsp:sp>
    <dsp:sp modelId="{67F0C39D-6800-4C85-8F9F-08AECD4EA00A}">
      <dsp:nvSpPr>
        <dsp:cNvPr id="0" name=""/>
        <dsp:cNvSpPr/>
      </dsp:nvSpPr>
      <dsp:spPr>
        <a:xfrm>
          <a:off x="0" y="3378672"/>
          <a:ext cx="1516562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445110-1F99-4172-83F6-ED903ADDE89F}">
      <dsp:nvSpPr>
        <dsp:cNvPr id="0" name=""/>
        <dsp:cNvSpPr/>
      </dsp:nvSpPr>
      <dsp:spPr>
        <a:xfrm>
          <a:off x="758281" y="2921112"/>
          <a:ext cx="10615934" cy="915120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1257" tIns="0" rIns="401257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b-NO" sz="3000" kern="1200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BMHP 6029_BIRM - Component 1 - Poster Presentation</a:t>
          </a:r>
          <a:endParaRPr lang="en-NG" sz="3000" kern="1200" dirty="0">
            <a:solidFill>
              <a:srgbClr val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802953" y="2965784"/>
        <a:ext cx="10526590" cy="825776"/>
      </dsp:txXfrm>
    </dsp:sp>
    <dsp:sp modelId="{8D93B7D9-F212-4518-8A79-68CA4716677A}">
      <dsp:nvSpPr>
        <dsp:cNvPr id="0" name=""/>
        <dsp:cNvSpPr/>
      </dsp:nvSpPr>
      <dsp:spPr>
        <a:xfrm>
          <a:off x="0" y="4960681"/>
          <a:ext cx="1516562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0CFC3B-586C-40CF-B632-0C430CB77B45}">
      <dsp:nvSpPr>
        <dsp:cNvPr id="0" name=""/>
        <dsp:cNvSpPr/>
      </dsp:nvSpPr>
      <dsp:spPr>
        <a:xfrm>
          <a:off x="758281" y="4327272"/>
          <a:ext cx="12440069" cy="109096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1257" tIns="0" rIns="401257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TITLE OF POSTER - </a:t>
          </a:r>
          <a:r>
            <a:rPr lang="en-NG" sz="3200" b="1" kern="1200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ANOREXIA NERVOSA: </a:t>
          </a:r>
          <a:r>
            <a:rPr lang="en-US" sz="3200" b="1" i="1" kern="1200" dirty="0">
              <a:solidFill>
                <a:srgbClr val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FROM MISUNDERSTANDING TO MODERN RECOVERY</a:t>
          </a:r>
        </a:p>
      </dsp:txBody>
      <dsp:txXfrm>
        <a:off x="811538" y="4380529"/>
        <a:ext cx="12333555" cy="984455"/>
      </dsp:txXfrm>
    </dsp:sp>
    <dsp:sp modelId="{4CD6144E-5601-41B6-A908-A7781A2181DC}">
      <dsp:nvSpPr>
        <dsp:cNvPr id="0" name=""/>
        <dsp:cNvSpPr/>
      </dsp:nvSpPr>
      <dsp:spPr>
        <a:xfrm>
          <a:off x="0" y="6366841"/>
          <a:ext cx="1516562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536705-9686-4A4D-B24C-EFCAE8198F9F}">
      <dsp:nvSpPr>
        <dsp:cNvPr id="0" name=""/>
        <dsp:cNvSpPr/>
      </dsp:nvSpPr>
      <dsp:spPr>
        <a:xfrm>
          <a:off x="758281" y="5909281"/>
          <a:ext cx="10615934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1257" tIns="0" rIns="401257" bIns="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i="1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Dr Neale Haddon</a:t>
          </a:r>
        </a:p>
      </dsp:txBody>
      <dsp:txXfrm>
        <a:off x="802953" y="5953953"/>
        <a:ext cx="10526590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0240" y="2524767"/>
            <a:ext cx="13228320" cy="2555134"/>
          </a:xfrm>
        </p:spPr>
        <p:txBody>
          <a:bodyPr anchor="b">
            <a:normAutofit/>
          </a:bodyPr>
          <a:lstStyle>
            <a:lvl1pPr algn="l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5085081"/>
            <a:ext cx="13228320" cy="960120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073385" y="6040059"/>
            <a:ext cx="4075176" cy="524499"/>
          </a:xfrm>
        </p:spPr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0240" y="6053384"/>
            <a:ext cx="8961120" cy="511175"/>
          </a:xfrm>
        </p:spPr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08080" y="2003213"/>
            <a:ext cx="3840480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197641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73262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1" y="1054947"/>
            <a:ext cx="15148559" cy="3922709"/>
          </a:xfrm>
        </p:spPr>
        <p:txBody>
          <a:bodyPr anchor="b">
            <a:normAutofit/>
          </a:bodyPr>
          <a:lstStyle>
            <a:lvl1pPr algn="r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34254" y="5098416"/>
            <a:ext cx="14686280" cy="1337945"/>
          </a:xfrm>
        </p:spPr>
        <p:txBody>
          <a:bodyPr>
            <a:normAutofit/>
          </a:bodyPr>
          <a:lstStyle>
            <a:lvl1pPr marL="0" indent="0" algn="r">
              <a:buNone/>
              <a:defRPr sz="308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940233" y="533401"/>
            <a:ext cx="4075176" cy="511175"/>
          </a:xfrm>
        </p:spPr>
        <p:txBody>
          <a:bodyPr/>
          <a:lstStyle>
            <a:lvl1pPr algn="r">
              <a:defRPr/>
            </a:lvl1pPr>
          </a:lstStyle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60120" y="533402"/>
            <a:ext cx="9788089" cy="509691"/>
          </a:xfrm>
        </p:spPr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207433" y="533401"/>
            <a:ext cx="901247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886945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60120" y="3072383"/>
            <a:ext cx="7467600" cy="56337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41080" y="3072383"/>
            <a:ext cx="7467600" cy="56337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135930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3840" y="1066800"/>
            <a:ext cx="12054840" cy="181356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0174" y="3057323"/>
            <a:ext cx="7111987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60121" y="4385733"/>
            <a:ext cx="7436485" cy="4320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961120" y="3057323"/>
            <a:ext cx="7147560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641080" y="4385733"/>
            <a:ext cx="7467600" cy="4320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00112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987962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617154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2133600"/>
            <a:ext cx="5760720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93815" y="1045463"/>
            <a:ext cx="9114865" cy="766069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4373879"/>
            <a:ext cx="5760720" cy="4332279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690918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2133600"/>
            <a:ext cx="9622536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005733" y="1051738"/>
            <a:ext cx="5102947" cy="7654420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4373879"/>
            <a:ext cx="9622536" cy="4332279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460521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088" y="6576305"/>
            <a:ext cx="15150848" cy="1147097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54418" y="1318016"/>
            <a:ext cx="15150576" cy="486942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7723402"/>
            <a:ext cx="15148560" cy="982757"/>
          </a:xfrm>
        </p:spPr>
        <p:txBody>
          <a:bodyPr/>
          <a:lstStyle>
            <a:lvl1pPr marL="0" indent="0" algn="l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911049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1054945"/>
            <a:ext cx="15148560" cy="3923454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4254" y="5108787"/>
            <a:ext cx="14182722" cy="1398694"/>
          </a:xfrm>
        </p:spPr>
        <p:txBody>
          <a:bodyPr anchor="ctr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940233" y="533401"/>
            <a:ext cx="4075176" cy="511175"/>
          </a:xfrm>
        </p:spPr>
        <p:txBody>
          <a:bodyPr/>
          <a:lstStyle>
            <a:lvl1pPr algn="r">
              <a:defRPr/>
            </a:lvl1pPr>
          </a:lstStyle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60120" y="531918"/>
            <a:ext cx="9788089" cy="511175"/>
          </a:xfrm>
        </p:spPr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207433" y="533401"/>
            <a:ext cx="901247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2710746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4255" y="1054947"/>
            <a:ext cx="14212146" cy="3646293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825411" y="4711779"/>
            <a:ext cx="13429830" cy="622220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4255" y="5543808"/>
            <a:ext cx="14212146" cy="951819"/>
          </a:xfrm>
        </p:spPr>
        <p:txBody>
          <a:bodyPr anchor="ctr"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940233" y="533401"/>
            <a:ext cx="4075176" cy="511175"/>
          </a:xfrm>
        </p:spPr>
        <p:txBody>
          <a:bodyPr/>
          <a:lstStyle>
            <a:lvl1pPr algn="r">
              <a:defRPr/>
            </a:lvl1pPr>
          </a:lstStyle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60120" y="531918"/>
            <a:ext cx="9788089" cy="511175"/>
          </a:xfrm>
        </p:spPr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207433" y="533401"/>
            <a:ext cx="901247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  <p:sp>
        <p:nvSpPr>
          <p:cNvPr id="9" name="TextBox 8"/>
          <p:cNvSpPr txBox="1"/>
          <p:nvPr/>
        </p:nvSpPr>
        <p:spPr>
          <a:xfrm>
            <a:off x="666750" y="1306830"/>
            <a:ext cx="85344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377922" y="3781806"/>
            <a:ext cx="85344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216825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4293" y="1574582"/>
            <a:ext cx="14204660" cy="3516569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4254" y="5107642"/>
            <a:ext cx="14202516" cy="1399839"/>
          </a:xfrm>
        </p:spPr>
        <p:txBody>
          <a:bodyPr anchor="t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940233" y="530437"/>
            <a:ext cx="4075176" cy="511175"/>
          </a:xfrm>
        </p:spPr>
        <p:txBody>
          <a:bodyPr/>
          <a:lstStyle>
            <a:lvl1pPr algn="r">
              <a:defRPr/>
            </a:lvl1pPr>
          </a:lstStyle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60120" y="530437"/>
            <a:ext cx="9788089" cy="511175"/>
          </a:xfrm>
        </p:spPr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207433" y="533401"/>
            <a:ext cx="901247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830376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4053841" y="1066799"/>
            <a:ext cx="12054839" cy="182541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60120" y="3082912"/>
            <a:ext cx="4839005" cy="8642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60119" y="4066391"/>
            <a:ext cx="4839005" cy="463978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16320" y="3081866"/>
            <a:ext cx="4839005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6113601" y="4065694"/>
            <a:ext cx="4839005" cy="464046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272520" y="3070012"/>
            <a:ext cx="4839005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1272521" y="4066391"/>
            <a:ext cx="4839005" cy="463978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1504614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4053841" y="1066800"/>
            <a:ext cx="12054839" cy="181356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64065" y="5867401"/>
            <a:ext cx="4832215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64065" y="3307080"/>
            <a:ext cx="4832215" cy="21336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64065" y="6823271"/>
            <a:ext cx="4832215" cy="1882889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3969" y="5867401"/>
            <a:ext cx="4828509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6123968" y="3307080"/>
            <a:ext cx="4828510" cy="21336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6123970" y="6823269"/>
            <a:ext cx="4828509" cy="1882889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269624" y="5867401"/>
            <a:ext cx="4839057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1269797" y="3307080"/>
            <a:ext cx="4827029" cy="21336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1269624" y="6823266"/>
            <a:ext cx="4833423" cy="1882889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6324639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60120" y="3072383"/>
            <a:ext cx="15148560" cy="56337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28271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228320" y="1043093"/>
            <a:ext cx="2880360" cy="546438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34253" y="1043095"/>
            <a:ext cx="11485881" cy="54643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940233" y="531918"/>
            <a:ext cx="4075176" cy="511175"/>
          </a:xfrm>
        </p:spPr>
        <p:txBody>
          <a:bodyPr/>
          <a:lstStyle>
            <a:lvl1pPr algn="r">
              <a:defRPr/>
            </a:lvl1pPr>
          </a:lstStyle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60120" y="533401"/>
            <a:ext cx="9788089" cy="511175"/>
          </a:xfrm>
        </p:spPr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207433" y="533401"/>
            <a:ext cx="901247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605783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201803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053840" y="1070122"/>
            <a:ext cx="12054840" cy="1810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0120" y="3072385"/>
            <a:ext cx="15148560" cy="56337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33504" y="8898891"/>
            <a:ext cx="4075176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98E6E1-6FB3-4AB1-8EA6-8A606A2C07E7}" type="datetimeFigureOut">
              <a:rPr lang="en-NG" smtClean="0"/>
              <a:t>10/28/2025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60120" y="8898184"/>
            <a:ext cx="10881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268200" y="533401"/>
            <a:ext cx="384048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5398873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  <p:sldLayoutId id="2147483885" r:id="rId15"/>
    <p:sldLayoutId id="2147483886" r:id="rId16"/>
    <p:sldLayoutId id="2147483887" r:id="rId17"/>
  </p:sldLayoutIdLst>
  <p:txStyles>
    <p:titleStyle>
      <a:lvl1pPr algn="r" defTabSz="1280160" rtl="0" eaLnBrk="1" latinLnBrk="0" hangingPunct="1">
        <a:lnSpc>
          <a:spcPct val="90000"/>
        </a:lnSpc>
        <a:spcBef>
          <a:spcPct val="0"/>
        </a:spcBef>
        <a:buNone/>
        <a:defRPr sz="5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79EE349-9DD6-4BF1-A2B6-FF2544CFAE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8797714"/>
              </p:ext>
            </p:extLst>
          </p:nvPr>
        </p:nvGraphicFramePr>
        <p:xfrm>
          <a:off x="603116" y="564204"/>
          <a:ext cx="15165620" cy="7256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3176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807ADC9C-45B5-4AEE-9223-4FEB8C112A4A}"/>
              </a:ext>
            </a:extLst>
          </p:cNvPr>
          <p:cNvGrpSpPr/>
          <p:nvPr/>
        </p:nvGrpSpPr>
        <p:grpSpPr>
          <a:xfrm>
            <a:off x="0" y="5631624"/>
            <a:ext cx="13324114" cy="3824956"/>
            <a:chOff x="-75410" y="5632414"/>
            <a:chExt cx="12815804" cy="382495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2EBAE0C-CEAC-466E-8093-56ADBE541FF0}"/>
                </a:ext>
              </a:extLst>
            </p:cNvPr>
            <p:cNvSpPr/>
            <p:nvPr/>
          </p:nvSpPr>
          <p:spPr>
            <a:xfrm>
              <a:off x="-75410" y="5632414"/>
              <a:ext cx="4397676" cy="3824956"/>
            </a:xfrm>
            <a:custGeom>
              <a:avLst/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6200" tIns="801977" rIns="76200" bIns="801977" numCol="1" spcCol="1270" anchor="ctr" anchorCtr="0">
              <a:noAutofit/>
            </a:bodyPr>
            <a:lstStyle/>
            <a:p>
              <a:pPr marL="0" lvl="0" indent="0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200" b="1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0" lvl="0" indent="0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NG" sz="12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SOCIAL CULTURAL CONTEXT </a:t>
              </a:r>
              <a:r>
                <a:rPr lang="en-US" sz="12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– </a:t>
              </a:r>
              <a:r>
                <a:rPr lang="en-NG" sz="1200" b="1" i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STIGMA </a:t>
              </a:r>
              <a:r>
                <a:rPr lang="en-US" sz="1200" b="1" i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AND </a:t>
              </a:r>
              <a:r>
                <a:rPr lang="en-NG" sz="1200" b="1" i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INEQUALITY</a:t>
              </a:r>
              <a:endParaRPr lang="en-NG" sz="1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171450" lvl="0" indent="-171450" algn="just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SzPts val="1000"/>
                <a:buFont typeface="Courier New" panose="02070309020205020404" pitchFamily="49" charset="0"/>
                <a:buChar char="o"/>
              </a:pP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Misunderstood as a lifestyle choice rather than a serious mental illness. (Beat, 2015</a:t>
              </a:r>
              <a:r>
                <a:rPr lang="en-US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endParaRPr lang="en-NG" sz="1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171450" lvl="0" indent="-171450" algn="just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SzPts val="1000"/>
                <a:buFont typeface="Courier New" panose="02070309020205020404" pitchFamily="49" charset="0"/>
                <a:buChar char="o"/>
              </a:pP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Self-stigma </a:t>
              </a:r>
              <a:r>
                <a:rPr lang="en-US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delays seeking for help (</a:t>
              </a: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Hamilton et al., 2016).</a:t>
              </a:r>
            </a:p>
            <a:p>
              <a:pPr marL="171450" lvl="0" indent="-171450" algn="just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SzPts val="1000"/>
                <a:buFont typeface="Courier New" panose="02070309020205020404" pitchFamily="49" charset="0"/>
                <a:buChar char="o"/>
              </a:pP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Social pressures worsen</a:t>
              </a:r>
              <a:r>
                <a:rPr lang="en-US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because of media </a:t>
              </a: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representation (</a:t>
              </a:r>
              <a:r>
                <a:rPr lang="en-NG" sz="1200" kern="1200" dirty="0" err="1">
                  <a:latin typeface="Arial" panose="020B0604020202020204" pitchFamily="34" charset="0"/>
                  <a:cs typeface="Arial" panose="020B0604020202020204" pitchFamily="34" charset="0"/>
                </a:rPr>
                <a:t>Piran</a:t>
              </a: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, 2015).</a:t>
              </a:r>
            </a:p>
            <a:p>
              <a:pPr marL="171450" lvl="0" indent="-171450" algn="just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SzPts val="1000"/>
                <a:buFont typeface="Courier New" panose="02070309020205020404" pitchFamily="49" charset="0"/>
                <a:buChar char="o"/>
              </a:pP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Unequal access &amp; long waiting times (Ayton et al., 2022).</a:t>
              </a:r>
            </a:p>
            <a:p>
              <a:pPr marL="171450" lvl="0" indent="-171450" algn="just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SzPts val="1000"/>
                <a:buFont typeface="Courier New" panose="02070309020205020404" pitchFamily="49" charset="0"/>
                <a:buChar char="o"/>
              </a:pP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Adults face longer delays than youth (</a:t>
              </a:r>
              <a:r>
                <a:rPr lang="en-NG" sz="1200" kern="1200" dirty="0" err="1">
                  <a:latin typeface="Arial" panose="020B0604020202020204" pitchFamily="34" charset="0"/>
                  <a:cs typeface="Arial" panose="020B0604020202020204" pitchFamily="34" charset="0"/>
                </a:rPr>
                <a:t>Alderwick</a:t>
              </a: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&amp; Dixon, 2019).</a:t>
              </a:r>
            </a:p>
            <a:p>
              <a:pPr marL="171450" lvl="0" indent="-171450" algn="just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SzPts val="1000"/>
                <a:buFont typeface="Courier New" panose="02070309020205020404" pitchFamily="49" charset="0"/>
                <a:buChar char="o"/>
              </a:pP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Socioeconomic inequality </a:t>
              </a:r>
              <a:r>
                <a:rPr lang="en-US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such as low income and being part of ethnic minority </a:t>
              </a: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affects both the risk of developing eating disorders and access to recovery resources (</a:t>
              </a:r>
              <a:r>
                <a:rPr lang="en-NG" sz="1200" kern="1200" dirty="0" err="1">
                  <a:latin typeface="Arial" panose="020B0604020202020204" pitchFamily="34" charset="0"/>
                  <a:cs typeface="Arial" panose="020B0604020202020204" pitchFamily="34" charset="0"/>
                </a:rPr>
                <a:t>Solmi</a:t>
              </a:r>
              <a:r>
                <a:rPr lang="en-NG" sz="1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, et al., 2016).</a:t>
              </a:r>
              <a:endParaRPr lang="en-US" sz="1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E1DF26-51CE-4A64-BD08-1765331D94F5}"/>
                </a:ext>
              </a:extLst>
            </p:cNvPr>
            <p:cNvSpPr/>
            <p:nvPr/>
          </p:nvSpPr>
          <p:spPr>
            <a:xfrm>
              <a:off x="4483715" y="5636480"/>
              <a:ext cx="4218086" cy="3820890"/>
            </a:xfrm>
            <a:custGeom>
              <a:avLst/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2551" tIns="801977" rIns="82550" bIns="801978" numCol="1" spcCol="1270" anchor="ctr" anchorCtr="0">
              <a:noAutofit/>
            </a:bodyPr>
            <a:lstStyle/>
            <a:p>
              <a:pPr algn="just">
                <a:spcAft>
                  <a:spcPts val="800"/>
                </a:spcAft>
              </a:pPr>
              <a:endParaRPr lang="en-US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algn="just">
                <a:spcAft>
                  <a:spcPts val="800"/>
                </a:spcAft>
              </a:pPr>
              <a:endParaRPr lang="en-US" sz="1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algn="just">
                <a:spcAft>
                  <a:spcPts val="800"/>
                </a:spcAft>
              </a:pPr>
              <a:r>
                <a:rPr lang="en-NG" sz="1300" b="1" dirty="0"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POLITICAL CONTEXT– </a:t>
              </a:r>
              <a:r>
                <a:rPr lang="en-NG" sz="1300" b="1" i="1" dirty="0"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POLICY AND </a:t>
              </a:r>
              <a:r>
                <a:rPr lang="en-US" sz="1300" b="1" i="1" dirty="0"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LEGISLATION</a:t>
              </a:r>
              <a:endParaRPr lang="en-NG" sz="13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marL="171450" lvl="0" indent="-171450" algn="just">
                <a:lnSpc>
                  <a:spcPct val="150000"/>
                </a:lnSpc>
                <a:buSzPts val="1000"/>
                <a:buFont typeface="Arial" panose="020B0604020202020204" pitchFamily="34" charset="0"/>
                <a:buChar char="•"/>
                <a:tabLst>
                  <a:tab pos="457200" algn="l"/>
                </a:tabLst>
              </a:pP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Legal protection: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Mental Health Act (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I983, revised,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2007), Equality Act (2010).</a:t>
              </a:r>
              <a:endPara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endParaRPr>
            </a:p>
            <a:p>
              <a:pPr marL="171450" lvl="0" indent="-171450" algn="just">
                <a:lnSpc>
                  <a:spcPct val="150000"/>
                </a:lnSpc>
                <a:buSzPts val="1000"/>
                <a:buFont typeface="Arial" panose="020B0604020202020204" pitchFamily="34" charset="0"/>
                <a:buChar char="•"/>
                <a:tabLst>
                  <a:tab pos="457200" algn="l"/>
                </a:tabLst>
              </a:pP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Advocacy groups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: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Beat and EDAN play a key role in challenging stigma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.</a:t>
              </a:r>
              <a:endParaRPr 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endParaRPr>
            </a:p>
            <a:p>
              <a:pPr marL="171450" lvl="0" indent="-171450" algn="just">
                <a:lnSpc>
                  <a:spcPct val="150000"/>
                </a:lnSpc>
                <a:buSzPts val="1000"/>
                <a:buFont typeface="Arial" panose="020B0604020202020204" pitchFamily="34" charset="0"/>
                <a:buChar char="•"/>
                <a:tabLst>
                  <a:tab pos="457200" algn="l"/>
                </a:tabLst>
              </a:pP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Educational campaigns 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to help young people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(Beat, 2015).</a:t>
              </a:r>
              <a:endPara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endParaRPr>
            </a:p>
            <a:p>
              <a:pPr marL="171450" lvl="0" indent="-171450" algn="just">
                <a:lnSpc>
                  <a:spcPct val="150000"/>
                </a:lnSpc>
                <a:buSzPts val="1000"/>
                <a:buFont typeface="Arial" panose="020B0604020202020204" pitchFamily="34" charset="0"/>
                <a:buChar char="•"/>
                <a:tabLst>
                  <a:tab pos="457200" algn="l"/>
                </a:tabLst>
              </a:pP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NHS Long Term Plan promotes early access and integrated care, though workforce and funding gaps remain (</a:t>
              </a:r>
              <a:r>
                <a:rPr lang="en-NG" sz="1200" dirty="0" err="1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Alderwick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&amp; Dixon, 2019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;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Spiel et al., 2025).</a:t>
              </a:r>
            </a:p>
            <a:p>
              <a:pPr marL="0" lvl="0" indent="0" algn="just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Wingdings" panose="05000000000000000000" pitchFamily="2" charset="2"/>
                <a:buNone/>
              </a:pPr>
              <a:endParaRPr lang="en-NG" sz="13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CA4F78-4D7C-48ED-B66D-960E2988A3C1}"/>
                </a:ext>
              </a:extLst>
            </p:cNvPr>
            <p:cNvSpPr/>
            <p:nvPr/>
          </p:nvSpPr>
          <p:spPr>
            <a:xfrm>
              <a:off x="8863249" y="5632414"/>
              <a:ext cx="3877145" cy="3824956"/>
            </a:xfrm>
            <a:custGeom>
              <a:avLst/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rgbClr val="261036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2551" tIns="801977" rIns="82550" bIns="801978" numCol="1" spcCol="1270" anchor="ctr" anchorCtr="0">
              <a:noAutofit/>
            </a:bodyPr>
            <a:lstStyle/>
            <a:p>
              <a:pPr>
                <a:lnSpc>
                  <a:spcPct val="150000"/>
                </a:lnSpc>
                <a:spcAft>
                  <a:spcPts val="800"/>
                </a:spcAft>
              </a:pPr>
              <a:endParaRPr lang="en-US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endParaRPr>
            </a:p>
            <a:p>
              <a:pPr>
                <a:lnSpc>
                  <a:spcPct val="150000"/>
                </a:lnSpc>
                <a:spcAft>
                  <a:spcPts val="800"/>
                </a:spcAft>
              </a:pPr>
              <a:r>
                <a:rPr lang="en-NG" sz="13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CONTEMPORARY TREATMENT AND CARE</a:t>
              </a:r>
              <a:endParaRPr lang="en-NG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marL="171450" lvl="0" indent="-171450" algn="just">
                <a:lnSpc>
                  <a:spcPct val="150000"/>
                </a:lnSpc>
                <a:buSzPts val="1000"/>
                <a:buFont typeface="Wingdings" panose="05000000000000000000" pitchFamily="2" charset="2"/>
                <a:buChar char="§"/>
                <a:tabLst>
                  <a:tab pos="457200" algn="l"/>
                </a:tabLst>
              </a:pP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Holistic, person-centred approach (NICE, 2017)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.</a:t>
              </a:r>
              <a:endParaRPr 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endParaRPr>
            </a:p>
            <a:p>
              <a:pPr marL="171450" lvl="0" indent="-171450" algn="just">
                <a:lnSpc>
                  <a:spcPct val="150000"/>
                </a:lnSpc>
                <a:buSzPts val="1000"/>
                <a:buFont typeface="Wingdings" panose="05000000000000000000" pitchFamily="2" charset="2"/>
                <a:buChar char="§"/>
                <a:tabLst>
                  <a:tab pos="457200" algn="l"/>
                </a:tabLst>
              </a:pP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Therapies: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FBT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for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adolescents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,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CBT-E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for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adults (Lock &amp; Le Grange, 2015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;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Fairburn, 2018).</a:t>
              </a:r>
              <a:endPara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endParaRPr>
            </a:p>
            <a:p>
              <a:pPr marL="171450" lvl="0" indent="-171450" algn="just">
                <a:lnSpc>
                  <a:spcPct val="150000"/>
                </a:lnSpc>
                <a:buSzPts val="1000"/>
                <a:buFont typeface="Wingdings" panose="05000000000000000000" pitchFamily="2" charset="2"/>
                <a:buChar char="§"/>
                <a:tabLst>
                  <a:tab pos="457200" algn="l"/>
                </a:tabLst>
              </a:pP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Medical &amp; nutritional rehabilitation (Zipfel et al., 2015).</a:t>
              </a:r>
              <a:endPara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endParaRPr>
            </a:p>
            <a:p>
              <a:pPr marL="171450" lvl="0" indent="-171450" algn="just">
                <a:lnSpc>
                  <a:spcPct val="150000"/>
                </a:lnSpc>
                <a:buSzPts val="1000"/>
                <a:buFont typeface="Wingdings" panose="05000000000000000000" pitchFamily="2" charset="2"/>
                <a:buChar char="§"/>
                <a:tabLst>
                  <a:tab pos="457200" algn="l"/>
                </a:tabLst>
              </a:pP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Community &amp; digital therapies expanding (Novack 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and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Chadi, 2025).</a:t>
              </a:r>
              <a:endPara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endParaRPr>
            </a:p>
            <a:p>
              <a:pPr marL="171450" lvl="0" indent="-171450" algn="just">
                <a:lnSpc>
                  <a:spcPct val="150000"/>
                </a:lnSpc>
                <a:buSzPts val="1000"/>
                <a:buFont typeface="Wingdings" panose="05000000000000000000" pitchFamily="2" charset="2"/>
                <a:buChar char="§"/>
                <a:tabLst>
                  <a:tab pos="457200" algn="l"/>
                </a:tabLst>
              </a:pP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Recovery emphasises social reintegration and peer support (Beat, 2015).</a:t>
              </a:r>
              <a:endParaRPr lang="en-NG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Wingdings" panose="05000000000000000000" pitchFamily="2" charset="2"/>
                <a:buNone/>
              </a:pPr>
              <a:endParaRPr lang="en-NG" sz="13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2CBE2B3C-F049-48CB-93DF-C9289D3FD002}"/>
              </a:ext>
            </a:extLst>
          </p:cNvPr>
          <p:cNvGrpSpPr/>
          <p:nvPr/>
        </p:nvGrpSpPr>
        <p:grpSpPr>
          <a:xfrm flipH="1">
            <a:off x="7195291" y="-5"/>
            <a:ext cx="9873508" cy="4888049"/>
            <a:chOff x="6305349" y="245204"/>
            <a:chExt cx="7787182" cy="2663850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624B2E09-25EE-4537-BE9D-E46C9C6ECB23}"/>
                </a:ext>
              </a:extLst>
            </p:cNvPr>
            <p:cNvSpPr/>
            <p:nvPr/>
          </p:nvSpPr>
          <p:spPr>
            <a:xfrm>
              <a:off x="6305349" y="245204"/>
              <a:ext cx="4505066" cy="2663847"/>
            </a:xfrm>
            <a:custGeom>
              <a:avLst/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0501" tIns="434806" rIns="192484" bIns="434807" numCol="1" spcCol="1270" anchor="t" anchorCtr="0">
              <a:noAutofit/>
            </a:bodyPr>
            <a:lstStyle/>
            <a:p>
              <a:pPr algn="just">
                <a:lnSpc>
                  <a:spcPct val="150000"/>
                </a:lnSpc>
                <a:spcAft>
                  <a:spcPts val="800"/>
                </a:spcAft>
              </a:pPr>
              <a:endParaRPr lang="en-US" sz="1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algn="ctr">
                <a:lnSpc>
                  <a:spcPct val="150000"/>
                </a:lnSpc>
                <a:spcAft>
                  <a:spcPts val="800"/>
                </a:spcAft>
              </a:pPr>
              <a:r>
                <a:rPr lang="en-NG" sz="1300" b="1" dirty="0"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CONTEMPORARY UNDERSTANDING </a:t>
              </a:r>
              <a:endParaRPr lang="en-NG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marL="171450" indent="-171450" algn="just">
                <a:lnSpc>
                  <a:spcPct val="150000"/>
                </a:lnSpc>
                <a:spcAft>
                  <a:spcPts val="800"/>
                </a:spcAft>
                <a:buFont typeface="Arial" panose="020B0604020202020204" pitchFamily="34" charset="0"/>
                <a:buChar char="•"/>
              </a:pP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Modern research shows anorexia arises from interacting biological, psychological, and social factors (Zipfel et al., 2015):</a:t>
              </a:r>
              <a:endParaRPr lang="en-NG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marL="171450" indent="-1714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Biological: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Genetics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,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brain function (Watson et al., 2019; Seidel et al., 2018).</a:t>
              </a:r>
            </a:p>
            <a:p>
              <a:pPr marL="171450" indent="-1714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Psychological: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Perfectionism, fear of weight gain (Fairburn, 2018).</a:t>
              </a:r>
            </a:p>
            <a:p>
              <a:pPr marL="171450" indent="-1714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Social: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Thinness ideals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,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social media (</a:t>
              </a:r>
              <a:r>
                <a:rPr lang="en-NG" sz="1200" dirty="0" err="1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Piran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, 2015; Holland 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and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Tiggemann, 2016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; </a:t>
              </a:r>
              <a:r>
                <a:rPr lang="en-NG" sz="1200" dirty="0" err="1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Saiphoo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and Vahedi, 2019).</a:t>
              </a:r>
            </a:p>
            <a:p>
              <a:pPr marL="171450" indent="-1714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Gender and Inequality: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Sickness also common in men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but often remain undiagnosed due to gender stereotypes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,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limited access to specialised treatment income gaps (</a:t>
              </a:r>
              <a:r>
                <a:rPr lang="en-NG" sz="1200" dirty="0" err="1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Solmi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et al., 2016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;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Beat, 2015).</a:t>
              </a:r>
            </a:p>
            <a:p>
              <a:pPr algn="just">
                <a:lnSpc>
                  <a:spcPct val="107000"/>
                </a:lnSpc>
                <a:spcAft>
                  <a:spcPts val="800"/>
                </a:spcAft>
              </a:pPr>
              <a:endParaRPr lang="en-NG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BD20BDD-3487-429B-B274-5F24B29796EF}"/>
                </a:ext>
              </a:extLst>
            </p:cNvPr>
            <p:cNvSpPr/>
            <p:nvPr/>
          </p:nvSpPr>
          <p:spPr>
            <a:xfrm>
              <a:off x="10936615" y="245205"/>
              <a:ext cx="3155916" cy="2663849"/>
            </a:xfrm>
            <a:custGeom>
              <a:avLst/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12751" tIns="434806" rIns="412750" bIns="434807" numCol="1" spcCol="1270" anchor="ctr" anchorCtr="0">
              <a:noAutofit/>
            </a:bodyPr>
            <a:lstStyle/>
            <a:p>
              <a:pPr algn="just">
                <a:lnSpc>
                  <a:spcPct val="107000"/>
                </a:lnSpc>
                <a:spcAft>
                  <a:spcPts val="800"/>
                </a:spcAft>
              </a:pPr>
              <a:endParaRPr lang="en-US" sz="13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NG" sz="1300" b="1" dirty="0"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HISTORICAL CONTEXT </a:t>
              </a:r>
              <a:endParaRPr lang="en-NG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  <a:p>
              <a:pPr marL="342900" lvl="0" indent="-342900">
                <a:lnSpc>
                  <a:spcPct val="150000"/>
                </a:lnSpc>
                <a:buSzPts val="1000"/>
                <a:buFont typeface="Wingdings" panose="05000000000000000000" pitchFamily="2" charset="2"/>
                <a:buChar char="ü"/>
                <a:tabLst>
                  <a:tab pos="457200" algn="l"/>
                </a:tabLst>
              </a:pP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1870s: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Anorexia nervosa first described as a medical condition by Gull (1874) and </a:t>
              </a:r>
              <a:r>
                <a:rPr lang="en-NG" sz="1200" dirty="0" err="1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Lasègue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(1873). 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Viewed as a spiritual thing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(</a:t>
              </a:r>
              <a:r>
                <a:rPr lang="en-NG" sz="1200" dirty="0" err="1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Dell’Osso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et al., 2016).</a:t>
              </a:r>
            </a:p>
            <a:p>
              <a:pPr marL="342900" lvl="0" indent="-342900" algn="just">
                <a:lnSpc>
                  <a:spcPct val="150000"/>
                </a:lnSpc>
                <a:buSzPts val="1000"/>
                <a:buFont typeface="Wingdings" panose="05000000000000000000" pitchFamily="2" charset="2"/>
                <a:buChar char="ü"/>
                <a:tabLst>
                  <a:tab pos="457200" algn="l"/>
                </a:tabLst>
              </a:pPr>
              <a:r>
                <a:rPr lang="en-US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20</a:t>
              </a:r>
              <a:r>
                <a:rPr lang="en-US" sz="1200" b="1" baseline="300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th</a:t>
              </a:r>
              <a:r>
                <a:rPr lang="en-US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Century</a:t>
              </a: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: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Psychoanalytic view (Keel, 2017).</a:t>
              </a:r>
            </a:p>
            <a:p>
              <a:pPr marL="342900" lvl="0" indent="-342900" algn="just">
                <a:lnSpc>
                  <a:spcPct val="150000"/>
                </a:lnSpc>
                <a:buSzPts val="1000"/>
                <a:buFont typeface="Wingdings" panose="05000000000000000000" pitchFamily="2" charset="2"/>
                <a:buChar char="ü"/>
                <a:tabLst>
                  <a:tab pos="457200" algn="l"/>
                </a:tabLst>
              </a:pP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19</a:t>
              </a:r>
              <a:r>
                <a:rPr lang="en-US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60s – 70s: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Body image 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distortion and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cultural influence (</a:t>
              </a:r>
              <a:r>
                <a:rPr lang="en-NG" sz="1200" dirty="0" err="1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Bordo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, 2023).</a:t>
              </a:r>
            </a:p>
            <a:p>
              <a:pPr marL="342900" lvl="0" indent="-342900" algn="just">
                <a:lnSpc>
                  <a:spcPct val="150000"/>
                </a:lnSpc>
                <a:buSzPts val="1000"/>
                <a:buFont typeface="Wingdings" panose="05000000000000000000" pitchFamily="2" charset="2"/>
                <a:buChar char="ü"/>
                <a:tabLst>
                  <a:tab pos="457200" algn="l"/>
                </a:tabLst>
              </a:pP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1980s</a:t>
              </a:r>
              <a:r>
                <a:rPr lang="en-US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- </a:t>
              </a:r>
              <a:r>
                <a:rPr lang="en-NG" sz="1200" b="1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Present: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Biopsychosocial model (Zipfel et al., 2015; Treasure </a:t>
              </a:r>
              <a:r>
                <a:rPr lang="en-US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and</a:t>
              </a:r>
              <a:r>
                <a:rPr lang="en-NG" sz="1200" dirty="0"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Duarte, 2020).</a:t>
              </a:r>
            </a:p>
            <a:p>
              <a:pPr algn="just">
                <a:spcAft>
                  <a:spcPts val="800"/>
                </a:spcAft>
              </a:pPr>
              <a:endParaRPr lang="en-NG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A1C8977-7586-4C79-A37F-194477B69830}"/>
              </a:ext>
            </a:extLst>
          </p:cNvPr>
          <p:cNvSpPr/>
          <p:nvPr/>
        </p:nvSpPr>
        <p:spPr>
          <a:xfrm>
            <a:off x="13491966" y="5631624"/>
            <a:ext cx="3576833" cy="38208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RECOMMENDATIO</a:t>
            </a:r>
            <a:r>
              <a:rPr lang="en-US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NS</a:t>
            </a:r>
            <a:endParaRPr lang="en-NG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  <a:tabLst>
                <a:tab pos="457200" algn="l"/>
              </a:tabLst>
            </a:pP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Strengthen early intervention and detection</a:t>
            </a:r>
            <a:r>
              <a:rPr lang="en-US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US" sz="125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  <a:tabLst>
                <a:tab pos="457200" algn="l"/>
              </a:tabLst>
            </a:pP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service equity and accessibility</a:t>
            </a:r>
            <a:r>
              <a:rPr lang="en-US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US" sz="125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  <a:tabLst>
                <a:tab pos="457200" algn="l"/>
              </a:tabLst>
            </a:pP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Invest in workforce development and retention</a:t>
            </a:r>
            <a:r>
              <a:rPr lang="en-US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US" sz="125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  <a:tabLst>
                <a:tab pos="457200" algn="l"/>
              </a:tabLst>
            </a:pP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Promote digital and community-based interventions</a:t>
            </a:r>
            <a:r>
              <a:rPr lang="en-US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  <a:tabLst>
                <a:tab pos="457200" algn="l"/>
              </a:tabLst>
            </a:pP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Address stigma through education and media regulation</a:t>
            </a:r>
            <a:r>
              <a:rPr lang="en-US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  <a:tabLst>
                <a:tab pos="457200" algn="l"/>
              </a:tabLst>
            </a:pP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Enhance policy coordination and accountability</a:t>
            </a:r>
            <a:r>
              <a:rPr lang="en-US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NG" sz="125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31D1A79-D2B0-4AD0-A7E9-DA9B6F6714F4}"/>
              </a:ext>
            </a:extLst>
          </p:cNvPr>
          <p:cNvSpPr/>
          <p:nvPr/>
        </p:nvSpPr>
        <p:spPr>
          <a:xfrm>
            <a:off x="0" y="-5"/>
            <a:ext cx="3704052" cy="488805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AND BACKGROUND</a:t>
            </a:r>
          </a:p>
          <a:p>
            <a:pPr marL="4000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Anorexia nervosa is a serious mental health disorder involving persistent food restriction, fear of weight gain, and body image distortion (</a:t>
            </a:r>
            <a:r>
              <a:rPr lang="en-NG" sz="125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Claudino</a:t>
            </a: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et al., 2019). </a:t>
            </a:r>
          </a:p>
          <a:p>
            <a:pPr marL="4000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</a:t>
            </a: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 one of the highest psychiatric mortality rates (</a:t>
            </a:r>
            <a:r>
              <a:rPr lang="en-NG" sz="125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Iwajomo</a:t>
            </a: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et al., 2021). </a:t>
            </a:r>
          </a:p>
          <a:p>
            <a:pPr marL="4000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Recognised as </a:t>
            </a:r>
            <a:r>
              <a:rPr lang="en-US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biopsychosocial disorder (Zipfel et al., 2015).</a:t>
            </a:r>
          </a:p>
          <a:p>
            <a:pPr marL="400050" indent="-1714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cases rising </a:t>
            </a:r>
            <a:r>
              <a:rPr lang="en-US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</a:t>
            </a: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1,721 young people awaiting treatment (Hopkinson</a:t>
            </a:r>
            <a:r>
              <a:rPr lang="en-US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Petty</a:t>
            </a: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2023).</a:t>
            </a:r>
          </a:p>
          <a:p>
            <a:pPr marL="4000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NG" sz="12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Understanding its historical evolution and current care systems is vital for improving outcomes and reducing stigma.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540A073-C84B-4A22-9B33-22B9FF114AF8}"/>
              </a:ext>
            </a:extLst>
          </p:cNvPr>
          <p:cNvSpPr/>
          <p:nvPr/>
        </p:nvSpPr>
        <p:spPr>
          <a:xfrm>
            <a:off x="1604864" y="5072974"/>
            <a:ext cx="12726955" cy="37610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ANOREXIA NERVOSA: 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MISUNDERSTANDING TO MODERN RECOVERY</a:t>
            </a:r>
            <a:endParaRPr lang="en-NG" sz="2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6BFE98A-7AD8-4781-B759-68FFE6D628BF}"/>
              </a:ext>
            </a:extLst>
          </p:cNvPr>
          <p:cNvSpPr/>
          <p:nvPr/>
        </p:nvSpPr>
        <p:spPr>
          <a:xfrm flipH="1">
            <a:off x="3862872" y="0"/>
            <a:ext cx="3172408" cy="4886361"/>
          </a:xfrm>
          <a:custGeom>
            <a:avLst/>
            <a:gdLst>
              <a:gd name="connsiteX0" fmla="*/ 0 w 10000"/>
              <a:gd name="connsiteY0" fmla="*/ 0 h 10000"/>
              <a:gd name="connsiteX1" fmla="*/ 10000 w 10000"/>
              <a:gd name="connsiteY1" fmla="*/ 0 h 10000"/>
              <a:gd name="connsiteX2" fmla="*/ 8000 w 10000"/>
              <a:gd name="connsiteY2" fmla="*/ 10000 h 10000"/>
              <a:gd name="connsiteX3" fmla="*/ 2000 w 10000"/>
              <a:gd name="connsiteY3" fmla="*/ 10000 h 10000"/>
              <a:gd name="connsiteX4" fmla="*/ 0 w 10000"/>
              <a:gd name="connsiteY4" fmla="*/ 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00" h="10000">
                <a:moveTo>
                  <a:pt x="0" y="10000"/>
                </a:moveTo>
                <a:lnTo>
                  <a:pt x="0" y="0"/>
                </a:lnTo>
                <a:lnTo>
                  <a:pt x="10000" y="2000"/>
                </a:lnTo>
                <a:lnTo>
                  <a:pt x="10000" y="8000"/>
                </a:lnTo>
                <a:lnTo>
                  <a:pt x="0" y="1000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12751" tIns="434806" rIns="412750" bIns="434807" numCol="1" spcCol="1270" anchor="ctr" anchorCtr="0">
            <a:noAutofit/>
          </a:bodyPr>
          <a:lstStyle/>
          <a:p>
            <a:pPr algn="just">
              <a:spcAft>
                <a:spcPts val="800"/>
              </a:spcAft>
            </a:pPr>
            <a:endParaRPr lang="en-US" sz="13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800"/>
              </a:spcAft>
            </a:pPr>
            <a:endParaRPr lang="en-US" sz="13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800"/>
              </a:spcAft>
            </a:pPr>
            <a:endParaRPr lang="en-US" sz="13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800"/>
              </a:spcAft>
            </a:pPr>
            <a:r>
              <a:rPr lang="en-US" sz="1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NG" sz="1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CD-11 DEFINITION</a:t>
            </a:r>
            <a:endParaRPr lang="en-US" sz="13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NG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According to the </a:t>
            </a: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ICD</a:t>
            </a:r>
            <a:r>
              <a:rPr lang="en-NG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11th Revision (ICD-11), </a:t>
            </a: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Anorexia Nervosa involves restriction</a:t>
            </a:r>
            <a:r>
              <a:rPr lang="en-NG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</a:t>
            </a: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energy</a:t>
            </a:r>
            <a:r>
              <a:rPr lang="en-NG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intake,</a:t>
            </a: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which leads to </a:t>
            </a:r>
            <a:r>
              <a:rPr lang="en-NG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low weight</a:t>
            </a: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Also involves </a:t>
            </a:r>
            <a:r>
              <a:rPr lang="en-NG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body image distortion (WHO, 2019).</a:t>
            </a:r>
            <a:endParaRPr lang="en-US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classification encourages a holistic assessment that considers physical, mental, and social wellbeing.</a:t>
            </a:r>
            <a:endParaRPr lang="en-US" sz="1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 algn="just"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NG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are two main subtypes described clinically</a:t>
            </a: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 </a:t>
            </a:r>
            <a:r>
              <a:rPr lang="en-NG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Restricting type</a:t>
            </a: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NG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Binge-eating/purging </a:t>
            </a: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type </a:t>
            </a:r>
            <a:r>
              <a:rPr lang="en-NG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(Zipfel et al., 2015).</a:t>
            </a:r>
          </a:p>
          <a:p>
            <a:pPr marL="171450" indent="-171450" algn="just"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NG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spcAft>
                <a:spcPts val="800"/>
              </a:spcAft>
            </a:pPr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800"/>
              </a:spcAft>
            </a:pPr>
            <a:endParaRPr lang="en-NG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200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8976B-5CC6-4DF2-AEDA-029A5ED83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840" y="1070123"/>
            <a:ext cx="12054840" cy="441436"/>
          </a:xfrm>
        </p:spPr>
        <p:txBody>
          <a:bodyPr>
            <a:normAutofit fontScale="90000"/>
          </a:bodyPr>
          <a:lstStyle/>
          <a:p>
            <a:r>
              <a:rPr lang="en-US" sz="50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25C886-A2E0-4EE7-9D4D-9A94826683E7}"/>
              </a:ext>
            </a:extLst>
          </p:cNvPr>
          <p:cNvSpPr txBox="1"/>
          <p:nvPr/>
        </p:nvSpPr>
        <p:spPr>
          <a:xfrm>
            <a:off x="0" y="1287624"/>
            <a:ext cx="16291248" cy="8397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Alderwick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H. and Dixon, J., 2019. The NHS long term plan.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bmj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364</a:t>
            </a:r>
            <a:r>
              <a:rPr lang="en-U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NG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Ayton, A., Viljoen, D., Ryan, S., Ibrahim, A. and Ford, D., 2022. Risk, demand, capacity and outcomes in adult specialist eating disorder services in South-East of England before and since COVID-19. </a:t>
            </a:r>
            <a:r>
              <a:rPr lang="en-NG" sz="16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BJPsych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bulletin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46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(2), pp.89-95.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Beat, U.K., 2015. The costs of eating disorders: Social, health and economic impacts.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Norwich: Author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237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Bordo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2023.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Unbearable weight: Feminism, Western culture, and the body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Univ of California Press.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Claudino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A.M., Pike, K.M., Hay, P., Keeley, J.W., Evans, S.C., Rebello, T.J., Bryant-Waugh, R., Dai, Y., Zhao, M., Matsumoto, C. and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Herscovici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C.R., 2019. The classification of feeding and eating disorders in the ICD-11: results of a field study comparing proposed ICD-11 guidelines with existing ICD-10 guidelines.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BMC medicine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17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(1), p.93.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Dell’Osso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L.,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Abelli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M.,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Carpita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B.,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Pini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Castellini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G., Carmassi, C. and Ricca, V., 2016. Historical evolution of the concept of anorexia nervosa and relationships with orthorexia nervosa, autism, and obsessive–compulsive spectrum.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Neuropsychiatric disease and treatment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pp.1651-1660.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Fairburn, C.G., 2018. Cognitive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Behavior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Therapy and Eating Disorders.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Eating Disorders and Obesity: A Comprehensive Handbook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p.284. 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Gull, W.W., 1874. Anorexia nervosa (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apepsia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hysterica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anorexia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hysterica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). Trans. Clin. Soc.</a:t>
            </a:r>
            <a:r>
              <a:rPr lang="en-U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London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7, pp.22-28.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Hamilton, S., Pinfold, V.,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Cotney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J.,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Couperthwaite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L., Matthews, J., Barret, K., Warren, S., Corker, E., Rose, D., Thornicroft, G. and Henderson, C., 2016. Qualitative analysis of mental health service users’ reported experiences of discrimination.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Acta </a:t>
            </a:r>
            <a:r>
              <a:rPr lang="en-NG" sz="16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Psychiatrica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Scandinavica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134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pp.14-22.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Holland, G. and Tiggemann, M., 2016. A systematic review of the impact of the use of social networking sites on body image and disordered eating outcomes.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Body image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17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pp.100-110.</a:t>
            </a:r>
            <a:endParaRPr lang="en-U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Hopkinson, E. and Petty, J., 2023. Why eating disorders in children and young people are increasing: implications for practice.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Nursing children and young people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35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(2).</a:t>
            </a:r>
            <a:endParaRPr lang="en-NG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Iwajomo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T.,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Bondy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S.J., de Oliveira, C., Colton, P., Trottier, K. and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Kurdyak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P., 2021. Excess mortality associated with eating disorders: population-based cohort study.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British Journal of Psychiatry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219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(3), pp.487-493.</a:t>
            </a:r>
            <a:endParaRPr lang="en-NG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Keel, P.K., 2017.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Eating disorders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Oxford University Press.</a:t>
            </a:r>
            <a:endParaRPr lang="en-NG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Koreshe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E., Paxton, S.,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Miskovic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-Wheatley, J., Bryant, E., Le, A., Maloney, D.,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Touyz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 and Maguire, S., 2023. Prevention and early intervention in eating disorders: findings from a rapid review.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Eating Disorders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11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(1), p.38.</a:t>
            </a:r>
            <a:endParaRPr lang="en-NG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Lasègue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C., 1873. De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l'anorexie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hysterique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Archives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Generales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de Medicine.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Reprinted in RM Kaufman and M. Heiman, eds. (1964)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pp.141-155.</a:t>
            </a:r>
            <a:endParaRPr lang="en-NG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4122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1DE06-BEFB-4079-BA0E-5925B3AA8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839" y="578499"/>
            <a:ext cx="12424021" cy="1194318"/>
          </a:xfrm>
        </p:spPr>
        <p:txBody>
          <a:bodyPr>
            <a:normAutofit fontScale="90000"/>
          </a:bodyPr>
          <a:lstStyle/>
          <a:p>
            <a:r>
              <a:rPr lang="en-US" sz="5000" dirty="0">
                <a:latin typeface="Arial" panose="020B0604020202020204" pitchFamily="34" charset="0"/>
                <a:cs typeface="Arial" panose="020B0604020202020204" pitchFamily="34" charset="0"/>
              </a:rPr>
              <a:t>Reference list contd.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3F82E1-335F-4C67-A432-7E5369EC6C4F}"/>
              </a:ext>
            </a:extLst>
          </p:cNvPr>
          <p:cNvSpPr txBox="1"/>
          <p:nvPr/>
        </p:nvSpPr>
        <p:spPr>
          <a:xfrm>
            <a:off x="-1" y="1380930"/>
            <a:ext cx="16173063" cy="78780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Lock, J. and Le Grange, D., 2015.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Treatment manual for anorexia nervosa: A family-based approach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Guilford publications.</a:t>
            </a:r>
            <a:endParaRPr lang="en-NG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National Institute for Health and Care Excellence, 2017. </a:t>
            </a:r>
            <a:r>
              <a:rPr lang="en-NG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Eating disorders: recognition and treatment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NICE.</a:t>
            </a:r>
            <a:endParaRPr lang="en-NG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Novack, K. and Chadi, N., 2025. The hybrid space in eating disorder treatment: towards a personalized approach to integrating telehealth and in-person care. Journal of Eating Disorders, 13(1), p.22.</a:t>
            </a:r>
            <a:endParaRPr lang="en-NG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Piran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N., 2015. New possibilities in the prevention of eating disorders: The introduction of positive body image measures.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Body image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pp.146-157.</a:t>
            </a:r>
            <a:endParaRPr lang="en-N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Saiphoo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A.N. and Vahedi, Z., 2019. A meta-analytic review of the relationship between social media use and body image disturbance.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Computers in human </a:t>
            </a:r>
            <a:r>
              <a:rPr lang="en-NG" sz="1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101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pp.259-275.</a:t>
            </a:r>
            <a:endParaRPr lang="en-N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Seidel, M., King, J.A.,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Ritschel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F., Boehm, I., Geisler, D.,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Bernardoni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F., Beck, M.,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Pauligk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Biemann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R., Strobel, A. and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Goschke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T., 2018. Processing and regulation of negative emotions in anorexia nervosa: An fMRI study. </a:t>
            </a:r>
            <a:r>
              <a:rPr lang="en-NG" sz="1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NeuroImage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Clinical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pp.1-8.</a:t>
            </a:r>
            <a:endParaRPr lang="en-N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Solmi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F.,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Hotopf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Hatch, S. L., Treasure, J., &amp; </a:t>
            </a:r>
            <a:r>
              <a:rPr lang="en-NG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Micali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</a:t>
            </a:r>
            <a:r>
              <a:rPr lang="en-U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2016. Eating disorders in a multi-ethnic inner-city UK sample: prevalence, comorbidity and service use. Social 	psychiatry and psychiatric epidemiology, 51(3), 369–381. </a:t>
            </a:r>
            <a:endParaRPr lang="en-N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Spiel, E.C., Barns, R.,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Heruc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G.A., Hurst, K., Trobe, S. and McLean, S.A., 2025. Outcomes of professional development to support capacity to provide eating disorder treatment and exploration of service level barriers.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Eating Disorders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(Suppl 1), p.116.</a:t>
            </a:r>
            <a:endParaRPr lang="en-N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Treasure, D. and Duarte, T.A., 2020. Schmidt 2020 eating disorders.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Lancet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395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(10227), pp.899-911.</a:t>
            </a:r>
            <a:endParaRPr lang="en-N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Watson, H.J., Yilmaz, Z., Thornton, L.M.,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Hübel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Coleman, J.R., Gaspar, H.A.,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Bryois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Hinney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Leppä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V.M.,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Mattheisen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and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Medland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S.E., 2019. Genome-wide association study identifies eight risk loci and implicates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metabo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-psychiatric origins for anorexia nervosa.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Nature genetics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51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(8), pp.1207-1214.</a:t>
            </a:r>
            <a:endParaRPr lang="en-N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</a:t>
            </a:r>
            <a:r>
              <a:rPr lang="en-U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2019</a:t>
            </a:r>
            <a:r>
              <a:rPr lang="en-U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International Classification of Diseases for Mortality and Morbidity Statistics (11th Revision). Geneva: World Health Organization. Available at: https://icd.who.int/browse11/l-m/en (Accessed:</a:t>
            </a:r>
            <a:r>
              <a:rPr lang="en-US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11 </a:t>
            </a:r>
            <a:r>
              <a:rPr lang="en-NG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October 2025).</a:t>
            </a:r>
            <a:endParaRPr lang="en-N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Zipfel, S., Giel, K.E., </a:t>
            </a:r>
            <a:r>
              <a:rPr lang="en-NG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Bulik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C.M., Hay, P. and Schmidt, U., 2015. Anorexia nervosa: aetiology, assessment, and treatment.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 psychiatry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NG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NG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(12), pp.1099-1111.</a:t>
            </a:r>
            <a:endParaRPr lang="en-N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097539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18f4fac510699dbc10e3db2b4240ca00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3957bcceee0aac2bde267609c4953827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Tags" minOccurs="0"/>
                <xsd:element ref="ns3:MediaLengthInSeconds" minOccurs="0"/>
                <xsd:element ref="ns3:MediaServiceDateTaken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C1134AA7-2E92-44B8-9684-9DC78EBD8B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B7268FF-5DDC-44C6-B28F-2C3920F1B22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C479B17-53FE-46AC-B702-9596B14B1AD0}">
  <ds:schemaRefs>
    <ds:schemaRef ds:uri="http://purl.org/dc/dcmitype/"/>
    <ds:schemaRef ds:uri="http://purl.org/dc/terms/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60ab93c2-c2e2-4a82-ab36-09e8ba3f753e"/>
    <ds:schemaRef ds:uri="http://schemas.microsoft.com/office/infopath/2007/PartnerControls"/>
    <ds:schemaRef ds:uri="47a3e2db-67be-4841-b3a5-2f2fb1d7c7b3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5221</TotalTime>
  <Words>1905</Words>
  <Application>Microsoft Office PowerPoint</Application>
  <PresentationFormat>Custom</PresentationFormat>
  <Paragraphs>90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Vapor Trail</vt:lpstr>
      <vt:lpstr>PowerPoint Presentation</vt:lpstr>
      <vt:lpstr>PowerPoint Presentation</vt:lpstr>
      <vt:lpstr>Reference list </vt:lpstr>
      <vt:lpstr>Reference list contd.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</dc:title>
  <dc:creator>Essenox</dc:creator>
  <cp:lastModifiedBy>Rose Akpan (2309192)</cp:lastModifiedBy>
  <cp:revision>78</cp:revision>
  <dcterms:created xsi:type="dcterms:W3CDTF">2025-10-05T09:21:55Z</dcterms:created>
  <dcterms:modified xsi:type="dcterms:W3CDTF">2025-10-28T09:03:14Z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