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4"/>
  </p:sldMasterIdLst>
  <p:notesMasterIdLst>
    <p:notesMasterId r:id="rId22"/>
  </p:notesMasterIdLst>
  <p:sldIdLst>
    <p:sldId id="256" r:id="rId5"/>
    <p:sldId id="257" r:id="rId6"/>
    <p:sldId id="258" r:id="rId7"/>
    <p:sldId id="259" r:id="rId8"/>
    <p:sldId id="271" r:id="rId9"/>
    <p:sldId id="265" r:id="rId10"/>
    <p:sldId id="261" r:id="rId11"/>
    <p:sldId id="263" r:id="rId12"/>
    <p:sldId id="260" r:id="rId13"/>
    <p:sldId id="262" r:id="rId14"/>
    <p:sldId id="264" r:id="rId15"/>
    <p:sldId id="269" r:id="rId16"/>
    <p:sldId id="267" r:id="rId17"/>
    <p:sldId id="266" r:id="rId18"/>
    <p:sldId id="270" r:id="rId19"/>
    <p:sldId id="273"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6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4575" autoAdjust="0"/>
  </p:normalViewPr>
  <p:slideViewPr>
    <p:cSldViewPr snapToGrid="0">
      <p:cViewPr varScale="1">
        <p:scale>
          <a:sx n="53" d="100"/>
          <a:sy n="53" d="100"/>
        </p:scale>
        <p:origin x="133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istina Koleva (1812788)" userId="f2d9aef8-b747-4567-b06f-bed57d1d82fc" providerId="ADAL" clId="{B383534A-5985-4952-9093-C5C6483EDC14}"/>
    <pc:docChg chg="custSel modSld">
      <pc:chgData name="Kristina Koleva (1812788)" userId="f2d9aef8-b747-4567-b06f-bed57d1d82fc" providerId="ADAL" clId="{B383534A-5985-4952-9093-C5C6483EDC14}" dt="2021-12-10T00:39:12.421" v="231" actId="20577"/>
      <pc:docMkLst>
        <pc:docMk/>
      </pc:docMkLst>
      <pc:sldChg chg="modSp mod">
        <pc:chgData name="Kristina Koleva (1812788)" userId="f2d9aef8-b747-4567-b06f-bed57d1d82fc" providerId="ADAL" clId="{B383534A-5985-4952-9093-C5C6483EDC14}" dt="2021-12-10T00:29:00.994" v="0" actId="313"/>
        <pc:sldMkLst>
          <pc:docMk/>
          <pc:sldMk cId="1506871913" sldId="267"/>
        </pc:sldMkLst>
        <pc:spChg chg="mod">
          <ac:chgData name="Kristina Koleva (1812788)" userId="f2d9aef8-b747-4567-b06f-bed57d1d82fc" providerId="ADAL" clId="{B383534A-5985-4952-9093-C5C6483EDC14}" dt="2021-12-10T00:29:00.994" v="0" actId="313"/>
          <ac:spMkLst>
            <pc:docMk/>
            <pc:sldMk cId="1506871913" sldId="267"/>
            <ac:spMk id="21" creationId="{A98948DE-1442-480C-A7D0-1F3C820030A1}"/>
          </ac:spMkLst>
        </pc:spChg>
      </pc:sldChg>
      <pc:sldChg chg="modSp mod">
        <pc:chgData name="Kristina Koleva (1812788)" userId="f2d9aef8-b747-4567-b06f-bed57d1d82fc" providerId="ADAL" clId="{B383534A-5985-4952-9093-C5C6483EDC14}" dt="2021-12-10T00:39:12.421" v="231" actId="20577"/>
        <pc:sldMkLst>
          <pc:docMk/>
          <pc:sldMk cId="1556451014" sldId="269"/>
        </pc:sldMkLst>
        <pc:spChg chg="mod">
          <ac:chgData name="Kristina Koleva (1812788)" userId="f2d9aef8-b747-4567-b06f-bed57d1d82fc" providerId="ADAL" clId="{B383534A-5985-4952-9093-C5C6483EDC14}" dt="2021-12-10T00:39:12.421" v="231" actId="20577"/>
          <ac:spMkLst>
            <pc:docMk/>
            <pc:sldMk cId="1556451014" sldId="269"/>
            <ac:spMk id="4" creationId="{962A67B0-8D24-425B-86DF-82B198252DDB}"/>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5" Type="http://schemas.openxmlformats.org/officeDocument/2006/relationships/image" Target="../media/image6.jfif"/><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5" Type="http://schemas.openxmlformats.org/officeDocument/2006/relationships/image" Target="../media/image6.jfif"/><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2DD8AF-DE79-4473-99E5-6F85C3055D02}" type="doc">
      <dgm:prSet loTypeId="urn:microsoft.com/office/officeart/2018/2/layout/IconVerticalSolidList" loCatId="icon" qsTypeId="urn:microsoft.com/office/officeart/2005/8/quickstyle/simple1" qsCatId="simple" csTypeId="urn:microsoft.com/office/officeart/2005/8/colors/colorful1" csCatId="colorful" phldr="1"/>
      <dgm:spPr/>
      <dgm:t>
        <a:bodyPr/>
        <a:lstStyle/>
        <a:p>
          <a:endParaRPr lang="en-US"/>
        </a:p>
      </dgm:t>
    </dgm:pt>
    <dgm:pt modelId="{B133921D-BC54-4256-9F05-5EB620AE440B}">
      <dgm:prSet/>
      <dgm:spPr/>
      <dgm:t>
        <a:bodyPr/>
        <a:lstStyle/>
        <a:p>
          <a:pPr>
            <a:lnSpc>
              <a:spcPct val="100000"/>
            </a:lnSpc>
          </a:pPr>
          <a:r>
            <a:rPr lang="en-GB" dirty="0"/>
            <a:t>Meaning of community(Gov.uk,2018)</a:t>
          </a:r>
          <a:endParaRPr lang="en-US" dirty="0"/>
        </a:p>
      </dgm:t>
    </dgm:pt>
    <dgm:pt modelId="{ABABE96D-8FB9-466D-846F-7B07244FF33C}" type="parTrans" cxnId="{99ADC63B-5C27-410B-A2DD-0E76ECF0AD1B}">
      <dgm:prSet/>
      <dgm:spPr/>
      <dgm:t>
        <a:bodyPr/>
        <a:lstStyle/>
        <a:p>
          <a:endParaRPr lang="en-US"/>
        </a:p>
      </dgm:t>
    </dgm:pt>
    <dgm:pt modelId="{AD6A85C4-2AF1-41E3-AD7A-513FF6E13D9E}" type="sibTrans" cxnId="{99ADC63B-5C27-410B-A2DD-0E76ECF0AD1B}">
      <dgm:prSet/>
      <dgm:spPr/>
      <dgm:t>
        <a:bodyPr/>
        <a:lstStyle/>
        <a:p>
          <a:endParaRPr lang="en-US"/>
        </a:p>
      </dgm:t>
    </dgm:pt>
    <dgm:pt modelId="{4C374BED-9B54-4F64-B9BC-62D2644C32A8}">
      <dgm:prSet/>
      <dgm:spPr/>
      <dgm:t>
        <a:bodyPr/>
        <a:lstStyle/>
        <a:p>
          <a:pPr>
            <a:lnSpc>
              <a:spcPct val="100000"/>
            </a:lnSpc>
          </a:pPr>
          <a:r>
            <a:rPr lang="en-GB" dirty="0"/>
            <a:t>Feeling of belonging to neighbourhood- statistics(Gov.uk,2020)</a:t>
          </a:r>
          <a:endParaRPr lang="en-US" dirty="0"/>
        </a:p>
      </dgm:t>
    </dgm:pt>
    <dgm:pt modelId="{656944A6-F97A-4EC3-86D9-7C0E6A8400F7}" type="parTrans" cxnId="{34907CE7-E61F-484C-BED3-06D1F40086FE}">
      <dgm:prSet/>
      <dgm:spPr/>
      <dgm:t>
        <a:bodyPr/>
        <a:lstStyle/>
        <a:p>
          <a:endParaRPr lang="en-US"/>
        </a:p>
      </dgm:t>
    </dgm:pt>
    <dgm:pt modelId="{66B0BF10-876C-4F19-AA8C-E58E0F51E0DB}" type="sibTrans" cxnId="{34907CE7-E61F-484C-BED3-06D1F40086FE}">
      <dgm:prSet/>
      <dgm:spPr/>
      <dgm:t>
        <a:bodyPr/>
        <a:lstStyle/>
        <a:p>
          <a:endParaRPr lang="en-US"/>
        </a:p>
      </dgm:t>
    </dgm:pt>
    <dgm:pt modelId="{9D198AC8-10CF-449E-8622-0316E0C69CCC}">
      <dgm:prSet/>
      <dgm:spPr/>
      <dgm:t>
        <a:bodyPr/>
        <a:lstStyle/>
        <a:p>
          <a:pPr>
            <a:lnSpc>
              <a:spcPct val="100000"/>
            </a:lnSpc>
          </a:pPr>
          <a:r>
            <a:rPr lang="en-GB" b="0" i="0" dirty="0"/>
            <a:t>What is community development?! (SDCD.uk, 2021)</a:t>
          </a:r>
        </a:p>
      </dgm:t>
    </dgm:pt>
    <dgm:pt modelId="{82B7D684-A11D-454C-8872-E18FF8FC6C8B}" type="parTrans" cxnId="{5313ED9A-E455-4940-BE0B-16AFCF32F5C8}">
      <dgm:prSet/>
      <dgm:spPr/>
      <dgm:t>
        <a:bodyPr/>
        <a:lstStyle/>
        <a:p>
          <a:endParaRPr lang="en-GB"/>
        </a:p>
      </dgm:t>
    </dgm:pt>
    <dgm:pt modelId="{53EFA502-9D2B-403E-995C-7DDABE3B9476}" type="sibTrans" cxnId="{5313ED9A-E455-4940-BE0B-16AFCF32F5C8}">
      <dgm:prSet/>
      <dgm:spPr/>
      <dgm:t>
        <a:bodyPr/>
        <a:lstStyle/>
        <a:p>
          <a:endParaRPr lang="en-GB"/>
        </a:p>
      </dgm:t>
    </dgm:pt>
    <dgm:pt modelId="{5D0CF950-8375-45D7-A7D7-CA577A6E98CD}" type="pres">
      <dgm:prSet presAssocID="{1B2DD8AF-DE79-4473-99E5-6F85C3055D02}" presName="root" presStyleCnt="0">
        <dgm:presLayoutVars>
          <dgm:dir/>
          <dgm:resizeHandles val="exact"/>
        </dgm:presLayoutVars>
      </dgm:prSet>
      <dgm:spPr/>
    </dgm:pt>
    <dgm:pt modelId="{FA4DAB69-ED6B-4C79-9E71-964E4F86D7F1}" type="pres">
      <dgm:prSet presAssocID="{B133921D-BC54-4256-9F05-5EB620AE440B}" presName="compNode" presStyleCnt="0"/>
      <dgm:spPr/>
    </dgm:pt>
    <dgm:pt modelId="{CB2C60B8-49F8-4F2A-AEB0-DEE82E2BFED8}" type="pres">
      <dgm:prSet presAssocID="{B133921D-BC54-4256-9F05-5EB620AE440B}" presName="bgRect" presStyleLbl="bgShp" presStyleIdx="0" presStyleCnt="3" custLinFactNeighborX="-944"/>
      <dgm:spPr/>
    </dgm:pt>
    <dgm:pt modelId="{425C1E71-4FBA-4811-9334-4FE248363891}" type="pres">
      <dgm:prSet presAssocID="{B133921D-BC54-4256-9F05-5EB620AE440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a:ext>
      </dgm:extLst>
    </dgm:pt>
    <dgm:pt modelId="{718AE1A5-9C60-4366-A239-E6228B1D53C1}" type="pres">
      <dgm:prSet presAssocID="{B133921D-BC54-4256-9F05-5EB620AE440B}" presName="spaceRect" presStyleCnt="0"/>
      <dgm:spPr/>
    </dgm:pt>
    <dgm:pt modelId="{813E910A-1F03-4278-99BA-27B9886ECF1B}" type="pres">
      <dgm:prSet presAssocID="{B133921D-BC54-4256-9F05-5EB620AE440B}" presName="parTx" presStyleLbl="revTx" presStyleIdx="0" presStyleCnt="3">
        <dgm:presLayoutVars>
          <dgm:chMax val="0"/>
          <dgm:chPref val="0"/>
        </dgm:presLayoutVars>
      </dgm:prSet>
      <dgm:spPr/>
    </dgm:pt>
    <dgm:pt modelId="{4B8F2C68-A6F9-47C5-8442-F9C6FA58672C}" type="pres">
      <dgm:prSet presAssocID="{AD6A85C4-2AF1-41E3-AD7A-513FF6E13D9E}" presName="sibTrans" presStyleCnt="0"/>
      <dgm:spPr/>
    </dgm:pt>
    <dgm:pt modelId="{4509DD40-72F0-4DD2-AC65-A122570E5DC3}" type="pres">
      <dgm:prSet presAssocID="{4C374BED-9B54-4F64-B9BC-62D2644C32A8}" presName="compNode" presStyleCnt="0"/>
      <dgm:spPr/>
    </dgm:pt>
    <dgm:pt modelId="{2E7D690E-1566-47CB-8A4B-56D373D768E8}" type="pres">
      <dgm:prSet presAssocID="{4C374BED-9B54-4F64-B9BC-62D2644C32A8}" presName="bgRect" presStyleLbl="bgShp" presStyleIdx="1" presStyleCnt="3"/>
      <dgm:spPr/>
    </dgm:pt>
    <dgm:pt modelId="{9EBD7853-A57C-4575-9270-2CA511B671A8}" type="pres">
      <dgm:prSet presAssocID="{4C374BED-9B54-4F64-B9BC-62D2644C32A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atistics"/>
        </a:ext>
      </dgm:extLst>
    </dgm:pt>
    <dgm:pt modelId="{546DC81C-9176-4BC1-91D1-D60EA2ABC2DF}" type="pres">
      <dgm:prSet presAssocID="{4C374BED-9B54-4F64-B9BC-62D2644C32A8}" presName="spaceRect" presStyleCnt="0"/>
      <dgm:spPr/>
    </dgm:pt>
    <dgm:pt modelId="{58015ADD-C319-4A62-B174-3ACE5677807D}" type="pres">
      <dgm:prSet presAssocID="{4C374BED-9B54-4F64-B9BC-62D2644C32A8}" presName="parTx" presStyleLbl="revTx" presStyleIdx="1" presStyleCnt="3">
        <dgm:presLayoutVars>
          <dgm:chMax val="0"/>
          <dgm:chPref val="0"/>
        </dgm:presLayoutVars>
      </dgm:prSet>
      <dgm:spPr/>
    </dgm:pt>
    <dgm:pt modelId="{8C604E14-CCD5-4FFA-9996-0E1D91A5D8B7}" type="pres">
      <dgm:prSet presAssocID="{66B0BF10-876C-4F19-AA8C-E58E0F51E0DB}" presName="sibTrans" presStyleCnt="0"/>
      <dgm:spPr/>
    </dgm:pt>
    <dgm:pt modelId="{58AB16DA-3AF4-49FF-88B2-44FC177A0FD4}" type="pres">
      <dgm:prSet presAssocID="{9D198AC8-10CF-449E-8622-0316E0C69CCC}" presName="compNode" presStyleCnt="0"/>
      <dgm:spPr/>
    </dgm:pt>
    <dgm:pt modelId="{5FD4782D-E8C4-4770-98BD-EEFFF06966F0}" type="pres">
      <dgm:prSet presAssocID="{9D198AC8-10CF-449E-8622-0316E0C69CCC}" presName="bgRect" presStyleLbl="bgShp" presStyleIdx="2" presStyleCnt="3" custLinFactNeighborX="-944" custLinFactNeighborY="-6490"/>
      <dgm:spPr/>
    </dgm:pt>
    <dgm:pt modelId="{5B1E1DA1-99F4-448A-A8E8-DCAFAD453289}" type="pres">
      <dgm:prSet presAssocID="{9D198AC8-10CF-449E-8622-0316E0C69CCC}" presName="iconRect" presStyleLbl="node1" presStyleIdx="2" presStyleCnt="3" custLinFactNeighborY="15404"/>
      <dgm:spPr>
        <a:blipFill>
          <a:blip xmlns:r="http://schemas.openxmlformats.org/officeDocument/2006/relationships" r:embed="rId5">
            <a:extLst>
              <a:ext uri="{28A0092B-C50C-407E-A947-70E740481C1C}">
                <a14:useLocalDpi xmlns:a14="http://schemas.microsoft.com/office/drawing/2010/main" val="0"/>
              </a:ext>
            </a:extLst>
          </a:blip>
          <a:srcRect/>
          <a:stretch>
            <a:fillRect l="-50000" r="-50000"/>
          </a:stretch>
        </a:blipFill>
      </dgm:spPr>
    </dgm:pt>
    <dgm:pt modelId="{A5E5AEC4-78FB-429F-8D10-7B6E274E2E22}" type="pres">
      <dgm:prSet presAssocID="{9D198AC8-10CF-449E-8622-0316E0C69CCC}" presName="spaceRect" presStyleCnt="0"/>
      <dgm:spPr/>
    </dgm:pt>
    <dgm:pt modelId="{9BFD0ACC-A791-460D-B6FB-0CF46A541EA4}" type="pres">
      <dgm:prSet presAssocID="{9D198AC8-10CF-449E-8622-0316E0C69CCC}" presName="parTx" presStyleLbl="revTx" presStyleIdx="2" presStyleCnt="3">
        <dgm:presLayoutVars>
          <dgm:chMax val="0"/>
          <dgm:chPref val="0"/>
        </dgm:presLayoutVars>
      </dgm:prSet>
      <dgm:spPr/>
    </dgm:pt>
  </dgm:ptLst>
  <dgm:cxnLst>
    <dgm:cxn modelId="{99ADC63B-5C27-410B-A2DD-0E76ECF0AD1B}" srcId="{1B2DD8AF-DE79-4473-99E5-6F85C3055D02}" destId="{B133921D-BC54-4256-9F05-5EB620AE440B}" srcOrd="0" destOrd="0" parTransId="{ABABE96D-8FB9-466D-846F-7B07244FF33C}" sibTransId="{AD6A85C4-2AF1-41E3-AD7A-513FF6E13D9E}"/>
    <dgm:cxn modelId="{72D7D73C-D13E-49D3-AE2C-040792AF6DF0}" type="presOf" srcId="{B133921D-BC54-4256-9F05-5EB620AE440B}" destId="{813E910A-1F03-4278-99BA-27B9886ECF1B}" srcOrd="0" destOrd="0" presId="urn:microsoft.com/office/officeart/2018/2/layout/IconVerticalSolidList"/>
    <dgm:cxn modelId="{41A74849-3C03-46EB-B3C0-2B2BE4670420}" type="presOf" srcId="{9D198AC8-10CF-449E-8622-0316E0C69CCC}" destId="{9BFD0ACC-A791-460D-B6FB-0CF46A541EA4}" srcOrd="0" destOrd="0" presId="urn:microsoft.com/office/officeart/2018/2/layout/IconVerticalSolidList"/>
    <dgm:cxn modelId="{698ECD7B-8A95-4F2B-A43D-902AD7CEF1AB}" type="presOf" srcId="{1B2DD8AF-DE79-4473-99E5-6F85C3055D02}" destId="{5D0CF950-8375-45D7-A7D7-CA577A6E98CD}" srcOrd="0" destOrd="0" presId="urn:microsoft.com/office/officeart/2018/2/layout/IconVerticalSolidList"/>
    <dgm:cxn modelId="{5313ED9A-E455-4940-BE0B-16AFCF32F5C8}" srcId="{1B2DD8AF-DE79-4473-99E5-6F85C3055D02}" destId="{9D198AC8-10CF-449E-8622-0316E0C69CCC}" srcOrd="2" destOrd="0" parTransId="{82B7D684-A11D-454C-8872-E18FF8FC6C8B}" sibTransId="{53EFA502-9D2B-403E-995C-7DDABE3B9476}"/>
    <dgm:cxn modelId="{34907CE7-E61F-484C-BED3-06D1F40086FE}" srcId="{1B2DD8AF-DE79-4473-99E5-6F85C3055D02}" destId="{4C374BED-9B54-4F64-B9BC-62D2644C32A8}" srcOrd="1" destOrd="0" parTransId="{656944A6-F97A-4EC3-86D9-7C0E6A8400F7}" sibTransId="{66B0BF10-876C-4F19-AA8C-E58E0F51E0DB}"/>
    <dgm:cxn modelId="{0EBFB4FA-7231-4CA4-BA38-CC2306CAD1BC}" type="presOf" srcId="{4C374BED-9B54-4F64-B9BC-62D2644C32A8}" destId="{58015ADD-C319-4A62-B174-3ACE5677807D}" srcOrd="0" destOrd="0" presId="urn:microsoft.com/office/officeart/2018/2/layout/IconVerticalSolidList"/>
    <dgm:cxn modelId="{42A4291C-6FF8-4244-B9C1-C53E96DFF97B}" type="presParOf" srcId="{5D0CF950-8375-45D7-A7D7-CA577A6E98CD}" destId="{FA4DAB69-ED6B-4C79-9E71-964E4F86D7F1}" srcOrd="0" destOrd="0" presId="urn:microsoft.com/office/officeart/2018/2/layout/IconVerticalSolidList"/>
    <dgm:cxn modelId="{F19550FE-DA1E-42FB-AE94-C503AB253F9F}" type="presParOf" srcId="{FA4DAB69-ED6B-4C79-9E71-964E4F86D7F1}" destId="{CB2C60B8-49F8-4F2A-AEB0-DEE82E2BFED8}" srcOrd="0" destOrd="0" presId="urn:microsoft.com/office/officeart/2018/2/layout/IconVerticalSolidList"/>
    <dgm:cxn modelId="{B41B039B-AFED-4EFB-83AE-65277834BF6E}" type="presParOf" srcId="{FA4DAB69-ED6B-4C79-9E71-964E4F86D7F1}" destId="{425C1E71-4FBA-4811-9334-4FE248363891}" srcOrd="1" destOrd="0" presId="urn:microsoft.com/office/officeart/2018/2/layout/IconVerticalSolidList"/>
    <dgm:cxn modelId="{72A46B48-B3B0-487C-BA88-24F22A7D82BD}" type="presParOf" srcId="{FA4DAB69-ED6B-4C79-9E71-964E4F86D7F1}" destId="{718AE1A5-9C60-4366-A239-E6228B1D53C1}" srcOrd="2" destOrd="0" presId="urn:microsoft.com/office/officeart/2018/2/layout/IconVerticalSolidList"/>
    <dgm:cxn modelId="{4027F680-2856-436A-947C-38BFC84B4BA5}" type="presParOf" srcId="{FA4DAB69-ED6B-4C79-9E71-964E4F86D7F1}" destId="{813E910A-1F03-4278-99BA-27B9886ECF1B}" srcOrd="3" destOrd="0" presId="urn:microsoft.com/office/officeart/2018/2/layout/IconVerticalSolidList"/>
    <dgm:cxn modelId="{E4B86FB4-97A1-4B14-9D3D-B62031E4DCCF}" type="presParOf" srcId="{5D0CF950-8375-45D7-A7D7-CA577A6E98CD}" destId="{4B8F2C68-A6F9-47C5-8442-F9C6FA58672C}" srcOrd="1" destOrd="0" presId="urn:microsoft.com/office/officeart/2018/2/layout/IconVerticalSolidList"/>
    <dgm:cxn modelId="{B4722581-B9AE-42EE-83E6-8E7169285D8A}" type="presParOf" srcId="{5D0CF950-8375-45D7-A7D7-CA577A6E98CD}" destId="{4509DD40-72F0-4DD2-AC65-A122570E5DC3}" srcOrd="2" destOrd="0" presId="urn:microsoft.com/office/officeart/2018/2/layout/IconVerticalSolidList"/>
    <dgm:cxn modelId="{A8AF7595-B040-46B8-8BC7-19DA264A3AFB}" type="presParOf" srcId="{4509DD40-72F0-4DD2-AC65-A122570E5DC3}" destId="{2E7D690E-1566-47CB-8A4B-56D373D768E8}" srcOrd="0" destOrd="0" presId="urn:microsoft.com/office/officeart/2018/2/layout/IconVerticalSolidList"/>
    <dgm:cxn modelId="{76075BB1-8CF6-4136-AC31-B0991A5FF0E8}" type="presParOf" srcId="{4509DD40-72F0-4DD2-AC65-A122570E5DC3}" destId="{9EBD7853-A57C-4575-9270-2CA511B671A8}" srcOrd="1" destOrd="0" presId="urn:microsoft.com/office/officeart/2018/2/layout/IconVerticalSolidList"/>
    <dgm:cxn modelId="{B33A5AA2-50FE-475E-8500-34C68B733F8A}" type="presParOf" srcId="{4509DD40-72F0-4DD2-AC65-A122570E5DC3}" destId="{546DC81C-9176-4BC1-91D1-D60EA2ABC2DF}" srcOrd="2" destOrd="0" presId="urn:microsoft.com/office/officeart/2018/2/layout/IconVerticalSolidList"/>
    <dgm:cxn modelId="{13876A0A-F5BB-4531-9831-6C84B6477394}" type="presParOf" srcId="{4509DD40-72F0-4DD2-AC65-A122570E5DC3}" destId="{58015ADD-C319-4A62-B174-3ACE5677807D}" srcOrd="3" destOrd="0" presId="urn:microsoft.com/office/officeart/2018/2/layout/IconVerticalSolidList"/>
    <dgm:cxn modelId="{7C3F7258-CBDB-47E5-BE0F-B97114C21E37}" type="presParOf" srcId="{5D0CF950-8375-45D7-A7D7-CA577A6E98CD}" destId="{8C604E14-CCD5-4FFA-9996-0E1D91A5D8B7}" srcOrd="3" destOrd="0" presId="urn:microsoft.com/office/officeart/2018/2/layout/IconVerticalSolidList"/>
    <dgm:cxn modelId="{F7149576-5B8D-43A0-93F2-7B2A38CE299B}" type="presParOf" srcId="{5D0CF950-8375-45D7-A7D7-CA577A6E98CD}" destId="{58AB16DA-3AF4-49FF-88B2-44FC177A0FD4}" srcOrd="4" destOrd="0" presId="urn:microsoft.com/office/officeart/2018/2/layout/IconVerticalSolidList"/>
    <dgm:cxn modelId="{45C5326D-118C-4C93-A82D-9EE73F16897D}" type="presParOf" srcId="{58AB16DA-3AF4-49FF-88B2-44FC177A0FD4}" destId="{5FD4782D-E8C4-4770-98BD-EEFFF06966F0}" srcOrd="0" destOrd="0" presId="urn:microsoft.com/office/officeart/2018/2/layout/IconVerticalSolidList"/>
    <dgm:cxn modelId="{70B71AAC-2C1C-460B-B76D-A6D2AAE4ABD3}" type="presParOf" srcId="{58AB16DA-3AF4-49FF-88B2-44FC177A0FD4}" destId="{5B1E1DA1-99F4-448A-A8E8-DCAFAD453289}" srcOrd="1" destOrd="0" presId="urn:microsoft.com/office/officeart/2018/2/layout/IconVerticalSolidList"/>
    <dgm:cxn modelId="{B90C479B-3615-4629-8691-ED6223404A0F}" type="presParOf" srcId="{58AB16DA-3AF4-49FF-88B2-44FC177A0FD4}" destId="{A5E5AEC4-78FB-429F-8D10-7B6E274E2E22}" srcOrd="2" destOrd="0" presId="urn:microsoft.com/office/officeart/2018/2/layout/IconVerticalSolidList"/>
    <dgm:cxn modelId="{773F2143-477F-43F4-BCDB-2FAD6FB1D2A8}" type="presParOf" srcId="{58AB16DA-3AF4-49FF-88B2-44FC177A0FD4}" destId="{9BFD0ACC-A791-460D-B6FB-0CF46A541EA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C60B8-49F8-4F2A-AEB0-DEE82E2BFED8}">
      <dsp:nvSpPr>
        <dsp:cNvPr id="0" name=""/>
        <dsp:cNvSpPr/>
      </dsp:nvSpPr>
      <dsp:spPr>
        <a:xfrm>
          <a:off x="0" y="491"/>
          <a:ext cx="6454987" cy="114925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5C1E71-4FBA-4811-9334-4FE248363891}">
      <dsp:nvSpPr>
        <dsp:cNvPr id="0" name=""/>
        <dsp:cNvSpPr/>
      </dsp:nvSpPr>
      <dsp:spPr>
        <a:xfrm>
          <a:off x="347648" y="259072"/>
          <a:ext cx="632087" cy="6320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3E910A-1F03-4278-99BA-27B9886ECF1B}">
      <dsp:nvSpPr>
        <dsp:cNvPr id="0" name=""/>
        <dsp:cNvSpPr/>
      </dsp:nvSpPr>
      <dsp:spPr>
        <a:xfrm>
          <a:off x="1327384" y="491"/>
          <a:ext cx="5127602" cy="114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29" tIns="121629" rIns="121629" bIns="121629" numCol="1" spcCol="1270" anchor="ctr" anchorCtr="0">
          <a:noAutofit/>
        </a:bodyPr>
        <a:lstStyle/>
        <a:p>
          <a:pPr marL="0" lvl="0" indent="0" algn="l" defTabSz="1022350">
            <a:lnSpc>
              <a:spcPct val="100000"/>
            </a:lnSpc>
            <a:spcBef>
              <a:spcPct val="0"/>
            </a:spcBef>
            <a:spcAft>
              <a:spcPct val="35000"/>
            </a:spcAft>
            <a:buNone/>
          </a:pPr>
          <a:r>
            <a:rPr lang="en-GB" sz="2300" kern="1200" dirty="0"/>
            <a:t>Meaning of community(Gov.uk,2018)</a:t>
          </a:r>
          <a:endParaRPr lang="en-US" sz="2300" kern="1200" dirty="0"/>
        </a:p>
      </dsp:txBody>
      <dsp:txXfrm>
        <a:off x="1327384" y="491"/>
        <a:ext cx="5127602" cy="1149250"/>
      </dsp:txXfrm>
    </dsp:sp>
    <dsp:sp modelId="{2E7D690E-1566-47CB-8A4B-56D373D768E8}">
      <dsp:nvSpPr>
        <dsp:cNvPr id="0" name=""/>
        <dsp:cNvSpPr/>
      </dsp:nvSpPr>
      <dsp:spPr>
        <a:xfrm>
          <a:off x="0" y="1437054"/>
          <a:ext cx="6454987" cy="114925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BD7853-A57C-4575-9270-2CA511B671A8}">
      <dsp:nvSpPr>
        <dsp:cNvPr id="0" name=""/>
        <dsp:cNvSpPr/>
      </dsp:nvSpPr>
      <dsp:spPr>
        <a:xfrm>
          <a:off x="347648" y="1695636"/>
          <a:ext cx="632087" cy="6320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015ADD-C319-4A62-B174-3ACE5677807D}">
      <dsp:nvSpPr>
        <dsp:cNvPr id="0" name=""/>
        <dsp:cNvSpPr/>
      </dsp:nvSpPr>
      <dsp:spPr>
        <a:xfrm>
          <a:off x="1327384" y="1437054"/>
          <a:ext cx="5127602" cy="114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29" tIns="121629" rIns="121629" bIns="121629" numCol="1" spcCol="1270" anchor="ctr" anchorCtr="0">
          <a:noAutofit/>
        </a:bodyPr>
        <a:lstStyle/>
        <a:p>
          <a:pPr marL="0" lvl="0" indent="0" algn="l" defTabSz="1022350">
            <a:lnSpc>
              <a:spcPct val="100000"/>
            </a:lnSpc>
            <a:spcBef>
              <a:spcPct val="0"/>
            </a:spcBef>
            <a:spcAft>
              <a:spcPct val="35000"/>
            </a:spcAft>
            <a:buNone/>
          </a:pPr>
          <a:r>
            <a:rPr lang="en-GB" sz="2300" kern="1200" dirty="0"/>
            <a:t>Feeling of belonging to neighbourhood- statistics(Gov.uk,2020)</a:t>
          </a:r>
          <a:endParaRPr lang="en-US" sz="2300" kern="1200" dirty="0"/>
        </a:p>
      </dsp:txBody>
      <dsp:txXfrm>
        <a:off x="1327384" y="1437054"/>
        <a:ext cx="5127602" cy="1149250"/>
      </dsp:txXfrm>
    </dsp:sp>
    <dsp:sp modelId="{5FD4782D-E8C4-4770-98BD-EEFFF06966F0}">
      <dsp:nvSpPr>
        <dsp:cNvPr id="0" name=""/>
        <dsp:cNvSpPr/>
      </dsp:nvSpPr>
      <dsp:spPr>
        <a:xfrm>
          <a:off x="0" y="2799031"/>
          <a:ext cx="6454987" cy="114925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1E1DA1-99F4-448A-A8E8-DCAFAD453289}">
      <dsp:nvSpPr>
        <dsp:cNvPr id="0" name=""/>
        <dsp:cNvSpPr/>
      </dsp:nvSpPr>
      <dsp:spPr>
        <a:xfrm>
          <a:off x="347648" y="3229566"/>
          <a:ext cx="632087" cy="632087"/>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D0ACC-A791-460D-B6FB-0CF46A541EA4}">
      <dsp:nvSpPr>
        <dsp:cNvPr id="0" name=""/>
        <dsp:cNvSpPr/>
      </dsp:nvSpPr>
      <dsp:spPr>
        <a:xfrm>
          <a:off x="1327384" y="2873618"/>
          <a:ext cx="5127602" cy="114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29" tIns="121629" rIns="121629" bIns="121629" numCol="1" spcCol="1270" anchor="ctr" anchorCtr="0">
          <a:noAutofit/>
        </a:bodyPr>
        <a:lstStyle/>
        <a:p>
          <a:pPr marL="0" lvl="0" indent="0" algn="l" defTabSz="1022350">
            <a:lnSpc>
              <a:spcPct val="100000"/>
            </a:lnSpc>
            <a:spcBef>
              <a:spcPct val="0"/>
            </a:spcBef>
            <a:spcAft>
              <a:spcPct val="35000"/>
            </a:spcAft>
            <a:buNone/>
          </a:pPr>
          <a:r>
            <a:rPr lang="en-GB" sz="2300" b="0" i="0" kern="1200" dirty="0"/>
            <a:t>What is community development?! (SDCD.uk, 2021)</a:t>
          </a:r>
        </a:p>
      </dsp:txBody>
      <dsp:txXfrm>
        <a:off x="1327384" y="2873618"/>
        <a:ext cx="5127602" cy="11492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E96430-8C96-4B5E-AA9A-EDDBD9D3BB0B}" type="datetimeFigureOut">
              <a:rPr lang="en-GB" smtClean="0"/>
              <a:t>09/12/2021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A0D1CA-5ED6-497B-B904-E57E37F90366}" type="slidenum">
              <a:rPr lang="en-GB" smtClean="0"/>
              <a:t>‹#›</a:t>
            </a:fld>
            <a:endParaRPr lang="en-GB"/>
          </a:p>
        </p:txBody>
      </p:sp>
    </p:spTree>
    <p:extLst>
      <p:ext uri="{BB962C8B-B14F-4D97-AF65-F5344CB8AC3E}">
        <p14:creationId xmlns:p14="http://schemas.microsoft.com/office/powerpoint/2010/main" val="1842525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Arial" panose="020B0604020202020204" pitchFamily="34" charset="0"/>
                <a:cs typeface="Arial" panose="020B0604020202020204" pitchFamily="34" charset="0"/>
              </a:rPr>
              <a:t>The word community is one of the most influential in the language but very often it is used in the wrong context. It is quite emotional word that has been used as a keyword even in political life today. The community in the political life in Great Britain is an inter- party agreement. The state is believed to play a role in supporting community and protecting it from decay.</a:t>
            </a:r>
          </a:p>
          <a:p>
            <a:pPr algn="l"/>
            <a:r>
              <a:rPr lang="en-GB" b="0" i="0" dirty="0">
                <a:solidFill>
                  <a:srgbClr val="000000"/>
                </a:solidFill>
                <a:effectLst/>
                <a:latin typeface="Arial" panose="020B0604020202020204" pitchFamily="34" charset="0"/>
                <a:cs typeface="Arial" panose="020B0604020202020204" pitchFamily="34" charset="0"/>
              </a:rPr>
              <a:t>According to NHS </a:t>
            </a:r>
            <a:r>
              <a:rPr lang="en-GB" b="0" i="0" dirty="0">
                <a:solidFill>
                  <a:srgbClr val="0B0C0C"/>
                </a:solidFill>
                <a:effectLst/>
                <a:latin typeface="Arial" panose="020B0604020202020204" pitchFamily="34" charset="0"/>
                <a:cs typeface="Arial" panose="020B0604020202020204" pitchFamily="34" charset="0"/>
              </a:rPr>
              <a:t>‘Community’  is used to describe the connections, links, individualities and hobbies that brings society together or allow them to share part in a place, service, culture or activity. Different communities differ according to latitude, common interests, affinity or identity and like each of their participants is attracted through a different strategy. Communities are different, diverse, multifaceted and people’s beliefs change over time and depending of the different situations (Gov.uk, 2018)</a:t>
            </a:r>
          </a:p>
          <a:p>
            <a:pPr algn="l"/>
            <a:r>
              <a:rPr lang="en-GB" b="0" i="0" dirty="0">
                <a:solidFill>
                  <a:srgbClr val="0B0C0C"/>
                </a:solidFill>
                <a:effectLst/>
                <a:latin typeface="Arial" panose="020B0604020202020204" pitchFamily="34" charset="0"/>
                <a:cs typeface="Arial" panose="020B0604020202020204" pitchFamily="34" charset="0"/>
              </a:rPr>
              <a:t>In simple words community is a group of people who accommodate same area, who share same religion, race, age, religion, etc (Cambridge Dictionary, 2021).</a:t>
            </a:r>
          </a:p>
          <a:p>
            <a:pPr algn="l">
              <a:buFont typeface="Arial" panose="020B0604020202020204" pitchFamily="34" charset="0"/>
              <a:buNone/>
            </a:pPr>
            <a:r>
              <a:rPr lang="en-GB" b="0" i="0" dirty="0">
                <a:solidFill>
                  <a:srgbClr val="0B0C0C"/>
                </a:solidFill>
                <a:effectLst/>
                <a:latin typeface="Arial" panose="020B0604020202020204" pitchFamily="34" charset="0"/>
                <a:cs typeface="Arial" panose="020B0604020202020204" pitchFamily="34" charset="0"/>
              </a:rPr>
              <a:t> According to the national statistics in 2020 more than half of the  immature population in England think they have very strong connection to their neighbourhood. The same statistics said that around frothy four precent of Other ethnic group have strong sense of  belonged to their neighbourhood (Gov.uk, 2020).</a:t>
            </a:r>
          </a:p>
          <a:p>
            <a:pPr algn="l"/>
            <a:r>
              <a:rPr lang="en-GB" b="0" i="0" dirty="0">
                <a:solidFill>
                  <a:srgbClr val="0B0C0C"/>
                </a:solidFill>
                <a:effectLst/>
                <a:latin typeface="Arial" panose="020B0604020202020204" pitchFamily="34" charset="0"/>
                <a:cs typeface="Arial" panose="020B0604020202020204" pitchFamily="34" charset="0"/>
              </a:rPr>
              <a:t>Community development is a procedure when a group of people with common interests  begin to achieve their visions, beliefs, etc. The main point of the </a:t>
            </a:r>
            <a:r>
              <a:rPr lang="en-GB" b="0" i="0" dirty="0">
                <a:solidFill>
                  <a:srgbClr val="444444"/>
                </a:solidFill>
                <a:effectLst/>
                <a:latin typeface="Arial" panose="020B0604020202020204" pitchFamily="34" charset="0"/>
                <a:cs typeface="Arial" panose="020B0604020202020204" pitchFamily="34" charset="0"/>
              </a:rPr>
              <a:t>community development that all members should have access to health, wellbeing, wealth, justice and opportunity. (SDCD.uk, 2021)</a:t>
            </a:r>
            <a:endParaRPr lang="en-GB" b="0" i="0" dirty="0">
              <a:solidFill>
                <a:srgbClr val="0B0C0C"/>
              </a:solidFill>
              <a:effectLst/>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3</a:t>
            </a:fld>
            <a:endParaRPr lang="en-GB"/>
          </a:p>
        </p:txBody>
      </p:sp>
    </p:spTree>
    <p:extLst>
      <p:ext uri="{BB962C8B-B14F-4D97-AF65-F5344CB8AC3E}">
        <p14:creationId xmlns:p14="http://schemas.microsoft.com/office/powerpoint/2010/main" val="3382652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555555"/>
                </a:solidFill>
                <a:effectLst/>
                <a:latin typeface="Arial" panose="020B0604020202020204" pitchFamily="34" charset="0"/>
                <a:cs typeface="Arial" panose="020B0604020202020204" pitchFamily="34" charset="0"/>
              </a:rPr>
              <a:t>Borough of Hounslow is one of the richest Borough in London. There are some areas which a vey rich, but others abound in various Casos. The community here is ethnically divorced.</a:t>
            </a:r>
          </a:p>
          <a:p>
            <a:pPr algn="l"/>
            <a:r>
              <a:rPr lang="en-GB" b="0" i="0" dirty="0">
                <a:solidFill>
                  <a:srgbClr val="555555"/>
                </a:solidFill>
                <a:effectLst/>
                <a:latin typeface="Arial" panose="020B0604020202020204" pitchFamily="34" charset="0"/>
                <a:cs typeface="Arial" panose="020B0604020202020204" pitchFamily="34" charset="0"/>
              </a:rPr>
              <a:t>Hounslow has a resident population of approximately 244,000 (Census 2012) of which less than 8% are aged under 5 years. Less than 50% of the people of Hounslow classify themselves as from a Black and Minority Ethnic family and the ethnic minority people is estimated to increase fast.</a:t>
            </a:r>
          </a:p>
          <a:p>
            <a:pPr algn="l"/>
            <a:r>
              <a:rPr lang="en-GB" b="0" i="0" dirty="0">
                <a:solidFill>
                  <a:srgbClr val="555555"/>
                </a:solidFill>
                <a:effectLst/>
                <a:latin typeface="Arial" panose="020B0604020202020204" pitchFamily="34" charset="0"/>
                <a:cs typeface="Arial" panose="020B0604020202020204" pitchFamily="34" charset="0"/>
              </a:rPr>
              <a:t>When the migration increase and birth rate is coming up the schools have big number of students in class which first language is English but the cultural believes and values are different.  The students in Hounslow are different from each other and each has different needs. Some are talented and other are not so much talented, Some face various disabilities or are part of the vulnerable group.</a:t>
            </a:r>
          </a:p>
          <a:p>
            <a:pPr algn="l"/>
            <a:r>
              <a:rPr lang="en-GB" b="0" i="0" dirty="0">
                <a:solidFill>
                  <a:srgbClr val="555555"/>
                </a:solidFill>
                <a:effectLst/>
                <a:latin typeface="Arial" panose="020B0604020202020204" pitchFamily="34" charset="0"/>
                <a:cs typeface="Arial" panose="020B0604020202020204" pitchFamily="34" charset="0"/>
              </a:rPr>
              <a:t>The Borough of Hounslow are feeling proud because of the diverse classrooms and believe in supporting all children and providing education which takes account of their individual needs and circumstances. The Borough thinks this social, economic and ethnic diversity should be celebrated and that a classroom full of pupils from a wide variety of backgrounds provides plenty of opportunities for learning, growth and success (Hounslow, 2021).</a:t>
            </a:r>
          </a:p>
          <a:p>
            <a:pPr algn="l"/>
            <a:r>
              <a:rPr lang="en-GB" b="0" i="0" dirty="0">
                <a:solidFill>
                  <a:srgbClr val="000000"/>
                </a:solidFill>
                <a:effectLst/>
                <a:latin typeface="Arial" panose="020B0604020202020204" pitchFamily="34" charset="0"/>
                <a:cs typeface="Arial" panose="020B0604020202020204" pitchFamily="34" charset="0"/>
              </a:rPr>
              <a:t>At the heart of the Hounslow’s vision for equalities communities rank first in importance.</a:t>
            </a:r>
          </a:p>
          <a:p>
            <a:pPr algn="l"/>
            <a:r>
              <a:rPr lang="en-GB" b="0" i="0" dirty="0">
                <a:solidFill>
                  <a:srgbClr val="000000"/>
                </a:solidFill>
                <a:effectLst/>
                <a:latin typeface="Arial" panose="020B0604020202020204" pitchFamily="34" charset="0"/>
                <a:cs typeface="Arial" panose="020B0604020202020204" pitchFamily="34" charset="0"/>
              </a:rPr>
              <a:t>Borough of Hounslow aims to improve the quality of life of all those who living and working in the borough by encouraging citizens to be actively involved in all aspects improving </a:t>
            </a:r>
            <a:r>
              <a:rPr lang="en-GB" b="0" i="0" dirty="0" err="1">
                <a:solidFill>
                  <a:srgbClr val="000000"/>
                </a:solidFill>
                <a:effectLst/>
                <a:latin typeface="Arial" panose="020B0604020202020204" pitchFamily="34" charset="0"/>
                <a:cs typeface="Arial" panose="020B0604020202020204" pitchFamily="34" charset="0"/>
              </a:rPr>
              <a:t>Houlower’s</a:t>
            </a:r>
            <a:r>
              <a:rPr lang="en-GB" b="0" i="0" dirty="0">
                <a:solidFill>
                  <a:srgbClr val="000000"/>
                </a:solidFill>
                <a:effectLst/>
                <a:latin typeface="Arial" panose="020B0604020202020204" pitchFamily="34" charset="0"/>
                <a:cs typeface="Arial" panose="020B0604020202020204" pitchFamily="34" charset="0"/>
              </a:rPr>
              <a:t> lives. </a:t>
            </a:r>
          </a:p>
          <a:p>
            <a:pPr algn="l"/>
            <a:r>
              <a:rPr lang="en-GB" b="0" i="0" dirty="0">
                <a:solidFill>
                  <a:srgbClr val="000000"/>
                </a:solidFill>
                <a:effectLst/>
                <a:latin typeface="Lato" panose="020F0502020204030203" pitchFamily="34" charset="0"/>
              </a:rPr>
              <a:t>The council's equality aims  to help and support Hounslow residents who need it most, to safe borough,  to improve the lives of residents and works in a transparent way.</a:t>
            </a:r>
          </a:p>
          <a:p>
            <a:pPr algn="l"/>
            <a:r>
              <a:rPr lang="en-GB" b="0" i="0" dirty="0">
                <a:solidFill>
                  <a:srgbClr val="000000"/>
                </a:solidFill>
                <a:effectLst/>
                <a:latin typeface="Lato" panose="020F0502020204030203" pitchFamily="34" charset="0"/>
              </a:rPr>
              <a:t>We have focussed on publishing public sector equality data that will enable people to compare the current performance against future performance”</a:t>
            </a:r>
            <a:r>
              <a:rPr lang="en-GB" b="0" i="0" dirty="0">
                <a:solidFill>
                  <a:srgbClr val="000000"/>
                </a:solidFill>
                <a:effectLst/>
                <a:latin typeface="Arial" panose="020B0604020202020204" pitchFamily="34" charset="0"/>
                <a:cs typeface="Arial" panose="020B0604020202020204" pitchFamily="34" charset="0"/>
              </a:rPr>
              <a:t> (Hounslow, 2021).</a:t>
            </a:r>
          </a:p>
          <a:p>
            <a:pPr algn="l"/>
            <a:endParaRPr lang="en-GB" b="0" i="0" dirty="0">
              <a:solidFill>
                <a:srgbClr val="555555"/>
              </a:solidFill>
              <a:effectLst/>
              <a:latin typeface="Helvetica Neue"/>
            </a:endParaRPr>
          </a:p>
          <a:p>
            <a:pPr algn="l"/>
            <a:endParaRPr lang="en-GB" b="0" i="0" dirty="0">
              <a:solidFill>
                <a:srgbClr val="555555"/>
              </a:solidFill>
              <a:effectLst/>
              <a:latin typeface="Helvetica Neue"/>
            </a:endParaRPr>
          </a:p>
          <a:p>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4</a:t>
            </a:fld>
            <a:endParaRPr lang="en-GB"/>
          </a:p>
        </p:txBody>
      </p:sp>
    </p:spTree>
    <p:extLst>
      <p:ext uri="{BB962C8B-B14F-4D97-AF65-F5344CB8AC3E}">
        <p14:creationId xmlns:p14="http://schemas.microsoft.com/office/powerpoint/2010/main" val="2227655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Analysing the graphs, it could be said that there are different ethnic groups with even richer religious views live in the Borough.</a:t>
            </a:r>
          </a:p>
        </p:txBody>
      </p:sp>
      <p:sp>
        <p:nvSpPr>
          <p:cNvPr id="4" name="Slide Number Placeholder 3"/>
          <p:cNvSpPr>
            <a:spLocks noGrp="1"/>
          </p:cNvSpPr>
          <p:nvPr>
            <p:ph type="sldNum" sz="quarter" idx="5"/>
          </p:nvPr>
        </p:nvSpPr>
        <p:spPr/>
        <p:txBody>
          <a:bodyPr/>
          <a:lstStyle/>
          <a:p>
            <a:fld id="{0AA0D1CA-5ED6-497B-B904-E57E37F90366}" type="slidenum">
              <a:rPr lang="en-GB" smtClean="0"/>
              <a:t>5</a:t>
            </a:fld>
            <a:endParaRPr lang="en-GB"/>
          </a:p>
        </p:txBody>
      </p:sp>
    </p:spTree>
    <p:extLst>
      <p:ext uri="{BB962C8B-B14F-4D97-AF65-F5344CB8AC3E}">
        <p14:creationId xmlns:p14="http://schemas.microsoft.com/office/powerpoint/2010/main" val="3242332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Currently over one third of Hounslow’s children are overweight at age 10/11 and this is posing a threat to current and future health. In some parts of the borough such as Bedfont, Cranford and Feltham North wards, over 42 per cent of 10/11 year olds are overweight . In these wards, at least les than 30 per cent of this age group are officially obese. Children’s obesity leads to diseases such as asthma, type two diabetes,  it can leads to depression , low self esteem and behavioural problems. Unhealthy lifestyle is quite popular in the borough. But it can cause to obesity in the adulthood and that leads to many healthy problems in people’s live (Hounslow, 2019).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33333"/>
                </a:solidFill>
                <a:effectLst/>
                <a:latin typeface="Arial" panose="020B0604020202020204" pitchFamily="34" charset="0"/>
              </a:rPr>
              <a:t>The reason  to decided to take action on this project is because the young people need of change. They need to be healthy. It is very important to find what cause children’s obesity and how we all can help to provide a healthy pathway to the young generation in Borough of Hounslow. The another benefits of creating this project is to develop community which will bring together more people of the borough. The social media’s help or in particular on several platforms accessible and preferred by young people will be made culinary series where all young people from the community will participate and learn from a guest chef. Young people like to be part of challenges. Steps competition can be one of them.</a:t>
            </a:r>
          </a:p>
        </p:txBody>
      </p:sp>
      <p:sp>
        <p:nvSpPr>
          <p:cNvPr id="4" name="Slide Number Placeholder 3"/>
          <p:cNvSpPr>
            <a:spLocks noGrp="1"/>
          </p:cNvSpPr>
          <p:nvPr>
            <p:ph type="sldNum" sz="quarter" idx="5"/>
          </p:nvPr>
        </p:nvSpPr>
        <p:spPr/>
        <p:txBody>
          <a:bodyPr/>
          <a:lstStyle/>
          <a:p>
            <a:fld id="{0AA0D1CA-5ED6-497B-B904-E57E37F90366}" type="slidenum">
              <a:rPr lang="en-GB" smtClean="0"/>
              <a:t>6</a:t>
            </a:fld>
            <a:endParaRPr lang="en-GB"/>
          </a:p>
        </p:txBody>
      </p:sp>
    </p:spTree>
    <p:extLst>
      <p:ext uri="{BB962C8B-B14F-4D97-AF65-F5344CB8AC3E}">
        <p14:creationId xmlns:p14="http://schemas.microsoft.com/office/powerpoint/2010/main" val="1759300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To be part of the communality can influence positive on the mental health and wellbeing</a:t>
            </a:r>
          </a:p>
          <a:p>
            <a:r>
              <a:rPr lang="en-GB" dirty="0">
                <a:latin typeface="Arial" panose="020B0604020202020204" pitchFamily="34" charset="0"/>
                <a:cs typeface="Arial" panose="020B0604020202020204" pitchFamily="34" charset="0"/>
              </a:rPr>
              <a:t>Being part of community gives you sense of belonging and people feel more connected to others(gov.uk, 2021).</a:t>
            </a:r>
          </a:p>
          <a:p>
            <a:r>
              <a:rPr lang="en-GB" dirty="0">
                <a:latin typeface="Arial" panose="020B0604020202020204" pitchFamily="34" charset="0"/>
                <a:cs typeface="Arial" panose="020B0604020202020204" pitchFamily="34" charset="0"/>
              </a:rPr>
              <a:t>Relying on this statements, a healthy lifestyle project would achieve positive results. Young people need support of society , of their peers to fight overweight.</a:t>
            </a:r>
          </a:p>
          <a:p>
            <a:r>
              <a:rPr lang="en-GB" b="1" i="0" dirty="0">
                <a:solidFill>
                  <a:srgbClr val="555555"/>
                </a:solidFill>
                <a:effectLst/>
                <a:latin typeface="Arial" panose="020B0604020202020204" pitchFamily="34" charset="0"/>
                <a:cs typeface="Arial" panose="020B0604020202020204" pitchFamily="34" charset="0"/>
              </a:rPr>
              <a:t>Abraham Maslow's theory </a:t>
            </a:r>
            <a:r>
              <a:rPr lang="en-GB" b="0" i="0" dirty="0">
                <a:solidFill>
                  <a:srgbClr val="555555"/>
                </a:solidFill>
                <a:effectLst/>
                <a:latin typeface="Arial" panose="020B0604020202020204" pitchFamily="34" charset="0"/>
                <a:cs typeface="Arial" panose="020B0604020202020204" pitchFamily="34" charset="0"/>
              </a:rPr>
              <a:t>of "self-actualization" can be an tool to motivate and encourage community to be healthy and to achieve a better quality of life because a individual is here in this world to improve himself, to find meaning in this life. Maslow high point the need for "self-actualization" as the crucial need and one of the inspiring part to understand one's own maximum potential (</a:t>
            </a:r>
            <a:r>
              <a:rPr lang="en-GB" sz="1200" b="0" i="0" dirty="0">
                <a:effectLst/>
                <a:latin typeface="Arial" panose="020B0604020202020204" pitchFamily="34" charset="0"/>
                <a:cs typeface="Arial" panose="020B0604020202020204" pitchFamily="34" charset="0"/>
              </a:rPr>
              <a:t>Tripathi, N. and </a:t>
            </a:r>
            <a:r>
              <a:rPr lang="en-GB" sz="1200" b="0" i="0" dirty="0" err="1">
                <a:effectLst/>
                <a:latin typeface="Arial" panose="020B0604020202020204" pitchFamily="34" charset="0"/>
                <a:cs typeface="Arial" panose="020B0604020202020204" pitchFamily="34" charset="0"/>
              </a:rPr>
              <a:t>Moakumla</a:t>
            </a:r>
            <a:r>
              <a:rPr lang="en-GB" sz="1200" b="0" i="0" dirty="0">
                <a:effectLst/>
                <a:latin typeface="Arial" panose="020B0604020202020204" pitchFamily="34" charset="0"/>
                <a:cs typeface="Arial" panose="020B0604020202020204" pitchFamily="34" charset="0"/>
              </a:rPr>
              <a:t>, 2018)</a:t>
            </a:r>
            <a:r>
              <a:rPr lang="en-GB" b="0" i="0" dirty="0">
                <a:solidFill>
                  <a:srgbClr val="555555"/>
                </a:solidFill>
                <a:effectLst/>
                <a:latin typeface="Arial" panose="020B0604020202020204" pitchFamily="34" charset="0"/>
                <a:cs typeface="Arial" panose="020B0604020202020204" pitchFamily="34" charset="0"/>
              </a:rPr>
              <a:t>.</a:t>
            </a:r>
          </a:p>
          <a:p>
            <a:r>
              <a:rPr lang="en-GB" b="1" i="0" dirty="0">
                <a:solidFill>
                  <a:srgbClr val="333333"/>
                </a:solidFill>
                <a:effectLst/>
                <a:latin typeface="Arial" panose="020B0604020202020204" pitchFamily="34" charset="0"/>
                <a:cs typeface="Arial" panose="020B0604020202020204" pitchFamily="34" charset="0"/>
              </a:rPr>
              <a:t>Bowlby’s attachment theory </a:t>
            </a:r>
            <a:r>
              <a:rPr lang="en-GB" b="0" i="0" dirty="0">
                <a:solidFill>
                  <a:srgbClr val="333333"/>
                </a:solidFill>
                <a:effectLst/>
                <a:latin typeface="Arial" panose="020B0604020202020204" pitchFamily="34" charset="0"/>
                <a:cs typeface="Arial" panose="020B0604020202020204" pitchFamily="34" charset="0"/>
              </a:rPr>
              <a:t>has inspired study cover a variety of themes linked to personal and social well-being, such as dating, friend choice, emotional responses, motivations, values, cognitions, dreams and psychopathology. The connection between mother and baby is very important because it provide the  child’s social and emotional development (</a:t>
            </a:r>
            <a:r>
              <a:rPr lang="de-DE" b="0" i="0" dirty="0">
                <a:solidFill>
                  <a:srgbClr val="3A3A3A"/>
                </a:solidFill>
                <a:effectLst/>
                <a:latin typeface="Arial" panose="020B0604020202020204" pitchFamily="34" charset="0"/>
                <a:cs typeface="Arial" panose="020B0604020202020204" pitchFamily="34" charset="0"/>
              </a:rPr>
              <a:t>Ein-Dor, T. and Hirschberger, G., 2016)</a:t>
            </a:r>
            <a:r>
              <a:rPr lang="en-GB" b="0" i="0" dirty="0">
                <a:solidFill>
                  <a:srgbClr val="333333"/>
                </a:solidFill>
                <a:effectLst/>
                <a:latin typeface="Arial" panose="020B0604020202020204" pitchFamily="34" charset="0"/>
                <a:cs typeface="Arial" panose="020B0604020202020204" pitchFamily="34" charset="0"/>
              </a:rPr>
              <a:t>. </a:t>
            </a:r>
          </a:p>
          <a:p>
            <a:r>
              <a:rPr lang="en-GB" b="0" i="0" dirty="0">
                <a:solidFill>
                  <a:srgbClr val="333333"/>
                </a:solidFill>
                <a:effectLst/>
                <a:latin typeface="Arial" panose="020B0604020202020204" pitchFamily="34" charset="0"/>
                <a:cs typeface="Arial" panose="020B0604020202020204" pitchFamily="34" charset="0"/>
              </a:rPr>
              <a:t>In the same way when the teenager  get older they are interested to be attached to their mentors, teachers, caregivers, etc.</a:t>
            </a:r>
          </a:p>
          <a:p>
            <a:r>
              <a:rPr lang="en-GB" dirty="0">
                <a:latin typeface="Arial" panose="020B0604020202020204" pitchFamily="34" charset="0"/>
                <a:cs typeface="Arial" panose="020B0604020202020204" pitchFamily="34" charset="0"/>
              </a:rPr>
              <a:t>The </a:t>
            </a:r>
            <a:r>
              <a:rPr lang="en-GB" b="1" dirty="0">
                <a:latin typeface="Arial" panose="020B0604020202020204" pitchFamily="34" charset="0"/>
                <a:cs typeface="Arial" panose="020B0604020202020204" pitchFamily="34" charset="0"/>
              </a:rPr>
              <a:t>psychosocial learning theory </a:t>
            </a:r>
            <a:r>
              <a:rPr lang="en-GB" dirty="0">
                <a:latin typeface="Arial" panose="020B0604020202020204" pitchFamily="34" charset="0"/>
                <a:cs typeface="Arial" panose="020B0604020202020204" pitchFamily="34" charset="0"/>
              </a:rPr>
              <a:t>(Bandura, 1977) suggests that the learning based on observation can  impact positive, and that effect can be improved when the observers think that  the person  proving the certain behaviour has similar attitude as themselves (</a:t>
            </a:r>
            <a:r>
              <a:rPr lang="en-GB" b="0" i="0" dirty="0">
                <a:solidFill>
                  <a:srgbClr val="222222"/>
                </a:solidFill>
                <a:effectLst/>
                <a:latin typeface="Arial" panose="020B0604020202020204" pitchFamily="34" charset="0"/>
                <a:cs typeface="Arial" panose="020B0604020202020204" pitchFamily="34" charset="0"/>
              </a:rPr>
              <a:t>Deming, P., &amp; Johnson, L., 2021)</a:t>
            </a:r>
            <a:r>
              <a:rPr lang="en-GB" dirty="0">
                <a:latin typeface="Arial" panose="020B0604020202020204" pitchFamily="34" charset="0"/>
                <a:cs typeface="Arial" panose="020B0604020202020204" pitchFamily="34" charset="0"/>
              </a:rPr>
              <a:t>.</a:t>
            </a:r>
          </a:p>
          <a:p>
            <a:r>
              <a:rPr lang="en-GB" dirty="0"/>
              <a:t>In our case, if we invite a chef to show healthy meals it will contributes to children’s healthy development.</a:t>
            </a:r>
          </a:p>
        </p:txBody>
      </p:sp>
      <p:sp>
        <p:nvSpPr>
          <p:cNvPr id="4" name="Slide Number Placeholder 3"/>
          <p:cNvSpPr>
            <a:spLocks noGrp="1"/>
          </p:cNvSpPr>
          <p:nvPr>
            <p:ph type="sldNum" sz="quarter" idx="5"/>
          </p:nvPr>
        </p:nvSpPr>
        <p:spPr/>
        <p:txBody>
          <a:bodyPr/>
          <a:lstStyle/>
          <a:p>
            <a:fld id="{0AA0D1CA-5ED6-497B-B904-E57E37F90366}" type="slidenum">
              <a:rPr lang="en-GB" smtClean="0"/>
              <a:t>7</a:t>
            </a:fld>
            <a:endParaRPr lang="en-GB"/>
          </a:p>
        </p:txBody>
      </p:sp>
    </p:spTree>
    <p:extLst>
      <p:ext uri="{BB962C8B-B14F-4D97-AF65-F5344CB8AC3E}">
        <p14:creationId xmlns:p14="http://schemas.microsoft.com/office/powerpoint/2010/main" val="3400554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333333"/>
                </a:solidFill>
                <a:effectLst/>
                <a:latin typeface="Hind Siliguri" panose="020B0502040204020203" pitchFamily="2" charset="0"/>
              </a:rPr>
              <a:t>Positive:</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Feel safety</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opportunity  to get a job</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Ability to access affordable goods and services</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having places to meet people and socialise</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social networks and relationships with neighbours</a:t>
            </a:r>
          </a:p>
          <a:p>
            <a:pPr algn="l">
              <a:buFont typeface="Arial" panose="020B0604020202020204" pitchFamily="34" charset="0"/>
              <a:buChar char="•"/>
            </a:pPr>
            <a:r>
              <a:rPr lang="en-GB" b="0" i="0" dirty="0">
                <a:solidFill>
                  <a:srgbClr val="333333"/>
                </a:solidFill>
                <a:effectLst/>
                <a:latin typeface="Hind Siliguri" panose="020B0502040204020203" pitchFamily="2" charset="0"/>
              </a:rPr>
              <a:t>sense of belonging to the community and having influence and control.</a:t>
            </a:r>
          </a:p>
          <a:p>
            <a:pPr algn="l">
              <a:buFont typeface="Arial" panose="020B0604020202020204" pitchFamily="34" charset="0"/>
              <a:buNone/>
            </a:pPr>
            <a:r>
              <a:rPr lang="en-GB" b="0" i="0" dirty="0">
                <a:solidFill>
                  <a:srgbClr val="333333"/>
                </a:solidFill>
                <a:effectLst/>
                <a:latin typeface="Hind Siliguri" panose="020B0502040204020203" pitchFamily="2" charset="0"/>
              </a:rPr>
              <a:t>Negative</a:t>
            </a:r>
          </a:p>
          <a:p>
            <a:pPr algn="l">
              <a:buFont typeface="Arial" panose="020B0604020202020204" pitchFamily="34" charset="0"/>
              <a:buChar char="•"/>
            </a:pPr>
            <a:r>
              <a:rPr lang="en-GB" b="0" i="0" dirty="0">
                <a:solidFill>
                  <a:srgbClr val="333333"/>
                </a:solidFill>
                <a:effectLst/>
                <a:latin typeface="Hind Siliguri" panose="02000000000000000000" pitchFamily="2" charset="0"/>
              </a:rPr>
              <a:t>loneliness</a:t>
            </a:r>
          </a:p>
          <a:p>
            <a:pPr algn="l">
              <a:buFont typeface="Arial" panose="020B0604020202020204" pitchFamily="34" charset="0"/>
              <a:buChar char="•"/>
            </a:pPr>
            <a:r>
              <a:rPr lang="en-GB" b="0" i="0" dirty="0">
                <a:solidFill>
                  <a:srgbClr val="333333"/>
                </a:solidFill>
                <a:effectLst/>
                <a:latin typeface="Hind Siliguri" panose="02000000000000000000" pitchFamily="2" charset="0"/>
              </a:rPr>
              <a:t>feeling unsafe</a:t>
            </a:r>
          </a:p>
          <a:p>
            <a:pPr algn="l">
              <a:buFont typeface="Arial" panose="020B0604020202020204" pitchFamily="34" charset="0"/>
              <a:buChar char="•"/>
            </a:pPr>
            <a:r>
              <a:rPr lang="en-GB" b="0" i="0" dirty="0">
                <a:solidFill>
                  <a:srgbClr val="333333"/>
                </a:solidFill>
                <a:effectLst/>
                <a:latin typeface="Hind Siliguri" panose="02000000000000000000" pitchFamily="2" charset="0"/>
              </a:rPr>
              <a:t>lack of street life and sociability</a:t>
            </a:r>
          </a:p>
          <a:p>
            <a:pPr algn="l">
              <a:buFont typeface="Arial" panose="020B0604020202020204" pitchFamily="34" charset="0"/>
              <a:buChar char="•"/>
            </a:pPr>
            <a:r>
              <a:rPr lang="en-GB" b="0" i="0" dirty="0">
                <a:solidFill>
                  <a:srgbClr val="333333"/>
                </a:solidFill>
                <a:effectLst/>
                <a:latin typeface="Hind Siliguri" panose="02000000000000000000" pitchFamily="2" charset="0"/>
              </a:rPr>
              <a:t>lack of a sense of control or purpose</a:t>
            </a:r>
          </a:p>
          <a:p>
            <a:pPr algn="l">
              <a:buFont typeface="Arial" panose="020B0604020202020204" pitchFamily="34" charset="0"/>
              <a:buChar char="•"/>
            </a:pPr>
            <a:r>
              <a:rPr lang="en-GB" b="0" i="0" dirty="0">
                <a:solidFill>
                  <a:srgbClr val="333333"/>
                </a:solidFill>
                <a:effectLst/>
                <a:latin typeface="Hind Siliguri" panose="02000000000000000000" pitchFamily="2" charset="0"/>
              </a:rPr>
              <a:t>sense of feeling disconnected from community life (PHS, 2021).  </a:t>
            </a:r>
          </a:p>
          <a:p>
            <a:pPr algn="r">
              <a:buFont typeface="Arial" panose="020B0604020202020204" pitchFamily="34" charset="0"/>
              <a:buNone/>
            </a:pPr>
            <a:r>
              <a:rPr lang="en-GB" b="0" i="0" dirty="0">
                <a:solidFill>
                  <a:srgbClr val="333333"/>
                </a:solidFill>
                <a:effectLst/>
                <a:latin typeface="Hind Siliguri" panose="020B0502040204020203" pitchFamily="2" charset="0"/>
              </a:rPr>
              <a:t>(PHS, 2021)</a:t>
            </a:r>
          </a:p>
          <a:p>
            <a:endParaRPr lang="en-GB" b="0" i="0" dirty="0">
              <a:solidFill>
                <a:srgbClr val="484C58"/>
              </a:solidFill>
              <a:effectLst/>
              <a:latin typeface="Merriweather" panose="020B0604020202020204" pitchFamily="2" charset="0"/>
            </a:endParaRPr>
          </a:p>
          <a:p>
            <a:r>
              <a:rPr lang="en-GB" b="0" i="0" dirty="0">
                <a:solidFill>
                  <a:srgbClr val="484C58"/>
                </a:solidFill>
                <a:effectLst/>
                <a:latin typeface="Merriweather" panose="020B0604020202020204" pitchFamily="2" charset="0"/>
              </a:rPr>
              <a:t>Using social media as part of everyday routine and responding to content that others share is positively associated with all three health outcomes. Emotional connection to social media—for example, checking apps excessively out of fear of missing out, being disappointed about or feeling disconnected from friends when not logged into social media—is negatively associated with all three outcomes.</a:t>
            </a:r>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8</a:t>
            </a:fld>
            <a:endParaRPr lang="en-GB"/>
          </a:p>
        </p:txBody>
      </p:sp>
    </p:spTree>
    <p:extLst>
      <p:ext uri="{BB962C8B-B14F-4D97-AF65-F5344CB8AC3E}">
        <p14:creationId xmlns:p14="http://schemas.microsoft.com/office/powerpoint/2010/main" val="52180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three platforms are very popular platforms for teenagers.  Only 5% of the young people have access to smartphones and less than half of them said that they are almost 24/7 online (</a:t>
            </a:r>
            <a:r>
              <a:rPr lang="en-GB" dirty="0" err="1"/>
              <a:t>PerSearchCenter</a:t>
            </a:r>
            <a:r>
              <a:rPr lang="en-GB" dirty="0"/>
              <a:t>, 2018).</a:t>
            </a:r>
          </a:p>
          <a:p>
            <a:r>
              <a:rPr lang="en-GB" dirty="0"/>
              <a:t>Using these three platforms our ideas can reach more people faster. We can post pictures from some competition or culinary lesson. It could be created a live broadcast where young people can express their culinary skills.</a:t>
            </a:r>
          </a:p>
        </p:txBody>
      </p:sp>
      <p:sp>
        <p:nvSpPr>
          <p:cNvPr id="4" name="Slide Number Placeholder 3"/>
          <p:cNvSpPr>
            <a:spLocks noGrp="1"/>
          </p:cNvSpPr>
          <p:nvPr>
            <p:ph type="sldNum" sz="quarter" idx="5"/>
          </p:nvPr>
        </p:nvSpPr>
        <p:spPr/>
        <p:txBody>
          <a:bodyPr/>
          <a:lstStyle/>
          <a:p>
            <a:fld id="{0AA0D1CA-5ED6-497B-B904-E57E37F90366}" type="slidenum">
              <a:rPr lang="en-GB" smtClean="0"/>
              <a:t>9</a:t>
            </a:fld>
            <a:endParaRPr lang="en-GB"/>
          </a:p>
        </p:txBody>
      </p:sp>
    </p:spTree>
    <p:extLst>
      <p:ext uri="{BB962C8B-B14F-4D97-AF65-F5344CB8AC3E}">
        <p14:creationId xmlns:p14="http://schemas.microsoft.com/office/powerpoint/2010/main" val="137894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dirty="0"/>
              <a:t>Positive:</a:t>
            </a:r>
          </a:p>
          <a:p>
            <a:pPr marL="228600" indent="-228600">
              <a:buFont typeface="+mj-lt"/>
              <a:buAutoNum type="arabicPeriod"/>
            </a:pPr>
            <a:r>
              <a:rPr lang="en-GB" dirty="0"/>
              <a:t>Allows to people from all over the world to meet each other in real time.</a:t>
            </a:r>
          </a:p>
          <a:p>
            <a:pPr marL="228600" indent="-228600">
              <a:buFont typeface="+mj-lt"/>
              <a:buAutoNum type="arabicPeriod"/>
            </a:pPr>
            <a:r>
              <a:rPr lang="en-GB" dirty="0"/>
              <a:t>It always provides up-to-date information so that people are aware of the new things.</a:t>
            </a:r>
          </a:p>
          <a:p>
            <a:pPr marL="228600" indent="-228600">
              <a:buFont typeface="+mj-lt"/>
              <a:buAutoNum type="arabicPeriod"/>
            </a:pPr>
            <a:r>
              <a:rPr lang="en-GB" dirty="0"/>
              <a:t>It provides open opportunity for all writers and bloggers to connect with the others.</a:t>
            </a:r>
          </a:p>
          <a:p>
            <a:r>
              <a:rPr lang="en-GB" dirty="0"/>
              <a:t>Negative</a:t>
            </a:r>
          </a:p>
          <a:p>
            <a:pPr marL="228600" indent="-228600">
              <a:buFont typeface="+mj-lt"/>
              <a:buAutoNum type="arabicPeriod"/>
            </a:pPr>
            <a:r>
              <a:rPr lang="en-GB" dirty="0"/>
              <a:t>One of the negative effect of social media is that it make people addicted. People spend lots of time in social networking sites which can divert the concentration and focus from the particular task. </a:t>
            </a:r>
          </a:p>
          <a:p>
            <a:pPr marL="228600" indent="-228600">
              <a:buFont typeface="+mj-lt"/>
              <a:buAutoNum type="arabicPeriod"/>
            </a:pPr>
            <a:r>
              <a:rPr lang="en-GB" dirty="0"/>
              <a:t>Social media can easily effect the kids, the reason is sometimes people shares photos, videos on media that contain violence and negative things which can affect the behaviour of kids or teenagers. It also abuses the society by invading on people’s privacy. </a:t>
            </a:r>
          </a:p>
          <a:p>
            <a:pPr marL="228600" indent="-228600">
              <a:buFont typeface="+mj-lt"/>
              <a:buAutoNum type="arabicPeriod"/>
            </a:pPr>
            <a:r>
              <a:rPr lang="en-GB" dirty="0"/>
              <a:t>Social lies like family ones also weaken as people spend more time connecting to new people.  Some people uses their images or videos in social sites that can encourage others to use it false fully (</a:t>
            </a:r>
            <a:r>
              <a:rPr lang="en-GB" sz="1200" b="0" i="0" dirty="0">
                <a:solidFill>
                  <a:srgbClr val="3A3A3A"/>
                </a:solidFill>
                <a:effectLst/>
                <a:latin typeface="Arial" panose="020B0604020202020204" pitchFamily="34" charset="0"/>
                <a:cs typeface="Arial" panose="020B0604020202020204" pitchFamily="34" charset="0"/>
              </a:rPr>
              <a:t>Siddiqui, S., 2016).</a:t>
            </a:r>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10</a:t>
            </a:fld>
            <a:endParaRPr lang="en-GB"/>
          </a:p>
        </p:txBody>
      </p:sp>
    </p:spTree>
    <p:extLst>
      <p:ext uri="{BB962C8B-B14F-4D97-AF65-F5344CB8AC3E}">
        <p14:creationId xmlns:p14="http://schemas.microsoft.com/office/powerpoint/2010/main" val="4256790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mj-lt"/>
                <a:cs typeface="Arial" panose="020B0604020202020204" pitchFamily="34" charset="0"/>
              </a:rPr>
              <a:t>Regulated activity provides an action that is forbidden to be performed by individual. It is sharps in the Safeguarding Vulnerable Groups Act 2006 (SVGA) which has been updated by the Protection of Freedoms Act 2012 (</a:t>
            </a:r>
            <a:r>
              <a:rPr lang="en-GB" sz="1100" dirty="0" err="1">
                <a:latin typeface="+mj-lt"/>
                <a:cs typeface="Arial" panose="020B0604020202020204" pitchFamily="34" charset="0"/>
              </a:rPr>
              <a:t>PoFA</a:t>
            </a:r>
            <a:r>
              <a:rPr lang="en-GB" sz="1100" dirty="0">
                <a:latin typeface="+mj-lt"/>
                <a:cs typeface="Arial" panose="020B0604020202020204" pitchFamily="34" charset="0"/>
              </a:rPr>
              <a:t>). When an employer hire an employee in an organization closely related to children, people with disabilities or any vulnerable individual, it is obligatory to require a DBS check (gov.uk, 2021).</a:t>
            </a:r>
            <a:endParaRPr lang="en-GB" sz="1100" b="1" dirty="0">
              <a:latin typeface="+mj-lt"/>
              <a:cs typeface="Arial" panose="020B0604020202020204" pitchFamily="34" charset="0"/>
            </a:endParaRPr>
          </a:p>
          <a:p>
            <a:r>
              <a:rPr lang="en-GB" sz="1100" b="1" dirty="0">
                <a:latin typeface="+mj-lt"/>
                <a:cs typeface="Arial" panose="020B0604020202020204" pitchFamily="34" charset="0"/>
              </a:rPr>
              <a:t>The importance of non –discriminatory practice and support of equality, diversity and inclusion</a:t>
            </a:r>
            <a:endParaRPr lang="en-GB" sz="1100" b="0" i="0" dirty="0">
              <a:solidFill>
                <a:srgbClr val="000000"/>
              </a:solidFill>
              <a:effectLst/>
              <a:latin typeface="+mj-lt"/>
              <a:cs typeface="Arial" panose="020B0604020202020204" pitchFamily="34" charset="0"/>
            </a:endParaRPr>
          </a:p>
          <a:p>
            <a:r>
              <a:rPr lang="en-GB" sz="1100" b="0" i="0" dirty="0">
                <a:solidFill>
                  <a:srgbClr val="000000"/>
                </a:solidFill>
                <a:effectLst/>
                <a:latin typeface="+mj-lt"/>
                <a:cs typeface="Arial" panose="020B0604020202020204" pitchFamily="34" charset="0"/>
              </a:rPr>
              <a:t>Equality describes  recognition and support equally the needs of people and individualities of all others. It delivers opportunity for all children to get their full potential and have an equal chance to live their life as they choose. Equality also refers to the way we handle cases of prejudice and discrimination to ensure there is equality in the process and outcome.</a:t>
            </a:r>
          </a:p>
          <a:p>
            <a:r>
              <a:rPr lang="en-GB" sz="1100" b="0" i="0" dirty="0">
                <a:solidFill>
                  <a:srgbClr val="000000"/>
                </a:solidFill>
                <a:effectLst/>
                <a:latin typeface="+mj-lt"/>
                <a:cs typeface="Arial" panose="020B0604020202020204" pitchFamily="34" charset="0"/>
              </a:rPr>
              <a:t>The Equality Act 2010 provides a legal framework to protect the rights of individuals and advance equality for all. It provides a single, consolidated source of discrimination law, covering all the types of discrimination that are unlawful. Everything that we do in early years needs to be non-discriminatory and this requires regular reviews of practice, policies and procedures to ensure we do not discriminate against anyone without exception (Anonymous, 2020).</a:t>
            </a:r>
          </a:p>
          <a:p>
            <a:r>
              <a:rPr lang="en-GB" sz="1100" dirty="0">
                <a:latin typeface="+mj-lt"/>
                <a:cs typeface="Arial" panose="020B0604020202020204" pitchFamily="34" charset="0"/>
              </a:rPr>
              <a:t>The Human Rights Act provides you legal protection of your human rights, such as your right to life, or your right to a fair trial.  You are protected under the Human Rights Act if you live in the UK. This includes if you are a foreign national, detained in hospital or in prison. All public authorities and all public organizations must to follow the Human Rights Act. If the human rights haven’t been respected, the person should first try to resolve it informally, then use a formal complaints procedure, and if that fails he/she can take legal action by going to court. People need to get an advice before to go to the court . If a court agrees that somebody's human rights have been breached, it can leads to compensation.(Mind, 2020).</a:t>
            </a:r>
            <a:endParaRPr lang="en-GB" sz="1100" b="0" i="0" dirty="0">
              <a:solidFill>
                <a:srgbClr val="000000"/>
              </a:solidFill>
              <a:effectLst/>
              <a:latin typeface="+mj-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1" dirty="0">
              <a:latin typeface="+mj-lt"/>
              <a:cs typeface="Calibri"/>
            </a:endParaRPr>
          </a:p>
          <a:p>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11</a:t>
            </a:fld>
            <a:endParaRPr lang="en-GB"/>
          </a:p>
        </p:txBody>
      </p:sp>
    </p:spTree>
    <p:extLst>
      <p:ext uri="{BB962C8B-B14F-4D97-AF65-F5344CB8AC3E}">
        <p14:creationId xmlns:p14="http://schemas.microsoft.com/office/powerpoint/2010/main" val="2306700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implement the project it is necessary to seek funds from local companies or from participants with better financial opportunities.</a:t>
            </a:r>
          </a:p>
          <a:p>
            <a:r>
              <a:rPr lang="en-GB" dirty="0"/>
              <a:t>For the good realization of the project it is essential to have precise instructions for implementation and people to lead but also and participants who gives ideas and active participate in the team work. The communication is essential. </a:t>
            </a:r>
          </a:p>
        </p:txBody>
      </p:sp>
      <p:sp>
        <p:nvSpPr>
          <p:cNvPr id="4" name="Slide Number Placeholder 3"/>
          <p:cNvSpPr>
            <a:spLocks noGrp="1"/>
          </p:cNvSpPr>
          <p:nvPr>
            <p:ph type="sldNum" sz="quarter" idx="5"/>
          </p:nvPr>
        </p:nvSpPr>
        <p:spPr/>
        <p:txBody>
          <a:bodyPr/>
          <a:lstStyle/>
          <a:p>
            <a:fld id="{0AA0D1CA-5ED6-497B-B904-E57E37F90366}" type="slidenum">
              <a:rPr lang="en-GB" smtClean="0"/>
              <a:t>12</a:t>
            </a:fld>
            <a:endParaRPr lang="en-GB"/>
          </a:p>
        </p:txBody>
      </p:sp>
    </p:spTree>
    <p:extLst>
      <p:ext uri="{BB962C8B-B14F-4D97-AF65-F5344CB8AC3E}">
        <p14:creationId xmlns:p14="http://schemas.microsoft.com/office/powerpoint/2010/main" val="3678491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A0D1CA-5ED6-497B-B904-E57E37F90366}" type="slidenum">
              <a:rPr lang="en-GB" smtClean="0"/>
              <a:t>14</a:t>
            </a:fld>
            <a:endParaRPr lang="en-GB"/>
          </a:p>
        </p:txBody>
      </p:sp>
    </p:spTree>
    <p:extLst>
      <p:ext uri="{BB962C8B-B14F-4D97-AF65-F5344CB8AC3E}">
        <p14:creationId xmlns:p14="http://schemas.microsoft.com/office/powerpoint/2010/main" val="1729165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D4A3C-6468-42EF-9118-C74058C246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67D6649-DF79-4D2B-87B7-A936799294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86DDF1-7BD8-4B28-9F0D-BB28851E21EB}"/>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BCC07CEF-3904-48FB-9209-249F8C281F7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6CD9615-C72D-4128-9F3F-465651DAFD70}"/>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20278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32754-CB05-48E2-82B3-C909138666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14E9B9-38E4-46CE-8F3F-E6A8234D97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D29FE2-7E3A-4270-8604-E78D5A4B66CE}"/>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8EEAADC2-0282-4A19-9DEE-E13DCABE5BC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3E7E946-8452-4478-920D-E4AD1286D9C8}"/>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68580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49707-B7FD-4536-88B5-1F6A5D1C04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C211D0-A6B5-401D-BA29-BD69495795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083226-0749-4167-8780-0908DB9A1D38}"/>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0A4862A8-C78F-43D8-B3F7-B164C21E12D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A714907-6B23-469B-BEC0-0F5EA09DE121}"/>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80916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DC437-BC8E-436C-BBCD-906B59C829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5C0E66-5C38-4C62-88B0-8892F320B4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A9F496-DD73-4003-A673-20AA2BD5D60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75C2A7-EC39-4CFF-87A4-FD7B2970E7A1}"/>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6" name="Footer Placeholder 5">
            <a:extLst>
              <a:ext uri="{FF2B5EF4-FFF2-40B4-BE49-F238E27FC236}">
                <a16:creationId xmlns:a16="http://schemas.microsoft.com/office/drawing/2014/main" id="{68A356AD-7B2F-4B5E-861A-A71953F510E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A1301F2-0AF7-48EC-9B02-09DBF1B867EE}"/>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25301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624-C11D-4937-8EDD-C85549D6F0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B05CF2-D4D6-4082-A77B-533B19B9DE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0E1B62-F62B-4F6C-8BE9-C1F0C03486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B68A7A-AF83-4630-9925-5FFEC6FEA3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EAD372-BF0E-47E4-8ED9-2C19EDBCEC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3B6EF3-CBF5-44D4-B0CA-68A597C07267}"/>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8" name="Footer Placeholder 7">
            <a:extLst>
              <a:ext uri="{FF2B5EF4-FFF2-40B4-BE49-F238E27FC236}">
                <a16:creationId xmlns:a16="http://schemas.microsoft.com/office/drawing/2014/main" id="{4263BEF0-E818-4535-A19E-C45D6762CBB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CFCB5D9-DB06-4C3A-BB04-F66E7341DBF4}"/>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79840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D4D28-0071-457C-9704-5A770734B0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29F2B1-9B03-4F74-9EBB-F562E0563037}"/>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4" name="Footer Placeholder 3">
            <a:extLst>
              <a:ext uri="{FF2B5EF4-FFF2-40B4-BE49-F238E27FC236}">
                <a16:creationId xmlns:a16="http://schemas.microsoft.com/office/drawing/2014/main" id="{A9B2421B-C180-489B-B1B1-1A6F0F364A9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D756E75-E904-40B6-9BCF-3D0282BD14F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21731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00ED3A-458D-491C-A5AF-C1E9CA9A38FB}"/>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3" name="Footer Placeholder 2">
            <a:extLst>
              <a:ext uri="{FF2B5EF4-FFF2-40B4-BE49-F238E27FC236}">
                <a16:creationId xmlns:a16="http://schemas.microsoft.com/office/drawing/2014/main" id="{DBAACC82-2219-4F08-9C7A-E0CDD73E43D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0839F12-9998-4F5A-8A19-791B6079E72C}"/>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72417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A4AB3-D0C6-42C9-8956-00B64B67CD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D72711-0CDA-45E4-919A-48EA36F46D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767A6C3-05D8-4BE0-9BB0-39898C965B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A729E6-4C3A-4014-971E-C37D895743FD}"/>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6" name="Footer Placeholder 5">
            <a:extLst>
              <a:ext uri="{FF2B5EF4-FFF2-40B4-BE49-F238E27FC236}">
                <a16:creationId xmlns:a16="http://schemas.microsoft.com/office/drawing/2014/main" id="{87A1C8AD-DE6B-4F05-8D34-8A15EEEBB74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63FA10B-C1AD-4A46-BBCA-4D8B66FD9764}"/>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88076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87FA5-E3E6-4DE3-8548-8C5BF62F3C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F18937-6E0B-496E-A8E9-A29F9CAEB7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03D3433-1816-4853-A57C-0B6C7EB7DE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40338A-1356-4E01-AE39-F37A67495FC7}"/>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6" name="Footer Placeholder 5">
            <a:extLst>
              <a:ext uri="{FF2B5EF4-FFF2-40B4-BE49-F238E27FC236}">
                <a16:creationId xmlns:a16="http://schemas.microsoft.com/office/drawing/2014/main" id="{3F3F42A2-BC45-482D-AE19-2CC9465150A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69322BF-894C-46E9-9DC5-DF864DB8839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68451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96A97-5703-4734-9CD4-C3B00FB3A3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160DCA-A94D-42F4-9F54-FC1BBEA0B8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A1428C-D9C4-4416-B5C0-14FD2F7C36BA}"/>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A8B7F646-0EC6-4503-8FB2-3FE6DA24770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5A66E34-C022-400C-AB52-10174A3AE1BD}"/>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54109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D3D9C8-CFBC-4234-B08F-30D9E81757D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0C191D-435C-4A20-B719-105FC0953B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55480E-142F-4E09-A84A-CA6040FCF9FD}"/>
              </a:ext>
            </a:extLst>
          </p:cNvPr>
          <p:cNvSpPr>
            <a:spLocks noGrp="1"/>
          </p:cNvSpPr>
          <p:nvPr>
            <p:ph type="dt" sz="half" idx="10"/>
          </p:nvPr>
        </p:nvSpPr>
        <p:spPr/>
        <p:txBody>
          <a:body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ECD64A75-5D2B-45D4-A109-E5CEFDF0E7E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3A88D1-6102-4D33-91CC-404389119267}"/>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13365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36E1D-8B9E-4B2F-92AD-5A32FD6D46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237A51-B04E-439D-8077-4F3BB91B1C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76BE7-1C87-4411-B3A0-CE5FB9AA10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12/9/2021</a:t>
            </a:fld>
            <a:endParaRPr lang="en-US" dirty="0"/>
          </a:p>
        </p:txBody>
      </p:sp>
      <p:sp>
        <p:nvSpPr>
          <p:cNvPr id="5" name="Footer Placeholder 4">
            <a:extLst>
              <a:ext uri="{FF2B5EF4-FFF2-40B4-BE49-F238E27FC236}">
                <a16:creationId xmlns:a16="http://schemas.microsoft.com/office/drawing/2014/main" id="{C5955D83-A4B4-4A9B-AB83-66B36E4960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01460112-D2B5-4E08-8D6F-A6C3292CCF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80902758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nice.org.uk/guidance/ng44/evidence/evidence-review-5-community-engagement-barriers-and-facilitators-pdf-2368403681"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46844C3-2607-4C8F-9B4E-F463091AC41A}"/>
              </a:ext>
            </a:extLst>
          </p:cNvPr>
          <p:cNvSpPr>
            <a:spLocks noGrp="1"/>
          </p:cNvSpPr>
          <p:nvPr>
            <p:ph type="subTitle" idx="1"/>
          </p:nvPr>
        </p:nvSpPr>
        <p:spPr>
          <a:xfrm>
            <a:off x="2032000" y="2060134"/>
            <a:ext cx="8674604" cy="1368866"/>
          </a:xfrm>
        </p:spPr>
        <p:txBody>
          <a:bodyPr>
            <a:normAutofit fontScale="25000" lnSpcReduction="20000"/>
          </a:bodyPr>
          <a:lstStyle/>
          <a:p>
            <a:pPr algn="ctr"/>
            <a:r>
              <a:rPr lang="en-GB" sz="12800" b="1" dirty="0">
                <a:solidFill>
                  <a:schemeClr val="tx1"/>
                </a:solidFill>
                <a:latin typeface="+mn-lt"/>
              </a:rPr>
              <a:t>Assessment  </a:t>
            </a:r>
          </a:p>
          <a:p>
            <a:pPr algn="ctr"/>
            <a:r>
              <a:rPr lang="en-GB" sz="12800" b="1" dirty="0">
                <a:solidFill>
                  <a:schemeClr val="tx1"/>
                </a:solidFill>
                <a:latin typeface="+mn-lt"/>
              </a:rPr>
              <a:t>Viva </a:t>
            </a:r>
          </a:p>
          <a:p>
            <a:endParaRPr lang="en-GB" dirty="0"/>
          </a:p>
          <a:p>
            <a:endParaRPr lang="en-GB" dirty="0"/>
          </a:p>
          <a:p>
            <a:pPr algn="l"/>
            <a:r>
              <a:rPr lang="en-GB" sz="9600" dirty="0">
                <a:solidFill>
                  <a:schemeClr val="tx1"/>
                </a:solidFill>
                <a:latin typeface="+mn-lt"/>
                <a:cs typeface="Arabic Typesetting" panose="03020402040406030203" pitchFamily="66" charset="-78"/>
              </a:rPr>
              <a:t>Student name: Kristina Koleva</a:t>
            </a:r>
          </a:p>
          <a:p>
            <a:pPr algn="l"/>
            <a:r>
              <a:rPr lang="en-GB" sz="9600" dirty="0">
                <a:solidFill>
                  <a:schemeClr val="tx1"/>
                </a:solidFill>
                <a:latin typeface="+mn-lt"/>
                <a:cs typeface="Arabic Typesetting" panose="03020402040406030203" pitchFamily="66" charset="-78"/>
              </a:rPr>
              <a:t>Student ID: 1812788</a:t>
            </a:r>
          </a:p>
          <a:p>
            <a:pPr algn="l"/>
            <a:r>
              <a:rPr lang="en-GB" sz="9600" dirty="0">
                <a:solidFill>
                  <a:schemeClr val="tx1"/>
                </a:solidFill>
                <a:latin typeface="+mn-lt"/>
                <a:cs typeface="Arabic Typesetting" panose="03020402040406030203" pitchFamily="66" charset="-78"/>
              </a:rPr>
              <a:t>Module name: Community Care and Development</a:t>
            </a:r>
          </a:p>
          <a:p>
            <a:pPr algn="l"/>
            <a:r>
              <a:rPr lang="en-GB" sz="9600" dirty="0">
                <a:solidFill>
                  <a:schemeClr val="tx1"/>
                </a:solidFill>
                <a:latin typeface="+mn-lt"/>
                <a:cs typeface="Arabic Typesetting" panose="03020402040406030203" pitchFamily="66" charset="-78"/>
              </a:rPr>
              <a:t>Module code: (BMHP6022_LON)</a:t>
            </a:r>
          </a:p>
          <a:p>
            <a:pPr algn="l"/>
            <a:r>
              <a:rPr lang="en-GB" sz="9600" dirty="0">
                <a:solidFill>
                  <a:schemeClr val="tx1"/>
                </a:solidFill>
                <a:latin typeface="+mn-lt"/>
                <a:cs typeface="Arabic Typesetting" panose="03020402040406030203" pitchFamily="66" charset="-78"/>
              </a:rPr>
              <a:t>Lecturer name: Bianca Sanfilippo </a:t>
            </a:r>
          </a:p>
          <a:p>
            <a:pPr algn="l"/>
            <a:r>
              <a:rPr lang="en-GB" sz="9600" dirty="0">
                <a:solidFill>
                  <a:schemeClr val="tx1"/>
                </a:solidFill>
                <a:latin typeface="+mn-lt"/>
                <a:cs typeface="Arabic Typesetting" panose="03020402040406030203" pitchFamily="66" charset="-78"/>
              </a:rPr>
              <a:t>Date:  Tuesday, 30th November 2021</a:t>
            </a:r>
          </a:p>
          <a:p>
            <a:r>
              <a:rPr lang="en-GB" dirty="0"/>
              <a:t> </a:t>
            </a:r>
          </a:p>
        </p:txBody>
      </p:sp>
      <p:pic>
        <p:nvPicPr>
          <p:cNvPr id="4" name="Picture 3">
            <a:extLst>
              <a:ext uri="{FF2B5EF4-FFF2-40B4-BE49-F238E27FC236}">
                <a16:creationId xmlns:a16="http://schemas.microsoft.com/office/drawing/2014/main" id="{E29C565F-C94C-4C3F-AA7D-7F48641594A2}"/>
              </a:ext>
            </a:extLst>
          </p:cNvPr>
          <p:cNvPicPr>
            <a:picLocks noChangeAspect="1"/>
          </p:cNvPicPr>
          <p:nvPr/>
        </p:nvPicPr>
        <p:blipFill>
          <a:blip r:embed="rId2"/>
          <a:stretch>
            <a:fillRect/>
          </a:stretch>
        </p:blipFill>
        <p:spPr>
          <a:xfrm>
            <a:off x="726768" y="616164"/>
            <a:ext cx="3416412" cy="1368866"/>
          </a:xfrm>
          <a:prstGeom prst="rect">
            <a:avLst/>
          </a:prstGeom>
        </p:spPr>
      </p:pic>
    </p:spTree>
    <p:extLst>
      <p:ext uri="{BB962C8B-B14F-4D97-AF65-F5344CB8AC3E}">
        <p14:creationId xmlns:p14="http://schemas.microsoft.com/office/powerpoint/2010/main" val="1824784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FF62A3-1AEB-483F-8691-5CCC2A3FBE99}"/>
              </a:ext>
            </a:extLst>
          </p:cNvPr>
          <p:cNvSpPr>
            <a:spLocks noGrp="1"/>
          </p:cNvSpPr>
          <p:nvPr>
            <p:ph type="title"/>
          </p:nvPr>
        </p:nvSpPr>
        <p:spPr>
          <a:xfrm>
            <a:off x="686834" y="1153572"/>
            <a:ext cx="3200400" cy="4461163"/>
          </a:xfrm>
        </p:spPr>
        <p:txBody>
          <a:bodyPr>
            <a:normAutofit/>
          </a:bodyPr>
          <a:lstStyle/>
          <a:p>
            <a:r>
              <a:rPr lang="en-GB" b="1">
                <a:solidFill>
                  <a:srgbClr val="FFFFFF"/>
                </a:solidFill>
              </a:rPr>
              <a:t>Introduction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BFD8130-5F5F-43C2-B68A-3DDD39523A05}"/>
              </a:ext>
            </a:extLst>
          </p:cNvPr>
          <p:cNvSpPr>
            <a:spLocks noGrp="1"/>
          </p:cNvSpPr>
          <p:nvPr>
            <p:ph idx="1"/>
          </p:nvPr>
        </p:nvSpPr>
        <p:spPr>
          <a:xfrm>
            <a:off x="4447308" y="591344"/>
            <a:ext cx="6906491" cy="5585619"/>
          </a:xfrm>
        </p:spPr>
        <p:txBody>
          <a:bodyPr anchor="ctr">
            <a:normAutofit/>
          </a:bodyPr>
          <a:lstStyle/>
          <a:p>
            <a:pPr marL="0" indent="0">
              <a:buNone/>
            </a:pPr>
            <a:r>
              <a:rPr lang="en-GB" dirty="0"/>
              <a:t>Main concepts:</a:t>
            </a:r>
          </a:p>
          <a:p>
            <a:r>
              <a:rPr lang="en-GB" dirty="0"/>
              <a:t>To describe definitions and the importance of developing community</a:t>
            </a:r>
          </a:p>
          <a:p>
            <a:r>
              <a:rPr lang="en-GB" dirty="0"/>
              <a:t>To present borough of Hounslow as a one of the most diversity borough in London</a:t>
            </a:r>
          </a:p>
          <a:p>
            <a:r>
              <a:rPr lang="en-GB" dirty="0"/>
              <a:t>To develop project which help young people to have healthy live by helping to reduce obesity</a:t>
            </a:r>
          </a:p>
        </p:txBody>
      </p:sp>
    </p:spTree>
    <p:extLst>
      <p:ext uri="{BB962C8B-B14F-4D97-AF65-F5344CB8AC3E}">
        <p14:creationId xmlns:p14="http://schemas.microsoft.com/office/powerpoint/2010/main" val="940483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CED33-A0A7-480F-AB33-B245BC4FCF7F}"/>
              </a:ext>
            </a:extLst>
          </p:cNvPr>
          <p:cNvSpPr>
            <a:spLocks noGrp="1"/>
          </p:cNvSpPr>
          <p:nvPr>
            <p:ph type="title"/>
          </p:nvPr>
        </p:nvSpPr>
        <p:spPr/>
        <p:txBody>
          <a:bodyPr>
            <a:normAutofit/>
          </a:bodyPr>
          <a:lstStyle/>
          <a:p>
            <a:r>
              <a:rPr lang="en-GB" b="1"/>
              <a:t>Definition of community</a:t>
            </a:r>
          </a:p>
        </p:txBody>
      </p:sp>
      <p:graphicFrame>
        <p:nvGraphicFramePr>
          <p:cNvPr id="7" name="Content Placeholder 2">
            <a:extLst>
              <a:ext uri="{FF2B5EF4-FFF2-40B4-BE49-F238E27FC236}">
                <a16:creationId xmlns:a16="http://schemas.microsoft.com/office/drawing/2014/main" id="{BBB9C5B4-E2E0-4BDD-B5FD-255518EA3BE0}"/>
              </a:ext>
            </a:extLst>
          </p:cNvPr>
          <p:cNvGraphicFramePr>
            <a:graphicFrameLocks noGrp="1"/>
          </p:cNvGraphicFramePr>
          <p:nvPr>
            <p:ph idx="1"/>
            <p:extLst>
              <p:ext uri="{D42A27DB-BD31-4B8C-83A1-F6EECF244321}">
                <p14:modId xmlns:p14="http://schemas.microsoft.com/office/powerpoint/2010/main" val="2463999811"/>
              </p:ext>
            </p:extLst>
          </p:nvPr>
        </p:nvGraphicFramePr>
        <p:xfrm>
          <a:off x="1097279" y="1845734"/>
          <a:ext cx="6454987"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233CAE27-BE47-47D4-833B-D37C8E35726E}"/>
              </a:ext>
            </a:extLst>
          </p:cNvPr>
          <p:cNvPicPr>
            <a:picLocks noChangeAspect="1"/>
          </p:cNvPicPr>
          <p:nvPr/>
        </p:nvPicPr>
        <p:blipFill rotWithShape="1">
          <a:blip r:embed="rId8">
            <a:extLst>
              <a:ext uri="{28A0092B-C50C-407E-A947-70E740481C1C}">
                <a14:useLocalDpi xmlns:a14="http://schemas.microsoft.com/office/drawing/2010/main" val="0"/>
              </a:ext>
            </a:extLst>
          </a:blip>
          <a:srcRect l="3467" r="30054" b="-1"/>
          <a:stretch/>
        </p:blipFill>
        <p:spPr>
          <a:xfrm>
            <a:off x="8020571" y="2084259"/>
            <a:ext cx="3135109" cy="3135129"/>
          </a:xfrm>
          <a:prstGeom prst="rect">
            <a:avLst/>
          </a:prstGeom>
        </p:spPr>
      </p:pic>
    </p:spTree>
    <p:extLst>
      <p:ext uri="{BB962C8B-B14F-4D97-AF65-F5344CB8AC3E}">
        <p14:creationId xmlns:p14="http://schemas.microsoft.com/office/powerpoint/2010/main" val="1894835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Picture 11" descr="Map&#10;&#10;Description automatically generated">
            <a:extLst>
              <a:ext uri="{FF2B5EF4-FFF2-40B4-BE49-F238E27FC236}">
                <a16:creationId xmlns:a16="http://schemas.microsoft.com/office/drawing/2014/main" id="{75EB795C-4514-4B6F-AF73-24537BDF7D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7517" y="2496897"/>
            <a:ext cx="4777381" cy="316761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6" name="Arc 35">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3A094B-B8CA-4680-85E9-C7023273CC10}"/>
              </a:ext>
            </a:extLst>
          </p:cNvPr>
          <p:cNvSpPr>
            <a:spLocks noGrp="1"/>
          </p:cNvSpPr>
          <p:nvPr>
            <p:ph type="title"/>
          </p:nvPr>
        </p:nvSpPr>
        <p:spPr>
          <a:xfrm>
            <a:off x="838201" y="479493"/>
            <a:ext cx="5257800" cy="1325563"/>
          </a:xfrm>
        </p:spPr>
        <p:txBody>
          <a:bodyPr>
            <a:normAutofit/>
          </a:bodyPr>
          <a:lstStyle/>
          <a:p>
            <a:r>
              <a:rPr lang="en-GB" b="1"/>
              <a:t>Recognising the diversity of Hounslow</a:t>
            </a:r>
          </a:p>
        </p:txBody>
      </p:sp>
      <p:sp>
        <p:nvSpPr>
          <p:cNvPr id="3" name="Content Placeholder 2">
            <a:extLst>
              <a:ext uri="{FF2B5EF4-FFF2-40B4-BE49-F238E27FC236}">
                <a16:creationId xmlns:a16="http://schemas.microsoft.com/office/drawing/2014/main" id="{6ABF3FAF-916B-4E0F-9BBB-52AA43E6C83B}"/>
              </a:ext>
            </a:extLst>
          </p:cNvPr>
          <p:cNvSpPr>
            <a:spLocks noGrp="1"/>
          </p:cNvSpPr>
          <p:nvPr>
            <p:ph idx="1"/>
          </p:nvPr>
        </p:nvSpPr>
        <p:spPr>
          <a:xfrm>
            <a:off x="838201" y="1984443"/>
            <a:ext cx="5257800" cy="4192520"/>
          </a:xfrm>
        </p:spPr>
        <p:txBody>
          <a:bodyPr vert="horz" lIns="91440" tIns="45720" rIns="91440" bIns="45720" rtlCol="0">
            <a:normAutofit/>
          </a:bodyPr>
          <a:lstStyle/>
          <a:p>
            <a:pPr marL="342900" indent="-342900">
              <a:buFont typeface="+mj-lt"/>
              <a:buAutoNum type="arabicPeriod"/>
            </a:pPr>
            <a:r>
              <a:rPr lang="en-GB" dirty="0"/>
              <a:t>Living and working in Hounslow (Hounslow, 2021).</a:t>
            </a:r>
          </a:p>
          <a:p>
            <a:pPr marL="342900" indent="-342900">
              <a:buFont typeface="+mj-lt"/>
              <a:buAutoNum type="arabicPeriod"/>
            </a:pPr>
            <a:r>
              <a:rPr lang="en-GB" dirty="0"/>
              <a:t>Equality (Hounslow, 2021).</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576544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0E1C78B-4E27-44EC-9937-DEEDAB17B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4E711A9-55E7-429C-8DE7-7133C97255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578600" cy="6858003"/>
          </a:xfrm>
          <a:custGeom>
            <a:avLst/>
            <a:gdLst>
              <a:gd name="connsiteX0" fmla="*/ 3840831 w 6450535"/>
              <a:gd name="connsiteY0" fmla="*/ 0 h 6858003"/>
              <a:gd name="connsiteX1" fmla="*/ 0 w 6450535"/>
              <a:gd name="connsiteY1" fmla="*/ 0 h 6858003"/>
              <a:gd name="connsiteX2" fmla="*/ 0 w 6450535"/>
              <a:gd name="connsiteY2" fmla="*/ 6858002 h 6858003"/>
              <a:gd name="connsiteX3" fmla="*/ 222478 w 6450535"/>
              <a:gd name="connsiteY3" fmla="*/ 6858002 h 6858003"/>
              <a:gd name="connsiteX4" fmla="*/ 222478 w 6450535"/>
              <a:gd name="connsiteY4" fmla="*/ 6858003 h 6858003"/>
              <a:gd name="connsiteX5" fmla="*/ 6450535 w 6450535"/>
              <a:gd name="connsiteY5" fmla="*/ 6858003 h 6858003"/>
              <a:gd name="connsiteX6" fmla="*/ 6450535 w 6450535"/>
              <a:gd name="connsiteY6" fmla="*/ 1 h 6858003"/>
              <a:gd name="connsiteX7" fmla="*/ 3840836 w 6450535"/>
              <a:gd name="connsiteY7" fmla="*/ 1 h 685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50535" h="6858003">
                <a:moveTo>
                  <a:pt x="3840831" y="0"/>
                </a:moveTo>
                <a:lnTo>
                  <a:pt x="0" y="0"/>
                </a:lnTo>
                <a:lnTo>
                  <a:pt x="0" y="6858002"/>
                </a:lnTo>
                <a:lnTo>
                  <a:pt x="222478" y="6858002"/>
                </a:lnTo>
                <a:lnTo>
                  <a:pt x="222478" y="6858003"/>
                </a:lnTo>
                <a:lnTo>
                  <a:pt x="6450535" y="6858003"/>
                </a:lnTo>
                <a:lnTo>
                  <a:pt x="6450535" y="1"/>
                </a:lnTo>
                <a:lnTo>
                  <a:pt x="3840836" y="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Arc 17">
            <a:extLst>
              <a:ext uri="{FF2B5EF4-FFF2-40B4-BE49-F238E27FC236}">
                <a16:creationId xmlns:a16="http://schemas.microsoft.com/office/drawing/2014/main" id="{18E928D9-3091-4385-B979-265D55AD02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03011">
            <a:off x="2974408" y="70086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E0623DA-16E7-424C-A3A2-BD43FF8F7511}"/>
              </a:ext>
            </a:extLst>
          </p:cNvPr>
          <p:cNvSpPr>
            <a:spLocks noGrp="1"/>
          </p:cNvSpPr>
          <p:nvPr>
            <p:ph type="title"/>
          </p:nvPr>
        </p:nvSpPr>
        <p:spPr>
          <a:xfrm>
            <a:off x="643467" y="795509"/>
            <a:ext cx="5271106" cy="2798604"/>
          </a:xfrm>
        </p:spPr>
        <p:txBody>
          <a:bodyPr vert="horz" lIns="91440" tIns="45720" rIns="91440" bIns="45720" rtlCol="0" anchor="b">
            <a:normAutofit/>
          </a:bodyPr>
          <a:lstStyle/>
          <a:p>
            <a:pPr algn="ctr"/>
            <a:r>
              <a:rPr lang="en-US" sz="6000" b="1">
                <a:solidFill>
                  <a:srgbClr val="FFFFFF"/>
                </a:solidFill>
              </a:rPr>
              <a:t>Recognising the diversity of Hounslow</a:t>
            </a:r>
            <a:endParaRPr lang="en-US" sz="6000">
              <a:solidFill>
                <a:srgbClr val="FFFFFF"/>
              </a:solidFill>
            </a:endParaRPr>
          </a:p>
        </p:txBody>
      </p:sp>
      <p:sp>
        <p:nvSpPr>
          <p:cNvPr id="20" name="Oval 19">
            <a:extLst>
              <a:ext uri="{FF2B5EF4-FFF2-40B4-BE49-F238E27FC236}">
                <a16:creationId xmlns:a16="http://schemas.microsoft.com/office/drawing/2014/main" id="{7D602432-D774-4CF5-94E8-7D52D0105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1186" y="5486807"/>
            <a:ext cx="491961" cy="4919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450135FC-FCC9-4D29-A55F-26F9D2EA5295}"/>
              </a:ext>
            </a:extLst>
          </p:cNvPr>
          <p:cNvSpPr>
            <a:spLocks noGrp="1"/>
          </p:cNvSpPr>
          <p:nvPr>
            <p:ph idx="1"/>
          </p:nvPr>
        </p:nvSpPr>
        <p:spPr>
          <a:xfrm>
            <a:off x="643467" y="3686187"/>
            <a:ext cx="5271106" cy="2292581"/>
          </a:xfrm>
        </p:spPr>
        <p:txBody>
          <a:bodyPr vert="horz" lIns="91440" tIns="45720" rIns="91440" bIns="45720" rtlCol="0">
            <a:normAutofit/>
          </a:bodyPr>
          <a:lstStyle/>
          <a:p>
            <a:pPr marL="0" indent="0" algn="ctr">
              <a:buNone/>
            </a:pPr>
            <a:endParaRPr lang="en-US" sz="2400" dirty="0">
              <a:solidFill>
                <a:srgbClr val="FFFFFF"/>
              </a:solidFill>
            </a:endParaRPr>
          </a:p>
        </p:txBody>
      </p:sp>
      <p:pic>
        <p:nvPicPr>
          <p:cNvPr id="5" name="Content Placeholder 4" descr="Chart, pie chart&#10;&#10;Description automatically generated">
            <a:extLst>
              <a:ext uri="{FF2B5EF4-FFF2-40B4-BE49-F238E27FC236}">
                <a16:creationId xmlns:a16="http://schemas.microsoft.com/office/drawing/2014/main" id="{9C313BB9-B1A3-4F33-AE4E-13759BBB8C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322" y="1022766"/>
            <a:ext cx="5652909" cy="4098360"/>
          </a:xfrm>
          <a:custGeom>
            <a:avLst/>
            <a:gdLst/>
            <a:ahLst/>
            <a:cxnLst/>
            <a:rect l="l" t="t" r="r" b="b"/>
            <a:pathLst>
              <a:path w="5096871" h="3143436">
                <a:moveTo>
                  <a:pt x="75600" y="0"/>
                </a:moveTo>
                <a:lnTo>
                  <a:pt x="5021271" y="0"/>
                </a:lnTo>
                <a:cubicBezTo>
                  <a:pt x="5063024" y="0"/>
                  <a:pt x="5096871" y="33847"/>
                  <a:pt x="5096871" y="75600"/>
                </a:cubicBezTo>
                <a:lnTo>
                  <a:pt x="5096871" y="3067836"/>
                </a:lnTo>
                <a:cubicBezTo>
                  <a:pt x="5096871" y="3109589"/>
                  <a:pt x="5063024" y="3143436"/>
                  <a:pt x="5021271" y="3143436"/>
                </a:cubicBezTo>
                <a:lnTo>
                  <a:pt x="75600" y="3143436"/>
                </a:lnTo>
                <a:cubicBezTo>
                  <a:pt x="33847" y="3143436"/>
                  <a:pt x="0" y="3109589"/>
                  <a:pt x="0" y="3067836"/>
                </a:cubicBezTo>
                <a:lnTo>
                  <a:pt x="0" y="75600"/>
                </a:lnTo>
                <a:cubicBezTo>
                  <a:pt x="0" y="33847"/>
                  <a:pt x="33847" y="0"/>
                  <a:pt x="75600" y="0"/>
                </a:cubicBezTo>
                <a:close/>
              </a:path>
            </a:pathLst>
          </a:custGeom>
        </p:spPr>
      </p:pic>
      <p:graphicFrame>
        <p:nvGraphicFramePr>
          <p:cNvPr id="6" name="Table 6">
            <a:extLst>
              <a:ext uri="{FF2B5EF4-FFF2-40B4-BE49-F238E27FC236}">
                <a16:creationId xmlns:a16="http://schemas.microsoft.com/office/drawing/2014/main" id="{C99EF6EF-640D-4A4A-83AA-35A08C1A1CB1}"/>
              </a:ext>
            </a:extLst>
          </p:cNvPr>
          <p:cNvGraphicFramePr>
            <a:graphicFrameLocks noGrp="1"/>
          </p:cNvGraphicFramePr>
          <p:nvPr>
            <p:extLst>
              <p:ext uri="{D42A27DB-BD31-4B8C-83A1-F6EECF244321}">
                <p14:modId xmlns:p14="http://schemas.microsoft.com/office/powerpoint/2010/main" val="2068836734"/>
              </p:ext>
            </p:extLst>
          </p:nvPr>
        </p:nvGraphicFramePr>
        <p:xfrm>
          <a:off x="8970579" y="6143892"/>
          <a:ext cx="3069401" cy="568478"/>
        </p:xfrm>
        <a:graphic>
          <a:graphicData uri="http://schemas.openxmlformats.org/drawingml/2006/table">
            <a:tbl>
              <a:tblPr firstRow="1" bandRow="1">
                <a:tableStyleId>{F5AB1C69-6EDB-4FF4-983F-18BD219EF322}</a:tableStyleId>
              </a:tblPr>
              <a:tblGrid>
                <a:gridCol w="3069401">
                  <a:extLst>
                    <a:ext uri="{9D8B030D-6E8A-4147-A177-3AD203B41FA5}">
                      <a16:colId xmlns:a16="http://schemas.microsoft.com/office/drawing/2014/main" val="2789508928"/>
                    </a:ext>
                  </a:extLst>
                </a:gridCol>
              </a:tblGrid>
              <a:tr h="568478">
                <a:tc>
                  <a:txBody>
                    <a:bodyPr/>
                    <a:lstStyle/>
                    <a:p>
                      <a:pPr algn="r"/>
                      <a:r>
                        <a:rPr lang="en-GB" sz="2000" dirty="0"/>
                        <a:t>(Citypopulation.de, 2020)</a:t>
                      </a:r>
                    </a:p>
                  </a:txBody>
                  <a:tcPr marL="167640" marR="167640" marT="83820" marB="83820"/>
                </a:tc>
                <a:extLst>
                  <a:ext uri="{0D108BD9-81ED-4DB2-BD59-A6C34878D82A}">
                    <a16:rowId xmlns:a16="http://schemas.microsoft.com/office/drawing/2014/main" val="460762319"/>
                  </a:ext>
                </a:extLst>
              </a:tr>
            </a:tbl>
          </a:graphicData>
        </a:graphic>
      </p:graphicFrame>
    </p:spTree>
    <p:extLst>
      <p:ext uri="{BB962C8B-B14F-4D97-AF65-F5344CB8AC3E}">
        <p14:creationId xmlns:p14="http://schemas.microsoft.com/office/powerpoint/2010/main" val="2373280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46D92A-139D-4906-83AE-854BE6B3A59E}"/>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A project within our community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C9CD69C-804F-4E30-811A-2456770E181B}"/>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dirty="0">
                <a:cs typeface="Calibri"/>
              </a:rPr>
              <a:t>Problems related to obese in Borough of Hounslow- statistics (Hounslow, 2019).</a:t>
            </a:r>
          </a:p>
          <a:p>
            <a:r>
              <a:rPr lang="en-GB" dirty="0">
                <a:cs typeface="Calibri"/>
              </a:rPr>
              <a:t>Healthy lifestyle project</a:t>
            </a:r>
          </a:p>
          <a:p>
            <a:endParaRPr lang="en-GB" dirty="0">
              <a:cs typeface="Calibri"/>
            </a:endParaRPr>
          </a:p>
        </p:txBody>
      </p:sp>
    </p:spTree>
    <p:extLst>
      <p:ext uri="{BB962C8B-B14F-4D97-AF65-F5344CB8AC3E}">
        <p14:creationId xmlns:p14="http://schemas.microsoft.com/office/powerpoint/2010/main" val="143908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0804B7-291F-4A96-9B18-F065029C780F}"/>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Benefits of creating a community and theories supporting it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1B55B4F-6395-425C-AD0B-6ABB4822B391}"/>
              </a:ext>
            </a:extLst>
          </p:cNvPr>
          <p:cNvSpPr>
            <a:spLocks noGrp="1"/>
          </p:cNvSpPr>
          <p:nvPr>
            <p:ph idx="1"/>
          </p:nvPr>
        </p:nvSpPr>
        <p:spPr>
          <a:xfrm>
            <a:off x="4447308" y="591343"/>
            <a:ext cx="6906491" cy="5585619"/>
          </a:xfrm>
        </p:spPr>
        <p:txBody>
          <a:bodyPr anchor="ctr">
            <a:normAutofit/>
          </a:bodyPr>
          <a:lstStyle/>
          <a:p>
            <a:r>
              <a:rPr lang="en-GB" dirty="0"/>
              <a:t>Positive impact on the mental health and wellbeing</a:t>
            </a:r>
          </a:p>
          <a:p>
            <a:r>
              <a:rPr lang="en-GB" dirty="0"/>
              <a:t>Sense of belonging </a:t>
            </a:r>
          </a:p>
          <a:p>
            <a:pPr marL="0" indent="0" algn="r">
              <a:buNone/>
            </a:pPr>
            <a:r>
              <a:rPr lang="en-GB" sz="2000" dirty="0"/>
              <a:t>(Gov.uk, 2021)</a:t>
            </a:r>
          </a:p>
          <a:p>
            <a:r>
              <a:rPr lang="en-GB" b="1" dirty="0"/>
              <a:t>Maslow’s theory </a:t>
            </a:r>
            <a:r>
              <a:rPr lang="en-GB" b="0" i="0" dirty="0">
                <a:solidFill>
                  <a:srgbClr val="555555"/>
                </a:solidFill>
                <a:effectLst/>
                <a:latin typeface="Arial" panose="020B0604020202020204" pitchFamily="34" charset="0"/>
                <a:cs typeface="Arial" panose="020B0604020202020204" pitchFamily="34" charset="0"/>
              </a:rPr>
              <a:t>(</a:t>
            </a:r>
            <a:r>
              <a:rPr lang="en-GB" b="0" i="0" dirty="0">
                <a:effectLst/>
                <a:latin typeface="Arial" panose="020B0604020202020204" pitchFamily="34" charset="0"/>
                <a:cs typeface="Arial" panose="020B0604020202020204" pitchFamily="34" charset="0"/>
              </a:rPr>
              <a:t>Tripathi, N. and </a:t>
            </a:r>
            <a:r>
              <a:rPr lang="en-GB" b="0" i="0" dirty="0" err="1">
                <a:effectLst/>
                <a:latin typeface="Arial" panose="020B0604020202020204" pitchFamily="34" charset="0"/>
                <a:cs typeface="Arial" panose="020B0604020202020204" pitchFamily="34" charset="0"/>
              </a:rPr>
              <a:t>Moakumla</a:t>
            </a:r>
            <a:r>
              <a:rPr lang="en-GB" b="0" i="0" dirty="0">
                <a:effectLst/>
                <a:latin typeface="Arial" panose="020B0604020202020204" pitchFamily="34" charset="0"/>
                <a:cs typeface="Arial" panose="020B0604020202020204" pitchFamily="34" charset="0"/>
              </a:rPr>
              <a:t>, 2018)</a:t>
            </a:r>
            <a:r>
              <a:rPr lang="en-GB" b="0" i="0" dirty="0">
                <a:solidFill>
                  <a:srgbClr val="555555"/>
                </a:solidFill>
                <a:effectLst/>
                <a:latin typeface="Arial" panose="020B0604020202020204" pitchFamily="34" charset="0"/>
                <a:cs typeface="Arial" panose="020B0604020202020204" pitchFamily="34" charset="0"/>
              </a:rPr>
              <a:t>.</a:t>
            </a:r>
            <a:endParaRPr lang="en-GB" dirty="0"/>
          </a:p>
          <a:p>
            <a:r>
              <a:rPr lang="en-GB" b="1" dirty="0"/>
              <a:t>Attachment theory </a:t>
            </a:r>
            <a:r>
              <a:rPr lang="en-GB" b="0" i="0" dirty="0">
                <a:solidFill>
                  <a:srgbClr val="333333"/>
                </a:solidFill>
                <a:effectLst/>
                <a:latin typeface="Arial" panose="020B0604020202020204" pitchFamily="34" charset="0"/>
                <a:cs typeface="Arial" panose="020B0604020202020204" pitchFamily="34" charset="0"/>
              </a:rPr>
              <a:t>(</a:t>
            </a:r>
            <a:r>
              <a:rPr lang="de-DE" b="0" i="0" dirty="0">
                <a:solidFill>
                  <a:srgbClr val="3A3A3A"/>
                </a:solidFill>
                <a:effectLst/>
                <a:latin typeface="Arial" panose="020B0604020202020204" pitchFamily="34" charset="0"/>
                <a:cs typeface="Arial" panose="020B0604020202020204" pitchFamily="34" charset="0"/>
              </a:rPr>
              <a:t>Ein-Dor, T. and Hirschberger, G., 2016).</a:t>
            </a:r>
            <a:endParaRPr lang="en-GB" dirty="0"/>
          </a:p>
          <a:p>
            <a:r>
              <a:rPr lang="en-GB" b="1" dirty="0"/>
              <a:t>Bandura’s Psychosocial Theory </a:t>
            </a:r>
            <a:r>
              <a:rPr lang="en-GB" dirty="0">
                <a:latin typeface="Arial" panose="020B0604020202020204" pitchFamily="34" charset="0"/>
                <a:cs typeface="Arial" panose="020B0604020202020204" pitchFamily="34" charset="0"/>
              </a:rPr>
              <a:t>(</a:t>
            </a:r>
            <a:r>
              <a:rPr lang="en-GB" b="0" i="0" dirty="0">
                <a:solidFill>
                  <a:srgbClr val="222222"/>
                </a:solidFill>
                <a:effectLst/>
                <a:latin typeface="Arial" panose="020B0604020202020204" pitchFamily="34" charset="0"/>
                <a:cs typeface="Arial" panose="020B0604020202020204" pitchFamily="34" charset="0"/>
              </a:rPr>
              <a:t>Deming, P., &amp; Johnson, L., 2021).</a:t>
            </a:r>
            <a:endParaRPr lang="en-GB" dirty="0"/>
          </a:p>
          <a:p>
            <a:endParaRPr lang="en-GB" dirty="0"/>
          </a:p>
          <a:p>
            <a:pPr marL="0" indent="0">
              <a:buNone/>
            </a:pPr>
            <a:endParaRPr lang="en-GB" sz="2000" dirty="0"/>
          </a:p>
        </p:txBody>
      </p:sp>
    </p:spTree>
    <p:extLst>
      <p:ext uri="{BB962C8B-B14F-4D97-AF65-F5344CB8AC3E}">
        <p14:creationId xmlns:p14="http://schemas.microsoft.com/office/powerpoint/2010/main" val="425454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11B45C-600D-4D22-A774-EBC826E89198}"/>
              </a:ext>
            </a:extLst>
          </p:cNvPr>
          <p:cNvSpPr>
            <a:spLocks noGrp="1"/>
          </p:cNvSpPr>
          <p:nvPr>
            <p:ph type="title"/>
          </p:nvPr>
        </p:nvSpPr>
        <p:spPr>
          <a:xfrm>
            <a:off x="686834" y="1153572"/>
            <a:ext cx="3200400" cy="4461163"/>
          </a:xfrm>
        </p:spPr>
        <p:txBody>
          <a:bodyPr>
            <a:normAutofit/>
          </a:bodyPr>
          <a:lstStyle/>
          <a:p>
            <a:r>
              <a:rPr lang="en-GB" sz="3100" b="1" dirty="0">
                <a:solidFill>
                  <a:srgbClr val="FFFFFF"/>
                </a:solidFill>
              </a:rPr>
              <a:t>Positive and negative impact of community development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Content Placeholder 4" descr="A picture containing diagram&#10;&#10;Description automatically generated">
            <a:extLst>
              <a:ext uri="{FF2B5EF4-FFF2-40B4-BE49-F238E27FC236}">
                <a16:creationId xmlns:a16="http://schemas.microsoft.com/office/drawing/2014/main" id="{37F10C84-D3CB-49C4-8156-718B058F1B1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10881" y="1639614"/>
            <a:ext cx="6681643" cy="3436883"/>
          </a:xfrm>
        </p:spPr>
      </p:pic>
      <p:graphicFrame>
        <p:nvGraphicFramePr>
          <p:cNvPr id="6" name="Table 6">
            <a:extLst>
              <a:ext uri="{FF2B5EF4-FFF2-40B4-BE49-F238E27FC236}">
                <a16:creationId xmlns:a16="http://schemas.microsoft.com/office/drawing/2014/main" id="{F6425286-39FC-48D9-B9BF-A35932D853A7}"/>
              </a:ext>
            </a:extLst>
          </p:cNvPr>
          <p:cNvGraphicFramePr>
            <a:graphicFrameLocks noGrp="1"/>
          </p:cNvGraphicFramePr>
          <p:nvPr>
            <p:extLst>
              <p:ext uri="{D42A27DB-BD31-4B8C-83A1-F6EECF244321}">
                <p14:modId xmlns:p14="http://schemas.microsoft.com/office/powerpoint/2010/main" val="1528215444"/>
              </p:ext>
            </p:extLst>
          </p:nvPr>
        </p:nvGraphicFramePr>
        <p:xfrm>
          <a:off x="7106793" y="5354429"/>
          <a:ext cx="3722869" cy="537933"/>
        </p:xfrm>
        <a:graphic>
          <a:graphicData uri="http://schemas.openxmlformats.org/drawingml/2006/table">
            <a:tbl>
              <a:tblPr firstRow="1" bandRow="1">
                <a:tableStyleId>{5C22544A-7EE6-4342-B048-85BDC9FD1C3A}</a:tableStyleId>
              </a:tblPr>
              <a:tblGrid>
                <a:gridCol w="3722869">
                  <a:extLst>
                    <a:ext uri="{9D8B030D-6E8A-4147-A177-3AD203B41FA5}">
                      <a16:colId xmlns:a16="http://schemas.microsoft.com/office/drawing/2014/main" val="2278454406"/>
                    </a:ext>
                  </a:extLst>
                </a:gridCol>
              </a:tblGrid>
              <a:tr h="537933">
                <a:tc>
                  <a:txBody>
                    <a:bodyPr/>
                    <a:lstStyle/>
                    <a:p>
                      <a:pPr algn="r"/>
                      <a:r>
                        <a:rPr lang="en-GB" dirty="0">
                          <a:latin typeface="Arial" panose="020B0604020202020204" pitchFamily="34" charset="0"/>
                          <a:cs typeface="Arial" panose="020B0604020202020204" pitchFamily="34" charset="0"/>
                        </a:rPr>
                        <a:t>(PHS, 2021)</a:t>
                      </a:r>
                    </a:p>
                  </a:txBody>
                  <a:tcPr/>
                </a:tc>
                <a:extLst>
                  <a:ext uri="{0D108BD9-81ED-4DB2-BD59-A6C34878D82A}">
                    <a16:rowId xmlns:a16="http://schemas.microsoft.com/office/drawing/2014/main" val="3881510401"/>
                  </a:ext>
                </a:extLst>
              </a:tr>
            </a:tbl>
          </a:graphicData>
        </a:graphic>
      </p:graphicFrame>
    </p:spTree>
    <p:extLst>
      <p:ext uri="{BB962C8B-B14F-4D97-AF65-F5344CB8AC3E}">
        <p14:creationId xmlns:p14="http://schemas.microsoft.com/office/powerpoint/2010/main" val="611286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70C5663-AF71-4178-88CF-EAD1FE68553C}"/>
              </a:ext>
            </a:extLst>
          </p:cNvPr>
          <p:cNvSpPr>
            <a:spLocks noGrp="1"/>
          </p:cNvSpPr>
          <p:nvPr>
            <p:ph type="title"/>
          </p:nvPr>
        </p:nvSpPr>
        <p:spPr>
          <a:xfrm>
            <a:off x="4916693" y="1395101"/>
            <a:ext cx="6766534" cy="1615622"/>
          </a:xfrm>
        </p:spPr>
        <p:txBody>
          <a:bodyPr vert="horz" lIns="91440" tIns="45720" rIns="91440" bIns="45720" rtlCol="0" anchor="b">
            <a:normAutofit/>
          </a:bodyPr>
          <a:lstStyle/>
          <a:p>
            <a:pPr algn="ctr"/>
            <a:r>
              <a:rPr lang="en-US" sz="5100" b="1" dirty="0"/>
              <a:t>Digital support  for young people</a:t>
            </a:r>
            <a:endParaRPr lang="en-US" sz="5100" b="1" kern="1200" dirty="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162C935B-6883-445A-9BBC-F18FE728AE0C}"/>
              </a:ext>
            </a:extLst>
          </p:cNvPr>
          <p:cNvSpPr>
            <a:spLocks noGrp="1"/>
          </p:cNvSpPr>
          <p:nvPr>
            <p:ph idx="1"/>
          </p:nvPr>
        </p:nvSpPr>
        <p:spPr>
          <a:xfrm>
            <a:off x="3591381" y="4161047"/>
            <a:ext cx="7644627" cy="1720080"/>
          </a:xfrm>
        </p:spPr>
        <p:txBody>
          <a:bodyPr vert="horz" lIns="91440" tIns="45720" rIns="91440" bIns="45720" rtlCol="0">
            <a:normAutofit/>
          </a:bodyPr>
          <a:lstStyle/>
          <a:p>
            <a:r>
              <a:rPr lang="en-US" sz="3200" b="1" dirty="0"/>
              <a:t>Snapchat</a:t>
            </a:r>
          </a:p>
          <a:p>
            <a:r>
              <a:rPr lang="en-US" sz="3200" b="1" kern="1200" dirty="0">
                <a:solidFill>
                  <a:schemeClr val="tx1"/>
                </a:solidFill>
                <a:latin typeface="+mn-lt"/>
                <a:ea typeface="+mn-ea"/>
                <a:cs typeface="+mn-cs"/>
              </a:rPr>
              <a:t>Insta</a:t>
            </a:r>
            <a:r>
              <a:rPr lang="en-US" sz="3200" b="1" dirty="0"/>
              <a:t>gram</a:t>
            </a:r>
          </a:p>
          <a:p>
            <a:r>
              <a:rPr lang="en-US" sz="3200" b="1" dirty="0"/>
              <a:t>Facebook</a:t>
            </a:r>
          </a:p>
          <a:p>
            <a:pPr marL="0" indent="0">
              <a:buNone/>
            </a:pPr>
            <a:endParaRPr lang="en-US" sz="2400" b="1" kern="1200" dirty="0">
              <a:solidFill>
                <a:schemeClr val="tx1"/>
              </a:solidFill>
              <a:latin typeface="+mn-lt"/>
              <a:ea typeface="+mn-ea"/>
              <a:cs typeface="+mn-cs"/>
            </a:endParaRPr>
          </a:p>
          <a:p>
            <a:endParaRPr lang="en-US" sz="2400" b="1" kern="1200" dirty="0">
              <a:solidFill>
                <a:schemeClr val="tx1"/>
              </a:solidFill>
              <a:latin typeface="+mn-lt"/>
              <a:ea typeface="+mn-ea"/>
              <a:cs typeface="+mn-cs"/>
            </a:endParaRPr>
          </a:p>
        </p:txBody>
      </p:sp>
      <p:pic>
        <p:nvPicPr>
          <p:cNvPr id="11" name="Picture 10" descr="A picture containing text, person&#10;&#10;Description automatically generated">
            <a:extLst>
              <a:ext uri="{FF2B5EF4-FFF2-40B4-BE49-F238E27FC236}">
                <a16:creationId xmlns:a16="http://schemas.microsoft.com/office/drawing/2014/main" id="{EDF19C72-230E-4113-AF57-205239EB72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8469" y="3812396"/>
            <a:ext cx="4640778" cy="2417383"/>
          </a:xfrm>
          <a:prstGeom prst="rect">
            <a:avLst/>
          </a:prstGeom>
        </p:spPr>
      </p:pic>
    </p:spTree>
    <p:extLst>
      <p:ext uri="{BB962C8B-B14F-4D97-AF65-F5344CB8AC3E}">
        <p14:creationId xmlns:p14="http://schemas.microsoft.com/office/powerpoint/2010/main" val="76768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85B1D5-4F6B-453A-8525-429B54EE30F7}"/>
              </a:ext>
            </a:extLst>
          </p:cNvPr>
          <p:cNvSpPr>
            <a:spLocks noGrp="1"/>
          </p:cNvSpPr>
          <p:nvPr>
            <p:ph type="title"/>
          </p:nvPr>
        </p:nvSpPr>
        <p:spPr>
          <a:xfrm>
            <a:off x="686834" y="1153572"/>
            <a:ext cx="3200400" cy="4461163"/>
          </a:xfrm>
        </p:spPr>
        <p:txBody>
          <a:bodyPr>
            <a:normAutofit/>
          </a:bodyPr>
          <a:lstStyle/>
          <a:p>
            <a:r>
              <a:rPr lang="en-GB" sz="3100" b="1" dirty="0">
                <a:solidFill>
                  <a:srgbClr val="FFFFFF"/>
                </a:solidFill>
              </a:rPr>
              <a:t>Positive and negative impact of using digital platforms within community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Content Placeholder 4" descr="Text&#10;&#10;Description automatically generated">
            <a:extLst>
              <a:ext uri="{FF2B5EF4-FFF2-40B4-BE49-F238E27FC236}">
                <a16:creationId xmlns:a16="http://schemas.microsoft.com/office/drawing/2014/main" id="{7DD16CE4-517D-40D3-BEEB-591D42B7EF2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66444" y="1557338"/>
            <a:ext cx="6667500" cy="3743325"/>
          </a:xfrm>
        </p:spPr>
      </p:pic>
      <p:graphicFrame>
        <p:nvGraphicFramePr>
          <p:cNvPr id="6" name="Table 6">
            <a:extLst>
              <a:ext uri="{FF2B5EF4-FFF2-40B4-BE49-F238E27FC236}">
                <a16:creationId xmlns:a16="http://schemas.microsoft.com/office/drawing/2014/main" id="{36BB85B1-1322-4072-9929-96B064550EFC}"/>
              </a:ext>
            </a:extLst>
          </p:cNvPr>
          <p:cNvGraphicFramePr>
            <a:graphicFrameLocks noGrp="1"/>
          </p:cNvGraphicFramePr>
          <p:nvPr>
            <p:extLst>
              <p:ext uri="{D42A27DB-BD31-4B8C-83A1-F6EECF244321}">
                <p14:modId xmlns:p14="http://schemas.microsoft.com/office/powerpoint/2010/main" val="266353025"/>
              </p:ext>
            </p:extLst>
          </p:nvPr>
        </p:nvGraphicFramePr>
        <p:xfrm>
          <a:off x="7550403" y="6142196"/>
          <a:ext cx="3683542" cy="457200"/>
        </p:xfrm>
        <a:graphic>
          <a:graphicData uri="http://schemas.openxmlformats.org/drawingml/2006/table">
            <a:tbl>
              <a:tblPr firstRow="1" bandRow="1">
                <a:tableStyleId>{5C22544A-7EE6-4342-B048-85BDC9FD1C3A}</a:tableStyleId>
              </a:tblPr>
              <a:tblGrid>
                <a:gridCol w="3683542">
                  <a:extLst>
                    <a:ext uri="{9D8B030D-6E8A-4147-A177-3AD203B41FA5}">
                      <a16:colId xmlns:a16="http://schemas.microsoft.com/office/drawing/2014/main" val="1740823853"/>
                    </a:ext>
                  </a:extLst>
                </a:gridCol>
              </a:tblGrid>
              <a:tr h="396716">
                <a:tc>
                  <a:txBody>
                    <a:bodyPr/>
                    <a:lstStyle/>
                    <a:p>
                      <a:pPr algn="r"/>
                      <a:r>
                        <a:rPr lang="en-GB" sz="2400" b="0" i="0" dirty="0">
                          <a:solidFill>
                            <a:schemeClr val="bg1"/>
                          </a:solidFill>
                          <a:effectLst/>
                          <a:latin typeface="Arial" panose="020B0604020202020204" pitchFamily="34" charset="0"/>
                          <a:cs typeface="Arial" panose="020B0604020202020204" pitchFamily="34" charset="0"/>
                        </a:rPr>
                        <a:t>(Siddiqui, S., 2016)</a:t>
                      </a:r>
                      <a:endParaRPr lang="en-GB" sz="2400" dirty="0">
                        <a:solidFill>
                          <a:schemeClr val="bg1"/>
                        </a:solidFill>
                      </a:endParaRPr>
                    </a:p>
                  </a:txBody>
                  <a:tcPr/>
                </a:tc>
                <a:extLst>
                  <a:ext uri="{0D108BD9-81ED-4DB2-BD59-A6C34878D82A}">
                    <a16:rowId xmlns:a16="http://schemas.microsoft.com/office/drawing/2014/main" val="2391916867"/>
                  </a:ext>
                </a:extLst>
              </a:tr>
            </a:tbl>
          </a:graphicData>
        </a:graphic>
      </p:graphicFrame>
    </p:spTree>
    <p:extLst>
      <p:ext uri="{BB962C8B-B14F-4D97-AF65-F5344CB8AC3E}">
        <p14:creationId xmlns:p14="http://schemas.microsoft.com/office/powerpoint/2010/main" val="1644463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B22DAD-D669-42B1-862A-D51CA2E2DA0B}"/>
              </a:ext>
            </a:extLst>
          </p:cNvPr>
          <p:cNvSpPr>
            <a:spLocks noGrp="1"/>
          </p:cNvSpPr>
          <p:nvPr>
            <p:ph type="title"/>
          </p:nvPr>
        </p:nvSpPr>
        <p:spPr>
          <a:xfrm>
            <a:off x="686834" y="1153572"/>
            <a:ext cx="3200400" cy="4461163"/>
          </a:xfrm>
        </p:spPr>
        <p:txBody>
          <a:bodyPr>
            <a:normAutofit/>
          </a:bodyPr>
          <a:lstStyle/>
          <a:p>
            <a:r>
              <a:rPr lang="en-GB" sz="4100">
                <a:solidFill>
                  <a:srgbClr val="FFFFFF"/>
                </a:solidFill>
              </a:rPr>
              <a:t>Relevant legislation and policy in community development.</a:t>
            </a:r>
            <a:br>
              <a:rPr lang="en-GB" sz="4100">
                <a:solidFill>
                  <a:srgbClr val="FFFFFF"/>
                </a:solidFill>
              </a:rPr>
            </a:br>
            <a:br>
              <a:rPr lang="en-GB" sz="4100">
                <a:solidFill>
                  <a:srgbClr val="FFFFFF"/>
                </a:solidFill>
              </a:rPr>
            </a:br>
            <a:endParaRPr lang="en-GB" sz="41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203132B-155E-42DC-987A-53B67B05BA91}"/>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b="1" dirty="0">
                <a:cs typeface="Calibri"/>
              </a:rPr>
              <a:t>Safeguarding Vulnerable Groups Act 2006  (DBS Enhanced) </a:t>
            </a:r>
          </a:p>
          <a:p>
            <a:r>
              <a:rPr lang="en-GB" b="1" dirty="0">
                <a:cs typeface="Calibri"/>
              </a:rPr>
              <a:t>Equality Act 2010  </a:t>
            </a:r>
          </a:p>
          <a:p>
            <a:r>
              <a:rPr lang="en-GB" b="1" dirty="0">
                <a:cs typeface="Calibri"/>
              </a:rPr>
              <a:t>Human Rights Act 1998 </a:t>
            </a:r>
          </a:p>
          <a:p>
            <a:r>
              <a:rPr lang="en-GB" b="1" dirty="0">
                <a:cs typeface="Calibri"/>
              </a:rPr>
              <a:t>Confidentiality Policy </a:t>
            </a:r>
          </a:p>
          <a:p>
            <a:r>
              <a:rPr lang="en-GB" b="1" dirty="0">
                <a:cs typeface="Calibri"/>
              </a:rPr>
              <a:t>Whistleblowing Policy </a:t>
            </a:r>
          </a:p>
          <a:p>
            <a:endParaRPr lang="en-GB" b="1" dirty="0">
              <a:cs typeface="Calibri"/>
            </a:endParaRPr>
          </a:p>
        </p:txBody>
      </p:sp>
    </p:spTree>
    <p:extLst>
      <p:ext uri="{BB962C8B-B14F-4D97-AF65-F5344CB8AC3E}">
        <p14:creationId xmlns:p14="http://schemas.microsoft.com/office/powerpoint/2010/main" val="3980503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C4CD8B-09FA-4E2D-B8DD-3FCAABAEA4EB}"/>
              </a:ext>
            </a:extLst>
          </p:cNvPr>
          <p:cNvSpPr>
            <a:spLocks noGrp="1"/>
          </p:cNvSpPr>
          <p:nvPr>
            <p:ph type="title"/>
          </p:nvPr>
        </p:nvSpPr>
        <p:spPr>
          <a:xfrm>
            <a:off x="686834" y="1153572"/>
            <a:ext cx="3200400" cy="4461163"/>
          </a:xfrm>
        </p:spPr>
        <p:txBody>
          <a:bodyPr>
            <a:normAutofit/>
          </a:bodyPr>
          <a:lstStyle/>
          <a:p>
            <a:r>
              <a:rPr lang="en-GB" sz="3100" b="1" dirty="0">
                <a:solidFill>
                  <a:srgbClr val="FFFFFF"/>
                </a:solidFill>
              </a:rPr>
              <a:t>Barriers to community development and recommendations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962A67B0-8D24-425B-86DF-82B198252DDB}"/>
              </a:ext>
            </a:extLst>
          </p:cNvPr>
          <p:cNvSpPr>
            <a:spLocks noGrp="1"/>
          </p:cNvSpPr>
          <p:nvPr>
            <p:ph idx="1"/>
          </p:nvPr>
        </p:nvSpPr>
        <p:spPr>
          <a:xfrm>
            <a:off x="4348064" y="1278293"/>
            <a:ext cx="7005735" cy="4898669"/>
          </a:xfrm>
        </p:spPr>
        <p:txBody>
          <a:bodyPr>
            <a:normAutofit lnSpcReduction="10000"/>
          </a:bodyPr>
          <a:lstStyle/>
          <a:p>
            <a:r>
              <a:rPr lang="en-GB" dirty="0"/>
              <a:t>Lack of fundings</a:t>
            </a:r>
          </a:p>
          <a:p>
            <a:r>
              <a:rPr lang="en-GB" dirty="0"/>
              <a:t>Low engagement opportunities’ awareness, structures and rights </a:t>
            </a:r>
          </a:p>
          <a:p>
            <a:r>
              <a:rPr lang="en-GB" dirty="0"/>
              <a:t>Limited view of community improvement determining who is involved , what to do, quality of work and experience</a:t>
            </a:r>
          </a:p>
          <a:p>
            <a:r>
              <a:rPr lang="en-GB" dirty="0"/>
              <a:t>Confrontation within engaging groups to distributing control </a:t>
            </a:r>
            <a:r>
              <a:rPr lang="en-GB"/>
              <a:t>and power.</a:t>
            </a:r>
            <a:endParaRPr lang="en-GB" dirty="0"/>
          </a:p>
          <a:p>
            <a:r>
              <a:rPr lang="en-GB" dirty="0"/>
              <a:t>Lack of leadership</a:t>
            </a:r>
          </a:p>
          <a:p>
            <a:endParaRPr lang="en-GB" dirty="0"/>
          </a:p>
          <a:p>
            <a:pPr marL="0" indent="0" algn="r">
              <a:buNone/>
            </a:pPr>
            <a:r>
              <a:rPr lang="en-GB" dirty="0"/>
              <a:t>(NICE,2015)</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556451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88C852-9680-4E31-9039-5521CE4C3BA0}"/>
              </a:ext>
            </a:extLst>
          </p:cNvPr>
          <p:cNvSpPr>
            <a:spLocks noGrp="1"/>
          </p:cNvSpPr>
          <p:nvPr>
            <p:ph type="title"/>
          </p:nvPr>
        </p:nvSpPr>
        <p:spPr>
          <a:xfrm>
            <a:off x="686834" y="591344"/>
            <a:ext cx="3200400" cy="5585619"/>
          </a:xfrm>
        </p:spPr>
        <p:txBody>
          <a:bodyPr>
            <a:normAutofit/>
          </a:bodyPr>
          <a:lstStyle/>
          <a:p>
            <a:r>
              <a:rPr lang="en-GB" b="1">
                <a:solidFill>
                  <a:srgbClr val="FFFFFF"/>
                </a:solidFill>
              </a:rPr>
              <a:t>Conclusion </a:t>
            </a:r>
          </a:p>
        </p:txBody>
      </p:sp>
      <p:sp>
        <p:nvSpPr>
          <p:cNvPr id="20"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98948DE-1442-480C-A7D0-1F3C820030A1}"/>
              </a:ext>
            </a:extLst>
          </p:cNvPr>
          <p:cNvSpPr>
            <a:spLocks noGrp="1"/>
          </p:cNvSpPr>
          <p:nvPr>
            <p:ph idx="1"/>
          </p:nvPr>
        </p:nvSpPr>
        <p:spPr>
          <a:xfrm>
            <a:off x="4447308" y="591344"/>
            <a:ext cx="6906491" cy="5585619"/>
          </a:xfrm>
        </p:spPr>
        <p:txBody>
          <a:bodyPr anchor="ctr">
            <a:normAutofit/>
          </a:bodyPr>
          <a:lstStyle/>
          <a:p>
            <a:r>
              <a:rPr lang="en-GB" dirty="0"/>
              <a:t>It is necessary to know the diversity of the community in order to meet everybody’s needs</a:t>
            </a:r>
          </a:p>
          <a:p>
            <a:r>
              <a:rPr lang="en-GB" dirty="0"/>
              <a:t>Social media is a powerful tool to support the younger generation</a:t>
            </a:r>
          </a:p>
          <a:p>
            <a:r>
              <a:rPr lang="en-GB" dirty="0"/>
              <a:t>Using it we have a great chance to attract more young people to have a healthy lifestyle and reduce the obesity rate.</a:t>
            </a:r>
          </a:p>
        </p:txBody>
      </p:sp>
    </p:spTree>
    <p:extLst>
      <p:ext uri="{BB962C8B-B14F-4D97-AF65-F5344CB8AC3E}">
        <p14:creationId xmlns:p14="http://schemas.microsoft.com/office/powerpoint/2010/main" val="1506871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3A0EDE51-DC1C-4D9D-B6CF-85B95C2F7940}"/>
              </a:ext>
            </a:extLst>
          </p:cNvPr>
          <p:cNvSpPr>
            <a:spLocks noGrp="1"/>
          </p:cNvSpPr>
          <p:nvPr>
            <p:ph type="title"/>
          </p:nvPr>
        </p:nvSpPr>
        <p:spPr>
          <a:xfrm>
            <a:off x="838200" y="401221"/>
            <a:ext cx="10515600" cy="1348065"/>
          </a:xfrm>
        </p:spPr>
        <p:txBody>
          <a:bodyPr>
            <a:normAutofit/>
          </a:bodyPr>
          <a:lstStyle/>
          <a:p>
            <a:r>
              <a:rPr lang="en-GB" sz="5400" b="1">
                <a:solidFill>
                  <a:srgbClr val="FFFFFF"/>
                </a:solidFill>
              </a:rPr>
              <a:t>References </a:t>
            </a:r>
          </a:p>
        </p:txBody>
      </p:sp>
      <p:sp>
        <p:nvSpPr>
          <p:cNvPr id="3" name="Content Placeholder 2">
            <a:extLst>
              <a:ext uri="{FF2B5EF4-FFF2-40B4-BE49-F238E27FC236}">
                <a16:creationId xmlns:a16="http://schemas.microsoft.com/office/drawing/2014/main" id="{84F29696-0257-4751-8ABC-A34D2D78BB4B}"/>
              </a:ext>
            </a:extLst>
          </p:cNvPr>
          <p:cNvSpPr>
            <a:spLocks noGrp="1"/>
          </p:cNvSpPr>
          <p:nvPr>
            <p:ph idx="1"/>
          </p:nvPr>
        </p:nvSpPr>
        <p:spPr>
          <a:xfrm>
            <a:off x="838200" y="2586789"/>
            <a:ext cx="10515600" cy="3590174"/>
          </a:xfrm>
        </p:spPr>
        <p:txBody>
          <a:bodyPr>
            <a:normAutofit fontScale="92500" lnSpcReduction="10000"/>
          </a:bodyPr>
          <a:lstStyle/>
          <a:p>
            <a:r>
              <a:rPr lang="en-GB" sz="1900" dirty="0">
                <a:solidFill>
                  <a:srgbClr val="000000"/>
                </a:solidFill>
                <a:latin typeface="Arial" panose="020B0604020202020204" pitchFamily="34" charset="0"/>
                <a:cs typeface="Arial" panose="020B0604020202020204" pitchFamily="34" charset="0"/>
              </a:rPr>
              <a:t>A</a:t>
            </a:r>
            <a:r>
              <a:rPr lang="en-GB" sz="1900" b="0" i="0" dirty="0">
                <a:solidFill>
                  <a:srgbClr val="000000"/>
                </a:solidFill>
                <a:effectLst/>
                <a:latin typeface="Arial" panose="020B0604020202020204" pitchFamily="34" charset="0"/>
                <a:cs typeface="Arial" panose="020B0604020202020204" pitchFamily="34" charset="0"/>
              </a:rPr>
              <a:t>nonymous(2020) </a:t>
            </a:r>
            <a:r>
              <a:rPr lang="en-GB" sz="1900" b="0" i="1" dirty="0">
                <a:solidFill>
                  <a:srgbClr val="000000"/>
                </a:solidFill>
                <a:effectLst/>
                <a:latin typeface="Arial" panose="020B0604020202020204" pitchFamily="34" charset="0"/>
                <a:cs typeface="Arial" panose="020B0604020202020204" pitchFamily="34" charset="0"/>
              </a:rPr>
              <a:t>Reflecting on Equality, Diversity and Inclusion in the Early Years</a:t>
            </a:r>
            <a:r>
              <a:rPr lang="en-GB" sz="1900" b="0" i="0" dirty="0">
                <a:solidFill>
                  <a:srgbClr val="000000"/>
                </a:solidFill>
                <a:effectLst/>
                <a:latin typeface="Arial" panose="020B0604020202020204" pitchFamily="34" charset="0"/>
                <a:cs typeface="Arial" panose="020B0604020202020204" pitchFamily="34" charset="0"/>
              </a:rPr>
              <a:t>. Available at: &lt;https://www.entrust-ed.co.uk/insights/reflecting-equality-diversity-and-inclusion-early-years&gt; (Accessed 9 December 2021).</a:t>
            </a:r>
            <a:endParaRPr lang="en-GB" sz="1900" b="0" i="0" dirty="0">
              <a:effectLst/>
              <a:latin typeface="Arial" panose="020B0604020202020204" pitchFamily="34" charset="0"/>
              <a:cs typeface="Arial" panose="020B0604020202020204" pitchFamily="34" charset="0"/>
            </a:endParaRPr>
          </a:p>
          <a:p>
            <a:r>
              <a:rPr lang="en-GB" sz="1800" b="0" i="0" dirty="0">
                <a:effectLst/>
                <a:latin typeface="Arial" panose="020B0604020202020204" pitchFamily="34" charset="0"/>
                <a:cs typeface="Arial" panose="020B0604020202020204" pitchFamily="34" charset="0"/>
              </a:rPr>
              <a:t>Cambridge Dictionary, 2021. </a:t>
            </a:r>
            <a:r>
              <a:rPr lang="en-GB" sz="1800" b="0" i="1" dirty="0">
                <a:effectLst/>
                <a:latin typeface="Arial" panose="020B0604020202020204" pitchFamily="34" charset="0"/>
                <a:cs typeface="Arial" panose="020B0604020202020204" pitchFamily="34" charset="0"/>
              </a:rPr>
              <a:t>community</a:t>
            </a:r>
            <a:r>
              <a:rPr lang="en-GB" sz="1800" b="0" i="0" dirty="0">
                <a:effectLst/>
                <a:latin typeface="Arial" panose="020B0604020202020204" pitchFamily="34" charset="0"/>
                <a:cs typeface="Arial" panose="020B0604020202020204" pitchFamily="34" charset="0"/>
              </a:rPr>
              <a:t>. [online] Dictionary.cambridge.org. Available at: &lt;https://dictionary.cambridge.org/dictionary/english/community&gt; [Accessed 28 November 2021].</a:t>
            </a:r>
          </a:p>
          <a:p>
            <a:r>
              <a:rPr lang="en-GB" sz="1800" b="0" i="0" dirty="0">
                <a:effectLst/>
                <a:latin typeface="Arial" panose="020B0604020202020204" pitchFamily="34" charset="0"/>
                <a:cs typeface="Arial" panose="020B0604020202020204" pitchFamily="34" charset="0"/>
              </a:rPr>
              <a:t>Citypopulation</a:t>
            </a:r>
            <a:r>
              <a:rPr lang="en-GB" sz="1800" dirty="0">
                <a:latin typeface="Arial" panose="020B0604020202020204" pitchFamily="34" charset="0"/>
                <a:cs typeface="Arial" panose="020B0604020202020204" pitchFamily="34" charset="0"/>
              </a:rPr>
              <a:t>.de</a:t>
            </a:r>
            <a:r>
              <a:rPr lang="en-GB" sz="1800" b="0" i="0" dirty="0">
                <a:effectLst/>
                <a:latin typeface="Arial" panose="020B0604020202020204" pitchFamily="34" charset="0"/>
                <a:cs typeface="Arial" panose="020B0604020202020204" pitchFamily="34" charset="0"/>
              </a:rPr>
              <a:t> (2021) </a:t>
            </a:r>
            <a:r>
              <a:rPr lang="en-GB" sz="1800" b="0" i="1" dirty="0">
                <a:effectLst/>
                <a:latin typeface="Arial" panose="020B0604020202020204" pitchFamily="34" charset="0"/>
                <a:cs typeface="Arial" panose="020B0604020202020204" pitchFamily="34" charset="0"/>
              </a:rPr>
              <a:t>Hounslow (Borough, United Kingdom) - Population Statistics, Charts, Map and </a:t>
            </a:r>
            <a:r>
              <a:rPr lang="en-GB" sz="1800" b="0" i="1" dirty="0" err="1">
                <a:effectLst/>
                <a:latin typeface="Arial" panose="020B0604020202020204" pitchFamily="34" charset="0"/>
                <a:cs typeface="Arial" panose="020B0604020202020204" pitchFamily="34" charset="0"/>
              </a:rPr>
              <a:t>Location.</a:t>
            </a:r>
            <a:r>
              <a:rPr lang="en-GB" sz="1800" b="0" i="0" dirty="0" err="1">
                <a:effectLst/>
                <a:latin typeface="Arial" panose="020B0604020202020204" pitchFamily="34" charset="0"/>
                <a:cs typeface="Arial" panose="020B0604020202020204" pitchFamily="34" charset="0"/>
              </a:rPr>
              <a:t>Available</a:t>
            </a:r>
            <a:r>
              <a:rPr lang="en-GB" sz="1800" b="0" i="0" dirty="0">
                <a:effectLst/>
                <a:latin typeface="Arial" panose="020B0604020202020204" pitchFamily="34" charset="0"/>
                <a:cs typeface="Arial" panose="020B0604020202020204" pitchFamily="34" charset="0"/>
              </a:rPr>
              <a:t> at: &lt;https://www.citypopulation.de/en/uk/london/wards/E09000018__hounslow/&gt; (Accessed 22 November 2021.</a:t>
            </a:r>
          </a:p>
          <a:p>
            <a:r>
              <a:rPr lang="en-GB" sz="1800" b="0" i="0" dirty="0">
                <a:solidFill>
                  <a:srgbClr val="222222"/>
                </a:solidFill>
                <a:effectLst/>
                <a:latin typeface="Arial" panose="020B0604020202020204" pitchFamily="34" charset="0"/>
              </a:rPr>
              <a:t>Deming, P., and Johnson, L. (2021). </a:t>
            </a:r>
            <a:r>
              <a:rPr lang="en-GB" sz="1800" b="0" i="1" dirty="0">
                <a:solidFill>
                  <a:srgbClr val="222222"/>
                </a:solidFill>
                <a:effectLst/>
                <a:latin typeface="Arial" panose="020B0604020202020204" pitchFamily="34" charset="0"/>
              </a:rPr>
              <a:t>An application of Bandura’s social learning theory: A new approach to deafblind support groups</a:t>
            </a:r>
            <a:r>
              <a:rPr lang="en-GB" sz="1800" dirty="0">
                <a:solidFill>
                  <a:srgbClr val="222222"/>
                </a:solidFill>
                <a:latin typeface="Arial" panose="020B0604020202020204" pitchFamily="34" charset="0"/>
              </a:rPr>
              <a:t>, </a:t>
            </a:r>
            <a:r>
              <a:rPr lang="en-GB" sz="1800" b="0" i="0" dirty="0">
                <a:solidFill>
                  <a:srgbClr val="222222"/>
                </a:solidFill>
                <a:effectLst/>
                <a:latin typeface="Arial" panose="020B0604020202020204" pitchFamily="34" charset="0"/>
              </a:rPr>
              <a:t>Vol.42, Available at: https://westcollections.wcsu.edu/bitstream/handle/20.500.12945/1419/stamped.pdf?sequence=3</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  Ein-</a:t>
            </a:r>
            <a:r>
              <a:rPr lang="en-GB" sz="1800" dirty="0" err="1">
                <a:latin typeface="Arial" panose="020B0604020202020204" pitchFamily="34" charset="0"/>
                <a:cs typeface="Arial" panose="020B0604020202020204" pitchFamily="34" charset="0"/>
              </a:rPr>
              <a:t>Dor</a:t>
            </a:r>
            <a:r>
              <a:rPr lang="en-GB" sz="1800" dirty="0">
                <a:latin typeface="Arial" panose="020B0604020202020204" pitchFamily="34" charset="0"/>
                <a:cs typeface="Arial" panose="020B0604020202020204" pitchFamily="34" charset="0"/>
              </a:rPr>
              <a:t>, T. and Hirschberger, G. (2016) </a:t>
            </a:r>
            <a:r>
              <a:rPr lang="en-GB" sz="1800" i="1" dirty="0">
                <a:latin typeface="Arial" panose="020B0604020202020204" pitchFamily="34" charset="0"/>
                <a:cs typeface="Arial" panose="020B0604020202020204" pitchFamily="34" charset="0"/>
              </a:rPr>
              <a:t>Rethinking Attachment Theory: From a Theory of Relationships to a Theory of Individual and Group Survival</a:t>
            </a:r>
            <a:r>
              <a:rPr lang="en-GB" sz="1800" dirty="0">
                <a:latin typeface="Arial" panose="020B0604020202020204" pitchFamily="34" charset="0"/>
                <a:cs typeface="Arial" panose="020B0604020202020204" pitchFamily="34" charset="0"/>
              </a:rPr>
              <a:t>, Current directions in psychological science : a journal of the American Psychological Society, Vol.25(4), pp. 223–227. doi:10.1177/0963721416650684.</a:t>
            </a:r>
          </a:p>
          <a:p>
            <a:endParaRPr lang="en-GB"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2608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B236C32-3975-4B47-8FE1-BAF8BC13B5AA}"/>
              </a:ext>
            </a:extLst>
          </p:cNvPr>
          <p:cNvSpPr>
            <a:spLocks noGrp="1"/>
          </p:cNvSpPr>
          <p:nvPr>
            <p:ph type="title"/>
          </p:nvPr>
        </p:nvSpPr>
        <p:spPr>
          <a:xfrm>
            <a:off x="838200" y="401221"/>
            <a:ext cx="10515600" cy="1348065"/>
          </a:xfrm>
        </p:spPr>
        <p:txBody>
          <a:bodyPr>
            <a:normAutofit/>
          </a:bodyPr>
          <a:lstStyle/>
          <a:p>
            <a:r>
              <a:rPr lang="en-GB" sz="5400" b="1">
                <a:solidFill>
                  <a:srgbClr val="FFFFFF"/>
                </a:solidFill>
              </a:rPr>
              <a:t>References </a:t>
            </a:r>
            <a:endParaRPr lang="en-GB" sz="5400">
              <a:solidFill>
                <a:srgbClr val="FFFFFF"/>
              </a:solidFill>
            </a:endParaRPr>
          </a:p>
        </p:txBody>
      </p:sp>
      <p:sp>
        <p:nvSpPr>
          <p:cNvPr id="3" name="Content Placeholder 2">
            <a:extLst>
              <a:ext uri="{FF2B5EF4-FFF2-40B4-BE49-F238E27FC236}">
                <a16:creationId xmlns:a16="http://schemas.microsoft.com/office/drawing/2014/main" id="{AFB6E50A-C1C5-4BA4-800B-E51BF81BF12C}"/>
              </a:ext>
            </a:extLst>
          </p:cNvPr>
          <p:cNvSpPr>
            <a:spLocks noGrp="1"/>
          </p:cNvSpPr>
          <p:nvPr>
            <p:ph idx="1"/>
          </p:nvPr>
        </p:nvSpPr>
        <p:spPr>
          <a:xfrm>
            <a:off x="838200" y="2586789"/>
            <a:ext cx="10515600" cy="3590174"/>
          </a:xfrm>
        </p:spPr>
        <p:txBody>
          <a:bodyPr>
            <a:noAutofit/>
          </a:bodyPr>
          <a:lstStyle/>
          <a:p>
            <a:r>
              <a:rPr lang="en-GB" sz="1800" b="0" i="0" dirty="0">
                <a:solidFill>
                  <a:srgbClr val="000000"/>
                </a:solidFill>
                <a:effectLst/>
                <a:latin typeface="Arial" panose="020B0604020202020204" pitchFamily="34" charset="0"/>
                <a:cs typeface="Arial" panose="020B0604020202020204" pitchFamily="34" charset="0"/>
              </a:rPr>
              <a:t>gov.uk(2021) </a:t>
            </a:r>
            <a:r>
              <a:rPr lang="en-GB" sz="1800" b="0" i="1" dirty="0">
                <a:solidFill>
                  <a:srgbClr val="000000"/>
                </a:solidFill>
                <a:effectLst/>
                <a:latin typeface="Arial" panose="020B0604020202020204" pitchFamily="34" charset="0"/>
                <a:cs typeface="Arial" panose="020B0604020202020204" pitchFamily="34" charset="0"/>
              </a:rPr>
              <a:t>Regulated activities with children </a:t>
            </a:r>
            <a:r>
              <a:rPr lang="en-GB" sz="1800" i="1" dirty="0">
                <a:solidFill>
                  <a:srgbClr val="000000"/>
                </a:solidFill>
                <a:latin typeface="Arial" panose="020B0604020202020204" pitchFamily="34" charset="0"/>
                <a:cs typeface="Arial" panose="020B0604020202020204" pitchFamily="34" charset="0"/>
              </a:rPr>
              <a:t>in England</a:t>
            </a:r>
            <a:r>
              <a:rPr lang="en-GB" sz="1800" dirty="0">
                <a:solidFill>
                  <a:srgbClr val="000000"/>
                </a:solidFill>
                <a:latin typeface="Arial" panose="020B0604020202020204" pitchFamily="34" charset="0"/>
                <a:cs typeface="Arial" panose="020B0604020202020204" pitchFamily="34" charset="0"/>
              </a:rPr>
              <a:t>. </a:t>
            </a:r>
            <a:r>
              <a:rPr lang="en-GB" sz="1800" b="0" i="0" dirty="0">
                <a:solidFill>
                  <a:srgbClr val="000000"/>
                </a:solidFill>
                <a:effectLst/>
                <a:latin typeface="Arial" panose="020B0604020202020204" pitchFamily="34" charset="0"/>
                <a:cs typeface="Arial" panose="020B0604020202020204" pitchFamily="34" charset="0"/>
              </a:rPr>
              <a:t>Available at: &lt;https://assets.publishing.service.gov.uk/government/uploads/system/uploads/attachment_data/file/739154/Regulated_Activity_with_Children_in_England.pdf&gt; (Accessed 9 December 2021).</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Gov.uk</a:t>
            </a:r>
            <a:r>
              <a:rPr lang="en-GB" sz="1800" b="0" i="0" dirty="0">
                <a:effectLst/>
                <a:latin typeface="Arial" panose="020B0604020202020204" pitchFamily="34" charset="0"/>
                <a:cs typeface="Arial" panose="020B0604020202020204" pitchFamily="34" charset="0"/>
              </a:rPr>
              <a:t> (2018) </a:t>
            </a:r>
            <a:r>
              <a:rPr lang="en-GB" sz="1800" b="0" i="1" dirty="0">
                <a:effectLst/>
                <a:latin typeface="Arial" panose="020B0604020202020204" pitchFamily="34" charset="0"/>
                <a:cs typeface="Arial" panose="020B0604020202020204" pitchFamily="34" charset="0"/>
              </a:rPr>
              <a:t>Health matters: community-centred approaches for health and wellbeing</a:t>
            </a:r>
            <a:r>
              <a:rPr lang="en-GB" sz="1800" b="0" i="0" dirty="0">
                <a:effectLst/>
                <a:latin typeface="Arial" panose="020B0604020202020204" pitchFamily="34" charset="0"/>
                <a:cs typeface="Arial" panose="020B0604020202020204" pitchFamily="34" charset="0"/>
              </a:rPr>
              <a:t>. Available at: &lt;https://www.gov.uk/government/publications/health-matters-health-and-wellbeing-community-centred-approaches/health-matters-community-centred-approaches-for-health-and-wellbeing&gt; (Accessed 21 November 2021).</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G</a:t>
            </a:r>
            <a:r>
              <a:rPr lang="en-GB" sz="1800" b="0" i="0" dirty="0">
                <a:effectLst/>
                <a:latin typeface="Arial" panose="020B0604020202020204" pitchFamily="34" charset="0"/>
                <a:cs typeface="Arial" panose="020B0604020202020204" pitchFamily="34" charset="0"/>
              </a:rPr>
              <a:t>ov.uk (2020) </a:t>
            </a:r>
            <a:r>
              <a:rPr lang="en-GB" sz="1800" b="0" i="1" dirty="0">
                <a:effectLst/>
                <a:latin typeface="Arial" panose="020B0604020202020204" pitchFamily="34" charset="0"/>
                <a:cs typeface="Arial" panose="020B0604020202020204" pitchFamily="34" charset="0"/>
              </a:rPr>
              <a:t>Feeling of belonging to a neighbourhood. </a:t>
            </a:r>
            <a:r>
              <a:rPr lang="en-GB" sz="1800" b="0" i="0" dirty="0">
                <a:effectLst/>
                <a:latin typeface="Arial" panose="020B0604020202020204" pitchFamily="34" charset="0"/>
                <a:cs typeface="Arial" panose="020B0604020202020204" pitchFamily="34" charset="0"/>
              </a:rPr>
              <a:t>Available at: &lt;https://www.ethnicity-facts-figures.service.gov.uk/culture-and-community/community/feeling-of-belonging-to-a-neighbourhood/latest#main-facts-and-figures&gt; (Accessed 21 November 2021).</a:t>
            </a:r>
          </a:p>
          <a:p>
            <a:r>
              <a:rPr lang="en-GB" sz="1800" b="0" i="0" dirty="0">
                <a:effectLst/>
                <a:latin typeface="Arial" panose="020B0604020202020204" pitchFamily="34" charset="0"/>
                <a:cs typeface="Arial" panose="020B0604020202020204" pitchFamily="34" charset="0"/>
              </a:rPr>
              <a:t>Hounslow (2021) </a:t>
            </a:r>
            <a:r>
              <a:rPr lang="en-GB" sz="1800" b="0" i="1" dirty="0">
                <a:effectLst/>
                <a:latin typeface="Arial" panose="020B0604020202020204" pitchFamily="34" charset="0"/>
                <a:cs typeface="Arial" panose="020B0604020202020204" pitchFamily="34" charset="0"/>
              </a:rPr>
              <a:t>Equality | Equality | London Borough of Hounslow</a:t>
            </a:r>
            <a:r>
              <a:rPr lang="en-GB" sz="1800" b="0" i="0" dirty="0">
                <a:effectLst/>
                <a:latin typeface="Arial" panose="020B0604020202020204" pitchFamily="34" charset="0"/>
                <a:cs typeface="Arial" panose="020B0604020202020204" pitchFamily="34" charset="0"/>
              </a:rPr>
              <a:t>. Available at: &lt;https://www.hounslow.gov.uk/info/20111/about_the_council/1380/equality&gt; (Accessed 21 November 2021).</a:t>
            </a:r>
          </a:p>
        </p:txBody>
      </p:sp>
    </p:spTree>
    <p:extLst>
      <p:ext uri="{BB962C8B-B14F-4D97-AF65-F5344CB8AC3E}">
        <p14:creationId xmlns:p14="http://schemas.microsoft.com/office/powerpoint/2010/main" val="2583486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A64B3F4-BB5A-41E4-A8F5-9567E9E1ED37}"/>
              </a:ext>
            </a:extLst>
          </p:cNvPr>
          <p:cNvSpPr>
            <a:spLocks noGrp="1"/>
          </p:cNvSpPr>
          <p:nvPr>
            <p:ph type="title"/>
          </p:nvPr>
        </p:nvSpPr>
        <p:spPr>
          <a:xfrm>
            <a:off x="838200" y="401221"/>
            <a:ext cx="10515600" cy="1348065"/>
          </a:xfrm>
        </p:spPr>
        <p:txBody>
          <a:bodyPr>
            <a:normAutofit/>
          </a:bodyPr>
          <a:lstStyle/>
          <a:p>
            <a:r>
              <a:rPr lang="en-GB" sz="5400" dirty="0">
                <a:solidFill>
                  <a:srgbClr val="FFFFFF"/>
                </a:solidFill>
              </a:rPr>
              <a:t>References</a:t>
            </a:r>
          </a:p>
        </p:txBody>
      </p:sp>
      <p:sp>
        <p:nvSpPr>
          <p:cNvPr id="3" name="Content Placeholder 2">
            <a:extLst>
              <a:ext uri="{FF2B5EF4-FFF2-40B4-BE49-F238E27FC236}">
                <a16:creationId xmlns:a16="http://schemas.microsoft.com/office/drawing/2014/main" id="{80E91D53-A2ED-4C1C-AF91-2C27D5650490}"/>
              </a:ext>
            </a:extLst>
          </p:cNvPr>
          <p:cNvSpPr>
            <a:spLocks noGrp="1"/>
          </p:cNvSpPr>
          <p:nvPr>
            <p:ph idx="1"/>
          </p:nvPr>
        </p:nvSpPr>
        <p:spPr>
          <a:xfrm>
            <a:off x="838200" y="2586789"/>
            <a:ext cx="10515600" cy="3590174"/>
          </a:xfrm>
        </p:spPr>
        <p:txBody>
          <a:bodyPr>
            <a:normAutofit fontScale="92500" lnSpcReduction="20000"/>
          </a:bodyPr>
          <a:lstStyle/>
          <a:p>
            <a:r>
              <a:rPr lang="en-GB" sz="1800" b="0" i="0" dirty="0">
                <a:effectLst/>
                <a:latin typeface="Arial" panose="020B0604020202020204" pitchFamily="34" charset="0"/>
                <a:cs typeface="Arial" panose="020B0604020202020204" pitchFamily="34" charset="0"/>
              </a:rPr>
              <a:t>Hounslow (2021) </a:t>
            </a:r>
            <a:r>
              <a:rPr lang="en-GB" sz="1800" b="0" i="1" dirty="0">
                <a:effectLst/>
                <a:latin typeface="Arial" panose="020B0604020202020204" pitchFamily="34" charset="0"/>
                <a:cs typeface="Arial" panose="020B0604020202020204" pitchFamily="34" charset="0"/>
              </a:rPr>
              <a:t>London Borough of Hounslow. </a:t>
            </a:r>
            <a:r>
              <a:rPr lang="en-GB" sz="1800" b="0" i="0" dirty="0">
                <a:effectLst/>
                <a:latin typeface="Arial" panose="020B0604020202020204" pitchFamily="34" charset="0"/>
                <a:cs typeface="Arial" panose="020B0604020202020204" pitchFamily="34" charset="0"/>
              </a:rPr>
              <a:t>Available at: &lt;https://www.workinhounslowschools.org.uk/recruitment/working-here/living-and-working-in-hounslow/&gt; (Accessed 21 November 2021).</a:t>
            </a:r>
          </a:p>
          <a:p>
            <a:r>
              <a:rPr lang="en-GB" sz="1900" dirty="0">
                <a:solidFill>
                  <a:srgbClr val="000000"/>
                </a:solidFill>
                <a:latin typeface="Arial" panose="020B0604020202020204" pitchFamily="34" charset="0"/>
                <a:cs typeface="Arial" panose="020B0604020202020204" pitchFamily="34" charset="0"/>
              </a:rPr>
              <a:t>M</a:t>
            </a:r>
            <a:r>
              <a:rPr lang="en-GB" sz="1900" b="0" i="0" dirty="0">
                <a:solidFill>
                  <a:srgbClr val="000000"/>
                </a:solidFill>
                <a:effectLst/>
                <a:latin typeface="Arial" panose="020B0604020202020204" pitchFamily="34" charset="0"/>
                <a:cs typeface="Arial" panose="020B0604020202020204" pitchFamily="34" charset="0"/>
              </a:rPr>
              <a:t>ind (2020) </a:t>
            </a:r>
            <a:r>
              <a:rPr lang="en-GB" sz="1900" i="1" dirty="0">
                <a:solidFill>
                  <a:srgbClr val="000000"/>
                </a:solidFill>
                <a:latin typeface="Arial" panose="020B0604020202020204" pitchFamily="34" charset="0"/>
                <a:cs typeface="Arial" panose="020B0604020202020204" pitchFamily="34" charset="0"/>
              </a:rPr>
              <a:t>Human Right Act 1998</a:t>
            </a:r>
            <a:r>
              <a:rPr lang="en-GB" sz="1900" dirty="0">
                <a:solidFill>
                  <a:srgbClr val="000000"/>
                </a:solidFill>
                <a:latin typeface="Arial" panose="020B0604020202020204" pitchFamily="34" charset="0"/>
                <a:cs typeface="Arial" panose="020B0604020202020204" pitchFamily="34" charset="0"/>
              </a:rPr>
              <a:t>. </a:t>
            </a:r>
            <a:r>
              <a:rPr lang="en-GB" sz="1900" b="0" i="0" dirty="0">
                <a:solidFill>
                  <a:srgbClr val="000000"/>
                </a:solidFill>
                <a:effectLst/>
                <a:latin typeface="Arial" panose="020B0604020202020204" pitchFamily="34" charset="0"/>
                <a:cs typeface="Arial" panose="020B0604020202020204" pitchFamily="34" charset="0"/>
              </a:rPr>
              <a:t>Available at: &lt;https://www.mind.org.uk/media-a/4125/hra98-2020.pdf&gt; (Accessed 10 December 2021).</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rPr>
              <a:t>NICE (2015</a:t>
            </a:r>
            <a:r>
              <a:rPr lang="en-GB" sz="1900" i="1" dirty="0">
                <a:latin typeface="Arial" panose="020B0604020202020204" pitchFamily="34" charset="0"/>
                <a:cs typeface="Arial" panose="020B0604020202020204" pitchFamily="34" charset="0"/>
              </a:rPr>
              <a:t>) Review 5: Evidence review of barriers to, and facilitators of, community engagement </a:t>
            </a:r>
            <a:r>
              <a:rPr lang="en-GB" sz="1800" i="1" dirty="0">
                <a:latin typeface="Arial" panose="020B0604020202020204" pitchFamily="34" charset="0"/>
                <a:cs typeface="Arial" panose="020B0604020202020204" pitchFamily="34" charset="0"/>
              </a:rPr>
              <a:t>approaches and practices in the UK. </a:t>
            </a:r>
            <a:r>
              <a:rPr lang="en-GB" sz="1800" dirty="0">
                <a:latin typeface="Arial" panose="020B0604020202020204" pitchFamily="34" charset="0"/>
                <a:cs typeface="Arial" panose="020B0604020202020204" pitchFamily="34" charset="0"/>
              </a:rPr>
              <a:t>Available at: </a:t>
            </a:r>
            <a:r>
              <a:rPr lang="en-GB" sz="1800" dirty="0">
                <a:latin typeface="Arial" panose="020B0604020202020204" pitchFamily="34" charset="0"/>
                <a:cs typeface="Arial" panose="020B0604020202020204" pitchFamily="34" charset="0"/>
                <a:hlinkClick r:id="rId2"/>
              </a:rPr>
              <a:t>https://www.nice.org.uk/guidance/ng44/evidence/evidence-review-5-community-engagement-barriers-and-facilitators-pdf-2368403681</a:t>
            </a:r>
            <a:r>
              <a:rPr lang="en-GB" sz="1800" dirty="0">
                <a:latin typeface="Arial" panose="020B0604020202020204" pitchFamily="34" charset="0"/>
                <a:cs typeface="Arial" panose="020B0604020202020204" pitchFamily="34" charset="0"/>
              </a:rPr>
              <a:t>&gt; (Accessed 29 November 2021).</a:t>
            </a:r>
            <a:endParaRPr lang="en-GB" sz="1800" b="0" i="1" dirty="0">
              <a:effectLst/>
              <a:latin typeface="Arial" panose="020B0604020202020204" pitchFamily="34" charset="0"/>
              <a:cs typeface="Arial" panose="020B0604020202020204" pitchFamily="34" charset="0"/>
            </a:endParaRPr>
          </a:p>
          <a:p>
            <a:r>
              <a:rPr lang="en-GB" sz="1800" b="0" i="0" dirty="0">
                <a:effectLst/>
                <a:latin typeface="Arial" panose="020B0604020202020204" pitchFamily="34" charset="0"/>
                <a:cs typeface="Arial" panose="020B0604020202020204" pitchFamily="34" charset="0"/>
              </a:rPr>
              <a:t>Owen, M.(2009) </a:t>
            </a:r>
            <a:r>
              <a:rPr lang="en-GB" sz="1800" b="0" i="1" dirty="0">
                <a:effectLst/>
                <a:latin typeface="Arial" panose="020B0604020202020204" pitchFamily="34" charset="0"/>
                <a:cs typeface="Arial" panose="020B0604020202020204" pitchFamily="34" charset="0"/>
              </a:rPr>
              <a:t>Losing Touch With the Changing Definition of "Community“.</a:t>
            </a:r>
            <a:r>
              <a:rPr lang="en-GB" sz="1800" b="0" i="0" dirty="0">
                <a:effectLst/>
                <a:latin typeface="Arial" panose="020B0604020202020204" pitchFamily="34" charset="0"/>
                <a:cs typeface="Arial" panose="020B0604020202020204" pitchFamily="34" charset="0"/>
              </a:rPr>
              <a:t> Available at: &lt;https://www.newgeography.com/content/001045-losing-touch-with-changing-definition-community&gt; (Accessed 21 November 2021).</a:t>
            </a:r>
          </a:p>
          <a:p>
            <a:r>
              <a:rPr lang="en-GB" sz="1800" b="0" i="0" dirty="0" err="1">
                <a:solidFill>
                  <a:srgbClr val="000000"/>
                </a:solidFill>
                <a:effectLst/>
                <a:latin typeface="Arial" panose="020B0604020202020204" pitchFamily="34" charset="0"/>
                <a:cs typeface="Arial" panose="020B0604020202020204" pitchFamily="34" charset="0"/>
              </a:rPr>
              <a:t>PewSearchCenter</a:t>
            </a:r>
            <a:r>
              <a:rPr lang="en-GB" sz="1800" b="0" i="0" dirty="0">
                <a:solidFill>
                  <a:srgbClr val="000000"/>
                </a:solidFill>
                <a:effectLst/>
                <a:latin typeface="Arial" panose="020B0604020202020204" pitchFamily="34" charset="0"/>
                <a:cs typeface="Arial" panose="020B0604020202020204" pitchFamily="34" charset="0"/>
              </a:rPr>
              <a:t>(2018) </a:t>
            </a:r>
            <a:r>
              <a:rPr lang="en-GB" sz="1800" b="0" i="1" dirty="0">
                <a:solidFill>
                  <a:srgbClr val="000000"/>
                </a:solidFill>
                <a:effectLst/>
                <a:latin typeface="Arial" panose="020B0604020202020204" pitchFamily="34" charset="0"/>
                <a:cs typeface="Arial" panose="020B0604020202020204" pitchFamily="34" charset="0"/>
              </a:rPr>
              <a:t>Teens, Social Media &amp; Technology 2018</a:t>
            </a:r>
            <a:r>
              <a:rPr lang="en-GB" sz="1800" b="0" i="0" dirty="0">
                <a:solidFill>
                  <a:srgbClr val="000000"/>
                </a:solidFill>
                <a:effectLst/>
                <a:latin typeface="Arial" panose="020B0604020202020204" pitchFamily="34" charset="0"/>
                <a:cs typeface="Arial" panose="020B0604020202020204" pitchFamily="34" charset="0"/>
              </a:rPr>
              <a:t>. Available at: &lt;https://www.pewresearch.org/internet/2018/05/31/teens-social-media-technology-2018/&gt; (Accessed 4 December 2021).</a:t>
            </a:r>
            <a:endParaRPr lang="en-GB" sz="1800" b="0" i="0" dirty="0">
              <a:effectLst/>
              <a:latin typeface="Arial" panose="020B0604020202020204" pitchFamily="34" charset="0"/>
              <a:cs typeface="Arial" panose="020B0604020202020204" pitchFamily="34" charset="0"/>
            </a:endParaRPr>
          </a:p>
          <a:p>
            <a:endParaRPr lang="en-GB" sz="2200" dirty="0"/>
          </a:p>
        </p:txBody>
      </p:sp>
    </p:spTree>
    <p:extLst>
      <p:ext uri="{BB962C8B-B14F-4D97-AF65-F5344CB8AC3E}">
        <p14:creationId xmlns:p14="http://schemas.microsoft.com/office/powerpoint/2010/main" val="3997691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C8C1788F-0F85-435F-86AF-0261D637AB44}"/>
              </a:ext>
            </a:extLst>
          </p:cNvPr>
          <p:cNvSpPr>
            <a:spLocks noGrp="1"/>
          </p:cNvSpPr>
          <p:nvPr>
            <p:ph type="title"/>
          </p:nvPr>
        </p:nvSpPr>
        <p:spPr>
          <a:xfrm>
            <a:off x="838200" y="401221"/>
            <a:ext cx="10515600" cy="1348065"/>
          </a:xfrm>
        </p:spPr>
        <p:txBody>
          <a:bodyPr>
            <a:normAutofit/>
          </a:bodyPr>
          <a:lstStyle/>
          <a:p>
            <a:r>
              <a:rPr lang="en-GB" sz="5400" dirty="0">
                <a:solidFill>
                  <a:srgbClr val="FFFFFF"/>
                </a:solidFill>
              </a:rPr>
              <a:t>References</a:t>
            </a:r>
          </a:p>
        </p:txBody>
      </p:sp>
      <p:sp>
        <p:nvSpPr>
          <p:cNvPr id="3" name="Content Placeholder 2">
            <a:extLst>
              <a:ext uri="{FF2B5EF4-FFF2-40B4-BE49-F238E27FC236}">
                <a16:creationId xmlns:a16="http://schemas.microsoft.com/office/drawing/2014/main" id="{01FC2A7F-9B54-460F-9E17-12971BD4EE94}"/>
              </a:ext>
            </a:extLst>
          </p:cNvPr>
          <p:cNvSpPr>
            <a:spLocks noGrp="1"/>
          </p:cNvSpPr>
          <p:nvPr>
            <p:ph idx="1"/>
          </p:nvPr>
        </p:nvSpPr>
        <p:spPr>
          <a:xfrm>
            <a:off x="838200" y="2586789"/>
            <a:ext cx="10515600" cy="3590174"/>
          </a:xfrm>
        </p:spPr>
        <p:txBody>
          <a:bodyPr>
            <a:normAutofit/>
          </a:bodyPr>
          <a:lstStyle/>
          <a:p>
            <a:r>
              <a:rPr lang="en-GB" sz="2000" b="0" i="0" dirty="0">
                <a:effectLst/>
                <a:latin typeface="Arial" panose="020B0604020202020204" pitchFamily="34" charset="0"/>
                <a:cs typeface="Arial" panose="020B0604020202020204" pitchFamily="34" charset="0"/>
              </a:rPr>
              <a:t>Siddiqui, S. (2016) </a:t>
            </a:r>
            <a:r>
              <a:rPr lang="en-GB" sz="2000" b="0" i="1" dirty="0">
                <a:effectLst/>
                <a:latin typeface="Arial" panose="020B0604020202020204" pitchFamily="34" charset="0"/>
                <a:cs typeface="Arial" panose="020B0604020202020204" pitchFamily="34" charset="0"/>
              </a:rPr>
              <a:t>Social Media its Impact with Positive and Negative Aspects</a:t>
            </a:r>
            <a:r>
              <a:rPr lang="en-GB" sz="2000" b="0" i="0" dirty="0">
                <a:effectLst/>
                <a:latin typeface="Arial" panose="020B0604020202020204" pitchFamily="34" charset="0"/>
                <a:cs typeface="Arial" panose="020B0604020202020204" pitchFamily="34" charset="0"/>
              </a:rPr>
              <a:t>, </a:t>
            </a:r>
            <a:r>
              <a:rPr lang="en-GB" sz="2000" b="0" dirty="0">
                <a:effectLst/>
                <a:latin typeface="Arial" panose="020B0604020202020204" pitchFamily="34" charset="0"/>
                <a:cs typeface="Arial" panose="020B0604020202020204" pitchFamily="34" charset="0"/>
              </a:rPr>
              <a:t>International Journal of Computer Applications Technology and Research</a:t>
            </a:r>
            <a:r>
              <a:rPr lang="en-GB" sz="2000" b="0" i="0" dirty="0">
                <a:effectLst/>
                <a:latin typeface="Arial" panose="020B0604020202020204" pitchFamily="34" charset="0"/>
                <a:cs typeface="Arial" panose="020B0604020202020204" pitchFamily="34" charset="0"/>
              </a:rPr>
              <a:t>, Vol.5(2), pp. 71–75.</a:t>
            </a:r>
          </a:p>
          <a:p>
            <a:r>
              <a:rPr lang="en-GB" sz="2000" b="0" i="0" dirty="0">
                <a:effectLst/>
                <a:latin typeface="Arial" panose="020B0604020202020204" pitchFamily="34" charset="0"/>
                <a:cs typeface="Arial" panose="020B0604020202020204" pitchFamily="34" charset="0"/>
              </a:rPr>
              <a:t>Tripathi, N. and </a:t>
            </a:r>
            <a:r>
              <a:rPr lang="en-GB" sz="2000" b="0" i="0" dirty="0" err="1">
                <a:effectLst/>
                <a:latin typeface="Arial" panose="020B0604020202020204" pitchFamily="34" charset="0"/>
                <a:cs typeface="Arial" panose="020B0604020202020204" pitchFamily="34" charset="0"/>
              </a:rPr>
              <a:t>Moakumla</a:t>
            </a:r>
            <a:r>
              <a:rPr lang="en-GB" sz="2000" b="0" i="0" dirty="0">
                <a:effectLst/>
                <a:latin typeface="Arial" panose="020B0604020202020204" pitchFamily="34" charset="0"/>
                <a:cs typeface="Arial" panose="020B0604020202020204" pitchFamily="34" charset="0"/>
              </a:rPr>
              <a:t> (2018</a:t>
            </a:r>
            <a:r>
              <a:rPr lang="en-GB" sz="2000" b="0" i="1" dirty="0">
                <a:effectLst/>
                <a:latin typeface="Arial" panose="020B0604020202020204" pitchFamily="34" charset="0"/>
                <a:cs typeface="Arial" panose="020B0604020202020204" pitchFamily="34" charset="0"/>
              </a:rPr>
              <a:t>) A valuation of Abraham Maslow’s theory of self-actualization for the enhancement of quality of life</a:t>
            </a:r>
            <a:r>
              <a:rPr lang="en-GB" sz="2000" b="0" i="0" dirty="0">
                <a:effectLst/>
                <a:latin typeface="Arial" panose="020B0604020202020204" pitchFamily="34" charset="0"/>
                <a:cs typeface="Arial" panose="020B0604020202020204" pitchFamily="34" charset="0"/>
              </a:rPr>
              <a:t>, Indian journal of health and wellbeing, Vol.9(3), pp. 499–504</a:t>
            </a:r>
            <a:endParaRPr lang="en-GB" sz="2200" dirty="0"/>
          </a:p>
        </p:txBody>
      </p:sp>
    </p:spTree>
    <p:extLst>
      <p:ext uri="{BB962C8B-B14F-4D97-AF65-F5344CB8AC3E}">
        <p14:creationId xmlns:p14="http://schemas.microsoft.com/office/powerpoint/2010/main" val="3980045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308B63CD6565429B4506887999564F" ma:contentTypeVersion="7" ma:contentTypeDescription="Create a new document." ma:contentTypeScope="" ma:versionID="f0d05486b93dd8ad2514136adce580ce">
  <xsd:schema xmlns:xsd="http://www.w3.org/2001/XMLSchema" xmlns:xs="http://www.w3.org/2001/XMLSchema" xmlns:p="http://schemas.microsoft.com/office/2006/metadata/properties" xmlns:ns3="5687da7d-7d8d-4eda-b599-b7e939cdc989" xmlns:ns4="3a7647e6-8449-4378-8261-f095f01f5944" targetNamespace="http://schemas.microsoft.com/office/2006/metadata/properties" ma:root="true" ma:fieldsID="a9e666be7051fbbd05d2a7f5931fe66e" ns3:_="" ns4:_="">
    <xsd:import namespace="5687da7d-7d8d-4eda-b599-b7e939cdc989"/>
    <xsd:import namespace="3a7647e6-8449-4378-8261-f095f01f59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87da7d-7d8d-4eda-b599-b7e939cdc9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a7647e6-8449-4378-8261-f095f01f59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9DF692-2DF0-4516-9248-A34954D18A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687da7d-7d8d-4eda-b599-b7e939cdc989"/>
    <ds:schemaRef ds:uri="3a7647e6-8449-4378-8261-f095f01f59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889AF3-52B8-4AEE-A133-D3D18937D9DF}">
  <ds:schemaRefs>
    <ds:schemaRef ds:uri="http://schemas.microsoft.com/sharepoint/v3/contenttype/forms"/>
  </ds:schemaRefs>
</ds:datastoreItem>
</file>

<file path=customXml/itemProps3.xml><?xml version="1.0" encoding="utf-8"?>
<ds:datastoreItem xmlns:ds="http://schemas.openxmlformats.org/officeDocument/2006/customXml" ds:itemID="{41AE067B-DFA2-476C-BD5A-BD7C9872F1C0}">
  <ds:schemaRefs>
    <ds:schemaRef ds:uri="http://purl.org/dc/terms/"/>
    <ds:schemaRef ds:uri="http://schemas.openxmlformats.org/package/2006/metadata/core-properties"/>
    <ds:schemaRef ds:uri="http://schemas.microsoft.com/office/infopath/2007/PartnerControls"/>
    <ds:schemaRef ds:uri="http://www.w3.org/XML/1998/namespace"/>
    <ds:schemaRef ds:uri="http://purl.org/dc/elements/1.1/"/>
    <ds:schemaRef ds:uri="3a7647e6-8449-4378-8261-f095f01f5944"/>
    <ds:schemaRef ds:uri="http://schemas.microsoft.com/office/2006/documentManagement/types"/>
    <ds:schemaRef ds:uri="5687da7d-7d8d-4eda-b599-b7e939cdc989"/>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1379</TotalTime>
  <Words>3236</Words>
  <Application>Microsoft Office PowerPoint</Application>
  <PresentationFormat>Widescreen</PresentationFormat>
  <Paragraphs>154</Paragraphs>
  <Slides>17</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Helvetica Neue</vt:lpstr>
      <vt:lpstr>Hind Siliguri</vt:lpstr>
      <vt:lpstr>Lato</vt:lpstr>
      <vt:lpstr>Merriweather</vt:lpstr>
      <vt:lpstr>Office Theme</vt:lpstr>
      <vt:lpstr>PowerPoint Presentation</vt:lpstr>
      <vt:lpstr>Introduction </vt:lpstr>
      <vt:lpstr>Definition of community</vt:lpstr>
      <vt:lpstr>Recognising the diversity of Hounslow</vt:lpstr>
      <vt:lpstr>Recognising the diversity of Hounslow</vt:lpstr>
      <vt:lpstr>A project within our community </vt:lpstr>
      <vt:lpstr>Benefits of creating a community and theories supporting it</vt:lpstr>
      <vt:lpstr>Positive and negative impact of community development  </vt:lpstr>
      <vt:lpstr>Digital support  for young people</vt:lpstr>
      <vt:lpstr>Positive and negative impact of using digital platforms within community</vt:lpstr>
      <vt:lpstr>Relevant legislation and policy in community development.  </vt:lpstr>
      <vt:lpstr>Barriers to community development and recommendations</vt:lpstr>
      <vt:lpstr>Conclusion </vt:lpstr>
      <vt:lpstr>References </vt:lpstr>
      <vt:lpstr>References </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Bianca Sanfilippo</dc:creator>
  <cp:lastModifiedBy>Kristina Koleva (1812788)</cp:lastModifiedBy>
  <cp:revision>136</cp:revision>
  <dcterms:created xsi:type="dcterms:W3CDTF">2021-10-19T08:47:43Z</dcterms:created>
  <dcterms:modified xsi:type="dcterms:W3CDTF">2021-12-10T00:39:19Z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0x010100B3308B63CD6565429B4506887999564F</vt:lpwstr>
  </property>
</Properties>
</file>