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77" r:id="rId13"/>
    <p:sldId id="267" r:id="rId14"/>
    <p:sldId id="268" r:id="rId15"/>
    <p:sldId id="269" r:id="rId16"/>
    <p:sldId id="270" r:id="rId17"/>
    <p:sldId id="271" r:id="rId18"/>
    <p:sldId id="272" r:id="rId19"/>
    <p:sldId id="273" r:id="rId20"/>
    <p:sldId id="274" r:id="rId21"/>
    <p:sldId id="275" r:id="rId22"/>
    <p:sldId id="27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D34DE4-B24F-4D8D-9222-463156A348AA}" type="doc">
      <dgm:prSet loTypeId="urn:microsoft.com/office/officeart/2005/8/layout/process5" loCatId="process" qsTypeId="urn:microsoft.com/office/officeart/2005/8/quickstyle/simple1" qsCatId="simple" csTypeId="urn:microsoft.com/office/officeart/2005/8/colors/colorful5" csCatId="colorful"/>
      <dgm:spPr/>
      <dgm:t>
        <a:bodyPr/>
        <a:lstStyle/>
        <a:p>
          <a:endParaRPr lang="en-US"/>
        </a:p>
      </dgm:t>
    </dgm:pt>
    <dgm:pt modelId="{2F277A0E-026F-43DA-98CF-E416D3987645}">
      <dgm:prSet/>
      <dgm:spPr/>
      <dgm:t>
        <a:bodyPr/>
        <a:lstStyle/>
        <a:p>
          <a:r>
            <a:rPr lang="en-GB"/>
            <a:t>Combined cognitive behavioural therapy and medication</a:t>
          </a:r>
          <a:endParaRPr lang="en-US"/>
        </a:p>
      </dgm:t>
    </dgm:pt>
    <dgm:pt modelId="{ED249CD4-C8F4-4012-8077-3305E6B827CA}" type="parTrans" cxnId="{C590A056-24D4-49EA-9D30-95B2BDE81F3F}">
      <dgm:prSet/>
      <dgm:spPr/>
      <dgm:t>
        <a:bodyPr/>
        <a:lstStyle/>
        <a:p>
          <a:endParaRPr lang="en-US"/>
        </a:p>
      </dgm:t>
    </dgm:pt>
    <dgm:pt modelId="{DB7578EE-65AF-4EB9-B2D3-E697012CF106}" type="sibTrans" cxnId="{C590A056-24D4-49EA-9D30-95B2BDE81F3F}">
      <dgm:prSet/>
      <dgm:spPr/>
      <dgm:t>
        <a:bodyPr/>
        <a:lstStyle/>
        <a:p>
          <a:endParaRPr lang="en-US"/>
        </a:p>
      </dgm:t>
    </dgm:pt>
    <dgm:pt modelId="{7E72DAAD-E8BD-491B-A573-FF46FA69A3FD}">
      <dgm:prSet/>
      <dgm:spPr/>
      <dgm:t>
        <a:bodyPr/>
        <a:lstStyle/>
        <a:p>
          <a:r>
            <a:rPr lang="en-GB"/>
            <a:t>25 weeks of CBT</a:t>
          </a:r>
          <a:endParaRPr lang="en-US"/>
        </a:p>
      </dgm:t>
    </dgm:pt>
    <dgm:pt modelId="{A0352FC9-EEDE-4B83-AB68-55493C4B67EA}" type="parTrans" cxnId="{60440103-EF57-4267-BF6A-8987F48E4B12}">
      <dgm:prSet/>
      <dgm:spPr/>
      <dgm:t>
        <a:bodyPr/>
        <a:lstStyle/>
        <a:p>
          <a:endParaRPr lang="en-US"/>
        </a:p>
      </dgm:t>
    </dgm:pt>
    <dgm:pt modelId="{B2B902E0-DA47-497D-A214-EC9D401A1B7C}" type="sibTrans" cxnId="{60440103-EF57-4267-BF6A-8987F48E4B12}">
      <dgm:prSet/>
      <dgm:spPr/>
      <dgm:t>
        <a:bodyPr/>
        <a:lstStyle/>
        <a:p>
          <a:endParaRPr lang="en-US"/>
        </a:p>
      </dgm:t>
    </dgm:pt>
    <dgm:pt modelId="{26A0B616-F393-450F-955F-BFDB56015D5C}">
      <dgm:prSet/>
      <dgm:spPr/>
      <dgm:t>
        <a:bodyPr/>
        <a:lstStyle/>
        <a:p>
          <a:r>
            <a:rPr lang="en-GB"/>
            <a:t>21 weeks STRI</a:t>
          </a:r>
          <a:endParaRPr lang="en-US"/>
        </a:p>
      </dgm:t>
    </dgm:pt>
    <dgm:pt modelId="{200EF87A-ED01-4909-A4FD-714ABBCD44B5}" type="parTrans" cxnId="{A42F4B75-DE82-4B88-8654-CA13394DBAA3}">
      <dgm:prSet/>
      <dgm:spPr/>
      <dgm:t>
        <a:bodyPr/>
        <a:lstStyle/>
        <a:p>
          <a:endParaRPr lang="en-US"/>
        </a:p>
      </dgm:t>
    </dgm:pt>
    <dgm:pt modelId="{CD10C24F-BD4F-40A3-849C-F8DC905807CA}" type="sibTrans" cxnId="{A42F4B75-DE82-4B88-8654-CA13394DBAA3}">
      <dgm:prSet/>
      <dgm:spPr/>
      <dgm:t>
        <a:bodyPr/>
        <a:lstStyle/>
        <a:p>
          <a:endParaRPr lang="en-US"/>
        </a:p>
      </dgm:t>
    </dgm:pt>
    <dgm:pt modelId="{B1AC9721-9990-4EAB-B506-1C1A0F5E37FB}">
      <dgm:prSet/>
      <dgm:spPr/>
      <dgm:t>
        <a:bodyPr/>
        <a:lstStyle/>
        <a:p>
          <a:r>
            <a:rPr lang="en-GB"/>
            <a:t>Male and female adult patients recently diagnosed</a:t>
          </a:r>
          <a:endParaRPr lang="en-US"/>
        </a:p>
      </dgm:t>
    </dgm:pt>
    <dgm:pt modelId="{C7F44ADC-C782-461C-AA07-422F7F74AE48}" type="parTrans" cxnId="{6F725F3E-4C71-4E94-8EC8-8B495168E142}">
      <dgm:prSet/>
      <dgm:spPr/>
      <dgm:t>
        <a:bodyPr/>
        <a:lstStyle/>
        <a:p>
          <a:endParaRPr lang="en-US"/>
        </a:p>
      </dgm:t>
    </dgm:pt>
    <dgm:pt modelId="{CF2D924A-B1A1-4973-8A79-81B3C257E690}" type="sibTrans" cxnId="{6F725F3E-4C71-4E94-8EC8-8B495168E142}">
      <dgm:prSet/>
      <dgm:spPr/>
      <dgm:t>
        <a:bodyPr/>
        <a:lstStyle/>
        <a:p>
          <a:endParaRPr lang="en-US"/>
        </a:p>
      </dgm:t>
    </dgm:pt>
    <dgm:pt modelId="{3B4CE8DD-DDA2-4DAF-B4CB-3C57B11F1885}">
      <dgm:prSet/>
      <dgm:spPr/>
      <dgm:t>
        <a:bodyPr/>
        <a:lstStyle/>
        <a:p>
          <a:r>
            <a:rPr lang="en-GB"/>
            <a:t>Liebowitz social anxiety scales (LSAS and LSAS-SR)</a:t>
          </a:r>
          <a:endParaRPr lang="en-US"/>
        </a:p>
      </dgm:t>
    </dgm:pt>
    <dgm:pt modelId="{CC0F0CD7-7C16-48B7-B357-CF02DD6DA1E3}" type="parTrans" cxnId="{19FC68C2-E7C5-4F0D-AACF-6524C1E5A4A7}">
      <dgm:prSet/>
      <dgm:spPr/>
      <dgm:t>
        <a:bodyPr/>
        <a:lstStyle/>
        <a:p>
          <a:endParaRPr lang="en-US"/>
        </a:p>
      </dgm:t>
    </dgm:pt>
    <dgm:pt modelId="{67DAFEEE-77D9-477E-BF4F-9090E3650FE8}" type="sibTrans" cxnId="{19FC68C2-E7C5-4F0D-AACF-6524C1E5A4A7}">
      <dgm:prSet/>
      <dgm:spPr/>
      <dgm:t>
        <a:bodyPr/>
        <a:lstStyle/>
        <a:p>
          <a:endParaRPr lang="en-US"/>
        </a:p>
      </dgm:t>
    </dgm:pt>
    <dgm:pt modelId="{3633B9CE-C6B3-43BF-BE36-F412CAFE1F96}" type="pres">
      <dgm:prSet presAssocID="{9BD34DE4-B24F-4D8D-9222-463156A348AA}" presName="diagram" presStyleCnt="0">
        <dgm:presLayoutVars>
          <dgm:dir/>
          <dgm:resizeHandles val="exact"/>
        </dgm:presLayoutVars>
      </dgm:prSet>
      <dgm:spPr/>
    </dgm:pt>
    <dgm:pt modelId="{C1CDE45A-D3F3-493F-95C1-9AF439582352}" type="pres">
      <dgm:prSet presAssocID="{2F277A0E-026F-43DA-98CF-E416D3987645}" presName="node" presStyleLbl="node1" presStyleIdx="0" presStyleCnt="5">
        <dgm:presLayoutVars>
          <dgm:bulletEnabled val="1"/>
        </dgm:presLayoutVars>
      </dgm:prSet>
      <dgm:spPr/>
    </dgm:pt>
    <dgm:pt modelId="{65992722-8981-4CBD-959A-681F81664582}" type="pres">
      <dgm:prSet presAssocID="{DB7578EE-65AF-4EB9-B2D3-E697012CF106}" presName="sibTrans" presStyleLbl="sibTrans2D1" presStyleIdx="0" presStyleCnt="4"/>
      <dgm:spPr/>
    </dgm:pt>
    <dgm:pt modelId="{12F2655A-D1FE-4981-9C60-D037AC9C326E}" type="pres">
      <dgm:prSet presAssocID="{DB7578EE-65AF-4EB9-B2D3-E697012CF106}" presName="connectorText" presStyleLbl="sibTrans2D1" presStyleIdx="0" presStyleCnt="4"/>
      <dgm:spPr/>
    </dgm:pt>
    <dgm:pt modelId="{D6CBD53B-6EE2-4B7A-8488-AF3DAB791958}" type="pres">
      <dgm:prSet presAssocID="{7E72DAAD-E8BD-491B-A573-FF46FA69A3FD}" presName="node" presStyleLbl="node1" presStyleIdx="1" presStyleCnt="5">
        <dgm:presLayoutVars>
          <dgm:bulletEnabled val="1"/>
        </dgm:presLayoutVars>
      </dgm:prSet>
      <dgm:spPr/>
    </dgm:pt>
    <dgm:pt modelId="{38704D18-D74E-433B-B8E9-B18E33FC2ADA}" type="pres">
      <dgm:prSet presAssocID="{B2B902E0-DA47-497D-A214-EC9D401A1B7C}" presName="sibTrans" presStyleLbl="sibTrans2D1" presStyleIdx="1" presStyleCnt="4"/>
      <dgm:spPr/>
    </dgm:pt>
    <dgm:pt modelId="{FF249160-F30C-4F1C-85DC-AA48696879B6}" type="pres">
      <dgm:prSet presAssocID="{B2B902E0-DA47-497D-A214-EC9D401A1B7C}" presName="connectorText" presStyleLbl="sibTrans2D1" presStyleIdx="1" presStyleCnt="4"/>
      <dgm:spPr/>
    </dgm:pt>
    <dgm:pt modelId="{2068078A-635D-4083-A754-93F16930FAC1}" type="pres">
      <dgm:prSet presAssocID="{26A0B616-F393-450F-955F-BFDB56015D5C}" presName="node" presStyleLbl="node1" presStyleIdx="2" presStyleCnt="5">
        <dgm:presLayoutVars>
          <dgm:bulletEnabled val="1"/>
        </dgm:presLayoutVars>
      </dgm:prSet>
      <dgm:spPr/>
    </dgm:pt>
    <dgm:pt modelId="{E4BEAC43-0215-4A7E-B0A7-83DA855FCE18}" type="pres">
      <dgm:prSet presAssocID="{CD10C24F-BD4F-40A3-849C-F8DC905807CA}" presName="sibTrans" presStyleLbl="sibTrans2D1" presStyleIdx="2" presStyleCnt="4"/>
      <dgm:spPr/>
    </dgm:pt>
    <dgm:pt modelId="{08DDC6F5-E54B-4383-80A7-A34232D03C49}" type="pres">
      <dgm:prSet presAssocID="{CD10C24F-BD4F-40A3-849C-F8DC905807CA}" presName="connectorText" presStyleLbl="sibTrans2D1" presStyleIdx="2" presStyleCnt="4"/>
      <dgm:spPr/>
    </dgm:pt>
    <dgm:pt modelId="{D063F7CC-98FC-4EC4-8839-3542A32322A6}" type="pres">
      <dgm:prSet presAssocID="{B1AC9721-9990-4EAB-B506-1C1A0F5E37FB}" presName="node" presStyleLbl="node1" presStyleIdx="3" presStyleCnt="5">
        <dgm:presLayoutVars>
          <dgm:bulletEnabled val="1"/>
        </dgm:presLayoutVars>
      </dgm:prSet>
      <dgm:spPr/>
    </dgm:pt>
    <dgm:pt modelId="{5CF98F14-B4F6-4217-8AB8-57E4A86281DE}" type="pres">
      <dgm:prSet presAssocID="{CF2D924A-B1A1-4973-8A79-81B3C257E690}" presName="sibTrans" presStyleLbl="sibTrans2D1" presStyleIdx="3" presStyleCnt="4"/>
      <dgm:spPr/>
    </dgm:pt>
    <dgm:pt modelId="{F7F60524-0BD6-443A-94D4-054C3F590336}" type="pres">
      <dgm:prSet presAssocID="{CF2D924A-B1A1-4973-8A79-81B3C257E690}" presName="connectorText" presStyleLbl="sibTrans2D1" presStyleIdx="3" presStyleCnt="4"/>
      <dgm:spPr/>
    </dgm:pt>
    <dgm:pt modelId="{A3E20A7D-D21D-484C-92BE-6EC798F4E5A0}" type="pres">
      <dgm:prSet presAssocID="{3B4CE8DD-DDA2-4DAF-B4CB-3C57B11F1885}" presName="node" presStyleLbl="node1" presStyleIdx="4" presStyleCnt="5">
        <dgm:presLayoutVars>
          <dgm:bulletEnabled val="1"/>
        </dgm:presLayoutVars>
      </dgm:prSet>
      <dgm:spPr/>
    </dgm:pt>
  </dgm:ptLst>
  <dgm:cxnLst>
    <dgm:cxn modelId="{B3DAE202-1CB1-4ADF-A643-DCC56C353FE8}" type="presOf" srcId="{DB7578EE-65AF-4EB9-B2D3-E697012CF106}" destId="{65992722-8981-4CBD-959A-681F81664582}" srcOrd="0" destOrd="0" presId="urn:microsoft.com/office/officeart/2005/8/layout/process5"/>
    <dgm:cxn modelId="{60440103-EF57-4267-BF6A-8987F48E4B12}" srcId="{9BD34DE4-B24F-4D8D-9222-463156A348AA}" destId="{7E72DAAD-E8BD-491B-A573-FF46FA69A3FD}" srcOrd="1" destOrd="0" parTransId="{A0352FC9-EEDE-4B83-AB68-55493C4B67EA}" sibTransId="{B2B902E0-DA47-497D-A214-EC9D401A1B7C}"/>
    <dgm:cxn modelId="{7C2C5505-A79B-49E7-BBD4-C761F1FDAC5C}" type="presOf" srcId="{3B4CE8DD-DDA2-4DAF-B4CB-3C57B11F1885}" destId="{A3E20A7D-D21D-484C-92BE-6EC798F4E5A0}" srcOrd="0" destOrd="0" presId="urn:microsoft.com/office/officeart/2005/8/layout/process5"/>
    <dgm:cxn modelId="{408F1B2E-55E1-4678-9DE5-A1CFE3D85E03}" type="presOf" srcId="{CF2D924A-B1A1-4973-8A79-81B3C257E690}" destId="{5CF98F14-B4F6-4217-8AB8-57E4A86281DE}" srcOrd="0" destOrd="0" presId="urn:microsoft.com/office/officeart/2005/8/layout/process5"/>
    <dgm:cxn modelId="{24C5BD2E-9171-4C0A-BD04-60A327757339}" type="presOf" srcId="{26A0B616-F393-450F-955F-BFDB56015D5C}" destId="{2068078A-635D-4083-A754-93F16930FAC1}" srcOrd="0" destOrd="0" presId="urn:microsoft.com/office/officeart/2005/8/layout/process5"/>
    <dgm:cxn modelId="{011CF22E-7FAB-423C-AC55-AAF3765AB11D}" type="presOf" srcId="{2F277A0E-026F-43DA-98CF-E416D3987645}" destId="{C1CDE45A-D3F3-493F-95C1-9AF439582352}" srcOrd="0" destOrd="0" presId="urn:microsoft.com/office/officeart/2005/8/layout/process5"/>
    <dgm:cxn modelId="{3769F333-DD99-4CFF-A783-0BED7990CCCE}" type="presOf" srcId="{DB7578EE-65AF-4EB9-B2D3-E697012CF106}" destId="{12F2655A-D1FE-4981-9C60-D037AC9C326E}" srcOrd="1" destOrd="0" presId="urn:microsoft.com/office/officeart/2005/8/layout/process5"/>
    <dgm:cxn modelId="{6F725F3E-4C71-4E94-8EC8-8B495168E142}" srcId="{9BD34DE4-B24F-4D8D-9222-463156A348AA}" destId="{B1AC9721-9990-4EAB-B506-1C1A0F5E37FB}" srcOrd="3" destOrd="0" parTransId="{C7F44ADC-C782-461C-AA07-422F7F74AE48}" sibTransId="{CF2D924A-B1A1-4973-8A79-81B3C257E690}"/>
    <dgm:cxn modelId="{DA49A460-F25F-4F6C-98D5-07D7FAD6F350}" type="presOf" srcId="{B1AC9721-9990-4EAB-B506-1C1A0F5E37FB}" destId="{D063F7CC-98FC-4EC4-8839-3542A32322A6}" srcOrd="0" destOrd="0" presId="urn:microsoft.com/office/officeart/2005/8/layout/process5"/>
    <dgm:cxn modelId="{A42F4B75-DE82-4B88-8654-CA13394DBAA3}" srcId="{9BD34DE4-B24F-4D8D-9222-463156A348AA}" destId="{26A0B616-F393-450F-955F-BFDB56015D5C}" srcOrd="2" destOrd="0" parTransId="{200EF87A-ED01-4909-A4FD-714ABBCD44B5}" sibTransId="{CD10C24F-BD4F-40A3-849C-F8DC905807CA}"/>
    <dgm:cxn modelId="{C590A056-24D4-49EA-9D30-95B2BDE81F3F}" srcId="{9BD34DE4-B24F-4D8D-9222-463156A348AA}" destId="{2F277A0E-026F-43DA-98CF-E416D3987645}" srcOrd="0" destOrd="0" parTransId="{ED249CD4-C8F4-4012-8077-3305E6B827CA}" sibTransId="{DB7578EE-65AF-4EB9-B2D3-E697012CF106}"/>
    <dgm:cxn modelId="{9F1C628F-8ED4-490C-99D3-E7BC8CE913AA}" type="presOf" srcId="{CD10C24F-BD4F-40A3-849C-F8DC905807CA}" destId="{E4BEAC43-0215-4A7E-B0A7-83DA855FCE18}" srcOrd="0" destOrd="0" presId="urn:microsoft.com/office/officeart/2005/8/layout/process5"/>
    <dgm:cxn modelId="{34FC959A-4AE1-46C7-B31A-5D3F3FB1C474}" type="presOf" srcId="{B2B902E0-DA47-497D-A214-EC9D401A1B7C}" destId="{38704D18-D74E-433B-B8E9-B18E33FC2ADA}" srcOrd="0" destOrd="0" presId="urn:microsoft.com/office/officeart/2005/8/layout/process5"/>
    <dgm:cxn modelId="{C39CF79B-FC92-4B43-BEE0-45D6740BC67C}" type="presOf" srcId="{7E72DAAD-E8BD-491B-A573-FF46FA69A3FD}" destId="{D6CBD53B-6EE2-4B7A-8488-AF3DAB791958}" srcOrd="0" destOrd="0" presId="urn:microsoft.com/office/officeart/2005/8/layout/process5"/>
    <dgm:cxn modelId="{45F6F3A0-5DA1-4658-A405-8FBE1688B991}" type="presOf" srcId="{9BD34DE4-B24F-4D8D-9222-463156A348AA}" destId="{3633B9CE-C6B3-43BF-BE36-F412CAFE1F96}" srcOrd="0" destOrd="0" presId="urn:microsoft.com/office/officeart/2005/8/layout/process5"/>
    <dgm:cxn modelId="{CD8782B5-0D64-45B4-9553-760F994944A4}" type="presOf" srcId="{B2B902E0-DA47-497D-A214-EC9D401A1B7C}" destId="{FF249160-F30C-4F1C-85DC-AA48696879B6}" srcOrd="1" destOrd="0" presId="urn:microsoft.com/office/officeart/2005/8/layout/process5"/>
    <dgm:cxn modelId="{19FC68C2-E7C5-4F0D-AACF-6524C1E5A4A7}" srcId="{9BD34DE4-B24F-4D8D-9222-463156A348AA}" destId="{3B4CE8DD-DDA2-4DAF-B4CB-3C57B11F1885}" srcOrd="4" destOrd="0" parTransId="{CC0F0CD7-7C16-48B7-B357-CF02DD6DA1E3}" sibTransId="{67DAFEEE-77D9-477E-BF4F-9090E3650FE8}"/>
    <dgm:cxn modelId="{ED0A8FEE-BF85-41FB-A7D7-633BAFCECBF1}" type="presOf" srcId="{CD10C24F-BD4F-40A3-849C-F8DC905807CA}" destId="{08DDC6F5-E54B-4383-80A7-A34232D03C49}" srcOrd="1" destOrd="0" presId="urn:microsoft.com/office/officeart/2005/8/layout/process5"/>
    <dgm:cxn modelId="{A20F56FA-302B-4D75-9FA2-12A0AFE501E2}" type="presOf" srcId="{CF2D924A-B1A1-4973-8A79-81B3C257E690}" destId="{F7F60524-0BD6-443A-94D4-054C3F590336}" srcOrd="1" destOrd="0" presId="urn:microsoft.com/office/officeart/2005/8/layout/process5"/>
    <dgm:cxn modelId="{964AD3EB-CB83-44D4-9140-C697A4895E4B}" type="presParOf" srcId="{3633B9CE-C6B3-43BF-BE36-F412CAFE1F96}" destId="{C1CDE45A-D3F3-493F-95C1-9AF439582352}" srcOrd="0" destOrd="0" presId="urn:microsoft.com/office/officeart/2005/8/layout/process5"/>
    <dgm:cxn modelId="{DD0A524E-741D-4353-9BC5-2DC8F745E164}" type="presParOf" srcId="{3633B9CE-C6B3-43BF-BE36-F412CAFE1F96}" destId="{65992722-8981-4CBD-959A-681F81664582}" srcOrd="1" destOrd="0" presId="urn:microsoft.com/office/officeart/2005/8/layout/process5"/>
    <dgm:cxn modelId="{F166FB26-39F0-4A87-8DE8-C4E70B69F2C9}" type="presParOf" srcId="{65992722-8981-4CBD-959A-681F81664582}" destId="{12F2655A-D1FE-4981-9C60-D037AC9C326E}" srcOrd="0" destOrd="0" presId="urn:microsoft.com/office/officeart/2005/8/layout/process5"/>
    <dgm:cxn modelId="{73A5FB88-E58D-41A7-B364-5BA236BF2080}" type="presParOf" srcId="{3633B9CE-C6B3-43BF-BE36-F412CAFE1F96}" destId="{D6CBD53B-6EE2-4B7A-8488-AF3DAB791958}" srcOrd="2" destOrd="0" presId="urn:microsoft.com/office/officeart/2005/8/layout/process5"/>
    <dgm:cxn modelId="{516BFCEC-3152-4DA9-A63B-EF760A084196}" type="presParOf" srcId="{3633B9CE-C6B3-43BF-BE36-F412CAFE1F96}" destId="{38704D18-D74E-433B-B8E9-B18E33FC2ADA}" srcOrd="3" destOrd="0" presId="urn:microsoft.com/office/officeart/2005/8/layout/process5"/>
    <dgm:cxn modelId="{2AD276CC-8368-4F15-BC34-7D25F6A1F415}" type="presParOf" srcId="{38704D18-D74E-433B-B8E9-B18E33FC2ADA}" destId="{FF249160-F30C-4F1C-85DC-AA48696879B6}" srcOrd="0" destOrd="0" presId="urn:microsoft.com/office/officeart/2005/8/layout/process5"/>
    <dgm:cxn modelId="{2BD4A052-3288-41A9-B999-AA131CD036C7}" type="presParOf" srcId="{3633B9CE-C6B3-43BF-BE36-F412CAFE1F96}" destId="{2068078A-635D-4083-A754-93F16930FAC1}" srcOrd="4" destOrd="0" presId="urn:microsoft.com/office/officeart/2005/8/layout/process5"/>
    <dgm:cxn modelId="{CE518B44-8CE2-4E0C-B556-0225BAEFA545}" type="presParOf" srcId="{3633B9CE-C6B3-43BF-BE36-F412CAFE1F96}" destId="{E4BEAC43-0215-4A7E-B0A7-83DA855FCE18}" srcOrd="5" destOrd="0" presId="urn:microsoft.com/office/officeart/2005/8/layout/process5"/>
    <dgm:cxn modelId="{9F4A195B-078E-4449-8AD8-2DAE959707B1}" type="presParOf" srcId="{E4BEAC43-0215-4A7E-B0A7-83DA855FCE18}" destId="{08DDC6F5-E54B-4383-80A7-A34232D03C49}" srcOrd="0" destOrd="0" presId="urn:microsoft.com/office/officeart/2005/8/layout/process5"/>
    <dgm:cxn modelId="{E8C59931-CC4A-4F10-8B18-94BED06D088A}" type="presParOf" srcId="{3633B9CE-C6B3-43BF-BE36-F412CAFE1F96}" destId="{D063F7CC-98FC-4EC4-8839-3542A32322A6}" srcOrd="6" destOrd="0" presId="urn:microsoft.com/office/officeart/2005/8/layout/process5"/>
    <dgm:cxn modelId="{8DFC99E2-110C-4671-A7E8-8168EFA9BFEC}" type="presParOf" srcId="{3633B9CE-C6B3-43BF-BE36-F412CAFE1F96}" destId="{5CF98F14-B4F6-4217-8AB8-57E4A86281DE}" srcOrd="7" destOrd="0" presId="urn:microsoft.com/office/officeart/2005/8/layout/process5"/>
    <dgm:cxn modelId="{71AF7E2D-7E14-4657-968F-7FBCD2E17A24}" type="presParOf" srcId="{5CF98F14-B4F6-4217-8AB8-57E4A86281DE}" destId="{F7F60524-0BD6-443A-94D4-054C3F590336}" srcOrd="0" destOrd="0" presId="urn:microsoft.com/office/officeart/2005/8/layout/process5"/>
    <dgm:cxn modelId="{61F39DB9-19C0-4D51-B326-69D17DA64A39}" type="presParOf" srcId="{3633B9CE-C6B3-43BF-BE36-F412CAFE1F96}" destId="{A3E20A7D-D21D-484C-92BE-6EC798F4E5A0}"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CDE45A-D3F3-493F-95C1-9AF439582352}">
      <dsp:nvSpPr>
        <dsp:cNvPr id="0" name=""/>
        <dsp:cNvSpPr/>
      </dsp:nvSpPr>
      <dsp:spPr>
        <a:xfrm>
          <a:off x="714645" y="1482"/>
          <a:ext cx="2402777" cy="144166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Combined cognitive behavioural therapy and medication</a:t>
          </a:r>
          <a:endParaRPr lang="en-US" sz="2200" kern="1200"/>
        </a:p>
      </dsp:txBody>
      <dsp:txXfrm>
        <a:off x="756870" y="43707"/>
        <a:ext cx="2318327" cy="1357216"/>
      </dsp:txXfrm>
    </dsp:sp>
    <dsp:sp modelId="{65992722-8981-4CBD-959A-681F81664582}">
      <dsp:nvSpPr>
        <dsp:cNvPr id="0" name=""/>
        <dsp:cNvSpPr/>
      </dsp:nvSpPr>
      <dsp:spPr>
        <a:xfrm>
          <a:off x="3328867" y="424371"/>
          <a:ext cx="509388" cy="595888"/>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3328867" y="543549"/>
        <a:ext cx="356572" cy="357532"/>
      </dsp:txXfrm>
    </dsp:sp>
    <dsp:sp modelId="{D6CBD53B-6EE2-4B7A-8488-AF3DAB791958}">
      <dsp:nvSpPr>
        <dsp:cNvPr id="0" name=""/>
        <dsp:cNvSpPr/>
      </dsp:nvSpPr>
      <dsp:spPr>
        <a:xfrm>
          <a:off x="4078533" y="1482"/>
          <a:ext cx="2402777" cy="1441666"/>
        </a:xfrm>
        <a:prstGeom prst="roundRect">
          <a:avLst>
            <a:gd name="adj" fmla="val 10000"/>
          </a:avLst>
        </a:prstGeom>
        <a:solidFill>
          <a:schemeClr val="accent5">
            <a:hueOff val="-371358"/>
            <a:satOff val="2602"/>
            <a:lumOff val="2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25 weeks of CBT</a:t>
          </a:r>
          <a:endParaRPr lang="en-US" sz="2200" kern="1200"/>
        </a:p>
      </dsp:txBody>
      <dsp:txXfrm>
        <a:off x="4120758" y="43707"/>
        <a:ext cx="2318327" cy="1357216"/>
      </dsp:txXfrm>
    </dsp:sp>
    <dsp:sp modelId="{38704D18-D74E-433B-B8E9-B18E33FC2ADA}">
      <dsp:nvSpPr>
        <dsp:cNvPr id="0" name=""/>
        <dsp:cNvSpPr/>
      </dsp:nvSpPr>
      <dsp:spPr>
        <a:xfrm>
          <a:off x="6692755" y="424371"/>
          <a:ext cx="509388" cy="595888"/>
        </a:xfrm>
        <a:prstGeom prst="rightArrow">
          <a:avLst>
            <a:gd name="adj1" fmla="val 60000"/>
            <a:gd name="adj2" fmla="val 50000"/>
          </a:avLst>
        </a:prstGeom>
        <a:solidFill>
          <a:schemeClr val="accent5">
            <a:hueOff val="-495144"/>
            <a:satOff val="3469"/>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692755" y="543549"/>
        <a:ext cx="356572" cy="357532"/>
      </dsp:txXfrm>
    </dsp:sp>
    <dsp:sp modelId="{2068078A-635D-4083-A754-93F16930FAC1}">
      <dsp:nvSpPr>
        <dsp:cNvPr id="0" name=""/>
        <dsp:cNvSpPr/>
      </dsp:nvSpPr>
      <dsp:spPr>
        <a:xfrm>
          <a:off x="7442422" y="1482"/>
          <a:ext cx="2402777" cy="1441666"/>
        </a:xfrm>
        <a:prstGeom prst="roundRect">
          <a:avLst>
            <a:gd name="adj" fmla="val 10000"/>
          </a:avLst>
        </a:prstGeom>
        <a:solidFill>
          <a:schemeClr val="accent5">
            <a:hueOff val="-742716"/>
            <a:satOff val="5204"/>
            <a:lumOff val="41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21 weeks STRI</a:t>
          </a:r>
          <a:endParaRPr lang="en-US" sz="2200" kern="1200"/>
        </a:p>
      </dsp:txBody>
      <dsp:txXfrm>
        <a:off x="7484647" y="43707"/>
        <a:ext cx="2318327" cy="1357216"/>
      </dsp:txXfrm>
    </dsp:sp>
    <dsp:sp modelId="{E4BEAC43-0215-4A7E-B0A7-83DA855FCE18}">
      <dsp:nvSpPr>
        <dsp:cNvPr id="0" name=""/>
        <dsp:cNvSpPr/>
      </dsp:nvSpPr>
      <dsp:spPr>
        <a:xfrm rot="5400000">
          <a:off x="8389116" y="1611342"/>
          <a:ext cx="509388" cy="595888"/>
        </a:xfrm>
        <a:prstGeom prst="rightArrow">
          <a:avLst>
            <a:gd name="adj1" fmla="val 60000"/>
            <a:gd name="adj2" fmla="val 50000"/>
          </a:avLst>
        </a:prstGeom>
        <a:solidFill>
          <a:schemeClr val="accent5">
            <a:hueOff val="-990288"/>
            <a:satOff val="6938"/>
            <a:lumOff val="549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8465044" y="1654592"/>
        <a:ext cx="357532" cy="356572"/>
      </dsp:txXfrm>
    </dsp:sp>
    <dsp:sp modelId="{D063F7CC-98FC-4EC4-8839-3542A32322A6}">
      <dsp:nvSpPr>
        <dsp:cNvPr id="0" name=""/>
        <dsp:cNvSpPr/>
      </dsp:nvSpPr>
      <dsp:spPr>
        <a:xfrm>
          <a:off x="7442422" y="2404259"/>
          <a:ext cx="2402777" cy="1441666"/>
        </a:xfrm>
        <a:prstGeom prst="roundRect">
          <a:avLst>
            <a:gd name="adj" fmla="val 10000"/>
          </a:avLst>
        </a:prstGeom>
        <a:solidFill>
          <a:schemeClr val="accent5">
            <a:hueOff val="-1114074"/>
            <a:satOff val="7805"/>
            <a:lumOff val="6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Male and female adult patients recently diagnosed</a:t>
          </a:r>
          <a:endParaRPr lang="en-US" sz="2200" kern="1200"/>
        </a:p>
      </dsp:txBody>
      <dsp:txXfrm>
        <a:off x="7484647" y="2446484"/>
        <a:ext cx="2318327" cy="1357216"/>
      </dsp:txXfrm>
    </dsp:sp>
    <dsp:sp modelId="{5CF98F14-B4F6-4217-8AB8-57E4A86281DE}">
      <dsp:nvSpPr>
        <dsp:cNvPr id="0" name=""/>
        <dsp:cNvSpPr/>
      </dsp:nvSpPr>
      <dsp:spPr>
        <a:xfrm rot="10800000">
          <a:off x="6721588" y="2827148"/>
          <a:ext cx="509388" cy="595888"/>
        </a:xfrm>
        <a:prstGeom prst="rightArrow">
          <a:avLst>
            <a:gd name="adj1" fmla="val 60000"/>
            <a:gd name="adj2" fmla="val 50000"/>
          </a:avLst>
        </a:prstGeom>
        <a:solidFill>
          <a:schemeClr val="accent5">
            <a:hueOff val="-1485432"/>
            <a:satOff val="10407"/>
            <a:lumOff val="823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10800000">
        <a:off x="6874404" y="2946326"/>
        <a:ext cx="356572" cy="357532"/>
      </dsp:txXfrm>
    </dsp:sp>
    <dsp:sp modelId="{A3E20A7D-D21D-484C-92BE-6EC798F4E5A0}">
      <dsp:nvSpPr>
        <dsp:cNvPr id="0" name=""/>
        <dsp:cNvSpPr/>
      </dsp:nvSpPr>
      <dsp:spPr>
        <a:xfrm>
          <a:off x="4078533" y="2404259"/>
          <a:ext cx="2402777" cy="1441666"/>
        </a:xfrm>
        <a:prstGeom prst="roundRect">
          <a:avLst>
            <a:gd name="adj" fmla="val 10000"/>
          </a:avLst>
        </a:prstGeom>
        <a:solidFill>
          <a:schemeClr val="accent5">
            <a:hueOff val="-1485432"/>
            <a:satOff val="10407"/>
            <a:lumOff val="8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Liebowitz social anxiety scales (LSAS and LSAS-SR)</a:t>
          </a:r>
          <a:endParaRPr lang="en-US" sz="2200" kern="1200"/>
        </a:p>
      </dsp:txBody>
      <dsp:txXfrm>
        <a:off x="4120758" y="2446484"/>
        <a:ext cx="2318327" cy="1357216"/>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5/16/2023</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02831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5/16/2023</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623815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5/16/2023</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220789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5/16/2023</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628388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5/16/2023</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842482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5/16/2023</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228061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5/16/2023</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525882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5/16/2023</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742436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5/16/2023</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637543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5/16/2023</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0100467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5/16/2023</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97029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5/16/2023</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1585840454"/>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27" r:id="rId4"/>
    <p:sldLayoutId id="2147483728" r:id="rId5"/>
    <p:sldLayoutId id="2147483733" r:id="rId6"/>
    <p:sldLayoutId id="2147483729" r:id="rId7"/>
    <p:sldLayoutId id="2147483730" r:id="rId8"/>
    <p:sldLayoutId id="2147483731" r:id="rId9"/>
    <p:sldLayoutId id="2147483732" r:id="rId10"/>
    <p:sldLayoutId id="2147483734"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136/ewjm.175.6.364" TargetMode="External"/><Relationship Id="rId3" Type="http://schemas.openxmlformats.org/officeDocument/2006/relationships/hyperlink" Target="https://doi.org/10.2147/NDT.S1799" TargetMode="External"/><Relationship Id="rId7" Type="http://schemas.openxmlformats.org/officeDocument/2006/relationships/hyperlink" Target="http://dx.doi.org/10.2991/assehr.k.211209.253" TargetMode="External"/><Relationship Id="rId2" Type="http://schemas.openxmlformats.org/officeDocument/2006/relationships/hyperlink" Target="https://doi.org/10.1016/S0005-7967(01)00060-2" TargetMode="External"/><Relationship Id="rId1" Type="http://schemas.openxmlformats.org/officeDocument/2006/relationships/slideLayout" Target="../slideLayouts/slideLayout2.xml"/><Relationship Id="rId6" Type="http://schemas.openxmlformats.org/officeDocument/2006/relationships/hyperlink" Target="https://doi.org/10.1016/j.brat.2014.02.005" TargetMode="External"/><Relationship Id="rId5" Type="http://schemas.openxmlformats.org/officeDocument/2006/relationships/hyperlink" Target="https://doi.org/10.1016/S0005-7894(05)80040-1" TargetMode="External"/><Relationship Id="rId10" Type="http://schemas.openxmlformats.org/officeDocument/2006/relationships/hyperlink" Target="https://doi.org/10.5772/intechopen.74302" TargetMode="External"/><Relationship Id="rId4" Type="http://schemas.openxmlformats.org/officeDocument/2006/relationships/hyperlink" Target="https://doi.org/10.1007/s10802-007-9099-2" TargetMode="External"/><Relationship Id="rId9" Type="http://schemas.openxmlformats.org/officeDocument/2006/relationships/hyperlink" Target="https://doi.org/10.1016/S0006-3223(01)01183-0"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016/j.cpr.2004.07.007" TargetMode="External"/><Relationship Id="rId3" Type="http://schemas.openxmlformats.org/officeDocument/2006/relationships/hyperlink" Target="https://doi.org/10.1016/j.pnpbp.2017.01.010" TargetMode="External"/><Relationship Id="rId7" Type="http://schemas.openxmlformats.org/officeDocument/2006/relationships/hyperlink" Target="https://web.ntw.nhs.uk/selfhelp/leaflets/Social%20Anxiety.pdf" TargetMode="External"/><Relationship Id="rId2" Type="http://schemas.openxmlformats.org/officeDocument/2006/relationships/hyperlink" Target="https://doi.org/10.5772/intechopen.74302" TargetMode="External"/><Relationship Id="rId1" Type="http://schemas.openxmlformats.org/officeDocument/2006/relationships/slideLayout" Target="../slideLayouts/slideLayout2.xml"/><Relationship Id="rId6" Type="http://schemas.openxmlformats.org/officeDocument/2006/relationships/hyperlink" Target="https://doi.org/10.1017/S109285291400008X" TargetMode="External"/><Relationship Id="rId11" Type="http://schemas.openxmlformats.org/officeDocument/2006/relationships/hyperlink" Target="https://doi.org/10.1007/s11920-016-0677-2/DCNS.2011.13.4/cotte" TargetMode="External"/><Relationship Id="rId5" Type="http://schemas.openxmlformats.org/officeDocument/2006/relationships/hyperlink" Target="https://doi.org/10.1192/bjp.150.5.718b" TargetMode="External"/><Relationship Id="rId10" Type="http://schemas.openxmlformats.org/officeDocument/2006/relationships/hyperlink" Target="https://doi.org/10.1016/S0140-6736(08)60488-2" TargetMode="External"/><Relationship Id="rId4" Type="http://schemas.openxmlformats.org/officeDocument/2006/relationships/hyperlink" Target="https://doi.org/10.1002/(SICI)1520-6394(1998)7:3%3c97::AID-DA1%3e3.0.CO;2-2" TargetMode="External"/><Relationship Id="rId9" Type="http://schemas.openxmlformats.org/officeDocument/2006/relationships/hyperlink" Target="https://doi.org/10.1007/978-3-319-13060-6_3"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3969F2-ED52-4E5C-B3FC-01E01B8B9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2B6B56-4F16-7B7C-EDDE-0ACD20B3C812}"/>
              </a:ext>
            </a:extLst>
          </p:cNvPr>
          <p:cNvSpPr>
            <a:spLocks noGrp="1"/>
          </p:cNvSpPr>
          <p:nvPr>
            <p:ph type="ctrTitle"/>
          </p:nvPr>
        </p:nvSpPr>
        <p:spPr>
          <a:xfrm>
            <a:off x="871870" y="749595"/>
            <a:ext cx="5645888" cy="3902149"/>
          </a:xfrm>
        </p:spPr>
        <p:txBody>
          <a:bodyPr anchor="t">
            <a:normAutofit fontScale="90000"/>
          </a:bodyPr>
          <a:lstStyle/>
          <a:p>
            <a:pPr algn="l"/>
            <a:r>
              <a:rPr lang="en-GB" sz="4600" dirty="0"/>
              <a:t>Rehabilitation proposal for Social Anxiety Disorder (SAD)</a:t>
            </a:r>
            <a:br>
              <a:rPr lang="en-GB" sz="4600" dirty="0"/>
            </a:br>
            <a:br>
              <a:rPr lang="en-GB" sz="4600" dirty="0"/>
            </a:br>
            <a:br>
              <a:rPr lang="en-GB" sz="4600" dirty="0"/>
            </a:br>
            <a:br>
              <a:rPr lang="en-GB" sz="4600" dirty="0"/>
            </a:br>
            <a:br>
              <a:rPr lang="en-GB" sz="4600" dirty="0"/>
            </a:br>
            <a:r>
              <a:rPr lang="en-GB" sz="4600" dirty="0"/>
              <a:t>2008274</a:t>
            </a:r>
          </a:p>
        </p:txBody>
      </p:sp>
      <p:pic>
        <p:nvPicPr>
          <p:cNvPr id="4" name="Picture 2">
            <a:extLst>
              <a:ext uri="{FF2B5EF4-FFF2-40B4-BE49-F238E27FC236}">
                <a16:creationId xmlns:a16="http://schemas.microsoft.com/office/drawing/2014/main" id="{AA49C7F4-8769-C63E-9F88-701C1AF59BC3}"/>
              </a:ext>
            </a:extLst>
          </p:cNvPr>
          <p:cNvPicPr>
            <a:picLocks noChangeAspect="1"/>
          </p:cNvPicPr>
          <p:nvPr/>
        </p:nvPicPr>
        <p:blipFill rotWithShape="1">
          <a:blip r:embed="rId2"/>
          <a:srcRect l="35732" r="11699"/>
          <a:stretch/>
        </p:blipFill>
        <p:spPr>
          <a:xfrm>
            <a:off x="5879804" y="-6350"/>
            <a:ext cx="6312196" cy="6874330"/>
          </a:xfrm>
          <a:custGeom>
            <a:avLst/>
            <a:gdLst/>
            <a:ahLst/>
            <a:cxnLst/>
            <a:rect l="l" t="t" r="r" b="b"/>
            <a:pathLst>
              <a:path w="6312196" h="6874330">
                <a:moveTo>
                  <a:pt x="2047193" y="0"/>
                </a:moveTo>
                <a:lnTo>
                  <a:pt x="6312196" y="0"/>
                </a:lnTo>
                <a:lnTo>
                  <a:pt x="6312196" y="6874330"/>
                </a:lnTo>
                <a:lnTo>
                  <a:pt x="0" y="6874330"/>
                </a:lnTo>
                <a:close/>
              </a:path>
            </a:pathLst>
          </a:custGeom>
        </p:spPr>
      </p:pic>
      <p:cxnSp>
        <p:nvCxnSpPr>
          <p:cNvPr id="12" name="Straight Connector 11">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634715" y="0"/>
            <a:ext cx="914401"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65200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7" name="Rectangle 1030">
            <a:extLst>
              <a:ext uri="{FF2B5EF4-FFF2-40B4-BE49-F238E27FC236}">
                <a16:creationId xmlns:a16="http://schemas.microsoft.com/office/drawing/2014/main" id="{5B8092E2-D77A-4CE6-BB2D-626978445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32">
            <a:extLst>
              <a:ext uri="{FF2B5EF4-FFF2-40B4-BE49-F238E27FC236}">
                <a16:creationId xmlns:a16="http://schemas.microsoft.com/office/drawing/2014/main" id="{D02CD835-4B0F-45D6-9B85-B049A1005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11FB7E-EA41-48D2-2ECB-A3FF5094E8B2}"/>
              </a:ext>
            </a:extLst>
          </p:cNvPr>
          <p:cNvSpPr>
            <a:spLocks noGrp="1"/>
          </p:cNvSpPr>
          <p:nvPr>
            <p:ph type="title"/>
          </p:nvPr>
        </p:nvSpPr>
        <p:spPr>
          <a:xfrm>
            <a:off x="1890215" y="511309"/>
            <a:ext cx="9345550" cy="1221957"/>
          </a:xfrm>
        </p:spPr>
        <p:txBody>
          <a:bodyPr anchor="ctr">
            <a:normAutofit/>
          </a:bodyPr>
          <a:lstStyle/>
          <a:p>
            <a:pPr algn="r"/>
            <a:r>
              <a:rPr lang="en-GB" sz="2400" dirty="0"/>
              <a:t>Theme</a:t>
            </a:r>
          </a:p>
        </p:txBody>
      </p:sp>
      <p:pic>
        <p:nvPicPr>
          <p:cNvPr id="1026" name="Picture 2" descr="6 Ways to Overcome Social Anxiety – Cleveland Clinic">
            <a:extLst>
              <a:ext uri="{FF2B5EF4-FFF2-40B4-BE49-F238E27FC236}">
                <a16:creationId xmlns:a16="http://schemas.microsoft.com/office/drawing/2014/main" id="{C3BC42E0-36F2-AC20-7A67-D09D0EBD41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996" r="16682" b="-1"/>
          <a:stretch/>
        </p:blipFill>
        <p:spPr bwMode="auto">
          <a:xfrm>
            <a:off x="20" y="2009553"/>
            <a:ext cx="5188507" cy="4847794"/>
          </a:xfrm>
          <a:prstGeom prst="rect">
            <a:avLst/>
          </a:prstGeom>
          <a:noFill/>
          <a:extLst>
            <a:ext uri="{909E8E84-426E-40DD-AFC4-6F175D3DCCD1}">
              <a14:hiddenFill xmlns:a14="http://schemas.microsoft.com/office/drawing/2010/main">
                <a:solidFill>
                  <a:srgbClr val="FFFFFF"/>
                </a:solidFill>
              </a14:hiddenFill>
            </a:ext>
          </a:extLst>
        </p:spPr>
      </p:pic>
      <p:cxnSp>
        <p:nvCxnSpPr>
          <p:cNvPr id="1049" name="Straight Connector 1034">
            <a:extLst>
              <a:ext uri="{FF2B5EF4-FFF2-40B4-BE49-F238E27FC236}">
                <a16:creationId xmlns:a16="http://schemas.microsoft.com/office/drawing/2014/main" id="{7D02BE56-7EB5-4E62-B6E2-1C49E470A9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303028"/>
            <a:ext cx="3296093" cy="170652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50" name="Straight Connector 1036">
            <a:extLst>
              <a:ext uri="{FF2B5EF4-FFF2-40B4-BE49-F238E27FC236}">
                <a16:creationId xmlns:a16="http://schemas.microsoft.com/office/drawing/2014/main" id="{C4595B06-EDA5-4E45-BED4-7891E7E0CD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11" idx="1"/>
          </p:cNvCxnSpPr>
          <p:nvPr>
            <p:extLst>
              <p:ext uri="{386F3935-93C4-4BCD-93E2-E3B085C9AB24}">
                <p16:designElem xmlns:p16="http://schemas.microsoft.com/office/powerpoint/2015/main" val="1"/>
              </p:ext>
            </p:extLst>
          </p:nvPr>
        </p:nvCxnSpPr>
        <p:spPr>
          <a:xfrm flipH="1">
            <a:off x="0" y="9137"/>
            <a:ext cx="5745707" cy="99596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51" name="Straight Connector 1038">
            <a:extLst>
              <a:ext uri="{FF2B5EF4-FFF2-40B4-BE49-F238E27FC236}">
                <a16:creationId xmlns:a16="http://schemas.microsoft.com/office/drawing/2014/main" id="{59592DA5-68A4-46A6-90EA-F0304FF8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356946" y="9137"/>
            <a:ext cx="714366" cy="200041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52" name="Straight Connector 1040">
            <a:extLst>
              <a:ext uri="{FF2B5EF4-FFF2-40B4-BE49-F238E27FC236}">
                <a16:creationId xmlns:a16="http://schemas.microsoft.com/office/drawing/2014/main" id="{D79C9A5D-F572-476A-99A9-700077150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977116" y="9137"/>
            <a:ext cx="4214884" cy="78243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38CA1F-E8FA-43D6-06A3-3A22A711558C}"/>
              </a:ext>
            </a:extLst>
          </p:cNvPr>
          <p:cNvSpPr>
            <a:spLocks noGrp="1"/>
          </p:cNvSpPr>
          <p:nvPr>
            <p:ph idx="1"/>
          </p:nvPr>
        </p:nvSpPr>
        <p:spPr>
          <a:xfrm>
            <a:off x="5745707" y="2520209"/>
            <a:ext cx="5785303" cy="3602381"/>
          </a:xfrm>
        </p:spPr>
        <p:txBody>
          <a:bodyPr anchor="ctr">
            <a:normAutofit/>
          </a:bodyPr>
          <a:lstStyle/>
          <a:p>
            <a:r>
              <a:rPr lang="en-GB" sz="3200"/>
              <a:t>The current proposal aims to apply Cognitive Behavioural Therapy and Medication in the rehabilitation and treatment of adults with Social Anxiety Disorder (SAD)</a:t>
            </a:r>
          </a:p>
          <a:p>
            <a:endParaRPr lang="en-GB" sz="3200"/>
          </a:p>
        </p:txBody>
      </p:sp>
    </p:spTree>
    <p:extLst>
      <p:ext uri="{BB962C8B-B14F-4D97-AF65-F5344CB8AC3E}">
        <p14:creationId xmlns:p14="http://schemas.microsoft.com/office/powerpoint/2010/main" val="1823487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0" name="Rectangle 2069">
            <a:extLst>
              <a:ext uri="{FF2B5EF4-FFF2-40B4-BE49-F238E27FC236}">
                <a16:creationId xmlns:a16="http://schemas.microsoft.com/office/drawing/2014/main" id="{5B8092E2-D77A-4CE6-BB2D-626978445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2" name="Rectangle 2071">
            <a:extLst>
              <a:ext uri="{FF2B5EF4-FFF2-40B4-BE49-F238E27FC236}">
                <a16:creationId xmlns:a16="http://schemas.microsoft.com/office/drawing/2014/main" id="{D02CD835-4B0F-45D6-9B85-B049A1005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7AC0A0-65B2-91D4-2174-774354A0E173}"/>
              </a:ext>
            </a:extLst>
          </p:cNvPr>
          <p:cNvSpPr>
            <a:spLocks noGrp="1"/>
          </p:cNvSpPr>
          <p:nvPr>
            <p:ph type="title"/>
          </p:nvPr>
        </p:nvSpPr>
        <p:spPr>
          <a:xfrm>
            <a:off x="1129553" y="511309"/>
            <a:ext cx="9577116" cy="1221957"/>
          </a:xfrm>
        </p:spPr>
        <p:txBody>
          <a:bodyPr anchor="ctr">
            <a:normAutofit/>
          </a:bodyPr>
          <a:lstStyle/>
          <a:p>
            <a:r>
              <a:rPr lang="en-GB"/>
              <a:t>Background Literature </a:t>
            </a:r>
          </a:p>
        </p:txBody>
      </p:sp>
      <p:cxnSp>
        <p:nvCxnSpPr>
          <p:cNvPr id="2074" name="Straight Connector 2073">
            <a:extLst>
              <a:ext uri="{FF2B5EF4-FFF2-40B4-BE49-F238E27FC236}">
                <a16:creationId xmlns:a16="http://schemas.microsoft.com/office/drawing/2014/main" id="{7971A1EC-5980-40B2-973F-0D3D6630DB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76" name="Straight Connector 2075">
            <a:extLst>
              <a:ext uri="{FF2B5EF4-FFF2-40B4-BE49-F238E27FC236}">
                <a16:creationId xmlns:a16="http://schemas.microsoft.com/office/drawing/2014/main" id="{B0049A56-C4C2-4C0F-9F4F-D0E34391D96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78" name="Straight Connector 2077">
            <a:extLst>
              <a:ext uri="{FF2B5EF4-FFF2-40B4-BE49-F238E27FC236}">
                <a16:creationId xmlns:a16="http://schemas.microsoft.com/office/drawing/2014/main" id="{7D02BE56-7EB5-4E62-B6E2-1C49E470A9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299548"/>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D783070-E128-3FBA-276C-59FF13FA1035}"/>
              </a:ext>
            </a:extLst>
          </p:cNvPr>
          <p:cNvSpPr>
            <a:spLocks noGrp="1"/>
          </p:cNvSpPr>
          <p:nvPr>
            <p:ph idx="1"/>
          </p:nvPr>
        </p:nvSpPr>
        <p:spPr>
          <a:xfrm>
            <a:off x="1129553" y="2420471"/>
            <a:ext cx="5479065" cy="3884410"/>
          </a:xfrm>
        </p:spPr>
        <p:txBody>
          <a:bodyPr anchor="ctr">
            <a:normAutofit/>
          </a:bodyPr>
          <a:lstStyle/>
          <a:p>
            <a:pPr>
              <a:lnSpc>
                <a:spcPct val="90000"/>
              </a:lnSpc>
            </a:pPr>
            <a:r>
              <a:rPr lang="en-GB" sz="2000"/>
              <a:t>Affects males and females</a:t>
            </a:r>
          </a:p>
          <a:p>
            <a:pPr>
              <a:lnSpc>
                <a:spcPct val="90000"/>
              </a:lnSpc>
            </a:pPr>
            <a:r>
              <a:rPr lang="en-GB" sz="2000"/>
              <a:t>One of the most common anxiety disorders</a:t>
            </a:r>
          </a:p>
          <a:p>
            <a:pPr>
              <a:lnSpc>
                <a:spcPct val="90000"/>
              </a:lnSpc>
            </a:pPr>
            <a:r>
              <a:rPr lang="en-GB" sz="2000"/>
              <a:t>Also known as social phobia</a:t>
            </a:r>
          </a:p>
          <a:p>
            <a:pPr>
              <a:lnSpc>
                <a:spcPct val="90000"/>
              </a:lnSpc>
            </a:pPr>
            <a:r>
              <a:rPr lang="en-GB" sz="2000"/>
              <a:t>Effects around 50% under 12, and 80% above (Stein &amp; Stein, 2008)</a:t>
            </a:r>
          </a:p>
          <a:p>
            <a:pPr>
              <a:lnSpc>
                <a:spcPct val="90000"/>
              </a:lnSpc>
            </a:pPr>
            <a:r>
              <a:rPr lang="en-GB" sz="2000"/>
              <a:t>Increased brain activity within the amygdala and insula (Stein &amp; Stein, 2008)</a:t>
            </a:r>
          </a:p>
          <a:p>
            <a:pPr>
              <a:lnSpc>
                <a:spcPct val="90000"/>
              </a:lnSpc>
            </a:pPr>
            <a:r>
              <a:rPr lang="en-GB" sz="2000"/>
              <a:t>Erath et al., (2007) consider factors such as peer acceptance</a:t>
            </a:r>
          </a:p>
          <a:p>
            <a:pPr>
              <a:lnSpc>
                <a:spcPct val="90000"/>
              </a:lnSpc>
            </a:pPr>
            <a:r>
              <a:rPr lang="en-GB" sz="2000"/>
              <a:t>Brook and Schmidt, (2022) argue environmental factors </a:t>
            </a:r>
          </a:p>
          <a:p>
            <a:pPr>
              <a:lnSpc>
                <a:spcPct val="90000"/>
              </a:lnSpc>
            </a:pPr>
            <a:endParaRPr lang="en-GB" sz="2000"/>
          </a:p>
        </p:txBody>
      </p:sp>
      <p:pic>
        <p:nvPicPr>
          <p:cNvPr id="2050" name="Picture 2" descr="Social Anxiety Disorder in Adults - Diagnosis and Management">
            <a:extLst>
              <a:ext uri="{FF2B5EF4-FFF2-40B4-BE49-F238E27FC236}">
                <a16:creationId xmlns:a16="http://schemas.microsoft.com/office/drawing/2014/main" id="{E2951A76-3E20-1297-14AB-5F6A236078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084"/>
          <a:stretch/>
        </p:blipFill>
        <p:spPr bwMode="auto">
          <a:xfrm>
            <a:off x="7225552" y="1995117"/>
            <a:ext cx="4966447" cy="4862884"/>
          </a:xfrm>
          <a:prstGeom prst="rect">
            <a:avLst/>
          </a:prstGeom>
          <a:noFill/>
          <a:extLst>
            <a:ext uri="{909E8E84-426E-40DD-AFC4-6F175D3DCCD1}">
              <a14:hiddenFill xmlns:a14="http://schemas.microsoft.com/office/drawing/2010/main">
                <a:solidFill>
                  <a:srgbClr val="FFFFFF"/>
                </a:solidFill>
              </a14:hiddenFill>
            </a:ext>
          </a:extLst>
        </p:spPr>
      </p:pic>
      <p:cxnSp>
        <p:nvCxnSpPr>
          <p:cNvPr id="2080" name="Straight Connector 2079">
            <a:extLst>
              <a:ext uri="{FF2B5EF4-FFF2-40B4-BE49-F238E27FC236}">
                <a16:creationId xmlns:a16="http://schemas.microsoft.com/office/drawing/2014/main" id="{C4595B06-EDA5-4E45-BED4-7891E7E0CD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82" name="Straight Connector 2081">
            <a:extLst>
              <a:ext uri="{FF2B5EF4-FFF2-40B4-BE49-F238E27FC236}">
                <a16:creationId xmlns:a16="http://schemas.microsoft.com/office/drawing/2014/main" id="{D79C9A5D-F572-476A-99A9-700077150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84" name="Straight Connector 2083">
            <a:extLst>
              <a:ext uri="{FF2B5EF4-FFF2-40B4-BE49-F238E27FC236}">
                <a16:creationId xmlns:a16="http://schemas.microsoft.com/office/drawing/2014/main" id="{59592DA5-68A4-46A6-90EA-F0304FF8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14436"/>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5158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5B8092E2-D77A-4CE6-BB2D-626978445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D02CD835-4B0F-45D6-9B85-B049A1005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A494DA-4633-1B1B-856E-F35CCEC63EC4}"/>
              </a:ext>
            </a:extLst>
          </p:cNvPr>
          <p:cNvSpPr>
            <a:spLocks noGrp="1"/>
          </p:cNvSpPr>
          <p:nvPr>
            <p:ph type="title"/>
          </p:nvPr>
        </p:nvSpPr>
        <p:spPr>
          <a:xfrm>
            <a:off x="1129553" y="511309"/>
            <a:ext cx="9577116" cy="1221957"/>
          </a:xfrm>
        </p:spPr>
        <p:txBody>
          <a:bodyPr anchor="ctr">
            <a:normAutofit/>
          </a:bodyPr>
          <a:lstStyle/>
          <a:p>
            <a:r>
              <a:rPr lang="en-GB" sz="4100"/>
              <a:t>Background Literature cont.</a:t>
            </a:r>
          </a:p>
        </p:txBody>
      </p:sp>
      <p:cxnSp>
        <p:nvCxnSpPr>
          <p:cNvPr id="3083" name="Straight Connector 3082">
            <a:extLst>
              <a:ext uri="{FF2B5EF4-FFF2-40B4-BE49-F238E27FC236}">
                <a16:creationId xmlns:a16="http://schemas.microsoft.com/office/drawing/2014/main" id="{7971A1EC-5980-40B2-973F-0D3D6630DB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085" name="Straight Connector 3084">
            <a:extLst>
              <a:ext uri="{FF2B5EF4-FFF2-40B4-BE49-F238E27FC236}">
                <a16:creationId xmlns:a16="http://schemas.microsoft.com/office/drawing/2014/main" id="{B0049A56-C4C2-4C0F-9F4F-D0E34391D96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087" name="Straight Connector 3086">
            <a:extLst>
              <a:ext uri="{FF2B5EF4-FFF2-40B4-BE49-F238E27FC236}">
                <a16:creationId xmlns:a16="http://schemas.microsoft.com/office/drawing/2014/main" id="{7D02BE56-7EB5-4E62-B6E2-1C49E470A9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299548"/>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00B71B7-1F51-085A-8E88-63A60E54D493}"/>
              </a:ext>
            </a:extLst>
          </p:cNvPr>
          <p:cNvSpPr>
            <a:spLocks noGrp="1"/>
          </p:cNvSpPr>
          <p:nvPr>
            <p:ph idx="1"/>
          </p:nvPr>
        </p:nvSpPr>
        <p:spPr>
          <a:xfrm>
            <a:off x="1129553" y="2420471"/>
            <a:ext cx="5479065" cy="3884410"/>
          </a:xfrm>
        </p:spPr>
        <p:txBody>
          <a:bodyPr anchor="ctr">
            <a:normAutofit/>
          </a:bodyPr>
          <a:lstStyle/>
          <a:p>
            <a:pPr>
              <a:lnSpc>
                <a:spcPct val="90000"/>
              </a:lnSpc>
            </a:pPr>
            <a:r>
              <a:rPr lang="en-GB" sz="2200"/>
              <a:t>Implementation of neuroscience suggests impacted dopamine system and impacted interactions between neurotransmitters (Matthew et al., 2001)</a:t>
            </a:r>
          </a:p>
          <a:p>
            <a:pPr>
              <a:lnSpc>
                <a:spcPct val="90000"/>
              </a:lnSpc>
            </a:pPr>
            <a:r>
              <a:rPr lang="en-GB" sz="2200"/>
              <a:t>Additional impacted areas include prefrontal cortex, stratum, </a:t>
            </a:r>
            <a:r>
              <a:rPr lang="en-GB" sz="2200" err="1"/>
              <a:t>ect</a:t>
            </a:r>
            <a:r>
              <a:rPr lang="en-GB" sz="2200"/>
              <a:t> (</a:t>
            </a:r>
            <a:r>
              <a:rPr lang="en-GB" sz="2200" err="1"/>
              <a:t>Marazziti</a:t>
            </a:r>
            <a:r>
              <a:rPr lang="en-GB" sz="2200"/>
              <a:t> et al., 2014)</a:t>
            </a:r>
          </a:p>
          <a:p>
            <a:pPr>
              <a:lnSpc>
                <a:spcPct val="90000"/>
              </a:lnSpc>
            </a:pPr>
            <a:endParaRPr lang="en-GB" sz="2200"/>
          </a:p>
          <a:p>
            <a:pPr>
              <a:lnSpc>
                <a:spcPct val="90000"/>
              </a:lnSpc>
            </a:pPr>
            <a:endParaRPr lang="en-GB" sz="2200"/>
          </a:p>
          <a:p>
            <a:pPr>
              <a:lnSpc>
                <a:spcPct val="90000"/>
              </a:lnSpc>
            </a:pPr>
            <a:r>
              <a:rPr lang="en-GB" sz="2200"/>
              <a:t>DSM-V criteria include a range of specifics (APA, 2013)</a:t>
            </a:r>
          </a:p>
        </p:txBody>
      </p:sp>
      <p:pic>
        <p:nvPicPr>
          <p:cNvPr id="3074" name="Picture 2" descr="Weaponizing the Brain: Neuroscience Advancements Spark Debate">
            <a:extLst>
              <a:ext uri="{FF2B5EF4-FFF2-40B4-BE49-F238E27FC236}">
                <a16:creationId xmlns:a16="http://schemas.microsoft.com/office/drawing/2014/main" id="{CB06B882-F6A4-943E-0ADF-6B8C817DCFA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003" r="19077" b="-2"/>
          <a:stretch/>
        </p:blipFill>
        <p:spPr bwMode="auto">
          <a:xfrm>
            <a:off x="7225552" y="1995117"/>
            <a:ext cx="4966447" cy="4862884"/>
          </a:xfrm>
          <a:prstGeom prst="rect">
            <a:avLst/>
          </a:prstGeom>
          <a:noFill/>
          <a:extLst>
            <a:ext uri="{909E8E84-426E-40DD-AFC4-6F175D3DCCD1}">
              <a14:hiddenFill xmlns:a14="http://schemas.microsoft.com/office/drawing/2010/main">
                <a:solidFill>
                  <a:srgbClr val="FFFFFF"/>
                </a:solidFill>
              </a14:hiddenFill>
            </a:ext>
          </a:extLst>
        </p:spPr>
      </p:pic>
      <p:cxnSp>
        <p:nvCxnSpPr>
          <p:cNvPr id="3089" name="Straight Connector 3088">
            <a:extLst>
              <a:ext uri="{FF2B5EF4-FFF2-40B4-BE49-F238E27FC236}">
                <a16:creationId xmlns:a16="http://schemas.microsoft.com/office/drawing/2014/main" id="{C4595B06-EDA5-4E45-BED4-7891E7E0CD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091" name="Straight Connector 3090">
            <a:extLst>
              <a:ext uri="{FF2B5EF4-FFF2-40B4-BE49-F238E27FC236}">
                <a16:creationId xmlns:a16="http://schemas.microsoft.com/office/drawing/2014/main" id="{D79C9A5D-F572-476A-99A9-700077150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093" name="Straight Connector 3092">
            <a:extLst>
              <a:ext uri="{FF2B5EF4-FFF2-40B4-BE49-F238E27FC236}">
                <a16:creationId xmlns:a16="http://schemas.microsoft.com/office/drawing/2014/main" id="{59592DA5-68A4-46A6-90EA-F0304FF8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14436"/>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4657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Rectangle 4104">
            <a:extLst>
              <a:ext uri="{FF2B5EF4-FFF2-40B4-BE49-F238E27FC236}">
                <a16:creationId xmlns:a16="http://schemas.microsoft.com/office/drawing/2014/main" id="{8A727593-9B07-4A52-BD38-D0D1449C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23">
            <a:extLst>
              <a:ext uri="{FF2B5EF4-FFF2-40B4-BE49-F238E27FC236}">
                <a16:creationId xmlns:a16="http://schemas.microsoft.com/office/drawing/2014/main" id="{78FC9412-3D82-4FEB-B522-2A63FFBB9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5811"/>
            <a:ext cx="3448424"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1D3C82-D344-6F12-0695-5F2AFFCEDF90}"/>
              </a:ext>
            </a:extLst>
          </p:cNvPr>
          <p:cNvSpPr>
            <a:spLocks noGrp="1"/>
          </p:cNvSpPr>
          <p:nvPr>
            <p:ph type="title"/>
          </p:nvPr>
        </p:nvSpPr>
        <p:spPr>
          <a:xfrm>
            <a:off x="680484" y="675166"/>
            <a:ext cx="2355111" cy="1528549"/>
          </a:xfrm>
        </p:spPr>
        <p:txBody>
          <a:bodyPr anchor="t">
            <a:normAutofit/>
          </a:bodyPr>
          <a:lstStyle/>
          <a:p>
            <a:r>
              <a:rPr lang="en-GB" sz="2000"/>
              <a:t>Background literature-treatments </a:t>
            </a:r>
          </a:p>
        </p:txBody>
      </p:sp>
      <p:sp>
        <p:nvSpPr>
          <p:cNvPr id="3" name="Content Placeholder 2">
            <a:extLst>
              <a:ext uri="{FF2B5EF4-FFF2-40B4-BE49-F238E27FC236}">
                <a16:creationId xmlns:a16="http://schemas.microsoft.com/office/drawing/2014/main" id="{3FB79515-5E27-CE94-6D87-901813DD92C2}"/>
              </a:ext>
            </a:extLst>
          </p:cNvPr>
          <p:cNvSpPr>
            <a:spLocks noGrp="1"/>
          </p:cNvSpPr>
          <p:nvPr>
            <p:ph idx="1"/>
          </p:nvPr>
        </p:nvSpPr>
        <p:spPr>
          <a:xfrm>
            <a:off x="3784821" y="533400"/>
            <a:ext cx="4720901" cy="5791200"/>
          </a:xfrm>
        </p:spPr>
        <p:txBody>
          <a:bodyPr anchor="ctr">
            <a:normAutofit/>
          </a:bodyPr>
          <a:lstStyle/>
          <a:p>
            <a:r>
              <a:rPr lang="en-GB" sz="3200" dirty="0"/>
              <a:t>Cognitive behaviour therapy </a:t>
            </a:r>
          </a:p>
          <a:p>
            <a:r>
              <a:rPr lang="en-GB" sz="3200" dirty="0"/>
              <a:t>Pharmaceuticals</a:t>
            </a:r>
          </a:p>
          <a:p>
            <a:r>
              <a:rPr lang="en-GB" sz="3200" dirty="0"/>
              <a:t>Exposure only treatment</a:t>
            </a:r>
          </a:p>
          <a:p>
            <a:endParaRPr lang="en-GB" sz="3200" dirty="0"/>
          </a:p>
          <a:p>
            <a:endParaRPr lang="en-GB" sz="3200" dirty="0"/>
          </a:p>
          <a:p>
            <a:r>
              <a:rPr lang="en-GB" sz="3200" dirty="0"/>
              <a:t>Case study (Hunger 2018)</a:t>
            </a:r>
          </a:p>
        </p:txBody>
      </p:sp>
      <p:pic>
        <p:nvPicPr>
          <p:cNvPr id="4100" name="Picture 4" descr="Therapy Concepts Everyone Needs to Know | NAMI: National Alliance on Mental  Illness">
            <a:extLst>
              <a:ext uri="{FF2B5EF4-FFF2-40B4-BE49-F238E27FC236}">
                <a16:creationId xmlns:a16="http://schemas.microsoft.com/office/drawing/2014/main" id="{75F9E4FE-982E-9609-6386-BF1F35C413D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20" r="9036" b="-1"/>
          <a:stretch/>
        </p:blipFill>
        <p:spPr bwMode="auto">
          <a:xfrm>
            <a:off x="9128097" y="10"/>
            <a:ext cx="3063903" cy="3444801"/>
          </a:xfrm>
          <a:prstGeom prst="rect">
            <a:avLst/>
          </a:prstGeom>
          <a:noFill/>
          <a:extLst>
            <a:ext uri="{909E8E84-426E-40DD-AFC4-6F175D3DCCD1}">
              <a14:hiddenFill xmlns:a14="http://schemas.microsoft.com/office/drawing/2010/main">
                <a:solidFill>
                  <a:srgbClr val="FFFFFF"/>
                </a:solidFill>
              </a14:hiddenFill>
            </a:ext>
          </a:extLst>
        </p:spPr>
      </p:pic>
      <p:cxnSp>
        <p:nvCxnSpPr>
          <p:cNvPr id="4109" name="Straight Connector 4108">
            <a:extLst>
              <a:ext uri="{FF2B5EF4-FFF2-40B4-BE49-F238E27FC236}">
                <a16:creationId xmlns:a16="http://schemas.microsoft.com/office/drawing/2014/main" id="{565F5202-1798-429B-BEB0-642EC2B14C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098" name="Picture 2" descr="Psoriatic Arthritis Treatment – Cleveland Clinic">
            <a:extLst>
              <a:ext uri="{FF2B5EF4-FFF2-40B4-BE49-F238E27FC236}">
                <a16:creationId xmlns:a16="http://schemas.microsoft.com/office/drawing/2014/main" id="{B6C22194-5802-2DC3-81A6-263AAE670B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511" r="25886" b="-2"/>
          <a:stretch/>
        </p:blipFill>
        <p:spPr bwMode="auto">
          <a:xfrm>
            <a:off x="9128096" y="3429000"/>
            <a:ext cx="3063903" cy="34448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9254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6" name="Rectangle 5145">
            <a:extLst>
              <a:ext uri="{FF2B5EF4-FFF2-40B4-BE49-F238E27FC236}">
                <a16:creationId xmlns:a16="http://schemas.microsoft.com/office/drawing/2014/main" id="{5B8092E2-D77A-4CE6-BB2D-626978445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8" name="Rectangle 5147">
            <a:extLst>
              <a:ext uri="{FF2B5EF4-FFF2-40B4-BE49-F238E27FC236}">
                <a16:creationId xmlns:a16="http://schemas.microsoft.com/office/drawing/2014/main" id="{D02CD835-4B0F-45D6-9B85-B049A1005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030455-7C41-7182-229C-BE2562D5CDEE}"/>
              </a:ext>
            </a:extLst>
          </p:cNvPr>
          <p:cNvSpPr>
            <a:spLocks noGrp="1"/>
          </p:cNvSpPr>
          <p:nvPr>
            <p:ph type="title"/>
          </p:nvPr>
        </p:nvSpPr>
        <p:spPr>
          <a:xfrm>
            <a:off x="1129553" y="511309"/>
            <a:ext cx="9577116" cy="1221957"/>
          </a:xfrm>
        </p:spPr>
        <p:txBody>
          <a:bodyPr anchor="ctr">
            <a:normAutofit/>
          </a:bodyPr>
          <a:lstStyle/>
          <a:p>
            <a:r>
              <a:rPr lang="en-GB" sz="4100"/>
              <a:t>Background literature cont.</a:t>
            </a:r>
            <a:endParaRPr lang="en-GB" sz="4100" dirty="0"/>
          </a:p>
        </p:txBody>
      </p:sp>
      <p:cxnSp>
        <p:nvCxnSpPr>
          <p:cNvPr id="5150" name="Straight Connector 5149">
            <a:extLst>
              <a:ext uri="{FF2B5EF4-FFF2-40B4-BE49-F238E27FC236}">
                <a16:creationId xmlns:a16="http://schemas.microsoft.com/office/drawing/2014/main" id="{7971A1EC-5980-40B2-973F-0D3D6630DB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5152" name="Straight Connector 5151">
            <a:extLst>
              <a:ext uri="{FF2B5EF4-FFF2-40B4-BE49-F238E27FC236}">
                <a16:creationId xmlns:a16="http://schemas.microsoft.com/office/drawing/2014/main" id="{B0049A56-C4C2-4C0F-9F4F-D0E34391D96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5154" name="Straight Connector 5153">
            <a:extLst>
              <a:ext uri="{FF2B5EF4-FFF2-40B4-BE49-F238E27FC236}">
                <a16:creationId xmlns:a16="http://schemas.microsoft.com/office/drawing/2014/main" id="{7D02BE56-7EB5-4E62-B6E2-1C49E470A9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299548"/>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9E2E81-2BF9-22D4-ECBE-BE18A3AC7D7E}"/>
              </a:ext>
            </a:extLst>
          </p:cNvPr>
          <p:cNvSpPr>
            <a:spLocks noGrp="1"/>
          </p:cNvSpPr>
          <p:nvPr>
            <p:ph idx="1"/>
          </p:nvPr>
        </p:nvSpPr>
        <p:spPr>
          <a:xfrm>
            <a:off x="1129553" y="2420471"/>
            <a:ext cx="5479065" cy="3884410"/>
          </a:xfrm>
        </p:spPr>
        <p:txBody>
          <a:bodyPr anchor="ctr">
            <a:normAutofit/>
          </a:bodyPr>
          <a:lstStyle/>
          <a:p>
            <a:r>
              <a:rPr lang="en-GB" dirty="0"/>
              <a:t>SSRI’S</a:t>
            </a:r>
          </a:p>
          <a:p>
            <a:r>
              <a:rPr lang="en-GB" dirty="0"/>
              <a:t>SNRI’S</a:t>
            </a:r>
          </a:p>
          <a:p>
            <a:r>
              <a:rPr lang="en-GB" dirty="0"/>
              <a:t>Target serotonin</a:t>
            </a:r>
          </a:p>
          <a:p>
            <a:r>
              <a:rPr lang="en-GB" dirty="0"/>
              <a:t>Low dose recommended </a:t>
            </a:r>
          </a:p>
          <a:p>
            <a:r>
              <a:rPr lang="en-GB" dirty="0"/>
              <a:t>Success rate 50-70%</a:t>
            </a:r>
          </a:p>
          <a:p>
            <a:endParaRPr lang="en-GB" dirty="0"/>
          </a:p>
          <a:p>
            <a:pPr marL="0" indent="0">
              <a:buNone/>
            </a:pPr>
            <a:r>
              <a:rPr lang="en-GB" dirty="0" err="1"/>
              <a:t>Muzina</a:t>
            </a:r>
            <a:r>
              <a:rPr lang="en-GB" dirty="0"/>
              <a:t> and El-Sayegh, (2001)</a:t>
            </a:r>
          </a:p>
        </p:txBody>
      </p:sp>
      <p:pic>
        <p:nvPicPr>
          <p:cNvPr id="5126" name="Picture 6" descr="Digital QR codes on pills offer customised patient care | Article |  Packaging Europe">
            <a:extLst>
              <a:ext uri="{FF2B5EF4-FFF2-40B4-BE49-F238E27FC236}">
                <a16:creationId xmlns:a16="http://schemas.microsoft.com/office/drawing/2014/main" id="{BF4B38BE-078F-5A8F-336E-4C6303A67A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519" r="20110" b="1"/>
          <a:stretch/>
        </p:blipFill>
        <p:spPr bwMode="auto">
          <a:xfrm>
            <a:off x="7225552" y="1995117"/>
            <a:ext cx="4966447" cy="4862884"/>
          </a:xfrm>
          <a:prstGeom prst="rect">
            <a:avLst/>
          </a:prstGeom>
          <a:noFill/>
          <a:extLst>
            <a:ext uri="{909E8E84-426E-40DD-AFC4-6F175D3DCCD1}">
              <a14:hiddenFill xmlns:a14="http://schemas.microsoft.com/office/drawing/2010/main">
                <a:solidFill>
                  <a:srgbClr val="FFFFFF"/>
                </a:solidFill>
              </a14:hiddenFill>
            </a:ext>
          </a:extLst>
        </p:spPr>
      </p:pic>
      <p:cxnSp>
        <p:nvCxnSpPr>
          <p:cNvPr id="5156" name="Straight Connector 5155">
            <a:extLst>
              <a:ext uri="{FF2B5EF4-FFF2-40B4-BE49-F238E27FC236}">
                <a16:creationId xmlns:a16="http://schemas.microsoft.com/office/drawing/2014/main" id="{C4595B06-EDA5-4E45-BED4-7891E7E0CD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5158" name="Straight Connector 5157">
            <a:extLst>
              <a:ext uri="{FF2B5EF4-FFF2-40B4-BE49-F238E27FC236}">
                <a16:creationId xmlns:a16="http://schemas.microsoft.com/office/drawing/2014/main" id="{D79C9A5D-F572-476A-99A9-700077150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5160" name="Straight Connector 5159">
            <a:extLst>
              <a:ext uri="{FF2B5EF4-FFF2-40B4-BE49-F238E27FC236}">
                <a16:creationId xmlns:a16="http://schemas.microsoft.com/office/drawing/2014/main" id="{59592DA5-68A4-46A6-90EA-F0304FF8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14436"/>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9512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D1122F7E-BE38-4ED6-B882-31F599E0D7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0">
            <a:extLst>
              <a:ext uri="{FF2B5EF4-FFF2-40B4-BE49-F238E27FC236}">
                <a16:creationId xmlns:a16="http://schemas.microsoft.com/office/drawing/2014/main" id="{3544226B-D7D2-40B5-9D20-C68AEA43AF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6485860" cy="154172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2">
            <a:extLst>
              <a:ext uri="{FF2B5EF4-FFF2-40B4-BE49-F238E27FC236}">
                <a16:creationId xmlns:a16="http://schemas.microsoft.com/office/drawing/2014/main" id="{B22EC542-85CF-4333-82BD-70DDC109C9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91116"/>
            <a:ext cx="12192000" cy="109158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46DEF5D-9F73-1E29-019F-1078BDF93C85}"/>
              </a:ext>
            </a:extLst>
          </p:cNvPr>
          <p:cNvSpPr>
            <a:spLocks noGrp="1"/>
          </p:cNvSpPr>
          <p:nvPr>
            <p:ph type="title"/>
          </p:nvPr>
        </p:nvSpPr>
        <p:spPr>
          <a:xfrm>
            <a:off x="5053013" y="427059"/>
            <a:ext cx="6337658" cy="806890"/>
          </a:xfrm>
        </p:spPr>
        <p:txBody>
          <a:bodyPr>
            <a:normAutofit/>
          </a:bodyPr>
          <a:lstStyle/>
          <a:p>
            <a:pPr algn="r"/>
            <a:r>
              <a:rPr lang="en-GB" sz="2000"/>
              <a:t>Methods</a:t>
            </a:r>
          </a:p>
        </p:txBody>
      </p:sp>
      <p:graphicFrame>
        <p:nvGraphicFramePr>
          <p:cNvPr id="20" name="Content Placeholder 2">
            <a:extLst>
              <a:ext uri="{FF2B5EF4-FFF2-40B4-BE49-F238E27FC236}">
                <a16:creationId xmlns:a16="http://schemas.microsoft.com/office/drawing/2014/main" id="{74894CF0-F054-6B37-0309-A031D738C74A}"/>
              </a:ext>
            </a:extLst>
          </p:cNvPr>
          <p:cNvGraphicFramePr>
            <a:graphicFrameLocks noGrp="1"/>
          </p:cNvGraphicFramePr>
          <p:nvPr>
            <p:ph idx="1"/>
            <p:extLst>
              <p:ext uri="{D42A27DB-BD31-4B8C-83A1-F6EECF244321}">
                <p14:modId xmlns:p14="http://schemas.microsoft.com/office/powerpoint/2010/main" val="2254625905"/>
              </p:ext>
            </p:extLst>
          </p:nvPr>
        </p:nvGraphicFramePr>
        <p:xfrm>
          <a:off x="830826" y="2099188"/>
          <a:ext cx="10559845" cy="3847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99349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5B8092E2-D77A-4CE6-BB2D-626978445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0">
            <a:extLst>
              <a:ext uri="{FF2B5EF4-FFF2-40B4-BE49-F238E27FC236}">
                <a16:creationId xmlns:a16="http://schemas.microsoft.com/office/drawing/2014/main" id="{D02CD835-4B0F-45D6-9B85-B049A1005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465574-8819-745D-D869-BBD5B57B0E4A}"/>
              </a:ext>
            </a:extLst>
          </p:cNvPr>
          <p:cNvSpPr>
            <a:spLocks noGrp="1"/>
          </p:cNvSpPr>
          <p:nvPr>
            <p:ph type="title"/>
          </p:nvPr>
        </p:nvSpPr>
        <p:spPr>
          <a:xfrm>
            <a:off x="1129553" y="511309"/>
            <a:ext cx="9577116" cy="1221957"/>
          </a:xfrm>
        </p:spPr>
        <p:txBody>
          <a:bodyPr anchor="ctr">
            <a:normAutofit/>
          </a:bodyPr>
          <a:lstStyle/>
          <a:p>
            <a:r>
              <a:rPr lang="en-GB" dirty="0"/>
              <a:t>Procedure </a:t>
            </a:r>
          </a:p>
        </p:txBody>
      </p:sp>
      <p:cxnSp>
        <p:nvCxnSpPr>
          <p:cNvPr id="20" name="Straight Connector 12">
            <a:extLst>
              <a:ext uri="{FF2B5EF4-FFF2-40B4-BE49-F238E27FC236}">
                <a16:creationId xmlns:a16="http://schemas.microsoft.com/office/drawing/2014/main" id="{7971A1EC-5980-40B2-973F-0D3D6630DB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0049A56-C4C2-4C0F-9F4F-D0E34391D96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D02BE56-7EB5-4E62-B6E2-1C49E470A9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299548"/>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2" name="Content Placeholder 2">
            <a:extLst>
              <a:ext uri="{FF2B5EF4-FFF2-40B4-BE49-F238E27FC236}">
                <a16:creationId xmlns:a16="http://schemas.microsoft.com/office/drawing/2014/main" id="{B7074299-64F9-A1C4-BBE0-2024160D5937}"/>
              </a:ext>
            </a:extLst>
          </p:cNvPr>
          <p:cNvSpPr>
            <a:spLocks noGrp="1"/>
          </p:cNvSpPr>
          <p:nvPr>
            <p:ph idx="1"/>
          </p:nvPr>
        </p:nvSpPr>
        <p:spPr>
          <a:xfrm>
            <a:off x="1129553" y="2420471"/>
            <a:ext cx="5479065" cy="3884410"/>
          </a:xfrm>
        </p:spPr>
        <p:txBody>
          <a:bodyPr anchor="ctr">
            <a:normAutofit/>
          </a:bodyPr>
          <a:lstStyle/>
          <a:p>
            <a:r>
              <a:rPr lang="en-GB"/>
              <a:t>Patients will agree and be willing to the rehabilitation plan</a:t>
            </a:r>
          </a:p>
          <a:p>
            <a:r>
              <a:rPr lang="en-GB"/>
              <a:t>Medication is not essential</a:t>
            </a:r>
          </a:p>
          <a:p>
            <a:endParaRPr lang="en-GB"/>
          </a:p>
          <a:p>
            <a:r>
              <a:rPr lang="en-GB"/>
              <a:t>Week 1 - initial assessment</a:t>
            </a:r>
          </a:p>
          <a:p>
            <a:r>
              <a:rPr lang="en-GB"/>
              <a:t>Week 13 - repeat anxiety scales</a:t>
            </a:r>
          </a:p>
          <a:p>
            <a:r>
              <a:rPr lang="en-GB"/>
              <a:t>Week 25 - final assessment </a:t>
            </a:r>
          </a:p>
          <a:p>
            <a:endParaRPr lang="en-GB"/>
          </a:p>
        </p:txBody>
      </p:sp>
      <p:pic>
        <p:nvPicPr>
          <p:cNvPr id="24" name="Picture 4" descr="Desk with stethoscope and computer keyboard">
            <a:extLst>
              <a:ext uri="{FF2B5EF4-FFF2-40B4-BE49-F238E27FC236}">
                <a16:creationId xmlns:a16="http://schemas.microsoft.com/office/drawing/2014/main" id="{233F8C36-C531-CF5F-A064-18C5EF0AF874}"/>
              </a:ext>
            </a:extLst>
          </p:cNvPr>
          <p:cNvPicPr>
            <a:picLocks noChangeAspect="1"/>
          </p:cNvPicPr>
          <p:nvPr/>
        </p:nvPicPr>
        <p:blipFill rotWithShape="1">
          <a:blip r:embed="rId2"/>
          <a:srcRect l="31829"/>
          <a:stretch/>
        </p:blipFill>
        <p:spPr>
          <a:xfrm>
            <a:off x="7225552" y="1995117"/>
            <a:ext cx="4966447" cy="4862884"/>
          </a:xfrm>
          <a:prstGeom prst="rect">
            <a:avLst/>
          </a:prstGeom>
        </p:spPr>
      </p:pic>
      <p:cxnSp>
        <p:nvCxnSpPr>
          <p:cNvPr id="19" name="Straight Connector 18">
            <a:extLst>
              <a:ext uri="{FF2B5EF4-FFF2-40B4-BE49-F238E27FC236}">
                <a16:creationId xmlns:a16="http://schemas.microsoft.com/office/drawing/2014/main" id="{C4595B06-EDA5-4E45-BED4-7891E7E0CD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79C9A5D-F572-476A-99A9-700077150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9592DA5-68A4-46A6-90EA-F0304FF8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14436"/>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98795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E105210-61FE-4E9D-9076-A5618FDA8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65CD17-DD11-8EFC-3E58-553951609028}"/>
              </a:ext>
            </a:extLst>
          </p:cNvPr>
          <p:cNvSpPr>
            <a:spLocks noGrp="1"/>
          </p:cNvSpPr>
          <p:nvPr>
            <p:ph type="title"/>
          </p:nvPr>
        </p:nvSpPr>
        <p:spPr>
          <a:xfrm>
            <a:off x="1143001" y="533400"/>
            <a:ext cx="6008914" cy="1683487"/>
          </a:xfrm>
        </p:spPr>
        <p:txBody>
          <a:bodyPr>
            <a:normAutofit/>
          </a:bodyPr>
          <a:lstStyle/>
          <a:p>
            <a:r>
              <a:rPr lang="en-GB" dirty="0"/>
              <a:t>Ethical considerations</a:t>
            </a:r>
          </a:p>
        </p:txBody>
      </p:sp>
      <p:sp>
        <p:nvSpPr>
          <p:cNvPr id="3" name="Content Placeholder 2">
            <a:extLst>
              <a:ext uri="{FF2B5EF4-FFF2-40B4-BE49-F238E27FC236}">
                <a16:creationId xmlns:a16="http://schemas.microsoft.com/office/drawing/2014/main" id="{CE6D4BD1-77FD-2825-526F-5DFB0B12A22B}"/>
              </a:ext>
            </a:extLst>
          </p:cNvPr>
          <p:cNvSpPr>
            <a:spLocks noGrp="1"/>
          </p:cNvSpPr>
          <p:nvPr>
            <p:ph idx="1"/>
          </p:nvPr>
        </p:nvSpPr>
        <p:spPr>
          <a:xfrm>
            <a:off x="1143000" y="2216886"/>
            <a:ext cx="6150926" cy="3817091"/>
          </a:xfrm>
        </p:spPr>
        <p:txBody>
          <a:bodyPr>
            <a:normAutofit/>
          </a:bodyPr>
          <a:lstStyle/>
          <a:p>
            <a:r>
              <a:rPr lang="en-GB" dirty="0"/>
              <a:t>BPS code of human research ethics (2021)</a:t>
            </a:r>
          </a:p>
          <a:p>
            <a:r>
              <a:rPr lang="en-GB" dirty="0"/>
              <a:t>Patients will give informed consent</a:t>
            </a:r>
          </a:p>
          <a:p>
            <a:r>
              <a:rPr lang="en-GB" dirty="0"/>
              <a:t>Ability to withdraw at any time</a:t>
            </a:r>
          </a:p>
          <a:p>
            <a:r>
              <a:rPr lang="en-GB" dirty="0"/>
              <a:t>Questions encouraged</a:t>
            </a:r>
          </a:p>
          <a:p>
            <a:r>
              <a:rPr lang="en-GB" dirty="0"/>
              <a:t>Confidential and professional </a:t>
            </a:r>
          </a:p>
          <a:p>
            <a:r>
              <a:rPr lang="en-GB" dirty="0"/>
              <a:t>Emotional distress possible</a:t>
            </a:r>
          </a:p>
        </p:txBody>
      </p:sp>
      <p:cxnSp>
        <p:nvCxnSpPr>
          <p:cNvPr id="11" name="Straight Connector 10">
            <a:extLst>
              <a:ext uri="{FF2B5EF4-FFF2-40B4-BE49-F238E27FC236}">
                <a16:creationId xmlns:a16="http://schemas.microsoft.com/office/drawing/2014/main" id="{8C1DF613-CD5C-4D37-9F6C-843AFBBBDE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197929"/>
            <a:ext cx="2875207" cy="166007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CB56F5D-A737-4E56-BCDD-0F992B89C8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6033977"/>
            <a:ext cx="7151914"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Two people holding each other's hands">
            <a:extLst>
              <a:ext uri="{FF2B5EF4-FFF2-40B4-BE49-F238E27FC236}">
                <a16:creationId xmlns:a16="http://schemas.microsoft.com/office/drawing/2014/main" id="{0D9E8DC4-2CE9-4E40-F2FC-761678ABADF2}"/>
              </a:ext>
            </a:extLst>
          </p:cNvPr>
          <p:cNvPicPr>
            <a:picLocks noChangeAspect="1"/>
          </p:cNvPicPr>
          <p:nvPr/>
        </p:nvPicPr>
        <p:blipFill rotWithShape="1">
          <a:blip r:embed="rId2"/>
          <a:srcRect l="26369" r="32476" b="-1"/>
          <a:stretch/>
        </p:blipFill>
        <p:spPr>
          <a:xfrm>
            <a:off x="7963785" y="10"/>
            <a:ext cx="4228215" cy="6857990"/>
          </a:xfrm>
          <a:prstGeom prst="rect">
            <a:avLst/>
          </a:prstGeom>
        </p:spPr>
      </p:pic>
    </p:spTree>
    <p:extLst>
      <p:ext uri="{BB962C8B-B14F-4D97-AF65-F5344CB8AC3E}">
        <p14:creationId xmlns:p14="http://schemas.microsoft.com/office/powerpoint/2010/main" val="3270697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E105210-61FE-4E9D-9076-A5618FDA8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0D597D-1390-E0D2-8164-BF84BF12CDAF}"/>
              </a:ext>
            </a:extLst>
          </p:cNvPr>
          <p:cNvSpPr>
            <a:spLocks noGrp="1"/>
          </p:cNvSpPr>
          <p:nvPr>
            <p:ph type="title"/>
          </p:nvPr>
        </p:nvSpPr>
        <p:spPr>
          <a:xfrm>
            <a:off x="1143001" y="533400"/>
            <a:ext cx="6008914" cy="1683487"/>
          </a:xfrm>
        </p:spPr>
        <p:txBody>
          <a:bodyPr>
            <a:normAutofit/>
          </a:bodyPr>
          <a:lstStyle/>
          <a:p>
            <a:r>
              <a:rPr lang="en-GB" sz="3700"/>
              <a:t>Planned analysis and expected outputs</a:t>
            </a:r>
          </a:p>
        </p:txBody>
      </p:sp>
      <p:sp>
        <p:nvSpPr>
          <p:cNvPr id="3" name="Content Placeholder 2">
            <a:extLst>
              <a:ext uri="{FF2B5EF4-FFF2-40B4-BE49-F238E27FC236}">
                <a16:creationId xmlns:a16="http://schemas.microsoft.com/office/drawing/2014/main" id="{942C3295-6DA1-58A0-3667-4410BF4A642A}"/>
              </a:ext>
            </a:extLst>
          </p:cNvPr>
          <p:cNvSpPr>
            <a:spLocks noGrp="1"/>
          </p:cNvSpPr>
          <p:nvPr>
            <p:ph idx="1"/>
          </p:nvPr>
        </p:nvSpPr>
        <p:spPr>
          <a:xfrm>
            <a:off x="1143000" y="2216886"/>
            <a:ext cx="6150926" cy="3817091"/>
          </a:xfrm>
        </p:spPr>
        <p:txBody>
          <a:bodyPr>
            <a:normAutofit/>
          </a:bodyPr>
          <a:lstStyle/>
          <a:p>
            <a:pPr>
              <a:lnSpc>
                <a:spcPct val="90000"/>
              </a:lnSpc>
            </a:pPr>
            <a:r>
              <a:rPr lang="en-GB" sz="2000"/>
              <a:t>Patients to voice experience</a:t>
            </a:r>
          </a:p>
          <a:p>
            <a:pPr>
              <a:lnSpc>
                <a:spcPct val="90000"/>
              </a:lnSpc>
            </a:pPr>
            <a:r>
              <a:rPr lang="en-GB" sz="2000"/>
              <a:t>LSAS-SR and LSAS to confirm results</a:t>
            </a:r>
          </a:p>
          <a:p>
            <a:pPr>
              <a:lnSpc>
                <a:spcPct val="90000"/>
              </a:lnSpc>
            </a:pPr>
            <a:r>
              <a:rPr lang="en-GB" sz="2000"/>
              <a:t>Follow up appointments, week six and 12</a:t>
            </a:r>
          </a:p>
          <a:p>
            <a:pPr>
              <a:lnSpc>
                <a:spcPct val="90000"/>
              </a:lnSpc>
            </a:pPr>
            <a:endParaRPr lang="en-GB" sz="2000"/>
          </a:p>
          <a:p>
            <a:pPr>
              <a:lnSpc>
                <a:spcPct val="90000"/>
              </a:lnSpc>
            </a:pPr>
            <a:endParaRPr lang="en-GB" sz="2000"/>
          </a:p>
          <a:p>
            <a:pPr>
              <a:lnSpc>
                <a:spcPct val="90000"/>
              </a:lnSpc>
            </a:pPr>
            <a:r>
              <a:rPr lang="en-GB" sz="2000"/>
              <a:t>Success would reduce symptoms and introduce remission</a:t>
            </a:r>
          </a:p>
          <a:p>
            <a:pPr>
              <a:lnSpc>
                <a:spcPct val="90000"/>
              </a:lnSpc>
            </a:pPr>
            <a:r>
              <a:rPr lang="en-GB" sz="2000"/>
              <a:t>Previous research promotes effective treatment</a:t>
            </a:r>
          </a:p>
          <a:p>
            <a:pPr>
              <a:lnSpc>
                <a:spcPct val="90000"/>
              </a:lnSpc>
            </a:pPr>
            <a:r>
              <a:rPr lang="en-GB" sz="2000"/>
              <a:t>Results post CBT, show improvements ( Goldin et al., 2014)</a:t>
            </a:r>
          </a:p>
          <a:p>
            <a:pPr marL="0" indent="0">
              <a:lnSpc>
                <a:spcPct val="90000"/>
              </a:lnSpc>
              <a:buNone/>
            </a:pPr>
            <a:endParaRPr lang="en-GB" sz="2000"/>
          </a:p>
        </p:txBody>
      </p:sp>
      <p:cxnSp>
        <p:nvCxnSpPr>
          <p:cNvPr id="11" name="Straight Connector 10">
            <a:extLst>
              <a:ext uri="{FF2B5EF4-FFF2-40B4-BE49-F238E27FC236}">
                <a16:creationId xmlns:a16="http://schemas.microsoft.com/office/drawing/2014/main" id="{8C1DF613-CD5C-4D37-9F6C-843AFBBBDE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197929"/>
            <a:ext cx="2875207" cy="166007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CB56F5D-A737-4E56-BCDD-0F992B89C8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6033977"/>
            <a:ext cx="7151914"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Graph">
            <a:extLst>
              <a:ext uri="{FF2B5EF4-FFF2-40B4-BE49-F238E27FC236}">
                <a16:creationId xmlns:a16="http://schemas.microsoft.com/office/drawing/2014/main" id="{0D629E01-8CC5-B8DB-0A88-81E620C320E1}"/>
              </a:ext>
            </a:extLst>
          </p:cNvPr>
          <p:cNvPicPr>
            <a:picLocks noChangeAspect="1"/>
          </p:cNvPicPr>
          <p:nvPr/>
        </p:nvPicPr>
        <p:blipFill rotWithShape="1">
          <a:blip r:embed="rId2"/>
          <a:srcRect l="25100" r="36366"/>
          <a:stretch/>
        </p:blipFill>
        <p:spPr>
          <a:xfrm>
            <a:off x="7963785" y="10"/>
            <a:ext cx="4228215" cy="6857990"/>
          </a:xfrm>
          <a:prstGeom prst="rect">
            <a:avLst/>
          </a:prstGeom>
        </p:spPr>
      </p:pic>
    </p:spTree>
    <p:extLst>
      <p:ext uri="{BB962C8B-B14F-4D97-AF65-F5344CB8AC3E}">
        <p14:creationId xmlns:p14="http://schemas.microsoft.com/office/powerpoint/2010/main" val="27817826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EA3B6404-C37D-4FE3-8124-9FC5ECE56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C64A9919-C77B-4DEE-B7F8-B9A289E9E6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7289975" cy="133894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F67B5ED5-2C08-4519-B88A-E933BAA84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827850"/>
            <a:ext cx="12192000" cy="205405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D21E7-42D8-3DF4-2AF6-4CC91EE6469A}"/>
              </a:ext>
            </a:extLst>
          </p:cNvPr>
          <p:cNvSpPr>
            <a:spLocks noGrp="1"/>
          </p:cNvSpPr>
          <p:nvPr>
            <p:ph type="title"/>
          </p:nvPr>
        </p:nvSpPr>
        <p:spPr>
          <a:xfrm>
            <a:off x="1034143" y="5234529"/>
            <a:ext cx="10102920" cy="675417"/>
          </a:xfrm>
        </p:spPr>
        <p:txBody>
          <a:bodyPr vert="horz" lIns="91440" tIns="45720" rIns="91440" bIns="45720" rtlCol="0" anchor="b">
            <a:normAutofit/>
          </a:bodyPr>
          <a:lstStyle/>
          <a:p>
            <a:pPr algn="ctr"/>
            <a:r>
              <a:rPr lang="en-US" sz="4000"/>
              <a:t>Timescale chart </a:t>
            </a:r>
          </a:p>
        </p:txBody>
      </p:sp>
      <p:cxnSp>
        <p:nvCxnSpPr>
          <p:cNvPr id="30" name="Straight Connector 29">
            <a:extLst>
              <a:ext uri="{FF2B5EF4-FFF2-40B4-BE49-F238E27FC236}">
                <a16:creationId xmlns:a16="http://schemas.microsoft.com/office/drawing/2014/main" id="{4BB9CE4F-048D-4320-B7EF-E5AEA4020C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60990" y="0"/>
            <a:ext cx="863010" cy="485029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17DE3F0-E5A7-4C2D-927E-5663808678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632375"/>
            <a:ext cx="3875314" cy="11954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E9EA87C-793F-4321-A0BC-4DB860289DD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763624" y="1392865"/>
            <a:ext cx="1428376" cy="345743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EE00FC4-5601-4185-8A23-E15BD4D7B4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367404" y="0"/>
            <a:ext cx="1824596" cy="43389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Table 4">
            <a:extLst>
              <a:ext uri="{FF2B5EF4-FFF2-40B4-BE49-F238E27FC236}">
                <a16:creationId xmlns:a16="http://schemas.microsoft.com/office/drawing/2014/main" id="{401B9A60-4BB2-5534-7A15-CBD233942A7E}"/>
              </a:ext>
            </a:extLst>
          </p:cNvPr>
          <p:cNvGraphicFramePr>
            <a:graphicFrameLocks noGrp="1"/>
          </p:cNvGraphicFramePr>
          <p:nvPr>
            <p:extLst>
              <p:ext uri="{D42A27DB-BD31-4B8C-83A1-F6EECF244321}">
                <p14:modId xmlns:p14="http://schemas.microsoft.com/office/powerpoint/2010/main" val="2349713929"/>
              </p:ext>
            </p:extLst>
          </p:nvPr>
        </p:nvGraphicFramePr>
        <p:xfrm>
          <a:off x="629359" y="533400"/>
          <a:ext cx="10933287" cy="3721030"/>
        </p:xfrm>
        <a:graphic>
          <a:graphicData uri="http://schemas.openxmlformats.org/drawingml/2006/table">
            <a:tbl>
              <a:tblPr firstRow="1" firstCol="1" bandRow="1"/>
              <a:tblGrid>
                <a:gridCol w="1542336">
                  <a:extLst>
                    <a:ext uri="{9D8B030D-6E8A-4147-A177-3AD203B41FA5}">
                      <a16:colId xmlns:a16="http://schemas.microsoft.com/office/drawing/2014/main" val="3134814059"/>
                    </a:ext>
                  </a:extLst>
                </a:gridCol>
                <a:gridCol w="1355613">
                  <a:extLst>
                    <a:ext uri="{9D8B030D-6E8A-4147-A177-3AD203B41FA5}">
                      <a16:colId xmlns:a16="http://schemas.microsoft.com/office/drawing/2014/main" val="2627793959"/>
                    </a:ext>
                  </a:extLst>
                </a:gridCol>
                <a:gridCol w="1355613">
                  <a:extLst>
                    <a:ext uri="{9D8B030D-6E8A-4147-A177-3AD203B41FA5}">
                      <a16:colId xmlns:a16="http://schemas.microsoft.com/office/drawing/2014/main" val="3297799938"/>
                    </a:ext>
                  </a:extLst>
                </a:gridCol>
                <a:gridCol w="1270965">
                  <a:extLst>
                    <a:ext uri="{9D8B030D-6E8A-4147-A177-3AD203B41FA5}">
                      <a16:colId xmlns:a16="http://schemas.microsoft.com/office/drawing/2014/main" val="2241371382"/>
                    </a:ext>
                  </a:extLst>
                </a:gridCol>
                <a:gridCol w="1270965">
                  <a:extLst>
                    <a:ext uri="{9D8B030D-6E8A-4147-A177-3AD203B41FA5}">
                      <a16:colId xmlns:a16="http://schemas.microsoft.com/office/drawing/2014/main" val="873547299"/>
                    </a:ext>
                  </a:extLst>
                </a:gridCol>
                <a:gridCol w="1270965">
                  <a:extLst>
                    <a:ext uri="{9D8B030D-6E8A-4147-A177-3AD203B41FA5}">
                      <a16:colId xmlns:a16="http://schemas.microsoft.com/office/drawing/2014/main" val="1522748784"/>
                    </a:ext>
                  </a:extLst>
                </a:gridCol>
                <a:gridCol w="1433415">
                  <a:extLst>
                    <a:ext uri="{9D8B030D-6E8A-4147-A177-3AD203B41FA5}">
                      <a16:colId xmlns:a16="http://schemas.microsoft.com/office/drawing/2014/main" val="3779908033"/>
                    </a:ext>
                  </a:extLst>
                </a:gridCol>
                <a:gridCol w="1433415">
                  <a:extLst>
                    <a:ext uri="{9D8B030D-6E8A-4147-A177-3AD203B41FA5}">
                      <a16:colId xmlns:a16="http://schemas.microsoft.com/office/drawing/2014/main" val="3950060963"/>
                    </a:ext>
                  </a:extLst>
                </a:gridCol>
              </a:tblGrid>
              <a:tr h="609466">
                <a:tc gridSpan="8">
                  <a:txBody>
                    <a:bodyPr/>
                    <a:lstStyle/>
                    <a:p>
                      <a:pPr algn="ctr" fontAlgn="t">
                        <a:spcBef>
                          <a:spcPts val="0"/>
                        </a:spcBef>
                        <a:spcAft>
                          <a:spcPts val="0"/>
                        </a:spcAft>
                      </a:pPr>
                      <a:r>
                        <a:rPr lang="en-GB" sz="2400" b="1" i="0" u="none" strike="noStrike">
                          <a:effectLst/>
                          <a:latin typeface="Times New Roman" panose="02020603050405020304" pitchFamily="18" charset="0"/>
                          <a:ea typeface="Times New Roman" panose="02020603050405020304" pitchFamily="18" charset="0"/>
                        </a:rPr>
                        <a:t>Rehabilitation timeline</a:t>
                      </a:r>
                      <a:endParaRPr lang="en-GB" sz="3500" b="0" i="0" u="none" strike="noStrike">
                        <a:effectLst/>
                        <a:latin typeface="Arial" panose="020B0604020202020204" pitchFamily="34" charset="0"/>
                      </a:endParaRPr>
                    </a:p>
                  </a:txBody>
                  <a:tcPr marL="179255" marR="179255" marT="89627" marB="8962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05974176"/>
                  </a:ext>
                </a:extLst>
              </a:tr>
              <a:tr h="687890">
                <a:tc>
                  <a:txBody>
                    <a:bodyPr/>
                    <a:lstStyle/>
                    <a:p>
                      <a:pPr algn="l" fontAlgn="t">
                        <a:spcBef>
                          <a:spcPts val="0"/>
                        </a:spcBef>
                        <a:spcAft>
                          <a:spcPts val="0"/>
                        </a:spcAft>
                      </a:pPr>
                      <a:r>
                        <a:rPr lang="en-GB" sz="2000" b="0" i="0" u="none" strike="noStrike">
                          <a:effectLst/>
                          <a:latin typeface="Times New Roman" panose="02020603050405020304" pitchFamily="18" charset="0"/>
                          <a:ea typeface="Times New Roman" panose="02020603050405020304" pitchFamily="18" charset="0"/>
                        </a:rPr>
                        <a:t>Activity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0" i="0" u="none" strike="noStrike">
                          <a:effectLst/>
                          <a:latin typeface="Times New Roman" panose="02020603050405020304" pitchFamily="18" charset="0"/>
                          <a:ea typeface="Times New Roman" panose="02020603050405020304" pitchFamily="18" charset="0"/>
                        </a:rPr>
                        <a:t>Weeks 0-6</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0" i="0" u="none" strike="noStrike">
                          <a:effectLst/>
                          <a:latin typeface="Times New Roman" panose="02020603050405020304" pitchFamily="18" charset="0"/>
                          <a:ea typeface="Times New Roman" panose="02020603050405020304" pitchFamily="18" charset="0"/>
                        </a:rPr>
                        <a:t>Weeks 7-11</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0" i="0" u="none" strike="noStrike">
                          <a:effectLst/>
                          <a:latin typeface="Times New Roman" panose="02020603050405020304" pitchFamily="18" charset="0"/>
                          <a:ea typeface="Times New Roman" panose="02020603050405020304" pitchFamily="18" charset="0"/>
                        </a:rPr>
                        <a:t>Weeks 12-16</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0" i="0" u="none" strike="noStrike">
                          <a:effectLst/>
                          <a:latin typeface="Times New Roman" panose="02020603050405020304" pitchFamily="18" charset="0"/>
                          <a:ea typeface="Times New Roman" panose="02020603050405020304" pitchFamily="18" charset="0"/>
                        </a:rPr>
                        <a:t>Weeks 17-21</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0" i="0" u="none" strike="noStrike">
                          <a:effectLst/>
                          <a:latin typeface="Times New Roman" panose="02020603050405020304" pitchFamily="18" charset="0"/>
                          <a:ea typeface="Times New Roman" panose="02020603050405020304" pitchFamily="18" charset="0"/>
                        </a:rPr>
                        <a:t>Weeks 22-25</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0" i="0" u="none" strike="noStrike">
                          <a:effectLst/>
                          <a:latin typeface="Times New Roman" panose="02020603050405020304" pitchFamily="18" charset="0"/>
                          <a:ea typeface="Times New Roman" panose="02020603050405020304" pitchFamily="18" charset="0"/>
                        </a:rPr>
                        <a:t>6 week follow up</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0" i="0" u="none" strike="noStrike">
                          <a:effectLst/>
                          <a:latin typeface="Times New Roman" panose="02020603050405020304" pitchFamily="18" charset="0"/>
                          <a:ea typeface="Times New Roman" panose="02020603050405020304" pitchFamily="18" charset="0"/>
                        </a:rPr>
                        <a:t>12 week follow up</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06185875"/>
                  </a:ext>
                </a:extLst>
              </a:tr>
              <a:tr h="448884">
                <a:tc>
                  <a:txBody>
                    <a:bodyPr/>
                    <a:lstStyle/>
                    <a:p>
                      <a:pPr algn="l" fontAlgn="t">
                        <a:spcBef>
                          <a:spcPts val="0"/>
                        </a:spcBef>
                        <a:spcAft>
                          <a:spcPts val="0"/>
                        </a:spcAft>
                      </a:pPr>
                      <a:r>
                        <a:rPr lang="en-GB" sz="1800" b="0" i="0" u="none" strike="noStrike">
                          <a:effectLst/>
                          <a:latin typeface="Times New Roman" panose="02020603050405020304" pitchFamily="18" charset="0"/>
                          <a:ea typeface="Times New Roman" panose="02020603050405020304" pitchFamily="18" charset="0"/>
                        </a:rPr>
                        <a:t>Initial consult</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88644319"/>
                  </a:ext>
                </a:extLst>
              </a:tr>
              <a:tr h="628138">
                <a:tc>
                  <a:txBody>
                    <a:bodyPr/>
                    <a:lstStyle/>
                    <a:p>
                      <a:pPr algn="l" fontAlgn="t">
                        <a:spcBef>
                          <a:spcPts val="0"/>
                        </a:spcBef>
                        <a:spcAft>
                          <a:spcPts val="0"/>
                        </a:spcAft>
                      </a:pPr>
                      <a:r>
                        <a:rPr lang="en-GB" sz="1800" b="0" i="0" u="none" strike="noStrike">
                          <a:effectLst/>
                          <a:latin typeface="Times New Roman" panose="02020603050405020304" pitchFamily="18" charset="0"/>
                          <a:ea typeface="Times New Roman" panose="02020603050405020304" pitchFamily="18" charset="0"/>
                        </a:rPr>
                        <a:t>LSAS and</a:t>
                      </a:r>
                      <a:endParaRPr lang="en-GB" sz="3500" b="0" i="0" u="none" strike="noStrike">
                        <a:effectLst/>
                        <a:latin typeface="Arial" panose="020B0604020202020204" pitchFamily="34" charset="0"/>
                      </a:endParaRPr>
                    </a:p>
                    <a:p>
                      <a:pPr algn="l" fontAlgn="t">
                        <a:spcBef>
                          <a:spcPts val="0"/>
                        </a:spcBef>
                        <a:spcAft>
                          <a:spcPts val="0"/>
                        </a:spcAft>
                      </a:pPr>
                      <a:r>
                        <a:rPr lang="en-GB" sz="1800" b="0" i="0" u="none" strike="noStrike">
                          <a:effectLst/>
                          <a:latin typeface="Times New Roman" panose="02020603050405020304" pitchFamily="18" charset="0"/>
                          <a:ea typeface="Times New Roman" panose="02020603050405020304" pitchFamily="18" charset="0"/>
                        </a:rPr>
                        <a:t>LSAS-SR</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91036011"/>
                  </a:ext>
                </a:extLst>
              </a:tr>
              <a:tr h="448884">
                <a:tc>
                  <a:txBody>
                    <a:bodyPr/>
                    <a:lstStyle/>
                    <a:p>
                      <a:pPr algn="l" fontAlgn="t">
                        <a:spcBef>
                          <a:spcPts val="0"/>
                        </a:spcBef>
                        <a:spcAft>
                          <a:spcPts val="0"/>
                        </a:spcAft>
                      </a:pPr>
                      <a:r>
                        <a:rPr lang="en-GB" sz="1800" b="0" i="0" u="none" strike="noStrike">
                          <a:effectLst/>
                          <a:latin typeface="Times New Roman" panose="02020603050405020304" pitchFamily="18" charset="0"/>
                          <a:ea typeface="Times New Roman" panose="02020603050405020304" pitchFamily="18" charset="0"/>
                        </a:rPr>
                        <a:t>CBT</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40265269"/>
                  </a:ext>
                </a:extLst>
              </a:tr>
              <a:tr h="448884">
                <a:tc>
                  <a:txBody>
                    <a:bodyPr/>
                    <a:lstStyle/>
                    <a:p>
                      <a:pPr algn="l" fontAlgn="t">
                        <a:spcBef>
                          <a:spcPts val="0"/>
                        </a:spcBef>
                        <a:spcAft>
                          <a:spcPts val="0"/>
                        </a:spcAft>
                      </a:pPr>
                      <a:r>
                        <a:rPr lang="en-GB" sz="1800" b="0" i="0" u="none" strike="noStrike">
                          <a:effectLst/>
                          <a:latin typeface="Times New Roman" panose="02020603050405020304" pitchFamily="18" charset="0"/>
                          <a:ea typeface="Times New Roman" panose="02020603050405020304" pitchFamily="18" charset="0"/>
                        </a:rPr>
                        <a:t>Medication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2060"/>
                    </a:solidFill>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2060"/>
                    </a:solidFill>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2060"/>
                    </a:solidFill>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2060"/>
                    </a:solidFill>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48475897"/>
                  </a:ext>
                </a:extLst>
              </a:tr>
              <a:tr h="448884">
                <a:tc>
                  <a:txBody>
                    <a:bodyPr/>
                    <a:lstStyle/>
                    <a:p>
                      <a:pPr algn="l" fontAlgn="t">
                        <a:spcBef>
                          <a:spcPts val="0"/>
                        </a:spcBef>
                        <a:spcAft>
                          <a:spcPts val="0"/>
                        </a:spcAft>
                      </a:pPr>
                      <a:r>
                        <a:rPr lang="en-GB" sz="1800" b="0" i="0" u="none" strike="noStrike">
                          <a:effectLst/>
                          <a:latin typeface="Times New Roman" panose="02020603050405020304" pitchFamily="18" charset="0"/>
                          <a:ea typeface="Times New Roman" panose="02020603050405020304" pitchFamily="18" charset="0"/>
                        </a:rPr>
                        <a:t>Evaluation</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0" i="0" u="none" strike="noStrike">
                          <a:effectLst/>
                          <a:latin typeface="Times New Roman" panose="02020603050405020304" pitchFamily="18" charset="0"/>
                          <a:ea typeface="Times New Roman" panose="02020603050405020304" pitchFamily="18" charset="0"/>
                        </a:rPr>
                        <a:t> </a:t>
                      </a:r>
                      <a:endParaRPr lang="en-GB" sz="3500" b="0" i="0" u="none" strike="noStrike">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l" fontAlgn="t">
                        <a:spcBef>
                          <a:spcPts val="0"/>
                        </a:spcBef>
                        <a:spcAft>
                          <a:spcPts val="0"/>
                        </a:spcAft>
                      </a:pPr>
                      <a:r>
                        <a:rPr lang="en-GB" sz="2400" b="0" i="0" u="none" strike="noStrike" dirty="0">
                          <a:effectLst/>
                          <a:latin typeface="Times New Roman" panose="02020603050405020304" pitchFamily="18" charset="0"/>
                          <a:ea typeface="Times New Roman" panose="02020603050405020304" pitchFamily="18" charset="0"/>
                        </a:rPr>
                        <a:t> </a:t>
                      </a:r>
                      <a:endParaRPr lang="en-GB" sz="3500" b="0" i="0" u="none" strike="noStrike" dirty="0">
                        <a:effectLst/>
                        <a:latin typeface="Arial" panose="020B0604020202020204" pitchFamily="34" charset="0"/>
                      </a:endParaRPr>
                    </a:p>
                  </a:txBody>
                  <a:tcPr marL="134441" marR="134441" marT="1867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extLst>
                  <a:ext uri="{0D108BD9-81ED-4DB2-BD59-A6C34878D82A}">
                    <a16:rowId xmlns:a16="http://schemas.microsoft.com/office/drawing/2014/main" val="2356641098"/>
                  </a:ext>
                </a:extLst>
              </a:tr>
            </a:tbl>
          </a:graphicData>
        </a:graphic>
      </p:graphicFrame>
    </p:spTree>
    <p:extLst>
      <p:ext uri="{BB962C8B-B14F-4D97-AF65-F5344CB8AC3E}">
        <p14:creationId xmlns:p14="http://schemas.microsoft.com/office/powerpoint/2010/main" val="4041726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D930-D556-D054-F87F-48D36ACDA97C}"/>
              </a:ext>
            </a:extLst>
          </p:cNvPr>
          <p:cNvSpPr>
            <a:spLocks noGrp="1"/>
          </p:cNvSpPr>
          <p:nvPr>
            <p:ph type="title"/>
          </p:nvPr>
        </p:nvSpPr>
        <p:spPr>
          <a:xfrm>
            <a:off x="1143000" y="533401"/>
            <a:ext cx="9906000" cy="539619"/>
          </a:xfrm>
        </p:spPr>
        <p:txBody>
          <a:bodyPr>
            <a:normAutofit fontScale="90000"/>
          </a:bodyPr>
          <a:lstStyle/>
          <a:p>
            <a:r>
              <a:rPr lang="en-GB" dirty="0"/>
              <a:t>notes</a:t>
            </a:r>
          </a:p>
        </p:txBody>
      </p:sp>
      <p:sp>
        <p:nvSpPr>
          <p:cNvPr id="4" name="TextBox 3">
            <a:extLst>
              <a:ext uri="{FF2B5EF4-FFF2-40B4-BE49-F238E27FC236}">
                <a16:creationId xmlns:a16="http://schemas.microsoft.com/office/drawing/2014/main" id="{7C7C5538-361E-1BBB-8D9B-9B1395732157}"/>
              </a:ext>
            </a:extLst>
          </p:cNvPr>
          <p:cNvSpPr txBox="1"/>
          <p:nvPr/>
        </p:nvSpPr>
        <p:spPr>
          <a:xfrm>
            <a:off x="298580" y="1371600"/>
            <a:ext cx="11560628" cy="5109091"/>
          </a:xfrm>
          <a:prstGeom prst="rect">
            <a:avLst/>
          </a:prstGeom>
          <a:noFill/>
        </p:spPr>
        <p:txBody>
          <a:bodyPr wrap="square" rtlCol="0">
            <a:spAutoFit/>
          </a:bodyPr>
          <a:lstStyle/>
          <a:p>
            <a:r>
              <a:rPr lang="en-GB" sz="1400" dirty="0"/>
              <a:t>Slide 3-</a:t>
            </a:r>
          </a:p>
          <a:p>
            <a:pPr marL="285750" indent="-285750">
              <a:buFont typeface="Arial" panose="020B0604020202020204" pitchFamily="34" charset="0"/>
              <a:buChar char="•"/>
            </a:pPr>
            <a:r>
              <a:rPr lang="en-GB" sz="1400" dirty="0"/>
              <a:t>Increased brain activity in amygdala and insula</a:t>
            </a:r>
          </a:p>
          <a:p>
            <a:pPr marL="285750" indent="-285750">
              <a:buFont typeface="Arial" panose="020B0604020202020204" pitchFamily="34" charset="0"/>
              <a:buChar char="•"/>
            </a:pPr>
            <a:r>
              <a:rPr lang="en-GB" sz="1400" dirty="0"/>
              <a:t>Erath et al, peer acceptance</a:t>
            </a:r>
          </a:p>
          <a:p>
            <a:pPr marL="285750" indent="-285750">
              <a:buFont typeface="Arial" panose="020B0604020202020204" pitchFamily="34" charset="0"/>
              <a:buChar char="•"/>
            </a:pPr>
            <a:r>
              <a:rPr lang="en-GB" sz="1400" dirty="0"/>
              <a:t>Brook &amp; Schmidt, environmental factors</a:t>
            </a:r>
          </a:p>
          <a:p>
            <a:r>
              <a:rPr lang="en-GB" sz="1400" dirty="0"/>
              <a:t>Slide 4</a:t>
            </a:r>
          </a:p>
          <a:p>
            <a:pPr marL="285750" indent="-285750">
              <a:buFont typeface="Arial" panose="020B0604020202020204" pitchFamily="34" charset="0"/>
              <a:buChar char="•"/>
            </a:pPr>
            <a:r>
              <a:rPr lang="en-GB" sz="1400" dirty="0"/>
              <a:t>Imaging found amygdala, insular cortex, prefrontal cortes, </a:t>
            </a:r>
            <a:r>
              <a:rPr lang="en-GB" sz="1400" dirty="0" err="1"/>
              <a:t>stranuium</a:t>
            </a:r>
            <a:endParaRPr lang="en-GB" sz="1400" dirty="0"/>
          </a:p>
          <a:p>
            <a:pPr marL="285750" indent="-285750">
              <a:buFont typeface="Arial" panose="020B0604020202020204" pitchFamily="34" charset="0"/>
              <a:buChar char="•"/>
            </a:pPr>
            <a:r>
              <a:rPr lang="en-GB" sz="1400" dirty="0"/>
              <a:t>DSM, generalised, and ranges from performance fear, persistent and endurance</a:t>
            </a:r>
          </a:p>
          <a:p>
            <a:r>
              <a:rPr lang="en-GB" sz="1400" dirty="0"/>
              <a:t>Slide 5</a:t>
            </a:r>
          </a:p>
          <a:p>
            <a:pPr marL="285750" indent="-285750">
              <a:buFont typeface="Arial" panose="020B0604020202020204" pitchFamily="34" charset="0"/>
              <a:buChar char="•"/>
            </a:pPr>
            <a:r>
              <a:rPr lang="en-GB" sz="1400" dirty="0"/>
              <a:t>CBT – restructuring, relaxation, social skills</a:t>
            </a:r>
          </a:p>
          <a:p>
            <a:pPr marL="285750" indent="-285750">
              <a:buFont typeface="Arial" panose="020B0604020202020204" pitchFamily="34" charset="0"/>
              <a:buChar char="•"/>
            </a:pPr>
            <a:r>
              <a:rPr lang="en-GB" sz="1400" dirty="0" err="1"/>
              <a:t>Feske</a:t>
            </a:r>
            <a:r>
              <a:rPr lang="en-GB" sz="1400" dirty="0"/>
              <a:t> and </a:t>
            </a:r>
            <a:r>
              <a:rPr lang="en-GB" sz="1400" dirty="0" err="1"/>
              <a:t>chambless</a:t>
            </a:r>
            <a:r>
              <a:rPr lang="en-GB" sz="1400" dirty="0"/>
              <a:t> exposure meta-analysis</a:t>
            </a:r>
          </a:p>
          <a:p>
            <a:pPr marL="285750" indent="-285750">
              <a:buFont typeface="Arial" panose="020B0604020202020204" pitchFamily="34" charset="0"/>
              <a:buChar char="•"/>
            </a:pPr>
            <a:r>
              <a:rPr lang="en-GB" sz="1400" dirty="0"/>
              <a:t>Case study individual and group</a:t>
            </a:r>
          </a:p>
          <a:p>
            <a:r>
              <a:rPr lang="en-GB" sz="1400" dirty="0"/>
              <a:t>Slide 6</a:t>
            </a:r>
          </a:p>
          <a:p>
            <a:pPr marL="285750" indent="-285750">
              <a:buFont typeface="Arial" panose="020B0604020202020204" pitchFamily="34" charset="0"/>
              <a:buChar char="•"/>
            </a:pPr>
            <a:r>
              <a:rPr lang="en-GB" sz="1400" dirty="0"/>
              <a:t>Selective serotonin </a:t>
            </a:r>
            <a:r>
              <a:rPr lang="en-GB" sz="1400" dirty="0" err="1"/>
              <a:t>reptake</a:t>
            </a:r>
            <a:r>
              <a:rPr lang="en-GB" sz="1400" dirty="0"/>
              <a:t> </a:t>
            </a:r>
            <a:r>
              <a:rPr lang="en-GB" sz="1400" dirty="0" err="1"/>
              <a:t>inhibators</a:t>
            </a:r>
            <a:endParaRPr lang="en-GB" sz="1400" dirty="0"/>
          </a:p>
          <a:p>
            <a:pPr marL="285750" indent="-285750">
              <a:buFont typeface="Arial" panose="020B0604020202020204" pitchFamily="34" charset="0"/>
              <a:buChar char="•"/>
            </a:pPr>
            <a:r>
              <a:rPr lang="en-GB" sz="1400" dirty="0" err="1"/>
              <a:t>Serotoning</a:t>
            </a:r>
            <a:r>
              <a:rPr lang="en-GB" sz="1400" dirty="0"/>
              <a:t> and norepinephrine </a:t>
            </a:r>
            <a:r>
              <a:rPr lang="en-GB" sz="1400" dirty="0" err="1"/>
              <a:t>reptake</a:t>
            </a:r>
            <a:r>
              <a:rPr lang="en-GB" sz="1400" dirty="0"/>
              <a:t> inhibitors</a:t>
            </a:r>
          </a:p>
          <a:p>
            <a:r>
              <a:rPr lang="en-GB" sz="1400" dirty="0"/>
              <a:t>Slide 7</a:t>
            </a:r>
          </a:p>
          <a:p>
            <a:pPr marL="285750" indent="-285750">
              <a:buFont typeface="Arial" panose="020B0604020202020204" pitchFamily="34" charset="0"/>
              <a:buChar char="•"/>
            </a:pPr>
            <a:r>
              <a:rPr lang="en-GB" sz="1400" dirty="0" err="1"/>
              <a:t>Liewowitz</a:t>
            </a:r>
            <a:r>
              <a:rPr lang="en-GB" sz="1400" dirty="0"/>
              <a:t> scales LSAS LSAS-SR</a:t>
            </a:r>
          </a:p>
          <a:p>
            <a:pPr marL="285750" indent="-285750">
              <a:buFont typeface="Arial" panose="020B0604020202020204" pitchFamily="34" charset="0"/>
              <a:buChar char="•"/>
            </a:pPr>
            <a:r>
              <a:rPr lang="en-GB" sz="1400" dirty="0"/>
              <a:t>24 items, 13 performance, 11 social situations</a:t>
            </a:r>
          </a:p>
          <a:p>
            <a:pPr marL="285750" indent="-285750">
              <a:buFont typeface="Arial" panose="020B0604020202020204" pitchFamily="34" charset="0"/>
              <a:buChar char="•"/>
            </a:pPr>
            <a:r>
              <a:rPr lang="en-GB" sz="1400" dirty="0" err="1"/>
              <a:t>Krobak</a:t>
            </a:r>
            <a:r>
              <a:rPr lang="en-GB" sz="1400" dirty="0"/>
              <a:t> et al., agreed by </a:t>
            </a:r>
            <a:r>
              <a:rPr lang="en-GB" sz="1400" dirty="0" err="1"/>
              <a:t>Frosco</a:t>
            </a:r>
            <a:r>
              <a:rPr lang="en-GB" sz="1400" dirty="0"/>
              <a:t> et al.,</a:t>
            </a:r>
          </a:p>
          <a:p>
            <a:r>
              <a:rPr lang="en-GB" sz="1400" dirty="0"/>
              <a:t>Slide 9</a:t>
            </a:r>
          </a:p>
          <a:p>
            <a:pPr marL="171450" indent="-171450">
              <a:buFont typeface="Arial" panose="020B0604020202020204" pitchFamily="34" charset="0"/>
              <a:buChar char="•"/>
            </a:pPr>
            <a:r>
              <a:rPr lang="en-GB" sz="1400" dirty="0"/>
              <a:t>BPS</a:t>
            </a:r>
          </a:p>
          <a:p>
            <a:r>
              <a:rPr lang="en-GB" sz="1400" dirty="0"/>
              <a:t>Slide 10</a:t>
            </a:r>
          </a:p>
          <a:p>
            <a:pPr marL="171450" indent="-171450">
              <a:buFont typeface="Arial" panose="020B0604020202020204" pitchFamily="34" charset="0"/>
              <a:buChar char="•"/>
            </a:pPr>
            <a:r>
              <a:rPr lang="en-GB" sz="1400" dirty="0"/>
              <a:t>Goldin et al., LSAS-SR post CBT </a:t>
            </a:r>
            <a:r>
              <a:rPr lang="en-GB" sz="1400" dirty="0" err="1"/>
              <a:t>eith</a:t>
            </a:r>
            <a:r>
              <a:rPr lang="en-GB" sz="1400" dirty="0"/>
              <a:t> results pre CBT</a:t>
            </a:r>
          </a:p>
          <a:p>
            <a:endParaRPr lang="en-GB" dirty="0"/>
          </a:p>
        </p:txBody>
      </p:sp>
    </p:spTree>
    <p:extLst>
      <p:ext uri="{BB962C8B-B14F-4D97-AF65-F5344CB8AC3E}">
        <p14:creationId xmlns:p14="http://schemas.microsoft.com/office/powerpoint/2010/main" val="2575950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1775E6C-9FE7-4AE4-ABE7-2568D95DE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F1D8699-067D-4768-9F87-3E302B379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355255-B68D-047F-D96E-3518FDED7E42}"/>
              </a:ext>
            </a:extLst>
          </p:cNvPr>
          <p:cNvSpPr>
            <a:spLocks noGrp="1"/>
          </p:cNvSpPr>
          <p:nvPr>
            <p:ph type="title"/>
          </p:nvPr>
        </p:nvSpPr>
        <p:spPr>
          <a:xfrm>
            <a:off x="1129552" y="584791"/>
            <a:ext cx="9932896" cy="1148665"/>
          </a:xfrm>
        </p:spPr>
        <p:txBody>
          <a:bodyPr>
            <a:normAutofit/>
          </a:bodyPr>
          <a:lstStyle/>
          <a:p>
            <a:r>
              <a:rPr lang="en-GB" dirty="0"/>
              <a:t>References </a:t>
            </a:r>
          </a:p>
        </p:txBody>
      </p:sp>
      <p:cxnSp>
        <p:nvCxnSpPr>
          <p:cNvPr id="12" name="Straight Connector 11">
            <a:extLst>
              <a:ext uri="{FF2B5EF4-FFF2-40B4-BE49-F238E27FC236}">
                <a16:creationId xmlns:a16="http://schemas.microsoft.com/office/drawing/2014/main" id="{E8A66062-E0FE-4EE7-9840-EC05B87ACF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A364443-B44B-44C9-B8C4-AED23CB621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49745"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3B4C179-2540-4304-9C9C-2AAAA53EFD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313983"/>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950BAB-F521-4A52-A263-D105789771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85530"/>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3087726-EFA7-48B6-8527-80902BB558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14436"/>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E972B62-9819-493C-A305-2C04A2D432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0"/>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64F8E3C2-8465-E20A-1DC1-A2F25E469C60}"/>
              </a:ext>
            </a:extLst>
          </p:cNvPr>
          <p:cNvSpPr txBox="1"/>
          <p:nvPr/>
        </p:nvSpPr>
        <p:spPr>
          <a:xfrm>
            <a:off x="0" y="2023336"/>
            <a:ext cx="12192000" cy="4920771"/>
          </a:xfrm>
          <a:prstGeom prst="rect">
            <a:avLst/>
          </a:prstGeom>
          <a:noFill/>
        </p:spPr>
        <p:txBody>
          <a:bodyPr wrap="square" rtlCol="0">
            <a:spAutoFit/>
          </a:bodyPr>
          <a:lstStyle/>
          <a:p>
            <a:pPr algn="just">
              <a:lnSpc>
                <a:spcPct val="150000"/>
              </a:lnSpc>
              <a:spcAft>
                <a:spcPts val="800"/>
              </a:spcAft>
            </a:pP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American Psychiatric Association, D. S., &amp; American Psychiatric Association. (2013). </a:t>
            </a:r>
            <a:r>
              <a:rPr lang="en-GB" sz="800" i="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Diagnostic and statistical manual of mental disorders: DSM-5</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(Vol. 5). Washington, DC: American psychiatric association.</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200000"/>
              </a:lnSpc>
              <a:spcAft>
                <a:spcPts val="800"/>
              </a:spcAft>
            </a:pP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Baker, H., N., Kim, H.-J., &amp; Hofmann, S. G. (2002). The Liebowitz social anxiety scale as a self-report instrument: a preliminary psychometric analysis.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Behaviour Research and Therapy</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40</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(6), 701–715. </a:t>
            </a:r>
            <a:r>
              <a:rPr lang="en-GB" sz="800" u="sng"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2"/>
              </a:rPr>
              <a:t>https://doi.org/10.1016/S0005-7967(01)00060-2</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200000"/>
              </a:lnSpc>
              <a:spcAft>
                <a:spcPts val="800"/>
              </a:spcAft>
            </a:pP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Brook, &amp; Schmidt, L. A. (2008). Social anxiety disorder: a review of environmental risk factors.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Neuropsychiatric Disease and Treatment</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4</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(1), 123–143. </a:t>
            </a:r>
            <a:r>
              <a:rPr lang="en-GB" sz="800" u="sng"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3"/>
              </a:rPr>
              <a:t>https://doi.org/10.2147/NDT.S1799</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200000"/>
              </a:lnSpc>
              <a:spcAft>
                <a:spcPts val="800"/>
              </a:spcAft>
            </a:pP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Erath, Flanagan, K. S., &amp; Bierman, K. L. (2007). Social Anxiety and Peer Relations in Early Adolescence: </a:t>
            </a: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Behavioral</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and Cognitive Factors.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Journal of Abnormal Child Psychology</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35</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(3), 405–416. </a:t>
            </a:r>
            <a:r>
              <a:rPr lang="en-GB" sz="800" u="sng"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4"/>
              </a:rPr>
              <a:t>https://doi.org/10.1007/s10802-007-9099-2</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200000"/>
              </a:lnSpc>
              <a:spcAft>
                <a:spcPts val="800"/>
              </a:spcAft>
            </a:pP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Feske</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&amp; Chambless, D. L. (1995). Cognitive </a:t>
            </a: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behavioral</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versus exposure only treatment for social phobia: A meta-analysis. </a:t>
            </a:r>
            <a:r>
              <a:rPr lang="en-GB" sz="800" i="1"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 Therapy</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26</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(4), 695–720. </a:t>
            </a:r>
            <a:r>
              <a:rPr lang="en-GB" sz="800" u="sng"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5"/>
              </a:rPr>
              <a:t>https://doi.org/10.1016/S0005-7894(05)80040-1</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200000"/>
              </a:lnSpc>
              <a:spcAft>
                <a:spcPts val="800"/>
              </a:spcAft>
            </a:pP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Fresco, M. E., HEIMBERG, R. G., LIEBOWITZ, M. R., HAMI, S., STEIN, M. B., &amp; GOETZ, D. (2001). The Liebowitz Social Anxiety Scale: a comparison of the psychometric properties of self-report and clinician-administered formats.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Psychological Medicine</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31</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(6), 1025–1035. https://doi.org/10.1017/S0033291701004056</a:t>
            </a:r>
          </a:p>
          <a:p>
            <a:pPr indent="-457200">
              <a:lnSpc>
                <a:spcPct val="200000"/>
              </a:lnSpc>
              <a:spcAft>
                <a:spcPts val="800"/>
              </a:spcAft>
            </a:pP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Goldin, L, I., Ziv, M., </a:t>
            </a: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Jazaieri</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H., Heimberg, R. G., &amp; Gross, J. J. (2014). Trajectories of change in emotion regulation and social anxiety during cognitive-</a:t>
            </a: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behavioral</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therapy for social anxiety disorder.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Behaviour Research and Therapy</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56</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7–15. </a:t>
            </a:r>
            <a:r>
              <a:rPr lang="en-GB" sz="800" u="sng"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6"/>
              </a:rPr>
              <a:t>https://doi.org/10.1016/j.brat.2014.02.005</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200000"/>
              </a:lnSpc>
              <a:spcAft>
                <a:spcPts val="800"/>
              </a:spcAft>
            </a:pP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Guo, R. (2021). Exposure therapy for phobia treatment. </a:t>
            </a:r>
            <a:r>
              <a:rPr lang="en-GB" sz="800" i="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Advances in </a:t>
            </a:r>
            <a:r>
              <a:rPr lang="en-GB" sz="800" i="1"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econotics</a:t>
            </a:r>
            <a:r>
              <a:rPr lang="en-GB" sz="800" i="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business and management research, 203</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 1563-1566. DOI:</a:t>
            </a:r>
            <a:r>
              <a:rPr lang="en-GB" sz="800" u="sng"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7"/>
              </a:rPr>
              <a:t>10.2991/assehr.k.211209.253</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200000"/>
              </a:lnSpc>
              <a:spcAft>
                <a:spcPts val="800"/>
              </a:spcAft>
            </a:pP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Healy. (2001). Have drug companies hyped social anxiety disorder to increase sales. Yes: marketing hinders discovery of long-term solutions.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The Western Journal of Medicine</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175</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(6), 364–. </a:t>
            </a:r>
            <a:r>
              <a:rPr lang="en-GB" sz="800" u="sng"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8"/>
              </a:rPr>
              <a:t>https://doi.org/10.1136/ewjm.175.6.364</a:t>
            </a:r>
            <a:endParaRPr lang="en-GB" sz="800" u="sng"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200000"/>
              </a:lnSpc>
              <a:spcAft>
                <a:spcPts val="800"/>
              </a:spcAft>
            </a:pP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Heimberg. (2002). Cognitive-</a:t>
            </a: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behavioral</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therapy for social anxiety disorder: current status and future directions.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Biological Psychiatry (1969)</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51</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(1), 101–108. </a:t>
            </a:r>
            <a:r>
              <a:rPr lang="en-GB" sz="800" u="sng"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9"/>
              </a:rPr>
              <a:t>https://doi.org/10.1016/S0006-3223(01)01183-0</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200000"/>
              </a:lnSpc>
              <a:spcAft>
                <a:spcPts val="800"/>
              </a:spcAft>
            </a:pPr>
            <a:r>
              <a:rPr lang="en-GB" sz="800" kern="100" dirty="0" err="1">
                <a:effectLst/>
                <a:latin typeface="Arial" panose="020B0604020202020204" pitchFamily="34" charset="0"/>
                <a:ea typeface="Calibri" panose="020F0502020204030204" pitchFamily="34" charset="0"/>
                <a:cs typeface="Times New Roman" panose="02020603050405020304" pitchFamily="18" charset="0"/>
              </a:rPr>
              <a:t>Hembree</a:t>
            </a:r>
            <a:r>
              <a:rPr lang="en-GB" sz="800" kern="100" dirty="0">
                <a:effectLst/>
                <a:latin typeface="Arial" panose="020B0604020202020204" pitchFamily="34" charset="0"/>
                <a:ea typeface="Calibri" panose="020F0502020204030204" pitchFamily="34" charset="0"/>
                <a:cs typeface="Times New Roman" panose="02020603050405020304" pitchFamily="18" charset="0"/>
              </a:rPr>
              <a:t>, E. A., &amp; Cahill, S. P. (2007). Obstacles to successful implementation of exposure therapy. </a:t>
            </a:r>
            <a:r>
              <a:rPr lang="en-GB" sz="800" i="1" kern="100" dirty="0">
                <a:effectLst/>
                <a:latin typeface="Arial" panose="020B0604020202020204" pitchFamily="34" charset="0"/>
                <a:ea typeface="Calibri" panose="020F0502020204030204" pitchFamily="34" charset="0"/>
                <a:cs typeface="Times New Roman" panose="02020603050405020304" pitchFamily="18" charset="0"/>
              </a:rPr>
              <a:t>Handbook of Exposure Therapies</a:t>
            </a:r>
            <a:r>
              <a:rPr lang="en-GB" sz="800" kern="100" dirty="0">
                <a:effectLst/>
                <a:latin typeface="Arial" panose="020B0604020202020204" pitchFamily="34" charset="0"/>
                <a:ea typeface="Calibri" panose="020F0502020204030204" pitchFamily="34" charset="0"/>
                <a:cs typeface="Times New Roman" panose="02020603050405020304" pitchFamily="18" charset="0"/>
              </a:rPr>
              <a:t>, 389–408. https://doi.org/10.1016/b978-012587421-2/50018-1 </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200000"/>
              </a:lnSpc>
              <a:spcAft>
                <a:spcPts val="800"/>
              </a:spcAft>
            </a:pP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Hunger, S. (2018).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Cognitive </a:t>
            </a:r>
            <a:r>
              <a:rPr lang="en-GB" sz="800" i="1" kern="100" dirty="0" err="1">
                <a:effectLst/>
                <a:latin typeface="Calibri" panose="020F0502020204030204" pitchFamily="34" charset="0"/>
                <a:ea typeface="Calibri" panose="020F0502020204030204" pitchFamily="34" charset="0"/>
                <a:cs typeface="Times New Roman" panose="02020603050405020304" pitchFamily="18" charset="0"/>
              </a:rPr>
              <a:t>Behavioral</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 Therapy For Social Anxiety Disorder : intrapersonal and interpersonal Aspects and Clinical Application</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kern="100" dirty="0" err="1">
                <a:effectLst/>
                <a:latin typeface="Calibri" panose="020F0502020204030204" pitchFamily="34" charset="0"/>
                <a:ea typeface="Calibri" panose="020F0502020204030204" pitchFamily="34" charset="0"/>
                <a:cs typeface="Times New Roman" panose="02020603050405020304" pitchFamily="18" charset="0"/>
              </a:rPr>
              <a:t>IntechOpen</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u="sng"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10"/>
              </a:rPr>
              <a:t>https://doi.org/10.5772/intechopen.74302</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200000"/>
              </a:lnSpc>
              <a:spcAft>
                <a:spcPts val="800"/>
              </a:spcAft>
            </a:pP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66983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1775E6C-9FE7-4AE4-ABE7-2568D95DE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F1D8699-067D-4768-9F87-3E302B379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355255-B68D-047F-D96E-3518FDED7E42}"/>
              </a:ext>
            </a:extLst>
          </p:cNvPr>
          <p:cNvSpPr>
            <a:spLocks noGrp="1"/>
          </p:cNvSpPr>
          <p:nvPr>
            <p:ph type="title"/>
          </p:nvPr>
        </p:nvSpPr>
        <p:spPr>
          <a:xfrm>
            <a:off x="1129552" y="584791"/>
            <a:ext cx="9932896" cy="1148665"/>
          </a:xfrm>
        </p:spPr>
        <p:txBody>
          <a:bodyPr>
            <a:normAutofit/>
          </a:bodyPr>
          <a:lstStyle/>
          <a:p>
            <a:r>
              <a:rPr lang="en-GB" dirty="0"/>
              <a:t>References </a:t>
            </a:r>
          </a:p>
        </p:txBody>
      </p:sp>
      <p:cxnSp>
        <p:nvCxnSpPr>
          <p:cNvPr id="12" name="Straight Connector 11">
            <a:extLst>
              <a:ext uri="{FF2B5EF4-FFF2-40B4-BE49-F238E27FC236}">
                <a16:creationId xmlns:a16="http://schemas.microsoft.com/office/drawing/2014/main" id="{E8A66062-E0FE-4EE7-9840-EC05B87ACF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A364443-B44B-44C9-B8C4-AED23CB621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49745"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3B4C179-2540-4304-9C9C-2AAAA53EFD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313983"/>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950BAB-F521-4A52-A263-D105789771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85530"/>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3087726-EFA7-48B6-8527-80902BB558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14436"/>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E972B62-9819-493C-A305-2C04A2D432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0"/>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64F8E3C2-8465-E20A-1DC1-A2F25E469C60}"/>
              </a:ext>
            </a:extLst>
          </p:cNvPr>
          <p:cNvSpPr txBox="1"/>
          <p:nvPr/>
        </p:nvSpPr>
        <p:spPr>
          <a:xfrm>
            <a:off x="0" y="2023336"/>
            <a:ext cx="12192000" cy="5166992"/>
          </a:xfrm>
          <a:prstGeom prst="rect">
            <a:avLst/>
          </a:prstGeom>
          <a:noFill/>
        </p:spPr>
        <p:txBody>
          <a:bodyPr wrap="square" rtlCol="0">
            <a:spAutoFit/>
          </a:bodyPr>
          <a:lstStyle/>
          <a:p>
            <a:pPr indent="-457200">
              <a:lnSpc>
                <a:spcPct val="150000"/>
              </a:lnSpc>
              <a:spcAft>
                <a:spcPts val="800"/>
              </a:spcAft>
            </a:pP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Hunger, S. (2018).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Cognitive </a:t>
            </a:r>
            <a:r>
              <a:rPr lang="en-GB" sz="800" i="1" kern="100" dirty="0" err="1">
                <a:effectLst/>
                <a:latin typeface="Calibri" panose="020F0502020204030204" pitchFamily="34" charset="0"/>
                <a:ea typeface="Calibri" panose="020F0502020204030204" pitchFamily="34" charset="0"/>
                <a:cs typeface="Times New Roman" panose="02020603050405020304" pitchFamily="18" charset="0"/>
              </a:rPr>
              <a:t>Behavioral</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 Therapy For Social Anxiety Disorder : intrapersonal and interpersonal Aspects and Clinical Application</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kern="100" dirty="0" err="1">
                <a:effectLst/>
                <a:latin typeface="Calibri" panose="020F0502020204030204" pitchFamily="34" charset="0"/>
                <a:ea typeface="Calibri" panose="020F0502020204030204" pitchFamily="34" charset="0"/>
                <a:cs typeface="Times New Roman" panose="02020603050405020304" pitchFamily="18" charset="0"/>
              </a:rPr>
              <a:t>IntechOpen</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u="sng"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2"/>
              </a:rPr>
              <a:t>https://doi.org/10.5772/intechopen.74302</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Klumpp</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Roberts, J., Kennedy, A. E., Shankman, S. A., </a:t>
            </a: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Langenecker</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A., Gross, J. J., &amp; Phan, K. L. (2017). Emotion regulation related neural predictors of cognitive </a:t>
            </a: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behavioral</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therapy response in social anxiety disorder.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Progress in Neuro-Psychopharmacology &amp; </a:t>
            </a:r>
            <a:r>
              <a:rPr lang="en-GB" sz="800" i="1" kern="100" dirty="0" err="1">
                <a:effectLst/>
                <a:latin typeface="Calibri" panose="020F0502020204030204" pitchFamily="34" charset="0"/>
                <a:ea typeface="Calibri" panose="020F0502020204030204" pitchFamily="34" charset="0"/>
                <a:cs typeface="Times New Roman" panose="02020603050405020304" pitchFamily="18" charset="0"/>
              </a:rPr>
              <a:t>Biologial</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 Psychiatry</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75</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106–112. </a:t>
            </a:r>
            <a:r>
              <a:rPr lang="en-GB" sz="800" u="sng"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3"/>
              </a:rPr>
              <a:t>https://doi.org/10.1016/j.pnpbp.2017.01.010</a:t>
            </a:r>
            <a:endParaRPr lang="en-GB" sz="800" u="sng" kern="100" dirty="0">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Kobak, </a:t>
            </a: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Schaettle</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C., </a:t>
            </a: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Greist</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J. H., Jefferson, J. W., </a:t>
            </a: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Katzelnick</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 J., &amp; </a:t>
            </a: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Dottl</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L. (1998). Computer-administered rating scales for social anxiety in a clinical drug trial.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Depression and Anxiety</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7</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(3), 97–104. </a:t>
            </a:r>
            <a:r>
              <a:rPr lang="en-GB" sz="800" u="sng"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4"/>
              </a:rPr>
              <a:t>https://doi.org/10.1002/(SICI)1520-6394(1998)7:3&lt;97::AID-DA1&gt;3.0.CO;2-2</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Liebowitz. (1987). Delineating social phobia.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British Journal of Psychiatry</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150</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(5), 718–719. </a:t>
            </a:r>
            <a:r>
              <a:rPr lang="en-GB" sz="800" u="sng"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5"/>
              </a:rPr>
              <a:t>https://doi.org/10.1192/bjp.150.5.718b</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800" dirty="0">
                <a:effectLst/>
                <a:latin typeface="Arial" panose="020B0604020202020204" pitchFamily="34" charset="0"/>
                <a:ea typeface="Times New Roman" panose="02020603050405020304" pitchFamily="18" charset="0"/>
              </a:rPr>
              <a:t>Liebowitz, M.R. (1987) ‘Social Phobia’, </a:t>
            </a:r>
            <a:r>
              <a:rPr lang="en-GB" sz="800" i="1" dirty="0">
                <a:effectLst/>
                <a:latin typeface="Arial" panose="020B0604020202020204" pitchFamily="34" charset="0"/>
                <a:ea typeface="Times New Roman" panose="02020603050405020304" pitchFamily="18" charset="0"/>
              </a:rPr>
              <a:t>Anxiety</a:t>
            </a:r>
            <a:r>
              <a:rPr lang="en-GB" sz="800" dirty="0">
                <a:effectLst/>
                <a:latin typeface="Arial" panose="020B0604020202020204" pitchFamily="34" charset="0"/>
                <a:ea typeface="Times New Roman" panose="02020603050405020304" pitchFamily="18" charset="0"/>
              </a:rPr>
              <a:t>, pp. 141–173. doi:10.1159/000414022. </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Marazziti</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Abelli</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Baroni, S., </a:t>
            </a: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Carpita</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B., </a:t>
            </a: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Ramacciotti</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C. E., &amp; </a:t>
            </a: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Dell’Osso</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L. (2015). Neurobiological correlates of social anxiety disorder: an update.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CNS Spectrums</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20</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(2), 100–111. </a:t>
            </a:r>
            <a:r>
              <a:rPr lang="en-GB" sz="800" u="sng"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6"/>
              </a:rPr>
              <a:t>https://doi.org/10.1017/S109285291400008X</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GB" sz="800" kern="100" dirty="0">
                <a:effectLst/>
                <a:latin typeface="Arial" panose="020B0604020202020204" pitchFamily="34" charset="0"/>
                <a:ea typeface="Calibri" panose="020F0502020204030204" pitchFamily="34" charset="0"/>
                <a:cs typeface="Times New Roman" panose="02020603050405020304" pitchFamily="18" charset="0"/>
              </a:rPr>
              <a:t>Mathew, S. J., </a:t>
            </a:r>
            <a:r>
              <a:rPr lang="en-GB" sz="800" kern="100" dirty="0" err="1">
                <a:effectLst/>
                <a:latin typeface="Arial" panose="020B0604020202020204" pitchFamily="34" charset="0"/>
                <a:ea typeface="Calibri" panose="020F0502020204030204" pitchFamily="34" charset="0"/>
                <a:cs typeface="Times New Roman" panose="02020603050405020304" pitchFamily="18" charset="0"/>
              </a:rPr>
              <a:t>Coplan</a:t>
            </a:r>
            <a:r>
              <a:rPr lang="en-GB" sz="800" kern="100" dirty="0">
                <a:effectLst/>
                <a:latin typeface="Arial" panose="020B0604020202020204" pitchFamily="34" charset="0"/>
                <a:ea typeface="Calibri" panose="020F0502020204030204" pitchFamily="34" charset="0"/>
                <a:cs typeface="Times New Roman" panose="02020603050405020304" pitchFamily="18" charset="0"/>
              </a:rPr>
              <a:t>, J. D., &amp; Gorman, J. M. (2001). Neurobiological mechanisms of social anxiety disorder. </a:t>
            </a:r>
            <a:r>
              <a:rPr lang="en-GB" sz="800" i="1" kern="100" dirty="0">
                <a:effectLst/>
                <a:latin typeface="Arial" panose="020B0604020202020204" pitchFamily="34" charset="0"/>
                <a:ea typeface="Calibri" panose="020F0502020204030204" pitchFamily="34" charset="0"/>
                <a:cs typeface="Times New Roman" panose="02020603050405020304" pitchFamily="18" charset="0"/>
              </a:rPr>
              <a:t>American Journal of Psychiatry</a:t>
            </a:r>
            <a:r>
              <a:rPr lang="en-GB" sz="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800" i="1" kern="100" dirty="0">
                <a:effectLst/>
                <a:latin typeface="Arial" panose="020B0604020202020204" pitchFamily="34" charset="0"/>
                <a:ea typeface="Calibri" panose="020F0502020204030204" pitchFamily="34" charset="0"/>
                <a:cs typeface="Times New Roman" panose="02020603050405020304" pitchFamily="18" charset="0"/>
              </a:rPr>
              <a:t>158</a:t>
            </a:r>
            <a:r>
              <a:rPr lang="en-GB" sz="800" kern="100" dirty="0">
                <a:effectLst/>
                <a:latin typeface="Arial" panose="020B0604020202020204" pitchFamily="34" charset="0"/>
                <a:ea typeface="Calibri" panose="020F0502020204030204" pitchFamily="34" charset="0"/>
                <a:cs typeface="Times New Roman" panose="02020603050405020304" pitchFamily="18" charset="0"/>
              </a:rPr>
              <a:t>(10), 1558–1567. https://doi.org/10.1176/appi.ajp.158.10.1558 </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GB" sz="800" kern="100" dirty="0" err="1">
                <a:effectLst/>
                <a:latin typeface="Arial" panose="020B0604020202020204" pitchFamily="34" charset="0"/>
                <a:ea typeface="Calibri" panose="020F0502020204030204" pitchFamily="34" charset="0"/>
                <a:cs typeface="Times New Roman" panose="02020603050405020304" pitchFamily="18" charset="0"/>
              </a:rPr>
              <a:t>Muzina</a:t>
            </a:r>
            <a:r>
              <a:rPr lang="en-GB" sz="800" kern="100" dirty="0">
                <a:effectLst/>
                <a:latin typeface="Arial" panose="020B0604020202020204" pitchFamily="34" charset="0"/>
                <a:ea typeface="Calibri" panose="020F0502020204030204" pitchFamily="34" charset="0"/>
                <a:cs typeface="Times New Roman" panose="02020603050405020304" pitchFamily="18" charset="0"/>
              </a:rPr>
              <a:t>, D. J., &amp; El-Sayegh, S. (2001). Recognizing and treating social anxiety disorder. </a:t>
            </a:r>
            <a:r>
              <a:rPr lang="en-GB" sz="800" i="1" kern="100" dirty="0">
                <a:effectLst/>
                <a:latin typeface="Arial" panose="020B0604020202020204" pitchFamily="34" charset="0"/>
                <a:ea typeface="Calibri" panose="020F0502020204030204" pitchFamily="34" charset="0"/>
                <a:cs typeface="Times New Roman" panose="02020603050405020304" pitchFamily="18" charset="0"/>
              </a:rPr>
              <a:t>Cleveland Clinic Journal of Medicine</a:t>
            </a:r>
            <a:r>
              <a:rPr lang="en-GB" sz="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800" i="1" kern="100" dirty="0">
                <a:effectLst/>
                <a:latin typeface="Arial" panose="020B0604020202020204" pitchFamily="34" charset="0"/>
                <a:ea typeface="Calibri" panose="020F0502020204030204" pitchFamily="34" charset="0"/>
                <a:cs typeface="Times New Roman" panose="02020603050405020304" pitchFamily="18" charset="0"/>
              </a:rPr>
              <a:t>68</a:t>
            </a:r>
            <a:r>
              <a:rPr lang="en-GB" sz="800" kern="100" dirty="0">
                <a:effectLst/>
                <a:latin typeface="Arial" panose="020B0604020202020204" pitchFamily="34" charset="0"/>
                <a:ea typeface="Calibri" panose="020F0502020204030204" pitchFamily="34" charset="0"/>
                <a:cs typeface="Times New Roman" panose="02020603050405020304" pitchFamily="18" charset="0"/>
              </a:rPr>
              <a:t>(7), 649–657. https://doi.org/10.3949/ccjm.68.7.649 </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GB" sz="800" kern="100" dirty="0">
                <a:effectLst/>
                <a:latin typeface="Arial" panose="020B0604020202020204" pitchFamily="34" charset="0"/>
                <a:ea typeface="Calibri" panose="020F0502020204030204" pitchFamily="34" charset="0"/>
                <a:cs typeface="Times New Roman" panose="02020603050405020304" pitchFamily="18" charset="0"/>
              </a:rPr>
              <a:t>National Heath Service. (2020). </a:t>
            </a:r>
            <a:r>
              <a:rPr lang="en-GB" sz="800" i="1" kern="100" dirty="0">
                <a:effectLst/>
                <a:latin typeface="Arial" panose="020B0604020202020204" pitchFamily="34" charset="0"/>
                <a:ea typeface="Calibri" panose="020F0502020204030204" pitchFamily="34" charset="0"/>
                <a:cs typeface="Times New Roman" panose="02020603050405020304" pitchFamily="18" charset="0"/>
              </a:rPr>
              <a:t>Social Anxiety. </a:t>
            </a:r>
            <a:r>
              <a:rPr lang="en-GB" sz="800" i="1"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https://web.ntw.nhs.uk/selfhelp/leaflets/Social%20Anxiety.pdf</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GB" sz="800" kern="100" dirty="0">
                <a:effectLst/>
                <a:latin typeface="Arial" panose="020B0604020202020204" pitchFamily="34" charset="0"/>
                <a:ea typeface="Calibri" panose="020F0502020204030204" pitchFamily="34" charset="0"/>
                <a:cs typeface="Times New Roman" panose="02020603050405020304" pitchFamily="18" charset="0"/>
              </a:rPr>
              <a:t>Oates, J., Carpenter, D., Fisher, M., Goodson, S., Hannah, B., Kwiatkowski, R., </a:t>
            </a:r>
            <a:r>
              <a:rPr lang="en-GB" sz="800" kern="100" dirty="0" err="1">
                <a:effectLst/>
                <a:latin typeface="Arial" panose="020B0604020202020204" pitchFamily="34" charset="0"/>
                <a:ea typeface="Calibri" panose="020F0502020204030204" pitchFamily="34" charset="0"/>
                <a:cs typeface="Times New Roman" panose="02020603050405020304" pitchFamily="18" charset="0"/>
              </a:rPr>
              <a:t>Prutton</a:t>
            </a:r>
            <a:r>
              <a:rPr lang="en-GB" sz="800" kern="100" dirty="0">
                <a:effectLst/>
                <a:latin typeface="Arial" panose="020B0604020202020204" pitchFamily="34" charset="0"/>
                <a:ea typeface="Calibri" panose="020F0502020204030204" pitchFamily="34" charset="0"/>
                <a:cs typeface="Times New Roman" panose="02020603050405020304" pitchFamily="18" charset="0"/>
              </a:rPr>
              <a:t>, K., Reeves, D., &amp; Wainwright, T. (2021). BPS Code of Human Research Ethics. https://doi.org/10.53841/bpsrep.2021.inf180 </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Otte</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C. (2011). Cognitive </a:t>
            </a: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behavioral</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therapy in anxiety disorders: current state of the evidence.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Dialogues in Clinical Neuroscience</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13</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(4), 413–421. https://doi.org/10.31887 </a:t>
            </a:r>
          </a:p>
          <a:p>
            <a:pPr indent="-457200">
              <a:lnSpc>
                <a:spcPct val="150000"/>
              </a:lnSpc>
              <a:spcAft>
                <a:spcPts val="800"/>
              </a:spcAft>
            </a:pP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Rodebaugh</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Holaway</a:t>
            </a: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 M., &amp; Heimberg, R. G. (2004). The treatment of social anxiety disorder.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Clinical Psychology Review</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24</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(7), 883–908. </a:t>
            </a:r>
            <a:r>
              <a:rPr lang="en-GB" sz="800" u="sng"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8"/>
              </a:rPr>
              <a:t>https://doi.org/10.1016/j.cpr.2004.07.007</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GB" sz="800" kern="100" dirty="0" err="1">
                <a:effectLst/>
                <a:latin typeface="Arial" panose="020B0604020202020204" pitchFamily="34" charset="0"/>
                <a:ea typeface="Calibri" panose="020F0502020204030204" pitchFamily="34" charset="0"/>
                <a:cs typeface="Times New Roman" panose="02020603050405020304" pitchFamily="18" charset="0"/>
              </a:rPr>
              <a:t>Schneier</a:t>
            </a:r>
            <a:r>
              <a:rPr lang="en-GB" sz="800" kern="100" dirty="0">
                <a:effectLst/>
                <a:latin typeface="Arial" panose="020B0604020202020204" pitchFamily="34" charset="0"/>
                <a:ea typeface="Calibri" panose="020F0502020204030204" pitchFamily="34" charset="0"/>
                <a:cs typeface="Times New Roman" panose="02020603050405020304" pitchFamily="18" charset="0"/>
              </a:rPr>
              <a:t>, F., &amp; Goldmark, J. (2015). Social anxiety disorder. </a:t>
            </a:r>
            <a:r>
              <a:rPr lang="en-GB" sz="800" i="1" kern="100" dirty="0">
                <a:effectLst/>
                <a:latin typeface="Arial" panose="020B0604020202020204" pitchFamily="34" charset="0"/>
                <a:ea typeface="Calibri" panose="020F0502020204030204" pitchFamily="34" charset="0"/>
                <a:cs typeface="Times New Roman" panose="02020603050405020304" pitchFamily="18" charset="0"/>
              </a:rPr>
              <a:t>Anxiety Disorders and Gender</a:t>
            </a:r>
            <a:r>
              <a:rPr lang="en-GB" sz="800" kern="100" dirty="0">
                <a:effectLst/>
                <a:latin typeface="Arial" panose="020B0604020202020204" pitchFamily="34" charset="0"/>
                <a:ea typeface="Calibri" panose="020F0502020204030204" pitchFamily="34" charset="0"/>
                <a:cs typeface="Times New Roman" panose="02020603050405020304" pitchFamily="18" charset="0"/>
              </a:rPr>
              <a:t>, 49–67. </a:t>
            </a:r>
            <a:r>
              <a:rPr lang="en-GB" sz="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https://doi.org/10.1007/978-3-319-13060-6_3</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GB" sz="800" i="1" kern="100" dirty="0">
                <a:effectLst/>
                <a:latin typeface="Arial" panose="020B0604020202020204" pitchFamily="34" charset="0"/>
                <a:ea typeface="Calibri" panose="020F0502020204030204" pitchFamily="34" charset="0"/>
                <a:cs typeface="Times New Roman" panose="02020603050405020304" pitchFamily="18" charset="0"/>
              </a:rPr>
              <a:t>Social anxiety disorder: Recognition, assessment and treatment</a:t>
            </a:r>
            <a:r>
              <a:rPr lang="en-GB" sz="800" kern="100" dirty="0">
                <a:effectLst/>
                <a:latin typeface="Arial" panose="020B0604020202020204" pitchFamily="34" charset="0"/>
                <a:ea typeface="Calibri" panose="020F0502020204030204" pitchFamily="34" charset="0"/>
                <a:cs typeface="Times New Roman" panose="02020603050405020304" pitchFamily="18" charset="0"/>
              </a:rPr>
              <a:t>. (2023). National </a:t>
            </a:r>
            <a:r>
              <a:rPr lang="en-GB" sz="800" kern="100" dirty="0" err="1">
                <a:effectLst/>
                <a:latin typeface="Arial" panose="020B0604020202020204" pitchFamily="34" charset="0"/>
                <a:ea typeface="Calibri" panose="020F0502020204030204" pitchFamily="34" charset="0"/>
                <a:cs typeface="Times New Roman" panose="02020603050405020304" pitchFamily="18" charset="0"/>
              </a:rPr>
              <a:t>Center</a:t>
            </a:r>
            <a:r>
              <a:rPr lang="en-GB" sz="800" kern="100" dirty="0">
                <a:effectLst/>
                <a:latin typeface="Arial" panose="020B0604020202020204" pitchFamily="34" charset="0"/>
                <a:ea typeface="Calibri" panose="020F0502020204030204" pitchFamily="34" charset="0"/>
                <a:cs typeface="Times New Roman" panose="02020603050405020304" pitchFamily="18" charset="0"/>
              </a:rPr>
              <a:t> for Biotechnology Information. https://pubmed.ncbi.nlm.nih.gov/25577940/ </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Stein, &amp; Stein, D. J. (2008). Social anxiety disorder.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The Lancet (British Edition)</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371</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(9618), 1115–1125. </a:t>
            </a:r>
            <a:r>
              <a:rPr lang="en-GB" sz="800" u="sng"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10"/>
              </a:rPr>
              <a:t>https://doi.org/10.1016/S0140-6736(08)60488-2</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GB" sz="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Wong, J.J., Gregory, B., &amp; McLellan, L. F. (2016). A Review of Scales to Measure Social Anxiety Disorder in Clinical and Epidemiological Studies.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Current Psychiatry Reports</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i="1" kern="100" dirty="0">
                <a:effectLst/>
                <a:latin typeface="Calibri" panose="020F0502020204030204" pitchFamily="34" charset="0"/>
                <a:ea typeface="Calibri" panose="020F0502020204030204" pitchFamily="34" charset="0"/>
                <a:cs typeface="Times New Roman" panose="02020603050405020304" pitchFamily="18" charset="0"/>
              </a:rPr>
              <a:t>18</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(4), 38–38. </a:t>
            </a:r>
            <a:r>
              <a:rPr lang="en-GB" sz="800" u="sng"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11"/>
              </a:rPr>
              <a:t>https://doi.org/10.1007/s11920-016-0677-2/DCNS.2011.13.4/cotte</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200000"/>
              </a:lnSpc>
              <a:spcAft>
                <a:spcPts val="800"/>
              </a:spcAft>
            </a:pP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027162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47628-344A-E715-B02E-4A1BC9667829}"/>
              </a:ext>
            </a:extLst>
          </p:cNvPr>
          <p:cNvSpPr>
            <a:spLocks noGrp="1"/>
          </p:cNvSpPr>
          <p:nvPr>
            <p:ph type="title"/>
          </p:nvPr>
        </p:nvSpPr>
        <p:spPr>
          <a:xfrm>
            <a:off x="1143000" y="533401"/>
            <a:ext cx="9906000" cy="511628"/>
          </a:xfrm>
        </p:spPr>
        <p:txBody>
          <a:bodyPr>
            <a:normAutofit fontScale="90000"/>
          </a:bodyPr>
          <a:lstStyle/>
          <a:p>
            <a:r>
              <a:rPr lang="en-GB" dirty="0"/>
              <a:t>Script </a:t>
            </a:r>
          </a:p>
        </p:txBody>
      </p:sp>
      <p:sp>
        <p:nvSpPr>
          <p:cNvPr id="4" name="TextBox 3">
            <a:extLst>
              <a:ext uri="{FF2B5EF4-FFF2-40B4-BE49-F238E27FC236}">
                <a16:creationId xmlns:a16="http://schemas.microsoft.com/office/drawing/2014/main" id="{4B771C66-90E9-6898-C785-36CA31077161}"/>
              </a:ext>
            </a:extLst>
          </p:cNvPr>
          <p:cNvSpPr txBox="1"/>
          <p:nvPr/>
        </p:nvSpPr>
        <p:spPr>
          <a:xfrm>
            <a:off x="503853" y="1166327"/>
            <a:ext cx="11336694" cy="4403898"/>
          </a:xfrm>
          <a:prstGeom prst="rect">
            <a:avLst/>
          </a:prstGeom>
          <a:noFill/>
        </p:spPr>
        <p:txBody>
          <a:bodyPr wrap="square" rtlCol="0">
            <a:spAutoFit/>
          </a:bodyPr>
          <a:lstStyle/>
          <a:p>
            <a:pPr algn="ctr">
              <a:lnSpc>
                <a:spcPct val="200000"/>
              </a:lnSpc>
              <a:spcAft>
                <a:spcPts val="800"/>
              </a:spcAft>
            </a:pPr>
            <a:r>
              <a:rPr lang="en-GB" sz="1800" kern="100">
                <a:effectLst/>
                <a:latin typeface="Arial" panose="020B0604020202020204" pitchFamily="34" charset="0"/>
                <a:ea typeface="Calibri" panose="020F0502020204030204" pitchFamily="34" charset="0"/>
                <a:cs typeface="Times New Roman" panose="02020603050405020304" pitchFamily="18" charset="0"/>
              </a:rPr>
              <a:t>Slide 1</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800" kern="100">
                <a:effectLst/>
                <a:latin typeface="Arial" panose="020B0604020202020204" pitchFamily="34" charset="0"/>
                <a:ea typeface="Calibri" panose="020F0502020204030204" pitchFamily="34" charset="0"/>
                <a:cs typeface="Times New Roman" panose="02020603050405020304" pitchFamily="18" charset="0"/>
              </a:rPr>
              <a:t>Title – Rehabilitation of social anxiety disorder</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800" kern="100">
                <a:effectLst/>
                <a:latin typeface="Arial" panose="020B0604020202020204" pitchFamily="34" charset="0"/>
                <a:ea typeface="Calibri" panose="020F0502020204030204" pitchFamily="34" charset="0"/>
                <a:cs typeface="Times New Roman" panose="02020603050405020304" pitchFamily="18" charset="0"/>
              </a:rPr>
              <a:t> </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800" kern="100">
                <a:effectLst/>
                <a:latin typeface="Arial" panose="020B0604020202020204" pitchFamily="34" charset="0"/>
                <a:ea typeface="Calibri" panose="020F0502020204030204" pitchFamily="34" charset="0"/>
                <a:cs typeface="Times New Roman" panose="02020603050405020304" pitchFamily="18" charset="0"/>
              </a:rPr>
              <a:t>Slide 2</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800" kern="100">
                <a:effectLst/>
                <a:latin typeface="Arial" panose="020B0604020202020204" pitchFamily="34" charset="0"/>
                <a:ea typeface="Calibri" panose="020F0502020204030204" pitchFamily="34" charset="0"/>
                <a:cs typeface="Times New Roman" panose="02020603050405020304" pitchFamily="18" charset="0"/>
              </a:rPr>
              <a:t>Theme</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800" kern="100">
                <a:effectLst/>
                <a:latin typeface="Arial" panose="020B0604020202020204" pitchFamily="34" charset="0"/>
                <a:ea typeface="Calibri" panose="020F0502020204030204" pitchFamily="34" charset="0"/>
                <a:cs typeface="Times New Roman" panose="02020603050405020304" pitchFamily="18" charset="0"/>
              </a:rPr>
              <a:t>The current proposal aims to apply Cognitive Behaviour therapy alongside medication in the rehabilitation and treatment of adults diagnosed with social anxiety disorder.</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039403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47628-344A-E715-B02E-4A1BC9667829}"/>
              </a:ext>
            </a:extLst>
          </p:cNvPr>
          <p:cNvSpPr>
            <a:spLocks noGrp="1"/>
          </p:cNvSpPr>
          <p:nvPr>
            <p:ph type="title"/>
          </p:nvPr>
        </p:nvSpPr>
        <p:spPr>
          <a:xfrm>
            <a:off x="1143000" y="533401"/>
            <a:ext cx="9906000" cy="511628"/>
          </a:xfrm>
        </p:spPr>
        <p:txBody>
          <a:bodyPr>
            <a:normAutofit fontScale="90000"/>
          </a:bodyPr>
          <a:lstStyle/>
          <a:p>
            <a:r>
              <a:rPr lang="en-GB" dirty="0"/>
              <a:t>Script </a:t>
            </a:r>
          </a:p>
        </p:txBody>
      </p:sp>
      <p:sp>
        <p:nvSpPr>
          <p:cNvPr id="4" name="TextBox 3">
            <a:extLst>
              <a:ext uri="{FF2B5EF4-FFF2-40B4-BE49-F238E27FC236}">
                <a16:creationId xmlns:a16="http://schemas.microsoft.com/office/drawing/2014/main" id="{4B771C66-90E9-6898-C785-36CA31077161}"/>
              </a:ext>
            </a:extLst>
          </p:cNvPr>
          <p:cNvSpPr txBox="1"/>
          <p:nvPr/>
        </p:nvSpPr>
        <p:spPr>
          <a:xfrm>
            <a:off x="503853" y="1166327"/>
            <a:ext cx="11336694" cy="4544642"/>
          </a:xfrm>
          <a:prstGeom prst="rect">
            <a:avLst/>
          </a:prstGeom>
          <a:noFill/>
        </p:spPr>
        <p:txBody>
          <a:bodyPr wrap="square" rtlCol="0">
            <a:spAutoFit/>
          </a:bodyPr>
          <a:lstStyle/>
          <a:p>
            <a:pPr algn="ctr">
              <a:lnSpc>
                <a:spcPct val="200000"/>
              </a:lnSpc>
              <a:spcAft>
                <a:spcPts val="800"/>
              </a:spcAft>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Slide 3</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Background literature</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Social anxiety disorder (SAD) affects males and females and is one of the most common anxiety disorders that can also be known as social phobia. In opposition to being shy or anxious on occasion, SAD affects relationships, careers, and general life (National Health Service, 2020). It effects around 50% of individuals under 12 and 80% by adulthood (Stein &amp; Stein, 2008). Advancements of knowledge surrounding SAD have come a long way. There is recognition of increased brain activity within the amygdala and insula among sufferers, alongside increased risk factors such as substance abuse in around 80% of patients (Stein &amp; Stein, 2008). Research has considered possible factors associated with social anxiety. Erath et al., (2007) suggests that adolescents are heavily reliant on peer acceptance, the study consisted of 84 participants with reports of peer victimization, negative social performance and social withdrawal had an effect. Brook and Schmidt (2022) in opposition argue environmental factors to be a risk, such as parenting/family environment, life events, cultural factors and others.</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469766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47628-344A-E715-B02E-4A1BC9667829}"/>
              </a:ext>
            </a:extLst>
          </p:cNvPr>
          <p:cNvSpPr>
            <a:spLocks noGrp="1"/>
          </p:cNvSpPr>
          <p:nvPr>
            <p:ph type="title"/>
          </p:nvPr>
        </p:nvSpPr>
        <p:spPr>
          <a:xfrm>
            <a:off x="1143000" y="533401"/>
            <a:ext cx="9906000" cy="511628"/>
          </a:xfrm>
        </p:spPr>
        <p:txBody>
          <a:bodyPr>
            <a:normAutofit fontScale="90000"/>
          </a:bodyPr>
          <a:lstStyle/>
          <a:p>
            <a:r>
              <a:rPr lang="en-GB" dirty="0"/>
              <a:t>Script </a:t>
            </a:r>
          </a:p>
        </p:txBody>
      </p:sp>
      <p:sp>
        <p:nvSpPr>
          <p:cNvPr id="4" name="TextBox 3">
            <a:extLst>
              <a:ext uri="{FF2B5EF4-FFF2-40B4-BE49-F238E27FC236}">
                <a16:creationId xmlns:a16="http://schemas.microsoft.com/office/drawing/2014/main" id="{4B771C66-90E9-6898-C785-36CA31077161}"/>
              </a:ext>
            </a:extLst>
          </p:cNvPr>
          <p:cNvSpPr txBox="1"/>
          <p:nvPr/>
        </p:nvSpPr>
        <p:spPr>
          <a:xfrm>
            <a:off x="503853" y="1166327"/>
            <a:ext cx="11336694" cy="3200492"/>
          </a:xfrm>
          <a:prstGeom prst="rect">
            <a:avLst/>
          </a:prstGeom>
          <a:noFill/>
        </p:spPr>
        <p:txBody>
          <a:bodyPr wrap="square" rtlCol="0">
            <a:spAutoFit/>
          </a:bodyPr>
          <a:lstStyle/>
          <a:p>
            <a:pPr algn="ctr">
              <a:lnSpc>
                <a:spcPct val="200000"/>
              </a:lnSpc>
              <a:spcAft>
                <a:spcPts val="800"/>
              </a:spcAft>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Slide 4</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Neuroscience has been implemented and agrees with the possibility of environmental stress being a factor alongside heritable factors, with disorders generally impacting dopamine system and interactions between neurotransmitters (Matthew et al, 2001). Imaging has also been introduced to determine the areas effected, these include the amygdala, insular cortex, prefrontal cortex, striatum and more (</a:t>
            </a:r>
            <a:r>
              <a:rPr lang="en-GB" sz="1400" kern="100" dirty="0" err="1">
                <a:effectLst/>
                <a:latin typeface="Arial" panose="020B0604020202020204" pitchFamily="34" charset="0"/>
                <a:ea typeface="Calibri" panose="020F0502020204030204" pitchFamily="34" charset="0"/>
                <a:cs typeface="Times New Roman" panose="02020603050405020304" pitchFamily="18" charset="0"/>
              </a:rPr>
              <a:t>Marazziti</a:t>
            </a:r>
            <a:r>
              <a:rPr lang="en-GB" sz="1400" kern="100" dirty="0">
                <a:effectLst/>
                <a:latin typeface="Arial" panose="020B0604020202020204" pitchFamily="34" charset="0"/>
                <a:ea typeface="Calibri" panose="020F0502020204030204" pitchFamily="34" charset="0"/>
                <a:cs typeface="Times New Roman" panose="02020603050405020304" pitchFamily="18" charset="0"/>
              </a:rPr>
              <a:t> et al., 2014).  According to DSM-V (APA, 2013) criteria for SAD include a range of specifics that must be adhered for diagnosis (A-J). Referred to as generalised and ranges from performance fear only, to persistent avoidance and endurance through intense fear or anxiety.</a:t>
            </a:r>
          </a:p>
          <a:p>
            <a:pPr algn="ctr">
              <a:lnSpc>
                <a:spcPct val="200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418189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47628-344A-E715-B02E-4A1BC9667829}"/>
              </a:ext>
            </a:extLst>
          </p:cNvPr>
          <p:cNvSpPr>
            <a:spLocks noGrp="1"/>
          </p:cNvSpPr>
          <p:nvPr>
            <p:ph type="title"/>
          </p:nvPr>
        </p:nvSpPr>
        <p:spPr>
          <a:xfrm>
            <a:off x="1143000" y="533401"/>
            <a:ext cx="9906000" cy="511628"/>
          </a:xfrm>
        </p:spPr>
        <p:txBody>
          <a:bodyPr>
            <a:normAutofit fontScale="90000"/>
          </a:bodyPr>
          <a:lstStyle/>
          <a:p>
            <a:r>
              <a:rPr lang="en-GB" dirty="0"/>
              <a:t>Script </a:t>
            </a:r>
          </a:p>
        </p:txBody>
      </p:sp>
      <p:sp>
        <p:nvSpPr>
          <p:cNvPr id="4" name="TextBox 3">
            <a:extLst>
              <a:ext uri="{FF2B5EF4-FFF2-40B4-BE49-F238E27FC236}">
                <a16:creationId xmlns:a16="http://schemas.microsoft.com/office/drawing/2014/main" id="{4B771C66-90E9-6898-C785-36CA31077161}"/>
              </a:ext>
            </a:extLst>
          </p:cNvPr>
          <p:cNvSpPr txBox="1"/>
          <p:nvPr/>
        </p:nvSpPr>
        <p:spPr>
          <a:xfrm>
            <a:off x="503853" y="1166327"/>
            <a:ext cx="11336694" cy="6155147"/>
          </a:xfrm>
          <a:prstGeom prst="rect">
            <a:avLst/>
          </a:prstGeom>
          <a:noFill/>
        </p:spPr>
        <p:txBody>
          <a:bodyPr wrap="square" rtlCol="0">
            <a:spAutoFit/>
          </a:bodyPr>
          <a:lstStyle/>
          <a:p>
            <a:pPr algn="ctr">
              <a:lnSpc>
                <a:spcPct val="200000"/>
              </a:lnSpc>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Slide 5</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Background lit- Treatments.</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Cognitive behaviour therapy (CBT) is agreed to be the most researched and best treatment for SAD patients. Alongside pharmaceuticals. In addition to Exposure only treatment. CBT holds a variety of options for undertaking, including:</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cognitive restructuring, where patients’ thoughts and fears are identified, once done so, attempt to create rational alternative thoughts.</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Relaxation training, where patients are taught to control their body through muscle exercises.</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And social skills training, where patients are taught social skills to avoid negative reactions from others (Heimberg, 2002).</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Exposure only treatment is undertaken in a </a:t>
            </a:r>
            <a:r>
              <a:rPr lang="en-GB" sz="1000" kern="100" dirty="0" err="1">
                <a:effectLst/>
                <a:latin typeface="Arial" panose="020B0604020202020204" pitchFamily="34" charset="0"/>
                <a:ea typeface="Calibri" panose="020F0502020204030204" pitchFamily="34" charset="0"/>
                <a:cs typeface="Times New Roman" panose="02020603050405020304" pitchFamily="18" charset="0"/>
              </a:rPr>
              <a:t>a</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 safe environment or often through virtual reality where patients are exposed to their fears and avoidances. (Guo, 2021). It has been argued however, that exposure treatment can be harmful and is associated with poor outcomes and high dropout rates (</a:t>
            </a:r>
            <a:r>
              <a:rPr lang="en-GB" sz="1000" kern="100" dirty="0" err="1">
                <a:effectLst/>
                <a:latin typeface="Arial" panose="020B0604020202020204" pitchFamily="34" charset="0"/>
                <a:ea typeface="Calibri" panose="020F0502020204030204" pitchFamily="34" charset="0"/>
                <a:cs typeface="Times New Roman" panose="02020603050405020304" pitchFamily="18" charset="0"/>
              </a:rPr>
              <a:t>Hembree</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 &amp; Cahill, 2007). A meta-analysis conducted by </a:t>
            </a:r>
            <a:r>
              <a:rPr lang="en-GB" sz="1000" kern="100" dirty="0" err="1">
                <a:effectLst/>
                <a:latin typeface="Arial" panose="020B0604020202020204" pitchFamily="34" charset="0"/>
                <a:ea typeface="Calibri" panose="020F0502020204030204" pitchFamily="34" charset="0"/>
                <a:cs typeface="Times New Roman" panose="02020603050405020304" pitchFamily="18" charset="0"/>
              </a:rPr>
              <a:t>Feske</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 and Chambless (1995). Considered CBT against exposure only treatments applied to SAD, findings suggested that each strategy was as effective as the other, with no significant differences found in any comparisons. A further study applied fMRI to assess the benefits of CBT, where patients displayed a significant reduction to SAD symptoms, fMRI accounted for the reduction by confirming changes within neural activity (</a:t>
            </a:r>
            <a:r>
              <a:rPr lang="en-GB" sz="1000" kern="100" dirty="0" err="1">
                <a:effectLst/>
                <a:latin typeface="Arial" panose="020B0604020202020204" pitchFamily="34" charset="0"/>
                <a:ea typeface="Calibri" panose="020F0502020204030204" pitchFamily="34" charset="0"/>
                <a:cs typeface="Times New Roman" panose="02020603050405020304" pitchFamily="18" charset="0"/>
              </a:rPr>
              <a:t>Klumpp</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 et al., 2017).</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A case study was undertaken by Hunger (2018), where a 23-year-old student reported symptoms of SAD, with CBT treatment carried out. The individual therapy was carried out weekly over 25 hours, lasting 60 minutes, alongside group sessions lasting an hour and a half. A treatment plan was introduced with the concept of cognitive restructuring. On completion the patient was considered on remission and had a good understanding on the behavioural changes implemented. The outcome is not uncommon, with CBT having repeated findings of being highly effective among several studies and meta-analysis’s (</a:t>
            </a:r>
            <a:r>
              <a:rPr lang="en-GB" sz="1000" kern="100" dirty="0" err="1">
                <a:effectLst/>
                <a:latin typeface="Arial" panose="020B0604020202020204" pitchFamily="34" charset="0"/>
                <a:ea typeface="Calibri" panose="020F0502020204030204" pitchFamily="34" charset="0"/>
                <a:cs typeface="Times New Roman" panose="02020603050405020304" pitchFamily="18" charset="0"/>
              </a:rPr>
              <a:t>Otte</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 2022)</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042302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47628-344A-E715-B02E-4A1BC9667829}"/>
              </a:ext>
            </a:extLst>
          </p:cNvPr>
          <p:cNvSpPr>
            <a:spLocks noGrp="1"/>
          </p:cNvSpPr>
          <p:nvPr>
            <p:ph type="title"/>
          </p:nvPr>
        </p:nvSpPr>
        <p:spPr>
          <a:xfrm>
            <a:off x="1143000" y="533401"/>
            <a:ext cx="9906000" cy="511628"/>
          </a:xfrm>
        </p:spPr>
        <p:txBody>
          <a:bodyPr>
            <a:normAutofit fontScale="90000"/>
          </a:bodyPr>
          <a:lstStyle/>
          <a:p>
            <a:r>
              <a:rPr lang="en-GB" dirty="0"/>
              <a:t>Script </a:t>
            </a:r>
          </a:p>
        </p:txBody>
      </p:sp>
      <p:sp>
        <p:nvSpPr>
          <p:cNvPr id="4" name="TextBox 3">
            <a:extLst>
              <a:ext uri="{FF2B5EF4-FFF2-40B4-BE49-F238E27FC236}">
                <a16:creationId xmlns:a16="http://schemas.microsoft.com/office/drawing/2014/main" id="{4B771C66-90E9-6898-C785-36CA31077161}"/>
              </a:ext>
            </a:extLst>
          </p:cNvPr>
          <p:cNvSpPr txBox="1"/>
          <p:nvPr/>
        </p:nvSpPr>
        <p:spPr>
          <a:xfrm>
            <a:off x="503853" y="1166327"/>
            <a:ext cx="11336694" cy="4595745"/>
          </a:xfrm>
          <a:prstGeom prst="rect">
            <a:avLst/>
          </a:prstGeom>
          <a:noFill/>
        </p:spPr>
        <p:txBody>
          <a:bodyPr wrap="square" rtlCol="0">
            <a:spAutoFit/>
          </a:bodyPr>
          <a:lstStyle/>
          <a:p>
            <a:pPr algn="ctr">
              <a:lnSpc>
                <a:spcPct val="200000"/>
              </a:lnSpc>
              <a:spcAft>
                <a:spcPts val="800"/>
              </a:spcAft>
              <a:tabLst>
                <a:tab pos="746760" algn="l"/>
              </a:tabLst>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Slide 6</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Pharmaceuticals</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The national institute for health and clinical excellence (NIHCE) consider the several medications available for treatment of SAD. Many are also designed as antidepressants. Some medications include SSRI’s, SNRI’s noradrenaline and serotonin. Each target serotonin, and some also release dopamine with SNRI’s being the most researched (NIHCE, 2023). The medication has been shown to reduce the symptoms associated with SAD, with serotonin medications being the preferred. It is recommended to begin on a low dose medication and holds a success rate of around 50-70% (</a:t>
            </a:r>
            <a:r>
              <a:rPr lang="en-GB" sz="1400" kern="100" dirty="0" err="1">
                <a:effectLst/>
                <a:latin typeface="Arial" panose="020B0604020202020204" pitchFamily="34" charset="0"/>
                <a:ea typeface="Calibri" panose="020F0502020204030204" pitchFamily="34" charset="0"/>
                <a:cs typeface="Times New Roman" panose="02020603050405020304" pitchFamily="18" charset="0"/>
              </a:rPr>
              <a:t>Muzina</a:t>
            </a:r>
            <a:r>
              <a:rPr lang="en-GB" sz="1400" kern="100" dirty="0">
                <a:effectLst/>
                <a:latin typeface="Arial" panose="020B0604020202020204" pitchFamily="34" charset="0"/>
                <a:ea typeface="Calibri" panose="020F0502020204030204" pitchFamily="34" charset="0"/>
                <a:cs typeface="Times New Roman" panose="02020603050405020304" pitchFamily="18" charset="0"/>
              </a:rPr>
              <a:t> &amp; El-Sayegh, 2001). It is argued that the use of medication for SAD, is considered a temporary solution, and masks the need for long term solutions (Healy, 2001). Regardless, research has suggested high effect sizes when combining pharmaceuticals alongside CBT (Stein &amp; Stein, 2008).</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340776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47628-344A-E715-B02E-4A1BC9667829}"/>
              </a:ext>
            </a:extLst>
          </p:cNvPr>
          <p:cNvSpPr>
            <a:spLocks noGrp="1"/>
          </p:cNvSpPr>
          <p:nvPr>
            <p:ph type="title"/>
          </p:nvPr>
        </p:nvSpPr>
        <p:spPr>
          <a:xfrm>
            <a:off x="1143000" y="533401"/>
            <a:ext cx="9906000" cy="353007"/>
          </a:xfrm>
        </p:spPr>
        <p:txBody>
          <a:bodyPr>
            <a:normAutofit fontScale="90000"/>
          </a:bodyPr>
          <a:lstStyle/>
          <a:p>
            <a:r>
              <a:rPr lang="en-GB" dirty="0"/>
              <a:t>Script </a:t>
            </a:r>
          </a:p>
        </p:txBody>
      </p:sp>
      <p:sp>
        <p:nvSpPr>
          <p:cNvPr id="4" name="TextBox 3">
            <a:extLst>
              <a:ext uri="{FF2B5EF4-FFF2-40B4-BE49-F238E27FC236}">
                <a16:creationId xmlns:a16="http://schemas.microsoft.com/office/drawing/2014/main" id="{4B771C66-90E9-6898-C785-36CA31077161}"/>
              </a:ext>
            </a:extLst>
          </p:cNvPr>
          <p:cNvSpPr txBox="1"/>
          <p:nvPr/>
        </p:nvSpPr>
        <p:spPr>
          <a:xfrm>
            <a:off x="513183" y="886408"/>
            <a:ext cx="11336694" cy="6811737"/>
          </a:xfrm>
          <a:prstGeom prst="rect">
            <a:avLst/>
          </a:prstGeom>
          <a:noFill/>
        </p:spPr>
        <p:txBody>
          <a:bodyPr wrap="square" rtlCol="0">
            <a:spAutoFit/>
          </a:bodyPr>
          <a:lstStyle/>
          <a:p>
            <a:pPr algn="ctr">
              <a:lnSpc>
                <a:spcPct val="200000"/>
              </a:lnSpc>
              <a:spcAft>
                <a:spcPts val="800"/>
              </a:spcAft>
            </a:pPr>
            <a:r>
              <a:rPr lang="en-GB" sz="1050" kern="100" dirty="0">
                <a:effectLst/>
                <a:latin typeface="Arial" panose="020B0604020202020204" pitchFamily="34" charset="0"/>
                <a:ea typeface="Calibri" panose="020F0502020204030204" pitchFamily="34" charset="0"/>
                <a:cs typeface="Times New Roman" panose="02020603050405020304" pitchFamily="18" charset="0"/>
              </a:rPr>
              <a:t>Slide 7</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50" kern="100" dirty="0">
                <a:effectLst/>
                <a:latin typeface="Arial" panose="020B0604020202020204" pitchFamily="34" charset="0"/>
                <a:ea typeface="Calibri" panose="020F0502020204030204" pitchFamily="34" charset="0"/>
                <a:cs typeface="Times New Roman" panose="02020603050405020304" pitchFamily="18" charset="0"/>
              </a:rPr>
              <a:t>Methods</a:t>
            </a:r>
          </a:p>
          <a:p>
            <a:pPr algn="ctr">
              <a:lnSpc>
                <a:spcPct val="200000"/>
              </a:lnSpc>
              <a:spcAft>
                <a:spcPts val="800"/>
              </a:spcAft>
            </a:pPr>
            <a:r>
              <a:rPr lang="en-GB" sz="1050" kern="100" dirty="0">
                <a:effectLst/>
                <a:latin typeface="Arial" panose="020B0604020202020204" pitchFamily="34" charset="0"/>
                <a:ea typeface="Calibri" panose="020F0502020204030204" pitchFamily="34" charset="0"/>
                <a:cs typeface="Times New Roman" panose="02020603050405020304" pitchFamily="18" charset="0"/>
              </a:rPr>
              <a:t>Design</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50" kern="100" dirty="0">
                <a:effectLst/>
                <a:latin typeface="Arial" panose="020B0604020202020204" pitchFamily="34" charset="0"/>
                <a:ea typeface="Calibri" panose="020F0502020204030204" pitchFamily="34" charset="0"/>
                <a:cs typeface="Times New Roman" panose="02020603050405020304" pitchFamily="18" charset="0"/>
              </a:rPr>
              <a:t>Based on previous research, the treatment proposed is a combination of CBT and pharmaceuticals. Individual weekly CBT sessions are recommended totalling 25 weeks with session duration being one hour. Individuals are also recommended to receive daily low dose STRI (where suitable) medication to be discontinued on week 21 of CBT.</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50" kern="100" dirty="0">
                <a:effectLst/>
                <a:latin typeface="Arial" panose="020B0604020202020204" pitchFamily="34" charset="0"/>
                <a:ea typeface="Calibri" panose="020F0502020204030204" pitchFamily="34" charset="0"/>
                <a:cs typeface="Times New Roman" panose="02020603050405020304" pitchFamily="18" charset="0"/>
              </a:rPr>
              <a:t>Target population and recruitment</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50" kern="100" dirty="0">
                <a:effectLst/>
                <a:latin typeface="Arial" panose="020B0604020202020204" pitchFamily="34" charset="0"/>
                <a:ea typeface="Calibri" panose="020F0502020204030204" pitchFamily="34" charset="0"/>
                <a:cs typeface="Times New Roman" panose="02020603050405020304" pitchFamily="18" charset="0"/>
              </a:rPr>
              <a:t>The proposal is aimed at both female and male adults who have a newly confirmed diagnosis of SAD. Individuals will each have their differences relating to risk factors and history. Participants will have been offered the opportunity to carry out the proposed treatment and have willingly opted to attempt the treatment.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50" kern="100" dirty="0">
                <a:effectLst/>
                <a:latin typeface="Arial" panose="020B0604020202020204" pitchFamily="34" charset="0"/>
                <a:ea typeface="Calibri" panose="020F0502020204030204" pitchFamily="34" charset="0"/>
                <a:cs typeface="Times New Roman" panose="02020603050405020304" pitchFamily="18" charset="0"/>
              </a:rPr>
              <a:t>Materials/Measures</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50" kern="100" dirty="0">
                <a:effectLst/>
                <a:latin typeface="Arial" panose="020B0604020202020204" pitchFamily="34" charset="0"/>
                <a:ea typeface="Calibri" panose="020F0502020204030204" pitchFamily="34" charset="0"/>
                <a:cs typeface="Times New Roman" panose="02020603050405020304" pitchFamily="18" charset="0"/>
              </a:rPr>
              <a:t>Liebowitz Social Anxiety Scale (LSAS) is to be implemented by clinicians, to measure trait levels (Liebowitz, 1987). The scale is commonly used, is dependable, valid, and has displayed strong psychometric properties, while being sensitive to treatment effects (Wong, et al., 2016).</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50" kern="100" dirty="0">
                <a:effectLst/>
                <a:latin typeface="Arial" panose="020B0604020202020204" pitchFamily="34" charset="0"/>
                <a:ea typeface="Calibri" panose="020F0502020204030204" pitchFamily="34" charset="0"/>
                <a:cs typeface="Times New Roman" panose="02020603050405020304" pitchFamily="18" charset="0"/>
              </a:rPr>
              <a:t>Alongside, Liebowitz Social Anxiety self-report scale (LSAS-SR) (Liebowitz, 1987), is to be implemented by the patients.</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50" kern="100" dirty="0">
                <a:effectLst/>
                <a:latin typeface="Arial" panose="020B0604020202020204" pitchFamily="34" charset="0"/>
                <a:ea typeface="Calibri" panose="020F0502020204030204" pitchFamily="34" charset="0"/>
                <a:cs typeface="Times New Roman" panose="02020603050405020304" pitchFamily="18" charset="0"/>
              </a:rPr>
              <a:t>The Likert scales will assess intensity of anxiety at the beginning, middle and final points of the treatment, using both could help to ensure consistency in the results of the treatment.</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50" kern="100" dirty="0">
                <a:effectLst/>
                <a:latin typeface="Arial" panose="020B0604020202020204" pitchFamily="34" charset="0"/>
                <a:ea typeface="Calibri" panose="020F0502020204030204" pitchFamily="34" charset="0"/>
                <a:cs typeface="Times New Roman" panose="02020603050405020304" pitchFamily="18" charset="0"/>
              </a:rPr>
              <a:t>Kobak et al., (1998) evaluated the self-report scale against the clinician’s report scale and found results to be highly correlated, with consistency throughout. The scales have also been trailed by Fresco et al., (2001) who agree that the two versions are consistent and strong.</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5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642294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47628-344A-E715-B02E-4A1BC9667829}"/>
              </a:ext>
            </a:extLst>
          </p:cNvPr>
          <p:cNvSpPr>
            <a:spLocks noGrp="1"/>
          </p:cNvSpPr>
          <p:nvPr>
            <p:ph type="title"/>
          </p:nvPr>
        </p:nvSpPr>
        <p:spPr>
          <a:xfrm>
            <a:off x="1143000" y="533401"/>
            <a:ext cx="9906000" cy="353007"/>
          </a:xfrm>
        </p:spPr>
        <p:txBody>
          <a:bodyPr>
            <a:normAutofit fontScale="90000"/>
          </a:bodyPr>
          <a:lstStyle/>
          <a:p>
            <a:r>
              <a:rPr lang="en-GB" dirty="0"/>
              <a:t>Script </a:t>
            </a:r>
          </a:p>
        </p:txBody>
      </p:sp>
      <p:sp>
        <p:nvSpPr>
          <p:cNvPr id="4" name="TextBox 3">
            <a:extLst>
              <a:ext uri="{FF2B5EF4-FFF2-40B4-BE49-F238E27FC236}">
                <a16:creationId xmlns:a16="http://schemas.microsoft.com/office/drawing/2014/main" id="{4B771C66-90E9-6898-C785-36CA31077161}"/>
              </a:ext>
            </a:extLst>
          </p:cNvPr>
          <p:cNvSpPr txBox="1"/>
          <p:nvPr/>
        </p:nvSpPr>
        <p:spPr>
          <a:xfrm>
            <a:off x="513183" y="886408"/>
            <a:ext cx="11336694" cy="6627071"/>
          </a:xfrm>
          <a:prstGeom prst="rect">
            <a:avLst/>
          </a:prstGeom>
          <a:noFill/>
        </p:spPr>
        <p:txBody>
          <a:bodyPr wrap="square" rtlCol="0">
            <a:spAutoFit/>
          </a:bodyPr>
          <a:lstStyle/>
          <a:p>
            <a:pPr algn="ctr">
              <a:lnSpc>
                <a:spcPct val="200000"/>
              </a:lnSpc>
              <a:spcAft>
                <a:spcPts val="800"/>
              </a:spcAft>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Slide 8</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Procedure</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Participants will have agreed to the rehabilitation plan during discussions with their clinician’s following diagnosis. The process will be explained, and willingness to participate evaluated. Each participant would be required to consent to the process, while the clinician was on hand for questions.</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Medication suitability would be assessed to best suit the individual, with a low dose recommended. Where participants are not suitable for medication or are strongly opposed, CBT alone will be implemented. Medication usage would begin one week prior to beginning CBT.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During initial CBT assessment (Week 1), Both Liebowitz anxiety scales are to be completed. By completing the scales at the same time, there would be no time interval between the two avoiding the possibility of misinterpretation (Baker et al., 2002). Anxiety scales are to be repeated at week 13. Once results of the scales have been assessed initially, following weeks will be based upon cognitive reconstructing. During the final session (week 25) anxiety scales are to be completed for a final time, and effectiveness would be individually evaluated. Feedback sessions and attitudes are also to be considered.</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892524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47628-344A-E715-B02E-4A1BC9667829}"/>
              </a:ext>
            </a:extLst>
          </p:cNvPr>
          <p:cNvSpPr>
            <a:spLocks noGrp="1"/>
          </p:cNvSpPr>
          <p:nvPr>
            <p:ph type="title"/>
          </p:nvPr>
        </p:nvSpPr>
        <p:spPr>
          <a:xfrm>
            <a:off x="1143000" y="533401"/>
            <a:ext cx="9906000" cy="353007"/>
          </a:xfrm>
        </p:spPr>
        <p:txBody>
          <a:bodyPr>
            <a:normAutofit fontScale="90000"/>
          </a:bodyPr>
          <a:lstStyle/>
          <a:p>
            <a:r>
              <a:rPr lang="en-GB" dirty="0"/>
              <a:t>Script </a:t>
            </a:r>
          </a:p>
        </p:txBody>
      </p:sp>
      <p:sp>
        <p:nvSpPr>
          <p:cNvPr id="4" name="TextBox 3">
            <a:extLst>
              <a:ext uri="{FF2B5EF4-FFF2-40B4-BE49-F238E27FC236}">
                <a16:creationId xmlns:a16="http://schemas.microsoft.com/office/drawing/2014/main" id="{4B771C66-90E9-6898-C785-36CA31077161}"/>
              </a:ext>
            </a:extLst>
          </p:cNvPr>
          <p:cNvSpPr txBox="1"/>
          <p:nvPr/>
        </p:nvSpPr>
        <p:spPr>
          <a:xfrm>
            <a:off x="513183" y="886408"/>
            <a:ext cx="11336694" cy="6360331"/>
          </a:xfrm>
          <a:prstGeom prst="rect">
            <a:avLst/>
          </a:prstGeom>
          <a:noFill/>
        </p:spPr>
        <p:txBody>
          <a:bodyPr wrap="square" rtlCol="0">
            <a:spAutoFit/>
          </a:bodyPr>
          <a:lstStyle/>
          <a:p>
            <a:pPr algn="ctr">
              <a:lnSpc>
                <a:spcPct val="200000"/>
              </a:lnSpc>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Slide 9</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Ethical considerations</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In line with The British Psychological Society Code of Human Research Ethics (2021), To minimise risk, patients will be informed of their treatment and schedule prior to consent. Consent is able to withdraw at any time. Withdrawal from medication will not cause dismissal from CBT if the patients wish to continue with so. Questions are encouraged and the clinicians and therapists involved are to be highly trained and professional throughout. CBT has a risk of previous negative experiences being reconsidered, making emotional distress possible. Patients will be able to take breaks of cease sessions, if necessary, with empathy and confidentiality held throughout and thereafter.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Slide 10</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Planned analysis.</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Following treatment, patients will be asked for their experience alongside the LSAS-SR. Previous research has considered the treatment as highly effective, to further assess the outcome, there would also be follow up appointments scheduled with their clinician at six weeks, and 12 weeks post treatment.</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Expected outputs.</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In line with previous research, successful treatment would reduce the symptoms of SAD, introducing remission and improving quality of life, without the need for medication. Patients who fully engage and complete the programme present the best outlook. Goldin et al., (2014) suggests that when comparing LSAS-SR post CBT with results pre-CBT, emotional regulation and social anxiety improvements show great significant reductions.</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56716588"/>
      </p:ext>
    </p:extLst>
  </p:cSld>
  <p:clrMapOvr>
    <a:masterClrMapping/>
  </p:clrMapOvr>
</p:sld>
</file>

<file path=ppt/theme/theme1.xml><?xml version="1.0" encoding="utf-8"?>
<a:theme xmlns:a="http://schemas.openxmlformats.org/drawingml/2006/main" name="AngleLinesVTI">
  <a:themeElements>
    <a:clrScheme name="AnalogousFromRegularSeedLeftStep">
      <a:dk1>
        <a:srgbClr val="000000"/>
      </a:dk1>
      <a:lt1>
        <a:srgbClr val="FFFFFF"/>
      </a:lt1>
      <a:dk2>
        <a:srgbClr val="1B3025"/>
      </a:dk2>
      <a:lt2>
        <a:srgbClr val="F3F0F1"/>
      </a:lt2>
      <a:accent1>
        <a:srgbClr val="20B786"/>
      </a:accent1>
      <a:accent2>
        <a:srgbClr val="14BB3F"/>
      </a:accent2>
      <a:accent3>
        <a:srgbClr val="39BA21"/>
      </a:accent3>
      <a:accent4>
        <a:srgbClr val="6FB213"/>
      </a:accent4>
      <a:accent5>
        <a:srgbClr val="A4A51D"/>
      </a:accent5>
      <a:accent6>
        <a:srgbClr val="D58817"/>
      </a:accent6>
      <a:hlink>
        <a:srgbClr val="C34C73"/>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docProps/app.xml><?xml version="1.0" encoding="utf-8"?>
<Properties xmlns="http://schemas.openxmlformats.org/officeDocument/2006/extended-properties" xmlns:vt="http://schemas.openxmlformats.org/officeDocument/2006/docPropsVTypes">
  <TotalTime>184</TotalTime>
  <Words>3432</Words>
  <Application>Microsoft Office PowerPoint</Application>
  <PresentationFormat>Widescreen</PresentationFormat>
  <Paragraphs>223</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Times New Roman</vt:lpstr>
      <vt:lpstr>Univers Condensed Light</vt:lpstr>
      <vt:lpstr>Walbaum Display Light</vt:lpstr>
      <vt:lpstr>AngleLinesVTI</vt:lpstr>
      <vt:lpstr>Rehabilitation proposal for Social Anxiety Disorder (SAD)     2008274</vt:lpstr>
      <vt:lpstr>Theme</vt:lpstr>
      <vt:lpstr>Background Literature </vt:lpstr>
      <vt:lpstr>Background Literature cont.</vt:lpstr>
      <vt:lpstr>Background literature-treatments </vt:lpstr>
      <vt:lpstr>Background literature cont.</vt:lpstr>
      <vt:lpstr>Methods</vt:lpstr>
      <vt:lpstr>Procedure </vt:lpstr>
      <vt:lpstr>Ethical considerations</vt:lpstr>
      <vt:lpstr>Planned analysis and expected outputs</vt:lpstr>
      <vt:lpstr>Timescale chart </vt:lpstr>
      <vt:lpstr>notes</vt:lpstr>
      <vt:lpstr>References </vt:lpstr>
      <vt:lpstr>References </vt:lpstr>
      <vt:lpstr>Script </vt:lpstr>
      <vt:lpstr>Script </vt:lpstr>
      <vt:lpstr>Script </vt:lpstr>
      <vt:lpstr>Script </vt:lpstr>
      <vt:lpstr>Script </vt:lpstr>
      <vt:lpstr>Script </vt:lpstr>
      <vt:lpstr>Script </vt:lpstr>
      <vt:lpstr>Script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Rehabilitation proposal for Social Anxiety Disorder (SAD)     2008274</dc:title>
  <dc:creator>Natalie Prideaux (2008274)</dc:creator>
  <cp:lastModifiedBy>Natalie Prideaux</cp:lastModifiedBy>
  <cp:revision>7</cp:revision>
  <dcterms:created xsi:type="dcterms:W3CDTF">2023-05-16T09:51:18Z</dcterms:created>
  <dcterms:modified xsi:type="dcterms:W3CDTF">2023-05-16T15:29:41Z</dcterms:modified>
</cp:coreProperties>
</file>