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71" r:id="rId3"/>
    <p:sldId id="272" r:id="rId4"/>
    <p:sldId id="257" r:id="rId5"/>
    <p:sldId id="258" r:id="rId6"/>
    <p:sldId id="268" r:id="rId7"/>
    <p:sldId id="267" r:id="rId8"/>
    <p:sldId id="266" r:id="rId9"/>
    <p:sldId id="269" r:id="rId10"/>
    <p:sldId id="270" r:id="rId11"/>
    <p:sldId id="265" r:id="rId12"/>
    <p:sldId id="259" r:id="rId13"/>
    <p:sldId id="260" r:id="rId14"/>
    <p:sldId id="273" r:id="rId15"/>
    <p:sldId id="27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81508" autoAdjust="0"/>
  </p:normalViewPr>
  <p:slideViewPr>
    <p:cSldViewPr snapToGrid="0" snapToObjects="1">
      <p:cViewPr varScale="1">
        <p:scale>
          <a:sx n="38" d="100"/>
          <a:sy n="38" d="100"/>
        </p:scale>
        <p:origin x="125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dirty="0" smtClean="0"/>
              <a:t> </a:t>
            </a:r>
            <a:r>
              <a:rPr lang="en-GB" dirty="0" err="1" smtClean="0"/>
              <a:t>drafod</a:t>
            </a:r>
            <a:r>
              <a:rPr lang="en-GB" dirty="0" smtClean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gwestiwn</a:t>
            </a:r>
            <a:r>
              <a:rPr lang="en-GB" dirty="0" smtClean="0"/>
              <a:t>:</a:t>
            </a:r>
          </a:p>
          <a:p>
            <a:r>
              <a:rPr lang="en-GB" dirty="0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pedagogeg</a:t>
            </a:r>
            <a:r>
              <a:rPr lang="en-GB" baseline="0" dirty="0" smtClean="0"/>
              <a:t>/</a:t>
            </a:r>
            <a:r>
              <a:rPr lang="en-GB" baseline="0" dirty="0" err="1" smtClean="0"/>
              <a:t>addysgeg</a:t>
            </a:r>
            <a:r>
              <a:rPr lang="en-GB" baseline="0" dirty="0" smtClean="0"/>
              <a:t>/pedagogy’? </a:t>
            </a:r>
            <a:r>
              <a:rPr lang="en-GB" baseline="0" dirty="0" err="1" smtClean="0"/>
              <a:t>Diffiniad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sleid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Beth </a:t>
            </a:r>
            <a:r>
              <a:rPr lang="en-GB" baseline="0" dirty="0" err="1" smtClean="0"/>
              <a:t>ydyn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nhw’n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credu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sgiliau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hanfodol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? </a:t>
            </a:r>
            <a:r>
              <a:rPr lang="en-GB" baseline="0" dirty="0" err="1" smtClean="0"/>
              <a:t>E.e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cynllunio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paratoi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datblygu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perthynas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gyda’r</a:t>
            </a:r>
            <a:r>
              <a:rPr lang="en-GB" baseline="0" dirty="0" smtClean="0"/>
              <a:t> plant, bod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drefnus</a:t>
            </a:r>
            <a:r>
              <a:rPr lang="en-GB" baseline="0" dirty="0" smtClean="0"/>
              <a:t> ag </a:t>
            </a:r>
            <a:r>
              <a:rPr lang="en-GB" baseline="0" dirty="0" err="1" smtClean="0"/>
              <a:t>ati</a:t>
            </a:r>
            <a:r>
              <a:rPr lang="en-GB" baseline="0" dirty="0" smtClean="0"/>
              <a:t>.</a:t>
            </a:r>
          </a:p>
          <a:p>
            <a:r>
              <a:rPr lang="en-GB" baseline="0" dirty="0" err="1" smtClean="0"/>
              <a:t>Casglu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syniadau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ynghyd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fyfyrwyr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798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ymelaethu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ymhellach</a:t>
            </a:r>
            <a:r>
              <a:rPr lang="en-US" dirty="0" smtClean="0"/>
              <a:t>:</a:t>
            </a:r>
          </a:p>
          <a:p>
            <a:r>
              <a:rPr lang="en-GB" dirty="0" err="1" smtClean="0"/>
              <a:t>Prof.</a:t>
            </a:r>
            <a:r>
              <a:rPr lang="en-GB" dirty="0" smtClean="0"/>
              <a:t> Robin Alexander (2004):</a:t>
            </a:r>
          </a:p>
          <a:p>
            <a:r>
              <a:rPr lang="en-GB" dirty="0" smtClean="0"/>
              <a:t>Pedagogy is the act of teaching, and the rationale that supports the actions that teachers take.</a:t>
            </a:r>
          </a:p>
          <a:p>
            <a:r>
              <a:rPr lang="en-GB" dirty="0" smtClean="0"/>
              <a:t>It is what a teacher needs to know and the range of skills that a teacher needs to use in order to make effective teaching decisions.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8807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Esbonio</a:t>
            </a:r>
            <a:r>
              <a:rPr lang="en-GB" dirty="0" smtClean="0"/>
              <a:t> 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bellach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nhw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ynghylch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pontio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microddysgu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arsylwadau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 a PAP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ystod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sesiynau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, ac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gwyliau’r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Nadolig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modiwl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Mawrth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Chwefror</a:t>
            </a:r>
            <a:r>
              <a:rPr lang="en-GB" baseline="0" dirty="0" smtClean="0"/>
              <a:t> 12fed.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146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– </a:t>
            </a:r>
            <a:r>
              <a:rPr lang="en-GB" dirty="0" err="1" smtClean="0"/>
              <a:t>paratoi</a:t>
            </a:r>
            <a:r>
              <a:rPr lang="en-GB" dirty="0" smtClean="0"/>
              <a:t> at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arsylwi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Bore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arsylwi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gynradd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leol</a:t>
            </a:r>
            <a:r>
              <a:rPr lang="en-GB" baseline="0" dirty="0" smtClean="0"/>
              <a:t>.</a:t>
            </a:r>
          </a:p>
          <a:p>
            <a:r>
              <a:rPr lang="en-GB" baseline="0" dirty="0" err="1" smtClean="0"/>
              <a:t>Amgylchedd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dysgu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effeithiol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cynnwys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rheoli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ymddygiad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asesu</a:t>
            </a:r>
            <a:r>
              <a:rPr lang="en-GB" baseline="0" dirty="0" smtClean="0"/>
              <a:t> a monitor a </a:t>
            </a:r>
            <a:r>
              <a:rPr lang="en-GB" baseline="0" dirty="0" err="1" smtClean="0"/>
              <a:t>damcaniaethau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dysgu</a:t>
            </a:r>
            <a:r>
              <a:rPr lang="en-GB" baseline="0" dirty="0" smtClean="0"/>
              <a:t>.</a:t>
            </a:r>
          </a:p>
          <a:p>
            <a:r>
              <a:rPr lang="en-GB" baseline="0" dirty="0" err="1" smtClean="0"/>
              <a:t>Paratoi</a:t>
            </a:r>
            <a:r>
              <a:rPr lang="en-GB" baseline="0" dirty="0" smtClean="0"/>
              <a:t> at </a:t>
            </a:r>
            <a:r>
              <a:rPr lang="en-GB" baseline="0" dirty="0" err="1" smtClean="0"/>
              <a:t>feicroddysgu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cyfle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weithio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grwpiau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cynllunio’r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meicroddysgu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wythnos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078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sesiynau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leoliadau</a:t>
            </a:r>
            <a:r>
              <a:rPr lang="en-GB" dirty="0" smtClean="0"/>
              <a:t>,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</a:t>
            </a:r>
            <a:r>
              <a:rPr lang="en-GB" dirty="0" err="1" smtClean="0"/>
              <a:t>aratoi</a:t>
            </a:r>
            <a:r>
              <a:rPr lang="en-GB" baseline="0" dirty="0" smtClean="0"/>
              <a:t> at y PAP, </a:t>
            </a:r>
            <a:r>
              <a:rPr lang="en-GB" baseline="0" dirty="0" err="1" smtClean="0"/>
              <a:t>gofynion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disgwyliadau</a:t>
            </a:r>
            <a:r>
              <a:rPr lang="en-GB" baseline="0" dirty="0" smtClean="0"/>
              <a:t> ag </a:t>
            </a:r>
            <a:r>
              <a:rPr lang="en-GB" baseline="0" dirty="0" err="1" smtClean="0"/>
              <a:t>ati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5842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Anogwch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ymgyfarwyddo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safonau</a:t>
            </a:r>
            <a:r>
              <a:rPr lang="en-GB" baseline="0" dirty="0" smtClean="0"/>
              <a:t>: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oes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ganddynt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ddyfais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gofynnwch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iddyn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nhw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cip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olwg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safonau</a:t>
            </a:r>
            <a:r>
              <a:rPr lang="en-GB" baseline="0" dirty="0" smtClean="0"/>
              <a:t> ac </a:t>
            </a:r>
            <a:r>
              <a:rPr lang="en-GB" baseline="0" dirty="0" err="1" smtClean="0"/>
              <a:t>adrodd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brif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adrannau’r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safonau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addas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sleid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245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fer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math o </a:t>
            </a:r>
            <a:r>
              <a:rPr lang="en-GB" dirty="0" err="1" smtClean="0"/>
              <a:t>bethau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rhain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cynnwys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050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gyda’r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81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Hyd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drafodaeth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dibynnu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faint o </a:t>
            </a:r>
            <a:r>
              <a:rPr lang="en-GB" baseline="0" dirty="0" err="1" smtClean="0"/>
              <a:t>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gennych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9154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ffurf</a:t>
            </a:r>
            <a:r>
              <a:rPr lang="en-GB" baseline="0" dirty="0" smtClean="0"/>
              <a:t> PDF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1979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 term </a:t>
            </a:r>
            <a:r>
              <a:rPr lang="en-GB" dirty="0" err="1" smtClean="0"/>
              <a:t>Cymraeg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Zone of Proximal Development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775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unrhywbeth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codi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fedrwch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, </a:t>
            </a:r>
            <a:r>
              <a:rPr lang="en-GB" dirty="0" err="1" smtClean="0"/>
              <a:t>plis</a:t>
            </a:r>
            <a:r>
              <a:rPr lang="en-GB" dirty="0" smtClean="0"/>
              <a:t> </a:t>
            </a:r>
            <a:r>
              <a:rPr lang="en-GB" dirty="0" err="1" smtClean="0"/>
              <a:t>cyfeiriwch</a:t>
            </a:r>
            <a:r>
              <a:rPr lang="en-GB" dirty="0" smtClean="0"/>
              <a:t> </a:t>
            </a:r>
            <a:r>
              <a:rPr lang="en-GB" dirty="0" err="1" smtClean="0"/>
              <a:t>fyfyrwyr</a:t>
            </a:r>
            <a:r>
              <a:rPr lang="en-GB" dirty="0" smtClean="0"/>
              <a:t> </a:t>
            </a:r>
            <a:r>
              <a:rPr lang="en-GB" dirty="0" err="1" smtClean="0"/>
              <a:t>ata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984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Du6vqSOj7UU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Croeso</a:t>
            </a:r>
            <a:r>
              <a:rPr lang="en-GB" b="1" dirty="0" smtClean="0"/>
              <a:t>!</a:t>
            </a:r>
            <a:br>
              <a:rPr lang="en-GB" b="1" dirty="0" smtClean="0"/>
            </a:br>
            <a:r>
              <a:rPr lang="en-GB" b="1" dirty="0" smtClean="0"/>
              <a:t>Welcome!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3183" y="1825625"/>
            <a:ext cx="8796271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Tîm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 / Module Team: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Rachel Bendall (rachel.bendall@uwtsd.ac.uk)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Iwan</a:t>
            </a:r>
            <a:r>
              <a:rPr lang="en-GB" dirty="0" smtClean="0"/>
              <a:t> Ellis-Williams (</a:t>
            </a:r>
            <a:r>
              <a:rPr lang="en-GB" dirty="0"/>
              <a:t>i.ellis-williams@uwtsd.ac.uk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Nerys</a:t>
            </a:r>
            <a:r>
              <a:rPr lang="en-GB" dirty="0" smtClean="0"/>
              <a:t> </a:t>
            </a:r>
            <a:r>
              <a:rPr lang="en-GB" dirty="0" err="1" smtClean="0"/>
              <a:t>Defis</a:t>
            </a:r>
            <a:r>
              <a:rPr lang="en-GB" dirty="0" smtClean="0"/>
              <a:t> (nerys.defis@uwtsd.ac.uk)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4585892"/>
            <a:ext cx="914400" cy="9144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3452021"/>
            <a:ext cx="914400" cy="914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23181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763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</a:t>
            </a:r>
            <a:r>
              <a:rPr lang="en-GB" b="1" dirty="0" err="1" smtClean="0"/>
              <a:t>mcanion</a:t>
            </a:r>
            <a:r>
              <a:rPr lang="en-GB" b="1" dirty="0" smtClean="0"/>
              <a:t> y </a:t>
            </a:r>
            <a:r>
              <a:rPr lang="en-GB" b="1" dirty="0" err="1" smtClean="0"/>
              <a:t>modiwl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Module aims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3335" y="1825625"/>
            <a:ext cx="4231515" cy="3725169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gweld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llawlyfr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Moodle.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gryno</a:t>
            </a:r>
            <a:r>
              <a:rPr lang="en-GB" dirty="0" smtClean="0"/>
              <a:t>:</a:t>
            </a:r>
          </a:p>
          <a:p>
            <a:pPr lvl="0" fontAlgn="base" hangingPunct="0"/>
            <a:r>
              <a:rPr lang="cy-GB" dirty="0" smtClean="0"/>
              <a:t>gwybodaeth </a:t>
            </a:r>
            <a:r>
              <a:rPr lang="cy-GB" dirty="0"/>
              <a:t>a dealltwriaeth </a:t>
            </a:r>
            <a:r>
              <a:rPr lang="cy-GB" dirty="0" smtClean="0"/>
              <a:t>i ddarpar-athrawon o </a:t>
            </a:r>
            <a:r>
              <a:rPr lang="cy-GB" dirty="0"/>
              <a:t>werthoedd ac arfer proffesiynol wrth addysgu a dysgu.</a:t>
            </a:r>
            <a:endParaRPr lang="en-GB" dirty="0"/>
          </a:p>
          <a:p>
            <a:pPr lvl="0" fontAlgn="base" hangingPunct="0"/>
            <a:r>
              <a:rPr lang="cy-GB" dirty="0" smtClean="0"/>
              <a:t>cyfle </a:t>
            </a:r>
            <a:r>
              <a:rPr lang="cy-GB" dirty="0"/>
              <a:t>i </a:t>
            </a:r>
            <a:r>
              <a:rPr lang="cy-GB" dirty="0" smtClean="0"/>
              <a:t>ddarpar-athrawon </a:t>
            </a:r>
            <a:r>
              <a:rPr lang="cy-GB" dirty="0"/>
              <a:t>sefydlu perthnasau gwaith effeithiol gyda disgyblion a chydweithwyr proffesiynol trwy brofiad addysgu ymarferol yn y Cyfnod Sylfaen a Chyfnod Allweddol 2.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73182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Please see the module handbook on Moodle.</a:t>
            </a:r>
          </a:p>
          <a:p>
            <a:r>
              <a:rPr lang="en-GB" dirty="0" smtClean="0"/>
              <a:t>To summarise:</a:t>
            </a:r>
          </a:p>
          <a:p>
            <a:pPr lvl="0" fontAlgn="base" hangingPunct="0"/>
            <a:r>
              <a:rPr lang="en-GB" dirty="0" smtClean="0"/>
              <a:t>knowledge </a:t>
            </a:r>
            <a:r>
              <a:rPr lang="en-GB" dirty="0"/>
              <a:t>and understanding of professional values and practice in teaching and learning.</a:t>
            </a:r>
          </a:p>
          <a:p>
            <a:pPr lvl="0" fontAlgn="base" hangingPunct="0"/>
            <a:r>
              <a:rPr lang="en-GB" dirty="0" smtClean="0"/>
              <a:t>opportunity </a:t>
            </a:r>
            <a:r>
              <a:rPr lang="en-GB" dirty="0"/>
              <a:t>to establish effective working relationships with pupils and professional colleagues through practical teaching experience in both Foundation Phase and Key Stage 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783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Cyflwyniad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ECAD4001C</a:t>
            </a:r>
            <a:br>
              <a:rPr lang="en-GB" b="1" dirty="0" smtClean="0"/>
            </a:br>
            <a:r>
              <a:rPr lang="en-GB" b="1" dirty="0" smtClean="0"/>
              <a:t>Introduction to </a:t>
            </a:r>
            <a:r>
              <a:rPr lang="en-GB" b="1" dirty="0"/>
              <a:t>ECAD4001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Enw’r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:</a:t>
            </a:r>
          </a:p>
          <a:p>
            <a:endParaRPr lang="cy-GB" b="1" dirty="0" smtClean="0"/>
          </a:p>
          <a:p>
            <a:r>
              <a:rPr lang="cy-GB" b="1" dirty="0" smtClean="0"/>
              <a:t>Pedagogeg/Addysgeg </a:t>
            </a:r>
            <a:r>
              <a:rPr lang="cy-GB" b="1" dirty="0"/>
              <a:t>ar Waith 1 : </a:t>
            </a:r>
            <a:r>
              <a:rPr lang="cy-GB" b="1" dirty="0" smtClean="0"/>
              <a:t>Sgiliau hanfodol addysgu</a:t>
            </a:r>
            <a:endParaRPr lang="en-GB" b="1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Module name:</a:t>
            </a:r>
          </a:p>
          <a:p>
            <a:endParaRPr lang="cy-GB" b="1" dirty="0" smtClean="0"/>
          </a:p>
          <a:p>
            <a:r>
              <a:rPr lang="cy-GB" b="1" dirty="0" smtClean="0"/>
              <a:t>Pedagogy </a:t>
            </a:r>
            <a:r>
              <a:rPr lang="cy-GB" b="1" dirty="0"/>
              <a:t>in Practice 1: Essential teaching skills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Diffinio</a:t>
            </a:r>
            <a:r>
              <a:rPr lang="en-GB" b="1" dirty="0" smtClean="0"/>
              <a:t> ‘</a:t>
            </a:r>
            <a:r>
              <a:rPr lang="en-GB" b="1" dirty="0" err="1" smtClean="0"/>
              <a:t>pedagogeg</a:t>
            </a:r>
            <a:r>
              <a:rPr lang="en-GB" b="1" dirty="0" smtClean="0"/>
              <a:t>/</a:t>
            </a:r>
            <a:r>
              <a:rPr lang="en-GB" b="1" dirty="0" err="1" smtClean="0"/>
              <a:t>addysgeg</a:t>
            </a:r>
            <a:r>
              <a:rPr lang="en-GB" b="1" dirty="0" smtClean="0"/>
              <a:t>’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Defining ‘pedagogy’</a:t>
            </a:r>
            <a:endParaRPr lang="en-GB" b="1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792717" y="1825625"/>
            <a:ext cx="4020207" cy="3597275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sz="3200" dirty="0" smtClean="0"/>
              <a:t>“The </a:t>
            </a:r>
            <a:r>
              <a:rPr lang="en-US" sz="3200" dirty="0"/>
              <a:t>method and practice of teaching, especially as an academic subject or theoretical concept</a:t>
            </a:r>
            <a:r>
              <a:rPr lang="en-US" sz="3200" dirty="0" smtClean="0"/>
              <a:t>.” </a:t>
            </a:r>
          </a:p>
          <a:p>
            <a:pPr marL="0" lvl="0" indent="0" algn="r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endParaRPr lang="en-US" sz="2400" dirty="0" smtClean="0"/>
          </a:p>
          <a:p>
            <a:pPr marL="0" lvl="0" indent="0" algn="r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sz="2400" dirty="0" smtClean="0"/>
              <a:t>(Oxford Dictionary, 2017)</a:t>
            </a:r>
            <a:endParaRPr lang="en-US" sz="2400" dirty="0"/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331076" y="1825624"/>
            <a:ext cx="4004441" cy="3597275"/>
          </a:xfrm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sz="3200" dirty="0" smtClean="0"/>
              <a:t>“Dull ac </a:t>
            </a:r>
            <a:r>
              <a:rPr lang="en-US" sz="3200" dirty="0" err="1" smtClean="0"/>
              <a:t>arfer</a:t>
            </a:r>
            <a:r>
              <a:rPr lang="en-US" sz="3200" dirty="0" smtClean="0"/>
              <a:t> </a:t>
            </a:r>
            <a:r>
              <a:rPr lang="en-US" sz="3200" dirty="0" err="1" smtClean="0"/>
              <a:t>addysgu</a:t>
            </a:r>
            <a:r>
              <a:rPr lang="en-US" sz="3200" dirty="0" smtClean="0"/>
              <a:t>, </a:t>
            </a:r>
            <a:r>
              <a:rPr lang="en-US" sz="3200" dirty="0" err="1" smtClean="0"/>
              <a:t>yn</a:t>
            </a:r>
            <a:r>
              <a:rPr lang="en-US" sz="3200" dirty="0" smtClean="0"/>
              <a:t> </a:t>
            </a:r>
            <a:r>
              <a:rPr lang="en-US" sz="3200" dirty="0" err="1" smtClean="0"/>
              <a:t>enwedig</a:t>
            </a:r>
            <a:r>
              <a:rPr lang="en-US" sz="3200" dirty="0" smtClean="0"/>
              <a:t> </a:t>
            </a:r>
            <a:r>
              <a:rPr lang="en-US" sz="3200" dirty="0" err="1" smtClean="0"/>
              <a:t>fel</a:t>
            </a:r>
            <a:r>
              <a:rPr lang="en-US" sz="3200" dirty="0" smtClean="0"/>
              <a:t> </a:t>
            </a:r>
            <a:r>
              <a:rPr lang="en-US" sz="3200" dirty="0" err="1" smtClean="0"/>
              <a:t>pwnc</a:t>
            </a:r>
            <a:r>
              <a:rPr lang="en-US" sz="3200" dirty="0" smtClean="0"/>
              <a:t> </a:t>
            </a:r>
            <a:r>
              <a:rPr lang="en-US" sz="3200" dirty="0" err="1" smtClean="0"/>
              <a:t>academaidd</a:t>
            </a:r>
            <a:r>
              <a:rPr lang="en-US" sz="3200" dirty="0" smtClean="0"/>
              <a:t> </a:t>
            </a:r>
            <a:r>
              <a:rPr lang="en-US" sz="3200" dirty="0" err="1" smtClean="0"/>
              <a:t>neu</a:t>
            </a:r>
            <a:r>
              <a:rPr lang="en-US" sz="3200" dirty="0" smtClean="0"/>
              <a:t> </a:t>
            </a:r>
            <a:r>
              <a:rPr lang="en-US" sz="3200" dirty="0" err="1" smtClean="0"/>
              <a:t>gysyniad</a:t>
            </a:r>
            <a:r>
              <a:rPr lang="en-US" sz="3200" dirty="0" smtClean="0"/>
              <a:t> </a:t>
            </a:r>
            <a:r>
              <a:rPr lang="en-US" sz="3200" dirty="0" err="1" smtClean="0"/>
              <a:t>damcaniaethol</a:t>
            </a:r>
            <a:r>
              <a:rPr lang="en-US" sz="3200" dirty="0" smtClean="0"/>
              <a:t>.”</a:t>
            </a:r>
            <a:endParaRPr lang="en-US" sz="2400" dirty="0" smtClean="0"/>
          </a:p>
          <a:p>
            <a:pPr marL="0" lvl="0" indent="0" algn="r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endParaRPr lang="en-US" sz="2400" dirty="0" smtClean="0"/>
          </a:p>
          <a:p>
            <a:pPr marL="0" lvl="0" indent="0" algn="r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US" sz="2400" dirty="0" smtClean="0"/>
              <a:t>(Oxford Dictionary, 2017)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Sesiynau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Sessions</a:t>
            </a:r>
            <a:endParaRPr lang="en-GB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4993" y="547688"/>
            <a:ext cx="5450763" cy="477237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9903" y="1954924"/>
            <a:ext cx="263284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/>
              <a:t>Dyddiau</a:t>
            </a:r>
            <a:r>
              <a:rPr lang="en-GB" sz="2400" dirty="0" smtClean="0"/>
              <a:t> </a:t>
            </a:r>
            <a:r>
              <a:rPr lang="en-GB" sz="2400" dirty="0" err="1" smtClean="0"/>
              <a:t>Mawrth</a:t>
            </a:r>
            <a:r>
              <a:rPr lang="en-GB" sz="2400" dirty="0" smtClean="0"/>
              <a:t> / Tuesdays 11am – 1pm</a:t>
            </a:r>
          </a:p>
          <a:p>
            <a:endParaRPr lang="en-GB" sz="2400" dirty="0"/>
          </a:p>
          <a:p>
            <a:r>
              <a:rPr lang="en-GB" sz="2800" b="1" dirty="0" smtClean="0"/>
              <a:t>OND / BUT</a:t>
            </a:r>
          </a:p>
          <a:p>
            <a:endParaRPr lang="en-GB" sz="2400" dirty="0"/>
          </a:p>
          <a:p>
            <a:r>
              <a:rPr lang="en-GB" sz="2400" dirty="0" err="1" smtClean="0"/>
              <a:t>Dydd</a:t>
            </a:r>
            <a:r>
              <a:rPr lang="en-GB" sz="2400" dirty="0" smtClean="0"/>
              <a:t> </a:t>
            </a:r>
            <a:r>
              <a:rPr lang="en-GB" sz="2400" dirty="0" err="1" smtClean="0"/>
              <a:t>Llun</a:t>
            </a:r>
            <a:r>
              <a:rPr lang="en-GB" sz="2400" dirty="0" smtClean="0"/>
              <a:t> / Monday </a:t>
            </a:r>
          </a:p>
          <a:p>
            <a:r>
              <a:rPr lang="en-GB" sz="2400" dirty="0" smtClean="0"/>
              <a:t>05/11/18</a:t>
            </a:r>
            <a:endParaRPr lang="en-GB" sz="2400" dirty="0"/>
          </a:p>
        </p:txBody>
      </p:sp>
      <p:cxnSp>
        <p:nvCxnSpPr>
          <p:cNvPr id="11" name="Straight Arrow Connector 10"/>
          <p:cNvCxnSpPr/>
          <p:nvPr/>
        </p:nvCxnSpPr>
        <p:spPr>
          <a:xfrm flipV="1">
            <a:off x="2853559" y="2522483"/>
            <a:ext cx="2822027" cy="126124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1883979" y="3921273"/>
            <a:ext cx="3050628" cy="94501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277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Trosolwg</a:t>
            </a:r>
            <a:r>
              <a:rPr lang="en-GB" b="1" dirty="0" smtClean="0"/>
              <a:t> </a:t>
            </a:r>
            <a:r>
              <a:rPr lang="en-GB" b="1" dirty="0" err="1" smtClean="0"/>
              <a:t>sesiynau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Overview of sessions</a:t>
            </a:r>
            <a:endParaRPr lang="en-GB" b="1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2975758"/>
              </p:ext>
            </p:extLst>
          </p:nvPr>
        </p:nvGraphicFramePr>
        <p:xfrm>
          <a:off x="141890" y="1825625"/>
          <a:ext cx="8781393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6648"/>
                <a:gridCol w="7614745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Dyddiad</a:t>
                      </a:r>
                      <a:r>
                        <a:rPr lang="en-GB" dirty="0" smtClean="0"/>
                        <a:t> </a:t>
                      </a:r>
                    </a:p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Thema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Topic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02/10/18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 err="1" smtClean="0"/>
                        <a:t>Cyflwyniad</a:t>
                      </a:r>
                      <a:r>
                        <a:rPr lang="en-GB" sz="2300" baseline="0" dirty="0" smtClean="0"/>
                        <a:t> </a:t>
                      </a:r>
                      <a:r>
                        <a:rPr lang="en-GB" sz="2300" baseline="0" dirty="0" err="1" smtClean="0"/>
                        <a:t>i’r</a:t>
                      </a:r>
                      <a:r>
                        <a:rPr lang="en-GB" sz="2300" baseline="0" dirty="0" smtClean="0"/>
                        <a:t> </a:t>
                      </a:r>
                      <a:r>
                        <a:rPr lang="en-GB" sz="2300" baseline="0" dirty="0" err="1" smtClean="0"/>
                        <a:t>modiwl</a:t>
                      </a:r>
                      <a:r>
                        <a:rPr lang="en-GB" sz="2300" baseline="0" dirty="0" smtClean="0"/>
                        <a:t> / Introduction to the module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09/10/18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 err="1" smtClean="0"/>
                        <a:t>Arsylwi</a:t>
                      </a:r>
                      <a:r>
                        <a:rPr lang="en-GB" sz="2300" dirty="0" smtClean="0"/>
                        <a:t> </a:t>
                      </a:r>
                      <a:r>
                        <a:rPr lang="en-GB" sz="2300" dirty="0" err="1" smtClean="0"/>
                        <a:t>effeithiol</a:t>
                      </a:r>
                      <a:r>
                        <a:rPr lang="en-GB" sz="2300" dirty="0" smtClean="0"/>
                        <a:t> / Effective observations</a:t>
                      </a:r>
                      <a:endParaRPr lang="en-GB" sz="23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16/10/18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 smtClean="0"/>
                        <a:t>Bore </a:t>
                      </a:r>
                      <a:r>
                        <a:rPr lang="en-GB" sz="2300" dirty="0" err="1" smtClean="0"/>
                        <a:t>mewn</a:t>
                      </a:r>
                      <a:r>
                        <a:rPr lang="en-GB" sz="2300" dirty="0" smtClean="0"/>
                        <a:t> </a:t>
                      </a:r>
                      <a:r>
                        <a:rPr lang="en-GB" sz="2300" dirty="0" err="1" smtClean="0"/>
                        <a:t>ysgol</a:t>
                      </a:r>
                      <a:r>
                        <a:rPr lang="en-GB" sz="2300" dirty="0" smtClean="0"/>
                        <a:t> / A morning at a school</a:t>
                      </a:r>
                      <a:endParaRPr lang="en-GB" sz="23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23/10/18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300" baseline="0" dirty="0" err="1" smtClean="0"/>
                        <a:t>Amgylchedd</a:t>
                      </a:r>
                      <a:r>
                        <a:rPr lang="en-GB" sz="2300" baseline="0" dirty="0" smtClean="0"/>
                        <a:t> </a:t>
                      </a:r>
                      <a:r>
                        <a:rPr lang="en-GB" sz="2300" baseline="0" dirty="0" err="1" smtClean="0"/>
                        <a:t>dysgu</a:t>
                      </a:r>
                      <a:r>
                        <a:rPr lang="en-GB" sz="2300" baseline="0" dirty="0" smtClean="0"/>
                        <a:t> </a:t>
                      </a:r>
                      <a:r>
                        <a:rPr lang="en-GB" sz="2300" baseline="0" dirty="0" err="1" smtClean="0"/>
                        <a:t>effeithiol</a:t>
                      </a:r>
                      <a:r>
                        <a:rPr lang="en-GB" sz="2300" baseline="0" dirty="0" smtClean="0"/>
                        <a:t> / Effective learning environment</a:t>
                      </a:r>
                      <a:endParaRPr lang="en-GB" sz="23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30/10/18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300" dirty="0" err="1" smtClean="0"/>
                        <a:t>Paratoi</a:t>
                      </a:r>
                      <a:r>
                        <a:rPr lang="en-GB" sz="2300" dirty="0" smtClean="0"/>
                        <a:t> at </a:t>
                      </a:r>
                      <a:r>
                        <a:rPr lang="en-GB" sz="2300" dirty="0" err="1" smtClean="0"/>
                        <a:t>feicroddysgu</a:t>
                      </a:r>
                      <a:r>
                        <a:rPr lang="en-GB" sz="2300" dirty="0" smtClean="0"/>
                        <a:t> / </a:t>
                      </a:r>
                      <a:r>
                        <a:rPr lang="en-GB" sz="2300" dirty="0" err="1" smtClean="0"/>
                        <a:t>Microteach</a:t>
                      </a:r>
                      <a:r>
                        <a:rPr lang="en-GB" sz="2300" dirty="0" smtClean="0"/>
                        <a:t> preparation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05/10/18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 err="1" smtClean="0"/>
                        <a:t>Meicroddysgu</a:t>
                      </a:r>
                      <a:r>
                        <a:rPr lang="en-GB" sz="2300" dirty="0" smtClean="0"/>
                        <a:t> / </a:t>
                      </a:r>
                      <a:r>
                        <a:rPr lang="en-GB" sz="2300" dirty="0" err="1" smtClean="0"/>
                        <a:t>Microteach</a:t>
                      </a:r>
                      <a:endParaRPr lang="en-GB" sz="23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76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PAP</a:t>
            </a:r>
            <a:br>
              <a:rPr lang="en-GB" b="1" dirty="0" smtClean="0"/>
            </a:br>
            <a:r>
              <a:rPr lang="en-GB" b="1" dirty="0" smtClean="0"/>
              <a:t>PTE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8184274" cy="4351338"/>
          </a:xfrm>
        </p:spPr>
        <p:txBody>
          <a:bodyPr>
            <a:normAutofit/>
          </a:bodyPr>
          <a:lstStyle/>
          <a:p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Proffesiynol</a:t>
            </a:r>
          </a:p>
          <a:p>
            <a:r>
              <a:rPr lang="en-GB" dirty="0" smtClean="0"/>
              <a:t>Professional </a:t>
            </a:r>
            <a:r>
              <a:rPr lang="en-GB" dirty="0"/>
              <a:t>Teaching Experience</a:t>
            </a:r>
          </a:p>
          <a:p>
            <a:endParaRPr lang="en-GB" dirty="0"/>
          </a:p>
          <a:p>
            <a:pPr algn="ctr"/>
            <a:r>
              <a:rPr lang="en-GB" dirty="0"/>
              <a:t>1: 18/02/19 – 15/03/19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2: 25/03/19 – 12/04/19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48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2519"/>
            <a:ext cx="7886700" cy="1325563"/>
          </a:xfrm>
        </p:spPr>
        <p:txBody>
          <a:bodyPr/>
          <a:lstStyle/>
          <a:p>
            <a:r>
              <a:rPr lang="en-GB" b="1" dirty="0" smtClean="0"/>
              <a:t>SAC</a:t>
            </a:r>
            <a:br>
              <a:rPr lang="en-GB" b="1" dirty="0" smtClean="0"/>
            </a:br>
            <a:r>
              <a:rPr lang="en-GB" b="1" dirty="0" smtClean="0"/>
              <a:t>QTS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328082"/>
            <a:ext cx="3886200" cy="435133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Un o </a:t>
            </a:r>
            <a:r>
              <a:rPr lang="en-GB" dirty="0" err="1" smtClean="0"/>
              <a:t>brif</a:t>
            </a:r>
            <a:r>
              <a:rPr lang="en-GB" dirty="0" smtClean="0"/>
              <a:t> </a:t>
            </a:r>
            <a:r>
              <a:rPr lang="en-GB" dirty="0" err="1" smtClean="0"/>
              <a:t>nodau’r</a:t>
            </a:r>
            <a:r>
              <a:rPr lang="en-GB" dirty="0" smtClean="0"/>
              <a:t> </a:t>
            </a:r>
            <a:r>
              <a:rPr lang="en-GB" dirty="0" err="1" smtClean="0"/>
              <a:t>modiwl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yrraedd</a:t>
            </a:r>
            <a:r>
              <a:rPr lang="en-GB" dirty="0" smtClean="0"/>
              <a:t> SAC – </a:t>
            </a:r>
            <a:r>
              <a:rPr lang="en-GB" dirty="0" err="1" smtClean="0"/>
              <a:t>Statws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Cymwysedig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safonau</a:t>
            </a:r>
            <a:r>
              <a:rPr lang="en-GB" dirty="0" smtClean="0"/>
              <a:t> SAC.</a:t>
            </a:r>
          </a:p>
          <a:p>
            <a:r>
              <a:rPr lang="en-GB" dirty="0"/>
              <a:t>https://gov.wales/legislation/subordinate/nonsi/educationwales/2009/3220099/?skip=1&amp;lang=cy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328082"/>
            <a:ext cx="3886200" cy="435133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One of the main aims of the module is to support you in achieving QTS – Qualified Teacher Status.</a:t>
            </a:r>
          </a:p>
          <a:p>
            <a:r>
              <a:rPr lang="en-GB" dirty="0" smtClean="0"/>
              <a:t>Your progress in teaching will be assessed against QTS standards.</a:t>
            </a:r>
          </a:p>
          <a:p>
            <a:r>
              <a:rPr lang="en-GB" dirty="0"/>
              <a:t>https://gov.wales/legislation/subordinate/nonsi/educationwales/2009/3220099/?lang=en</a:t>
            </a:r>
          </a:p>
        </p:txBody>
      </p:sp>
    </p:spTree>
    <p:extLst>
      <p:ext uri="{BB962C8B-B14F-4D97-AF65-F5344CB8AC3E}">
        <p14:creationId xmlns:p14="http://schemas.microsoft.com/office/powerpoint/2010/main" val="58983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886700" cy="1325563"/>
          </a:xfrm>
        </p:spPr>
        <p:txBody>
          <a:bodyPr/>
          <a:lstStyle/>
          <a:p>
            <a:r>
              <a:rPr lang="en-GB" b="1" dirty="0" smtClean="0"/>
              <a:t>SAC </a:t>
            </a:r>
            <a:r>
              <a:rPr lang="en-GB" b="1" dirty="0" err="1" smtClean="0"/>
              <a:t>parhad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QTS continued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6125" y="1369685"/>
            <a:ext cx="4650828" cy="4351338"/>
          </a:xfrm>
        </p:spPr>
        <p:txBody>
          <a:bodyPr>
            <a:normAutofit/>
          </a:bodyPr>
          <a:lstStyle/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S.1: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Gwerthoedd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ac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arferion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proffesiynol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S.2</a:t>
            </a: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Gwybodaeth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a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dealltwriaeth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S.3</a:t>
            </a: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Addysgu</a:t>
            </a:r>
            <a:endParaRPr lang="en-US" sz="2000" dirty="0">
              <a:solidFill>
                <a:prstClr val="black"/>
              </a:solidFill>
              <a:latin typeface="Gill Sans MT" panose="020B0502020104020203"/>
            </a:endParaRP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S.3.1: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Cynllunio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,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disgwyliadau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a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thargedau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S.3.2</a:t>
            </a: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Monitro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ac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asesu</a:t>
            </a:r>
            <a:endParaRPr lang="en-US" sz="2000" dirty="0">
              <a:solidFill>
                <a:prstClr val="black"/>
              </a:solidFill>
              <a:latin typeface="Gill Sans MT" panose="020B0502020104020203"/>
            </a:endParaRP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S.3.3: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Addysgu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a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rheolaeth</a:t>
            </a:r>
            <a:r>
              <a:rPr lang="en-US" sz="2000" dirty="0" smtClean="0">
                <a:solidFill>
                  <a:prstClr val="black"/>
                </a:solidFill>
                <a:latin typeface="Gill Sans MT" panose="020B0502020104020203"/>
              </a:rPr>
              <a:t> </a:t>
            </a:r>
            <a:r>
              <a:rPr lang="en-US" sz="2000" dirty="0" err="1" smtClean="0">
                <a:solidFill>
                  <a:prstClr val="black"/>
                </a:solidFill>
                <a:latin typeface="Gill Sans MT" panose="020B0502020104020203"/>
              </a:rPr>
              <a:t>dosbarth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369685"/>
            <a:ext cx="4514850" cy="4351338"/>
          </a:xfrm>
        </p:spPr>
        <p:txBody>
          <a:bodyPr>
            <a:normAutofit/>
          </a:bodyPr>
          <a:lstStyle/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S.1: Professional values and practice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S.2: Knowledge and understanding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S.3: Teaching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S.3.1: Planning, expectations and targets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S.3.2: Monitoring and assessment</a:t>
            </a:r>
          </a:p>
          <a:p>
            <a:pPr lvl="0">
              <a:lnSpc>
                <a:spcPct val="120000"/>
              </a:lnSpc>
              <a:buClr>
                <a:srgbClr val="B71E42"/>
              </a:buClr>
              <a:buSzPct val="100000"/>
            </a:pPr>
            <a:r>
              <a:rPr lang="en-US" sz="2000" dirty="0">
                <a:solidFill>
                  <a:prstClr val="black"/>
                </a:solidFill>
                <a:latin typeface="Gill Sans MT" panose="020B0502020104020203"/>
              </a:rPr>
              <a:t>S.3.3: Teaching and class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89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135117"/>
          </a:xfrm>
        </p:spPr>
        <p:txBody>
          <a:bodyPr>
            <a:normAutofit/>
          </a:bodyPr>
          <a:lstStyle/>
          <a:p>
            <a:r>
              <a:rPr lang="en-GB" sz="3200" b="1" dirty="0" err="1" smtClean="0"/>
              <a:t>Ydy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rôl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yr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athro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wedi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newid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dros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amser</a:t>
            </a:r>
            <a:r>
              <a:rPr lang="en-GB" sz="3200" b="1" dirty="0" smtClean="0"/>
              <a:t>?</a:t>
            </a:r>
            <a:br>
              <a:rPr lang="en-GB" sz="3200" b="1" dirty="0" smtClean="0"/>
            </a:br>
            <a:r>
              <a:rPr lang="en-GB" sz="3200" b="1" dirty="0" smtClean="0"/>
              <a:t>Has the role of the teacher changed over time?</a:t>
            </a:r>
            <a:endParaRPr lang="en-GB" sz="3200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31074" y="1005818"/>
            <a:ext cx="846608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1" dirty="0">
                <a:solidFill>
                  <a:prstClr val="black"/>
                </a:solidFill>
                <a:latin typeface="Gill Sans MT" panose="020B0502020104020203"/>
              </a:rPr>
              <a:t>Redl and Wattenberg </a:t>
            </a:r>
            <a:r>
              <a:rPr lang="en-GB" dirty="0" smtClean="0"/>
              <a:t>1951…</a:t>
            </a: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US" sz="1900" dirty="0">
              <a:solidFill>
                <a:prstClr val="black"/>
              </a:solidFill>
              <a:latin typeface="Gill Sans MT" panose="020B0502020104020203"/>
            </a:endParaRP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US" sz="1900" dirty="0">
              <a:solidFill>
                <a:prstClr val="black"/>
              </a:solidFill>
              <a:latin typeface="Gill Sans MT" panose="020B0502020104020203"/>
            </a:endParaRP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GB" sz="1900" dirty="0">
              <a:solidFill>
                <a:prstClr val="black"/>
              </a:solidFill>
              <a:latin typeface="Gill Sans MT" panose="020B0502020104020203"/>
            </a:endParaRP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US" sz="1900" i="1" dirty="0" smtClean="0">
              <a:solidFill>
                <a:prstClr val="black"/>
              </a:solidFill>
              <a:latin typeface="Gill Sans MT" panose="020B0502020104020203"/>
            </a:endParaRP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US" sz="1900" i="1" dirty="0">
              <a:solidFill>
                <a:prstClr val="black"/>
              </a:solidFill>
              <a:latin typeface="Gill Sans MT" panose="020B0502020104020203"/>
            </a:endParaRPr>
          </a:p>
          <a:p>
            <a:pPr marL="0" lvl="0" indent="0">
              <a:lnSpc>
                <a:spcPct val="120000"/>
              </a:lnSpc>
              <a:buClr>
                <a:srgbClr val="B71E42"/>
              </a:buClr>
              <a:buSzPct val="100000"/>
              <a:buNone/>
            </a:pPr>
            <a:endParaRPr lang="en-US" sz="1900" i="1" dirty="0" smtClean="0">
              <a:solidFill>
                <a:prstClr val="black"/>
              </a:solidFill>
              <a:latin typeface="Gill Sans MT" panose="020B0502020104020203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078740"/>
              </p:ext>
            </p:extLst>
          </p:nvPr>
        </p:nvGraphicFramePr>
        <p:xfrm>
          <a:off x="331072" y="1558458"/>
          <a:ext cx="8466084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042"/>
                <a:gridCol w="4233042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B71E42"/>
                        </a:buClr>
                        <a:buSzPct val="100000"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Representative of society (inculcating moral values)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Judge (giving marks and grades)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Detective (discovers rule-breakers)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Referee (settles disputes among pupils)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Limiter of anxiety (helps children to control impulses)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Object of identification (possesses traits that children imitate)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Group leader (establishes the climate for the group)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Ego-supporter (helps children have confidence in themselves)</a:t>
                      </a:r>
                      <a:endParaRPr lang="en-GB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B71E42"/>
                        </a:buClr>
                        <a:buSzPct val="100000"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Target for hostilities (acts as object of aggression arising from frustrations created by adults)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B71E42"/>
                        </a:buClr>
                        <a:buSzPct val="100000"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Parent surrogate (acts as object of bids for attention from younger children)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Clr>
                          <a:srgbClr val="B71E42"/>
                        </a:buClr>
                        <a:buSzPct val="100000"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Object of affection (meets the psychological needs of all children)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Friend and confidante (establishes warm relationships with children and shares confidences)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Helper (provides guidance for pupil difficulties)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Gill Sans MT" panose="020B0502020104020203"/>
                          <a:ea typeface="+mn-ea"/>
                          <a:cs typeface="+mn-cs"/>
                        </a:rPr>
                        <a:t>• Resource (possesses knowledge and skills)</a:t>
                      </a:r>
                      <a:endParaRPr kumimoji="0" lang="en-GB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Gill Sans MT" panose="020B0502020104020203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00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Draw </a:t>
            </a:r>
            <a:r>
              <a:rPr lang="en-GB" b="1" dirty="0" err="1" smtClean="0"/>
              <a:t>atoch</a:t>
            </a:r>
            <a:r>
              <a:rPr lang="en-GB" b="1" dirty="0" smtClean="0"/>
              <a:t> chi…</a:t>
            </a:r>
            <a:br>
              <a:rPr lang="en-GB" b="1" dirty="0" smtClean="0"/>
            </a:br>
            <a:r>
              <a:rPr lang="en-GB" b="1" dirty="0" smtClean="0"/>
              <a:t>Over to you…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unrhywbeth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ers</a:t>
            </a:r>
            <a:r>
              <a:rPr lang="en-GB" dirty="0" smtClean="0"/>
              <a:t> 1951?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disgrifiad</a:t>
            </a:r>
            <a:r>
              <a:rPr lang="en-GB" dirty="0" smtClean="0"/>
              <a:t> o </a:t>
            </a: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1951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unrhywbeth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goll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Has anything changed since 1951?</a:t>
            </a:r>
          </a:p>
          <a:p>
            <a:r>
              <a:rPr lang="en-GB" dirty="0" smtClean="0"/>
              <a:t>Discuss how relevant the description of the teacher’s role in 1951 to the teacher’s role today.</a:t>
            </a:r>
          </a:p>
          <a:p>
            <a:r>
              <a:rPr lang="en-GB" dirty="0" smtClean="0"/>
              <a:t>Is there anything missing?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2937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Tasgau </a:t>
            </a:r>
            <a:r>
              <a:rPr lang="en-GB" b="1" dirty="0" err="1"/>
              <a:t>i</a:t>
            </a:r>
            <a:r>
              <a:rPr lang="en-GB" b="1" dirty="0" err="1" smtClean="0"/>
              <a:t>’w</a:t>
            </a:r>
            <a:r>
              <a:rPr lang="en-GB" b="1" dirty="0" smtClean="0"/>
              <a:t> </a:t>
            </a:r>
            <a:r>
              <a:rPr lang="en-GB" b="1" dirty="0" err="1" smtClean="0"/>
              <a:t>cyflawni</a:t>
            </a:r>
            <a:r>
              <a:rPr lang="en-GB" b="1" dirty="0" smtClean="0"/>
              <a:t> </a:t>
            </a:r>
            <a:r>
              <a:rPr lang="en-GB" b="1" dirty="0" err="1" smtClean="0"/>
              <a:t>erbyn</a:t>
            </a:r>
            <a:r>
              <a:rPr lang="en-GB" b="1" dirty="0" smtClean="0"/>
              <a:t> 09/10/18</a:t>
            </a:r>
            <a:br>
              <a:rPr lang="en-GB" b="1" dirty="0" smtClean="0"/>
            </a:br>
            <a:r>
              <a:rPr lang="en-GB" b="1" dirty="0" smtClean="0"/>
              <a:t>Tasks to complete by 09/10/18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48" y="1378500"/>
            <a:ext cx="7771431" cy="51941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6910" y="2486822"/>
            <a:ext cx="5722883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Darllenwch</a:t>
            </a:r>
            <a:r>
              <a:rPr lang="en-GB" sz="2400" dirty="0" smtClean="0"/>
              <a:t> </a:t>
            </a:r>
            <a:r>
              <a:rPr lang="en-GB" sz="2400" dirty="0" err="1" smtClean="0"/>
              <a:t>Bennod</a:t>
            </a:r>
            <a:r>
              <a:rPr lang="en-GB" sz="2400" dirty="0" smtClean="0"/>
              <a:t> 3 </a:t>
            </a:r>
            <a:r>
              <a:rPr lang="en-GB" sz="2400" dirty="0" err="1" smtClean="0"/>
              <a:t>Grigg</a:t>
            </a:r>
            <a:r>
              <a:rPr lang="en-GB" sz="2400" dirty="0" smtClean="0"/>
              <a:t> (2010)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Moodle.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Crynhowch</a:t>
            </a:r>
            <a:r>
              <a:rPr lang="en-GB" sz="2400" dirty="0" smtClean="0"/>
              <a:t> y </a:t>
            </a:r>
            <a:r>
              <a:rPr lang="en-GB" sz="2400" dirty="0" err="1" smtClean="0"/>
              <a:t>prif</a:t>
            </a:r>
            <a:r>
              <a:rPr lang="en-GB" sz="2400" dirty="0" smtClean="0"/>
              <a:t> </a:t>
            </a:r>
            <a:r>
              <a:rPr lang="en-GB" sz="2400" dirty="0" err="1" smtClean="0"/>
              <a:t>bwyntiau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Pa </a:t>
            </a:r>
            <a:r>
              <a:rPr lang="en-GB" sz="2400" dirty="0" err="1" smtClean="0"/>
              <a:t>werthoedd</a:t>
            </a:r>
            <a:r>
              <a:rPr lang="en-GB" sz="2400" dirty="0" smtClean="0"/>
              <a:t> </a:t>
            </a:r>
            <a:r>
              <a:rPr lang="en-GB" sz="2400" dirty="0" err="1" smtClean="0"/>
              <a:t>fydd</a:t>
            </a:r>
            <a:r>
              <a:rPr lang="en-GB" sz="2400" dirty="0" smtClean="0"/>
              <a:t> </a:t>
            </a:r>
            <a:r>
              <a:rPr lang="en-GB" sz="2400" dirty="0" err="1" smtClean="0"/>
              <a:t>gennych</a:t>
            </a:r>
            <a:r>
              <a:rPr lang="en-GB" sz="2400" dirty="0" smtClean="0"/>
              <a:t> chi </a:t>
            </a:r>
            <a:r>
              <a:rPr lang="en-GB" sz="2400" dirty="0" err="1" smtClean="0"/>
              <a:t>fel</a:t>
            </a:r>
            <a:r>
              <a:rPr lang="en-GB" sz="2400" dirty="0" smtClean="0"/>
              <a:t> </a:t>
            </a:r>
            <a:r>
              <a:rPr lang="en-GB" sz="2400" dirty="0" err="1" smtClean="0"/>
              <a:t>athro</a:t>
            </a:r>
            <a:r>
              <a:rPr lang="en-GB" sz="2400" dirty="0" smtClean="0"/>
              <a:t>?</a:t>
            </a:r>
          </a:p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Read </a:t>
            </a:r>
            <a:r>
              <a:rPr lang="en-GB" sz="2400" dirty="0" err="1" smtClean="0"/>
              <a:t>Grigg</a:t>
            </a:r>
            <a:r>
              <a:rPr lang="en-GB" sz="2400" dirty="0" smtClean="0"/>
              <a:t> Chapter 3 (2010) on Moodle.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Summarise the key points.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What values will you have as a teacher?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646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2753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Tasgau </a:t>
            </a:r>
            <a:r>
              <a:rPr lang="en-GB" b="1" dirty="0" err="1"/>
              <a:t>i’w</a:t>
            </a:r>
            <a:r>
              <a:rPr lang="en-GB" b="1" dirty="0"/>
              <a:t> </a:t>
            </a:r>
            <a:r>
              <a:rPr lang="en-GB" b="1" dirty="0" err="1"/>
              <a:t>cyflawni</a:t>
            </a:r>
            <a:r>
              <a:rPr lang="en-GB" b="1" dirty="0"/>
              <a:t> </a:t>
            </a:r>
            <a:r>
              <a:rPr lang="en-GB" b="1" dirty="0" err="1"/>
              <a:t>erbyn</a:t>
            </a:r>
            <a:r>
              <a:rPr lang="en-GB" b="1" dirty="0"/>
              <a:t> 09/10/18</a:t>
            </a:r>
            <a:br>
              <a:rPr lang="en-GB" b="1" dirty="0"/>
            </a:br>
            <a:r>
              <a:rPr lang="en-GB" b="1" dirty="0"/>
              <a:t>Tasks to complete by 09/10/18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48" y="1378500"/>
            <a:ext cx="7771431" cy="51941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686910" y="2486822"/>
            <a:ext cx="572288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Gwyliwch</a:t>
            </a:r>
            <a:r>
              <a:rPr lang="en-GB" sz="2400" dirty="0" smtClean="0"/>
              <a:t> y clip </a:t>
            </a:r>
            <a:r>
              <a:rPr lang="en-GB" sz="2400" dirty="0" err="1" smtClean="0"/>
              <a:t>fideo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Crynhowch</a:t>
            </a:r>
            <a:r>
              <a:rPr lang="en-GB" sz="2400" dirty="0" smtClean="0"/>
              <a:t> y </a:t>
            </a:r>
            <a:r>
              <a:rPr lang="en-GB" sz="2400" dirty="0" err="1" smtClean="0"/>
              <a:t>prif</a:t>
            </a:r>
            <a:r>
              <a:rPr lang="en-GB" sz="2400" dirty="0" smtClean="0"/>
              <a:t> </a:t>
            </a:r>
            <a:r>
              <a:rPr lang="en-GB" sz="2400" dirty="0" err="1" smtClean="0"/>
              <a:t>bwyntiau</a:t>
            </a:r>
            <a:r>
              <a:rPr lang="en-GB" sz="2400" dirty="0" smtClean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hlinkClick r:id="rId4"/>
              </a:rPr>
              <a:t>https://www.youtube.com/watch?v=Du6vqSOj7UU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Watch the video clip.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Summarise the key points.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hlinkClick r:id="rId4"/>
              </a:rPr>
              <a:t>https://www.youtube.com/watch?v=Du6vqSOj7UU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866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Unrhyw </a:t>
            </a:r>
            <a:r>
              <a:rPr lang="en-GB" b="1" dirty="0" err="1"/>
              <a:t>gwestiynau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Any questions?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3183" y="1825625"/>
            <a:ext cx="8796271" cy="4351338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Rachel Bendall (rachel.bendall@uwtsd.ac.uk)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Iwan</a:t>
            </a:r>
            <a:r>
              <a:rPr lang="en-GB" dirty="0" smtClean="0"/>
              <a:t> Ellis-Williams (</a:t>
            </a:r>
            <a:r>
              <a:rPr lang="en-GB" dirty="0"/>
              <a:t>i.ellis-williams@uwtsd.ac.uk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Nerys</a:t>
            </a:r>
            <a:r>
              <a:rPr lang="en-GB" dirty="0" smtClean="0"/>
              <a:t> </a:t>
            </a:r>
            <a:r>
              <a:rPr lang="en-GB" dirty="0" err="1" smtClean="0"/>
              <a:t>Defis</a:t>
            </a:r>
            <a:r>
              <a:rPr lang="en-GB" dirty="0" smtClean="0"/>
              <a:t> (nerys.defis@uwtsd.ac.uk)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4585892"/>
            <a:ext cx="914400" cy="9144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3452021"/>
            <a:ext cx="914400" cy="914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0950" y="23181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49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2280</TotalTime>
  <Words>1103</Words>
  <Application>Microsoft Office PowerPoint</Application>
  <PresentationFormat>On-screen Show (4:3)</PresentationFormat>
  <Paragraphs>171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Gill Sans MT</vt:lpstr>
      <vt:lpstr>Office Theme</vt:lpstr>
      <vt:lpstr>PowerPoint Presentation</vt:lpstr>
      <vt:lpstr>Croeso! Welcome!</vt:lpstr>
      <vt:lpstr>Amcanion y modiwl Module aims</vt:lpstr>
      <vt:lpstr>Cyflwyniad i ECAD4001C Introduction to ECAD4001</vt:lpstr>
      <vt:lpstr>Diffinio ‘pedagogeg/addysgeg’ Defining ‘pedagogy’</vt:lpstr>
      <vt:lpstr>Sesiynau Sessions</vt:lpstr>
      <vt:lpstr>Trosolwg sesiynau Overview of sessions</vt:lpstr>
      <vt:lpstr>PAP PTE</vt:lpstr>
      <vt:lpstr>SAC QTS</vt:lpstr>
      <vt:lpstr>SAC parhad QTS continued</vt:lpstr>
      <vt:lpstr>Ydy rôl yr athro wedi newid dros amser? Has the role of the teacher changed over time?</vt:lpstr>
      <vt:lpstr>Draw atoch chi… Over to you…</vt:lpstr>
      <vt:lpstr>Tasgau i’w cyflawni erbyn 09/10/18 Tasks to complete by 09/10/18</vt:lpstr>
      <vt:lpstr>Tasgau i’w cyflawni erbyn 09/10/18 Tasks to complete by 09/10/18</vt:lpstr>
      <vt:lpstr>Unrhyw gwestiynau? Any 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58</cp:revision>
  <dcterms:created xsi:type="dcterms:W3CDTF">2017-02-08T11:33:06Z</dcterms:created>
  <dcterms:modified xsi:type="dcterms:W3CDTF">2018-10-01T16:43:26Z</dcterms:modified>
</cp:coreProperties>
</file>