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5">
  <p:sldMasterIdLst>
    <p:sldMasterId id="2147483648" r:id="rId4"/>
  </p:sldMasterIdLst>
  <p:notesMasterIdLst>
    <p:notesMasterId r:id="rId37"/>
  </p:notesMasterIdLst>
  <p:handoutMasterIdLst>
    <p:handoutMasterId r:id="rId38"/>
  </p:handoutMasterIdLst>
  <p:sldIdLst>
    <p:sldId id="256" r:id="rId5"/>
    <p:sldId id="292" r:id="rId6"/>
    <p:sldId id="257" r:id="rId7"/>
    <p:sldId id="294" r:id="rId8"/>
    <p:sldId id="293" r:id="rId9"/>
    <p:sldId id="258" r:id="rId10"/>
    <p:sldId id="295" r:id="rId11"/>
    <p:sldId id="291" r:id="rId12"/>
    <p:sldId id="290" r:id="rId13"/>
    <p:sldId id="296" r:id="rId14"/>
    <p:sldId id="261" r:id="rId15"/>
    <p:sldId id="259" r:id="rId16"/>
    <p:sldId id="288" r:id="rId17"/>
    <p:sldId id="289" r:id="rId18"/>
    <p:sldId id="287" r:id="rId19"/>
    <p:sldId id="277" r:id="rId20"/>
    <p:sldId id="262" r:id="rId21"/>
    <p:sldId id="263" r:id="rId22"/>
    <p:sldId id="297" r:id="rId23"/>
    <p:sldId id="264" r:id="rId24"/>
    <p:sldId id="265" r:id="rId25"/>
    <p:sldId id="286" r:id="rId26"/>
    <p:sldId id="283" r:id="rId27"/>
    <p:sldId id="268" r:id="rId28"/>
    <p:sldId id="270" r:id="rId29"/>
    <p:sldId id="271" r:id="rId30"/>
    <p:sldId id="275" r:id="rId31"/>
    <p:sldId id="279" r:id="rId32"/>
    <p:sldId id="280" r:id="rId33"/>
    <p:sldId id="281" r:id="rId34"/>
    <p:sldId id="272" r:id="rId35"/>
    <p:sldId id="273"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ila khalfan" initials="lk" lastIdx="1" clrIdx="0">
    <p:extLst>
      <p:ext uri="{19B8F6BF-5375-455C-9EA6-DF929625EA0E}">
        <p15:presenceInfo xmlns:p15="http://schemas.microsoft.com/office/powerpoint/2012/main" userId="a97d515d83b54ed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476"/>
    <p:restoredTop sz="88243" autoAdjust="0"/>
  </p:normalViewPr>
  <p:slideViewPr>
    <p:cSldViewPr>
      <p:cViewPr varScale="1">
        <p:scale>
          <a:sx n="110" d="100"/>
          <a:sy n="110" d="100"/>
        </p:scale>
        <p:origin x="126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commentAuthors" Target="commentAuthor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9/30/26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msdmanuals.com/home/fundamentals/the-human-body/cells"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www.msdmanuals.com/home/heart-and-blood-vessel-disorders/biology-of-the-heart-and-blood-vessels/biology-of-the-heart"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837317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2C26A-8A8D-A8DB-AD58-40232FE725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8B8FA4-588D-9537-1494-17014E5BBC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3968B3-D7B6-C07F-091D-B63C02D89DD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2E9E91A-873E-0818-8F71-0297C5E4AF4E}"/>
              </a:ext>
            </a:extLst>
          </p:cNvPr>
          <p:cNvSpPr>
            <a:spLocks noGrp="1"/>
          </p:cNvSpPr>
          <p:nvPr>
            <p:ph type="sldNum" sz="quarter" idx="10"/>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3958108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Regional anatomy: </a:t>
            </a:r>
            <a:r>
              <a:rPr lang="en-GB" b="0" i="0" dirty="0">
                <a:solidFill>
                  <a:srgbClr val="202124"/>
                </a:solidFill>
                <a:effectLst/>
                <a:latin typeface="arial" panose="020B0604020202020204" pitchFamily="34" charset="0"/>
              </a:rPr>
              <a:t>The human body is roughly apportionable into five big regions: </a:t>
            </a:r>
            <a:r>
              <a:rPr lang="en-GB" b="1" i="0" dirty="0">
                <a:solidFill>
                  <a:srgbClr val="202124"/>
                </a:solidFill>
                <a:effectLst/>
                <a:latin typeface="arial" panose="020B0604020202020204" pitchFamily="34" charset="0"/>
              </a:rPr>
              <a:t>head, neck, torso, upper extremity( hands arms) and lower extremity</a:t>
            </a:r>
            <a:r>
              <a:rPr lang="en-GB" b="0" i="0" dirty="0">
                <a:solidFill>
                  <a:srgbClr val="202124"/>
                </a:solidFill>
                <a:effectLst/>
                <a:latin typeface="arial" panose="020B0604020202020204" pitchFamily="34" charset="0"/>
              </a:rPr>
              <a:t>.(;</a:t>
            </a:r>
            <a:r>
              <a:rPr lang="en-GB" b="0" i="0" dirty="0" err="1">
                <a:solidFill>
                  <a:srgbClr val="202124"/>
                </a:solidFill>
                <a:effectLst/>
                <a:latin typeface="arial" panose="020B0604020202020204" pitchFamily="34" charset="0"/>
              </a:rPr>
              <a:t>egs</a:t>
            </a:r>
            <a:r>
              <a:rPr lang="en-GB" b="0" i="0" dirty="0">
                <a:solidFill>
                  <a:srgbClr val="202124"/>
                </a:solidFill>
                <a:effectLst/>
                <a:latin typeface="arial" panose="020B0604020202020204" pitchFamily="34" charset="0"/>
              </a:rPr>
              <a:t>, foot )</a:t>
            </a:r>
          </a:p>
          <a:p>
            <a:r>
              <a:rPr lang="en-GB" b="0" i="0" dirty="0" err="1">
                <a:solidFill>
                  <a:srgbClr val="202124"/>
                </a:solidFill>
                <a:effectLst/>
                <a:latin typeface="arial" panose="020B0604020202020204" pitchFamily="34" charset="0"/>
              </a:rPr>
              <a:t>Systematuc</a:t>
            </a:r>
            <a:r>
              <a:rPr lang="en-GB" b="0" i="0" dirty="0">
                <a:solidFill>
                  <a:srgbClr val="202124"/>
                </a:solidFill>
                <a:effectLst/>
                <a:latin typeface="arial" panose="020B0604020202020204" pitchFamily="34" charset="0"/>
              </a:rPr>
              <a:t> anatomy : blood </a:t>
            </a:r>
            <a:r>
              <a:rPr lang="en-GB" b="0" i="0" dirty="0" err="1">
                <a:solidFill>
                  <a:srgbClr val="202124"/>
                </a:solidFill>
                <a:effectLst/>
                <a:latin typeface="arial" panose="020B0604020202020204" pitchFamily="34" charset="0"/>
              </a:rPr>
              <a:t>cirvulartory</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systmen</a:t>
            </a:r>
            <a:r>
              <a:rPr lang="en-GB" b="0" i="0" dirty="0">
                <a:solidFill>
                  <a:srgbClr val="202124"/>
                </a:solidFill>
                <a:effectLst/>
                <a:latin typeface="arial" panose="020B0604020202020204" pitchFamily="34" charset="0"/>
              </a:rPr>
              <a:t>  , </a:t>
            </a:r>
            <a:r>
              <a:rPr lang="en-GB" b="0" i="0" dirty="0" err="1">
                <a:solidFill>
                  <a:srgbClr val="202124"/>
                </a:solidFill>
                <a:effectLst/>
                <a:latin typeface="arial" panose="020B0604020202020204" pitchFamily="34" charset="0"/>
              </a:rPr>
              <a:t>respitory</a:t>
            </a:r>
            <a:r>
              <a:rPr lang="en-GB" b="0" i="0" dirty="0">
                <a:solidFill>
                  <a:srgbClr val="202124"/>
                </a:solidFill>
                <a:effectLst/>
                <a:latin typeface="arial" panose="020B0604020202020204" pitchFamily="34" charset="0"/>
              </a:rPr>
              <a:t> system. And give examples</a:t>
            </a:r>
          </a:p>
          <a:p>
            <a:r>
              <a:rPr lang="en-GB" b="0" i="0" dirty="0">
                <a:solidFill>
                  <a:srgbClr val="404040"/>
                </a:solidFill>
                <a:effectLst/>
                <a:latin typeface="Arial" panose="020B0604020202020204" pitchFamily="34" charset="0"/>
              </a:rPr>
              <a:t> surface anatomy: The study of anatomic structures that can be identified on the outside of </a:t>
            </a:r>
            <a:r>
              <a:rPr lang="en-GB" b="0" i="0" u="sng" dirty="0">
                <a:solidFill>
                  <a:srgbClr val="1D4994"/>
                </a:solidFill>
                <a:effectLst/>
                <a:latin typeface="Arial" panose="020B0604020202020204" pitchFamily="34" charset="0"/>
              </a:rPr>
              <a:t>the</a:t>
            </a:r>
            <a:r>
              <a:rPr lang="en-GB" b="0" i="0" dirty="0">
                <a:solidFill>
                  <a:srgbClr val="404040"/>
                </a:solidFill>
                <a:effectLst/>
                <a:latin typeface="Arial" panose="020B0604020202020204" pitchFamily="34" charset="0"/>
              </a:rPr>
              <a:t> body.</a:t>
            </a:r>
            <a:r>
              <a:rPr lang="en-GB" b="0" i="0" dirty="0">
                <a:solidFill>
                  <a:srgbClr val="202124"/>
                </a:solidFill>
                <a:effectLst/>
                <a:latin typeface="arial" panose="020B0604020202020204" pitchFamily="34" charset="0"/>
              </a:rPr>
              <a:t> Surface anatomy is the study of the external features of the body. The surface regions of the body have received their names in a variety of ways. Some have everyday names like </a:t>
            </a:r>
            <a:r>
              <a:rPr lang="en-GB" b="1" i="0" dirty="0">
                <a:solidFill>
                  <a:srgbClr val="202124"/>
                </a:solidFill>
                <a:effectLst/>
                <a:latin typeface="arial" panose="020B0604020202020204" pitchFamily="34" charset="0"/>
              </a:rPr>
              <a:t>the palm of the hand</a:t>
            </a:r>
            <a:r>
              <a:rPr lang="en-GB" b="0" i="0" dirty="0">
                <a:solidFill>
                  <a:srgbClr val="202124"/>
                </a:solidFill>
                <a:effectLst/>
                <a:latin typeface="arial" panose="020B0604020202020204" pitchFamily="34" charset="0"/>
              </a:rPr>
              <a:t>, the sole of the foot, and the nape of the neck.</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182680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Cells: </a:t>
            </a:r>
          </a:p>
          <a:p>
            <a:endParaRPr lang="en-GB" dirty="0"/>
          </a:p>
          <a:p>
            <a:endParaRPr lang="en-GB" dirty="0"/>
          </a:p>
          <a:p>
            <a:r>
              <a:rPr lang="en-GB" dirty="0"/>
              <a:t>Tissues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158799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42F734-1F68-8598-7B4C-82BEA2D59A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FE6DA2-F51C-FFF1-B78F-F667A6DC58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AA236A-998E-592E-3C31-436CB7AB7641}"/>
              </a:ext>
            </a:extLst>
          </p:cNvPr>
          <p:cNvSpPr>
            <a:spLocks noGrp="1"/>
          </p:cNvSpPr>
          <p:nvPr>
            <p:ph type="body" idx="1"/>
          </p:nvPr>
        </p:nvSpPr>
        <p:spPr/>
        <p:txBody>
          <a:bodyPr/>
          <a:lstStyle/>
          <a:p>
            <a:r>
              <a:rPr lang="en-GB" dirty="0"/>
              <a:t>Cells: </a:t>
            </a:r>
          </a:p>
          <a:p>
            <a:endParaRPr lang="en-GB" dirty="0"/>
          </a:p>
          <a:p>
            <a:endParaRPr lang="en-GB" dirty="0"/>
          </a:p>
          <a:p>
            <a:r>
              <a:rPr lang="en-GB" dirty="0"/>
              <a:t>Tissues</a:t>
            </a:r>
          </a:p>
        </p:txBody>
      </p:sp>
      <p:sp>
        <p:nvSpPr>
          <p:cNvPr id="4" name="Slide Number Placeholder 3">
            <a:extLst>
              <a:ext uri="{FF2B5EF4-FFF2-40B4-BE49-F238E27FC236}">
                <a16:creationId xmlns:a16="http://schemas.microsoft.com/office/drawing/2014/main" id="{0107A657-7918-CEFB-E2C3-11D0607AC2D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31729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222222"/>
                </a:solidFill>
                <a:latin typeface="arial"/>
              </a:rPr>
              <a:t>living organism : could be bacteria , virus  and fugus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158339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Physiological Disorders is normally </a:t>
            </a:r>
            <a:r>
              <a:rPr lang="en-GB" b="1" i="0" dirty="0">
                <a:solidFill>
                  <a:srgbClr val="202124"/>
                </a:solidFill>
                <a:effectLst/>
                <a:latin typeface="arial" panose="020B0604020202020204" pitchFamily="34" charset="0"/>
              </a:rPr>
              <a:t>caused when the normal or proper functioning of the body is affected</a:t>
            </a:r>
            <a:r>
              <a:rPr lang="en-GB" b="0" i="0" dirty="0">
                <a:solidFill>
                  <a:srgbClr val="202124"/>
                </a:solidFill>
                <a:effectLst/>
                <a:latin typeface="arial" panose="020B0604020202020204" pitchFamily="34" charset="0"/>
              </a:rPr>
              <a:t> because the </a:t>
            </a:r>
            <a:r>
              <a:rPr lang="en-GB" b="0" i="0" dirty="0" err="1">
                <a:solidFill>
                  <a:srgbClr val="202124"/>
                </a:solidFill>
                <a:effectLst/>
                <a:latin typeface="arial" panose="020B0604020202020204" pitchFamily="34" charset="0"/>
              </a:rPr>
              <a:t>bodys</a:t>
            </a:r>
            <a:r>
              <a:rPr lang="en-GB" b="0" i="0" dirty="0">
                <a:solidFill>
                  <a:srgbClr val="202124"/>
                </a:solidFill>
                <a:effectLst/>
                <a:latin typeface="arial" panose="020B0604020202020204" pitchFamily="34" charset="0"/>
              </a:rPr>
              <a:t> organs have malfunctioned, not working or the actual cellular structures have changed over a period of time causing illness.</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Example if you are working in care home and one of the client put her hand on right hand side of the tummy and says I am having a pain here and you would say o it might be indigestion its your stomach which is hurting if you don’t know that the right side is liver…..</a:t>
            </a:r>
          </a:p>
          <a:p>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013849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Atom: About 99 percent of your body is made up of atoms of </a:t>
            </a:r>
            <a:r>
              <a:rPr lang="en-GB" b="1" i="0" dirty="0">
                <a:solidFill>
                  <a:srgbClr val="202124"/>
                </a:solidFill>
                <a:effectLst/>
                <a:latin typeface="arial" panose="020B0604020202020204" pitchFamily="34" charset="0"/>
              </a:rPr>
              <a:t>hydrogen, carbon, nitrogen and oxygen</a:t>
            </a:r>
            <a:r>
              <a:rPr lang="en-GB" b="0" i="0" dirty="0">
                <a:solidFill>
                  <a:srgbClr val="202124"/>
                </a:solidFill>
                <a:effectLst/>
                <a:latin typeface="arial" panose="020B0604020202020204" pitchFamily="34" charset="0"/>
              </a:rPr>
              <a:t>. </a:t>
            </a:r>
          </a:p>
          <a:p>
            <a:r>
              <a:rPr lang="en-GB" b="0" i="0" dirty="0">
                <a:solidFill>
                  <a:srgbClr val="202124"/>
                </a:solidFill>
                <a:effectLst/>
                <a:latin typeface="arial" panose="020B0604020202020204" pitchFamily="34" charset="0"/>
              </a:rPr>
              <a:t>Compound : already described</a:t>
            </a:r>
          </a:p>
          <a:p>
            <a:r>
              <a:rPr lang="en-GB" b="0" i="0" dirty="0">
                <a:solidFill>
                  <a:srgbClr val="202124"/>
                </a:solidFill>
                <a:effectLst/>
                <a:latin typeface="arial" panose="020B0604020202020204" pitchFamily="34" charset="0"/>
              </a:rPr>
              <a:t>Cells: The human body is composed of trillions of cells. They provide structure for the body, take in nutrients from food, convert those nutrients into energy, and carry out specialized functions.</a:t>
            </a:r>
          </a:p>
          <a:p>
            <a:r>
              <a:rPr lang="en-GB" b="0" i="0" dirty="0">
                <a:solidFill>
                  <a:srgbClr val="202124"/>
                </a:solidFill>
                <a:effectLst/>
                <a:latin typeface="arial" panose="020B0604020202020204" pitchFamily="34" charset="0"/>
              </a:rPr>
              <a:t>Tissues: Tissue is </a:t>
            </a:r>
            <a:r>
              <a:rPr lang="en-GB" b="1" i="0" dirty="0">
                <a:solidFill>
                  <a:srgbClr val="202124"/>
                </a:solidFill>
                <a:effectLst/>
                <a:latin typeface="arial" panose="020B0604020202020204" pitchFamily="34" charset="0"/>
              </a:rPr>
              <a:t>a group of cells that have similar structure and that function together as a unit</a:t>
            </a:r>
            <a:r>
              <a:rPr lang="en-GB" b="0" i="0" dirty="0">
                <a:solidFill>
                  <a:srgbClr val="202124"/>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2381056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 </a:t>
            </a:r>
            <a:r>
              <a:rPr lang="en-GB" b="1" i="0" dirty="0">
                <a:solidFill>
                  <a:srgbClr val="000000"/>
                </a:solidFill>
                <a:effectLst/>
                <a:latin typeface="Open Sans" panose="020B0606030504020204" pitchFamily="34" charset="0"/>
              </a:rPr>
              <a:t>Organs</a:t>
            </a:r>
            <a:r>
              <a:rPr lang="en-GB" b="0" i="0" dirty="0">
                <a:solidFill>
                  <a:srgbClr val="000000"/>
                </a:solidFill>
                <a:effectLst/>
                <a:latin typeface="Open Sans" panose="020B0606030504020204" pitchFamily="34" charset="0"/>
              </a:rPr>
              <a:t> are the body's recognizable structures (for example, the heart, lungs, liver, eyes, and stomach) that perform specific functions. An organ is made of several types of tissue and therefore several types of </a:t>
            </a:r>
            <a:r>
              <a:rPr lang="en-GB" b="0" i="0" u="sng" dirty="0">
                <a:solidFill>
                  <a:srgbClr val="B12E32"/>
                </a:solidFill>
                <a:effectLst/>
                <a:latin typeface="Open Sans" panose="020B0606030504020204" pitchFamily="34" charset="0"/>
                <a:hlinkClick r:id="rId3" tooltip="Cells"/>
              </a:rPr>
              <a:t>cells</a:t>
            </a:r>
            <a:r>
              <a:rPr lang="en-GB" b="0" i="0" dirty="0">
                <a:solidFill>
                  <a:srgbClr val="000000"/>
                </a:solidFill>
                <a:effectLst/>
                <a:latin typeface="Open Sans" panose="020B0606030504020204" pitchFamily="34" charset="0"/>
              </a:rPr>
              <a:t>. For example, the </a:t>
            </a:r>
            <a:r>
              <a:rPr lang="en-GB" b="0" i="0" u="sng" dirty="0">
                <a:solidFill>
                  <a:srgbClr val="B12E32"/>
                </a:solidFill>
                <a:effectLst/>
                <a:latin typeface="Open Sans" panose="020B0606030504020204" pitchFamily="34" charset="0"/>
                <a:hlinkClick r:id="rId4" tooltip="Biology of the Heart"/>
              </a:rPr>
              <a:t>heart</a:t>
            </a:r>
            <a:r>
              <a:rPr lang="en-GB" b="0" i="0" dirty="0">
                <a:solidFill>
                  <a:srgbClr val="000000"/>
                </a:solidFill>
                <a:effectLst/>
                <a:latin typeface="Open Sans" panose="020B0606030504020204" pitchFamily="34" charset="0"/>
              </a:rPr>
              <a:t> contains muscle tissue that contracts to pump blood,</a:t>
            </a:r>
          </a:p>
          <a:p>
            <a:endParaRPr lang="en-GB" b="0" i="0" dirty="0">
              <a:solidFill>
                <a:srgbClr val="000000"/>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30639203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The integumentary system is the </a:t>
            </a:r>
            <a:r>
              <a:rPr lang="en-GB" b="1" i="0" dirty="0">
                <a:solidFill>
                  <a:srgbClr val="202124"/>
                </a:solidFill>
                <a:effectLst/>
                <a:latin typeface="arial" panose="020B0604020202020204" pitchFamily="34" charset="0"/>
              </a:rPr>
              <a:t>largest organ of the body</a:t>
            </a:r>
            <a:r>
              <a:rPr lang="en-GB" b="0" i="0" dirty="0">
                <a:solidFill>
                  <a:srgbClr val="202124"/>
                </a:solidFill>
                <a:effectLst/>
                <a:latin typeface="arial" panose="020B0604020202020204" pitchFamily="34" charset="0"/>
              </a:rPr>
              <a:t> that forms a physical barrier between the external environment and the internal environment that it serves to protect and maintain. The integumentary system includes the epidermis, dermis, hypodermis, associated glands, hair, and nails.</a:t>
            </a:r>
          </a:p>
          <a:p>
            <a:endParaRPr lang="en-GB" b="0"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Your immune system is a large network of organs, white blood cells, proteins (antibodies) and chemicals. This system </a:t>
            </a:r>
            <a:r>
              <a:rPr lang="en-GB" b="1" i="0" dirty="0">
                <a:solidFill>
                  <a:srgbClr val="202124"/>
                </a:solidFill>
                <a:effectLst/>
                <a:latin typeface="arial" panose="020B0604020202020204" pitchFamily="34" charset="0"/>
              </a:rPr>
              <a:t>works together to protect you from foreign invaders</a:t>
            </a:r>
            <a:r>
              <a:rPr lang="en-GB" b="0" i="0" dirty="0">
                <a:solidFill>
                  <a:srgbClr val="202124"/>
                </a:solidFill>
                <a:effectLst/>
                <a:latin typeface="arial" panose="020B0604020202020204" pitchFamily="34" charset="0"/>
              </a:rPr>
              <a:t> (bacteria, viruses, parasites, and fungi) that cause infection, illness and disease.</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1014424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971325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A body cavity is a space created in an organism which houses organs. ... An example of a body cavity in humans would be </a:t>
            </a:r>
            <a:r>
              <a:rPr lang="en-GB" b="1" i="0" dirty="0">
                <a:solidFill>
                  <a:srgbClr val="202124"/>
                </a:solidFill>
                <a:effectLst/>
                <a:latin typeface="arial" panose="020B0604020202020204" pitchFamily="34" charset="0"/>
              </a:rPr>
              <a:t>the cranial cavity</a:t>
            </a:r>
            <a:r>
              <a:rPr lang="en-GB" b="0" i="0" dirty="0">
                <a:solidFill>
                  <a:srgbClr val="202124"/>
                </a:solidFill>
                <a:effectLst/>
                <a:latin typeface="arial" panose="020B0604020202020204" pitchFamily="34" charset="0"/>
              </a:rPr>
              <a:t>, which houses the brain</a:t>
            </a:r>
          </a:p>
          <a:p>
            <a:endParaRPr lang="en-GB" b="0"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he ventral cavity is at the anterior, or front, of the trunk. Organs contained within this body cavity include </a:t>
            </a:r>
            <a:r>
              <a:rPr lang="en-GB" b="1" i="0" dirty="0">
                <a:solidFill>
                  <a:srgbClr val="202124"/>
                </a:solidFill>
                <a:effectLst/>
                <a:latin typeface="arial" panose="020B0604020202020204" pitchFamily="34" charset="0"/>
              </a:rPr>
              <a:t>the lungs, heart, stomach, intestines, and reproductive organs</a:t>
            </a:r>
            <a:r>
              <a:rPr lang="en-GB" b="0" i="0" dirty="0">
                <a:solidFill>
                  <a:srgbClr val="202124"/>
                </a:solidFill>
                <a:effectLst/>
                <a:latin typeface="arial" panose="020B0604020202020204" pitchFamily="34" charset="0"/>
              </a:rPr>
              <a:t>.</a:t>
            </a:r>
          </a:p>
          <a:p>
            <a:r>
              <a:rPr lang="en-GB" b="0" i="0" dirty="0">
                <a:solidFill>
                  <a:srgbClr val="202124"/>
                </a:solidFill>
                <a:effectLst/>
                <a:latin typeface="arial" panose="020B0604020202020204" pitchFamily="34" charset="0"/>
              </a:rPr>
              <a:t>The dorsal cavity is the entirety of the back; it consists of </a:t>
            </a:r>
            <a:r>
              <a:rPr lang="en-GB" b="1" i="0" dirty="0">
                <a:solidFill>
                  <a:srgbClr val="202124"/>
                </a:solidFill>
                <a:effectLst/>
                <a:latin typeface="arial" panose="020B0604020202020204" pitchFamily="34" charset="0"/>
              </a:rPr>
              <a:t>the brain stem and the entire spinal cord</a:t>
            </a:r>
            <a:r>
              <a:rPr lang="en-GB" b="0" i="0" dirty="0">
                <a:solidFill>
                  <a:srgbClr val="202124"/>
                </a:solidFill>
                <a:effectLst/>
                <a:latin typeface="arial" panose="020B0604020202020204" pitchFamily="34" charset="0"/>
              </a:rPr>
              <a:t>. It also consists of all the nerve plexuses and single nerves that exit the spinal cord via the spinal column.</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35336772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02124"/>
                </a:solidFill>
                <a:effectLst/>
                <a:latin typeface="arial" panose="020B0604020202020204" pitchFamily="34" charset="0"/>
              </a:rPr>
              <a:t>Diaphram</a:t>
            </a:r>
            <a:r>
              <a:rPr lang="en-GB" b="0" i="0" dirty="0">
                <a:solidFill>
                  <a:srgbClr val="202124"/>
                </a:solidFill>
                <a:effectLst/>
                <a:latin typeface="arial" panose="020B0604020202020204" pitchFamily="34" charset="0"/>
              </a:rPr>
              <a:t>: which pulls air into the lungs. Upon exhalation, the diaphragm relaxes and returns to its domelike shape, and air is forced out of the lungs.</a:t>
            </a:r>
          </a:p>
          <a:p>
            <a:r>
              <a:rPr lang="en-GB" b="0" i="0" dirty="0">
                <a:solidFill>
                  <a:srgbClr val="202124"/>
                </a:solidFill>
                <a:effectLst/>
                <a:latin typeface="arial" panose="020B0604020202020204" pitchFamily="34" charset="0"/>
              </a:rPr>
              <a:t>Dorsal body cavity: </a:t>
            </a:r>
            <a:r>
              <a:rPr lang="en-GB" b="0" i="0" dirty="0">
                <a:solidFill>
                  <a:srgbClr val="4D5156"/>
                </a:solidFill>
                <a:effectLst/>
                <a:latin typeface="arial" panose="020B0604020202020204" pitchFamily="34" charset="0"/>
              </a:rPr>
              <a:t>he dorsal cavity, or </a:t>
            </a:r>
            <a:r>
              <a:rPr lang="en-GB" b="1" i="0" dirty="0">
                <a:solidFill>
                  <a:srgbClr val="5F6368"/>
                </a:solidFill>
                <a:effectLst/>
                <a:latin typeface="arial" panose="020B0604020202020204" pitchFamily="34" charset="0"/>
              </a:rPr>
              <a:t>dorsal body cavity</a:t>
            </a:r>
            <a:r>
              <a:rPr lang="en-GB" b="0" i="0" dirty="0">
                <a:solidFill>
                  <a:srgbClr val="4D5156"/>
                </a:solidFill>
                <a:effectLst/>
                <a:latin typeface="arial" panose="020B0604020202020204" pitchFamily="34" charset="0"/>
              </a:rPr>
              <a:t>, is a fluid filled space which surrounds the brain and spinal cord of vertebrates.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11076443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mailto:disability@uwtsd.ac.uk" TargetMode="External"/><Relationship Id="rId2" Type="http://schemas.openxmlformats.org/officeDocument/2006/relationships/hyperlink" Target="https://moodle.uwtsd.ac.uk/" TargetMode="External"/><Relationship Id="rId1" Type="http://schemas.openxmlformats.org/officeDocument/2006/relationships/slideLayout" Target="../slideLayouts/slideLayout2.xml"/><Relationship Id="rId4" Type="http://schemas.openxmlformats.org/officeDocument/2006/relationships/hyperlink" Target="mailto:LondonStudentEngagement@uwtsd.ac.uk"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bbc.co.uk/science/humanbody" TargetMode="External"/><Relationship Id="rId2" Type="http://schemas.openxmlformats.org/officeDocument/2006/relationships/hyperlink" Target="http://www.getbodysmart.com/" TargetMode="External"/><Relationship Id="rId1" Type="http://schemas.openxmlformats.org/officeDocument/2006/relationships/slideLayout" Target="../slideLayouts/slideLayout2.xml"/><Relationship Id="rId5" Type="http://schemas.openxmlformats.org/officeDocument/2006/relationships/hyperlink" Target="http://www.visiblebody.com/index.html" TargetMode="External"/><Relationship Id="rId4" Type="http://schemas.openxmlformats.org/officeDocument/2006/relationships/hyperlink" Target="http://www.innerbody.com/"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helf-uwtsd.alma.exlibrisgroup.com/leganto/nui/lists/5849868300002421?institute=44WHELF_UWTSD&amp;auth=LOCA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youtube.com/watch?v=6_BKeoFXOdo"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cqc.org.uk/guidance-providers/adult-social-care/working-external-health-care-professional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microsoft.com/office/2007/relationships/hdphoto" Target="../media/hdphoto1.wdp"/></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8kvnPaPN6GA"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965231"/>
            <a:ext cx="7992888" cy="1470025"/>
          </a:xfrm>
        </p:spPr>
        <p:txBody>
          <a:bodyPr>
            <a:normAutofit fontScale="90000"/>
          </a:bodyPr>
          <a:lstStyle/>
          <a:p>
            <a:pPr marL="0" indent="0"/>
            <a:r>
              <a:rPr lang="en-GB" altLang="en-US" b="1" dirty="0">
                <a:solidFill>
                  <a:schemeClr val="bg1"/>
                </a:solidFill>
              </a:rPr>
              <a:t>INTRODUCTION TO PHYSIOLOGY</a:t>
            </a:r>
            <a:br>
              <a:rPr lang="en-GB" altLang="en-US" b="1" dirty="0">
                <a:solidFill>
                  <a:schemeClr val="bg1"/>
                </a:solidFill>
              </a:rPr>
            </a:br>
            <a:r>
              <a:rPr lang="en-GB" altLang="en-US" b="1" dirty="0">
                <a:solidFill>
                  <a:schemeClr val="bg1"/>
                </a:solidFill>
              </a:rPr>
              <a:t>(BMHP5023)</a:t>
            </a:r>
          </a:p>
        </p:txBody>
      </p:sp>
      <p:sp>
        <p:nvSpPr>
          <p:cNvPr id="3" name="TextBox 2">
            <a:extLst>
              <a:ext uri="{FF2B5EF4-FFF2-40B4-BE49-F238E27FC236}">
                <a16:creationId xmlns:a16="http://schemas.microsoft.com/office/drawing/2014/main" id="{9D1C96DE-C090-4E6B-AC0B-470FD4653840}"/>
              </a:ext>
            </a:extLst>
          </p:cNvPr>
          <p:cNvSpPr txBox="1"/>
          <p:nvPr/>
        </p:nvSpPr>
        <p:spPr>
          <a:xfrm>
            <a:off x="1403648" y="4042852"/>
            <a:ext cx="7200800" cy="1569660"/>
          </a:xfrm>
          <a:prstGeom prst="rect">
            <a:avLst/>
          </a:prstGeom>
          <a:noFill/>
        </p:spPr>
        <p:txBody>
          <a:bodyPr wrap="square" rtlCol="0">
            <a:spAutoFit/>
          </a:bodyPr>
          <a:lstStyle/>
          <a:p>
            <a:pPr algn="ctr"/>
            <a:r>
              <a:rPr lang="en-GB" sz="3200" b="1" dirty="0">
                <a:solidFill>
                  <a:schemeClr val="bg1"/>
                </a:solidFill>
              </a:rPr>
              <a:t>WEEK 1 SESSION 1 – INTRODUCTION TO THE MODULE AND MAIN CONCEPTS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0AD54-56B8-2C57-1EA6-2E43CA4495CA}"/>
              </a:ext>
            </a:extLst>
          </p:cNvPr>
          <p:cNvSpPr>
            <a:spLocks noGrp="1"/>
          </p:cNvSpPr>
          <p:nvPr>
            <p:ph type="title"/>
          </p:nvPr>
        </p:nvSpPr>
        <p:spPr/>
        <p:txBody>
          <a:bodyPr>
            <a:normAutofit fontScale="90000"/>
          </a:bodyPr>
          <a:lstStyle/>
          <a:p>
            <a:r>
              <a:rPr lang="en-GB" b="1" dirty="0"/>
              <a:t>Welcome to Introduction to Physiology – Module Information </a:t>
            </a:r>
          </a:p>
        </p:txBody>
      </p:sp>
      <p:pic>
        <p:nvPicPr>
          <p:cNvPr id="1026" name="Picture 2" descr="urinary, respiratory, skeletal, reproductive, nervous, muscular, lymphatic, endocrine, integumentary, circulatory and digestive">
            <a:extLst>
              <a:ext uri="{FF2B5EF4-FFF2-40B4-BE49-F238E27FC236}">
                <a16:creationId xmlns:a16="http://schemas.microsoft.com/office/drawing/2014/main" id="{9D67CD24-02E8-E25F-1F3F-C538129DDD0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9592" y="1556792"/>
            <a:ext cx="7027945" cy="3956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2506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A64F96D-CA9D-8C29-00D8-2754DF3E2D14}"/>
              </a:ext>
            </a:extLst>
          </p:cNvPr>
          <p:cNvSpPr txBox="1"/>
          <p:nvPr/>
        </p:nvSpPr>
        <p:spPr>
          <a:xfrm>
            <a:off x="1115615" y="260648"/>
            <a:ext cx="6696743" cy="584775"/>
          </a:xfrm>
          <a:prstGeom prst="rect">
            <a:avLst/>
          </a:prstGeom>
          <a:noFill/>
        </p:spPr>
        <p:txBody>
          <a:bodyPr wrap="square" rtlCol="0">
            <a:spAutoFit/>
          </a:bodyPr>
          <a:lstStyle/>
          <a:p>
            <a:r>
              <a:rPr lang="en-GB" sz="3200" b="1" dirty="0"/>
              <a:t>September 2026 - Term Key Dates</a:t>
            </a:r>
          </a:p>
        </p:txBody>
      </p:sp>
      <p:graphicFrame>
        <p:nvGraphicFramePr>
          <p:cNvPr id="8" name="Table 7">
            <a:extLst>
              <a:ext uri="{FF2B5EF4-FFF2-40B4-BE49-F238E27FC236}">
                <a16:creationId xmlns:a16="http://schemas.microsoft.com/office/drawing/2014/main" id="{C6B527B4-3D38-C60C-973B-A5635E8B99DE}"/>
              </a:ext>
            </a:extLst>
          </p:cNvPr>
          <p:cNvGraphicFramePr>
            <a:graphicFrameLocks noGrp="1"/>
          </p:cNvGraphicFramePr>
          <p:nvPr>
            <p:extLst>
              <p:ext uri="{D42A27DB-BD31-4B8C-83A1-F6EECF244321}">
                <p14:modId xmlns:p14="http://schemas.microsoft.com/office/powerpoint/2010/main" val="1917316246"/>
              </p:ext>
            </p:extLst>
          </p:nvPr>
        </p:nvGraphicFramePr>
        <p:xfrm>
          <a:off x="323528" y="981469"/>
          <a:ext cx="8280919" cy="4483318"/>
        </p:xfrm>
        <a:graphic>
          <a:graphicData uri="http://schemas.openxmlformats.org/drawingml/2006/table">
            <a:tbl>
              <a:tblPr firstRow="1" bandRow="1">
                <a:tableStyleId>{5C22544A-7EE6-4342-B048-85BDC9FD1C3A}</a:tableStyleId>
              </a:tblPr>
              <a:tblGrid>
                <a:gridCol w="1084405">
                  <a:extLst>
                    <a:ext uri="{9D8B030D-6E8A-4147-A177-3AD203B41FA5}">
                      <a16:colId xmlns:a16="http://schemas.microsoft.com/office/drawing/2014/main" val="2772804957"/>
                    </a:ext>
                  </a:extLst>
                </a:gridCol>
                <a:gridCol w="1507883">
                  <a:extLst>
                    <a:ext uri="{9D8B030D-6E8A-4147-A177-3AD203B41FA5}">
                      <a16:colId xmlns:a16="http://schemas.microsoft.com/office/drawing/2014/main" val="3526864220"/>
                    </a:ext>
                  </a:extLst>
                </a:gridCol>
                <a:gridCol w="3960440">
                  <a:extLst>
                    <a:ext uri="{9D8B030D-6E8A-4147-A177-3AD203B41FA5}">
                      <a16:colId xmlns:a16="http://schemas.microsoft.com/office/drawing/2014/main" val="1086543415"/>
                    </a:ext>
                  </a:extLst>
                </a:gridCol>
                <a:gridCol w="1728191">
                  <a:extLst>
                    <a:ext uri="{9D8B030D-6E8A-4147-A177-3AD203B41FA5}">
                      <a16:colId xmlns:a16="http://schemas.microsoft.com/office/drawing/2014/main" val="3165858031"/>
                    </a:ext>
                  </a:extLst>
                </a:gridCol>
              </a:tblGrid>
              <a:tr h="334539">
                <a:tc>
                  <a:txBody>
                    <a:bodyPr/>
                    <a:lstStyle/>
                    <a:p>
                      <a:r>
                        <a:rPr lang="en-GB" sz="1600" dirty="0"/>
                        <a:t>Week</a:t>
                      </a:r>
                    </a:p>
                  </a:txBody>
                  <a:tcPr/>
                </a:tc>
                <a:tc>
                  <a:txBody>
                    <a:bodyPr/>
                    <a:lstStyle/>
                    <a:p>
                      <a:r>
                        <a:rPr lang="en-GB" sz="1600" dirty="0"/>
                        <a:t>Date (w/c)</a:t>
                      </a:r>
                    </a:p>
                  </a:txBody>
                  <a:tcPr/>
                </a:tc>
                <a:tc>
                  <a:txBody>
                    <a:bodyPr/>
                    <a:lstStyle/>
                    <a:p>
                      <a:r>
                        <a:rPr lang="en-GB" sz="1600" dirty="0"/>
                        <a:t>Lecture</a:t>
                      </a:r>
                    </a:p>
                  </a:txBody>
                  <a:tcPr/>
                </a:tc>
                <a:tc>
                  <a:txBody>
                    <a:bodyPr/>
                    <a:lstStyle/>
                    <a:p>
                      <a:r>
                        <a:rPr lang="en-GB" sz="1600" dirty="0"/>
                        <a:t>Notes</a:t>
                      </a:r>
                    </a:p>
                  </a:txBody>
                  <a:tcPr/>
                </a:tc>
                <a:extLst>
                  <a:ext uri="{0D108BD9-81ED-4DB2-BD59-A6C34878D82A}">
                    <a16:rowId xmlns:a16="http://schemas.microsoft.com/office/drawing/2014/main" val="415964408"/>
                  </a:ext>
                </a:extLst>
              </a:tr>
              <a:tr h="658613">
                <a:tc>
                  <a:txBody>
                    <a:bodyPr/>
                    <a:lstStyle/>
                    <a:p>
                      <a:r>
                        <a:rPr lang="en-GB" sz="1600" dirty="0"/>
                        <a:t>1</a:t>
                      </a:r>
                    </a:p>
                  </a:txBody>
                  <a:tcPr/>
                </a:tc>
                <a:tc>
                  <a:txBody>
                    <a:bodyPr/>
                    <a:lstStyle/>
                    <a:p>
                      <a:r>
                        <a:rPr lang="en-GB" sz="1600" dirty="0"/>
                        <a:t>28/9/2026</a:t>
                      </a:r>
                    </a:p>
                  </a:txBody>
                  <a:tcPr/>
                </a:tc>
                <a:tc>
                  <a:txBody>
                    <a:bodyPr/>
                    <a:lstStyle/>
                    <a:p>
                      <a:r>
                        <a:rPr lang="en-GB" sz="1600" dirty="0"/>
                        <a:t>1.1 - Introduction to the module</a:t>
                      </a:r>
                    </a:p>
                    <a:p>
                      <a:r>
                        <a:rPr lang="en-GB" sz="1600" dirty="0"/>
                        <a:t>1.2 – The Skeletal System</a:t>
                      </a:r>
                    </a:p>
                  </a:txBody>
                  <a:tcPr/>
                </a:tc>
                <a:tc>
                  <a:txBody>
                    <a:bodyPr/>
                    <a:lstStyle/>
                    <a:p>
                      <a:r>
                        <a:rPr lang="en-GB" sz="1600" dirty="0"/>
                        <a:t>Complete the topic in the workbook</a:t>
                      </a:r>
                    </a:p>
                  </a:txBody>
                  <a:tcPr/>
                </a:tc>
                <a:extLst>
                  <a:ext uri="{0D108BD9-81ED-4DB2-BD59-A6C34878D82A}">
                    <a16:rowId xmlns:a16="http://schemas.microsoft.com/office/drawing/2014/main" val="362993615"/>
                  </a:ext>
                </a:extLst>
              </a:tr>
              <a:tr h="577839">
                <a:tc>
                  <a:txBody>
                    <a:bodyPr/>
                    <a:lstStyle/>
                    <a:p>
                      <a:r>
                        <a:rPr lang="en-GB" sz="1600" dirty="0"/>
                        <a:t>2</a:t>
                      </a:r>
                    </a:p>
                  </a:txBody>
                  <a:tcPr/>
                </a:tc>
                <a:tc>
                  <a:txBody>
                    <a:bodyPr/>
                    <a:lstStyle/>
                    <a:p>
                      <a:r>
                        <a:rPr lang="en-GB" sz="1600" dirty="0"/>
                        <a:t>05/10/2026</a:t>
                      </a:r>
                    </a:p>
                  </a:txBody>
                  <a:tcPr/>
                </a:tc>
                <a:tc>
                  <a:txBody>
                    <a:bodyPr/>
                    <a:lstStyle/>
                    <a:p>
                      <a:r>
                        <a:rPr lang="en-GB" sz="1600" dirty="0"/>
                        <a:t>1.1 – Chemicals of Life</a:t>
                      </a:r>
                    </a:p>
                    <a:p>
                      <a:r>
                        <a:rPr lang="en-GB" sz="1600" dirty="0"/>
                        <a:t>1.2 – The Cell </a:t>
                      </a:r>
                    </a:p>
                  </a:txBody>
                  <a:tcPr/>
                </a:tc>
                <a:tc>
                  <a:txBody>
                    <a:bodyPr/>
                    <a:lstStyle/>
                    <a:p>
                      <a:r>
                        <a:rPr lang="en-GB" sz="1600" dirty="0"/>
                        <a:t>Complete the topic in the workbook</a:t>
                      </a:r>
                    </a:p>
                  </a:txBody>
                  <a:tcPr/>
                </a:tc>
                <a:extLst>
                  <a:ext uri="{0D108BD9-81ED-4DB2-BD59-A6C34878D82A}">
                    <a16:rowId xmlns:a16="http://schemas.microsoft.com/office/drawing/2014/main" val="3894125190"/>
                  </a:ext>
                </a:extLst>
              </a:tr>
              <a:tr h="658613">
                <a:tc>
                  <a:txBody>
                    <a:bodyPr/>
                    <a:lstStyle/>
                    <a:p>
                      <a:r>
                        <a:rPr lang="en-GB" sz="1600" dirty="0"/>
                        <a:t>3</a:t>
                      </a:r>
                    </a:p>
                  </a:txBody>
                  <a:tcPr/>
                </a:tc>
                <a:tc>
                  <a:txBody>
                    <a:bodyPr/>
                    <a:lstStyle/>
                    <a:p>
                      <a:r>
                        <a:rPr lang="en-GB" sz="1600" dirty="0"/>
                        <a:t>12/10/2026</a:t>
                      </a:r>
                    </a:p>
                  </a:txBody>
                  <a:tcPr/>
                </a:tc>
                <a:tc>
                  <a:txBody>
                    <a:bodyPr/>
                    <a:lstStyle/>
                    <a:p>
                      <a:r>
                        <a:rPr lang="en-GB" sz="1600" dirty="0"/>
                        <a:t>1.1 – The Nervous System</a:t>
                      </a:r>
                    </a:p>
                    <a:p>
                      <a:r>
                        <a:rPr lang="en-GB" sz="1600" dirty="0"/>
                        <a:t>1.2 – The Endocrine System </a:t>
                      </a:r>
                    </a:p>
                  </a:txBody>
                  <a:tcPr/>
                </a:tc>
                <a:tc>
                  <a:txBody>
                    <a:bodyPr/>
                    <a:lstStyle/>
                    <a:p>
                      <a:r>
                        <a:rPr lang="en-GB" sz="1600" dirty="0"/>
                        <a:t>Complete the topic in the workbook</a:t>
                      </a:r>
                    </a:p>
                  </a:txBody>
                  <a:tcPr/>
                </a:tc>
                <a:extLst>
                  <a:ext uri="{0D108BD9-81ED-4DB2-BD59-A6C34878D82A}">
                    <a16:rowId xmlns:a16="http://schemas.microsoft.com/office/drawing/2014/main" val="26230690"/>
                  </a:ext>
                </a:extLst>
              </a:tr>
              <a:tr h="856198">
                <a:tc>
                  <a:txBody>
                    <a:bodyPr/>
                    <a:lstStyle/>
                    <a:p>
                      <a:r>
                        <a:rPr lang="en-GB" sz="1600" dirty="0"/>
                        <a:t>4</a:t>
                      </a:r>
                    </a:p>
                  </a:txBody>
                  <a:tcPr/>
                </a:tc>
                <a:tc>
                  <a:txBody>
                    <a:bodyPr/>
                    <a:lstStyle/>
                    <a:p>
                      <a:r>
                        <a:rPr lang="en-GB" sz="1600" dirty="0"/>
                        <a:t>19/10/26</a:t>
                      </a:r>
                    </a:p>
                  </a:txBody>
                  <a:tcPr/>
                </a:tc>
                <a:tc>
                  <a:txBody>
                    <a:bodyPr/>
                    <a:lstStyle/>
                    <a:p>
                      <a:r>
                        <a:rPr lang="en-GB" sz="1600" dirty="0"/>
                        <a:t>1.1 – The Cardiovascular System</a:t>
                      </a:r>
                    </a:p>
                    <a:p>
                      <a:r>
                        <a:rPr lang="en-GB" sz="1600" dirty="0"/>
                        <a:t>1.2 - The Respiratory System</a:t>
                      </a:r>
                    </a:p>
                  </a:txBody>
                  <a:tcPr/>
                </a:tc>
                <a:tc>
                  <a:txBody>
                    <a:bodyPr/>
                    <a:lstStyle/>
                    <a:p>
                      <a:r>
                        <a:rPr lang="en-GB" sz="1600" dirty="0"/>
                        <a:t>Complete the topic in the workbook</a:t>
                      </a:r>
                    </a:p>
                  </a:txBody>
                  <a:tcPr/>
                </a:tc>
                <a:extLst>
                  <a:ext uri="{0D108BD9-81ED-4DB2-BD59-A6C34878D82A}">
                    <a16:rowId xmlns:a16="http://schemas.microsoft.com/office/drawing/2014/main" val="3996746345"/>
                  </a:ext>
                </a:extLst>
              </a:tr>
              <a:tr h="658613">
                <a:tc>
                  <a:txBody>
                    <a:bodyPr/>
                    <a:lstStyle/>
                    <a:p>
                      <a:r>
                        <a:rPr lang="en-GB" sz="1600" dirty="0"/>
                        <a:t>5</a:t>
                      </a:r>
                    </a:p>
                  </a:txBody>
                  <a:tcPr/>
                </a:tc>
                <a:tc>
                  <a:txBody>
                    <a:bodyPr/>
                    <a:lstStyle/>
                    <a:p>
                      <a:r>
                        <a:rPr lang="en-GB" sz="1600" dirty="0"/>
                        <a:t>26/10/2026</a:t>
                      </a:r>
                    </a:p>
                  </a:txBody>
                  <a:tcPr/>
                </a:tc>
                <a:tc>
                  <a:txBody>
                    <a:bodyPr/>
                    <a:lstStyle/>
                    <a:p>
                      <a:r>
                        <a:rPr lang="en-GB" sz="1600" dirty="0"/>
                        <a:t>1.1 – The Digestive System </a:t>
                      </a:r>
                    </a:p>
                    <a:p>
                      <a:r>
                        <a:rPr lang="en-GB" sz="1600" dirty="0"/>
                        <a:t>1.2 – The Urinary System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Complete the topic in the workbook</a:t>
                      </a:r>
                    </a:p>
                  </a:txBody>
                  <a:tcPr/>
                </a:tc>
                <a:extLst>
                  <a:ext uri="{0D108BD9-81ED-4DB2-BD59-A6C34878D82A}">
                    <a16:rowId xmlns:a16="http://schemas.microsoft.com/office/drawing/2014/main" val="3482506656"/>
                  </a:ext>
                </a:extLst>
              </a:tr>
            </a:tbl>
          </a:graphicData>
        </a:graphic>
      </p:graphicFrame>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15C080-00E9-1A89-97D4-0142FB3DA10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A60861A-1A2A-DEC1-4A83-F92E34274A32}"/>
              </a:ext>
            </a:extLst>
          </p:cNvPr>
          <p:cNvSpPr txBox="1"/>
          <p:nvPr/>
        </p:nvSpPr>
        <p:spPr>
          <a:xfrm>
            <a:off x="1331640" y="260648"/>
            <a:ext cx="6696743" cy="584775"/>
          </a:xfrm>
          <a:prstGeom prst="rect">
            <a:avLst/>
          </a:prstGeom>
          <a:noFill/>
        </p:spPr>
        <p:txBody>
          <a:bodyPr wrap="square" rtlCol="0">
            <a:spAutoFit/>
          </a:bodyPr>
          <a:lstStyle/>
          <a:p>
            <a:r>
              <a:rPr lang="en-GB" sz="3200" b="1" dirty="0"/>
              <a:t>September 2026 - Term Key Dates</a:t>
            </a:r>
          </a:p>
        </p:txBody>
      </p:sp>
      <p:graphicFrame>
        <p:nvGraphicFramePr>
          <p:cNvPr id="8" name="Table 7">
            <a:extLst>
              <a:ext uri="{FF2B5EF4-FFF2-40B4-BE49-F238E27FC236}">
                <a16:creationId xmlns:a16="http://schemas.microsoft.com/office/drawing/2014/main" id="{E81974E4-AB6A-2624-3E64-78F8FE843132}"/>
              </a:ext>
            </a:extLst>
          </p:cNvPr>
          <p:cNvGraphicFramePr>
            <a:graphicFrameLocks noGrp="1"/>
          </p:cNvGraphicFramePr>
          <p:nvPr>
            <p:extLst>
              <p:ext uri="{D42A27DB-BD31-4B8C-83A1-F6EECF244321}">
                <p14:modId xmlns:p14="http://schemas.microsoft.com/office/powerpoint/2010/main" val="3730653416"/>
              </p:ext>
            </p:extLst>
          </p:nvPr>
        </p:nvGraphicFramePr>
        <p:xfrm>
          <a:off x="323528" y="981469"/>
          <a:ext cx="8280919" cy="4318971"/>
        </p:xfrm>
        <a:graphic>
          <a:graphicData uri="http://schemas.openxmlformats.org/drawingml/2006/table">
            <a:tbl>
              <a:tblPr firstRow="1" bandRow="1">
                <a:tableStyleId>{5C22544A-7EE6-4342-B048-85BDC9FD1C3A}</a:tableStyleId>
              </a:tblPr>
              <a:tblGrid>
                <a:gridCol w="1084405">
                  <a:extLst>
                    <a:ext uri="{9D8B030D-6E8A-4147-A177-3AD203B41FA5}">
                      <a16:colId xmlns:a16="http://schemas.microsoft.com/office/drawing/2014/main" val="2772804957"/>
                    </a:ext>
                  </a:extLst>
                </a:gridCol>
                <a:gridCol w="1507883">
                  <a:extLst>
                    <a:ext uri="{9D8B030D-6E8A-4147-A177-3AD203B41FA5}">
                      <a16:colId xmlns:a16="http://schemas.microsoft.com/office/drawing/2014/main" val="3526864220"/>
                    </a:ext>
                  </a:extLst>
                </a:gridCol>
                <a:gridCol w="3960440">
                  <a:extLst>
                    <a:ext uri="{9D8B030D-6E8A-4147-A177-3AD203B41FA5}">
                      <a16:colId xmlns:a16="http://schemas.microsoft.com/office/drawing/2014/main" val="1086543415"/>
                    </a:ext>
                  </a:extLst>
                </a:gridCol>
                <a:gridCol w="1728191">
                  <a:extLst>
                    <a:ext uri="{9D8B030D-6E8A-4147-A177-3AD203B41FA5}">
                      <a16:colId xmlns:a16="http://schemas.microsoft.com/office/drawing/2014/main" val="3165858031"/>
                    </a:ext>
                  </a:extLst>
                </a:gridCol>
              </a:tblGrid>
              <a:tr h="334539">
                <a:tc>
                  <a:txBody>
                    <a:bodyPr/>
                    <a:lstStyle/>
                    <a:p>
                      <a:r>
                        <a:rPr lang="en-GB" sz="1600" dirty="0"/>
                        <a:t>Week</a:t>
                      </a:r>
                    </a:p>
                  </a:txBody>
                  <a:tcPr/>
                </a:tc>
                <a:tc>
                  <a:txBody>
                    <a:bodyPr/>
                    <a:lstStyle/>
                    <a:p>
                      <a:r>
                        <a:rPr lang="en-GB" sz="1600" dirty="0"/>
                        <a:t>Date (w/c)</a:t>
                      </a:r>
                    </a:p>
                  </a:txBody>
                  <a:tcPr/>
                </a:tc>
                <a:tc>
                  <a:txBody>
                    <a:bodyPr/>
                    <a:lstStyle/>
                    <a:p>
                      <a:r>
                        <a:rPr lang="en-GB" sz="1600" dirty="0"/>
                        <a:t>Lecture</a:t>
                      </a:r>
                    </a:p>
                  </a:txBody>
                  <a:tcPr/>
                </a:tc>
                <a:tc>
                  <a:txBody>
                    <a:bodyPr/>
                    <a:lstStyle/>
                    <a:p>
                      <a:r>
                        <a:rPr lang="en-GB" sz="1600" dirty="0"/>
                        <a:t>Notes</a:t>
                      </a:r>
                    </a:p>
                  </a:txBody>
                  <a:tcPr/>
                </a:tc>
                <a:extLst>
                  <a:ext uri="{0D108BD9-81ED-4DB2-BD59-A6C34878D82A}">
                    <a16:rowId xmlns:a16="http://schemas.microsoft.com/office/drawing/2014/main" val="415964408"/>
                  </a:ext>
                </a:extLst>
              </a:tr>
              <a:tr h="658613">
                <a:tc>
                  <a:txBody>
                    <a:bodyPr/>
                    <a:lstStyle/>
                    <a:p>
                      <a:r>
                        <a:rPr lang="en-GB" sz="1600" dirty="0"/>
                        <a:t>6</a:t>
                      </a:r>
                    </a:p>
                  </a:txBody>
                  <a:tcPr/>
                </a:tc>
                <a:tc>
                  <a:txBody>
                    <a:bodyPr/>
                    <a:lstStyle/>
                    <a:p>
                      <a:r>
                        <a:rPr lang="en-GB" sz="1600" dirty="0"/>
                        <a:t>02/11/2026</a:t>
                      </a:r>
                    </a:p>
                  </a:txBody>
                  <a:tcPr/>
                </a:tc>
                <a:tc>
                  <a:txBody>
                    <a:bodyPr/>
                    <a:lstStyle/>
                    <a:p>
                      <a:r>
                        <a:rPr lang="en-GB" sz="1600" dirty="0"/>
                        <a:t>1.1 – The Female Reproductive System</a:t>
                      </a:r>
                    </a:p>
                    <a:p>
                      <a:r>
                        <a:rPr lang="en-GB" sz="1600" dirty="0"/>
                        <a:t>1.2 – The Male Reproductive System </a:t>
                      </a:r>
                    </a:p>
                  </a:txBody>
                  <a:tcPr/>
                </a:tc>
                <a:tc>
                  <a:txBody>
                    <a:bodyPr/>
                    <a:lstStyle/>
                    <a:p>
                      <a:r>
                        <a:rPr lang="en-GB" sz="1600" dirty="0"/>
                        <a:t>Complete the topic in the workbook</a:t>
                      </a:r>
                    </a:p>
                  </a:txBody>
                  <a:tcPr/>
                </a:tc>
                <a:extLst>
                  <a:ext uri="{0D108BD9-81ED-4DB2-BD59-A6C34878D82A}">
                    <a16:rowId xmlns:a16="http://schemas.microsoft.com/office/drawing/2014/main" val="362993615"/>
                  </a:ext>
                </a:extLst>
              </a:tr>
              <a:tr h="577839">
                <a:tc>
                  <a:txBody>
                    <a:bodyPr/>
                    <a:lstStyle/>
                    <a:p>
                      <a:r>
                        <a:rPr lang="en-GB" sz="1600" dirty="0"/>
                        <a:t>7</a:t>
                      </a:r>
                    </a:p>
                  </a:txBody>
                  <a:tcPr/>
                </a:tc>
                <a:tc>
                  <a:txBody>
                    <a:bodyPr/>
                    <a:lstStyle/>
                    <a:p>
                      <a:r>
                        <a:rPr lang="en-GB" sz="1600" dirty="0"/>
                        <a:t>09/11/2026</a:t>
                      </a:r>
                    </a:p>
                  </a:txBody>
                  <a:tcPr/>
                </a:tc>
                <a:tc>
                  <a:txBody>
                    <a:bodyPr/>
                    <a:lstStyle/>
                    <a:p>
                      <a:r>
                        <a:rPr lang="en-GB" sz="1600" dirty="0"/>
                        <a:t>1.1 – The Lymphatic System</a:t>
                      </a:r>
                    </a:p>
                    <a:p>
                      <a:r>
                        <a:rPr lang="en-GB" sz="1600" dirty="0"/>
                        <a:t>1.2 – The Immune System</a:t>
                      </a:r>
                    </a:p>
                  </a:txBody>
                  <a:tcPr/>
                </a:tc>
                <a:tc>
                  <a:txBody>
                    <a:bodyPr/>
                    <a:lstStyle/>
                    <a:p>
                      <a:r>
                        <a:rPr lang="en-GB" sz="1600" dirty="0"/>
                        <a:t>Complete the topic in the workbook</a:t>
                      </a:r>
                    </a:p>
                  </a:txBody>
                  <a:tcPr/>
                </a:tc>
                <a:extLst>
                  <a:ext uri="{0D108BD9-81ED-4DB2-BD59-A6C34878D82A}">
                    <a16:rowId xmlns:a16="http://schemas.microsoft.com/office/drawing/2014/main" val="3894125190"/>
                  </a:ext>
                </a:extLst>
              </a:tr>
              <a:tr h="658613">
                <a:tc>
                  <a:txBody>
                    <a:bodyPr/>
                    <a:lstStyle/>
                    <a:p>
                      <a:r>
                        <a:rPr lang="en-GB" sz="1600" dirty="0"/>
                        <a:t>8</a:t>
                      </a:r>
                    </a:p>
                  </a:txBody>
                  <a:tcPr/>
                </a:tc>
                <a:tc>
                  <a:txBody>
                    <a:bodyPr/>
                    <a:lstStyle/>
                    <a:p>
                      <a:r>
                        <a:rPr lang="en-GB" sz="1600" dirty="0"/>
                        <a:t>16/11/2026 </a:t>
                      </a:r>
                    </a:p>
                  </a:txBody>
                  <a:tcPr/>
                </a:tc>
                <a:tc>
                  <a:txBody>
                    <a:bodyPr/>
                    <a:lstStyle/>
                    <a:p>
                      <a:r>
                        <a:rPr lang="en-GB" sz="1600" dirty="0"/>
                        <a:t>1.1 – The Integumentary System</a:t>
                      </a:r>
                    </a:p>
                    <a:p>
                      <a:r>
                        <a:rPr lang="en-GB" sz="1600" dirty="0"/>
                        <a:t>1.2 – Revision of all systems  </a:t>
                      </a:r>
                    </a:p>
                  </a:txBody>
                  <a:tcPr/>
                </a:tc>
                <a:tc>
                  <a:txBody>
                    <a:bodyPr/>
                    <a:lstStyle/>
                    <a:p>
                      <a:r>
                        <a:rPr lang="en-GB" sz="1600" dirty="0"/>
                        <a:t>Complete the topic in the workbook</a:t>
                      </a:r>
                    </a:p>
                  </a:txBody>
                  <a:tcPr/>
                </a:tc>
                <a:extLst>
                  <a:ext uri="{0D108BD9-81ED-4DB2-BD59-A6C34878D82A}">
                    <a16:rowId xmlns:a16="http://schemas.microsoft.com/office/drawing/2014/main" val="26230690"/>
                  </a:ext>
                </a:extLst>
              </a:tr>
              <a:tr h="856198">
                <a:tc>
                  <a:txBody>
                    <a:bodyPr/>
                    <a:lstStyle/>
                    <a:p>
                      <a:r>
                        <a:rPr lang="en-GB" sz="1600" dirty="0"/>
                        <a:t>9</a:t>
                      </a:r>
                    </a:p>
                  </a:txBody>
                  <a:tcPr/>
                </a:tc>
                <a:tc>
                  <a:txBody>
                    <a:bodyPr/>
                    <a:lstStyle/>
                    <a:p>
                      <a:r>
                        <a:rPr lang="en-GB" sz="1600" dirty="0"/>
                        <a:t>23/11/2026</a:t>
                      </a:r>
                    </a:p>
                  </a:txBody>
                  <a:tcPr/>
                </a:tc>
                <a:tc>
                  <a:txBody>
                    <a:bodyPr/>
                    <a:lstStyle/>
                    <a:p>
                      <a:r>
                        <a:rPr lang="en-GB" sz="1600" dirty="0"/>
                        <a:t>1.1 – Workbook completion</a:t>
                      </a:r>
                    </a:p>
                    <a:p>
                      <a:r>
                        <a:rPr lang="en-GB" sz="1600" dirty="0"/>
                        <a:t>1.2 – Assessment &amp; Revision Support</a:t>
                      </a:r>
                    </a:p>
                  </a:txBody>
                  <a:tcPr/>
                </a:tc>
                <a:tc>
                  <a:txBody>
                    <a:bodyPr/>
                    <a:lstStyle/>
                    <a:p>
                      <a:endParaRPr lang="en-GB" sz="1600" dirty="0"/>
                    </a:p>
                  </a:txBody>
                  <a:tcPr/>
                </a:tc>
                <a:extLst>
                  <a:ext uri="{0D108BD9-81ED-4DB2-BD59-A6C34878D82A}">
                    <a16:rowId xmlns:a16="http://schemas.microsoft.com/office/drawing/2014/main" val="3996746345"/>
                  </a:ext>
                </a:extLst>
              </a:tr>
              <a:tr h="658613">
                <a:tc>
                  <a:txBody>
                    <a:bodyPr/>
                    <a:lstStyle/>
                    <a:p>
                      <a:r>
                        <a:rPr lang="en-GB" sz="1600" dirty="0"/>
                        <a:t>10</a:t>
                      </a:r>
                    </a:p>
                  </a:txBody>
                  <a:tcPr/>
                </a:tc>
                <a:tc>
                  <a:txBody>
                    <a:bodyPr/>
                    <a:lstStyle/>
                    <a:p>
                      <a:r>
                        <a:rPr lang="en-GB" sz="1600" dirty="0"/>
                        <a:t>30/11/2026</a:t>
                      </a:r>
                    </a:p>
                  </a:txBody>
                  <a:tcPr/>
                </a:tc>
                <a:tc>
                  <a:txBody>
                    <a:bodyPr/>
                    <a:lstStyle/>
                    <a:p>
                      <a:r>
                        <a:rPr lang="en-GB" sz="1600" dirty="0"/>
                        <a:t>1.1 – Tutorial &amp; Assessment Support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p>
                  </a:txBody>
                  <a:tcPr/>
                </a:tc>
                <a:extLst>
                  <a:ext uri="{0D108BD9-81ED-4DB2-BD59-A6C34878D82A}">
                    <a16:rowId xmlns:a16="http://schemas.microsoft.com/office/drawing/2014/main" val="3482506656"/>
                  </a:ext>
                </a:extLst>
              </a:tr>
            </a:tbl>
          </a:graphicData>
        </a:graphic>
      </p:graphicFrame>
    </p:spTree>
    <p:extLst>
      <p:ext uri="{BB962C8B-B14F-4D97-AF65-F5344CB8AC3E}">
        <p14:creationId xmlns:p14="http://schemas.microsoft.com/office/powerpoint/2010/main" val="3530738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CF16D-8EE3-5F62-EF34-4EDE4C9FD110}"/>
              </a:ext>
            </a:extLst>
          </p:cNvPr>
          <p:cNvSpPr>
            <a:spLocks noGrp="1"/>
          </p:cNvSpPr>
          <p:nvPr>
            <p:ph type="title"/>
          </p:nvPr>
        </p:nvSpPr>
        <p:spPr>
          <a:xfrm>
            <a:off x="1763688" y="197767"/>
            <a:ext cx="6203032" cy="1143000"/>
          </a:xfrm>
        </p:spPr>
        <p:txBody>
          <a:bodyPr>
            <a:normAutofit/>
          </a:bodyPr>
          <a:lstStyle/>
          <a:p>
            <a:r>
              <a:rPr lang="en-GB" b="1" dirty="0"/>
              <a:t>Physiology Workbook</a:t>
            </a:r>
          </a:p>
        </p:txBody>
      </p:sp>
      <p:sp>
        <p:nvSpPr>
          <p:cNvPr id="3" name="Content Placeholder 2">
            <a:extLst>
              <a:ext uri="{FF2B5EF4-FFF2-40B4-BE49-F238E27FC236}">
                <a16:creationId xmlns:a16="http://schemas.microsoft.com/office/drawing/2014/main" id="{A704709C-18E6-6F29-C88B-731B878FDECF}"/>
              </a:ext>
            </a:extLst>
          </p:cNvPr>
          <p:cNvSpPr>
            <a:spLocks noGrp="1"/>
          </p:cNvSpPr>
          <p:nvPr>
            <p:ph idx="1"/>
          </p:nvPr>
        </p:nvSpPr>
        <p:spPr>
          <a:xfrm>
            <a:off x="457200" y="1600201"/>
            <a:ext cx="6576679" cy="3917032"/>
          </a:xfrm>
        </p:spPr>
        <p:txBody>
          <a:bodyPr>
            <a:normAutofit/>
          </a:bodyPr>
          <a:lstStyle/>
          <a:p>
            <a:r>
              <a:rPr lang="en-GB" sz="2800" dirty="0"/>
              <a:t>To be completed each week to monitor your learning</a:t>
            </a:r>
          </a:p>
          <a:p>
            <a:r>
              <a:rPr lang="en-GB" sz="2800" dirty="0"/>
              <a:t>The workbook can be found in the </a:t>
            </a:r>
            <a:r>
              <a:rPr lang="en-GB" sz="2800" b="1" dirty="0"/>
              <a:t>Week 1 tile</a:t>
            </a:r>
            <a:r>
              <a:rPr lang="en-GB" sz="2800" dirty="0"/>
              <a:t> or in </a:t>
            </a:r>
            <a:r>
              <a:rPr lang="en-GB" sz="2800" b="1" dirty="0"/>
              <a:t>Assessment Additional Guidance tile</a:t>
            </a:r>
          </a:p>
          <a:p>
            <a:r>
              <a:rPr lang="en-GB" sz="2800" dirty="0"/>
              <a:t>PDF copy – can be used online to complete or as a paper copy</a:t>
            </a:r>
          </a:p>
        </p:txBody>
      </p:sp>
      <p:pic>
        <p:nvPicPr>
          <p:cNvPr id="4" name="Picture 3">
            <a:extLst>
              <a:ext uri="{FF2B5EF4-FFF2-40B4-BE49-F238E27FC236}">
                <a16:creationId xmlns:a16="http://schemas.microsoft.com/office/drawing/2014/main" id="{BDDC3404-FB97-8901-04E7-2A1BCF10C21E}"/>
              </a:ext>
            </a:extLst>
          </p:cNvPr>
          <p:cNvPicPr>
            <a:picLocks noChangeAspect="1"/>
          </p:cNvPicPr>
          <p:nvPr/>
        </p:nvPicPr>
        <p:blipFill>
          <a:blip r:embed="rId2"/>
          <a:stretch>
            <a:fillRect/>
          </a:stretch>
        </p:blipFill>
        <p:spPr>
          <a:xfrm>
            <a:off x="6372200" y="1569485"/>
            <a:ext cx="2623589" cy="3042480"/>
          </a:xfrm>
          <a:prstGeom prst="rect">
            <a:avLst/>
          </a:prstGeom>
          <a:ln>
            <a:solidFill>
              <a:schemeClr val="tx1"/>
            </a:solidFill>
          </a:ln>
        </p:spPr>
      </p:pic>
    </p:spTree>
    <p:extLst>
      <p:ext uri="{BB962C8B-B14F-4D97-AF65-F5344CB8AC3E}">
        <p14:creationId xmlns:p14="http://schemas.microsoft.com/office/powerpoint/2010/main" val="3594505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45E0ACE-BD78-A980-0151-2B921E5C385C}"/>
              </a:ext>
            </a:extLst>
          </p:cNvPr>
          <p:cNvSpPr>
            <a:spLocks noGrp="1"/>
          </p:cNvSpPr>
          <p:nvPr>
            <p:ph type="title"/>
          </p:nvPr>
        </p:nvSpPr>
        <p:spPr>
          <a:xfrm>
            <a:off x="457200" y="188640"/>
            <a:ext cx="8229600" cy="1143000"/>
          </a:xfrm>
        </p:spPr>
        <p:txBody>
          <a:bodyPr>
            <a:noAutofit/>
          </a:bodyPr>
          <a:lstStyle/>
          <a:p>
            <a:r>
              <a:rPr lang="en-GB" sz="3200" b="1" dirty="0"/>
              <a:t>Important Information </a:t>
            </a:r>
            <a:br>
              <a:rPr lang="en-GB" sz="3200" b="1" dirty="0"/>
            </a:br>
            <a:r>
              <a:rPr lang="en-GB" sz="3200" b="1" dirty="0"/>
              <a:t>UWTSD Guidelines </a:t>
            </a:r>
          </a:p>
        </p:txBody>
      </p:sp>
      <p:sp>
        <p:nvSpPr>
          <p:cNvPr id="7" name="TextBox 6">
            <a:extLst>
              <a:ext uri="{FF2B5EF4-FFF2-40B4-BE49-F238E27FC236}">
                <a16:creationId xmlns:a16="http://schemas.microsoft.com/office/drawing/2014/main" id="{E36F2FE4-2EC0-F3BF-1DEB-2F97E2FC9132}"/>
              </a:ext>
            </a:extLst>
          </p:cNvPr>
          <p:cNvSpPr txBox="1"/>
          <p:nvPr/>
        </p:nvSpPr>
        <p:spPr>
          <a:xfrm>
            <a:off x="837928" y="1337424"/>
            <a:ext cx="7848872" cy="4195700"/>
          </a:xfrm>
          <a:prstGeom prst="rect">
            <a:avLst/>
          </a:prstGeom>
          <a:noFill/>
        </p:spPr>
        <p:txBody>
          <a:bodyPr wrap="square" rtlCol="0">
            <a:spAutoFit/>
          </a:bodyPr>
          <a:lstStyle/>
          <a:p>
            <a:pPr marL="342900" indent="-342900">
              <a:lnSpc>
                <a:spcPct val="150000"/>
              </a:lnSpc>
              <a:buFont typeface="+mj-lt"/>
              <a:buAutoNum type="arabicPeriod"/>
            </a:pPr>
            <a:r>
              <a:rPr lang="en-GB" b="1" dirty="0"/>
              <a:t>UWTSD VLE: </a:t>
            </a:r>
            <a:r>
              <a:rPr lang="en-GB" dirty="0"/>
              <a:t>Please engage with Moodle: </a:t>
            </a:r>
            <a:r>
              <a:rPr lang="en-GB" dirty="0">
                <a:hlinkClick r:id="rId2"/>
              </a:rPr>
              <a:t>https://moodle.uwtsd.ac.uk</a:t>
            </a:r>
            <a:r>
              <a:rPr lang="en-GB" dirty="0"/>
              <a:t> 
</a:t>
            </a:r>
            <a:r>
              <a:rPr lang="en-GB" b="1" dirty="0"/>
              <a:t>Attendance</a:t>
            </a:r>
            <a:r>
              <a:rPr lang="en-GB" dirty="0"/>
              <a:t> is compulsory. If you arrive 10 minutes late you will be marked late.
If you require </a:t>
            </a:r>
            <a:r>
              <a:rPr lang="en-GB" b="1" dirty="0"/>
              <a:t>reasonable adjustments</a:t>
            </a:r>
            <a:r>
              <a:rPr lang="en-GB" dirty="0"/>
              <a:t>, please inform the disability team: </a:t>
            </a:r>
            <a:r>
              <a:rPr lang="en-GB" dirty="0">
                <a:hlinkClick r:id="rId3"/>
              </a:rPr>
              <a:t>disability@uwtsd.ac.uk</a:t>
            </a:r>
            <a:r>
              <a:rPr lang="en-GB" dirty="0"/>
              <a:t> – also inform your lecturer.
If you are </a:t>
            </a:r>
            <a:r>
              <a:rPr lang="en-GB" b="1" dirty="0"/>
              <a:t>absent</a:t>
            </a:r>
            <a:r>
              <a:rPr lang="en-GB" dirty="0"/>
              <a:t>, please inform the student engagement team on: </a:t>
            </a:r>
            <a:r>
              <a:rPr lang="en-GB" dirty="0">
                <a:hlinkClick r:id="rId4"/>
              </a:rPr>
              <a:t>LondonStudentEngagement@uwtsd.ac.uk</a:t>
            </a:r>
            <a:r>
              <a:rPr lang="en-GB" dirty="0"/>
              <a:t> 
</a:t>
            </a:r>
            <a:r>
              <a:rPr lang="en-GB" b="1" dirty="0"/>
              <a:t>Lectures will be recorded </a:t>
            </a:r>
            <a:r>
              <a:rPr lang="en-GB" dirty="0"/>
              <a:t>each week for your reference. </a:t>
            </a:r>
          </a:p>
          <a:p>
            <a:pPr marL="342900" indent="-342900">
              <a:lnSpc>
                <a:spcPct val="150000"/>
              </a:lnSpc>
              <a:buFont typeface="+mj-lt"/>
              <a:buAutoNum type="arabicPeriod"/>
            </a:pPr>
            <a:r>
              <a:rPr lang="en-GB" b="1" dirty="0"/>
              <a:t>Academic Misconduct </a:t>
            </a:r>
            <a:r>
              <a:rPr lang="en-GB" dirty="0"/>
              <a:t>– Use Harvard Referencing Guidance – refer to assessment brief </a:t>
            </a:r>
          </a:p>
        </p:txBody>
      </p:sp>
    </p:spTree>
    <p:extLst>
      <p:ext uri="{BB962C8B-B14F-4D97-AF65-F5344CB8AC3E}">
        <p14:creationId xmlns:p14="http://schemas.microsoft.com/office/powerpoint/2010/main" val="2467698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FA165A-9C83-3905-D019-FFDE01AF1A54}"/>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42285797-2E92-75C5-2E67-AB8DC5E37C1E}"/>
              </a:ext>
            </a:extLst>
          </p:cNvPr>
          <p:cNvSpPr>
            <a:spLocks noGrp="1"/>
          </p:cNvSpPr>
          <p:nvPr>
            <p:ph type="title"/>
          </p:nvPr>
        </p:nvSpPr>
        <p:spPr>
          <a:xfrm>
            <a:off x="35397" y="6005"/>
            <a:ext cx="7725544" cy="720737"/>
          </a:xfrm>
        </p:spPr>
        <p:txBody>
          <a:bodyPr>
            <a:noAutofit/>
          </a:bodyPr>
          <a:lstStyle/>
          <a:p>
            <a:r>
              <a:rPr lang="en-GB" sz="2800" b="1" dirty="0"/>
              <a:t>Important Information UWTSD Guidelines </a:t>
            </a:r>
          </a:p>
        </p:txBody>
      </p:sp>
      <p:sp>
        <p:nvSpPr>
          <p:cNvPr id="7" name="TextBox 6">
            <a:extLst>
              <a:ext uri="{FF2B5EF4-FFF2-40B4-BE49-F238E27FC236}">
                <a16:creationId xmlns:a16="http://schemas.microsoft.com/office/drawing/2014/main" id="{94F90FF0-249A-E109-30D2-3E51E606E2AE}"/>
              </a:ext>
            </a:extLst>
          </p:cNvPr>
          <p:cNvSpPr txBox="1"/>
          <p:nvPr/>
        </p:nvSpPr>
        <p:spPr>
          <a:xfrm>
            <a:off x="323528" y="1038902"/>
            <a:ext cx="8496944" cy="4195700"/>
          </a:xfrm>
          <a:prstGeom prst="rect">
            <a:avLst/>
          </a:prstGeom>
          <a:noFill/>
        </p:spPr>
        <p:txBody>
          <a:bodyPr wrap="square" rtlCol="0">
            <a:spAutoFit/>
          </a:bodyPr>
          <a:lstStyle/>
          <a:p>
            <a:pPr algn="ctr">
              <a:lnSpc>
                <a:spcPct val="150000"/>
              </a:lnSpc>
            </a:pPr>
            <a:r>
              <a:rPr lang="en-GB" b="1" dirty="0"/>
              <a:t>Housekeeping Rules including non-academic – Please refer to the UWTSD Student Code of Conduct for further guidance. </a:t>
            </a:r>
          </a:p>
          <a:p>
            <a:pPr>
              <a:lnSpc>
                <a:spcPct val="150000"/>
              </a:lnSpc>
            </a:pPr>
            <a:endParaRPr lang="en-GB" dirty="0"/>
          </a:p>
          <a:p>
            <a:pPr marL="285750" indent="-285750">
              <a:lnSpc>
                <a:spcPct val="150000"/>
              </a:lnSpc>
              <a:buFont typeface="Arial" panose="020B0604020202020204" pitchFamily="34" charset="0"/>
              <a:buChar char="•"/>
            </a:pPr>
            <a:r>
              <a:rPr lang="en-GB" dirty="0"/>
              <a:t>Students need to be punctual and attend all classes </a:t>
            </a:r>
          </a:p>
          <a:p>
            <a:pPr marL="285750" indent="-285750">
              <a:lnSpc>
                <a:spcPct val="150000"/>
              </a:lnSpc>
              <a:buFont typeface="Arial" panose="020B0604020202020204" pitchFamily="34" charset="0"/>
              <a:buChar char="•"/>
            </a:pPr>
            <a:r>
              <a:rPr lang="en-GB" dirty="0"/>
              <a:t>Respect each other including peers and staff, and is expected at all times</a:t>
            </a:r>
          </a:p>
          <a:p>
            <a:pPr marL="285750" indent="-285750">
              <a:lnSpc>
                <a:spcPct val="150000"/>
              </a:lnSpc>
              <a:buFont typeface="Arial" panose="020B0604020202020204" pitchFamily="34" charset="0"/>
              <a:buChar char="•"/>
            </a:pPr>
            <a:r>
              <a:rPr lang="en-GB" dirty="0"/>
              <a:t>Do not make noise, talk over the phone</a:t>
            </a:r>
          </a:p>
          <a:p>
            <a:pPr marL="285750" indent="-285750">
              <a:lnSpc>
                <a:spcPct val="150000"/>
              </a:lnSpc>
              <a:buFont typeface="Arial" panose="020B0604020202020204" pitchFamily="34" charset="0"/>
              <a:buChar char="•"/>
            </a:pPr>
            <a:r>
              <a:rPr lang="en-GB" dirty="0"/>
              <a:t>Be polite at all times and listen to each other respecting different perspectives. </a:t>
            </a:r>
          </a:p>
          <a:p>
            <a:pPr marL="285750" indent="-285750">
              <a:lnSpc>
                <a:spcPct val="150000"/>
              </a:lnSpc>
              <a:buFont typeface="Arial" panose="020B0604020202020204" pitchFamily="34" charset="0"/>
              <a:buChar char="•"/>
            </a:pPr>
            <a:r>
              <a:rPr lang="en-GB" dirty="0"/>
              <a:t>Do not speak any other language other than English in lectures  </a:t>
            </a:r>
          </a:p>
          <a:p>
            <a:pPr marL="285750" indent="-285750">
              <a:lnSpc>
                <a:spcPct val="150000"/>
              </a:lnSpc>
              <a:buFont typeface="Arial" panose="020B0604020202020204" pitchFamily="34" charset="0"/>
              <a:buChar char="•"/>
            </a:pPr>
            <a:r>
              <a:rPr lang="en-GB" dirty="0"/>
              <a:t>No disruptive behaviour – including, sleeping, frequent talking, arriving late, leaving early, disrespectful or arguing. </a:t>
            </a:r>
          </a:p>
        </p:txBody>
      </p:sp>
      <p:pic>
        <p:nvPicPr>
          <p:cNvPr id="1028" name="Picture 4" descr="Free Rules Stock Images - Download HD &amp; 4K Images | Coverr.co">
            <a:extLst>
              <a:ext uri="{FF2B5EF4-FFF2-40B4-BE49-F238E27FC236}">
                <a16:creationId xmlns:a16="http://schemas.microsoft.com/office/drawing/2014/main" id="{F3759BD6-BAF9-891D-DB6E-C279314705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5734" y="116632"/>
            <a:ext cx="1423802" cy="949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69511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0C7ED-E772-7E44-5BAD-AAD6AD097C4F}"/>
              </a:ext>
            </a:extLst>
          </p:cNvPr>
          <p:cNvSpPr>
            <a:spLocks noGrp="1"/>
          </p:cNvSpPr>
          <p:nvPr>
            <p:ph type="title"/>
          </p:nvPr>
        </p:nvSpPr>
        <p:spPr/>
        <p:txBody>
          <a:bodyPr>
            <a:normAutofit/>
          </a:bodyPr>
          <a:lstStyle/>
          <a:p>
            <a:r>
              <a:rPr lang="en-GB" sz="4000" b="1" dirty="0"/>
              <a:t>Module Information</a:t>
            </a:r>
          </a:p>
        </p:txBody>
      </p:sp>
      <p:graphicFrame>
        <p:nvGraphicFramePr>
          <p:cNvPr id="4" name="Content Placeholder 3">
            <a:extLst>
              <a:ext uri="{FF2B5EF4-FFF2-40B4-BE49-F238E27FC236}">
                <a16:creationId xmlns:a16="http://schemas.microsoft.com/office/drawing/2014/main" id="{60D1B39C-4E63-A8D1-4025-98467DA24A44}"/>
              </a:ext>
            </a:extLst>
          </p:cNvPr>
          <p:cNvGraphicFramePr>
            <a:graphicFrameLocks noGrp="1"/>
          </p:cNvGraphicFramePr>
          <p:nvPr>
            <p:ph idx="1"/>
            <p:extLst>
              <p:ext uri="{D42A27DB-BD31-4B8C-83A1-F6EECF244321}">
                <p14:modId xmlns:p14="http://schemas.microsoft.com/office/powerpoint/2010/main" val="2558104190"/>
              </p:ext>
            </p:extLst>
          </p:nvPr>
        </p:nvGraphicFramePr>
        <p:xfrm>
          <a:off x="971600" y="1772816"/>
          <a:ext cx="7200800" cy="2926080"/>
        </p:xfrm>
        <a:graphic>
          <a:graphicData uri="http://schemas.openxmlformats.org/drawingml/2006/table">
            <a:tbl>
              <a:tblPr firstRow="1" firstCol="1" bandRow="1">
                <a:tableStyleId>{5C22544A-7EE6-4342-B048-85BDC9FD1C3A}</a:tableStyleId>
              </a:tblPr>
              <a:tblGrid>
                <a:gridCol w="2232248">
                  <a:extLst>
                    <a:ext uri="{9D8B030D-6E8A-4147-A177-3AD203B41FA5}">
                      <a16:colId xmlns:a16="http://schemas.microsoft.com/office/drawing/2014/main" val="2504905638"/>
                    </a:ext>
                  </a:extLst>
                </a:gridCol>
                <a:gridCol w="4968552">
                  <a:extLst>
                    <a:ext uri="{9D8B030D-6E8A-4147-A177-3AD203B41FA5}">
                      <a16:colId xmlns:a16="http://schemas.microsoft.com/office/drawing/2014/main" val="4202131762"/>
                    </a:ext>
                  </a:extLst>
                </a:gridCol>
              </a:tblGrid>
              <a:tr h="277450">
                <a:tc>
                  <a:txBody>
                    <a:bodyPr/>
                    <a:lstStyle/>
                    <a:p>
                      <a:pPr marL="2286000" indent="-2286000" hangingPunct="0">
                        <a:tabLst>
                          <a:tab pos="457200" algn="l"/>
                          <a:tab pos="914400" algn="l"/>
                          <a:tab pos="1371600" algn="l"/>
                          <a:tab pos="1828800" algn="l"/>
                        </a:tabLst>
                      </a:pPr>
                      <a:r>
                        <a:rPr lang="en-GB" sz="2400" dirty="0">
                          <a:effectLst/>
                        </a:rPr>
                        <a:t>Module code</a:t>
                      </a:r>
                      <a:endParaRPr lang="en-GB" sz="24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2286000" indent="-2286000" hangingPunct="0">
                        <a:tabLst>
                          <a:tab pos="457200" algn="l"/>
                          <a:tab pos="914400" algn="l"/>
                          <a:tab pos="1371600" algn="l"/>
                          <a:tab pos="1828800" algn="l"/>
                        </a:tabLst>
                      </a:pPr>
                      <a:r>
                        <a:rPr lang="en-GB" sz="2400" dirty="0">
                          <a:effectLst/>
                        </a:rPr>
                        <a:t>BMHP5023</a:t>
                      </a:r>
                    </a:p>
                    <a:p>
                      <a:pPr marL="2286000" indent="-2286000" hangingPunct="0">
                        <a:tabLst>
                          <a:tab pos="457200" algn="l"/>
                          <a:tab pos="914400" algn="l"/>
                          <a:tab pos="1371600" algn="l"/>
                          <a:tab pos="1828800" algn="l"/>
                        </a:tabLst>
                      </a:pPr>
                      <a:endParaRPr lang="en-GB" sz="24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059788189"/>
                  </a:ext>
                </a:extLst>
              </a:tr>
              <a:tr h="511969">
                <a:tc>
                  <a:txBody>
                    <a:bodyPr/>
                    <a:lstStyle/>
                    <a:p>
                      <a:pPr marL="2286000" indent="-2286000" hangingPunct="0">
                        <a:tabLst>
                          <a:tab pos="457200" algn="l"/>
                          <a:tab pos="914400" algn="l"/>
                          <a:tab pos="1371600" algn="l"/>
                          <a:tab pos="1828800" algn="l"/>
                        </a:tabLst>
                      </a:pPr>
                      <a:r>
                        <a:rPr lang="en-GB" sz="2400">
                          <a:effectLst/>
                        </a:rPr>
                        <a:t>Title</a:t>
                      </a:r>
                      <a:endParaRPr lang="en-GB" sz="2400" b="1">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2286000" indent="-2286000" hangingPunct="0">
                        <a:tabLst>
                          <a:tab pos="457200" algn="l"/>
                          <a:tab pos="914400" algn="l"/>
                          <a:tab pos="1371600" algn="l"/>
                          <a:tab pos="1828800" algn="l"/>
                        </a:tabLst>
                      </a:pPr>
                      <a:r>
                        <a:rPr lang="en-GB" sz="2400" b="1" dirty="0">
                          <a:effectLst/>
                        </a:rPr>
                        <a:t>Introduction to Physiology</a:t>
                      </a:r>
                    </a:p>
                    <a:p>
                      <a:pPr marL="2286000" indent="-2286000" hangingPunct="0">
                        <a:tabLst>
                          <a:tab pos="457200" algn="l"/>
                          <a:tab pos="914400" algn="l"/>
                          <a:tab pos="1371600" algn="l"/>
                          <a:tab pos="1828800" algn="l"/>
                        </a:tabLst>
                      </a:pPr>
                      <a:endParaRPr lang="en-GB" sz="24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260274153"/>
                  </a:ext>
                </a:extLst>
              </a:tr>
              <a:tr h="511969">
                <a:tc>
                  <a:txBody>
                    <a:bodyPr/>
                    <a:lstStyle/>
                    <a:p>
                      <a:pPr marL="2286000" indent="-2286000" hangingPunct="0">
                        <a:tabLst>
                          <a:tab pos="457200" algn="l"/>
                          <a:tab pos="914400" algn="l"/>
                          <a:tab pos="1371600" algn="l"/>
                          <a:tab pos="1828800" algn="l"/>
                        </a:tabLst>
                      </a:pPr>
                      <a:r>
                        <a:rPr lang="en-GB" sz="2400">
                          <a:effectLst/>
                        </a:rPr>
                        <a:t>Level</a:t>
                      </a:r>
                      <a:endParaRPr lang="en-GB" sz="2400" b="1">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2286000" indent="-2286000" hangingPunct="0">
                        <a:tabLst>
                          <a:tab pos="457200" algn="l"/>
                          <a:tab pos="914400" algn="l"/>
                          <a:tab pos="1371600" algn="l"/>
                          <a:tab pos="1828800" algn="l"/>
                        </a:tabLst>
                      </a:pPr>
                      <a:r>
                        <a:rPr lang="en-GB" sz="2400" b="1" dirty="0">
                          <a:effectLst/>
                        </a:rPr>
                        <a:t>5</a:t>
                      </a:r>
                    </a:p>
                    <a:p>
                      <a:pPr marL="2286000" indent="-2286000" hangingPunct="0">
                        <a:tabLst>
                          <a:tab pos="457200" algn="l"/>
                          <a:tab pos="914400" algn="l"/>
                          <a:tab pos="1371600" algn="l"/>
                          <a:tab pos="1828800" algn="l"/>
                        </a:tabLst>
                      </a:pPr>
                      <a:endParaRPr lang="en-GB" sz="24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280682092"/>
                  </a:ext>
                </a:extLst>
              </a:tr>
              <a:tr h="511969">
                <a:tc>
                  <a:txBody>
                    <a:bodyPr/>
                    <a:lstStyle/>
                    <a:p>
                      <a:pPr marL="2286000" indent="-2286000" hangingPunct="0">
                        <a:tabLst>
                          <a:tab pos="457200" algn="l"/>
                          <a:tab pos="914400" algn="l"/>
                          <a:tab pos="1371600" algn="l"/>
                          <a:tab pos="1828800" algn="l"/>
                        </a:tabLst>
                      </a:pPr>
                      <a:r>
                        <a:rPr lang="en-GB" sz="2400">
                          <a:effectLst/>
                        </a:rPr>
                        <a:t>Credits</a:t>
                      </a:r>
                      <a:endParaRPr lang="en-GB" sz="2400" b="1">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2286000" indent="-2286000" hangingPunct="0">
                        <a:tabLst>
                          <a:tab pos="457200" algn="l"/>
                          <a:tab pos="914400" algn="l"/>
                          <a:tab pos="1371600" algn="l"/>
                          <a:tab pos="1828800" algn="l"/>
                        </a:tabLst>
                      </a:pPr>
                      <a:r>
                        <a:rPr lang="en-GB" sz="2400" b="1" dirty="0">
                          <a:effectLst/>
                        </a:rPr>
                        <a:t>20</a:t>
                      </a:r>
                    </a:p>
                    <a:p>
                      <a:pPr marL="2286000" indent="-2286000" hangingPunct="0">
                        <a:tabLst>
                          <a:tab pos="457200" algn="l"/>
                          <a:tab pos="914400" algn="l"/>
                          <a:tab pos="1371600" algn="l"/>
                          <a:tab pos="1828800" algn="l"/>
                        </a:tabLst>
                      </a:pPr>
                      <a:endParaRPr lang="en-GB" sz="24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34682314"/>
                  </a:ext>
                </a:extLst>
              </a:tr>
            </a:tbl>
          </a:graphicData>
        </a:graphic>
      </p:graphicFrame>
    </p:spTree>
    <p:extLst>
      <p:ext uri="{BB962C8B-B14F-4D97-AF65-F5344CB8AC3E}">
        <p14:creationId xmlns:p14="http://schemas.microsoft.com/office/powerpoint/2010/main" val="3423610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D5FD6-E45B-2145-8E1F-4F52D190CAD0}"/>
              </a:ext>
            </a:extLst>
          </p:cNvPr>
          <p:cNvSpPr>
            <a:spLocks noGrp="1"/>
          </p:cNvSpPr>
          <p:nvPr>
            <p:ph type="title"/>
          </p:nvPr>
        </p:nvSpPr>
        <p:spPr>
          <a:xfrm>
            <a:off x="457200" y="274638"/>
            <a:ext cx="8229600" cy="599831"/>
          </a:xfrm>
        </p:spPr>
        <p:txBody>
          <a:bodyPr>
            <a:noAutofit/>
          </a:bodyPr>
          <a:lstStyle/>
          <a:p>
            <a:r>
              <a:rPr lang="en-GB" sz="3600" b="1" dirty="0"/>
              <a:t>BMHP5023 – Indicative Reading List</a:t>
            </a:r>
          </a:p>
        </p:txBody>
      </p:sp>
      <p:graphicFrame>
        <p:nvGraphicFramePr>
          <p:cNvPr id="6" name="Content Placeholder 5">
            <a:extLst>
              <a:ext uri="{FF2B5EF4-FFF2-40B4-BE49-F238E27FC236}">
                <a16:creationId xmlns:a16="http://schemas.microsoft.com/office/drawing/2014/main" id="{21F31A31-89D1-7628-72F6-B232E6FA4E47}"/>
              </a:ext>
            </a:extLst>
          </p:cNvPr>
          <p:cNvGraphicFramePr>
            <a:graphicFrameLocks noGrp="1"/>
          </p:cNvGraphicFramePr>
          <p:nvPr>
            <p:ph idx="1"/>
            <p:extLst>
              <p:ext uri="{D42A27DB-BD31-4B8C-83A1-F6EECF244321}">
                <p14:modId xmlns:p14="http://schemas.microsoft.com/office/powerpoint/2010/main" val="2228857845"/>
              </p:ext>
            </p:extLst>
          </p:nvPr>
        </p:nvGraphicFramePr>
        <p:xfrm>
          <a:off x="323528" y="980728"/>
          <a:ext cx="8363272" cy="4539201"/>
        </p:xfrm>
        <a:graphic>
          <a:graphicData uri="http://schemas.openxmlformats.org/drawingml/2006/table">
            <a:tbl>
              <a:tblPr firstRow="1" firstCol="1" bandRow="1">
                <a:tableStyleId>{5C22544A-7EE6-4342-B048-85BDC9FD1C3A}</a:tableStyleId>
              </a:tblPr>
              <a:tblGrid>
                <a:gridCol w="1840268">
                  <a:extLst>
                    <a:ext uri="{9D8B030D-6E8A-4147-A177-3AD203B41FA5}">
                      <a16:colId xmlns:a16="http://schemas.microsoft.com/office/drawing/2014/main" val="3102095668"/>
                    </a:ext>
                  </a:extLst>
                </a:gridCol>
                <a:gridCol w="6523004">
                  <a:extLst>
                    <a:ext uri="{9D8B030D-6E8A-4147-A177-3AD203B41FA5}">
                      <a16:colId xmlns:a16="http://schemas.microsoft.com/office/drawing/2014/main" val="2927105109"/>
                    </a:ext>
                  </a:extLst>
                </a:gridCol>
              </a:tblGrid>
              <a:tr h="265423">
                <a:tc>
                  <a:txBody>
                    <a:bodyPr/>
                    <a:lstStyle/>
                    <a:p>
                      <a:pPr algn="just" hangingPunct="0">
                        <a:tabLst>
                          <a:tab pos="457200" algn="l"/>
                          <a:tab pos="914400" algn="l"/>
                        </a:tabLst>
                      </a:pPr>
                      <a:r>
                        <a:rPr lang="en-GB" sz="1800" dirty="0">
                          <a:effectLst/>
                        </a:rPr>
                        <a:t>Module Code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r>
                        <a:rPr lang="en-GB" sz="1800" dirty="0">
                          <a:effectLst/>
                        </a:rPr>
                        <a:t>BMHP5023</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55885111"/>
                  </a:ext>
                </a:extLst>
              </a:tr>
              <a:tr h="265423">
                <a:tc>
                  <a:txBody>
                    <a:bodyPr/>
                    <a:lstStyle/>
                    <a:p>
                      <a:pPr algn="just" hangingPunct="0">
                        <a:tabLst>
                          <a:tab pos="457200" algn="l"/>
                          <a:tab pos="914400" algn="l"/>
                        </a:tabLst>
                      </a:pPr>
                      <a:r>
                        <a:rPr lang="en-GB" sz="1800" dirty="0">
                          <a:effectLst/>
                        </a:rPr>
                        <a:t>Module Title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r>
                        <a:rPr lang="en-GB" sz="1800" u="sng" dirty="0">
                          <a:effectLst/>
                        </a:rPr>
                        <a:t>Introduction to Physiology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819331183"/>
                  </a:ext>
                </a:extLst>
              </a:tr>
              <a:tr h="265423">
                <a:tc>
                  <a:txBody>
                    <a:bodyPr/>
                    <a:lstStyle/>
                    <a:p>
                      <a:pPr algn="just" hangingPunct="0">
                        <a:tabLst>
                          <a:tab pos="457200" algn="l"/>
                          <a:tab pos="914400" algn="l"/>
                        </a:tabLst>
                      </a:pPr>
                      <a:r>
                        <a:rPr lang="en-GB" sz="1800">
                          <a:effectLst/>
                        </a:rPr>
                        <a:t>Classification</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tabLst>
                          <a:tab pos="457200" algn="l"/>
                          <a:tab pos="914400" algn="l"/>
                        </a:tabLst>
                      </a:pPr>
                      <a:r>
                        <a:rPr lang="en-GB" sz="1800" dirty="0">
                          <a:effectLst/>
                        </a:rPr>
                        <a:t>Reading List entry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485466895"/>
                  </a:ext>
                </a:extLst>
              </a:tr>
              <a:tr h="796268">
                <a:tc>
                  <a:txBody>
                    <a:bodyPr/>
                    <a:lstStyle/>
                    <a:p>
                      <a:pPr algn="just" hangingPunct="0">
                        <a:tabLst>
                          <a:tab pos="457200" algn="l"/>
                          <a:tab pos="914400" algn="l"/>
                        </a:tabLst>
                      </a:pPr>
                      <a:r>
                        <a:rPr lang="en-GB" sz="1800" dirty="0">
                          <a:effectLst/>
                        </a:rPr>
                        <a:t>Essential</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tabLst>
                          <a:tab pos="457200" algn="l"/>
                          <a:tab pos="914400" algn="l"/>
                        </a:tabLst>
                      </a:pPr>
                      <a:r>
                        <a:rPr lang="en-GB" sz="1800" dirty="0">
                          <a:effectLst/>
                        </a:rPr>
                        <a:t>Waugh, A. &amp; Grant, A. (2018) Ross and Wilson </a:t>
                      </a:r>
                      <a:r>
                        <a:rPr lang="en-GB" sz="1800" u="sng" dirty="0">
                          <a:effectLst/>
                        </a:rPr>
                        <a:t>Anatomy and Physiology in Health and Illness:</a:t>
                      </a:r>
                      <a:r>
                        <a:rPr lang="en-GB" sz="1800" dirty="0">
                          <a:effectLst/>
                        </a:rPr>
                        <a:t> London: Churchill Livingstone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05178398"/>
                  </a:ext>
                </a:extLst>
              </a:tr>
              <a:tr h="530846">
                <a:tc>
                  <a:txBody>
                    <a:bodyPr/>
                    <a:lstStyle/>
                    <a:p>
                      <a:pPr algn="just" hangingPunct="0">
                        <a:tabLst>
                          <a:tab pos="457200" algn="l"/>
                          <a:tab pos="914400" algn="l"/>
                        </a:tabLst>
                      </a:pPr>
                      <a:r>
                        <a:rPr lang="en-GB" sz="1800" dirty="0">
                          <a:effectLst/>
                        </a:rPr>
                        <a:t>Essential</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tabLst>
                          <a:tab pos="457200" algn="l"/>
                          <a:tab pos="914400" algn="l"/>
                        </a:tabLst>
                      </a:pPr>
                      <a:r>
                        <a:rPr lang="en-GB" sz="1800" dirty="0">
                          <a:effectLst/>
                        </a:rPr>
                        <a:t>Cook, N. Shepherd, A &amp; Boore, J. (2021) Essentials of Anatomy and Physiology for Nursing Practice.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29571482"/>
                  </a:ext>
                </a:extLst>
              </a:tr>
              <a:tr h="530846">
                <a:tc>
                  <a:txBody>
                    <a:bodyPr/>
                    <a:lstStyle/>
                    <a:p>
                      <a:pPr algn="just" hangingPunct="0">
                        <a:tabLst>
                          <a:tab pos="457200" algn="l"/>
                          <a:tab pos="914400" algn="l"/>
                        </a:tabLst>
                      </a:pPr>
                      <a:r>
                        <a:rPr lang="en-GB" sz="1800">
                          <a:effectLst/>
                        </a:rPr>
                        <a:t>Essential</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tabLst>
                          <a:tab pos="457200" algn="l"/>
                          <a:tab pos="914400" algn="l"/>
                        </a:tabLst>
                      </a:pPr>
                      <a:r>
                        <a:rPr lang="en-GB" sz="1800">
                          <a:effectLst/>
                        </a:rPr>
                        <a:t>Tucker, L. (2011) </a:t>
                      </a:r>
                      <a:r>
                        <a:rPr lang="en-GB" sz="1800" u="sng">
                          <a:effectLst/>
                        </a:rPr>
                        <a:t>An Introductory Guide to Anatomy and Physiology. </a:t>
                      </a:r>
                      <a:r>
                        <a:rPr lang="en-GB" sz="1800">
                          <a:effectLst/>
                        </a:rPr>
                        <a:t>(5th Edition). London: Ems Publishing</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61140669"/>
                  </a:ext>
                </a:extLst>
              </a:tr>
              <a:tr h="725413">
                <a:tc>
                  <a:txBody>
                    <a:bodyPr/>
                    <a:lstStyle/>
                    <a:p>
                      <a:pPr algn="just" hangingPunct="0">
                        <a:tabLst>
                          <a:tab pos="457200" algn="l"/>
                          <a:tab pos="914400" algn="l"/>
                        </a:tabLst>
                      </a:pPr>
                      <a:r>
                        <a:rPr lang="en-GB" sz="1800">
                          <a:effectLst/>
                        </a:rPr>
                        <a:t>Further</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tabLst>
                          <a:tab pos="457200" algn="l"/>
                          <a:tab pos="914400" algn="l"/>
                        </a:tabLst>
                      </a:pPr>
                      <a:r>
                        <a:rPr lang="en-GB" sz="1800">
                          <a:effectLst/>
                        </a:rPr>
                        <a:t>McKinley. M., O'Loughlin. V. &amp; Bidle. T. (2013)</a:t>
                      </a:r>
                      <a:r>
                        <a:rPr lang="en-GB" sz="1800" u="sng">
                          <a:effectLst/>
                        </a:rPr>
                        <a:t> Anatomy &amp; Physiology: An Integrative Approach. </a:t>
                      </a:r>
                      <a:r>
                        <a:rPr lang="en-GB" sz="1800">
                          <a:effectLst/>
                        </a:rPr>
                        <a:t>Maidenhead: McGraw Hill</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73680066"/>
                  </a:ext>
                </a:extLst>
              </a:tr>
              <a:tr h="265423">
                <a:tc>
                  <a:txBody>
                    <a:bodyPr/>
                    <a:lstStyle/>
                    <a:p>
                      <a:pPr algn="just" hangingPunct="0">
                        <a:tabLst>
                          <a:tab pos="457200" algn="l"/>
                          <a:tab pos="914400" algn="l"/>
                        </a:tabLst>
                      </a:pPr>
                      <a:r>
                        <a:rPr lang="en-GB" sz="1800">
                          <a:effectLst/>
                        </a:rPr>
                        <a:t>Further</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2286000" indent="-2286000" algn="just" hangingPunct="0">
                        <a:tabLst>
                          <a:tab pos="457200" algn="l"/>
                          <a:tab pos="914400" algn="l"/>
                          <a:tab pos="1371600" algn="l"/>
                          <a:tab pos="1828800" algn="l"/>
                        </a:tabLst>
                      </a:pPr>
                      <a:r>
                        <a:rPr lang="en-GB" sz="1800" u="sng">
                          <a:effectLst/>
                          <a:hlinkClick r:id="rId2"/>
                        </a:rPr>
                        <a:t>www.getbodysmart.com</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16079881"/>
                  </a:ext>
                </a:extLst>
              </a:tr>
              <a:tr h="265423">
                <a:tc>
                  <a:txBody>
                    <a:bodyPr/>
                    <a:lstStyle/>
                    <a:p>
                      <a:pPr algn="just" hangingPunct="0">
                        <a:tabLst>
                          <a:tab pos="457200" algn="l"/>
                          <a:tab pos="914400" algn="l"/>
                        </a:tabLst>
                      </a:pPr>
                      <a:r>
                        <a:rPr lang="en-GB" sz="1800">
                          <a:effectLst/>
                        </a:rPr>
                        <a:t>Further</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2286000" indent="-2286000" algn="just" hangingPunct="0">
                        <a:tabLst>
                          <a:tab pos="457200" algn="l"/>
                          <a:tab pos="914400" algn="l"/>
                          <a:tab pos="1371600" algn="l"/>
                          <a:tab pos="1828800" algn="l"/>
                        </a:tabLst>
                      </a:pPr>
                      <a:r>
                        <a:rPr lang="en-GB" sz="1800" dirty="0">
                          <a:effectLst/>
                          <a:hlinkClick r:id="rId3"/>
                        </a:rPr>
                        <a:t>www.bbc.co.uk/science/humanbody</a:t>
                      </a:r>
                      <a:r>
                        <a:rPr lang="en-GB" sz="1800" dirty="0">
                          <a:effectLst/>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12324631"/>
                  </a:ext>
                </a:extLst>
              </a:tr>
              <a:tr h="265423">
                <a:tc>
                  <a:txBody>
                    <a:bodyPr/>
                    <a:lstStyle/>
                    <a:p>
                      <a:pPr algn="just" hangingPunct="0">
                        <a:tabLst>
                          <a:tab pos="457200" algn="l"/>
                          <a:tab pos="914400" algn="l"/>
                        </a:tabLst>
                      </a:pPr>
                      <a:r>
                        <a:rPr lang="en-GB" sz="1800">
                          <a:effectLst/>
                        </a:rPr>
                        <a:t>Further</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2286000" indent="-2286000" algn="just" hangingPunct="0">
                        <a:tabLst>
                          <a:tab pos="457200" algn="l"/>
                          <a:tab pos="914400" algn="l"/>
                          <a:tab pos="1371600" algn="l"/>
                          <a:tab pos="1828800" algn="l"/>
                        </a:tabLst>
                      </a:pPr>
                      <a:r>
                        <a:rPr lang="en-GB" sz="1800" dirty="0">
                          <a:effectLst/>
                          <a:hlinkClick r:id="rId4"/>
                        </a:rPr>
                        <a:t>www.innerbody.com</a:t>
                      </a:r>
                      <a:r>
                        <a:rPr lang="en-GB" sz="1800" dirty="0">
                          <a:effectLst/>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34911684"/>
                  </a:ext>
                </a:extLst>
              </a:tr>
              <a:tr h="265423">
                <a:tc>
                  <a:txBody>
                    <a:bodyPr/>
                    <a:lstStyle/>
                    <a:p>
                      <a:pPr algn="just" hangingPunct="0">
                        <a:tabLst>
                          <a:tab pos="457200" algn="l"/>
                          <a:tab pos="914400" algn="l"/>
                        </a:tabLst>
                      </a:pPr>
                      <a:r>
                        <a:rPr lang="en-GB" sz="1800">
                          <a:effectLst/>
                        </a:rPr>
                        <a:t>Further</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2286000" indent="-2286000" algn="just" hangingPunct="0">
                        <a:tabLst>
                          <a:tab pos="457200" algn="l"/>
                          <a:tab pos="914400" algn="l"/>
                          <a:tab pos="1371600" algn="l"/>
                          <a:tab pos="1828800" algn="l"/>
                        </a:tabLst>
                      </a:pPr>
                      <a:r>
                        <a:rPr lang="en-GB" sz="1800" dirty="0">
                          <a:effectLst/>
                          <a:hlinkClick r:id="rId5"/>
                        </a:rPr>
                        <a:t>www.visiblebody.com/index.html</a:t>
                      </a:r>
                      <a:r>
                        <a:rPr lang="en-GB" sz="1800" dirty="0">
                          <a:effectLst/>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11155912"/>
                  </a:ext>
                </a:extLst>
              </a:tr>
            </a:tbl>
          </a:graphicData>
        </a:graphic>
      </p:graphicFrame>
    </p:spTree>
    <p:extLst>
      <p:ext uri="{BB962C8B-B14F-4D97-AF65-F5344CB8AC3E}">
        <p14:creationId xmlns:p14="http://schemas.microsoft.com/office/powerpoint/2010/main" val="1904504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320336-4EA2-3FCC-748B-CB6661FC24D8}"/>
              </a:ext>
            </a:extLst>
          </p:cNvPr>
          <p:cNvSpPr>
            <a:spLocks noGrp="1"/>
          </p:cNvSpPr>
          <p:nvPr>
            <p:ph idx="1"/>
          </p:nvPr>
        </p:nvSpPr>
        <p:spPr>
          <a:xfrm>
            <a:off x="323528" y="404664"/>
            <a:ext cx="8424936" cy="5184576"/>
          </a:xfrm>
        </p:spPr>
        <p:txBody>
          <a:bodyPr>
            <a:normAutofit lnSpcReduction="10000"/>
          </a:bodyPr>
          <a:lstStyle/>
          <a:p>
            <a:pPr marL="0" indent="0">
              <a:buNone/>
            </a:pPr>
            <a:r>
              <a:rPr lang="en-GB" b="1" dirty="0"/>
              <a:t>You will find the reading list here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3000" dirty="0">
                <a:hlinkClick r:id="rId2"/>
              </a:rPr>
              <a:t>https://whelf-uwtsd.alma.exlibrisgroup.com/leganto/nui/lists/5849868300002421?institute=44WHELF_UWTSD&amp;auth=LOCAL</a:t>
            </a:r>
            <a:r>
              <a:rPr lang="en-GB" dirty="0"/>
              <a:t> </a:t>
            </a:r>
          </a:p>
        </p:txBody>
      </p:sp>
      <p:pic>
        <p:nvPicPr>
          <p:cNvPr id="4" name="Picture 3">
            <a:extLst>
              <a:ext uri="{FF2B5EF4-FFF2-40B4-BE49-F238E27FC236}">
                <a16:creationId xmlns:a16="http://schemas.microsoft.com/office/drawing/2014/main" id="{24E9CDF7-C0A1-457B-8170-B7B967F510C5}"/>
              </a:ext>
            </a:extLst>
          </p:cNvPr>
          <p:cNvPicPr>
            <a:picLocks noChangeAspect="1"/>
          </p:cNvPicPr>
          <p:nvPr/>
        </p:nvPicPr>
        <p:blipFill>
          <a:blip r:embed="rId3"/>
          <a:stretch>
            <a:fillRect/>
          </a:stretch>
        </p:blipFill>
        <p:spPr>
          <a:xfrm>
            <a:off x="3275856" y="1268760"/>
            <a:ext cx="4348866" cy="2430048"/>
          </a:xfrm>
          <a:prstGeom prst="rect">
            <a:avLst/>
          </a:prstGeom>
        </p:spPr>
      </p:pic>
      <p:cxnSp>
        <p:nvCxnSpPr>
          <p:cNvPr id="6" name="Straight Arrow Connector 5">
            <a:extLst>
              <a:ext uri="{FF2B5EF4-FFF2-40B4-BE49-F238E27FC236}">
                <a16:creationId xmlns:a16="http://schemas.microsoft.com/office/drawing/2014/main" id="{91384ADC-62D8-7FF4-3BF6-A9BAED236E36}"/>
              </a:ext>
            </a:extLst>
          </p:cNvPr>
          <p:cNvCxnSpPr/>
          <p:nvPr/>
        </p:nvCxnSpPr>
        <p:spPr>
          <a:xfrm>
            <a:off x="1475656" y="980728"/>
            <a:ext cx="0" cy="2448272"/>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8433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923112" cy="1143000"/>
          </a:xfrm>
        </p:spPr>
        <p:txBody>
          <a:bodyPr>
            <a:noAutofit/>
          </a:bodyPr>
          <a:lstStyle/>
          <a:p>
            <a:r>
              <a:rPr lang="en-GB" sz="3600" b="1" dirty="0"/>
              <a:t>WEEK 1 – Intro to the Module</a:t>
            </a:r>
            <a:br>
              <a:rPr lang="en-GB" sz="3600" b="1" dirty="0"/>
            </a:br>
            <a:r>
              <a:rPr lang="en-GB" sz="3600" b="1" dirty="0"/>
              <a:t>Lesson Objectives</a:t>
            </a:r>
          </a:p>
        </p:txBody>
      </p:sp>
      <p:sp>
        <p:nvSpPr>
          <p:cNvPr id="3" name="Content Placeholder 2"/>
          <p:cNvSpPr>
            <a:spLocks noGrp="1"/>
          </p:cNvSpPr>
          <p:nvPr>
            <p:ph idx="1"/>
          </p:nvPr>
        </p:nvSpPr>
        <p:spPr>
          <a:xfrm>
            <a:off x="323528" y="1556792"/>
            <a:ext cx="8712968" cy="3960441"/>
          </a:xfrm>
        </p:spPr>
        <p:txBody>
          <a:bodyPr>
            <a:normAutofit fontScale="85000" lnSpcReduction="20000"/>
          </a:bodyPr>
          <a:lstStyle/>
          <a:p>
            <a:pPr marL="0" indent="0">
              <a:buNone/>
            </a:pPr>
            <a:r>
              <a:rPr lang="en-GB" sz="3000" dirty="0"/>
              <a:t>At the end of the lesson students should be able to:</a:t>
            </a:r>
          </a:p>
          <a:p>
            <a:r>
              <a:rPr lang="en-GB" sz="3000" dirty="0"/>
              <a:t>Know </a:t>
            </a:r>
            <a:r>
              <a:rPr lang="en-GB" sz="3000" b="1" dirty="0"/>
              <a:t>basic information </a:t>
            </a:r>
            <a:r>
              <a:rPr lang="en-GB" sz="3000" dirty="0"/>
              <a:t>about the Introduction to physiology module – key dates, etiquettes and key terms </a:t>
            </a:r>
          </a:p>
          <a:p>
            <a:r>
              <a:rPr lang="en-GB" sz="3000" dirty="0"/>
              <a:t>Define the terms </a:t>
            </a:r>
            <a:r>
              <a:rPr lang="en-GB" sz="3000" b="1" dirty="0"/>
              <a:t>“anatomy” and “physiology”.</a:t>
            </a:r>
          </a:p>
          <a:p>
            <a:r>
              <a:rPr lang="en-GB" sz="3000" dirty="0"/>
              <a:t>Discuss the importance of </a:t>
            </a:r>
            <a:r>
              <a:rPr lang="en-GB" sz="3000" b="1" dirty="0"/>
              <a:t>learning Physiology in Health and Social Care.</a:t>
            </a:r>
          </a:p>
          <a:p>
            <a:r>
              <a:rPr lang="en-GB" sz="3000" dirty="0"/>
              <a:t>Outline the </a:t>
            </a:r>
            <a:r>
              <a:rPr lang="en-GB" sz="3000" b="1" dirty="0"/>
              <a:t>anatomical regions of the human body</a:t>
            </a:r>
            <a:r>
              <a:rPr lang="en-GB" sz="3000" dirty="0"/>
              <a:t>.</a:t>
            </a:r>
          </a:p>
          <a:p>
            <a:r>
              <a:rPr lang="en-GB" sz="3000" dirty="0"/>
              <a:t>Outline the </a:t>
            </a:r>
            <a:r>
              <a:rPr lang="en-GB" sz="3000" b="1" dirty="0"/>
              <a:t>anatomical organisation from cells to organism.</a:t>
            </a:r>
          </a:p>
          <a:p>
            <a:endParaRPr lang="en-GB" dirty="0"/>
          </a:p>
          <a:p>
            <a:endParaRPr lang="en-GB" dirty="0"/>
          </a:p>
          <a:p>
            <a:pPr marL="0" indent="0">
              <a:buNone/>
            </a:pPr>
            <a:endParaRPr lang="en-GB" dirty="0"/>
          </a:p>
        </p:txBody>
      </p:sp>
      <p:pic>
        <p:nvPicPr>
          <p:cNvPr id="2050" name="Picture 2" descr="Understanding the Difference Between Anatomy and Physiology in Depth – Knya">
            <a:extLst>
              <a:ext uri="{FF2B5EF4-FFF2-40B4-BE49-F238E27FC236}">
                <a16:creationId xmlns:a16="http://schemas.microsoft.com/office/drawing/2014/main" id="{2549DFF6-0123-EFCF-DB95-086E253740A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226" r="22438"/>
          <a:stretch>
            <a:fillRect/>
          </a:stretch>
        </p:blipFill>
        <p:spPr bwMode="auto">
          <a:xfrm>
            <a:off x="7282815" y="224942"/>
            <a:ext cx="1728192" cy="1242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16256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275" y="197767"/>
            <a:ext cx="8435280" cy="1143000"/>
          </a:xfrm>
        </p:spPr>
        <p:txBody>
          <a:bodyPr>
            <a:normAutofit fontScale="90000"/>
          </a:bodyPr>
          <a:lstStyle/>
          <a:p>
            <a:r>
              <a:rPr lang="en-GB" b="1" dirty="0"/>
              <a:t>Learning Outcomes of this module</a:t>
            </a:r>
            <a:br>
              <a:rPr lang="en-GB" b="1" dirty="0"/>
            </a:br>
            <a:r>
              <a:rPr lang="en-GB" b="1" dirty="0"/>
              <a:t>BMHP5023 – Intro to Physiology</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Upon the successful completion of this module, the student should be able to:</a:t>
            </a:r>
          </a:p>
          <a:p>
            <a:pPr marL="0" indent="0">
              <a:buNone/>
            </a:pPr>
            <a:endParaRPr lang="en-GB" dirty="0"/>
          </a:p>
          <a:p>
            <a:r>
              <a:rPr lang="en-GB" dirty="0"/>
              <a:t>Demonstrate critical understanding of the basic structure and healthy functioning of the human body </a:t>
            </a:r>
          </a:p>
          <a:p>
            <a:endParaRPr lang="en-GB" dirty="0"/>
          </a:p>
          <a:p>
            <a:r>
              <a:rPr lang="en-GB" dirty="0"/>
              <a:t>Analyse how routine data collected in health and social care is used</a:t>
            </a:r>
          </a:p>
          <a:p>
            <a:endParaRPr lang="en-GB" dirty="0"/>
          </a:p>
        </p:txBody>
      </p:sp>
    </p:spTree>
    <p:extLst>
      <p:ext uri="{BB962C8B-B14F-4D97-AF65-F5344CB8AC3E}">
        <p14:creationId xmlns:p14="http://schemas.microsoft.com/office/powerpoint/2010/main" val="2065483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6536C-B348-AFE3-1EAB-40130FE215DC}"/>
              </a:ext>
            </a:extLst>
          </p:cNvPr>
          <p:cNvSpPr>
            <a:spLocks noGrp="1"/>
          </p:cNvSpPr>
          <p:nvPr>
            <p:ph type="title"/>
          </p:nvPr>
        </p:nvSpPr>
        <p:spPr>
          <a:xfrm>
            <a:off x="354360" y="116632"/>
            <a:ext cx="8435280" cy="562074"/>
          </a:xfrm>
        </p:spPr>
        <p:txBody>
          <a:bodyPr>
            <a:normAutofit fontScale="90000"/>
          </a:bodyPr>
          <a:lstStyle/>
          <a:p>
            <a:pPr algn="l"/>
            <a:r>
              <a:rPr lang="en-GB" b="1" dirty="0"/>
              <a:t>Indicative Content of the module</a:t>
            </a:r>
          </a:p>
        </p:txBody>
      </p:sp>
      <p:sp>
        <p:nvSpPr>
          <p:cNvPr id="3" name="Content Placeholder 2">
            <a:extLst>
              <a:ext uri="{FF2B5EF4-FFF2-40B4-BE49-F238E27FC236}">
                <a16:creationId xmlns:a16="http://schemas.microsoft.com/office/drawing/2014/main" id="{EFDD5AD6-0FCB-6F6D-B790-80C6DE5BCADA}"/>
              </a:ext>
            </a:extLst>
          </p:cNvPr>
          <p:cNvSpPr>
            <a:spLocks noGrp="1"/>
          </p:cNvSpPr>
          <p:nvPr>
            <p:ph idx="1"/>
          </p:nvPr>
        </p:nvSpPr>
        <p:spPr>
          <a:xfrm>
            <a:off x="457200" y="908720"/>
            <a:ext cx="8229600" cy="5184576"/>
          </a:xfrm>
        </p:spPr>
        <p:txBody>
          <a:bodyPr>
            <a:normAutofit fontScale="40000" lnSpcReduction="20000"/>
          </a:bodyPr>
          <a:lstStyle/>
          <a:p>
            <a:r>
              <a:rPr lang="en-GB" sz="5100" b="1" dirty="0"/>
              <a:t>Body systems:</a:t>
            </a:r>
            <a:r>
              <a:rPr lang="en-GB" sz="5100" dirty="0"/>
              <a:t> main structures and functions of e.g. cardiovascular, respiratory, digestive, excretory, nervous, endocrine, integumentary, sensory, reproductive</a:t>
            </a:r>
          </a:p>
          <a:p>
            <a:r>
              <a:rPr lang="en-GB" sz="5100" b="1" dirty="0"/>
              <a:t>Functioning:</a:t>
            </a:r>
            <a:r>
              <a:rPr lang="en-GB" sz="5100" dirty="0"/>
              <a:t> to maintain life (respiration, feeding, excretion); for other activities (sensory perception, movement, coordination, reproduction)</a:t>
            </a:r>
          </a:p>
          <a:p>
            <a:r>
              <a:rPr lang="en-GB" sz="5100" b="1" dirty="0"/>
              <a:t>Metabolism:</a:t>
            </a:r>
            <a:r>
              <a:rPr lang="en-GB" sz="5100" dirty="0"/>
              <a:t> chemical nature of body activity, rate at which energy used; changes in metabolic rate e.g. during exercise, over lifespan</a:t>
            </a:r>
          </a:p>
          <a:p>
            <a:r>
              <a:rPr lang="en-GB" sz="5100" b="1" dirty="0"/>
              <a:t>Everyday activities: </a:t>
            </a:r>
            <a:r>
              <a:rPr lang="en-GB" sz="5100" dirty="0"/>
              <a:t>breathing, eating, excreting, physical activity</a:t>
            </a:r>
          </a:p>
          <a:p>
            <a:r>
              <a:rPr lang="en-GB" sz="5100" b="1" dirty="0"/>
              <a:t>Care:</a:t>
            </a:r>
            <a:r>
              <a:rPr lang="en-GB" sz="5100" dirty="0"/>
              <a:t> monitoring course of health/disorder/disease, care planning, care routines,</a:t>
            </a:r>
          </a:p>
          <a:p>
            <a:r>
              <a:rPr lang="en-GB" sz="5100" b="1" dirty="0"/>
              <a:t>Professionals involved</a:t>
            </a:r>
            <a:r>
              <a:rPr lang="en-GB" sz="5100" dirty="0"/>
              <a:t>, reporting data to professionals, recognising need for emergency responses</a:t>
            </a:r>
          </a:p>
          <a:p>
            <a:r>
              <a:rPr lang="en-GB" sz="5100" b="1" dirty="0"/>
              <a:t>Ethical considerations:</a:t>
            </a:r>
            <a:r>
              <a:rPr lang="en-GB" sz="5100" dirty="0"/>
              <a:t> when taking measures and using data e.g. individual rights, dignity, policy</a:t>
            </a:r>
          </a:p>
          <a:p>
            <a:r>
              <a:rPr lang="en-GB" sz="5100" b="1" dirty="0"/>
              <a:t>Health promotion </a:t>
            </a:r>
            <a:r>
              <a:rPr lang="en-GB" sz="5100" dirty="0"/>
              <a:t>and the role of health and social care in promoting health and well-being. </a:t>
            </a:r>
          </a:p>
          <a:p>
            <a:endParaRPr lang="en-GB" dirty="0"/>
          </a:p>
        </p:txBody>
      </p:sp>
    </p:spTree>
    <p:extLst>
      <p:ext uri="{BB962C8B-B14F-4D97-AF65-F5344CB8AC3E}">
        <p14:creationId xmlns:p14="http://schemas.microsoft.com/office/powerpoint/2010/main" val="37022418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80299-0907-C1D1-112F-6672FBF998F2}"/>
              </a:ext>
            </a:extLst>
          </p:cNvPr>
          <p:cNvSpPr>
            <a:spLocks noGrp="1"/>
          </p:cNvSpPr>
          <p:nvPr>
            <p:ph type="title"/>
          </p:nvPr>
        </p:nvSpPr>
        <p:spPr>
          <a:xfrm>
            <a:off x="457200" y="274638"/>
            <a:ext cx="8229600" cy="562074"/>
          </a:xfrm>
        </p:spPr>
        <p:txBody>
          <a:bodyPr>
            <a:normAutofit fontScale="90000"/>
          </a:bodyPr>
          <a:lstStyle/>
          <a:p>
            <a:r>
              <a:rPr lang="en-GB" b="1" dirty="0"/>
              <a:t>Component 1</a:t>
            </a:r>
          </a:p>
        </p:txBody>
      </p:sp>
      <p:sp>
        <p:nvSpPr>
          <p:cNvPr id="3" name="Content Placeholder 2">
            <a:extLst>
              <a:ext uri="{FF2B5EF4-FFF2-40B4-BE49-F238E27FC236}">
                <a16:creationId xmlns:a16="http://schemas.microsoft.com/office/drawing/2014/main" id="{A0A4DD81-E252-CF39-8F61-84610E2B0740}"/>
              </a:ext>
            </a:extLst>
          </p:cNvPr>
          <p:cNvSpPr>
            <a:spLocks noGrp="1"/>
          </p:cNvSpPr>
          <p:nvPr>
            <p:ph idx="1"/>
          </p:nvPr>
        </p:nvSpPr>
        <p:spPr>
          <a:xfrm>
            <a:off x="457200" y="980728"/>
            <a:ext cx="8229600" cy="4536505"/>
          </a:xfrm>
        </p:spPr>
        <p:txBody>
          <a:bodyPr>
            <a:normAutofit fontScale="85000" lnSpcReduction="10000"/>
          </a:bodyPr>
          <a:lstStyle/>
          <a:p>
            <a:r>
              <a:rPr lang="en-GB" b="1" dirty="0"/>
              <a:t>Written Assignment: Case Study Report - 2,000 words (50% weighting)</a:t>
            </a:r>
          </a:p>
          <a:p>
            <a:r>
              <a:rPr lang="en-GB" dirty="0"/>
              <a:t>The aim of this report is to assess the health and well-being of a fictional case study that will be provided considering all aspects of their physical, mental, emotional, and social well-being. </a:t>
            </a:r>
          </a:p>
          <a:p>
            <a:endParaRPr lang="en-GB" dirty="0"/>
          </a:p>
          <a:p>
            <a:r>
              <a:rPr lang="en-GB" dirty="0"/>
              <a:t>Students are required to critically analyse the case study's health status, identify potential challenges, and propose evidence-based strategies to promote overall well-being.</a:t>
            </a:r>
          </a:p>
        </p:txBody>
      </p:sp>
    </p:spTree>
    <p:extLst>
      <p:ext uri="{BB962C8B-B14F-4D97-AF65-F5344CB8AC3E}">
        <p14:creationId xmlns:p14="http://schemas.microsoft.com/office/powerpoint/2010/main" val="4071993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3EBE1-5593-9C0B-8CBE-C2540D25BD70}"/>
              </a:ext>
            </a:extLst>
          </p:cNvPr>
          <p:cNvSpPr>
            <a:spLocks noGrp="1"/>
          </p:cNvSpPr>
          <p:nvPr>
            <p:ph type="title"/>
          </p:nvPr>
        </p:nvSpPr>
        <p:spPr/>
        <p:txBody>
          <a:bodyPr/>
          <a:lstStyle/>
          <a:p>
            <a:r>
              <a:rPr lang="en-GB" b="1" dirty="0"/>
              <a:t>Component 2</a:t>
            </a:r>
          </a:p>
        </p:txBody>
      </p:sp>
      <p:sp>
        <p:nvSpPr>
          <p:cNvPr id="3" name="Content Placeholder 2">
            <a:extLst>
              <a:ext uri="{FF2B5EF4-FFF2-40B4-BE49-F238E27FC236}">
                <a16:creationId xmlns:a16="http://schemas.microsoft.com/office/drawing/2014/main" id="{768356EF-C30C-BBC1-07A7-B253E3B795AA}"/>
              </a:ext>
            </a:extLst>
          </p:cNvPr>
          <p:cNvSpPr>
            <a:spLocks noGrp="1"/>
          </p:cNvSpPr>
          <p:nvPr>
            <p:ph idx="1"/>
          </p:nvPr>
        </p:nvSpPr>
        <p:spPr/>
        <p:txBody>
          <a:bodyPr>
            <a:normAutofit fontScale="92500" lnSpcReduction="20000"/>
          </a:bodyPr>
          <a:lstStyle/>
          <a:p>
            <a:r>
              <a:rPr lang="en-GB" b="1" dirty="0"/>
              <a:t>Individual Presentation – 15 minutes (per student) (50% weighting)  </a:t>
            </a:r>
          </a:p>
          <a:p>
            <a:endParaRPr lang="en-GB" b="1" dirty="0"/>
          </a:p>
          <a:p>
            <a:r>
              <a:rPr lang="en-GB" dirty="0"/>
              <a:t>15 minutes of your presentation/poster</a:t>
            </a:r>
          </a:p>
          <a:p>
            <a:endParaRPr lang="en-GB" dirty="0"/>
          </a:p>
          <a:p>
            <a:r>
              <a:rPr lang="en-GB" dirty="0"/>
              <a:t>Students are required to choose one of the medical emergency scenarios which will be provided in the assignment brief and present a suggested Care Plan.</a:t>
            </a:r>
          </a:p>
          <a:p>
            <a:endParaRPr lang="en-GB" dirty="0"/>
          </a:p>
        </p:txBody>
      </p:sp>
    </p:spTree>
    <p:extLst>
      <p:ext uri="{BB962C8B-B14F-4D97-AF65-F5344CB8AC3E}">
        <p14:creationId xmlns:p14="http://schemas.microsoft.com/office/powerpoint/2010/main" val="2382782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922" y="274638"/>
            <a:ext cx="7261398" cy="1143000"/>
          </a:xfrm>
        </p:spPr>
        <p:txBody>
          <a:bodyPr>
            <a:noAutofit/>
          </a:bodyPr>
          <a:lstStyle/>
          <a:p>
            <a:r>
              <a:rPr lang="en-GB" sz="3600" b="1" dirty="0"/>
              <a:t>ANATOMY AND PHYSIOLOGY</a:t>
            </a:r>
          </a:p>
        </p:txBody>
      </p:sp>
      <p:sp>
        <p:nvSpPr>
          <p:cNvPr id="3" name="Content Placeholder 2"/>
          <p:cNvSpPr>
            <a:spLocks noGrp="1"/>
          </p:cNvSpPr>
          <p:nvPr>
            <p:ph idx="1"/>
          </p:nvPr>
        </p:nvSpPr>
        <p:spPr/>
        <p:txBody>
          <a:bodyPr>
            <a:normAutofit fontScale="92500" lnSpcReduction="20000"/>
          </a:bodyPr>
          <a:lstStyle/>
          <a:p>
            <a:r>
              <a:rPr lang="en-GB" dirty="0"/>
              <a:t>The following video introduces us to the key explanation of what Anatomy and Physiology are.</a:t>
            </a:r>
          </a:p>
          <a:p>
            <a:r>
              <a:rPr lang="en-GB" dirty="0"/>
              <a:t>It also explains the relationship between these two subjects. </a:t>
            </a:r>
          </a:p>
          <a:p>
            <a:r>
              <a:rPr lang="en-GB" dirty="0"/>
              <a:t>Let’s watch the video and discuss what we understand from it:</a:t>
            </a:r>
          </a:p>
          <a:p>
            <a:r>
              <a:rPr lang="en-GB" dirty="0">
                <a:hlinkClick r:id="rId2"/>
              </a:rPr>
              <a:t>https://www.youtube.com/watch?v=6_BKeoFXOdo</a:t>
            </a:r>
            <a:r>
              <a:rPr lang="en-GB" dirty="0"/>
              <a:t> </a:t>
            </a:r>
          </a:p>
        </p:txBody>
      </p:sp>
      <p:pic>
        <p:nvPicPr>
          <p:cNvPr id="3074" name="Picture 2" descr="Anatomy and Physiology Course ...">
            <a:extLst>
              <a:ext uri="{FF2B5EF4-FFF2-40B4-BE49-F238E27FC236}">
                <a16:creationId xmlns:a16="http://schemas.microsoft.com/office/drawing/2014/main" id="{918895D9-0A5F-A8A6-2F80-04EC79DF71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188640"/>
            <a:ext cx="1284734" cy="1284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94946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Anatomy</a:t>
            </a:r>
          </a:p>
        </p:txBody>
      </p:sp>
      <p:sp>
        <p:nvSpPr>
          <p:cNvPr id="3" name="Content Placeholder 2"/>
          <p:cNvSpPr>
            <a:spLocks noGrp="1"/>
          </p:cNvSpPr>
          <p:nvPr>
            <p:ph idx="1"/>
          </p:nvPr>
        </p:nvSpPr>
        <p:spPr>
          <a:xfrm>
            <a:off x="457200" y="1600201"/>
            <a:ext cx="7139136" cy="3917032"/>
          </a:xfrm>
        </p:spPr>
        <p:txBody>
          <a:bodyPr>
            <a:normAutofit fontScale="92500" lnSpcReduction="20000"/>
          </a:bodyPr>
          <a:lstStyle/>
          <a:p>
            <a:r>
              <a:rPr lang="en-GB" sz="2400" dirty="0"/>
              <a:t>This is the study of the body parts and their relationship</a:t>
            </a:r>
          </a:p>
          <a:p>
            <a:pPr marL="0" indent="0">
              <a:buNone/>
            </a:pPr>
            <a:r>
              <a:rPr lang="en-GB" sz="2400" b="1" dirty="0"/>
              <a:t>MACROSCOPIC (GROSS) ANATOMY</a:t>
            </a:r>
          </a:p>
          <a:p>
            <a:pPr>
              <a:buFont typeface="Wingdings" pitchFamily="2" charset="2"/>
              <a:buChar char="Ø"/>
            </a:pPr>
            <a:r>
              <a:rPr lang="en-GB" sz="2400" dirty="0"/>
              <a:t>Study of large body structures/organs e.g. heart,  lungs, kidneys and bones. This can further be divided into: </a:t>
            </a:r>
          </a:p>
          <a:p>
            <a:pPr marL="457200" indent="-457200">
              <a:buFont typeface="+mj-lt"/>
              <a:buAutoNum type="arabicPeriod"/>
            </a:pPr>
            <a:r>
              <a:rPr lang="en-GB" sz="2400" b="1" dirty="0"/>
              <a:t>Regional anatomy </a:t>
            </a:r>
            <a:r>
              <a:rPr lang="en-GB" sz="2400" dirty="0"/>
              <a:t>- all parts within a particular region.</a:t>
            </a:r>
          </a:p>
          <a:p>
            <a:pPr marL="457200" indent="-457200">
              <a:buFont typeface="+mj-lt"/>
              <a:buAutoNum type="arabicPeriod"/>
            </a:pPr>
            <a:r>
              <a:rPr lang="en-GB" sz="2400" b="1" dirty="0"/>
              <a:t>Systemic anatomy </a:t>
            </a:r>
            <a:r>
              <a:rPr lang="en-GB" sz="2400" dirty="0"/>
              <a:t>- system by system e.g. blood circulatory system &amp; respiratory system</a:t>
            </a:r>
          </a:p>
          <a:p>
            <a:pPr marL="457200" indent="-457200">
              <a:buFont typeface="+mj-lt"/>
              <a:buAutoNum type="arabicPeriod"/>
            </a:pPr>
            <a:r>
              <a:rPr lang="en-GB" sz="2400" b="1" dirty="0"/>
              <a:t>Surface anatomy </a:t>
            </a:r>
            <a:r>
              <a:rPr lang="en-GB" sz="2400" dirty="0"/>
              <a:t>- surface landmarks which correspond to deeper structures </a:t>
            </a:r>
          </a:p>
        </p:txBody>
      </p:sp>
      <p:pic>
        <p:nvPicPr>
          <p:cNvPr id="4098" name="Picture 2" descr="Anatomy | MedlinePlus">
            <a:extLst>
              <a:ext uri="{FF2B5EF4-FFF2-40B4-BE49-F238E27FC236}">
                <a16:creationId xmlns:a16="http://schemas.microsoft.com/office/drawing/2014/main" id="{B88B8E16-01D8-D340-838D-C645C986E3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6296" y="399280"/>
            <a:ext cx="1739850" cy="2171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5721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560" y="167483"/>
            <a:ext cx="8229600" cy="706090"/>
          </a:xfrm>
        </p:spPr>
        <p:txBody>
          <a:bodyPr>
            <a:normAutofit fontScale="90000"/>
          </a:bodyPr>
          <a:lstStyle/>
          <a:p>
            <a:r>
              <a:rPr lang="en-GB" b="1" dirty="0"/>
              <a:t>Microscopic Anatomy</a:t>
            </a:r>
          </a:p>
        </p:txBody>
      </p:sp>
      <p:sp>
        <p:nvSpPr>
          <p:cNvPr id="3" name="Content Placeholder 2"/>
          <p:cNvSpPr>
            <a:spLocks noGrp="1"/>
          </p:cNvSpPr>
          <p:nvPr>
            <p:ph idx="1"/>
          </p:nvPr>
        </p:nvSpPr>
        <p:spPr>
          <a:xfrm>
            <a:off x="442560" y="873573"/>
            <a:ext cx="8229600" cy="4392489"/>
          </a:xfrm>
        </p:spPr>
        <p:txBody>
          <a:bodyPr>
            <a:normAutofit/>
          </a:bodyPr>
          <a:lstStyle/>
          <a:p>
            <a:r>
              <a:rPr lang="en-GB" sz="2800" dirty="0"/>
              <a:t>Study of very tiny structures that cannot be seen by a naked eye.</a:t>
            </a:r>
          </a:p>
          <a:p>
            <a:endParaRPr lang="en-GB" sz="2800" dirty="0"/>
          </a:p>
          <a:p>
            <a:pPr marL="457200" indent="-457200">
              <a:buFont typeface="+mj-lt"/>
              <a:buAutoNum type="arabicPeriod"/>
            </a:pPr>
            <a:r>
              <a:rPr lang="en-GB" sz="2800" dirty="0"/>
              <a:t>Cytology-study of body cells</a:t>
            </a:r>
          </a:p>
        </p:txBody>
      </p:sp>
      <p:pic>
        <p:nvPicPr>
          <p:cNvPr id="1026" name="Picture 2" descr="How Many Cells Are in the Human Body? | Biology Dictionary">
            <a:extLst>
              <a:ext uri="{FF2B5EF4-FFF2-40B4-BE49-F238E27FC236}">
                <a16:creationId xmlns:a16="http://schemas.microsoft.com/office/drawing/2014/main" id="{58212E64-2BE7-4677-B78F-7FF49909D8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1704827"/>
            <a:ext cx="3009900" cy="151447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9AF819E-416D-48D1-A716-7FA16391BAD1}"/>
              </a:ext>
            </a:extLst>
          </p:cNvPr>
          <p:cNvSpPr txBox="1"/>
          <p:nvPr/>
        </p:nvSpPr>
        <p:spPr>
          <a:xfrm>
            <a:off x="472711" y="4224107"/>
            <a:ext cx="6347048"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2</a:t>
            </a:r>
            <a:r>
              <a:rPr kumimoji="0" lang="en-GB" sz="2800" b="0" i="0" u="none" strike="noStrike" kern="1200" cap="none" spc="0" normalizeH="0" baseline="0" noProof="0" dirty="0">
                <a:ln>
                  <a:noFill/>
                </a:ln>
                <a:solidFill>
                  <a:prstClr val="black"/>
                </a:solidFill>
                <a:effectLst/>
                <a:uLnTx/>
                <a:uFillTx/>
                <a:latin typeface="Myriad Pro"/>
                <a:ea typeface="+mn-ea"/>
                <a:cs typeface="+mn-cs"/>
              </a:rPr>
              <a:t>. Histology-study of body tissues</a:t>
            </a:r>
          </a:p>
        </p:txBody>
      </p:sp>
      <p:pic>
        <p:nvPicPr>
          <p:cNvPr id="5" name="Picture 4">
            <a:extLst>
              <a:ext uri="{FF2B5EF4-FFF2-40B4-BE49-F238E27FC236}">
                <a16:creationId xmlns:a16="http://schemas.microsoft.com/office/drawing/2014/main" id="{C5536DCD-B514-4C59-B8FF-61BA03B0B54C}"/>
              </a:ext>
            </a:extLst>
          </p:cNvPr>
          <p:cNvPicPr>
            <a:picLocks noChangeAspect="1"/>
          </p:cNvPicPr>
          <p:nvPr/>
        </p:nvPicPr>
        <p:blipFill>
          <a:blip r:embed="rId4"/>
          <a:stretch>
            <a:fillRect/>
          </a:stretch>
        </p:blipFill>
        <p:spPr>
          <a:xfrm>
            <a:off x="5896051" y="3337148"/>
            <a:ext cx="2775238" cy="2222402"/>
          </a:xfrm>
          <a:prstGeom prst="rect">
            <a:avLst/>
          </a:prstGeom>
        </p:spPr>
      </p:pic>
    </p:spTree>
    <p:extLst>
      <p:ext uri="{BB962C8B-B14F-4D97-AF65-F5344CB8AC3E}">
        <p14:creationId xmlns:p14="http://schemas.microsoft.com/office/powerpoint/2010/main" val="2387855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A51A3-EED1-943C-570A-3BD34E6940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0E942E-E4FF-F00A-1E65-2584294AD95F}"/>
              </a:ext>
            </a:extLst>
          </p:cNvPr>
          <p:cNvSpPr>
            <a:spLocks noGrp="1"/>
          </p:cNvSpPr>
          <p:nvPr>
            <p:ph type="title"/>
          </p:nvPr>
        </p:nvSpPr>
        <p:spPr>
          <a:xfrm>
            <a:off x="442560" y="167483"/>
            <a:ext cx="8229600" cy="706090"/>
          </a:xfrm>
        </p:spPr>
        <p:txBody>
          <a:bodyPr>
            <a:normAutofit fontScale="90000"/>
          </a:bodyPr>
          <a:lstStyle/>
          <a:p>
            <a:r>
              <a:rPr lang="en-GB" b="1" dirty="0"/>
              <a:t>Microscopic Anatomy</a:t>
            </a:r>
          </a:p>
        </p:txBody>
      </p:sp>
      <p:sp>
        <p:nvSpPr>
          <p:cNvPr id="6" name="TextBox 5">
            <a:extLst>
              <a:ext uri="{FF2B5EF4-FFF2-40B4-BE49-F238E27FC236}">
                <a16:creationId xmlns:a16="http://schemas.microsoft.com/office/drawing/2014/main" id="{90543308-3F9C-1016-8766-CC3A1A79AA80}"/>
              </a:ext>
            </a:extLst>
          </p:cNvPr>
          <p:cNvSpPr txBox="1"/>
          <p:nvPr/>
        </p:nvSpPr>
        <p:spPr>
          <a:xfrm>
            <a:off x="1763688" y="1036840"/>
            <a:ext cx="5256584"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Histology-study of body tissues</a:t>
            </a:r>
          </a:p>
        </p:txBody>
      </p:sp>
      <p:pic>
        <p:nvPicPr>
          <p:cNvPr id="4" name="Picture 3" descr="Types of Tissues | Anatomy and Physiology I">
            <a:extLst>
              <a:ext uri="{FF2B5EF4-FFF2-40B4-BE49-F238E27FC236}">
                <a16:creationId xmlns:a16="http://schemas.microsoft.com/office/drawing/2014/main" id="{983A9D06-63B2-5BF4-8234-46C236999D2F}"/>
              </a:ext>
            </a:extLst>
          </p:cNvPr>
          <p:cNvPicPr>
            <a:picLocks noChangeAspect="1"/>
          </p:cNvPicPr>
          <p:nvPr/>
        </p:nvPicPr>
        <p:blipFill>
          <a:blip r:embed="rId3"/>
          <a:stretch>
            <a:fillRect/>
          </a:stretch>
        </p:blipFill>
        <p:spPr>
          <a:xfrm>
            <a:off x="2699792" y="1723327"/>
            <a:ext cx="3744416" cy="3969081"/>
          </a:xfrm>
          <a:prstGeom prst="rect">
            <a:avLst/>
          </a:prstGeom>
        </p:spPr>
      </p:pic>
    </p:spTree>
    <p:extLst>
      <p:ext uri="{BB962C8B-B14F-4D97-AF65-F5344CB8AC3E}">
        <p14:creationId xmlns:p14="http://schemas.microsoft.com/office/powerpoint/2010/main" val="3481516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a:t>PHYSIOLOGY</a:t>
            </a:r>
          </a:p>
        </p:txBody>
      </p:sp>
      <p:sp>
        <p:nvSpPr>
          <p:cNvPr id="3" name="Content Placeholder 2"/>
          <p:cNvSpPr>
            <a:spLocks noGrp="1"/>
          </p:cNvSpPr>
          <p:nvPr>
            <p:ph idx="1"/>
          </p:nvPr>
        </p:nvSpPr>
        <p:spPr>
          <a:xfrm>
            <a:off x="449410" y="980728"/>
            <a:ext cx="8229600" cy="2548879"/>
          </a:xfrm>
        </p:spPr>
        <p:txBody>
          <a:bodyPr>
            <a:normAutofit/>
          </a:bodyPr>
          <a:lstStyle/>
          <a:p>
            <a:r>
              <a:rPr lang="en-GB" sz="2800" dirty="0">
                <a:solidFill>
                  <a:srgbClr val="222222"/>
                </a:solidFill>
                <a:latin typeface="arial"/>
              </a:rPr>
              <a:t>It is the study of the way in which a living organism or bodily part functions.</a:t>
            </a:r>
          </a:p>
          <a:p>
            <a:endParaRPr lang="en-GB" sz="2800" dirty="0">
              <a:solidFill>
                <a:srgbClr val="222222"/>
              </a:solidFill>
              <a:latin typeface="arial"/>
            </a:endParaRPr>
          </a:p>
          <a:p>
            <a:pPr>
              <a:buFont typeface="Wingdings" pitchFamily="2" charset="2"/>
              <a:buChar char="Ø"/>
            </a:pPr>
            <a:r>
              <a:rPr lang="en-GB" sz="2800" dirty="0"/>
              <a:t>Medical physiology is the study of physiological problems and diseases.</a:t>
            </a:r>
          </a:p>
          <a:p>
            <a:pPr marL="514350" indent="-514350">
              <a:buFont typeface="+mj-lt"/>
              <a:buAutoNum type="arabicPeriod"/>
            </a:pPr>
            <a:endParaRPr lang="en-GB" dirty="0"/>
          </a:p>
        </p:txBody>
      </p:sp>
      <p:pic>
        <p:nvPicPr>
          <p:cNvPr id="5122" name="Picture 2" descr="The Human Physiology - Biology Online Tutorial">
            <a:extLst>
              <a:ext uri="{FF2B5EF4-FFF2-40B4-BE49-F238E27FC236}">
                <a16:creationId xmlns:a16="http://schemas.microsoft.com/office/drawing/2014/main" id="{5217D394-B953-E52B-D3C4-4ED16F7818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4210" y="2996952"/>
            <a:ext cx="4531339" cy="2548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73393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Group Discussion</a:t>
            </a:r>
          </a:p>
        </p:txBody>
      </p:sp>
      <p:sp>
        <p:nvSpPr>
          <p:cNvPr id="3" name="Content Placeholder 2"/>
          <p:cNvSpPr>
            <a:spLocks noGrp="1"/>
          </p:cNvSpPr>
          <p:nvPr>
            <p:ph idx="1"/>
          </p:nvPr>
        </p:nvSpPr>
        <p:spPr/>
        <p:txBody>
          <a:bodyPr>
            <a:normAutofit/>
          </a:bodyPr>
          <a:lstStyle/>
          <a:p>
            <a:pPr marL="0" indent="0">
              <a:buNone/>
            </a:pPr>
            <a:r>
              <a:rPr lang="en-GB" sz="2800" dirty="0"/>
              <a:t>1. Why do you need to learn about human anatomy and physiology? What is your opinion?</a:t>
            </a:r>
          </a:p>
          <a:p>
            <a:pPr marL="0" indent="0">
              <a:buNone/>
            </a:pPr>
            <a:endParaRPr lang="en-GB" sz="2800" dirty="0"/>
          </a:p>
          <a:p>
            <a:pPr marL="0" indent="0">
              <a:buNone/>
            </a:pPr>
            <a:r>
              <a:rPr lang="en-GB" sz="2800" dirty="0"/>
              <a:t>2. In your opinion, does a change in physiological status affect care provision for clients in a residential care home? If so, how?</a:t>
            </a:r>
          </a:p>
        </p:txBody>
      </p:sp>
      <p:pic>
        <p:nvPicPr>
          <p:cNvPr id="6146" name="Picture 2" descr="Cartoon Color Nursing Home Building ...">
            <a:extLst>
              <a:ext uri="{FF2B5EF4-FFF2-40B4-BE49-F238E27FC236}">
                <a16:creationId xmlns:a16="http://schemas.microsoft.com/office/drawing/2014/main" id="{EFC8CE38-429C-6A92-FB7D-AFC1A3C0A0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216" y="4053147"/>
            <a:ext cx="2379464" cy="1491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247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F6A17-195A-6C50-5CF4-420681896669}"/>
              </a:ext>
            </a:extLst>
          </p:cNvPr>
          <p:cNvSpPr>
            <a:spLocks noGrp="1"/>
          </p:cNvSpPr>
          <p:nvPr>
            <p:ph type="title"/>
          </p:nvPr>
        </p:nvSpPr>
        <p:spPr>
          <a:xfrm>
            <a:off x="107504" y="274638"/>
            <a:ext cx="8928992" cy="1570186"/>
          </a:xfrm>
        </p:spPr>
        <p:txBody>
          <a:bodyPr>
            <a:noAutofit/>
          </a:bodyPr>
          <a:lstStyle/>
          <a:p>
            <a:r>
              <a:rPr lang="en-GB" sz="3600" b="1" dirty="0"/>
              <a:t>Why do we need to address anatomy and physiology in health and social care?</a:t>
            </a:r>
          </a:p>
        </p:txBody>
      </p:sp>
      <p:sp>
        <p:nvSpPr>
          <p:cNvPr id="3" name="Content Placeholder 2">
            <a:extLst>
              <a:ext uri="{FF2B5EF4-FFF2-40B4-BE49-F238E27FC236}">
                <a16:creationId xmlns:a16="http://schemas.microsoft.com/office/drawing/2014/main" id="{43BE2A12-1065-54E8-BBC0-C4F393D2F472}"/>
              </a:ext>
            </a:extLst>
          </p:cNvPr>
          <p:cNvSpPr>
            <a:spLocks noGrp="1"/>
          </p:cNvSpPr>
          <p:nvPr>
            <p:ph idx="1"/>
          </p:nvPr>
        </p:nvSpPr>
        <p:spPr>
          <a:xfrm>
            <a:off x="457200" y="1844824"/>
            <a:ext cx="8229600" cy="3917032"/>
          </a:xfrm>
        </p:spPr>
        <p:txBody>
          <a:bodyPr>
            <a:normAutofit lnSpcReduction="10000"/>
          </a:bodyPr>
          <a:lstStyle/>
          <a:p>
            <a:r>
              <a:rPr lang="en-GB" sz="2800" dirty="0"/>
              <a:t>To care well, health and social care professionals need to have some understanding about how the human body works and how disease can impact on a person’s ability to live well.</a:t>
            </a:r>
          </a:p>
          <a:p>
            <a:endParaRPr lang="en-GB" sz="2800" dirty="0"/>
          </a:p>
          <a:p>
            <a:r>
              <a:rPr lang="en-GB" sz="2800" dirty="0"/>
              <a:t>To gain an overview of the organisation of the human body before looking at how body systems work together to provide energy for the body. </a:t>
            </a:r>
          </a:p>
        </p:txBody>
      </p:sp>
    </p:spTree>
    <p:extLst>
      <p:ext uri="{BB962C8B-B14F-4D97-AF65-F5344CB8AC3E}">
        <p14:creationId xmlns:p14="http://schemas.microsoft.com/office/powerpoint/2010/main" val="4370096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67A78-96D0-4201-B8DF-897ED84B8612}"/>
              </a:ext>
            </a:extLst>
          </p:cNvPr>
          <p:cNvSpPr>
            <a:spLocks noGrp="1"/>
          </p:cNvSpPr>
          <p:nvPr>
            <p:ph type="title"/>
          </p:nvPr>
        </p:nvSpPr>
        <p:spPr>
          <a:xfrm>
            <a:off x="179512" y="260648"/>
            <a:ext cx="8784976" cy="1143000"/>
          </a:xfrm>
        </p:spPr>
        <p:txBody>
          <a:bodyPr>
            <a:noAutofit/>
          </a:bodyPr>
          <a:lstStyle/>
          <a:p>
            <a:r>
              <a:rPr lang="en-GB" sz="3600" b="1" dirty="0"/>
              <a:t>Why it is important to learn Physiology for health and social care professionals?</a:t>
            </a:r>
          </a:p>
        </p:txBody>
      </p:sp>
      <p:sp>
        <p:nvSpPr>
          <p:cNvPr id="3" name="Content Placeholder 2">
            <a:extLst>
              <a:ext uri="{FF2B5EF4-FFF2-40B4-BE49-F238E27FC236}">
                <a16:creationId xmlns:a16="http://schemas.microsoft.com/office/drawing/2014/main" id="{02E4B333-221C-4EEE-88AF-08CB17A427C3}"/>
              </a:ext>
            </a:extLst>
          </p:cNvPr>
          <p:cNvSpPr>
            <a:spLocks noGrp="1"/>
          </p:cNvSpPr>
          <p:nvPr>
            <p:ph idx="1"/>
          </p:nvPr>
        </p:nvSpPr>
        <p:spPr/>
        <p:txBody>
          <a:bodyPr>
            <a:normAutofit lnSpcReduction="10000"/>
          </a:bodyPr>
          <a:lstStyle/>
          <a:p>
            <a:r>
              <a:rPr lang="en-GB" sz="2000" i="0" dirty="0">
                <a:solidFill>
                  <a:srgbClr val="202124"/>
                </a:solidFill>
                <a:effectLst/>
              </a:rPr>
              <a:t>With</a:t>
            </a:r>
            <a:r>
              <a:rPr lang="en-GB" sz="2000" b="0" i="0" dirty="0">
                <a:solidFill>
                  <a:srgbClr val="202124"/>
                </a:solidFill>
                <a:effectLst/>
              </a:rPr>
              <a:t> a foundation of anatomy and physiology, you will have the building blocks to make the proper decisions and provide accurate </a:t>
            </a:r>
            <a:r>
              <a:rPr lang="en-GB" sz="2000" dirty="0">
                <a:solidFill>
                  <a:srgbClr val="202124"/>
                </a:solidFill>
              </a:rPr>
              <a:t>and quality care (Fox and </a:t>
            </a:r>
            <a:r>
              <a:rPr lang="en-GB" sz="2000" dirty="0" err="1">
                <a:solidFill>
                  <a:srgbClr val="202124"/>
                </a:solidFill>
              </a:rPr>
              <a:t>Rompolski</a:t>
            </a:r>
            <a:r>
              <a:rPr lang="en-GB" sz="2000" dirty="0">
                <a:solidFill>
                  <a:srgbClr val="202124"/>
                </a:solidFill>
              </a:rPr>
              <a:t>, 1996).</a:t>
            </a:r>
          </a:p>
          <a:p>
            <a:endParaRPr lang="en-GB" sz="2000" dirty="0">
              <a:solidFill>
                <a:srgbClr val="202124"/>
              </a:solidFill>
            </a:endParaRPr>
          </a:p>
          <a:p>
            <a:r>
              <a:rPr lang="en-GB" sz="2000" dirty="0">
                <a:solidFill>
                  <a:srgbClr val="202124"/>
                </a:solidFill>
              </a:rPr>
              <a:t>Learning anatomy and physiology assists health and social care  professionals to collect relevant medical information for the people they provide care to.</a:t>
            </a:r>
          </a:p>
          <a:p>
            <a:endParaRPr lang="en-GB" sz="2000" dirty="0">
              <a:solidFill>
                <a:srgbClr val="202124"/>
              </a:solidFill>
            </a:endParaRPr>
          </a:p>
          <a:p>
            <a:r>
              <a:rPr lang="en-GB" sz="2000" dirty="0">
                <a:solidFill>
                  <a:srgbClr val="202124"/>
                </a:solidFill>
              </a:rPr>
              <a:t>Learning physiology assists health and social care professionals to develop Care Plans.</a:t>
            </a:r>
          </a:p>
          <a:p>
            <a:endParaRPr lang="en-GB" sz="2000" dirty="0"/>
          </a:p>
          <a:p>
            <a:r>
              <a:rPr lang="en-GB" sz="1600" dirty="0">
                <a:hlinkClick r:id="rId2"/>
              </a:rPr>
              <a:t>https://www.cqc.org.uk/guidance-providers/adult-social-care/working-external-health-care-professionals</a:t>
            </a:r>
            <a:r>
              <a:rPr lang="en-GB" sz="1600" dirty="0"/>
              <a:t> </a:t>
            </a:r>
          </a:p>
          <a:p>
            <a:endParaRPr lang="en-GB" sz="1600" dirty="0"/>
          </a:p>
          <a:p>
            <a:endParaRPr lang="en-GB" sz="1600" dirty="0"/>
          </a:p>
        </p:txBody>
      </p:sp>
    </p:spTree>
    <p:extLst>
      <p:ext uri="{BB962C8B-B14F-4D97-AF65-F5344CB8AC3E}">
        <p14:creationId xmlns:p14="http://schemas.microsoft.com/office/powerpoint/2010/main" val="4447031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2656"/>
            <a:ext cx="8505192" cy="562074"/>
          </a:xfrm>
        </p:spPr>
        <p:txBody>
          <a:bodyPr anchor="ctr">
            <a:noAutofit/>
          </a:bodyPr>
          <a:lstStyle/>
          <a:p>
            <a:pPr>
              <a:lnSpc>
                <a:spcPct val="90000"/>
              </a:lnSpc>
            </a:pPr>
            <a:r>
              <a:rPr lang="en-GB" sz="4000" b="1" dirty="0"/>
              <a:t>Levels of Organisation of the Human Body (1/2)</a:t>
            </a:r>
          </a:p>
        </p:txBody>
      </p:sp>
      <p:pic>
        <p:nvPicPr>
          <p:cNvPr id="5" name="Picture 4">
            <a:extLst>
              <a:ext uri="{FF2B5EF4-FFF2-40B4-BE49-F238E27FC236}">
                <a16:creationId xmlns:a16="http://schemas.microsoft.com/office/drawing/2014/main" id="{99109BEC-837B-4C24-8A67-4B8AA0658732}"/>
              </a:ext>
            </a:extLst>
          </p:cNvPr>
          <p:cNvPicPr>
            <a:picLocks noChangeAspect="1"/>
          </p:cNvPicPr>
          <p:nvPr/>
        </p:nvPicPr>
        <p:blipFill>
          <a:blip r:embed="rId3"/>
          <a:stretch>
            <a:fillRect/>
          </a:stretch>
        </p:blipFill>
        <p:spPr>
          <a:xfrm>
            <a:off x="107504" y="1484784"/>
            <a:ext cx="4038600" cy="2423160"/>
          </a:xfrm>
          <a:prstGeom prst="rect">
            <a:avLst/>
          </a:prstGeom>
          <a:noFill/>
        </p:spPr>
      </p:pic>
      <p:sp>
        <p:nvSpPr>
          <p:cNvPr id="3" name="Content Placeholder 2"/>
          <p:cNvSpPr>
            <a:spLocks noGrp="1"/>
          </p:cNvSpPr>
          <p:nvPr>
            <p:ph sz="half" idx="2"/>
          </p:nvPr>
        </p:nvSpPr>
        <p:spPr>
          <a:xfrm>
            <a:off x="3995936" y="1484784"/>
            <a:ext cx="4972744" cy="4176464"/>
          </a:xfrm>
        </p:spPr>
        <p:txBody>
          <a:bodyPr>
            <a:normAutofit/>
          </a:bodyPr>
          <a:lstStyle/>
          <a:p>
            <a:pPr>
              <a:lnSpc>
                <a:spcPct val="90000"/>
              </a:lnSpc>
            </a:pPr>
            <a:r>
              <a:rPr lang="en-GB" sz="2000" b="1" dirty="0"/>
              <a:t>1) Atom</a:t>
            </a:r>
            <a:r>
              <a:rPr lang="en-GB" sz="2000" dirty="0"/>
              <a:t>: The smallest unit of any pure substances examples are oxygen, hydrogen, carbon and nitrogen.</a:t>
            </a:r>
          </a:p>
          <a:p>
            <a:pPr>
              <a:lnSpc>
                <a:spcPct val="90000"/>
              </a:lnSpc>
            </a:pPr>
            <a:r>
              <a:rPr lang="en-GB" sz="2000" b="1" dirty="0"/>
              <a:t>2) Compound:</a:t>
            </a:r>
            <a:r>
              <a:rPr lang="en-GB" sz="2000" dirty="0"/>
              <a:t> Two or more atoms combined together for example hydrogen and oxygen combine to form water. </a:t>
            </a:r>
          </a:p>
          <a:p>
            <a:pPr>
              <a:lnSpc>
                <a:spcPct val="90000"/>
              </a:lnSpc>
            </a:pPr>
            <a:r>
              <a:rPr lang="en-GB" sz="2000" b="1" dirty="0"/>
              <a:t>3) Cell:</a:t>
            </a:r>
            <a:r>
              <a:rPr lang="en-GB" sz="2000" dirty="0"/>
              <a:t> is the smallest independently functioning unit of a living organism.</a:t>
            </a:r>
          </a:p>
          <a:p>
            <a:pPr>
              <a:lnSpc>
                <a:spcPct val="90000"/>
              </a:lnSpc>
            </a:pPr>
            <a:r>
              <a:rPr lang="en-GB" sz="2000" b="1" dirty="0"/>
              <a:t>4) Tissue: </a:t>
            </a:r>
            <a:r>
              <a:rPr lang="en-GB" sz="2000" dirty="0"/>
              <a:t>is a group of many similar cells (though sometimes composed of a few related types) that work together to perform a specific function.</a:t>
            </a:r>
          </a:p>
        </p:txBody>
      </p:sp>
    </p:spTree>
    <p:extLst>
      <p:ext uri="{BB962C8B-B14F-4D97-AF65-F5344CB8AC3E}">
        <p14:creationId xmlns:p14="http://schemas.microsoft.com/office/powerpoint/2010/main" val="2521890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 Levels of Organisation of the Human Body (2/2)</a:t>
            </a:r>
          </a:p>
        </p:txBody>
      </p:sp>
      <p:sp>
        <p:nvSpPr>
          <p:cNvPr id="3" name="Content Placeholder 2"/>
          <p:cNvSpPr>
            <a:spLocks noGrp="1"/>
          </p:cNvSpPr>
          <p:nvPr>
            <p:ph idx="1"/>
          </p:nvPr>
        </p:nvSpPr>
        <p:spPr/>
        <p:txBody>
          <a:bodyPr/>
          <a:lstStyle/>
          <a:p>
            <a:r>
              <a:rPr lang="en-GB" b="1" dirty="0">
                <a:solidFill>
                  <a:srgbClr val="373D3F"/>
                </a:solidFill>
                <a:latin typeface="&amp;quot"/>
              </a:rPr>
              <a:t>5) Organ:</a:t>
            </a:r>
            <a:r>
              <a:rPr lang="en-GB" dirty="0">
                <a:solidFill>
                  <a:srgbClr val="373D3F"/>
                </a:solidFill>
                <a:latin typeface="Tinos"/>
              </a:rPr>
              <a:t> is an anatomically distinct structure of the body composed of two or more tissue types.</a:t>
            </a:r>
          </a:p>
          <a:p>
            <a:r>
              <a:rPr lang="en-GB" b="1" dirty="0">
                <a:solidFill>
                  <a:srgbClr val="373D3F"/>
                </a:solidFill>
                <a:latin typeface="&amp;quot"/>
              </a:rPr>
              <a:t>6) System</a:t>
            </a:r>
            <a:r>
              <a:rPr lang="en-GB" dirty="0">
                <a:solidFill>
                  <a:srgbClr val="373D3F"/>
                </a:solidFill>
                <a:latin typeface="Tinos"/>
              </a:rPr>
              <a:t> is a group of organs that work together to perform major functions or meet physiological needs of the body.</a:t>
            </a:r>
          </a:p>
          <a:p>
            <a:r>
              <a:rPr lang="en-GB" dirty="0">
                <a:solidFill>
                  <a:srgbClr val="373D3F"/>
                </a:solidFill>
                <a:latin typeface="Tinos"/>
              </a:rPr>
              <a:t>There are 10 major systems in physiology</a:t>
            </a:r>
            <a:endParaRPr lang="en-GB" dirty="0"/>
          </a:p>
        </p:txBody>
      </p:sp>
    </p:spTree>
    <p:extLst>
      <p:ext uri="{BB962C8B-B14F-4D97-AF65-F5344CB8AC3E}">
        <p14:creationId xmlns:p14="http://schemas.microsoft.com/office/powerpoint/2010/main" val="2005448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26583" y="5373216"/>
            <a:ext cx="8229600" cy="387424"/>
          </a:xfrm>
        </p:spPr>
        <p:txBody>
          <a:bodyPr>
            <a:normAutofit/>
          </a:bodyPr>
          <a:lstStyle/>
          <a:p>
            <a:pPr marL="0" indent="0">
              <a:buNone/>
            </a:pPr>
            <a:r>
              <a:rPr lang="en-GB" sz="1400" dirty="0"/>
              <a:t>Source: sciencelearn.org.nz)</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661" y="116632"/>
            <a:ext cx="8557857" cy="5256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45196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712968" cy="1143000"/>
          </a:xfrm>
        </p:spPr>
        <p:txBody>
          <a:bodyPr anchor="ctr">
            <a:noAutofit/>
          </a:bodyPr>
          <a:lstStyle/>
          <a:p>
            <a:pPr>
              <a:lnSpc>
                <a:spcPct val="90000"/>
              </a:lnSpc>
            </a:pPr>
            <a:r>
              <a:rPr lang="en-GB" sz="3200" b="1" dirty="0"/>
              <a:t>THE SKIN COVERS THE GROSS STRUCTURE OF THE HUMAN BODY</a:t>
            </a:r>
            <a:br>
              <a:rPr lang="en-GB" sz="3200" b="1" dirty="0"/>
            </a:br>
            <a:r>
              <a:rPr lang="en-GB" sz="3200" b="1" dirty="0"/>
              <a:t>FUNCTIONS OF THE SKIN</a:t>
            </a:r>
          </a:p>
        </p:txBody>
      </p:sp>
      <p:sp>
        <p:nvSpPr>
          <p:cNvPr id="5" name="Content Placeholder 4">
            <a:extLst>
              <a:ext uri="{FF2B5EF4-FFF2-40B4-BE49-F238E27FC236}">
                <a16:creationId xmlns:a16="http://schemas.microsoft.com/office/drawing/2014/main" id="{233C7A32-9244-4966-A113-2A4AE8952CCC}"/>
              </a:ext>
            </a:extLst>
          </p:cNvPr>
          <p:cNvSpPr>
            <a:spLocks noGrp="1"/>
          </p:cNvSpPr>
          <p:nvPr>
            <p:ph sz="half" idx="1"/>
          </p:nvPr>
        </p:nvSpPr>
        <p:spPr>
          <a:xfrm>
            <a:off x="216496" y="1556792"/>
            <a:ext cx="3563416" cy="3989040"/>
          </a:xfrm>
        </p:spPr>
        <p:txBody>
          <a:bodyPr>
            <a:normAutofit/>
          </a:bodyPr>
          <a:lstStyle/>
          <a:p>
            <a:pPr>
              <a:lnSpc>
                <a:spcPct val="90000"/>
              </a:lnSpc>
            </a:pPr>
            <a:r>
              <a:rPr lang="en-GB" sz="1800" b="1" i="0" dirty="0">
                <a:effectLst/>
              </a:rPr>
              <a:t>Protection: a </a:t>
            </a:r>
            <a:r>
              <a:rPr lang="en-GB" sz="1800" b="0" i="0" dirty="0">
                <a:effectLst/>
              </a:rPr>
              <a:t>protective barrier against the external environment such as chemical or mechanical injuries or ultraviolet radiation</a:t>
            </a:r>
          </a:p>
          <a:p>
            <a:pPr>
              <a:lnSpc>
                <a:spcPct val="90000"/>
              </a:lnSpc>
            </a:pPr>
            <a:r>
              <a:rPr lang="en-GB" sz="1800" b="1" i="0" dirty="0">
                <a:effectLst/>
              </a:rPr>
              <a:t>Sensation: </a:t>
            </a:r>
            <a:r>
              <a:rPr lang="en-GB" sz="1800" b="0" i="0" dirty="0">
                <a:effectLst/>
              </a:rPr>
              <a:t>sensitive to pain, touch, pressure, and temperature</a:t>
            </a:r>
          </a:p>
          <a:p>
            <a:pPr>
              <a:lnSpc>
                <a:spcPct val="90000"/>
              </a:lnSpc>
            </a:pPr>
            <a:r>
              <a:rPr lang="en-GB" sz="1800" b="1" i="0" dirty="0">
                <a:effectLst/>
              </a:rPr>
              <a:t>Thermoregulation:</a:t>
            </a:r>
            <a:r>
              <a:rPr lang="en-GB" sz="1800" b="0" i="0" dirty="0">
                <a:effectLst/>
              </a:rPr>
              <a:t> through dilatation and constriction of vessels and sweating</a:t>
            </a:r>
          </a:p>
          <a:p>
            <a:pPr>
              <a:lnSpc>
                <a:spcPct val="90000"/>
              </a:lnSpc>
            </a:pPr>
            <a:r>
              <a:rPr lang="en-GB" sz="1800" b="1" i="0" dirty="0">
                <a:effectLst/>
              </a:rPr>
              <a:t>Metabolism: </a:t>
            </a:r>
            <a:r>
              <a:rPr lang="en-GB" sz="1800" b="0" i="0" dirty="0">
                <a:effectLst/>
              </a:rPr>
              <a:t>synthesis of vitamin D (calcium and phosphate metabolism) in the presence of sunlight.</a:t>
            </a:r>
          </a:p>
          <a:p>
            <a:pPr>
              <a:lnSpc>
                <a:spcPct val="90000"/>
              </a:lnSpc>
            </a:pPr>
            <a:endParaRPr lang="en-GB" sz="1800" dirty="0"/>
          </a:p>
        </p:txBody>
      </p:sp>
      <p:pic>
        <p:nvPicPr>
          <p:cNvPr id="6" name="Picture 5">
            <a:extLst>
              <a:ext uri="{FF2B5EF4-FFF2-40B4-BE49-F238E27FC236}">
                <a16:creationId xmlns:a16="http://schemas.microsoft.com/office/drawing/2014/main" id="{94200AA9-26FA-43B6-B9B2-985FD91D0D5E}"/>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3923928" y="1844824"/>
            <a:ext cx="5084852" cy="316835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080374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GROSS FEATURES OF THE BODY</a:t>
            </a:r>
          </a:p>
        </p:txBody>
      </p:sp>
      <p:sp>
        <p:nvSpPr>
          <p:cNvPr id="3" name="Content Placeholder 2"/>
          <p:cNvSpPr>
            <a:spLocks noGrp="1"/>
          </p:cNvSpPr>
          <p:nvPr>
            <p:ph idx="1"/>
          </p:nvPr>
        </p:nvSpPr>
        <p:spPr/>
        <p:txBody>
          <a:bodyPr>
            <a:normAutofit lnSpcReduction="10000"/>
          </a:bodyPr>
          <a:lstStyle/>
          <a:p>
            <a:pPr marL="0" indent="0">
              <a:buNone/>
            </a:pPr>
            <a:r>
              <a:rPr lang="en-GB" dirty="0"/>
              <a:t>The following video outlines the gross features of the body:</a:t>
            </a:r>
          </a:p>
          <a:p>
            <a:pPr marL="0" indent="0">
              <a:buNone/>
            </a:pPr>
            <a:r>
              <a:rPr lang="en-GB" dirty="0">
                <a:hlinkClick r:id="rId3"/>
              </a:rPr>
              <a:t>https://www.youtube.com/watch?v=8kvnPaPN6GA</a:t>
            </a:r>
            <a:endParaRPr lang="en-GB" dirty="0"/>
          </a:p>
          <a:p>
            <a:pPr marL="0" indent="0">
              <a:buNone/>
            </a:pPr>
            <a:endParaRPr lang="en-GB" dirty="0"/>
          </a:p>
          <a:p>
            <a:pPr marL="0" indent="0">
              <a:buNone/>
            </a:pPr>
            <a:r>
              <a:rPr lang="en-GB" dirty="0"/>
              <a:t>From the video what do you understand by the terms: (a) dorsal cavity, and (b) ventral cavity?</a:t>
            </a:r>
          </a:p>
        </p:txBody>
      </p:sp>
    </p:spTree>
    <p:extLst>
      <p:ext uri="{BB962C8B-B14F-4D97-AF65-F5344CB8AC3E}">
        <p14:creationId xmlns:p14="http://schemas.microsoft.com/office/powerpoint/2010/main" val="34405348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6780" r="6778" b="6446"/>
          <a:stretch/>
        </p:blipFill>
        <p:spPr bwMode="auto">
          <a:xfrm>
            <a:off x="323528" y="159179"/>
            <a:ext cx="8280920" cy="537960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744409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5124" y="35602"/>
            <a:ext cx="8315348" cy="5625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581791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In-class activity </a:t>
            </a:r>
          </a:p>
        </p:txBody>
      </p:sp>
      <p:sp>
        <p:nvSpPr>
          <p:cNvPr id="5" name="Content Placeholder 4">
            <a:extLst>
              <a:ext uri="{FF2B5EF4-FFF2-40B4-BE49-F238E27FC236}">
                <a16:creationId xmlns:a16="http://schemas.microsoft.com/office/drawing/2014/main" id="{7CF37C6D-0292-EBED-18D2-8ECDE3F9C6F1}"/>
              </a:ext>
            </a:extLst>
          </p:cNvPr>
          <p:cNvSpPr>
            <a:spLocks noGrp="1"/>
          </p:cNvSpPr>
          <p:nvPr>
            <p:ph idx="1"/>
          </p:nvPr>
        </p:nvSpPr>
        <p:spPr/>
        <p:txBody>
          <a:bodyPr/>
          <a:lstStyle/>
          <a:p>
            <a:r>
              <a:rPr lang="en-GB" dirty="0"/>
              <a:t>Complete the physiology workbook lecture 1</a:t>
            </a:r>
          </a:p>
          <a:p>
            <a:endParaRPr lang="en-GB" dirty="0"/>
          </a:p>
          <a:p>
            <a:r>
              <a:rPr lang="en-GB" dirty="0"/>
              <a:t>Time: 15 mins</a:t>
            </a:r>
          </a:p>
        </p:txBody>
      </p:sp>
    </p:spTree>
    <p:extLst>
      <p:ext uri="{BB962C8B-B14F-4D97-AF65-F5344CB8AC3E}">
        <p14:creationId xmlns:p14="http://schemas.microsoft.com/office/powerpoint/2010/main" val="7437694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b="1" dirty="0"/>
          </a:p>
          <a:p>
            <a:endParaRPr lang="en-GB" b="1" dirty="0"/>
          </a:p>
          <a:p>
            <a:pPr marL="0" indent="0" algn="ctr">
              <a:buNone/>
            </a:pPr>
            <a:r>
              <a:rPr lang="en-GB" sz="4000" b="1" dirty="0"/>
              <a:t>ANY QUESTIONS?</a:t>
            </a:r>
          </a:p>
        </p:txBody>
      </p:sp>
      <p:sp>
        <p:nvSpPr>
          <p:cNvPr id="5" name="Title 4">
            <a:extLst>
              <a:ext uri="{FF2B5EF4-FFF2-40B4-BE49-F238E27FC236}">
                <a16:creationId xmlns:a16="http://schemas.microsoft.com/office/drawing/2014/main" id="{48C59E61-0B14-440F-B1D4-173713F0D116}"/>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0663809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59018</TotalTime>
  <Words>2476</Words>
  <Application>Microsoft Macintosh PowerPoint</Application>
  <PresentationFormat>On-screen Show (4:3)</PresentationFormat>
  <Paragraphs>259</Paragraphs>
  <Slides>32</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&amp;quot</vt:lpstr>
      <vt:lpstr>Arial</vt:lpstr>
      <vt:lpstr>Arial</vt:lpstr>
      <vt:lpstr>Calibri</vt:lpstr>
      <vt:lpstr>Myriad Pro</vt:lpstr>
      <vt:lpstr>Open Sans</vt:lpstr>
      <vt:lpstr>Tinos</vt:lpstr>
      <vt:lpstr>Wingdings</vt:lpstr>
      <vt:lpstr>20140311PresentationUWTSDTemplate</vt:lpstr>
      <vt:lpstr>INTRODUCTION TO PHYSIOLOGY (BMHP5023)</vt:lpstr>
      <vt:lpstr>Welcome to Introduction to Physiology – Module Information </vt:lpstr>
      <vt:lpstr>PowerPoint Presentation</vt:lpstr>
      <vt:lpstr>PowerPoint Presentation</vt:lpstr>
      <vt:lpstr>Physiology Workbook</vt:lpstr>
      <vt:lpstr>Important Information  UWTSD Guidelines </vt:lpstr>
      <vt:lpstr>Important Information UWTSD Guidelines </vt:lpstr>
      <vt:lpstr>Module Information</vt:lpstr>
      <vt:lpstr>BMHP5023 – Indicative Reading List</vt:lpstr>
      <vt:lpstr>PowerPoint Presentation</vt:lpstr>
      <vt:lpstr>WEEK 1 – Intro to the Module Lesson Objectives</vt:lpstr>
      <vt:lpstr>Learning Outcomes of this module BMHP5023 – Intro to Physiology</vt:lpstr>
      <vt:lpstr>Indicative Content of the module</vt:lpstr>
      <vt:lpstr>Component 1</vt:lpstr>
      <vt:lpstr>Component 2</vt:lpstr>
      <vt:lpstr>ANATOMY AND PHYSIOLOGY</vt:lpstr>
      <vt:lpstr>Anatomy</vt:lpstr>
      <vt:lpstr>Microscopic Anatomy</vt:lpstr>
      <vt:lpstr>Microscopic Anatomy</vt:lpstr>
      <vt:lpstr>PHYSIOLOGY</vt:lpstr>
      <vt:lpstr>Group Discussion</vt:lpstr>
      <vt:lpstr>Why do we need to address anatomy and physiology in health and social care?</vt:lpstr>
      <vt:lpstr>Why it is important to learn Physiology for health and social care professionals?</vt:lpstr>
      <vt:lpstr>Levels of Organisation of the Human Body (1/2)</vt:lpstr>
      <vt:lpstr> Levels of Organisation of the Human Body (2/2)</vt:lpstr>
      <vt:lpstr>PowerPoint Presentation</vt:lpstr>
      <vt:lpstr>THE SKIN COVERS THE GROSS STRUCTURE OF THE HUMAN BODY FUNCTIONS OF THE SKIN</vt:lpstr>
      <vt:lpstr>GROSS FEATURES OF THE BODY</vt:lpstr>
      <vt:lpstr>PowerPoint Presentation</vt:lpstr>
      <vt:lpstr>PowerPoint Presentation</vt:lpstr>
      <vt:lpstr>In-class activity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Shaila Hussain2</cp:lastModifiedBy>
  <cp:revision>167</cp:revision>
  <dcterms:created xsi:type="dcterms:W3CDTF">2015-04-14T15:21:28Z</dcterms:created>
  <dcterms:modified xsi:type="dcterms:W3CDTF">2026-09-30T21:20:16Z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