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695" autoAdjust="0"/>
    <p:restoredTop sz="96283" autoAdjust="0"/>
  </p:normalViewPr>
  <p:slideViewPr>
    <p:cSldViewPr snapToGrid="0">
      <p:cViewPr>
        <p:scale>
          <a:sx n="75" d="100"/>
          <a:sy n="75" d="100"/>
        </p:scale>
        <p:origin x="68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oraldaily.com/article/9731403/uk-flower-and-plant-imports-beset-by-confusion-rising-costs-and-delays/?utm_source=chatgpt.com" TargetMode="External"/><Relationship Id="rId2" Type="http://schemas.openxmlformats.org/officeDocument/2006/relationships/hyperlink" Target="https://hta.org.uk/news/four-years-on-environmental-horticulture-brexit-costs-and-border-impacts/?utm_source=chatgpt.com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money.co.uk/business/insights/small-business-trends-2025?utm_source=chatgpt.com" TargetMode="External"/><Relationship Id="rId5" Type="http://schemas.openxmlformats.org/officeDocument/2006/relationships/hyperlink" Target="https://www.iabuk.com/adspend?utm_source=chatgpt.com" TargetMode="External"/><Relationship Id="rId4" Type="http://schemas.openxmlformats.org/officeDocument/2006/relationships/hyperlink" Target="https://www.thebusinessdesk.com/your-news/how-digital-marketing-trends-shape-growth-for-uk-smes/?utm_source=chatgpt.com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Diego Allen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2440325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Charles </a:t>
            </a:r>
            <a:r>
              <a:rPr lang="en-GB" sz="3200" dirty="0" err="1">
                <a:latin typeface="A"/>
              </a:rPr>
              <a:t>Oham</a:t>
            </a:r>
            <a:r>
              <a:rPr lang="en-GB" sz="3200" dirty="0">
                <a:latin typeface="A"/>
              </a:rPr>
              <a:t>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76400" y="1377647"/>
            <a:ext cx="10232571" cy="4491446"/>
          </a:xfrm>
        </p:spPr>
        <p:txBody>
          <a:bodyPr>
            <a:normAutofit/>
          </a:bodyPr>
          <a:lstStyle/>
          <a:p>
            <a:endParaRPr lang="en-GB" sz="24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Hi everyone my name is Diego and today I’m going to be talking about a business called green haven florists which they specialise in selling  flower bouquets, different floral arrangements and weddings </a:t>
            </a:r>
          </a:p>
          <a:p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We’ll be looking at the main issues the business is facing and breaking them down to find out what's really causing these problems they are experiencing 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Pryia Patel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Sells: Eco-friendly floral packaging and Elegant, creative flower arrangements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Strong local community engagement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Focuses on sustainability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Serves a diverse customer base 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</a:rPr>
              <a:t>What: Decline in instore sales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</a:rPr>
              <a:t>Where: Norwich, UK 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tx1"/>
                </a:solidFill>
              </a:rPr>
              <a:t>When: In the last 12 months 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tx1"/>
                </a:solidFill>
              </a:rPr>
              <a:t>Why: The stores' location which was once a busy high street has experienced a decline in foot traffic due to closure of nearby businesses and the general shift towards online shopping </a:t>
            </a:r>
          </a:p>
          <a:p>
            <a:pPr>
              <a:lnSpc>
                <a:spcPct val="160000"/>
              </a:lnSpc>
            </a:pPr>
            <a:r>
              <a:rPr lang="en-GB" sz="2800" dirty="0">
                <a:solidFill>
                  <a:schemeClr val="tx1"/>
                </a:solidFill>
              </a:rPr>
              <a:t>How: 30% decrease in sales revenue </a:t>
            </a:r>
          </a:p>
          <a:p>
            <a:pPr>
              <a:lnSpc>
                <a:spcPct val="170000"/>
              </a:lnSpc>
            </a:pPr>
            <a:r>
              <a:rPr lang="en-GB" sz="2800" dirty="0">
                <a:solidFill>
                  <a:schemeClr val="tx1"/>
                </a:solidFill>
              </a:rPr>
              <a:t>How: Increase in online shopping 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/>
          </a:bodyPr>
          <a:lstStyle/>
          <a:p>
            <a:r>
              <a:rPr lang="en-GB" sz="1400" b="1" dirty="0"/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b="1" dirty="0"/>
              <a:t>Trade/Import - Import costs and fees for flowers affect pricing and business expenses. Changes in trade policies can help or challenge florists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b="1" dirty="0"/>
              <a:t>Inflation - Inflation has increased the cost of flowers, supplies and utilities. Rising costs have further strained the business, making it difficult for Green Haven Florists to maintain profits and stay competitive </a:t>
            </a:r>
          </a:p>
          <a:p>
            <a:r>
              <a:rPr lang="en-GB" sz="1400" b="1" dirty="0"/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b="1" dirty="0"/>
              <a:t>Exchange rates - Prices of imported flowers like orchids and tulips have increased because of supply chain issues and higher exchange rates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b="1" dirty="0"/>
              <a:t>Labour costs and availability – Rising labour costs and limited flower availability have affected Green Haven florists. Seasonal changes and market demand have made it harder to source certain flowers </a:t>
            </a:r>
          </a:p>
          <a:p>
            <a:r>
              <a:rPr lang="en-GB" sz="1400" b="1" dirty="0"/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b="1" dirty="0"/>
              <a:t>Culture events -Flowers preferences vary across different cultures. Recognising these traditions helps Green Haven florists offer products that suit different customer needs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b="1" dirty="0"/>
              <a:t>Social media – Limited social media use makes it harder for Green Haven to compete with competitors who have stronger media presence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50248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/>
              <a:t>Digital marketing- Struggling to keep up with digital marketing trends limits Green Haven florists reach while reach, while competitors with strong online presence attract more customers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/>
              <a:t>Online shopfronts - The shops website is outdated and hard to navigate, limiting online customer engagement and customer convenience </a:t>
            </a:r>
          </a:p>
          <a:p>
            <a:pPr marL="0" indent="0">
              <a:buNone/>
            </a:pPr>
            <a:r>
              <a:rPr lang="en-GB" sz="1400" b="1" dirty="0"/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/>
              <a:t>Health and safety regulations – Following health and safety standards is essential when handling and selling flowers. This ensures that all floral products are safe, high quality, and meet regulatory requirements.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/>
              <a:t>intellectual property – Safeguarding distinctive floral designs and branding is essential for maintaining a competitive edge, particularly in a market where standing out is crucial.</a:t>
            </a:r>
          </a:p>
          <a:p>
            <a:pPr marL="0" indent="0">
              <a:buNone/>
            </a:pPr>
            <a:r>
              <a:rPr lang="en-GB" sz="1400" b="1" dirty="0"/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/>
              <a:t>Weather variability – Changes in climate and unpredictable weather can affect flower production and availability, creating challenges for consistent supply and stable pricing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/>
              <a:t>Sustainability concerns – Rising awareness of environmental issues is increasing demand for eco-friendly products. Florists can benefit by sustainable sourcing and packaging.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05256" y="1173792"/>
            <a:ext cx="10599356" cy="5300160"/>
          </a:xfrm>
        </p:spPr>
        <p:txBody>
          <a:bodyPr>
            <a:normAutofit/>
          </a:bodyPr>
          <a:lstStyle/>
          <a:p>
            <a:endParaRPr lang="en-US" sz="1200" dirty="0"/>
          </a:p>
        </p:txBody>
      </p:sp>
      <p:sp>
        <p:nvSpPr>
          <p:cNvPr id="4" name="Flowchart: Delay 3">
            <a:extLst>
              <a:ext uri="{FF2B5EF4-FFF2-40B4-BE49-F238E27FC236}">
                <a16:creationId xmlns:a16="http://schemas.microsoft.com/office/drawing/2014/main" id="{0423FD1B-03BE-D5A5-6213-1DEA7E0DCADB}"/>
              </a:ext>
            </a:extLst>
          </p:cNvPr>
          <p:cNvSpPr/>
          <p:nvPr/>
        </p:nvSpPr>
        <p:spPr>
          <a:xfrm>
            <a:off x="8019288" y="2231136"/>
            <a:ext cx="2286000" cy="2395728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4D0C27E-812A-8052-798C-61F9D9AC2640}"/>
              </a:ext>
            </a:extLst>
          </p:cNvPr>
          <p:cNvCxnSpPr>
            <a:stCxn id="4" idx="1"/>
          </p:cNvCxnSpPr>
          <p:nvPr/>
        </p:nvCxnSpPr>
        <p:spPr>
          <a:xfrm flipH="1">
            <a:off x="2752344" y="3429000"/>
            <a:ext cx="52669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32F34D3-8748-34E9-9C81-A35431F2531C}"/>
              </a:ext>
            </a:extLst>
          </p:cNvPr>
          <p:cNvCxnSpPr/>
          <p:nvPr/>
        </p:nvCxnSpPr>
        <p:spPr>
          <a:xfrm flipH="1" flipV="1">
            <a:off x="5742432" y="2231136"/>
            <a:ext cx="950976" cy="11978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C18243C-2795-B699-91EB-25CF263C11DB}"/>
              </a:ext>
            </a:extLst>
          </p:cNvPr>
          <p:cNvCxnSpPr/>
          <p:nvPr/>
        </p:nvCxnSpPr>
        <p:spPr>
          <a:xfrm flipH="1">
            <a:off x="5586475" y="3429000"/>
            <a:ext cx="749808" cy="1344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FB478B5-769C-F4E4-6E31-92AC2EEF2A3E}"/>
              </a:ext>
            </a:extLst>
          </p:cNvPr>
          <p:cNvCxnSpPr>
            <a:cxnSpLocks/>
          </p:cNvCxnSpPr>
          <p:nvPr/>
        </p:nvCxnSpPr>
        <p:spPr>
          <a:xfrm flipH="1" flipV="1">
            <a:off x="3511296" y="2368296"/>
            <a:ext cx="740664" cy="1060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753073B-3F2F-FD0F-D170-58C4B91630B8}"/>
              </a:ext>
            </a:extLst>
          </p:cNvPr>
          <p:cNvCxnSpPr>
            <a:cxnSpLocks/>
          </p:cNvCxnSpPr>
          <p:nvPr/>
        </p:nvCxnSpPr>
        <p:spPr>
          <a:xfrm flipH="1">
            <a:off x="3877786" y="3429000"/>
            <a:ext cx="649224" cy="1344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E71A573C-6518-9185-FFC3-04A7A5077DBD}"/>
              </a:ext>
            </a:extLst>
          </p:cNvPr>
          <p:cNvSpPr txBox="1"/>
          <p:nvPr/>
        </p:nvSpPr>
        <p:spPr>
          <a:xfrm>
            <a:off x="8078724" y="3244334"/>
            <a:ext cx="178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Drop in sales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AA07DBC-2F9F-DAC7-4B50-4FEC6A7ABFAC}"/>
              </a:ext>
            </a:extLst>
          </p:cNvPr>
          <p:cNvSpPr txBox="1"/>
          <p:nvPr/>
        </p:nvSpPr>
        <p:spPr>
          <a:xfrm>
            <a:off x="5155522" y="1998964"/>
            <a:ext cx="1557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Environment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117C49F-9290-671D-9CB2-81E9402C742E}"/>
              </a:ext>
            </a:extLst>
          </p:cNvPr>
          <p:cNvSpPr txBox="1"/>
          <p:nvPr/>
        </p:nvSpPr>
        <p:spPr>
          <a:xfrm>
            <a:off x="2490893" y="2133661"/>
            <a:ext cx="1761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literacy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AC086D2-7D01-F8AB-EB81-0D9E635B3DA3}"/>
              </a:ext>
            </a:extLst>
          </p:cNvPr>
          <p:cNvSpPr txBox="1"/>
          <p:nvPr/>
        </p:nvSpPr>
        <p:spPr>
          <a:xfrm>
            <a:off x="3139042" y="4626864"/>
            <a:ext cx="1278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Materials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7D38B26-FABE-D8F9-6BDA-4A922607C0B0}"/>
              </a:ext>
            </a:extLst>
          </p:cNvPr>
          <p:cNvCxnSpPr>
            <a:cxnSpLocks/>
          </p:cNvCxnSpPr>
          <p:nvPr/>
        </p:nvCxnSpPr>
        <p:spPr>
          <a:xfrm>
            <a:off x="2810986" y="2830068"/>
            <a:ext cx="1159881" cy="2094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EA2A17C-D6A9-418F-30C7-7B12B28BA62D}"/>
              </a:ext>
            </a:extLst>
          </p:cNvPr>
          <p:cNvCxnSpPr>
            <a:cxnSpLocks/>
          </p:cNvCxnSpPr>
          <p:nvPr/>
        </p:nvCxnSpPr>
        <p:spPr>
          <a:xfrm flipH="1">
            <a:off x="4055533" y="2487287"/>
            <a:ext cx="470988" cy="713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F5205AF2-D80D-368E-F58F-03C78FF86F36}"/>
              </a:ext>
            </a:extLst>
          </p:cNvPr>
          <p:cNvCxnSpPr/>
          <p:nvPr/>
        </p:nvCxnSpPr>
        <p:spPr>
          <a:xfrm flipV="1">
            <a:off x="5586475" y="2692400"/>
            <a:ext cx="509525" cy="3471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FDAA4B3-9646-1861-B019-8201CF79CCA2}"/>
              </a:ext>
            </a:extLst>
          </p:cNvPr>
          <p:cNvCxnSpPr>
            <a:cxnSpLocks/>
          </p:cNvCxnSpPr>
          <p:nvPr/>
        </p:nvCxnSpPr>
        <p:spPr>
          <a:xfrm flipH="1" flipV="1">
            <a:off x="6217920" y="2865966"/>
            <a:ext cx="682413" cy="1735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D5D7FFE-0C3A-21F2-BFC7-EB224C788D1D}"/>
              </a:ext>
            </a:extLst>
          </p:cNvPr>
          <p:cNvCxnSpPr/>
          <p:nvPr/>
        </p:nvCxnSpPr>
        <p:spPr>
          <a:xfrm flipV="1">
            <a:off x="3139042" y="3920067"/>
            <a:ext cx="1191488" cy="1810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43980046-6C23-BA8D-02FC-06346F16ED13}"/>
              </a:ext>
            </a:extLst>
          </p:cNvPr>
          <p:cNvCxnSpPr/>
          <p:nvPr/>
        </p:nvCxnSpPr>
        <p:spPr>
          <a:xfrm flipH="1" flipV="1">
            <a:off x="5841237" y="4241800"/>
            <a:ext cx="1059096" cy="6519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81D632E7-85CF-5960-A560-FCE700CFE899}"/>
              </a:ext>
            </a:extLst>
          </p:cNvPr>
          <p:cNvCxnSpPr/>
          <p:nvPr/>
        </p:nvCxnSpPr>
        <p:spPr>
          <a:xfrm flipH="1">
            <a:off x="5961379" y="3759200"/>
            <a:ext cx="1125221" cy="251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E4E8C7E-C810-5EC9-FFD3-6BEA8DB2FB0C}"/>
              </a:ext>
            </a:extLst>
          </p:cNvPr>
          <p:cNvCxnSpPr>
            <a:cxnSpLocks/>
          </p:cNvCxnSpPr>
          <p:nvPr/>
        </p:nvCxnSpPr>
        <p:spPr>
          <a:xfrm flipH="1">
            <a:off x="4114800" y="3818467"/>
            <a:ext cx="620209" cy="3471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F15DDFED-A7A4-5AC8-E287-773E72A7FF87}"/>
              </a:ext>
            </a:extLst>
          </p:cNvPr>
          <p:cNvSpPr txBox="1"/>
          <p:nvPr/>
        </p:nvSpPr>
        <p:spPr>
          <a:xfrm>
            <a:off x="6288986" y="4765182"/>
            <a:ext cx="15856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Outdated website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51BDD7F-0292-C638-8083-3F62C7D1E7CB}"/>
              </a:ext>
            </a:extLst>
          </p:cNvPr>
          <p:cNvSpPr txBox="1"/>
          <p:nvPr/>
        </p:nvSpPr>
        <p:spPr>
          <a:xfrm>
            <a:off x="4938490" y="2750619"/>
            <a:ext cx="91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Decline in foot traffic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583380C-052F-0731-11CF-8D102A448D67}"/>
              </a:ext>
            </a:extLst>
          </p:cNvPr>
          <p:cNvSpPr txBox="1"/>
          <p:nvPr/>
        </p:nvSpPr>
        <p:spPr>
          <a:xfrm>
            <a:off x="4553653" y="3565034"/>
            <a:ext cx="1006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Supply chain disruptions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18784BF-21F9-9B2D-5455-79CF173E42AB}"/>
              </a:ext>
            </a:extLst>
          </p:cNvPr>
          <p:cNvSpPr txBox="1"/>
          <p:nvPr/>
        </p:nvSpPr>
        <p:spPr>
          <a:xfrm>
            <a:off x="5638800" y="2976033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379B3F1-50C8-8857-762F-303EFC492670}"/>
              </a:ext>
            </a:extLst>
          </p:cNvPr>
          <p:cNvSpPr txBox="1"/>
          <p:nvPr/>
        </p:nvSpPr>
        <p:spPr>
          <a:xfrm>
            <a:off x="2915476" y="3795867"/>
            <a:ext cx="10723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Rising cost of packaging materials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3F794A6A-37A6-EE09-B76D-7076DDABDA1F}"/>
              </a:ext>
            </a:extLst>
          </p:cNvPr>
          <p:cNvSpPr txBox="1"/>
          <p:nvPr/>
        </p:nvSpPr>
        <p:spPr>
          <a:xfrm>
            <a:off x="6977209" y="3429000"/>
            <a:ext cx="914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Lack of online ordering system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7A584C4-73D2-2FBA-C3DD-BD1A8D2A34D2}"/>
              </a:ext>
            </a:extLst>
          </p:cNvPr>
          <p:cNvSpPr txBox="1"/>
          <p:nvPr/>
        </p:nvSpPr>
        <p:spPr>
          <a:xfrm>
            <a:off x="4945549" y="4609669"/>
            <a:ext cx="1304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Equipment</a:t>
            </a:r>
            <a:r>
              <a:rPr lang="en-GB" dirty="0"/>
              <a:t>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29FA2B9-5E72-2A64-24D0-4A20CE68B6AB}"/>
              </a:ext>
            </a:extLst>
          </p:cNvPr>
          <p:cNvSpPr txBox="1"/>
          <p:nvPr/>
        </p:nvSpPr>
        <p:spPr>
          <a:xfrm>
            <a:off x="2225354" y="2497435"/>
            <a:ext cx="991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Limited digital marketing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7560D64A-10CD-149D-84A9-2260F7AF337A}"/>
              </a:ext>
            </a:extLst>
          </p:cNvPr>
          <p:cNvSpPr txBox="1"/>
          <p:nvPr/>
        </p:nvSpPr>
        <p:spPr>
          <a:xfrm>
            <a:off x="6830906" y="2830068"/>
            <a:ext cx="1374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Availability issues 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28416CE-93FD-7D3A-9412-D592B7B2963E}"/>
              </a:ext>
            </a:extLst>
          </p:cNvPr>
          <p:cNvSpPr txBox="1"/>
          <p:nvPr/>
        </p:nvSpPr>
        <p:spPr>
          <a:xfrm>
            <a:off x="4432052" y="1715050"/>
            <a:ext cx="914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Little social media</a:t>
            </a:r>
          </a:p>
          <a:p>
            <a:r>
              <a:rPr lang="en-GB" sz="1200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9546" y="321395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09812" y="1754631"/>
            <a:ext cx="8915399" cy="4160520"/>
          </a:xfrm>
        </p:spPr>
        <p:txBody>
          <a:bodyPr>
            <a:normAutofit/>
          </a:bodyPr>
          <a:lstStyle/>
          <a:p>
            <a:r>
              <a:rPr lang="en-GB" sz="2400" dirty="0"/>
              <a:t>In summary, Green Haven Florists is facing several challenges, including declining sales, rising costs and increased competition.</a:t>
            </a:r>
          </a:p>
          <a:p>
            <a:r>
              <a:rPr lang="en-GB" sz="2400" dirty="0"/>
              <a:t>Using PESTLE and the fishbone method, I identified key issues such as reduced local foot traffic, an outdated website, limited social media promotion and the rising cost of materials the business is struggling to afford.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85000" lnSpcReduction="20000"/>
          </a:bodyPr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dirty="0"/>
              <a:t>Horticultural Trades Association. (2025) </a:t>
            </a:r>
            <a:r>
              <a:rPr lang="en-GB" i="1" dirty="0"/>
              <a:t>Environmental horticulture Brexit costs and border impacts</a:t>
            </a:r>
            <a:r>
              <a:rPr lang="en-GB" dirty="0"/>
              <a:t>. London: HTA. Available at: https://www.hta.org.uk/news/four-years-on-environmental-horticulture-brexit-costs-and-border-impacts/ (Accessed: 10 November 2025). </a:t>
            </a:r>
            <a:r>
              <a:rPr lang="en-GB" u="sng" dirty="0">
                <a:hlinkClick r:id="rId2"/>
              </a:rPr>
              <a:t>HTA</a:t>
            </a:r>
            <a:endParaRPr lang="en-GB" dirty="0"/>
          </a:p>
          <a:p>
            <a:r>
              <a:rPr lang="en-GB" dirty="0" err="1"/>
              <a:t>FloralDaily</a:t>
            </a:r>
            <a:r>
              <a:rPr lang="en-GB" dirty="0"/>
              <a:t>. (2025) ‘UK flower and plant imports beset by confusion, rising costs and delays’. </a:t>
            </a:r>
            <a:r>
              <a:rPr lang="en-GB" i="1" dirty="0" err="1"/>
              <a:t>FloralDaily</a:t>
            </a:r>
            <a:r>
              <a:rPr lang="en-GB" dirty="0"/>
              <a:t>, 13 May. Available at: </a:t>
            </a:r>
            <a:r>
              <a:rPr lang="en-GB" u="sng" dirty="0">
                <a:hlinkClick r:id="rId3"/>
              </a:rPr>
              <a:t>https://www.floraldaily.com/article/9731403/uk-flower-and-plant-imports-beset-by-confusion-rising-costs-and-delays/</a:t>
            </a:r>
            <a:r>
              <a:rPr lang="en-GB" dirty="0"/>
              <a:t> (Accessed: 10 November 2025). </a:t>
            </a:r>
            <a:r>
              <a:rPr lang="en-GB" u="sng" dirty="0" err="1">
                <a:hlinkClick r:id="rId3"/>
              </a:rPr>
              <a:t>FloralDaily</a:t>
            </a:r>
            <a:endParaRPr lang="en-GB" dirty="0"/>
          </a:p>
          <a:p>
            <a:r>
              <a:rPr lang="en-GB" dirty="0" err="1"/>
              <a:t>Rodopska</a:t>
            </a:r>
            <a:r>
              <a:rPr lang="en-GB" dirty="0"/>
              <a:t>, K. (2025) ‘How digital marketing trends shape growth for UK SMEs’. </a:t>
            </a:r>
            <a:r>
              <a:rPr lang="en-GB" i="1" dirty="0" err="1"/>
              <a:t>TheBusinessDesk</a:t>
            </a:r>
            <a:r>
              <a:rPr lang="en-GB" dirty="0"/>
              <a:t>, [online] 2025. Available at: </a:t>
            </a:r>
            <a:r>
              <a:rPr lang="en-GB" u="sng" dirty="0">
                <a:hlinkClick r:id="rId4"/>
              </a:rPr>
              <a:t>https://www.thebusinessdesk.com/your-news/how-digital-marketing-trends-shape-growth-for-uk-smes/</a:t>
            </a:r>
            <a:r>
              <a:rPr lang="en-GB" dirty="0"/>
              <a:t> (Accessed: 10 November 2025). </a:t>
            </a:r>
            <a:r>
              <a:rPr lang="en-GB" u="sng" dirty="0">
                <a:hlinkClick r:id="rId4"/>
              </a:rPr>
              <a:t>The UK</a:t>
            </a:r>
            <a:endParaRPr lang="en-GB" dirty="0"/>
          </a:p>
          <a:p>
            <a:r>
              <a:rPr lang="en-GB" dirty="0"/>
              <a:t>IAB UK. (2024) </a:t>
            </a:r>
            <a:r>
              <a:rPr lang="en-GB" i="1" dirty="0"/>
              <a:t>IAB UK Adspend Report 2024</a:t>
            </a:r>
            <a:r>
              <a:rPr lang="en-GB" dirty="0"/>
              <a:t>. London: IAB. Available at: </a:t>
            </a:r>
            <a:r>
              <a:rPr lang="en-GB" u="sng" dirty="0">
                <a:hlinkClick r:id="rId5"/>
              </a:rPr>
              <a:t>https://www.iabuk.com/adspend</a:t>
            </a:r>
            <a:r>
              <a:rPr lang="en-GB" dirty="0"/>
              <a:t> (Accessed: 10 November 2025). </a:t>
            </a:r>
            <a:r>
              <a:rPr lang="en-GB" u="sng" dirty="0">
                <a:hlinkClick r:id="rId5"/>
              </a:rPr>
              <a:t>IAB UK</a:t>
            </a:r>
            <a:endParaRPr lang="en-GB" dirty="0"/>
          </a:p>
          <a:p>
            <a:r>
              <a:rPr lang="en-GB" dirty="0"/>
              <a:t>Money.co.uk. (2024) ‘The top seven small business trends to watch in 2025’. </a:t>
            </a:r>
            <a:r>
              <a:rPr lang="en-GB" i="1" dirty="0"/>
              <a:t>Money.co.uk</a:t>
            </a:r>
            <a:r>
              <a:rPr lang="en-GB" dirty="0"/>
              <a:t>, 20 December. Available at: </a:t>
            </a:r>
            <a:r>
              <a:rPr lang="en-GB" u="sng" dirty="0">
                <a:hlinkClick r:id="rId6"/>
              </a:rPr>
              <a:t>https://www.money.co.uk/business/insights/small-business-trends-2025</a:t>
            </a:r>
            <a:r>
              <a:rPr lang="en-GB" dirty="0"/>
              <a:t> (Accessed: 10 November 2025). </a:t>
            </a:r>
            <a:r>
              <a:rPr lang="en-GB" u="sng" dirty="0">
                <a:hlinkClick r:id="rId6"/>
              </a:rPr>
              <a:t>money.co.uk</a:t>
            </a:r>
            <a:endParaRPr lang="en-GB" dirty="0"/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76" name="Group 1175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90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2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04" name="Group 1203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205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6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7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8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9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0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1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2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3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4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5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6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17" name="Rectangle 1216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18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219" name="Rectangle 1218">
            <a:extLst>
              <a:ext uri="{FF2B5EF4-FFF2-40B4-BE49-F238E27FC236}">
                <a16:creationId xmlns:a16="http://schemas.microsoft.com/office/drawing/2014/main" id="{CADF4631-3C8F-45EE-8D19-4D3E8426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20" name="Group 1219">
            <a:extLst>
              <a:ext uri="{FF2B5EF4-FFF2-40B4-BE49-F238E27FC236}">
                <a16:creationId xmlns:a16="http://schemas.microsoft.com/office/drawing/2014/main" id="{F291099C-17EE-4E0E-B096-C79975050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64" name="Freeform 11">
              <a:extLst>
                <a:ext uri="{FF2B5EF4-FFF2-40B4-BE49-F238E27FC236}">
                  <a16:creationId xmlns:a16="http://schemas.microsoft.com/office/drawing/2014/main" id="{E21C6221-3E1B-4ABD-8172-FAE995E65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1" name="Freeform 12">
              <a:extLst>
                <a:ext uri="{FF2B5EF4-FFF2-40B4-BE49-F238E27FC236}">
                  <a16:creationId xmlns:a16="http://schemas.microsoft.com/office/drawing/2014/main" id="{D3EF5991-93EA-451F-BB82-1ABC4AC0D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6" name="Freeform 13">
              <a:extLst>
                <a:ext uri="{FF2B5EF4-FFF2-40B4-BE49-F238E27FC236}">
                  <a16:creationId xmlns:a16="http://schemas.microsoft.com/office/drawing/2014/main" id="{136F96F7-16E6-48A1-A211-0B4A4D0C8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7" name="Freeform 14">
              <a:extLst>
                <a:ext uri="{FF2B5EF4-FFF2-40B4-BE49-F238E27FC236}">
                  <a16:creationId xmlns:a16="http://schemas.microsoft.com/office/drawing/2014/main" id="{5C00D000-7FA5-40C4-AB6A-DE3A61AB8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8" name="Freeform 15">
              <a:extLst>
                <a:ext uri="{FF2B5EF4-FFF2-40B4-BE49-F238E27FC236}">
                  <a16:creationId xmlns:a16="http://schemas.microsoft.com/office/drawing/2014/main" id="{5AAEB880-A03D-4743-9060-D7A846FA6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9" name="Freeform 16">
              <a:extLst>
                <a:ext uri="{FF2B5EF4-FFF2-40B4-BE49-F238E27FC236}">
                  <a16:creationId xmlns:a16="http://schemas.microsoft.com/office/drawing/2014/main" id="{CC64DD68-0B96-4DE9-8FD5-3175E4A3F1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0" name="Freeform 17">
              <a:extLst>
                <a:ext uri="{FF2B5EF4-FFF2-40B4-BE49-F238E27FC236}">
                  <a16:creationId xmlns:a16="http://schemas.microsoft.com/office/drawing/2014/main" id="{69118400-C17B-4068-86D3-93CAE7702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1" name="Freeform 18">
              <a:extLst>
                <a:ext uri="{FF2B5EF4-FFF2-40B4-BE49-F238E27FC236}">
                  <a16:creationId xmlns:a16="http://schemas.microsoft.com/office/drawing/2014/main" id="{117FA22F-CBA8-4CF5-B8CC-2D169B67E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2" name="Freeform 19">
              <a:extLst>
                <a:ext uri="{FF2B5EF4-FFF2-40B4-BE49-F238E27FC236}">
                  <a16:creationId xmlns:a16="http://schemas.microsoft.com/office/drawing/2014/main" id="{8FB2D443-8598-4CEE-AED2-BEF49AA95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3" name="Freeform 20">
              <a:extLst>
                <a:ext uri="{FF2B5EF4-FFF2-40B4-BE49-F238E27FC236}">
                  <a16:creationId xmlns:a16="http://schemas.microsoft.com/office/drawing/2014/main" id="{92593E33-68AF-485D-99D0-080CEA197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4" name="Freeform 21">
              <a:extLst>
                <a:ext uri="{FF2B5EF4-FFF2-40B4-BE49-F238E27FC236}">
                  <a16:creationId xmlns:a16="http://schemas.microsoft.com/office/drawing/2014/main" id="{96A28427-575C-4904-AC4B-3DD62801D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5" name="Freeform 22">
              <a:extLst>
                <a:ext uri="{FF2B5EF4-FFF2-40B4-BE49-F238E27FC236}">
                  <a16:creationId xmlns:a16="http://schemas.microsoft.com/office/drawing/2014/main" id="{782FA736-DE89-4D13-B0A7-3906B32CE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529540"/>
            <a:ext cx="8915399" cy="11624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  <a:endParaRPr lang="en-US" sz="5400" dirty="0"/>
          </a:p>
        </p:txBody>
      </p:sp>
      <p:grpSp>
        <p:nvGrpSpPr>
          <p:cNvPr id="1177" name="Group 1176">
            <a:extLst>
              <a:ext uri="{FF2B5EF4-FFF2-40B4-BE49-F238E27FC236}">
                <a16:creationId xmlns:a16="http://schemas.microsoft.com/office/drawing/2014/main" id="{6A54B62D-FC5C-4E1A-8D8B-279576FE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78" name="Freeform 27">
              <a:extLst>
                <a:ext uri="{FF2B5EF4-FFF2-40B4-BE49-F238E27FC236}">
                  <a16:creationId xmlns:a16="http://schemas.microsoft.com/office/drawing/2014/main" id="{4706D2CB-CE4C-4F40-B189-FD7BB4466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9" name="Freeform 28">
              <a:extLst>
                <a:ext uri="{FF2B5EF4-FFF2-40B4-BE49-F238E27FC236}">
                  <a16:creationId xmlns:a16="http://schemas.microsoft.com/office/drawing/2014/main" id="{2714CF7E-2DF6-4F91-8BB2-D62E8B54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0" name="Freeform 29">
              <a:extLst>
                <a:ext uri="{FF2B5EF4-FFF2-40B4-BE49-F238E27FC236}">
                  <a16:creationId xmlns:a16="http://schemas.microsoft.com/office/drawing/2014/main" id="{F30DCFE1-624D-4D3C-AC61-757C2FF35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1" name="Freeform 30">
              <a:extLst>
                <a:ext uri="{FF2B5EF4-FFF2-40B4-BE49-F238E27FC236}">
                  <a16:creationId xmlns:a16="http://schemas.microsoft.com/office/drawing/2014/main" id="{BF08ABFE-DD31-4F1F-9520-93CC613CD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2" name="Freeform 31">
              <a:extLst>
                <a:ext uri="{FF2B5EF4-FFF2-40B4-BE49-F238E27FC236}">
                  <a16:creationId xmlns:a16="http://schemas.microsoft.com/office/drawing/2014/main" id="{ADFB2DBD-F00A-4820-876F-4E75F216B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3" name="Freeform 32">
              <a:extLst>
                <a:ext uri="{FF2B5EF4-FFF2-40B4-BE49-F238E27FC236}">
                  <a16:creationId xmlns:a16="http://schemas.microsoft.com/office/drawing/2014/main" id="{3F85387B-5668-4570-BC5C-AA89417C7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4" name="Freeform 33">
              <a:extLst>
                <a:ext uri="{FF2B5EF4-FFF2-40B4-BE49-F238E27FC236}">
                  <a16:creationId xmlns:a16="http://schemas.microsoft.com/office/drawing/2014/main" id="{FEA70EF6-623D-453D-8360-1B0C142A2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5" name="Freeform 34">
              <a:extLst>
                <a:ext uri="{FF2B5EF4-FFF2-40B4-BE49-F238E27FC236}">
                  <a16:creationId xmlns:a16="http://schemas.microsoft.com/office/drawing/2014/main" id="{FE3B449C-A5FE-44B9-A01C-A115C37D3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6" name="Freeform 35">
              <a:extLst>
                <a:ext uri="{FF2B5EF4-FFF2-40B4-BE49-F238E27FC236}">
                  <a16:creationId xmlns:a16="http://schemas.microsoft.com/office/drawing/2014/main" id="{BD672E89-DAB4-41AE-891D-6B6A52B0E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7" name="Freeform 36">
              <a:extLst>
                <a:ext uri="{FF2B5EF4-FFF2-40B4-BE49-F238E27FC236}">
                  <a16:creationId xmlns:a16="http://schemas.microsoft.com/office/drawing/2014/main" id="{C69123C3-F0F9-4AA7-BA7B-9E5E0AF27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8" name="Freeform 37">
              <a:extLst>
                <a:ext uri="{FF2B5EF4-FFF2-40B4-BE49-F238E27FC236}">
                  <a16:creationId xmlns:a16="http://schemas.microsoft.com/office/drawing/2014/main" id="{E10779C5-3DD9-489D-9A2D-EF45B7BE3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9" name="Freeform 38">
              <a:extLst>
                <a:ext uri="{FF2B5EF4-FFF2-40B4-BE49-F238E27FC236}">
                  <a16:creationId xmlns:a16="http://schemas.microsoft.com/office/drawing/2014/main" id="{1D3B4B35-2090-4DA8-ADBE-DD888B4E1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91" name="Rectangle 1190">
            <a:extLst>
              <a:ext uri="{FF2B5EF4-FFF2-40B4-BE49-F238E27FC236}">
                <a16:creationId xmlns:a16="http://schemas.microsoft.com/office/drawing/2014/main" id="{46FA917F-43A3-4FA3-A085-59D0DC39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65D2C5-5EC0-3FA4-889C-8999C256C9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7176" y="640080"/>
            <a:ext cx="5417647" cy="3602736"/>
          </a:xfrm>
          <a:prstGeom prst="rect">
            <a:avLst/>
          </a:prstGeom>
        </p:spPr>
      </p:pic>
      <p:sp>
        <p:nvSpPr>
          <p:cNvPr id="1193" name="Freeform 33">
            <a:extLst>
              <a:ext uri="{FF2B5EF4-FFF2-40B4-BE49-F238E27FC236}">
                <a16:creationId xmlns:a16="http://schemas.microsoft.com/office/drawing/2014/main" id="{9CBF007B-8C8C-4F79-B037-9F4C61F9F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8849</TotalTime>
  <Words>919</Words>
  <Application>Microsoft Office PowerPoint</Application>
  <PresentationFormat>Widescreen</PresentationFormat>
  <Paragraphs>77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Decision Making   MODULE CODE : LCLM4004 STUDENT NAME: Diego Allen STUDENT ID : 2440325 LECTURER: Charles Oham 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Diego Rivaldo Allen (2440325)</cp:lastModifiedBy>
  <cp:revision>92</cp:revision>
  <dcterms:created xsi:type="dcterms:W3CDTF">2024-10-08T15:58:04Z</dcterms:created>
  <dcterms:modified xsi:type="dcterms:W3CDTF">2025-11-10T09:01:15Z</dcterms:modified>
</cp:coreProperties>
</file>