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56" r:id="rId2"/>
    <p:sldId id="291" r:id="rId3"/>
    <p:sldId id="270" r:id="rId4"/>
    <p:sldId id="271" r:id="rId5"/>
    <p:sldId id="272" r:id="rId6"/>
    <p:sldId id="261" r:id="rId7"/>
    <p:sldId id="292" r:id="rId8"/>
    <p:sldId id="259" r:id="rId9"/>
    <p:sldId id="258" r:id="rId10"/>
    <p:sldId id="273" r:id="rId11"/>
    <p:sldId id="257" r:id="rId12"/>
    <p:sldId id="268" r:id="rId13"/>
    <p:sldId id="274" r:id="rId14"/>
    <p:sldId id="276" r:id="rId15"/>
    <p:sldId id="277" r:id="rId16"/>
    <p:sldId id="278" r:id="rId17"/>
    <p:sldId id="279" r:id="rId18"/>
    <p:sldId id="281" r:id="rId19"/>
    <p:sldId id="282" r:id="rId20"/>
    <p:sldId id="283" r:id="rId21"/>
    <p:sldId id="266" r:id="rId22"/>
    <p:sldId id="285" r:id="rId23"/>
    <p:sldId id="290" r:id="rId24"/>
    <p:sldId id="267" r:id="rId25"/>
    <p:sldId id="260" r:id="rId26"/>
    <p:sldId id="262" r:id="rId27"/>
    <p:sldId id="286" r:id="rId28"/>
    <p:sldId id="287" r:id="rId29"/>
    <p:sldId id="288" r:id="rId30"/>
    <p:sldId id="289" r:id="rId31"/>
    <p:sldId id="263" r:id="rId32"/>
    <p:sldId id="265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>
      <p:cViewPr>
        <p:scale>
          <a:sx n="79" d="100"/>
          <a:sy n="79" d="100"/>
        </p:scale>
        <p:origin x="1720" y="8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2A5E3-DBF6-C64C-B5BF-0F8C976F2F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880CC3-FB68-A04D-BBC7-F6765A01E3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DD1A2D-410A-3449-88AC-2E372356F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0467D-056D-4A40-B7DB-4F73ED224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87230C-890C-1E49-A5E6-CC8722754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567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D7A4D-DE80-274B-9A78-B7BA9505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17BE2-9C45-8C46-9AD2-BF0B261AF4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90A14B-EB07-8549-83D3-DC1D7FFD6D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8D54D4-0B3F-1E4C-8768-244D7FABE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67B5B3-6ED7-454A-A86E-E0AC9B407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272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A29BE-61C8-564F-8107-F25D64241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A0B414-9077-3346-B1E7-D406CC3499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5D281C-3A7B-9D4D-B40A-1F2CB4F8E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A9211F-CA6A-A249-9E6C-C078128E2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245B8B-CDC3-7D41-9A67-98F35E604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812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84420-4D16-8E48-A9EA-71C28E87B8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31DB7-BEC0-0D4F-A3EB-554547CEAD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7ECCAF-F8AB-464F-8CCC-C446FAC24F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05727C-776C-CD4A-B294-8565E4EB49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FC2A2E-278E-3B4C-8A56-20B602589F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FCF00C-374D-FA4F-8032-EC217E717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006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2A911-41CF-7B48-8EB8-3151EFEFE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596C55-809C-B04D-9C41-2613BFB71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6F0848-036A-644A-86AA-91881A7490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9A7D66-0482-3340-9D5F-2BB0CCA59D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47814C-AA6A-DB47-8A9B-5CDA89DB0B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EA0AD3-A6D7-684A-921B-2840E5578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2282CF-EB34-E649-8666-7CC377D3B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41B763-6C5E-D54B-A1EC-4CD441DC9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983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D5AEA-8822-6845-B8BD-4D6167020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7AA9F8-0DA2-C547-B98D-E3C347482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6AAEEF-60CF-8E42-8881-3BB2816E9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38CD73-7AC2-A245-9C3C-2141B6B9C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249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64F374-1529-FF4D-B231-357F48D74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8C42E5-F7FA-5048-AA52-DE5D1A8C6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B0BBBC-624E-2F48-AB0A-2FC74210E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120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9DCC9-778B-684C-A193-65D9A0310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5BDC6-9EFE-784B-A606-D35299A44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E1CE46-ACD0-C44D-AE7A-95FCF883A8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BBF7B9-7C12-C847-A1C6-5DFACA5D28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44BC39-FE7B-5740-B67D-A7115EB2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C56AF4-EE9B-364C-A98B-BEB2AC826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539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F0E3F-BFB8-B949-8C83-8A245CB85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0555D1-D90F-2B45-8EF1-A4D8472E1B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2327A5-67BC-D74A-A459-CF759C0EA5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7B92DC-F90C-7448-A9E9-DDDE76BC4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1611CA-1928-EE47-8FD9-30B6BEEE8C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67C303-CDF1-4647-81DE-9D1F86D7F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020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51F6F-59A3-7C44-9CAA-BD8951911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F5DF7A-EBBC-E347-80B7-EBFC5A51C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8C35B5-1591-1040-A035-39DF9C945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5CF0E3-822D-8045-AD21-FC0633EFAC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B99B9E-1DA0-A24E-9152-79878A5A5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452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4A9076-227C-624E-9DF6-02932C56FD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F36272-8046-8C45-AF9F-0A028F89A4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B995E2-A37B-A745-804F-BC3D9FC6F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C93D10-46BD-4941-B15E-71AA463E3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4B7BF9-A697-9B48-97B2-1C50A6792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512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A43CC5-3877-BF49-8F53-83B1D23C3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EFC388-F5A8-C046-88BD-3AB9484BA9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8FEC8-29F2-AA42-A848-AAF84036F1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8480C4-D394-4EFF-9FE0-BD7368ECD7F1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F4C056-DC98-E341-96A6-E86A5DAC8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A2C65-569E-2840-BA0B-12301FAA2C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916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d.com/talks/paul_tudor_jones_ii_why_we_need_to_rethink_capitalism?language=gu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1sueM_jhSk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38300" y="667839"/>
            <a:ext cx="9144000" cy="2891790"/>
          </a:xfrm>
          <a:solidFill>
            <a:schemeClr val="bg2"/>
          </a:solidFill>
        </p:spPr>
        <p:txBody>
          <a:bodyPr/>
          <a:lstStyle/>
          <a:p>
            <a:r>
              <a:rPr lang="en-GB" dirty="0"/>
              <a:t>A Introduction to Capitalism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38300" y="3723957"/>
            <a:ext cx="9144000" cy="1126283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en-GB" dirty="0"/>
              <a:t>Phillip Morgan</a:t>
            </a:r>
          </a:p>
          <a:p>
            <a:r>
              <a:rPr lang="en-GB" dirty="0"/>
              <a:t>November 2016</a:t>
            </a:r>
          </a:p>
          <a:p>
            <a:r>
              <a:rPr lang="en-GB" dirty="0"/>
              <a:t>SJSI4017</a:t>
            </a:r>
          </a:p>
        </p:txBody>
      </p:sp>
    </p:spTree>
    <p:extLst>
      <p:ext uri="{BB962C8B-B14F-4D97-AF65-F5344CB8AC3E}">
        <p14:creationId xmlns:p14="http://schemas.microsoft.com/office/powerpoint/2010/main" val="23196453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59DAE5-1100-8C4E-B6F2-499440FAD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accent1"/>
                </a:solidFill>
              </a:rPr>
              <a:t>What do YOU think Capitalism is?</a:t>
            </a:r>
          </a:p>
        </p:txBody>
      </p:sp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90FA8-02B2-DF45-B8D3-52CE07A61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6429" y="1325879"/>
            <a:ext cx="5707371" cy="4568243"/>
          </a:xfrm>
        </p:spPr>
        <p:txBody>
          <a:bodyPr anchor="ctr">
            <a:normAutofit/>
          </a:bodyPr>
          <a:lstStyle/>
          <a:p>
            <a:r>
              <a:rPr lang="en-US" sz="2400"/>
              <a:t>Please discuss in pairs then feedback to the wider group.</a:t>
            </a:r>
          </a:p>
          <a:p>
            <a:endParaRPr lang="en-US" sz="2400"/>
          </a:p>
          <a:p>
            <a:r>
              <a:rPr lang="en-US" sz="2400"/>
              <a:t>Explaining any justifications and reasoning.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EA7386-B5F5-634F-AD19-66F59BAA19C2}"/>
              </a:ext>
            </a:extLst>
          </p:cNvPr>
          <p:cNvSpPr/>
          <p:nvPr/>
        </p:nvSpPr>
        <p:spPr>
          <a:xfrm>
            <a:off x="722671" y="486697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5753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705" y="498380"/>
            <a:ext cx="8911687" cy="1280890"/>
          </a:xfrm>
          <a:solidFill>
            <a:schemeClr val="bg2"/>
          </a:solidFill>
        </p:spPr>
        <p:txBody>
          <a:bodyPr/>
          <a:lstStyle/>
          <a:p>
            <a:r>
              <a:rPr lang="en-GB" dirty="0"/>
              <a:t>Definitions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5652" y="2167890"/>
            <a:ext cx="8915400" cy="3777622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en-GB" dirty="0"/>
              <a:t>Capital: </a:t>
            </a:r>
          </a:p>
          <a:p>
            <a:pPr lvl="1"/>
            <a:r>
              <a:rPr lang="en-GB" dirty="0"/>
              <a:t>Any asset, financial or otherwise</a:t>
            </a:r>
          </a:p>
          <a:p>
            <a:pPr lvl="1"/>
            <a:r>
              <a:rPr lang="en-GB" dirty="0"/>
              <a:t>A source of income</a:t>
            </a:r>
          </a:p>
          <a:p>
            <a:pPr lvl="1"/>
            <a:r>
              <a:rPr lang="en-GB" dirty="0"/>
              <a:t>Used to produce an income</a:t>
            </a:r>
          </a:p>
          <a:p>
            <a:pPr lvl="1"/>
            <a:r>
              <a:rPr lang="en-GB" dirty="0"/>
              <a:t>E.G. </a:t>
            </a:r>
          </a:p>
          <a:p>
            <a:pPr lvl="2"/>
            <a:r>
              <a:rPr lang="en-GB" dirty="0"/>
              <a:t>Manufacturing Equipment</a:t>
            </a:r>
          </a:p>
          <a:p>
            <a:pPr lvl="1"/>
            <a:r>
              <a:rPr lang="en-GB" dirty="0"/>
              <a:t>I.E. one of Four Means of Production</a:t>
            </a:r>
          </a:p>
          <a:p>
            <a:pPr lvl="2"/>
            <a:r>
              <a:rPr lang="en-GB" dirty="0"/>
              <a:t>Land </a:t>
            </a:r>
          </a:p>
          <a:p>
            <a:pPr lvl="2"/>
            <a:r>
              <a:rPr lang="en-GB" dirty="0"/>
              <a:t>Labour</a:t>
            </a:r>
          </a:p>
          <a:p>
            <a:pPr lvl="2"/>
            <a:r>
              <a:rPr lang="en-GB" dirty="0"/>
              <a:t>Raw Materials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07472" y="5495083"/>
            <a:ext cx="3483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(Bruce &amp; Yearley, 2007)</a:t>
            </a:r>
          </a:p>
        </p:txBody>
      </p:sp>
    </p:spTree>
    <p:extLst>
      <p:ext uri="{BB962C8B-B14F-4D97-AF65-F5344CB8AC3E}">
        <p14:creationId xmlns:p14="http://schemas.microsoft.com/office/powerpoint/2010/main" val="34935720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en-GB" dirty="0"/>
              <a:t>Definitions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b="1" dirty="0"/>
              <a:t>Capitalism</a:t>
            </a:r>
            <a:r>
              <a:rPr lang="en-GB" dirty="0"/>
              <a:t>:</a:t>
            </a:r>
          </a:p>
          <a:p>
            <a:r>
              <a:rPr lang="en-GB" dirty="0"/>
              <a:t>An economic system where goods are produced for profit</a:t>
            </a:r>
          </a:p>
          <a:p>
            <a:r>
              <a:rPr lang="en-GB" dirty="0"/>
              <a:t>Sold (Rather than Bartered)</a:t>
            </a:r>
          </a:p>
          <a:p>
            <a:r>
              <a:rPr lang="en-GB" dirty="0"/>
              <a:t>Unlike Feudalism (discuss)</a:t>
            </a:r>
          </a:p>
          <a:p>
            <a:r>
              <a:rPr lang="en-GB" dirty="0"/>
              <a:t>It exists within a ‘free-market’ in labour (in theory-Discuss why?)</a:t>
            </a:r>
          </a:p>
          <a:p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r>
              <a:rPr lang="en-GB" dirty="0"/>
              <a:t>(Bruce &amp; Yearley, 2007)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6656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en-GB" dirty="0"/>
              <a:t>Definitions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b="1" dirty="0"/>
              <a:t>Capitalism</a:t>
            </a:r>
            <a:r>
              <a:rPr lang="en-GB" dirty="0"/>
              <a:t>:</a:t>
            </a:r>
          </a:p>
          <a:p>
            <a:r>
              <a:rPr lang="en-GB" dirty="0"/>
              <a:t>An economic system where goods are produced for profit</a:t>
            </a:r>
          </a:p>
          <a:p>
            <a:r>
              <a:rPr lang="en-GB" dirty="0"/>
              <a:t>Sold (Rather than Bartered)</a:t>
            </a:r>
          </a:p>
          <a:p>
            <a:r>
              <a:rPr lang="en-GB" dirty="0"/>
              <a:t>Unlike Feudalism (discuss)</a:t>
            </a:r>
          </a:p>
          <a:p>
            <a:r>
              <a:rPr lang="en-GB" dirty="0"/>
              <a:t>It exists within a ‘free-market’ in labour (in theory-Discuss why?)</a:t>
            </a:r>
          </a:p>
          <a:p>
            <a:r>
              <a:rPr lang="en-GB" dirty="0"/>
              <a:t>Workers in a Capitalist System are free to sell their labour to the highest bidder (and not the property of the feudal lord/slave/master)</a:t>
            </a:r>
          </a:p>
          <a:p>
            <a:pPr marL="0" indent="0" algn="r">
              <a:buNone/>
            </a:pPr>
            <a:r>
              <a:rPr lang="en-GB" dirty="0"/>
              <a:t>(Bruce &amp; Yearley, 2007</a:t>
            </a:r>
          </a:p>
        </p:txBody>
      </p:sp>
    </p:spTree>
    <p:extLst>
      <p:ext uri="{BB962C8B-B14F-4D97-AF65-F5344CB8AC3E}">
        <p14:creationId xmlns:p14="http://schemas.microsoft.com/office/powerpoint/2010/main" val="3432583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en-GB" dirty="0"/>
              <a:t>What exactly is meant by Capitalism?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GB" dirty="0"/>
              <a:t>Porritt (2007) argues that the…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i="1" dirty="0"/>
              <a:t>‘The notion of Capitalism lies in the notion of Capital’</a:t>
            </a:r>
          </a:p>
          <a:p>
            <a:pPr marL="0" indent="0" algn="ctr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With economists stating that it is…</a:t>
            </a:r>
          </a:p>
          <a:p>
            <a:pPr marL="0" indent="0" algn="ctr">
              <a:buNone/>
            </a:pPr>
            <a:r>
              <a:rPr lang="en-GB" i="1" dirty="0"/>
              <a:t>‘the stock of anything (physical or virtual) from which anyone can extract a yield’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570607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5844D0-9560-154F-8621-A53D50DAA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Capitalism;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7F7B2-6A77-AC45-A066-B8BA73A71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  <a:hlinkClick r:id="rId3"/>
              </a:rPr>
              <a:t>https://www.ted.com/talks/paul_tudor_jones_ii_why_we_need_to_rethink_capitalism?language=gu</a:t>
            </a:r>
            <a:endParaRPr lang="en-US" sz="2400" dirty="0">
              <a:solidFill>
                <a:srgbClr val="000000"/>
              </a:solidFill>
            </a:endParaRPr>
          </a:p>
          <a:p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dirty="0">
                <a:solidFill>
                  <a:srgbClr val="000000"/>
                </a:solidFill>
              </a:rPr>
              <a:t>Please discuss your thoughts in Pairs and feed back to the group;</a:t>
            </a:r>
          </a:p>
        </p:txBody>
      </p:sp>
    </p:spTree>
    <p:extLst>
      <p:ext uri="{BB962C8B-B14F-4D97-AF65-F5344CB8AC3E}">
        <p14:creationId xmlns:p14="http://schemas.microsoft.com/office/powerpoint/2010/main" val="1828587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pPr algn="ctr"/>
            <a:r>
              <a:rPr lang="en-GB" dirty="0"/>
              <a:t>What is Capital?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dirty="0"/>
              <a:t>Capital is money that is invested in order to earn more money…</a:t>
            </a:r>
          </a:p>
          <a:p>
            <a:r>
              <a:rPr lang="en-GB" dirty="0"/>
              <a:t>It is money that is available for investment…</a:t>
            </a:r>
          </a:p>
          <a:p>
            <a:r>
              <a:rPr lang="en-GB" dirty="0"/>
              <a:t>Or an asset that can be readily turned into money..</a:t>
            </a:r>
          </a:p>
          <a:p>
            <a:r>
              <a:rPr lang="en-GB" dirty="0"/>
              <a:t>By either selling it or borrowing against it…</a:t>
            </a:r>
          </a:p>
          <a:p>
            <a:r>
              <a:rPr lang="en-GB" dirty="0"/>
              <a:t>Provided that ownership can be established</a:t>
            </a:r>
          </a:p>
          <a:p>
            <a:r>
              <a:rPr lang="en-GB" dirty="0"/>
              <a:t>It can be measured and its title can be transferred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/>
              <a:t>(Marx, 2009, McLellan,2004; Pettinger, 2016)</a:t>
            </a:r>
          </a:p>
          <a:p>
            <a:pPr marL="0" indent="0" algn="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8875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pPr algn="ctr"/>
            <a:r>
              <a:rPr lang="en-GB" dirty="0"/>
              <a:t>What is Capitalism?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‘It is not the nature of the activity itself that matters</a:t>
            </a:r>
          </a:p>
          <a:p>
            <a:pPr marL="0" indent="0" algn="ctr">
              <a:buNone/>
            </a:pPr>
            <a:r>
              <a:rPr lang="en-GB" dirty="0"/>
              <a:t> but the possibility of making a profit’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(Fulcher, 2015)</a:t>
            </a:r>
          </a:p>
        </p:txBody>
      </p:sp>
    </p:spTree>
    <p:extLst>
      <p:ext uri="{BB962C8B-B14F-4D97-AF65-F5344CB8AC3E}">
        <p14:creationId xmlns:p14="http://schemas.microsoft.com/office/powerpoint/2010/main" val="947464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it simply Capitalism?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77533" y="1404174"/>
            <a:ext cx="7620000" cy="5182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536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pPr algn="ctr"/>
            <a:r>
              <a:rPr lang="en-GB" dirty="0"/>
              <a:t>Or Capitalisms?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Merchant Capitalism:</a:t>
            </a:r>
          </a:p>
          <a:p>
            <a:pPr lvl="1"/>
            <a:r>
              <a:rPr lang="en-GB" dirty="0"/>
              <a:t>The investment of money in the expectation of making a profit</a:t>
            </a:r>
          </a:p>
          <a:p>
            <a:r>
              <a:rPr lang="en-GB" dirty="0"/>
              <a:t>Capitalist Production/Industrial Capitalism:</a:t>
            </a:r>
          </a:p>
          <a:p>
            <a:pPr lvl="1"/>
            <a:r>
              <a:rPr lang="en-GB" dirty="0"/>
              <a:t>The use of resources to make profit</a:t>
            </a:r>
          </a:p>
          <a:p>
            <a:pPr lvl="1"/>
            <a:r>
              <a:rPr lang="en-GB" dirty="0"/>
              <a:t>Labour, materials and equipment </a:t>
            </a:r>
          </a:p>
          <a:p>
            <a:r>
              <a:rPr lang="en-GB" dirty="0"/>
              <a:t>Financial Capitalism</a:t>
            </a:r>
          </a:p>
          <a:p>
            <a:pPr lvl="1"/>
            <a:r>
              <a:rPr lang="en-GB" dirty="0"/>
              <a:t>Trading in ‘Futures’ of Investments</a:t>
            </a:r>
          </a:p>
          <a:p>
            <a:pPr lvl="1"/>
            <a:endParaRPr lang="en-GB" dirty="0"/>
          </a:p>
          <a:p>
            <a:pPr marL="457200" lvl="1" indent="0" algn="r">
              <a:buNone/>
            </a:pPr>
            <a:r>
              <a:rPr lang="en-GB" dirty="0"/>
              <a:t>(Fulcher, 2015)</a:t>
            </a:r>
          </a:p>
        </p:txBody>
      </p:sp>
    </p:spTree>
    <p:extLst>
      <p:ext uri="{BB962C8B-B14F-4D97-AF65-F5344CB8AC3E}">
        <p14:creationId xmlns:p14="http://schemas.microsoft.com/office/powerpoint/2010/main" val="39403397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en-GB" dirty="0"/>
              <a:t>Merchant Capitalism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dirty="0"/>
              <a:t>Merchant Capitalism:</a:t>
            </a:r>
          </a:p>
          <a:p>
            <a:endParaRPr lang="en-GB" dirty="0"/>
          </a:p>
          <a:p>
            <a:pPr lvl="1"/>
            <a:r>
              <a:rPr lang="en-GB" dirty="0"/>
              <a:t>The investment of money in the expectation of making a profit</a:t>
            </a:r>
          </a:p>
          <a:p>
            <a:pPr lvl="1"/>
            <a:r>
              <a:rPr lang="en-GB" dirty="0"/>
              <a:t>Profits made at considerable risk (to the investor)</a:t>
            </a:r>
          </a:p>
          <a:p>
            <a:pPr lvl="1"/>
            <a:r>
              <a:rPr lang="en-GB" dirty="0"/>
              <a:t>Profit made as the result of scarcity and distance </a:t>
            </a:r>
          </a:p>
          <a:p>
            <a:pPr lvl="1"/>
            <a:r>
              <a:rPr lang="en-GB" dirty="0"/>
              <a:t>When price paid and price sold for is supports a profitable enterprise</a:t>
            </a:r>
          </a:p>
          <a:p>
            <a:pPr lvl="1"/>
            <a:r>
              <a:rPr lang="en-GB" dirty="0"/>
              <a:t>Mass supply supressing price (reducing profit)</a:t>
            </a:r>
          </a:p>
          <a:p>
            <a:pPr lvl="1"/>
            <a:r>
              <a:rPr lang="en-GB" dirty="0"/>
              <a:t>Forcing Diversification (further investment in the hope of profiting)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 algn="r">
              <a:buNone/>
            </a:pPr>
            <a:r>
              <a:rPr lang="en-GB" dirty="0"/>
              <a:t>(Fulcher, 2015)</a:t>
            </a:r>
          </a:p>
        </p:txBody>
      </p:sp>
    </p:spTree>
    <p:extLst>
      <p:ext uri="{BB962C8B-B14F-4D97-AF65-F5344CB8AC3E}">
        <p14:creationId xmlns:p14="http://schemas.microsoft.com/office/powerpoint/2010/main" val="12673333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GB" dirty="0"/>
              <a:t>Capitalist Production/Industrial</a:t>
            </a:r>
            <a:r>
              <a:rPr lang="en-GB" sz="28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 </a:t>
            </a:r>
            <a:r>
              <a:rPr lang="en-GB" dirty="0"/>
              <a:t>Capitalism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dirty="0"/>
              <a:t>Owners of the Mean of Production</a:t>
            </a:r>
          </a:p>
          <a:p>
            <a:r>
              <a:rPr lang="en-GB" dirty="0"/>
              <a:t>Increased competition</a:t>
            </a:r>
          </a:p>
          <a:p>
            <a:r>
              <a:rPr lang="en-GB" dirty="0"/>
              <a:t>Lower Profit Margins</a:t>
            </a:r>
          </a:p>
          <a:p>
            <a:r>
              <a:rPr lang="en-GB" dirty="0"/>
              <a:t>Diversify/expansion</a:t>
            </a:r>
          </a:p>
          <a:p>
            <a:r>
              <a:rPr lang="en-GB" dirty="0"/>
              <a:t>Wages (Control)</a:t>
            </a:r>
          </a:p>
          <a:p>
            <a:r>
              <a:rPr lang="en-GB" dirty="0"/>
              <a:t>Conflict (Unions)</a:t>
            </a:r>
          </a:p>
          <a:p>
            <a:r>
              <a:rPr lang="en-GB" dirty="0"/>
              <a:t>Wage Slaves (Job/work)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/>
              <a:t>(Marx, 2009; Fulcher, 2015, p. 4)</a:t>
            </a:r>
          </a:p>
        </p:txBody>
      </p:sp>
    </p:spTree>
    <p:extLst>
      <p:ext uri="{BB962C8B-B14F-4D97-AF65-F5344CB8AC3E}">
        <p14:creationId xmlns:p14="http://schemas.microsoft.com/office/powerpoint/2010/main" val="233418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GB" dirty="0"/>
              <a:t>Having a Job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/>
              <a:t>What else did capitalism create?</a:t>
            </a:r>
          </a:p>
        </p:txBody>
      </p:sp>
    </p:spTree>
    <p:extLst>
      <p:ext uri="{BB962C8B-B14F-4D97-AF65-F5344CB8AC3E}">
        <p14:creationId xmlns:p14="http://schemas.microsoft.com/office/powerpoint/2010/main" val="38049271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Having a Job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/>
              <a:t>What else did Capitalism Create?</a:t>
            </a:r>
          </a:p>
          <a:p>
            <a:r>
              <a:rPr lang="en-GB" dirty="0"/>
              <a:t>Capitalism created Leisure Time</a:t>
            </a:r>
          </a:p>
          <a:p>
            <a:r>
              <a:rPr lang="en-GB" dirty="0"/>
              <a:t>Yet another commodity to be SOLD!</a:t>
            </a:r>
          </a:p>
          <a:p>
            <a:r>
              <a:rPr lang="en-GB" dirty="0"/>
              <a:t>Yet another form of </a:t>
            </a:r>
            <a:r>
              <a:rPr lang="en-GB" b="1" dirty="0"/>
              <a:t>SOCIAL CONTROL</a:t>
            </a:r>
            <a:r>
              <a:rPr lang="en-GB" dirty="0"/>
              <a:t>?</a:t>
            </a:r>
          </a:p>
          <a:p>
            <a:r>
              <a:rPr lang="en-GB" dirty="0"/>
              <a:t>Commercialisation of Leisure Time</a:t>
            </a:r>
          </a:p>
          <a:p>
            <a:r>
              <a:rPr lang="en-GB" dirty="0"/>
              <a:t>A separation of work and leisure time</a:t>
            </a:r>
          </a:p>
          <a:p>
            <a:pPr marL="0" indent="0" algn="r">
              <a:buNone/>
            </a:pPr>
            <a:r>
              <a:rPr lang="en-GB" dirty="0"/>
              <a:t>(Porritt, 2007)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2099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Having a Job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dirty="0"/>
              <a:t>What else did Capitalism Create?</a:t>
            </a:r>
          </a:p>
          <a:p>
            <a:r>
              <a:rPr lang="en-GB" dirty="0"/>
              <a:t>Capitalism created Leisure Time</a:t>
            </a:r>
          </a:p>
          <a:p>
            <a:r>
              <a:rPr lang="en-GB" dirty="0"/>
              <a:t>Yet another commodity to be SOLD!</a:t>
            </a:r>
          </a:p>
          <a:p>
            <a:r>
              <a:rPr lang="en-GB" dirty="0"/>
              <a:t>Yet another form of SOCIAL CONTROL?</a:t>
            </a:r>
          </a:p>
          <a:p>
            <a:r>
              <a:rPr lang="en-GB" dirty="0"/>
              <a:t>A separation of work and leisure time</a:t>
            </a:r>
          </a:p>
          <a:p>
            <a:r>
              <a:rPr lang="en-GB" dirty="0"/>
              <a:t>Commercialisation of Leisure Time</a:t>
            </a:r>
          </a:p>
          <a:p>
            <a:pPr marL="0" indent="0">
              <a:buNone/>
            </a:pPr>
            <a:r>
              <a:rPr lang="en-GB" dirty="0"/>
              <a:t>Question:</a:t>
            </a:r>
          </a:p>
          <a:p>
            <a:r>
              <a:rPr lang="en-GB" i="1" dirty="0"/>
              <a:t>Do you </a:t>
            </a:r>
            <a:r>
              <a:rPr lang="en-GB" b="1" i="1" dirty="0"/>
              <a:t>OWN</a:t>
            </a:r>
            <a:r>
              <a:rPr lang="en-GB" i="1" dirty="0"/>
              <a:t> your ‘Labour Power’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53294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pPr algn="ctr"/>
            <a:r>
              <a:rPr lang="en-GB" dirty="0"/>
              <a:t>Leisure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lvl="0" indent="0" algn="ctr">
              <a:buNone/>
            </a:pPr>
            <a:endParaRPr lang="en-GB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endParaRPr lang="en-GB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en-GB" dirty="0">
                <a:solidFill>
                  <a:prstClr val="black"/>
                </a:solidFill>
              </a:rPr>
              <a:t>‘Commercialisation of Leisure created new industries </a:t>
            </a:r>
          </a:p>
          <a:p>
            <a:pPr marL="0" lvl="0" indent="0" algn="ctr">
              <a:buNone/>
            </a:pPr>
            <a:r>
              <a:rPr lang="en-GB" dirty="0">
                <a:solidFill>
                  <a:prstClr val="black"/>
                </a:solidFill>
              </a:rPr>
              <a:t>that fed back into </a:t>
            </a:r>
          </a:p>
          <a:p>
            <a:pPr marL="0" lvl="0" indent="0" algn="ctr">
              <a:buNone/>
            </a:pPr>
            <a:r>
              <a:rPr lang="en-GB" dirty="0">
                <a:solidFill>
                  <a:prstClr val="black"/>
                </a:solidFill>
              </a:rPr>
              <a:t>the expansion of capitalist production’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(Fulcher, 2015, p. 9)</a:t>
            </a:r>
          </a:p>
        </p:txBody>
      </p:sp>
    </p:spTree>
    <p:extLst>
      <p:ext uri="{BB962C8B-B14F-4D97-AF65-F5344CB8AC3E}">
        <p14:creationId xmlns:p14="http://schemas.microsoft.com/office/powerpoint/2010/main" val="29983177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pPr algn="ctr"/>
            <a:r>
              <a:rPr lang="en-GB" dirty="0"/>
              <a:t>‘Derivatives’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dirty="0"/>
              <a:t>Definition of ‘Derivative’</a:t>
            </a:r>
          </a:p>
          <a:p>
            <a:pPr marL="0" indent="0" algn="ctr">
              <a:buNone/>
            </a:pPr>
            <a:r>
              <a:rPr lang="en-GB" dirty="0"/>
              <a:t>‘a sophisticated instrument that </a:t>
            </a:r>
            <a:r>
              <a:rPr lang="en-GB" i="1" dirty="0"/>
              <a:t>derive</a:t>
            </a:r>
            <a:r>
              <a:rPr lang="en-GB" dirty="0"/>
              <a:t> value </a:t>
            </a:r>
          </a:p>
          <a:p>
            <a:pPr marL="0" indent="0" algn="ctr">
              <a:buNone/>
            </a:pPr>
            <a:r>
              <a:rPr lang="en-GB" dirty="0"/>
              <a:t>from the value of something else’</a:t>
            </a:r>
          </a:p>
          <a:p>
            <a:r>
              <a:rPr lang="en-GB" dirty="0"/>
              <a:t>E.G. shares, bonds, currencies or commodities </a:t>
            </a:r>
          </a:p>
          <a:p>
            <a:r>
              <a:rPr lang="en-GB" dirty="0"/>
              <a:t>(coffee, sugar for example)</a:t>
            </a:r>
          </a:p>
          <a:p>
            <a:r>
              <a:rPr lang="en-GB" dirty="0"/>
              <a:t>Buy at low value then sell at higher value later</a:t>
            </a:r>
          </a:p>
          <a:p>
            <a:r>
              <a:rPr lang="en-GB" dirty="0"/>
              <a:t>When perceived or actual value has risen (or fallen)</a:t>
            </a:r>
          </a:p>
          <a:p>
            <a:pPr marL="0" indent="0" algn="r">
              <a:buNone/>
            </a:pPr>
            <a:r>
              <a:rPr lang="en-GB" dirty="0"/>
              <a:t>(Fulcher, 2015; Pettinger, 2016)</a:t>
            </a:r>
          </a:p>
        </p:txBody>
      </p:sp>
    </p:spTree>
    <p:extLst>
      <p:ext uri="{BB962C8B-B14F-4D97-AF65-F5344CB8AC3E}">
        <p14:creationId xmlns:p14="http://schemas.microsoft.com/office/powerpoint/2010/main" val="7256990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pPr algn="ctr"/>
            <a:r>
              <a:rPr lang="en-GB" dirty="0"/>
              <a:t>‘Futures’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/>
              <a:t>What function does Buying in ‘Futures’ perform?</a:t>
            </a:r>
          </a:p>
        </p:txBody>
      </p:sp>
    </p:spTree>
    <p:extLst>
      <p:ext uri="{BB962C8B-B14F-4D97-AF65-F5344CB8AC3E}">
        <p14:creationId xmlns:p14="http://schemas.microsoft.com/office/powerpoint/2010/main" val="41828159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pPr algn="ctr"/>
            <a:r>
              <a:rPr lang="en-GB" dirty="0"/>
              <a:t>‘Futures’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43567"/>
            <a:ext cx="10515600" cy="4733396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dirty="0"/>
              <a:t>What function does Buying in ‘Futures’ perform?</a:t>
            </a:r>
          </a:p>
          <a:p>
            <a:r>
              <a:rPr lang="en-GB" dirty="0"/>
              <a:t>It is said to:</a:t>
            </a:r>
          </a:p>
          <a:p>
            <a:pPr lvl="1"/>
            <a:r>
              <a:rPr lang="en-GB" dirty="0"/>
              <a:t>Reduce uncertainty</a:t>
            </a:r>
          </a:p>
          <a:p>
            <a:pPr lvl="1"/>
            <a:r>
              <a:rPr lang="en-GB" dirty="0"/>
              <a:t>Reduce risk</a:t>
            </a:r>
          </a:p>
          <a:p>
            <a:r>
              <a:rPr lang="en-GB" dirty="0"/>
              <a:t>Example:</a:t>
            </a:r>
          </a:p>
          <a:p>
            <a:pPr marL="0" indent="0" algn="ctr">
              <a:buNone/>
            </a:pPr>
            <a:r>
              <a:rPr lang="en-GB" i="1" dirty="0"/>
              <a:t>If a produced of corn is not quite ready to harvest the crop then </a:t>
            </a:r>
          </a:p>
          <a:p>
            <a:pPr marL="0" indent="0" algn="ctr">
              <a:buNone/>
            </a:pPr>
            <a:r>
              <a:rPr lang="en-GB" i="1" dirty="0"/>
              <a:t>it allows the producer to lock into an existing price</a:t>
            </a:r>
          </a:p>
          <a:p>
            <a:pPr marL="0" indent="0" algn="ctr">
              <a:buNone/>
            </a:pPr>
            <a:r>
              <a:rPr lang="en-GB" i="1" dirty="0"/>
              <a:t> by making a deal to sell later at an agreed price.</a:t>
            </a:r>
          </a:p>
          <a:p>
            <a:r>
              <a:rPr lang="en-GB" dirty="0"/>
              <a:t>This benefits Financial Planning</a:t>
            </a:r>
          </a:p>
          <a:p>
            <a:pPr marL="0" indent="0" algn="r">
              <a:buNone/>
            </a:pPr>
            <a:r>
              <a:rPr lang="en-GB" dirty="0"/>
              <a:t>(Fulcher, 2015)</a:t>
            </a:r>
          </a:p>
        </p:txBody>
      </p:sp>
    </p:spTree>
    <p:extLst>
      <p:ext uri="{BB962C8B-B14F-4D97-AF65-F5344CB8AC3E}">
        <p14:creationId xmlns:p14="http://schemas.microsoft.com/office/powerpoint/2010/main" val="18176964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en-GB" dirty="0"/>
              <a:t>Capitalist Paradigm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/>
              <a:t>Porritt (2007, p 137) proposes that…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i="1" dirty="0"/>
              <a:t>‘it is the fixed and non-negotiable aspects of capitalism in general</a:t>
            </a:r>
          </a:p>
          <a:p>
            <a:pPr marL="0" indent="0" algn="ctr">
              <a:buNone/>
            </a:pPr>
            <a:r>
              <a:rPr lang="en-GB" i="1" dirty="0"/>
              <a:t> that renders it incompatible with the pursuit</a:t>
            </a:r>
          </a:p>
          <a:p>
            <a:pPr marL="0" indent="0" algn="ctr">
              <a:buNone/>
            </a:pPr>
            <a:r>
              <a:rPr lang="en-GB" i="1" dirty="0"/>
              <a:t> of a sustainable community’</a:t>
            </a:r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Proposing that…</a:t>
            </a:r>
          </a:p>
        </p:txBody>
      </p:sp>
    </p:spTree>
    <p:extLst>
      <p:ext uri="{BB962C8B-B14F-4D97-AF65-F5344CB8AC3E}">
        <p14:creationId xmlns:p14="http://schemas.microsoft.com/office/powerpoint/2010/main" val="37201993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en-GB" dirty="0"/>
              <a:t>Capitalist Paradigm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/>
              <a:t>Porritt (2007, p 137) proposes </a:t>
            </a:r>
          </a:p>
          <a:p>
            <a:pPr marL="0" indent="0" algn="ctr">
              <a:buNone/>
            </a:pPr>
            <a:r>
              <a:rPr lang="en-GB" i="1" dirty="0"/>
              <a:t>‘the saving grace of capitalism ‘protean adaptability’ </a:t>
            </a:r>
          </a:p>
          <a:p>
            <a:pPr marL="0" indent="0" algn="ctr">
              <a:buNone/>
            </a:pPr>
            <a:r>
              <a:rPr lang="en-GB" sz="2000" i="1" dirty="0"/>
              <a:t>(i.e. its ability to assume many different forms)</a:t>
            </a:r>
          </a:p>
          <a:p>
            <a:pPr marL="0" indent="0" algn="ctr">
              <a:buNone/>
            </a:pPr>
            <a:r>
              <a:rPr lang="en-GB" i="1" dirty="0"/>
              <a:t>Via a ‘reform from within’ strategy…making it </a:t>
            </a:r>
          </a:p>
          <a:p>
            <a:pPr marL="0" indent="0" algn="ctr">
              <a:buNone/>
            </a:pPr>
            <a:r>
              <a:rPr lang="en-GB" i="1" dirty="0"/>
              <a:t>a resilient paradigm</a:t>
            </a:r>
          </a:p>
          <a:p>
            <a:pPr marL="0" indent="0" algn="ctr">
              <a:buNone/>
            </a:pPr>
            <a:r>
              <a:rPr lang="en-GB" i="1" dirty="0"/>
              <a:t>‘Intellectually and Ethically acceptable’ </a:t>
            </a:r>
          </a:p>
          <a:p>
            <a:pPr marL="0" indent="0" algn="ctr">
              <a:buNone/>
            </a:pPr>
            <a:r>
              <a:rPr lang="en-GB" sz="2000" i="1" dirty="0"/>
              <a:t>(to those in power and control)</a:t>
            </a:r>
          </a:p>
        </p:txBody>
      </p:sp>
    </p:spTree>
    <p:extLst>
      <p:ext uri="{BB962C8B-B14F-4D97-AF65-F5344CB8AC3E}">
        <p14:creationId xmlns:p14="http://schemas.microsoft.com/office/powerpoint/2010/main" val="9494884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pPr marL="685800" marR="0" lvl="1" indent="-228600" algn="ctr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Financial Capital</a:t>
            </a:r>
            <a:b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endParaRPr lang="en-GB" sz="4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dirty="0"/>
              <a:t>Plays a role in </a:t>
            </a:r>
            <a:r>
              <a:rPr lang="en-GB" i="1" dirty="0"/>
              <a:t>our</a:t>
            </a:r>
            <a:r>
              <a:rPr lang="en-GB" dirty="0"/>
              <a:t> Economy</a:t>
            </a:r>
          </a:p>
          <a:p>
            <a:r>
              <a:rPr lang="en-GB" dirty="0"/>
              <a:t>Reflects the Productive Power </a:t>
            </a:r>
            <a:r>
              <a:rPr lang="en-GB" sz="2000" dirty="0"/>
              <a:t>(of a Nation)</a:t>
            </a:r>
          </a:p>
          <a:p>
            <a:r>
              <a:rPr lang="en-GB" dirty="0"/>
              <a:t>Of the other types of Capital enabling</a:t>
            </a:r>
          </a:p>
          <a:p>
            <a:r>
              <a:rPr lang="en-GB" dirty="0"/>
              <a:t>Ownership</a:t>
            </a:r>
          </a:p>
          <a:p>
            <a:r>
              <a:rPr lang="en-GB" dirty="0"/>
              <a:t>Trade</a:t>
            </a:r>
          </a:p>
          <a:p>
            <a:r>
              <a:rPr lang="en-GB" dirty="0"/>
              <a:t>But unlike other types it does not have ‘Intrinsic Value’</a:t>
            </a:r>
          </a:p>
          <a:p>
            <a:r>
              <a:rPr lang="en-GB" dirty="0"/>
              <a:t>It is purely Representative of natural, human, social and manufactured capital</a:t>
            </a:r>
          </a:p>
          <a:p>
            <a:pPr marL="0" indent="0" algn="r">
              <a:buNone/>
            </a:pPr>
            <a:r>
              <a:rPr lang="en-GB" dirty="0"/>
              <a:t>(Forum for the Future </a:t>
            </a:r>
            <a:r>
              <a:rPr lang="en-GB" i="1" dirty="0"/>
              <a:t>cited in </a:t>
            </a:r>
            <a:r>
              <a:rPr lang="en-GB" dirty="0"/>
              <a:t>Porritt, 2007. p 137)</a:t>
            </a:r>
          </a:p>
          <a:p>
            <a:pPr marL="0" indent="0" algn="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5895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GB" dirty="0"/>
              <a:t>The Progress of Capitalism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/>
              <a:t>Calhoun </a:t>
            </a:r>
            <a:r>
              <a:rPr lang="en-GB" i="1" dirty="0"/>
              <a:t>et al (</a:t>
            </a:r>
            <a:r>
              <a:rPr lang="en-GB" dirty="0"/>
              <a:t>2007, p. 122-129)</a:t>
            </a:r>
          </a:p>
          <a:p>
            <a:r>
              <a:rPr lang="en-GB" dirty="0"/>
              <a:t>Very strongly aligned with</a:t>
            </a:r>
          </a:p>
          <a:p>
            <a:r>
              <a:rPr lang="en-GB" dirty="0"/>
              <a:t>Employment</a:t>
            </a:r>
          </a:p>
          <a:p>
            <a:r>
              <a:rPr lang="en-GB" dirty="0"/>
              <a:t>Meritocracy (the American dream)</a:t>
            </a:r>
          </a:p>
          <a:p>
            <a:r>
              <a:rPr lang="en-GB" dirty="0"/>
              <a:t>The relative value of Wages</a:t>
            </a:r>
          </a:p>
          <a:p>
            <a:r>
              <a:rPr lang="en-GB" dirty="0"/>
              <a:t>The increasing value of Leisure 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0436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pPr algn="ctr"/>
            <a:r>
              <a:rPr lang="en-GB" dirty="0"/>
              <a:t>Questions: Capitalist Societies?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dirty="0"/>
              <a:t>Institutions</a:t>
            </a:r>
          </a:p>
          <a:p>
            <a:r>
              <a:rPr lang="en-GB" dirty="0"/>
              <a:t>Organisations</a:t>
            </a:r>
          </a:p>
          <a:p>
            <a:r>
              <a:rPr lang="en-GB" dirty="0"/>
              <a:t>Groups</a:t>
            </a:r>
          </a:p>
          <a:p>
            <a:r>
              <a:rPr lang="en-GB" dirty="0"/>
              <a:t>Politics/Policies</a:t>
            </a:r>
          </a:p>
          <a:p>
            <a:r>
              <a:rPr lang="en-GB" dirty="0"/>
              <a:t>Are they Social Construct(s) designed to…</a:t>
            </a:r>
          </a:p>
          <a:p>
            <a:pPr lvl="1"/>
            <a:r>
              <a:rPr lang="en-GB" dirty="0"/>
              <a:t>Support or Control?</a:t>
            </a:r>
          </a:p>
          <a:p>
            <a:pPr lvl="1"/>
            <a:r>
              <a:rPr lang="en-GB" dirty="0"/>
              <a:t>Care or Manage?</a:t>
            </a:r>
          </a:p>
          <a:p>
            <a:pPr lvl="1"/>
            <a:r>
              <a:rPr lang="en-GB" dirty="0"/>
              <a:t>Value or Judge?</a:t>
            </a:r>
          </a:p>
        </p:txBody>
      </p:sp>
    </p:spTree>
    <p:extLst>
      <p:ext uri="{BB962C8B-B14F-4D97-AF65-F5344CB8AC3E}">
        <p14:creationId xmlns:p14="http://schemas.microsoft.com/office/powerpoint/2010/main" val="17906454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A Breakdown of Capitalisms?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en-GB" sz="3800" dirty="0"/>
              <a:t>Five Capitals Framework task:</a:t>
            </a:r>
          </a:p>
          <a:p>
            <a:pPr marL="0" indent="0">
              <a:buNone/>
            </a:pPr>
            <a:r>
              <a:rPr lang="en-GB" sz="3800" dirty="0"/>
              <a:t>In your groups list 5 things that all agree on as fitting into one of the following headings: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sz="3000" dirty="0"/>
              <a:t>Natural Capital</a:t>
            </a:r>
          </a:p>
          <a:p>
            <a:pPr lvl="1"/>
            <a:r>
              <a:rPr lang="en-GB" sz="3000" dirty="0"/>
              <a:t>Human Capital</a:t>
            </a:r>
          </a:p>
          <a:p>
            <a:pPr lvl="1"/>
            <a:r>
              <a:rPr lang="en-GB" sz="3000" dirty="0"/>
              <a:t>Social Capital</a:t>
            </a:r>
          </a:p>
          <a:p>
            <a:pPr lvl="1"/>
            <a:r>
              <a:rPr lang="en-GB" sz="3000" dirty="0"/>
              <a:t>Manufactured Capital</a:t>
            </a:r>
          </a:p>
          <a:p>
            <a:pPr lvl="1"/>
            <a:r>
              <a:rPr lang="en-GB" sz="3000" dirty="0"/>
              <a:t>Financial Capital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/>
              <a:t>(Porritt, 2007. p 137)</a:t>
            </a:r>
          </a:p>
        </p:txBody>
      </p:sp>
    </p:spTree>
    <p:extLst>
      <p:ext uri="{BB962C8B-B14F-4D97-AF65-F5344CB8AC3E}">
        <p14:creationId xmlns:p14="http://schemas.microsoft.com/office/powerpoint/2010/main" val="4473942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pPr marL="685800" marR="0" lvl="1" indent="-228600" algn="ctr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Human Capital</a:t>
            </a:r>
            <a:b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endParaRPr lang="en-GB" sz="4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en-GB" dirty="0"/>
              <a:t>Health, Knowledge, Skills and Motivation</a:t>
            </a:r>
          </a:p>
          <a:p>
            <a:r>
              <a:rPr lang="en-GB" dirty="0"/>
              <a:t>All of which are required for</a:t>
            </a:r>
          </a:p>
          <a:p>
            <a:pPr marL="0" indent="0" algn="ctr">
              <a:buNone/>
            </a:pPr>
            <a:r>
              <a:rPr lang="en-GB" dirty="0"/>
              <a:t>‘</a:t>
            </a:r>
            <a:r>
              <a:rPr lang="en-GB" i="1" dirty="0"/>
              <a:t>Productive Work’</a:t>
            </a:r>
          </a:p>
          <a:p>
            <a:r>
              <a:rPr lang="en-GB" dirty="0"/>
              <a:t>Emotional and Spiritual capacities</a:t>
            </a:r>
          </a:p>
          <a:p>
            <a:r>
              <a:rPr lang="en-GB" dirty="0"/>
              <a:t>Investment in </a:t>
            </a:r>
            <a:r>
              <a:rPr lang="en-GB" i="1" dirty="0"/>
              <a:t>Education and Training</a:t>
            </a:r>
          </a:p>
          <a:p>
            <a:r>
              <a:rPr lang="en-GB" i="1" dirty="0"/>
              <a:t>All central issues within a flourishing economy</a:t>
            </a:r>
          </a:p>
          <a:p>
            <a:endParaRPr lang="en-GB" i="1" dirty="0"/>
          </a:p>
          <a:p>
            <a:r>
              <a:rPr lang="en-GB" i="1" dirty="0">
                <a:hlinkClick r:id="rId2"/>
              </a:rPr>
              <a:t>https://www.youtube.com/watch?v=y1sueM_jhSk</a:t>
            </a:r>
            <a:r>
              <a:rPr lang="en-GB" i="1" dirty="0"/>
              <a:t> </a:t>
            </a:r>
          </a:p>
          <a:p>
            <a:endParaRPr lang="en-GB" i="1" dirty="0"/>
          </a:p>
          <a:p>
            <a:pPr marL="0" indent="0" algn="r">
              <a:buNone/>
            </a:pPr>
            <a:r>
              <a:rPr lang="en-GB" dirty="0"/>
              <a:t>(Porritt, 2007. p 137)</a:t>
            </a:r>
          </a:p>
          <a:p>
            <a:pPr marL="0" indent="0" algn="r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1672703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pPr marL="685800" marR="0" lvl="1" indent="-228600" algn="ctr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Social Capital</a:t>
            </a:r>
            <a:b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endParaRPr lang="en-GB" sz="4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dirty="0"/>
              <a:t>Its name is taken from the…</a:t>
            </a:r>
          </a:p>
          <a:p>
            <a:r>
              <a:rPr lang="en-GB" dirty="0"/>
              <a:t>Social Structures, Institutions, Networks and Relationships which</a:t>
            </a:r>
          </a:p>
          <a:p>
            <a:pPr marL="0" indent="0" algn="ctr">
              <a:buNone/>
            </a:pPr>
            <a:r>
              <a:rPr lang="en-GB" i="1" dirty="0"/>
              <a:t>‘enable individuals to maintain and develop their human capital </a:t>
            </a:r>
          </a:p>
          <a:p>
            <a:pPr marL="0" indent="0" algn="ctr">
              <a:buNone/>
            </a:pPr>
            <a:r>
              <a:rPr lang="en-GB" i="1" dirty="0"/>
              <a:t>In partnership with others</a:t>
            </a:r>
          </a:p>
          <a:p>
            <a:pPr marL="0" indent="0" algn="ctr">
              <a:buNone/>
            </a:pPr>
            <a:r>
              <a:rPr lang="en-GB" i="1" dirty="0"/>
              <a:t>To be more productive </a:t>
            </a:r>
            <a:r>
              <a:rPr lang="en-GB" sz="1800" i="1" dirty="0"/>
              <a:t>(rather than work in isolation)</a:t>
            </a:r>
          </a:p>
          <a:p>
            <a:r>
              <a:rPr lang="en-GB" i="1" dirty="0"/>
              <a:t>Examples</a:t>
            </a:r>
          </a:p>
          <a:p>
            <a:r>
              <a:rPr lang="en-GB" i="1" dirty="0"/>
              <a:t>Families, communities, businesses, trade unions, voluntary organisations, legal/political systems, education and health bodies</a:t>
            </a:r>
          </a:p>
          <a:p>
            <a:pPr marL="0" indent="0" algn="r">
              <a:buNone/>
            </a:pPr>
            <a:r>
              <a:rPr lang="en-GB" dirty="0"/>
              <a:t>(Porritt, 2007. p 137)</a:t>
            </a:r>
          </a:p>
          <a:p>
            <a:pPr marL="0" indent="0" algn="r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8641129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pPr marL="685800" marR="0" lvl="1" indent="-228600" algn="ctr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Manufactured Capital</a:t>
            </a:r>
            <a:b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endParaRPr lang="en-GB" sz="4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dirty="0"/>
              <a:t>Manufactured Capital comprises:</a:t>
            </a:r>
          </a:p>
          <a:p>
            <a:pPr lvl="1"/>
            <a:r>
              <a:rPr lang="en-GB" dirty="0"/>
              <a:t>Material Goods</a:t>
            </a:r>
          </a:p>
          <a:p>
            <a:pPr lvl="1"/>
            <a:r>
              <a:rPr lang="en-GB" dirty="0"/>
              <a:t>Tools</a:t>
            </a:r>
          </a:p>
          <a:p>
            <a:pPr lvl="1"/>
            <a:r>
              <a:rPr lang="en-GB" dirty="0"/>
              <a:t>Machines</a:t>
            </a:r>
          </a:p>
          <a:p>
            <a:pPr lvl="1"/>
            <a:r>
              <a:rPr lang="en-GB" dirty="0"/>
              <a:t>Buildings</a:t>
            </a:r>
          </a:p>
          <a:p>
            <a:pPr lvl="1"/>
            <a:r>
              <a:rPr lang="en-GB" dirty="0"/>
              <a:t>All forms of infrastructure which…</a:t>
            </a:r>
          </a:p>
          <a:p>
            <a:pPr marL="457200" lvl="1" indent="0">
              <a:buNone/>
            </a:pPr>
            <a:r>
              <a:rPr lang="en-GB" dirty="0"/>
              <a:t>Contribute to the production process </a:t>
            </a:r>
            <a:r>
              <a:rPr lang="en-GB" sz="1800" dirty="0"/>
              <a:t>(but do not become embodied within its output)</a:t>
            </a:r>
          </a:p>
          <a:p>
            <a:pPr marL="457200" lvl="1" indent="0">
              <a:buNone/>
            </a:pPr>
            <a:endParaRPr lang="en-GB" sz="1800" dirty="0"/>
          </a:p>
          <a:p>
            <a:pPr marL="457200" lvl="1" indent="0" algn="r">
              <a:buNone/>
            </a:pPr>
            <a:r>
              <a:rPr lang="en-GB" dirty="0"/>
              <a:t>(Porritt, 2007. p 137)</a:t>
            </a:r>
          </a:p>
          <a:p>
            <a:pPr marL="457200" lvl="1" indent="0" algn="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52069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pPr marL="685800" marR="0" lvl="1" indent="-228600" algn="ctr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Natural Capital</a:t>
            </a:r>
            <a:b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</a:br>
            <a:endParaRPr lang="en-GB" sz="4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dirty="0"/>
              <a:t>Also referred to as Environmental or Ecological Capital</a:t>
            </a:r>
          </a:p>
          <a:p>
            <a:r>
              <a:rPr lang="en-GB" dirty="0"/>
              <a:t>Is any</a:t>
            </a:r>
          </a:p>
          <a:p>
            <a:pPr lvl="1"/>
            <a:r>
              <a:rPr lang="en-GB" dirty="0"/>
              <a:t>Stock or Flow of Energy or Matter that…</a:t>
            </a:r>
          </a:p>
          <a:p>
            <a:r>
              <a:rPr lang="en-GB" dirty="0"/>
              <a:t>Yields Valuable Goods or Services</a:t>
            </a:r>
          </a:p>
          <a:p>
            <a:r>
              <a:rPr lang="en-GB" dirty="0"/>
              <a:t>Several Categories/Resources that are Renewable:</a:t>
            </a:r>
          </a:p>
          <a:p>
            <a:pPr lvl="1"/>
            <a:r>
              <a:rPr lang="en-GB" dirty="0"/>
              <a:t>Timber, grain for example</a:t>
            </a:r>
          </a:p>
          <a:p>
            <a:r>
              <a:rPr lang="en-GB" dirty="0"/>
              <a:t>Or not Renewable:</a:t>
            </a:r>
          </a:p>
          <a:p>
            <a:pPr lvl="1"/>
            <a:r>
              <a:rPr lang="en-GB" dirty="0"/>
              <a:t>Fossil Fuels, </a:t>
            </a:r>
          </a:p>
          <a:p>
            <a:pPr lvl="1"/>
            <a:r>
              <a:rPr lang="en-GB" dirty="0"/>
              <a:t>I.E. Natural Capital = ‘not only production but to life itself’</a:t>
            </a:r>
          </a:p>
          <a:p>
            <a:pPr marL="457200" lvl="1" indent="0" algn="r">
              <a:buNone/>
            </a:pPr>
            <a:r>
              <a:rPr lang="en-GB" dirty="0"/>
              <a:t>(Porritt, 2007. p 137)</a:t>
            </a:r>
          </a:p>
          <a:p>
            <a:pPr marL="457200" lvl="1" indent="0" algn="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83671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Durkheim, E. (2013) The Division of Labour. (2</a:t>
            </a:r>
            <a:r>
              <a:rPr lang="en-GB" baseline="30000" dirty="0"/>
              <a:t>nd</a:t>
            </a:r>
            <a:r>
              <a:rPr lang="en-GB" dirty="0"/>
              <a:t> Ed). UK: Palgrave Macmillan.</a:t>
            </a:r>
          </a:p>
          <a:p>
            <a:pPr marL="0" indent="0">
              <a:buNone/>
            </a:pPr>
            <a:r>
              <a:rPr lang="en-GB" dirty="0"/>
              <a:t>Fulcher, J. (2015) Capitalism: A Very Short Introduction. UK: Oxford University Press.</a:t>
            </a:r>
          </a:p>
          <a:p>
            <a:pPr marL="0" indent="0">
              <a:buNone/>
            </a:pPr>
            <a:r>
              <a:rPr lang="en-GB" dirty="0"/>
              <a:t>Marx, K. (2009) Das Kapital. UK: Gateway.</a:t>
            </a:r>
          </a:p>
          <a:p>
            <a:pPr marL="0" indent="0">
              <a:buNone/>
            </a:pPr>
            <a:r>
              <a:rPr lang="en-GB" dirty="0"/>
              <a:t>McLellan, D. (2000) Karl Marx; selected writings. (2</a:t>
            </a:r>
            <a:r>
              <a:rPr lang="en-GB" baseline="30000" dirty="0"/>
              <a:t>nd</a:t>
            </a:r>
            <a:r>
              <a:rPr lang="en-GB" dirty="0"/>
              <a:t> Ed). UK: Oxford University Press.</a:t>
            </a:r>
          </a:p>
          <a:p>
            <a:pPr marL="0" indent="0">
              <a:buNone/>
            </a:pPr>
            <a:r>
              <a:rPr lang="en-GB" dirty="0"/>
              <a:t>Pettinger, L. (2016) Work, Consumption and Capitalism. UK: Palgrave Porritt, J (2005) Capitalism; As if The World Matters. UK: Routledge.</a:t>
            </a:r>
          </a:p>
          <a:p>
            <a:pPr marL="0" indent="0">
              <a:buNone/>
            </a:pPr>
            <a:r>
              <a:rPr lang="en-GB" dirty="0"/>
              <a:t>Macmillan.</a:t>
            </a:r>
          </a:p>
        </p:txBody>
      </p:sp>
    </p:spTree>
    <p:extLst>
      <p:ext uri="{BB962C8B-B14F-4D97-AF65-F5344CB8AC3E}">
        <p14:creationId xmlns:p14="http://schemas.microsoft.com/office/powerpoint/2010/main" val="5587415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/>
              <a:t>Calhoun, C; Gerties, J; Moody, J.;</a:t>
            </a:r>
            <a:r>
              <a:rPr lang="en-GB" dirty="0" err="1"/>
              <a:t>Pfaf</a:t>
            </a:r>
            <a:r>
              <a:rPr lang="en-GB" dirty="0"/>
              <a:t>, S &amp; Virk, I. (2007) Contemporary Sociological Theory. (2</a:t>
            </a:r>
            <a:r>
              <a:rPr lang="en-GB" baseline="30000" dirty="0"/>
              <a:t>nd</a:t>
            </a:r>
            <a:r>
              <a:rPr lang="en-GB" dirty="0"/>
              <a:t> ED.). UK: Blackwell Publishing.</a:t>
            </a:r>
          </a:p>
          <a:p>
            <a:r>
              <a:rPr lang="en-GB" dirty="0"/>
              <a:t>Calhoun, C; Gerties, J; Moody, J.;</a:t>
            </a:r>
            <a:r>
              <a:rPr lang="en-GB" dirty="0" err="1"/>
              <a:t>Pfaf</a:t>
            </a:r>
            <a:r>
              <a:rPr lang="en-GB" dirty="0"/>
              <a:t>, S &amp; Virk, I. (2007) Classical Sociological Theory. (2</a:t>
            </a:r>
            <a:r>
              <a:rPr lang="en-GB" baseline="30000" dirty="0"/>
              <a:t>nd</a:t>
            </a:r>
            <a:r>
              <a:rPr lang="en-GB" dirty="0"/>
              <a:t> ED.). UK: Blackwell Publishing.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320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1563</Words>
  <Application>Microsoft Macintosh PowerPoint</Application>
  <PresentationFormat>Widescreen</PresentationFormat>
  <Paragraphs>250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Calibri</vt:lpstr>
      <vt:lpstr>Calibri Light</vt:lpstr>
      <vt:lpstr>Office Theme</vt:lpstr>
      <vt:lpstr>A Introduction to Capitalism</vt:lpstr>
      <vt:lpstr>What do YOU think Capitalism is?</vt:lpstr>
      <vt:lpstr>Definitions</vt:lpstr>
      <vt:lpstr>Definitions</vt:lpstr>
      <vt:lpstr>Definitions</vt:lpstr>
      <vt:lpstr>What exactly is meant by Capitalism?</vt:lpstr>
      <vt:lpstr>Capitalism;</vt:lpstr>
      <vt:lpstr>What is Capital?</vt:lpstr>
      <vt:lpstr>What is Capitalism?</vt:lpstr>
      <vt:lpstr>Is it simply Capitalism?</vt:lpstr>
      <vt:lpstr>Or Capitalisms?</vt:lpstr>
      <vt:lpstr>Merchant Capitalism</vt:lpstr>
      <vt:lpstr>Capitalist Production/Industrial Capitalism</vt:lpstr>
      <vt:lpstr>Having a Job </vt:lpstr>
      <vt:lpstr>Having a Job </vt:lpstr>
      <vt:lpstr>Having a Job </vt:lpstr>
      <vt:lpstr>Leisure</vt:lpstr>
      <vt:lpstr>‘Derivatives’</vt:lpstr>
      <vt:lpstr>‘Futures’</vt:lpstr>
      <vt:lpstr>‘Futures’</vt:lpstr>
      <vt:lpstr>Capitalist Paradigm</vt:lpstr>
      <vt:lpstr>Capitalist Paradigm</vt:lpstr>
      <vt:lpstr>Financial Capital </vt:lpstr>
      <vt:lpstr>The Progress of Capitalism</vt:lpstr>
      <vt:lpstr>Questions: Capitalist Societies?</vt:lpstr>
      <vt:lpstr>A Breakdown of Capitalisms?</vt:lpstr>
      <vt:lpstr>Human Capital </vt:lpstr>
      <vt:lpstr>Social Capital </vt:lpstr>
      <vt:lpstr>Manufactured Capital </vt:lpstr>
      <vt:lpstr>Natural Capital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Introduction to Capitalism</dc:title>
  <dc:creator>Savannah Lowndes (1503200)</dc:creator>
  <cp:lastModifiedBy>Savannah Lowndes (1503200)</cp:lastModifiedBy>
  <cp:revision>2</cp:revision>
  <dcterms:created xsi:type="dcterms:W3CDTF">2019-03-24T20:36:59Z</dcterms:created>
  <dcterms:modified xsi:type="dcterms:W3CDTF">2019-03-24T20:44:53Z</dcterms:modified>
</cp:coreProperties>
</file>